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63" r:id="rId2"/>
    <p:sldId id="271" r:id="rId3"/>
    <p:sldId id="327" r:id="rId4"/>
    <p:sldId id="329" r:id="rId5"/>
    <p:sldId id="328" r:id="rId6"/>
    <p:sldId id="351" r:id="rId7"/>
    <p:sldId id="363" r:id="rId8"/>
    <p:sldId id="362" r:id="rId9"/>
    <p:sldId id="352" r:id="rId10"/>
    <p:sldId id="353" r:id="rId11"/>
    <p:sldId id="350" r:id="rId12"/>
    <p:sldId id="330" r:id="rId13"/>
    <p:sldId id="343" r:id="rId14"/>
    <p:sldId id="344" r:id="rId15"/>
    <p:sldId id="345" r:id="rId16"/>
    <p:sldId id="346" r:id="rId17"/>
    <p:sldId id="364" r:id="rId18"/>
    <p:sldId id="347" r:id="rId19"/>
    <p:sldId id="331" r:id="rId20"/>
    <p:sldId id="361" r:id="rId21"/>
    <p:sldId id="332" r:id="rId22"/>
    <p:sldId id="335" r:id="rId23"/>
    <p:sldId id="336" r:id="rId24"/>
    <p:sldId id="337" r:id="rId25"/>
    <p:sldId id="338" r:id="rId26"/>
    <p:sldId id="341" r:id="rId27"/>
    <p:sldId id="340" r:id="rId28"/>
    <p:sldId id="342" r:id="rId29"/>
    <p:sldId id="339" r:id="rId30"/>
    <p:sldId id="333" r:id="rId31"/>
    <p:sldId id="348" r:id="rId32"/>
    <p:sldId id="357" r:id="rId33"/>
    <p:sldId id="358" r:id="rId34"/>
    <p:sldId id="354" r:id="rId35"/>
    <p:sldId id="359" r:id="rId36"/>
    <p:sldId id="349" r:id="rId37"/>
    <p:sldId id="356" r:id="rId38"/>
    <p:sldId id="355" r:id="rId39"/>
    <p:sldId id="360" r:id="rId40"/>
    <p:sldId id="323" r:id="rId41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2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6600"/>
    <a:srgbClr val="004EEA"/>
    <a:srgbClr val="003399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86466" autoAdjust="0"/>
  </p:normalViewPr>
  <p:slideViewPr>
    <p:cSldViewPr snapToGrid="0">
      <p:cViewPr varScale="1">
        <p:scale>
          <a:sx n="78" d="100"/>
          <a:sy n="78" d="100"/>
        </p:scale>
        <p:origin x="126" y="73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BF34711C-8F53-4087-9102-79B12CB963E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61D3632-BBA6-404E-9809-66822CD57AF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D10F7-F8F2-4ACB-93E3-82933EFFE0F6}" type="datetimeFigureOut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92745C4-52DF-43B9-8682-1307AF27A01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194E670-9CFF-4D27-BCF6-1AC39B88991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4DD410-DA36-4B85-AA35-4FD714B44C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03725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FC7B7-55CF-4750-8D43-99C550356315}" type="datetimeFigureOut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6AAC8-AB65-4BD4-9BF6-D2DF0FF85E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4652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35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2921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2113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5288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7269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9927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7361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1475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93142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4313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72873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37102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14274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98224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00583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1856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EEF6D7-0DF8-4044-9109-531D9D1C22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0A521EB-F1AF-47A6-A192-885A2D2D62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F89A633-511E-4771-8FB8-38A48603C9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85C71-1726-4DB0-ADB3-D507BB0C2292}" type="datetime1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DD5D773-3A44-4292-8D54-F9872E514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EBAF37-95D3-42F1-A5CA-9D42FFFBC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5522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F71737-3EC1-4D98-9273-611CFF23A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F59331C-3BB7-4467-882D-34BAA262CA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4A30CA-312C-419B-8D9F-1FA3FCEBA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5CB64-3B30-472E-A7F1-A251F002C532}" type="datetime1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68DC6BB-E486-4F9D-BB58-6D9DDE79E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CCC2578-94F5-4EA9-9F38-169394191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9434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4FE2ED-8168-4532-950B-4C3AF5944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BBEAD53-6DCA-4BF6-A669-552B335301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DD8DB96-3C52-41C2-AF1C-A2B4B7FE0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F544-9451-43A7-9BE0-432B6D9E5C22}" type="datetime1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7F158A3-01C7-4AA3-B1C6-D6172EF4E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6B13511-2A19-4719-A291-ECF99FC9E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6343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B4D823-22C7-433A-848D-E5E3BC383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7D30CF-D7E3-4258-9385-C385B10501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6F9069F-B317-42F7-AFA3-E42837BC86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A81BC38-CA40-4020-AAE9-31D34DC4C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8DB3A-95DF-478D-8473-7E450B11D945}" type="datetime1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DF81389-39C0-440C-9E54-776313610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AB963C4-F57D-4A1D-9F24-4D7D7A88C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269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832103-5DC2-4CD1-ACF2-00D4E7A95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B5FD0DC-180D-4C6B-9E9C-9E5A2B4F2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AB362DA-213D-48C9-9FD0-19571F5008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47F731A-E756-4AFF-AA05-7D0FAD9DFC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514BBF5-8D68-4BBB-9925-D9ACE4FC31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A14685C-64D5-4E64-BE09-46DBBB5DF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ADF5B-009E-48D2-BEAE-8E13AA3F4B1B}" type="datetime1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B86B9A6-E30F-4845-9F30-F2CAA741B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7FE59DB-71D0-4661-A879-E17A95DDA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7605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FA40B5-6ABE-4A8C-A3E4-A04DAAFA8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651920D-6080-44EC-8E0B-BD559E6E8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37F4B-4267-428E-92DB-6D4DEE3E5091}" type="datetime1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A789C76-D66A-41B4-AF77-6A63C4B03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719D5BA-D06F-4684-B31A-8ECFA8983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8216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19B21BE-B18F-4690-B873-F10E52EBE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7E92B-564F-4F4C-857D-6F5384BD2BEB}" type="datetime1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251EECC-0B5B-412D-B24C-0F22F6C51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C0B1331-0552-43D4-BBF9-26A166EDC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3205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987BF3-3629-48DF-9355-EA39099D3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A7FC72F-5CF2-414D-8BC3-333F4886EF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5DD2533-D9B1-4272-81EA-A5E2559B9E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4A0185B-0972-4639-AEDE-40C2F602D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EC3F1-EA72-4372-9D58-2D0AA8ACC1F1}" type="datetime1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AF31F64-A78A-4967-B29E-EC0B679FF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D1B9C53-B66D-4818-916A-DA17ACE41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6462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DF80B9-A2AD-40B9-8860-0C9A1C828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D9CAE85-9DD8-4116-BABC-7E0110E236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9D49C6-F2CE-4CE5-996D-99CFCB7794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8EB1DFD-0785-48A9-85F3-7C5ADCA4C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36102-979E-443A-AD18-8D7BB5CD89F7}" type="datetime1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0986741-962D-4249-8163-DEE1DD6AF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7342E24-809E-4AFD-B2FA-1814BBB94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013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ED7E43-F3AF-47D0-AEBB-ED06BDAAE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0F69BFD-5E49-4446-92C6-CF88894741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C2F127E-2131-4114-A0B4-732AD80AD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B2736-A0C3-41E7-ADA0-0DD73349215D}" type="datetime1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A11D609-EA6E-4C6A-A71C-98B863938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0CA28F2-6C8B-4E46-8A76-9B48B533C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4091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C1EA6964-2A3A-4801-A702-332C25049E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D18565A-60F5-4859-A674-FD8ADC4442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49B3B70-5EFB-49D9-98FB-E3A336D1F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01738-6593-4173-AB55-CC5577F3EB7F}" type="datetime1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097AA37-6F2C-4CDD-9174-56C333ED0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69E65D-0519-470F-8FA9-F2A7FE35A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2238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B50E1B0-7F32-426D-B85C-6B547BFBB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9CF5B58-CA68-4A28-8ADD-C270FFA7BB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603BE17-AC4D-4401-B29D-F84927A25E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309B7-D4BC-47DD-964A-C6590737EA6D}" type="datetime1">
              <a:rPr lang="ko-KR" altLang="en-US" smtClean="0"/>
              <a:t>2021-06-22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676CE64-C52F-4C4C-AC08-69638CE901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5429187-DE4D-45B9-AF09-12F54389D2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8926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jpg"/><Relationship Id="rId4" Type="http://schemas.openxmlformats.org/officeDocument/2006/relationships/image" Target="../media/image57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5D797D-A429-453C-B65A-DDABC37B1C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4950" y="1518835"/>
            <a:ext cx="11003796" cy="2603714"/>
          </a:xfrm>
          <a:ln w="19050">
            <a:solidFill>
              <a:schemeClr val="accent6">
                <a:lumMod val="7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ko-KR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슬기로운 공사감독 요령 교육</a:t>
            </a:r>
            <a:br>
              <a:rPr lang="en-US" altLang="ko-KR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br>
              <a:rPr lang="en-US" altLang="ko-KR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31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공사서류 및 공사 감독 업무</a:t>
            </a:r>
            <a:endParaRPr lang="ko-KR" alt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094C1249-7375-4764-A5ED-441D394698BD}"/>
              </a:ext>
            </a:extLst>
          </p:cNvPr>
          <p:cNvGrpSpPr/>
          <p:nvPr/>
        </p:nvGrpSpPr>
        <p:grpSpPr>
          <a:xfrm>
            <a:off x="4068179" y="4880759"/>
            <a:ext cx="3700387" cy="1263440"/>
            <a:chOff x="3872204" y="4504634"/>
            <a:chExt cx="4268885" cy="1196374"/>
          </a:xfrm>
        </p:grpSpPr>
        <p:pic>
          <p:nvPicPr>
            <p:cNvPr id="7" name="Picture 26" descr="투명_마크-로고">
              <a:extLst>
                <a:ext uri="{FF2B5EF4-FFF2-40B4-BE49-F238E27FC236}">
                  <a16:creationId xmlns:a16="http://schemas.microsoft.com/office/drawing/2014/main" id="{A6B7BFFF-9366-4F05-853B-D891E8DB9D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72204" y="4504634"/>
              <a:ext cx="3913635" cy="830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E0C92369-4730-4703-887A-71638795F1D9}"/>
                </a:ext>
              </a:extLst>
            </p:cNvPr>
            <p:cNvSpPr/>
            <p:nvPr/>
          </p:nvSpPr>
          <p:spPr>
            <a:xfrm>
              <a:off x="4227454" y="5245913"/>
              <a:ext cx="3913635" cy="45509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[</a:t>
              </a:r>
              <a:r>
                <a:rPr lang="ko-KR" altLang="en-US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시 설 과</a:t>
              </a:r>
              <a:r>
                <a:rPr lang="en-US" altLang="ko-KR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]</a:t>
              </a:r>
              <a:endPara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80162ACA-94CE-41F0-923D-7772DC62BCB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912" y="190005"/>
            <a:ext cx="1838130" cy="973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024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7A0FDF74-A93D-42B8-A4B0-0798F6018F7A}"/>
              </a:ext>
            </a:extLst>
          </p:cNvPr>
          <p:cNvSpPr>
            <a:spLocks/>
          </p:cNvSpPr>
          <p:nvPr/>
        </p:nvSpPr>
        <p:spPr>
          <a:xfrm>
            <a:off x="1253920" y="540294"/>
            <a:ext cx="9410122" cy="737118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   </a:t>
            </a:r>
            <a:r>
              <a:rPr lang="ko-KR" altLang="en-US" sz="3200" dirty="0" err="1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례</a:t>
            </a:r>
            <a:endParaRPr lang="ko-KR" altLang="en-US" sz="3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DD482E71-7B47-46EC-B408-F8F02A8FE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2</a:t>
            </a:fld>
            <a:endParaRPr lang="ko-KR" altLang="en-US"/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68BC190-70C4-4BD0-B66B-6CDFF4B34556}"/>
              </a:ext>
            </a:extLst>
          </p:cNvPr>
          <p:cNvGrpSpPr>
            <a:grpSpLocks/>
          </p:cNvGrpSpPr>
          <p:nvPr/>
        </p:nvGrpSpPr>
        <p:grpSpPr>
          <a:xfrm>
            <a:off x="1351001" y="1641698"/>
            <a:ext cx="10168064" cy="3731227"/>
            <a:chOff x="5620139" y="1678566"/>
            <a:chExt cx="6404575" cy="3717571"/>
          </a:xfrm>
        </p:grpSpPr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9A4FFB43-A423-4B1A-846D-A557B7FE19BE}"/>
                </a:ext>
              </a:extLst>
            </p:cNvPr>
            <p:cNvGrpSpPr/>
            <p:nvPr/>
          </p:nvGrpSpPr>
          <p:grpSpPr>
            <a:xfrm>
              <a:off x="5620139" y="1678566"/>
              <a:ext cx="6404575" cy="3717571"/>
              <a:chOff x="5620139" y="1678566"/>
              <a:chExt cx="6404575" cy="3717571"/>
            </a:xfrm>
          </p:grpSpPr>
          <p:sp>
            <p:nvSpPr>
              <p:cNvPr id="4" name="직사각형 3">
                <a:extLst>
                  <a:ext uri="{FF2B5EF4-FFF2-40B4-BE49-F238E27FC236}">
                    <a16:creationId xmlns:a16="http://schemas.microsoft.com/office/drawing/2014/main" id="{825E86CC-924D-4FF2-A96C-E25207315ACD}"/>
                  </a:ext>
                </a:extLst>
              </p:cNvPr>
              <p:cNvSpPr/>
              <p:nvPr/>
            </p:nvSpPr>
            <p:spPr>
              <a:xfrm>
                <a:off x="5717220" y="1864318"/>
                <a:ext cx="6307494" cy="353181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200000"/>
                  </a:lnSpc>
                </a:pP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</a:t>
                </a: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업무 처리 절차 흐름도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안전관리비 및 환경관리비 사용 검토 방법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각 </a:t>
                </a:r>
                <a:r>
                  <a:rPr lang="ko-KR" altLang="en-US" sz="3000" dirty="0" err="1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공종별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공사 감독 요령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질의응답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3" name="사각형: 둥근 모서리 2">
                <a:extLst>
                  <a:ext uri="{FF2B5EF4-FFF2-40B4-BE49-F238E27FC236}">
                    <a16:creationId xmlns:a16="http://schemas.microsoft.com/office/drawing/2014/main" id="{311BB77C-327C-48B6-91F9-68F7AA4CA50C}"/>
                  </a:ext>
                </a:extLst>
              </p:cNvPr>
              <p:cNvSpPr/>
              <p:nvPr/>
            </p:nvSpPr>
            <p:spPr>
              <a:xfrm>
                <a:off x="5620139" y="1678566"/>
                <a:ext cx="503340" cy="419869"/>
              </a:xfrm>
              <a:prstGeom prst="roundRect">
                <a:avLst>
                  <a:gd name="adj" fmla="val 27422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1</a:t>
                </a:r>
                <a:endParaRPr lang="ko-KR" altLang="en-US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4" name="사각형: 둥근 모서리 13">
                <a:extLst>
                  <a:ext uri="{FF2B5EF4-FFF2-40B4-BE49-F238E27FC236}">
                    <a16:creationId xmlns:a16="http://schemas.microsoft.com/office/drawing/2014/main" id="{5E557293-1F11-4B22-BDA4-68483CED1243}"/>
                  </a:ext>
                </a:extLst>
              </p:cNvPr>
              <p:cNvSpPr/>
              <p:nvPr/>
            </p:nvSpPr>
            <p:spPr>
              <a:xfrm>
                <a:off x="5620139" y="2613321"/>
                <a:ext cx="503340" cy="419869"/>
              </a:xfrm>
              <a:prstGeom prst="roundRect">
                <a:avLst>
                  <a:gd name="adj" fmla="val 27422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2</a:t>
                </a:r>
                <a:endParaRPr lang="ko-KR" altLang="en-US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86738FFB-149D-406D-B813-D50F2EC6E262}"/>
                  </a:ext>
                </a:extLst>
              </p:cNvPr>
              <p:cNvSpPr/>
              <p:nvPr/>
            </p:nvSpPr>
            <p:spPr>
              <a:xfrm>
                <a:off x="5629158" y="3517476"/>
                <a:ext cx="503340" cy="419869"/>
              </a:xfrm>
              <a:prstGeom prst="roundRect">
                <a:avLst>
                  <a:gd name="adj" fmla="val 27422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3</a:t>
                </a:r>
                <a:endParaRPr lang="ko-KR" altLang="en-US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sp>
          <p:nvSpPr>
            <p:cNvPr id="16" name="사각형: 둥근 모서리 15">
              <a:extLst>
                <a:ext uri="{FF2B5EF4-FFF2-40B4-BE49-F238E27FC236}">
                  <a16:creationId xmlns:a16="http://schemas.microsoft.com/office/drawing/2014/main" id="{F0E60CC8-9812-4B6B-A142-283721E5AB0A}"/>
                </a:ext>
              </a:extLst>
            </p:cNvPr>
            <p:cNvSpPr/>
            <p:nvPr/>
          </p:nvSpPr>
          <p:spPr>
            <a:xfrm>
              <a:off x="5620139" y="4441463"/>
              <a:ext cx="503340" cy="419869"/>
            </a:xfrm>
            <a:prstGeom prst="roundRect">
              <a:avLst>
                <a:gd name="adj" fmla="val 27422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4</a:t>
              </a:r>
              <a:endPara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2996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업무 처리 절차 흐름도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72" name="화살표: 왼쪽 71">
            <a:extLst>
              <a:ext uri="{FF2B5EF4-FFF2-40B4-BE49-F238E27FC236}">
                <a16:creationId xmlns:a16="http://schemas.microsoft.com/office/drawing/2014/main" id="{0A0B0A1E-F471-4CE6-B506-06A51AFF6169}"/>
              </a:ext>
            </a:extLst>
          </p:cNvPr>
          <p:cNvSpPr/>
          <p:nvPr/>
        </p:nvSpPr>
        <p:spPr>
          <a:xfrm>
            <a:off x="5260460" y="1748136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화살표: 아래쪽 72">
            <a:extLst>
              <a:ext uri="{FF2B5EF4-FFF2-40B4-BE49-F238E27FC236}">
                <a16:creationId xmlns:a16="http://schemas.microsoft.com/office/drawing/2014/main" id="{B1565AA4-9B2E-474D-9153-044EA59BBDCC}"/>
              </a:ext>
            </a:extLst>
          </p:cNvPr>
          <p:cNvSpPr/>
          <p:nvPr/>
        </p:nvSpPr>
        <p:spPr>
          <a:xfrm>
            <a:off x="3659048" y="1471686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화살표: 아래쪽 73">
            <a:extLst>
              <a:ext uri="{FF2B5EF4-FFF2-40B4-BE49-F238E27FC236}">
                <a16:creationId xmlns:a16="http://schemas.microsoft.com/office/drawing/2014/main" id="{42826939-1A54-44B8-85D8-8F0F2B0C9745}"/>
              </a:ext>
            </a:extLst>
          </p:cNvPr>
          <p:cNvSpPr/>
          <p:nvPr/>
        </p:nvSpPr>
        <p:spPr>
          <a:xfrm>
            <a:off x="3659047" y="2127862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화살표: 아래쪽 74">
            <a:extLst>
              <a:ext uri="{FF2B5EF4-FFF2-40B4-BE49-F238E27FC236}">
                <a16:creationId xmlns:a16="http://schemas.microsoft.com/office/drawing/2014/main" id="{6CDAE455-9261-4716-A1C9-96CDD38B0E8B}"/>
              </a:ext>
            </a:extLst>
          </p:cNvPr>
          <p:cNvSpPr/>
          <p:nvPr/>
        </p:nvSpPr>
        <p:spPr>
          <a:xfrm>
            <a:off x="3659046" y="2806384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화살표: 아래쪽 75">
            <a:extLst>
              <a:ext uri="{FF2B5EF4-FFF2-40B4-BE49-F238E27FC236}">
                <a16:creationId xmlns:a16="http://schemas.microsoft.com/office/drawing/2014/main" id="{1FC8F2BC-2B0D-41D4-AD78-2D3F3F4B577B}"/>
              </a:ext>
            </a:extLst>
          </p:cNvPr>
          <p:cNvSpPr/>
          <p:nvPr/>
        </p:nvSpPr>
        <p:spPr>
          <a:xfrm>
            <a:off x="3659045" y="340997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화살표: 아래쪽 76">
            <a:extLst>
              <a:ext uri="{FF2B5EF4-FFF2-40B4-BE49-F238E27FC236}">
                <a16:creationId xmlns:a16="http://schemas.microsoft.com/office/drawing/2014/main" id="{BE11D872-4102-4DD6-A5A3-A3558F5FE611}"/>
              </a:ext>
            </a:extLst>
          </p:cNvPr>
          <p:cNvSpPr/>
          <p:nvPr/>
        </p:nvSpPr>
        <p:spPr>
          <a:xfrm>
            <a:off x="3621434" y="403228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화살표: 아래쪽 77">
            <a:extLst>
              <a:ext uri="{FF2B5EF4-FFF2-40B4-BE49-F238E27FC236}">
                <a16:creationId xmlns:a16="http://schemas.microsoft.com/office/drawing/2014/main" id="{3EDA0FA9-065E-4247-BCD3-11ED98E97437}"/>
              </a:ext>
            </a:extLst>
          </p:cNvPr>
          <p:cNvSpPr/>
          <p:nvPr/>
        </p:nvSpPr>
        <p:spPr>
          <a:xfrm>
            <a:off x="3645185" y="466668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화살표: 아래쪽 78">
            <a:extLst>
              <a:ext uri="{FF2B5EF4-FFF2-40B4-BE49-F238E27FC236}">
                <a16:creationId xmlns:a16="http://schemas.microsoft.com/office/drawing/2014/main" id="{CD5717A0-394B-4C03-8D95-CBC773C8581B}"/>
              </a:ext>
            </a:extLst>
          </p:cNvPr>
          <p:cNvSpPr/>
          <p:nvPr/>
        </p:nvSpPr>
        <p:spPr>
          <a:xfrm>
            <a:off x="3608477" y="5272789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화살표: 아래쪽 79">
            <a:extLst>
              <a:ext uri="{FF2B5EF4-FFF2-40B4-BE49-F238E27FC236}">
                <a16:creationId xmlns:a16="http://schemas.microsoft.com/office/drawing/2014/main" id="{0A91DCC0-DADE-41AC-ABDB-5F73AA709FB9}"/>
              </a:ext>
            </a:extLst>
          </p:cNvPr>
          <p:cNvSpPr/>
          <p:nvPr/>
        </p:nvSpPr>
        <p:spPr>
          <a:xfrm>
            <a:off x="3609017" y="585671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화살표: 아래쪽 80">
            <a:extLst>
              <a:ext uri="{FF2B5EF4-FFF2-40B4-BE49-F238E27FC236}">
                <a16:creationId xmlns:a16="http://schemas.microsoft.com/office/drawing/2014/main" id="{88AFCB9F-43BD-482F-961E-55B48CAC2540}"/>
              </a:ext>
            </a:extLst>
          </p:cNvPr>
          <p:cNvSpPr/>
          <p:nvPr/>
        </p:nvSpPr>
        <p:spPr>
          <a:xfrm>
            <a:off x="3611004" y="6467324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화살표: 오른쪽 81">
            <a:extLst>
              <a:ext uri="{FF2B5EF4-FFF2-40B4-BE49-F238E27FC236}">
                <a16:creationId xmlns:a16="http://schemas.microsoft.com/office/drawing/2014/main" id="{8DD7726B-75CB-41C4-A505-689C49588FCF}"/>
              </a:ext>
            </a:extLst>
          </p:cNvPr>
          <p:cNvSpPr/>
          <p:nvPr/>
        </p:nvSpPr>
        <p:spPr>
          <a:xfrm>
            <a:off x="5260753" y="2385599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화살표: 오른쪽 82">
            <a:extLst>
              <a:ext uri="{FF2B5EF4-FFF2-40B4-BE49-F238E27FC236}">
                <a16:creationId xmlns:a16="http://schemas.microsoft.com/office/drawing/2014/main" id="{8473E7FD-583B-4A7A-A587-DC9548A6A46D}"/>
              </a:ext>
            </a:extLst>
          </p:cNvPr>
          <p:cNvSpPr/>
          <p:nvPr/>
        </p:nvSpPr>
        <p:spPr>
          <a:xfrm>
            <a:off x="5230836" y="3665535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화살표: 왼쪽 84">
            <a:extLst>
              <a:ext uri="{FF2B5EF4-FFF2-40B4-BE49-F238E27FC236}">
                <a16:creationId xmlns:a16="http://schemas.microsoft.com/office/drawing/2014/main" id="{510446A2-A6CB-47ED-B6CB-243F1947C2AF}"/>
              </a:ext>
            </a:extLst>
          </p:cNvPr>
          <p:cNvSpPr/>
          <p:nvPr/>
        </p:nvSpPr>
        <p:spPr>
          <a:xfrm>
            <a:off x="5212650" y="3030703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7" name="사각형: 둥근 모서리 96">
            <a:extLst>
              <a:ext uri="{FF2B5EF4-FFF2-40B4-BE49-F238E27FC236}">
                <a16:creationId xmlns:a16="http://schemas.microsoft.com/office/drawing/2014/main" id="{603A3224-89E1-4B68-AEE4-ADE83B405C56}"/>
              </a:ext>
            </a:extLst>
          </p:cNvPr>
          <p:cNvSpPr/>
          <p:nvPr/>
        </p:nvSpPr>
        <p:spPr>
          <a:xfrm>
            <a:off x="7770419" y="1738155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99" name="사각형: 둥근 모서리 98">
            <a:extLst>
              <a:ext uri="{FF2B5EF4-FFF2-40B4-BE49-F238E27FC236}">
                <a16:creationId xmlns:a16="http://schemas.microsoft.com/office/drawing/2014/main" id="{DBA779AC-2480-4C10-983B-F32555B4FE1B}"/>
              </a:ext>
            </a:extLst>
          </p:cNvPr>
          <p:cNvSpPr/>
          <p:nvPr/>
        </p:nvSpPr>
        <p:spPr>
          <a:xfrm>
            <a:off x="7770419" y="2944270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설계승인신청서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공사배치도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관급자재 선정위원회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학교시설통합정보시스템 입력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DEFBAB6A-4DC7-4F06-8870-59C7E1E5ABC7}"/>
              </a:ext>
            </a:extLst>
          </p:cNvPr>
          <p:cNvSpPr/>
          <p:nvPr/>
        </p:nvSpPr>
        <p:spPr>
          <a:xfrm>
            <a:off x="2425476" y="101412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설계도서 작성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61390364-4943-4013-B8EB-F8EFA9EEC84D}"/>
              </a:ext>
            </a:extLst>
          </p:cNvPr>
          <p:cNvSpPr/>
          <p:nvPr/>
        </p:nvSpPr>
        <p:spPr>
          <a:xfrm>
            <a:off x="2425475" y="1661780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건축승인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신고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</a:t>
            </a:r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84F68BBA-3289-4794-9FA4-1A31A5CD57A2}"/>
              </a:ext>
            </a:extLst>
          </p:cNvPr>
          <p:cNvSpPr/>
          <p:nvPr/>
        </p:nvSpPr>
        <p:spPr>
          <a:xfrm>
            <a:off x="2425474" y="231361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건축승인 통보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34749998-E700-4D79-B69E-3DF239D798E8}"/>
              </a:ext>
            </a:extLst>
          </p:cNvPr>
          <p:cNvSpPr/>
          <p:nvPr/>
        </p:nvSpPr>
        <p:spPr>
          <a:xfrm>
            <a:off x="2425473" y="2961269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설계승인 신청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6F4A9889-3670-4E89-8775-32421B978F70}"/>
              </a:ext>
            </a:extLst>
          </p:cNvPr>
          <p:cNvSpPr/>
          <p:nvPr/>
        </p:nvSpPr>
        <p:spPr>
          <a:xfrm>
            <a:off x="2425472" y="3548302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설계도서 검토 결과 알림</a:t>
            </a: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38BD7248-78DC-4F02-8982-C7CE34818BF0}"/>
              </a:ext>
            </a:extLst>
          </p:cNvPr>
          <p:cNvSpPr/>
          <p:nvPr/>
        </p:nvSpPr>
        <p:spPr>
          <a:xfrm>
            <a:off x="2425472" y="421179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입찰공고 및 계약</a:t>
            </a:r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24C62653-2E02-42D6-A929-A4386D9DFC17}"/>
              </a:ext>
            </a:extLst>
          </p:cNvPr>
          <p:cNvSpPr/>
          <p:nvPr/>
        </p:nvSpPr>
        <p:spPr>
          <a:xfrm>
            <a:off x="2425472" y="481872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계약상황보고</a:t>
            </a:r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91DDC9FE-5A3C-4D4F-89D7-E4D018DA58E3}"/>
              </a:ext>
            </a:extLst>
          </p:cNvPr>
          <p:cNvSpPr/>
          <p:nvPr/>
        </p:nvSpPr>
        <p:spPr>
          <a:xfrm>
            <a:off x="2425471" y="540898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공사 착공신고서 제출</a:t>
            </a: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840F78A0-E0B5-4598-A06D-01023CF84F80}"/>
              </a:ext>
            </a:extLst>
          </p:cNvPr>
          <p:cNvSpPr/>
          <p:nvPr/>
        </p:nvSpPr>
        <p:spPr>
          <a:xfrm>
            <a:off x="2425471" y="5984791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중간점검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검사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6A162A43-0AB6-4295-90B6-0C4B956BAA24}"/>
              </a:ext>
            </a:extLst>
          </p:cNvPr>
          <p:cNvSpPr/>
          <p:nvPr/>
        </p:nvSpPr>
        <p:spPr>
          <a:xfrm>
            <a:off x="5487332" y="1014127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설계용역</a:t>
            </a: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6788F76E-9D02-4A22-BB42-23C2A0C6F06D}"/>
              </a:ext>
            </a:extLst>
          </p:cNvPr>
          <p:cNvSpPr/>
          <p:nvPr/>
        </p:nvSpPr>
        <p:spPr>
          <a:xfrm>
            <a:off x="5486991" y="1661780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법인→관할청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89D5D1D4-A8D6-4D08-92C2-47EEF1980FFA}"/>
              </a:ext>
            </a:extLst>
          </p:cNvPr>
          <p:cNvSpPr/>
          <p:nvPr/>
        </p:nvSpPr>
        <p:spPr>
          <a:xfrm>
            <a:off x="5486991" y="23136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관할청→법인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4B1FAC80-44FD-4039-BD9E-CAE8697C10EF}"/>
              </a:ext>
            </a:extLst>
          </p:cNvPr>
          <p:cNvSpPr/>
          <p:nvPr/>
        </p:nvSpPr>
        <p:spPr>
          <a:xfrm>
            <a:off x="5486990" y="2961269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697336EB-C149-4B04-A5A4-C6E346A21547}"/>
              </a:ext>
            </a:extLst>
          </p:cNvPr>
          <p:cNvSpPr/>
          <p:nvPr/>
        </p:nvSpPr>
        <p:spPr>
          <a:xfrm>
            <a:off x="5486989" y="48240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C1ACBA11-139B-4985-940D-E4F2C7214ED3}"/>
              </a:ext>
            </a:extLst>
          </p:cNvPr>
          <p:cNvSpPr/>
          <p:nvPr/>
        </p:nvSpPr>
        <p:spPr>
          <a:xfrm>
            <a:off x="5486988" y="5449045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9C14BE65-9D01-47FF-829C-0E49DFEC2B5C}"/>
              </a:ext>
            </a:extLst>
          </p:cNvPr>
          <p:cNvSpPr/>
          <p:nvPr/>
        </p:nvSpPr>
        <p:spPr>
          <a:xfrm>
            <a:off x="5486988" y="5984791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41EF9C7F-36EB-48AF-B50F-E56712A9A542}"/>
              </a:ext>
            </a:extLst>
          </p:cNvPr>
          <p:cNvSpPr/>
          <p:nvPr/>
        </p:nvSpPr>
        <p:spPr>
          <a:xfrm>
            <a:off x="5486988" y="3580128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관할청→법인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CD210369-0E77-4515-9E35-DE5143F4BF0E}"/>
              </a:ext>
            </a:extLst>
          </p:cNvPr>
          <p:cNvSpPr/>
          <p:nvPr/>
        </p:nvSpPr>
        <p:spPr>
          <a:xfrm>
            <a:off x="5486988" y="4217179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</a:t>
            </a:r>
          </a:p>
        </p:txBody>
      </p:sp>
      <p:sp>
        <p:nvSpPr>
          <p:cNvPr id="43" name="화살표: 왼쪽 42">
            <a:extLst>
              <a:ext uri="{FF2B5EF4-FFF2-40B4-BE49-F238E27FC236}">
                <a16:creationId xmlns:a16="http://schemas.microsoft.com/office/drawing/2014/main" id="{0D443CEB-0AB3-4B12-9876-A677826F6011}"/>
              </a:ext>
            </a:extLst>
          </p:cNvPr>
          <p:cNvSpPr/>
          <p:nvPr/>
        </p:nvSpPr>
        <p:spPr>
          <a:xfrm>
            <a:off x="5219724" y="4908407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화살표: 왼쪽 43">
            <a:extLst>
              <a:ext uri="{FF2B5EF4-FFF2-40B4-BE49-F238E27FC236}">
                <a16:creationId xmlns:a16="http://schemas.microsoft.com/office/drawing/2014/main" id="{EDE7E845-69B9-4034-BD29-27383904D456}"/>
              </a:ext>
            </a:extLst>
          </p:cNvPr>
          <p:cNvSpPr/>
          <p:nvPr/>
        </p:nvSpPr>
        <p:spPr>
          <a:xfrm>
            <a:off x="5231599" y="5543239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화살표: 왼쪽 44">
            <a:extLst>
              <a:ext uri="{FF2B5EF4-FFF2-40B4-BE49-F238E27FC236}">
                <a16:creationId xmlns:a16="http://schemas.microsoft.com/office/drawing/2014/main" id="{3137CFA5-FEBC-46B4-B95E-783C27A71256}"/>
              </a:ext>
            </a:extLst>
          </p:cNvPr>
          <p:cNvSpPr/>
          <p:nvPr/>
        </p:nvSpPr>
        <p:spPr>
          <a:xfrm>
            <a:off x="5260460" y="6074472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사각형: 둥근 모서리 45">
            <a:extLst>
              <a:ext uri="{FF2B5EF4-FFF2-40B4-BE49-F238E27FC236}">
                <a16:creationId xmlns:a16="http://schemas.microsoft.com/office/drawing/2014/main" id="{A3893211-793E-4A4A-B7C5-069DD6FC983E}"/>
              </a:ext>
            </a:extLst>
          </p:cNvPr>
          <p:cNvSpPr/>
          <p:nvPr/>
        </p:nvSpPr>
        <p:spPr>
          <a:xfrm>
            <a:off x="7773817" y="2358086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47" name="사각형: 둥근 모서리 46">
            <a:extLst>
              <a:ext uri="{FF2B5EF4-FFF2-40B4-BE49-F238E27FC236}">
                <a16:creationId xmlns:a16="http://schemas.microsoft.com/office/drawing/2014/main" id="{D8BB95B6-0E60-47B5-A7F0-9A28A2B7B65F}"/>
              </a:ext>
            </a:extLst>
          </p:cNvPr>
          <p:cNvSpPr/>
          <p:nvPr/>
        </p:nvSpPr>
        <p:spPr>
          <a:xfrm>
            <a:off x="7770419" y="4768312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시설사업 계약 상황보고서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⦁공사도급계약서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전자계약서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FE0B3B07-2F7F-42F5-9F92-9EAB15CF6898}"/>
              </a:ext>
            </a:extLst>
          </p:cNvPr>
          <p:cNvSpPr/>
          <p:nvPr/>
        </p:nvSpPr>
        <p:spPr>
          <a:xfrm>
            <a:off x="7770419" y="5421934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착공계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공문 접수 후 결재 문서 제출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⦁착공 서류 학교시설통합정보시스템 입력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9" name="사각형: 둥근 모서리 48">
            <a:extLst>
              <a:ext uri="{FF2B5EF4-FFF2-40B4-BE49-F238E27FC236}">
                <a16:creationId xmlns:a16="http://schemas.microsoft.com/office/drawing/2014/main" id="{9293AE25-9979-4A5B-92C9-FAC952FBAB9F}"/>
              </a:ext>
            </a:extLst>
          </p:cNvPr>
          <p:cNvSpPr/>
          <p:nvPr/>
        </p:nvSpPr>
        <p:spPr>
          <a:xfrm>
            <a:off x="7770419" y="6045547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시설공사 지원 요청서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중간점검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⦁사진대장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화살표: 톱니 모양의 오른쪽 5">
            <a:extLst>
              <a:ext uri="{FF2B5EF4-FFF2-40B4-BE49-F238E27FC236}">
                <a16:creationId xmlns:a16="http://schemas.microsoft.com/office/drawing/2014/main" id="{76644420-F452-4289-83D9-B4F8BC1FBF9A}"/>
              </a:ext>
            </a:extLst>
          </p:cNvPr>
          <p:cNvSpPr/>
          <p:nvPr/>
        </p:nvSpPr>
        <p:spPr>
          <a:xfrm>
            <a:off x="7268569" y="179353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화살표: 톱니 모양의 오른쪽 49">
            <a:extLst>
              <a:ext uri="{FF2B5EF4-FFF2-40B4-BE49-F238E27FC236}">
                <a16:creationId xmlns:a16="http://schemas.microsoft.com/office/drawing/2014/main" id="{77A9573E-3E8C-4453-A010-00C19B82F741}"/>
              </a:ext>
            </a:extLst>
          </p:cNvPr>
          <p:cNvSpPr/>
          <p:nvPr/>
        </p:nvSpPr>
        <p:spPr>
          <a:xfrm>
            <a:off x="7275753" y="303981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화살표: 톱니 모양의 오른쪽 50">
            <a:extLst>
              <a:ext uri="{FF2B5EF4-FFF2-40B4-BE49-F238E27FC236}">
                <a16:creationId xmlns:a16="http://schemas.microsoft.com/office/drawing/2014/main" id="{D358C4C1-8E18-4FDD-963B-055B50BCAA03}"/>
              </a:ext>
            </a:extLst>
          </p:cNvPr>
          <p:cNvSpPr/>
          <p:nvPr/>
        </p:nvSpPr>
        <p:spPr>
          <a:xfrm>
            <a:off x="7300599" y="238559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화살표: 톱니 모양의 오른쪽 51">
            <a:extLst>
              <a:ext uri="{FF2B5EF4-FFF2-40B4-BE49-F238E27FC236}">
                <a16:creationId xmlns:a16="http://schemas.microsoft.com/office/drawing/2014/main" id="{8B7DF937-F765-4035-A3FB-79ADBA35A7F7}"/>
              </a:ext>
            </a:extLst>
          </p:cNvPr>
          <p:cNvSpPr/>
          <p:nvPr/>
        </p:nvSpPr>
        <p:spPr>
          <a:xfrm>
            <a:off x="7275753" y="4861205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화살표: 톱니 모양의 오른쪽 52">
            <a:extLst>
              <a:ext uri="{FF2B5EF4-FFF2-40B4-BE49-F238E27FC236}">
                <a16:creationId xmlns:a16="http://schemas.microsoft.com/office/drawing/2014/main" id="{56FE2785-5D25-4498-BDD9-905B879D7186}"/>
              </a:ext>
            </a:extLst>
          </p:cNvPr>
          <p:cNvSpPr/>
          <p:nvPr/>
        </p:nvSpPr>
        <p:spPr>
          <a:xfrm>
            <a:off x="7297088" y="5498668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화살표: 톱니 모양의 오른쪽 53">
            <a:extLst>
              <a:ext uri="{FF2B5EF4-FFF2-40B4-BE49-F238E27FC236}">
                <a16:creationId xmlns:a16="http://schemas.microsoft.com/office/drawing/2014/main" id="{589E0FC6-C383-499A-B6F3-69879DFB0FF3}"/>
              </a:ext>
            </a:extLst>
          </p:cNvPr>
          <p:cNvSpPr/>
          <p:nvPr/>
        </p:nvSpPr>
        <p:spPr>
          <a:xfrm>
            <a:off x="7275753" y="6073298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6411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업무 처리 절차 흐름도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72" name="화살표: 왼쪽 71">
            <a:extLst>
              <a:ext uri="{FF2B5EF4-FFF2-40B4-BE49-F238E27FC236}">
                <a16:creationId xmlns:a16="http://schemas.microsoft.com/office/drawing/2014/main" id="{0A0B0A1E-F471-4CE6-B506-06A51AFF6169}"/>
              </a:ext>
            </a:extLst>
          </p:cNvPr>
          <p:cNvSpPr/>
          <p:nvPr/>
        </p:nvSpPr>
        <p:spPr>
          <a:xfrm>
            <a:off x="5230836" y="2395871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화살표: 아래쪽 72">
            <a:extLst>
              <a:ext uri="{FF2B5EF4-FFF2-40B4-BE49-F238E27FC236}">
                <a16:creationId xmlns:a16="http://schemas.microsoft.com/office/drawing/2014/main" id="{B1565AA4-9B2E-474D-9153-044EA59BBDCC}"/>
              </a:ext>
            </a:extLst>
          </p:cNvPr>
          <p:cNvSpPr/>
          <p:nvPr/>
        </p:nvSpPr>
        <p:spPr>
          <a:xfrm>
            <a:off x="3659048" y="1471686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화살표: 아래쪽 73">
            <a:extLst>
              <a:ext uri="{FF2B5EF4-FFF2-40B4-BE49-F238E27FC236}">
                <a16:creationId xmlns:a16="http://schemas.microsoft.com/office/drawing/2014/main" id="{42826939-1A54-44B8-85D8-8F0F2B0C9745}"/>
              </a:ext>
            </a:extLst>
          </p:cNvPr>
          <p:cNvSpPr/>
          <p:nvPr/>
        </p:nvSpPr>
        <p:spPr>
          <a:xfrm>
            <a:off x="3659047" y="2127862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화살표: 아래쪽 74">
            <a:extLst>
              <a:ext uri="{FF2B5EF4-FFF2-40B4-BE49-F238E27FC236}">
                <a16:creationId xmlns:a16="http://schemas.microsoft.com/office/drawing/2014/main" id="{6CDAE455-9261-4716-A1C9-96CDD38B0E8B}"/>
              </a:ext>
            </a:extLst>
          </p:cNvPr>
          <p:cNvSpPr/>
          <p:nvPr/>
        </p:nvSpPr>
        <p:spPr>
          <a:xfrm>
            <a:off x="3659046" y="2806384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화살표: 아래쪽 75">
            <a:extLst>
              <a:ext uri="{FF2B5EF4-FFF2-40B4-BE49-F238E27FC236}">
                <a16:creationId xmlns:a16="http://schemas.microsoft.com/office/drawing/2014/main" id="{1FC8F2BC-2B0D-41D4-AD78-2D3F3F4B577B}"/>
              </a:ext>
            </a:extLst>
          </p:cNvPr>
          <p:cNvSpPr/>
          <p:nvPr/>
        </p:nvSpPr>
        <p:spPr>
          <a:xfrm>
            <a:off x="3659045" y="340997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화살표: 아래쪽 76">
            <a:extLst>
              <a:ext uri="{FF2B5EF4-FFF2-40B4-BE49-F238E27FC236}">
                <a16:creationId xmlns:a16="http://schemas.microsoft.com/office/drawing/2014/main" id="{BE11D872-4102-4DD6-A5A3-A3558F5FE611}"/>
              </a:ext>
            </a:extLst>
          </p:cNvPr>
          <p:cNvSpPr/>
          <p:nvPr/>
        </p:nvSpPr>
        <p:spPr>
          <a:xfrm>
            <a:off x="3621434" y="403228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화살표: 아래쪽 77">
            <a:extLst>
              <a:ext uri="{FF2B5EF4-FFF2-40B4-BE49-F238E27FC236}">
                <a16:creationId xmlns:a16="http://schemas.microsoft.com/office/drawing/2014/main" id="{3EDA0FA9-065E-4247-BCD3-11ED98E97437}"/>
              </a:ext>
            </a:extLst>
          </p:cNvPr>
          <p:cNvSpPr/>
          <p:nvPr/>
        </p:nvSpPr>
        <p:spPr>
          <a:xfrm>
            <a:off x="3645185" y="466668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화살표: 아래쪽 78">
            <a:extLst>
              <a:ext uri="{FF2B5EF4-FFF2-40B4-BE49-F238E27FC236}">
                <a16:creationId xmlns:a16="http://schemas.microsoft.com/office/drawing/2014/main" id="{CD5717A0-394B-4C03-8D95-CBC773C8581B}"/>
              </a:ext>
            </a:extLst>
          </p:cNvPr>
          <p:cNvSpPr/>
          <p:nvPr/>
        </p:nvSpPr>
        <p:spPr>
          <a:xfrm>
            <a:off x="3608477" y="5272789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화살표: 아래쪽 79">
            <a:extLst>
              <a:ext uri="{FF2B5EF4-FFF2-40B4-BE49-F238E27FC236}">
                <a16:creationId xmlns:a16="http://schemas.microsoft.com/office/drawing/2014/main" id="{0A91DCC0-DADE-41AC-ABDB-5F73AA709FB9}"/>
              </a:ext>
            </a:extLst>
          </p:cNvPr>
          <p:cNvSpPr/>
          <p:nvPr/>
        </p:nvSpPr>
        <p:spPr>
          <a:xfrm>
            <a:off x="3609017" y="585671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화살표: 오른쪽 81">
            <a:extLst>
              <a:ext uri="{FF2B5EF4-FFF2-40B4-BE49-F238E27FC236}">
                <a16:creationId xmlns:a16="http://schemas.microsoft.com/office/drawing/2014/main" id="{8DD7726B-75CB-41C4-A505-689C49588FCF}"/>
              </a:ext>
            </a:extLst>
          </p:cNvPr>
          <p:cNvSpPr/>
          <p:nvPr/>
        </p:nvSpPr>
        <p:spPr>
          <a:xfrm>
            <a:off x="5231128" y="1783366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9" name="사각형: 둥근 모서리 98">
            <a:extLst>
              <a:ext uri="{FF2B5EF4-FFF2-40B4-BE49-F238E27FC236}">
                <a16:creationId xmlns:a16="http://schemas.microsoft.com/office/drawing/2014/main" id="{DBA779AC-2480-4C10-983B-F32555B4FE1B}"/>
              </a:ext>
            </a:extLst>
          </p:cNvPr>
          <p:cNvSpPr/>
          <p:nvPr/>
        </p:nvSpPr>
        <p:spPr>
          <a:xfrm>
            <a:off x="7770418" y="2200279"/>
            <a:ext cx="3534890" cy="656111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⦁시설공사 지원요청서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3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준공입회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준공계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공문 접수 후 결재 문서 제출</a:t>
            </a:r>
            <a:endParaRPr lang="en-US" altLang="ko-KR" sz="13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⦁준공 서류 학교시설통합정보시스템 입력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DEFBAB6A-4DC7-4F06-8870-59C7E1E5ABC7}"/>
              </a:ext>
            </a:extLst>
          </p:cNvPr>
          <p:cNvSpPr/>
          <p:nvPr/>
        </p:nvSpPr>
        <p:spPr>
          <a:xfrm>
            <a:off x="2425476" y="101412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설계변경 승인 신청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61390364-4943-4013-B8EB-F8EFA9EEC84D}"/>
              </a:ext>
            </a:extLst>
          </p:cNvPr>
          <p:cNvSpPr/>
          <p:nvPr/>
        </p:nvSpPr>
        <p:spPr>
          <a:xfrm>
            <a:off x="2425475" y="1661780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설계변경 승인</a:t>
            </a:r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84F68BBA-3289-4794-9FA4-1A31A5CD57A2}"/>
              </a:ext>
            </a:extLst>
          </p:cNvPr>
          <p:cNvSpPr/>
          <p:nvPr/>
        </p:nvSpPr>
        <p:spPr>
          <a:xfrm>
            <a:off x="2425474" y="231361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준공검사 입회 신청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34749998-E700-4D79-B69E-3DF239D798E8}"/>
              </a:ext>
            </a:extLst>
          </p:cNvPr>
          <p:cNvSpPr/>
          <p:nvPr/>
        </p:nvSpPr>
        <p:spPr>
          <a:xfrm>
            <a:off x="2425473" y="2961269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준공검사 입회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6F4A9889-3670-4E89-8775-32421B978F70}"/>
              </a:ext>
            </a:extLst>
          </p:cNvPr>
          <p:cNvSpPr/>
          <p:nvPr/>
        </p:nvSpPr>
        <p:spPr>
          <a:xfrm>
            <a:off x="2425472" y="3548302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변경 계약서 작성</a:t>
            </a: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38BD7248-78DC-4F02-8982-C7CE34818BF0}"/>
              </a:ext>
            </a:extLst>
          </p:cNvPr>
          <p:cNvSpPr/>
          <p:nvPr/>
        </p:nvSpPr>
        <p:spPr>
          <a:xfrm>
            <a:off x="2425472" y="421179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준공 신고 및 사용승인 신청</a:t>
            </a:r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24C62653-2E02-42D6-A929-A4386D9DFC17}"/>
              </a:ext>
            </a:extLst>
          </p:cNvPr>
          <p:cNvSpPr/>
          <p:nvPr/>
        </p:nvSpPr>
        <p:spPr>
          <a:xfrm>
            <a:off x="2425472" y="481872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사용승인서 교부</a:t>
            </a:r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91DDC9FE-5A3C-4D4F-89D7-E4D018DA58E3}"/>
              </a:ext>
            </a:extLst>
          </p:cNvPr>
          <p:cNvSpPr/>
          <p:nvPr/>
        </p:nvSpPr>
        <p:spPr>
          <a:xfrm>
            <a:off x="2425471" y="540898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사업 완료 보고</a:t>
            </a: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840F78A0-E0B5-4598-A06D-01023CF84F80}"/>
              </a:ext>
            </a:extLst>
          </p:cNvPr>
          <p:cNvSpPr/>
          <p:nvPr/>
        </p:nvSpPr>
        <p:spPr>
          <a:xfrm>
            <a:off x="2425471" y="5984791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정산 및 반납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6A162A43-0AB6-4295-90B6-0C4B956BAA24}"/>
              </a:ext>
            </a:extLst>
          </p:cNvPr>
          <p:cNvSpPr/>
          <p:nvPr/>
        </p:nvSpPr>
        <p:spPr>
          <a:xfrm>
            <a:off x="5486988" y="1005182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6788F76E-9D02-4A22-BB42-23C2A0C6F06D}"/>
              </a:ext>
            </a:extLst>
          </p:cNvPr>
          <p:cNvSpPr/>
          <p:nvPr/>
        </p:nvSpPr>
        <p:spPr>
          <a:xfrm>
            <a:off x="5486991" y="1661780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관할청→학교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89D5D1D4-A8D6-4D08-92C2-47EEF1980FFA}"/>
              </a:ext>
            </a:extLst>
          </p:cNvPr>
          <p:cNvSpPr/>
          <p:nvPr/>
        </p:nvSpPr>
        <p:spPr>
          <a:xfrm>
            <a:off x="5486991" y="23136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4B1FAC80-44FD-4039-BD9E-CAE8697C10EF}"/>
              </a:ext>
            </a:extLst>
          </p:cNvPr>
          <p:cNvSpPr/>
          <p:nvPr/>
        </p:nvSpPr>
        <p:spPr>
          <a:xfrm>
            <a:off x="5450614" y="2961269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관할청→학교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697336EB-C149-4B04-A5A4-C6E346A21547}"/>
              </a:ext>
            </a:extLst>
          </p:cNvPr>
          <p:cNvSpPr/>
          <p:nvPr/>
        </p:nvSpPr>
        <p:spPr>
          <a:xfrm>
            <a:off x="5486989" y="48240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관할청→학교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C1ACBA11-139B-4985-940D-E4F2C7214ED3}"/>
              </a:ext>
            </a:extLst>
          </p:cNvPr>
          <p:cNvSpPr/>
          <p:nvPr/>
        </p:nvSpPr>
        <p:spPr>
          <a:xfrm>
            <a:off x="5486988" y="5449045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9C14BE65-9D01-47FF-829C-0E49DFEC2B5C}"/>
              </a:ext>
            </a:extLst>
          </p:cNvPr>
          <p:cNvSpPr/>
          <p:nvPr/>
        </p:nvSpPr>
        <p:spPr>
          <a:xfrm>
            <a:off x="5486988" y="5984791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41EF9C7F-36EB-48AF-B50F-E56712A9A542}"/>
              </a:ext>
            </a:extLst>
          </p:cNvPr>
          <p:cNvSpPr/>
          <p:nvPr/>
        </p:nvSpPr>
        <p:spPr>
          <a:xfrm>
            <a:off x="5486988" y="3580128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</a:t>
            </a: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CD210369-0E77-4515-9E35-DE5143F4BF0E}"/>
              </a:ext>
            </a:extLst>
          </p:cNvPr>
          <p:cNvSpPr/>
          <p:nvPr/>
        </p:nvSpPr>
        <p:spPr>
          <a:xfrm>
            <a:off x="5486988" y="4217179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4" name="화살표: 왼쪽 43">
            <a:extLst>
              <a:ext uri="{FF2B5EF4-FFF2-40B4-BE49-F238E27FC236}">
                <a16:creationId xmlns:a16="http://schemas.microsoft.com/office/drawing/2014/main" id="{EDE7E845-69B9-4034-BD29-27383904D456}"/>
              </a:ext>
            </a:extLst>
          </p:cNvPr>
          <p:cNvSpPr/>
          <p:nvPr/>
        </p:nvSpPr>
        <p:spPr>
          <a:xfrm>
            <a:off x="5231599" y="5543239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화살표: 왼쪽 44">
            <a:extLst>
              <a:ext uri="{FF2B5EF4-FFF2-40B4-BE49-F238E27FC236}">
                <a16:creationId xmlns:a16="http://schemas.microsoft.com/office/drawing/2014/main" id="{3137CFA5-FEBC-46B4-B95E-783C27A71256}"/>
              </a:ext>
            </a:extLst>
          </p:cNvPr>
          <p:cNvSpPr/>
          <p:nvPr/>
        </p:nvSpPr>
        <p:spPr>
          <a:xfrm>
            <a:off x="5260460" y="6074472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사각형: 둥근 모서리 45">
            <a:extLst>
              <a:ext uri="{FF2B5EF4-FFF2-40B4-BE49-F238E27FC236}">
                <a16:creationId xmlns:a16="http://schemas.microsoft.com/office/drawing/2014/main" id="{A3893211-793E-4A4A-B7C5-069DD6FC983E}"/>
              </a:ext>
            </a:extLst>
          </p:cNvPr>
          <p:cNvSpPr/>
          <p:nvPr/>
        </p:nvSpPr>
        <p:spPr>
          <a:xfrm>
            <a:off x="7770419" y="4211796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FE0B3B07-2F7F-42F5-9F92-9EAB15CF6898}"/>
              </a:ext>
            </a:extLst>
          </p:cNvPr>
          <p:cNvSpPr/>
          <p:nvPr/>
        </p:nvSpPr>
        <p:spPr>
          <a:xfrm>
            <a:off x="7770419" y="5421934"/>
            <a:ext cx="3534890" cy="857078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시설사업완료보고서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⦁각 </a:t>
            </a:r>
            <a:r>
              <a:rPr lang="ko-KR" altLang="en-US" sz="13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공종별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계약서 사본</a:t>
            </a:r>
            <a:endParaRPr lang="en-US" altLang="ko-KR" sz="13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⦁준공검사조서</a:t>
            </a:r>
            <a:r>
              <a:rPr lang="en-US" altLang="ko-KR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관급 </a:t>
            </a:r>
            <a:r>
              <a:rPr lang="ko-KR" altLang="en-US" sz="12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물품검소조서</a:t>
            </a:r>
            <a:r>
              <a:rPr lang="en-US" altLang="ko-KR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lvl="0" algn="just" fontAlgn="base">
              <a:lnSpc>
                <a:spcPct val="115000"/>
              </a:lnSpc>
            </a:pPr>
            <a:r>
              <a:rPr lang="ko-KR" altLang="en-US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⦁관급자재 물품 납품 영수증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0" name="화살표: 왼쪽 49">
            <a:extLst>
              <a:ext uri="{FF2B5EF4-FFF2-40B4-BE49-F238E27FC236}">
                <a16:creationId xmlns:a16="http://schemas.microsoft.com/office/drawing/2014/main" id="{0E74C75D-4EAB-4077-BC35-10DCD1F8FD71}"/>
              </a:ext>
            </a:extLst>
          </p:cNvPr>
          <p:cNvSpPr/>
          <p:nvPr/>
        </p:nvSpPr>
        <p:spPr>
          <a:xfrm>
            <a:off x="5219724" y="1152999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화살표: 오른쪽 50">
            <a:extLst>
              <a:ext uri="{FF2B5EF4-FFF2-40B4-BE49-F238E27FC236}">
                <a16:creationId xmlns:a16="http://schemas.microsoft.com/office/drawing/2014/main" id="{3E80A866-00F6-4E34-AFEB-19DDADC2BE6A}"/>
              </a:ext>
            </a:extLst>
          </p:cNvPr>
          <p:cNvSpPr/>
          <p:nvPr/>
        </p:nvSpPr>
        <p:spPr>
          <a:xfrm>
            <a:off x="5230836" y="3066477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화살표: 왼쪽 51">
            <a:extLst>
              <a:ext uri="{FF2B5EF4-FFF2-40B4-BE49-F238E27FC236}">
                <a16:creationId xmlns:a16="http://schemas.microsoft.com/office/drawing/2014/main" id="{610B7D91-86B2-42A6-91AF-BE2502A9F5B1}"/>
              </a:ext>
            </a:extLst>
          </p:cNvPr>
          <p:cNvSpPr/>
          <p:nvPr/>
        </p:nvSpPr>
        <p:spPr>
          <a:xfrm>
            <a:off x="5230836" y="4304858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화살표: 오른쪽 52">
            <a:extLst>
              <a:ext uri="{FF2B5EF4-FFF2-40B4-BE49-F238E27FC236}">
                <a16:creationId xmlns:a16="http://schemas.microsoft.com/office/drawing/2014/main" id="{DA01827E-F06C-4F0D-8440-06FCF61EFE0F}"/>
              </a:ext>
            </a:extLst>
          </p:cNvPr>
          <p:cNvSpPr/>
          <p:nvPr/>
        </p:nvSpPr>
        <p:spPr>
          <a:xfrm>
            <a:off x="5242551" y="4902468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사각형: 둥근 모서리 53">
            <a:extLst>
              <a:ext uri="{FF2B5EF4-FFF2-40B4-BE49-F238E27FC236}">
                <a16:creationId xmlns:a16="http://schemas.microsoft.com/office/drawing/2014/main" id="{AE60660F-7610-4AE2-8E8A-30C44AAB18D1}"/>
              </a:ext>
            </a:extLst>
          </p:cNvPr>
          <p:cNvSpPr/>
          <p:nvPr/>
        </p:nvSpPr>
        <p:spPr>
          <a:xfrm>
            <a:off x="7770418" y="4868486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56" name="화살표: 톱니 모양의 오른쪽 55">
            <a:extLst>
              <a:ext uri="{FF2B5EF4-FFF2-40B4-BE49-F238E27FC236}">
                <a16:creationId xmlns:a16="http://schemas.microsoft.com/office/drawing/2014/main" id="{C3344264-14F2-4DB5-BD12-C848F67ED4D6}"/>
              </a:ext>
            </a:extLst>
          </p:cNvPr>
          <p:cNvSpPr/>
          <p:nvPr/>
        </p:nvSpPr>
        <p:spPr>
          <a:xfrm>
            <a:off x="7304930" y="4257007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화살표: 톱니 모양의 오른쪽 56">
            <a:extLst>
              <a:ext uri="{FF2B5EF4-FFF2-40B4-BE49-F238E27FC236}">
                <a16:creationId xmlns:a16="http://schemas.microsoft.com/office/drawing/2014/main" id="{1A8C84F4-89C5-463A-8226-213921E77762}"/>
              </a:ext>
            </a:extLst>
          </p:cNvPr>
          <p:cNvSpPr/>
          <p:nvPr/>
        </p:nvSpPr>
        <p:spPr>
          <a:xfrm>
            <a:off x="7288799" y="2378214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화살표: 톱니 모양의 오른쪽 57">
            <a:extLst>
              <a:ext uri="{FF2B5EF4-FFF2-40B4-BE49-F238E27FC236}">
                <a16:creationId xmlns:a16="http://schemas.microsoft.com/office/drawing/2014/main" id="{0A106622-A407-4953-8073-A8C4054179F3}"/>
              </a:ext>
            </a:extLst>
          </p:cNvPr>
          <p:cNvSpPr/>
          <p:nvPr/>
        </p:nvSpPr>
        <p:spPr>
          <a:xfrm>
            <a:off x="7288799" y="4858790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화살표: 톱니 모양의 오른쪽 58">
            <a:extLst>
              <a:ext uri="{FF2B5EF4-FFF2-40B4-BE49-F238E27FC236}">
                <a16:creationId xmlns:a16="http://schemas.microsoft.com/office/drawing/2014/main" id="{8F36C6A5-7A69-4303-BA1F-692777D3CCF2}"/>
              </a:ext>
            </a:extLst>
          </p:cNvPr>
          <p:cNvSpPr/>
          <p:nvPr/>
        </p:nvSpPr>
        <p:spPr>
          <a:xfrm>
            <a:off x="7304930" y="554323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사각형: 둥근 모서리 46">
            <a:extLst>
              <a:ext uri="{FF2B5EF4-FFF2-40B4-BE49-F238E27FC236}">
                <a16:creationId xmlns:a16="http://schemas.microsoft.com/office/drawing/2014/main" id="{078E79CE-3DEE-41C4-ACE5-13C8466A3359}"/>
              </a:ext>
            </a:extLst>
          </p:cNvPr>
          <p:cNvSpPr/>
          <p:nvPr/>
        </p:nvSpPr>
        <p:spPr>
          <a:xfrm>
            <a:off x="7770418" y="932905"/>
            <a:ext cx="3980858" cy="656111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⦁건축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토목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전문공사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1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천만원 이상</a:t>
            </a:r>
          </a:p>
          <a:p>
            <a:pPr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⦁전기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통신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소방공사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5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백만원 이상</a:t>
            </a:r>
          </a:p>
          <a:p>
            <a:pPr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⦁공사기간 연장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 자체 연장 변경 후 계약 보고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779845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27604" y="1166774"/>
            <a:ext cx="11082870" cy="51137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산업안전보건관리비 및 환경보전비 사용계획서 제출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착공 시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 착공 전 공사 현장대리인에게 안전관리비 및 환경보전비 사전 설명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사용 불가 항목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후</a:t>
            </a:r>
            <a:endParaRPr lang="en-US" altLang="ko-KR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구비 서류 미비 시 준공 때 정산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☞ 산업안전보건법 시행규칙 별지 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102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 서식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환경관리비의 산출기준 및 관리에 관한 지침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별지 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2</a:t>
            </a:r>
            <a:r>
              <a:rPr lang="ko-KR" altLang="en-US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호서식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</a:p>
          <a:p>
            <a:pPr>
              <a:lnSpc>
                <a:spcPct val="150000"/>
              </a:lnSpc>
            </a:pP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산업안전보건관리비 및 환경보전비 사용내역서 제출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준공 시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건설업 산업안전보건관리비 계상 및 사용기준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고용노동부 고시 제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2020-63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안전관리비의 항목별 사용 불가 내역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별표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2)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 후 정산 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환경보전비 사용 불가 항목 </a:t>
            </a:r>
            <a:endParaRPr lang="en-US" altLang="ko-KR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청소도구 구입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빗자루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쓰레받기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삽 등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집게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쓰레기봉투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마대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단순 쓰레기 처리용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진공청소기 구입비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단순청소용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현장청소 인건비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부직포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일반용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등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89271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A0F8724-285D-4D19-87C7-054D17281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68" y="925757"/>
            <a:ext cx="5276850" cy="558165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E9C95A4-6550-43FD-A324-F1263E657F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925757"/>
            <a:ext cx="5430008" cy="581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2449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기술지도용역 자료 확인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68FCC20-9EB2-484A-A6FC-CA777818A5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255" y="837352"/>
            <a:ext cx="4143953" cy="582058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32EA8072-FE7A-4C04-A5EE-E18A6A4223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199" y="837352"/>
            <a:ext cx="3762900" cy="586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055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3CAEE7A-EE7A-4105-B075-708CB35EB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206" y="866273"/>
            <a:ext cx="4267200" cy="575310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4E2D8FEC-09A9-44C2-B210-2282C6CD0F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26" y="799187"/>
            <a:ext cx="4267796" cy="588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323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중 노무비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65184692-8BA7-422A-9600-245413ACF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34" y="806116"/>
            <a:ext cx="4152900" cy="587692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F9702A36-154C-4F17-9D07-41BA86158B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667" y="1046463"/>
            <a:ext cx="7277100" cy="508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140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중 노무비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876489CC-0013-4136-B30F-6D0D67B94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56" y="1012610"/>
            <a:ext cx="5200650" cy="564832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DF72545D-B3F9-440E-80E5-71D44E8460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206" y="1526446"/>
            <a:ext cx="6438900" cy="423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398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441107" y="977891"/>
            <a:ext cx="10799260" cy="12359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각종 보수공사 시 주요구조부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기둥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보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슬래브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확인점검 가능하도록 시공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주요구조부에 대한 점검 시 변위 여부를 판단하기 위해 확인 불가한 전체 인테리어 금지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인테리어 필요시 균열 등 변위 여부 확인 가능하도록  반드시 </a:t>
            </a:r>
            <a:r>
              <a:rPr lang="ko-KR" altLang="en-US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점검구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4B3A9E2-3302-4C09-AC18-3252561B17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02" y="2477375"/>
            <a:ext cx="3619500" cy="393382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87A1E8E2-8699-4C67-84A9-BFF0A49E29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987" y="2477375"/>
            <a:ext cx="3410426" cy="3934374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38D9541-805B-4059-A150-43C960583E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898" y="2473184"/>
            <a:ext cx="2950464" cy="3938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3063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8" y="730756"/>
            <a:ext cx="11029622" cy="21483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외부 창호교체공사 시 중량 확인 후 정산 처리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 지적 사항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알루미늄 창호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단위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kg)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→ 중량 확인 후 정산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플라스틱 창호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단위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㎡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→  현장에 설치된 가로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세로 실측하여 면적 환산 후 정산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유리 규격 확인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시험성적서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 규격서 등 증빙할 수 있는 서류 및 반드시 시공된 유리와 설계상의 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                  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       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유리 규격이 맞는지 확인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1479C05-2171-409E-9AA9-69705ACB65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335" y="3311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C09EB0-1E4D-4975-BC86-BDD66BAE9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1125" y="29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65972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E0CD21BD-42FD-4AD0-BAE7-713353C86E8B}"/>
              </a:ext>
            </a:extLst>
          </p:cNvPr>
          <p:cNvSpPr/>
          <p:nvPr/>
        </p:nvSpPr>
        <p:spPr>
          <a:xfrm>
            <a:off x="569168" y="809610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외부 창호교체공사 시 정산 방법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도면 확인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2BF022C-775B-4472-9513-617C5C8B6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527" y="1516833"/>
            <a:ext cx="6457950" cy="516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1193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293380A-9109-4D98-91FB-AD696EBF2D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250" y="814233"/>
            <a:ext cx="8402223" cy="589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7822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01BAA1E6-1577-4EE7-9003-00B96F7B08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1044971"/>
              </p:ext>
            </p:extLst>
          </p:nvPr>
        </p:nvGraphicFramePr>
        <p:xfrm>
          <a:off x="526018" y="1722610"/>
          <a:ext cx="11139963" cy="44382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8641">
                  <a:extLst>
                    <a:ext uri="{9D8B030D-6E8A-4147-A177-3AD203B41FA5}">
                      <a16:colId xmlns:a16="http://schemas.microsoft.com/office/drawing/2014/main" val="603304937"/>
                    </a:ext>
                  </a:extLst>
                </a:gridCol>
                <a:gridCol w="1869266">
                  <a:extLst>
                    <a:ext uri="{9D8B030D-6E8A-4147-A177-3AD203B41FA5}">
                      <a16:colId xmlns:a16="http://schemas.microsoft.com/office/drawing/2014/main" val="963442726"/>
                    </a:ext>
                  </a:extLst>
                </a:gridCol>
                <a:gridCol w="875205">
                  <a:extLst>
                    <a:ext uri="{9D8B030D-6E8A-4147-A177-3AD203B41FA5}">
                      <a16:colId xmlns:a16="http://schemas.microsoft.com/office/drawing/2014/main" val="3387189637"/>
                    </a:ext>
                  </a:extLst>
                </a:gridCol>
                <a:gridCol w="518641">
                  <a:extLst>
                    <a:ext uri="{9D8B030D-6E8A-4147-A177-3AD203B41FA5}">
                      <a16:colId xmlns:a16="http://schemas.microsoft.com/office/drawing/2014/main" val="1030032020"/>
                    </a:ext>
                  </a:extLst>
                </a:gridCol>
                <a:gridCol w="518641">
                  <a:extLst>
                    <a:ext uri="{9D8B030D-6E8A-4147-A177-3AD203B41FA5}">
                      <a16:colId xmlns:a16="http://schemas.microsoft.com/office/drawing/2014/main" val="2450949879"/>
                    </a:ext>
                  </a:extLst>
                </a:gridCol>
                <a:gridCol w="777960">
                  <a:extLst>
                    <a:ext uri="{9D8B030D-6E8A-4147-A177-3AD203B41FA5}">
                      <a16:colId xmlns:a16="http://schemas.microsoft.com/office/drawing/2014/main" val="4223973456"/>
                    </a:ext>
                  </a:extLst>
                </a:gridCol>
                <a:gridCol w="875205">
                  <a:extLst>
                    <a:ext uri="{9D8B030D-6E8A-4147-A177-3AD203B41FA5}">
                      <a16:colId xmlns:a16="http://schemas.microsoft.com/office/drawing/2014/main" val="453038062"/>
                    </a:ext>
                  </a:extLst>
                </a:gridCol>
                <a:gridCol w="572666">
                  <a:extLst>
                    <a:ext uri="{9D8B030D-6E8A-4147-A177-3AD203B41FA5}">
                      <a16:colId xmlns:a16="http://schemas.microsoft.com/office/drawing/2014/main" val="2217339564"/>
                    </a:ext>
                  </a:extLst>
                </a:gridCol>
                <a:gridCol w="821180">
                  <a:extLst>
                    <a:ext uri="{9D8B030D-6E8A-4147-A177-3AD203B41FA5}">
                      <a16:colId xmlns:a16="http://schemas.microsoft.com/office/drawing/2014/main" val="2593803651"/>
                    </a:ext>
                  </a:extLst>
                </a:gridCol>
                <a:gridCol w="788766">
                  <a:extLst>
                    <a:ext uri="{9D8B030D-6E8A-4147-A177-3AD203B41FA5}">
                      <a16:colId xmlns:a16="http://schemas.microsoft.com/office/drawing/2014/main" val="32001539"/>
                    </a:ext>
                  </a:extLst>
                </a:gridCol>
                <a:gridCol w="875205">
                  <a:extLst>
                    <a:ext uri="{9D8B030D-6E8A-4147-A177-3AD203B41FA5}">
                      <a16:colId xmlns:a16="http://schemas.microsoft.com/office/drawing/2014/main" val="3857703702"/>
                    </a:ext>
                  </a:extLst>
                </a:gridCol>
                <a:gridCol w="821180">
                  <a:extLst>
                    <a:ext uri="{9D8B030D-6E8A-4147-A177-3AD203B41FA5}">
                      <a16:colId xmlns:a16="http://schemas.microsoft.com/office/drawing/2014/main" val="1526683780"/>
                    </a:ext>
                  </a:extLst>
                </a:gridCol>
                <a:gridCol w="540251">
                  <a:extLst>
                    <a:ext uri="{9D8B030D-6E8A-4147-A177-3AD203B41FA5}">
                      <a16:colId xmlns:a16="http://schemas.microsoft.com/office/drawing/2014/main" val="3719616960"/>
                    </a:ext>
                  </a:extLst>
                </a:gridCol>
                <a:gridCol w="767156">
                  <a:extLst>
                    <a:ext uri="{9D8B030D-6E8A-4147-A177-3AD203B41FA5}">
                      <a16:colId xmlns:a16="http://schemas.microsoft.com/office/drawing/2014/main" val="2093654500"/>
                    </a:ext>
                  </a:extLst>
                </a:gridCol>
              </a:tblGrid>
              <a:tr h="378038">
                <a:tc gridSpan="14">
                  <a:txBody>
                    <a:bodyPr/>
                    <a:lstStyle/>
                    <a:p>
                      <a:pPr algn="ctr" fontAlgn="ctr"/>
                      <a:r>
                        <a:rPr lang="ko-KR" altLang="en-US" sz="16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준공시</a:t>
                      </a:r>
                      <a:r>
                        <a:rPr lang="ko-KR" altLang="en-US" sz="16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창호 정산 수량 산출서</a:t>
                      </a:r>
                      <a:endParaRPr lang="ko-KR" altLang="en-US" sz="16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7724964"/>
                  </a:ext>
                </a:extLst>
              </a:tr>
              <a:tr h="284206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품               목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규        격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  위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수  량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설계 물량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준공 물량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정산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00255906"/>
                  </a:ext>
                </a:extLst>
              </a:tr>
              <a:tr h="281934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단위중량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총중량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   가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금   액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단위중량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총중량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금   액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물량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금액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34655397"/>
                  </a:ext>
                </a:extLst>
              </a:tr>
              <a:tr h="3927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CAW-1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(220mmAL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단열이중미서기창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2,950 * 1,900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111.214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222.428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13,150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2,924,928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110.000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220.000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2,893,000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-2.428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-31,928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04451091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CAW-2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(220mmAL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단열이중미서기창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1,500 * 1,600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48.233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96.466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13,150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1,268,528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47.000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94.000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1,236,100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-2.466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-32,428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32329175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CAW-3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(220mmAL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단열이중미서기창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3,400 * 1,600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104.050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104.050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13,150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1,368,258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103.000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103.000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1,354,450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-1.050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-13,808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46406629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소계 중량</a:t>
                      </a:r>
                      <a:endParaRPr lang="ko-KR" alt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422.944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5,561,714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417.000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5,483,550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-5.944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-78,164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47577285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CAW-4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(152mmAL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단열커튼월창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1,300 * 1,300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14.955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14.955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13,500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201,893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189,000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-0.955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-12,893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76872809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CAW-5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(152mmAL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단열커튼월창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1,300 * 1,300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25.484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25.484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13,500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344,034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337,500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-0.484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-6,534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12044216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소계 중량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40.439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545,927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39.000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526,500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-1.439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-19,427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89442294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CAW-1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알미늄 방충망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미서기창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3.093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6.186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13,400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82,892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80,400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-0.186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-2,492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50890182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CAW-2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알미늄 방충망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미서기창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1.045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2.090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13,400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28,006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1.000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26,800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-0.090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-1,206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89164679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CAW-3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알미늄 방충망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미서기창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2.240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2.240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13,400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30,016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29,480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-0.040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-536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44533635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소계 중량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10.516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140,914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10.200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136,680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-0.316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-4,234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88675578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합 계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937.282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6,248,555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922.200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6,146,730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-199,415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30192100"/>
                  </a:ext>
                </a:extLst>
              </a:tr>
            </a:tbl>
          </a:graphicData>
        </a:graphic>
      </p:graphicFrame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44068648-0E1D-403F-9580-59BF0B12AA25}"/>
              </a:ext>
            </a:extLst>
          </p:cNvPr>
          <p:cNvSpPr/>
          <p:nvPr/>
        </p:nvSpPr>
        <p:spPr>
          <a:xfrm>
            <a:off x="526018" y="857111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외부 창호교체공사 시 정산 물량 확인 방법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15593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C4B7631B-0FD0-443D-815F-8577AF6BD8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42" y="902522"/>
            <a:ext cx="3990975" cy="550545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52CE11DE-A27D-4AFF-AACE-5B9ED57FAF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5973" y="901620"/>
            <a:ext cx="3876675" cy="540067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3F42EC7C-FE99-456B-81A1-B4C3514698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998" y="902522"/>
            <a:ext cx="3888606" cy="5399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2388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8" y="730757"/>
            <a:ext cx="11029622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※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로이유리 시공 확인 방법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1479C05-2171-409E-9AA9-69705ACB65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335" y="3311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C09EB0-1E4D-4975-BC86-BDD66BAE9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1125" y="29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_x729425224">
            <a:extLst>
              <a:ext uri="{FF2B5EF4-FFF2-40B4-BE49-F238E27FC236}">
                <a16:creationId xmlns:a16="http://schemas.microsoft.com/office/drawing/2014/main" id="{5D3D4761-7F69-41B4-810C-C25ED3696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2719" y="3995554"/>
            <a:ext cx="699757" cy="262197"/>
          </a:xfrm>
          <a:prstGeom prst="rect">
            <a:avLst/>
          </a:prstGeom>
          <a:noFill/>
          <a:ln w="25146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EA4A45B3-6AEB-4434-96D9-FBB0C8F97F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4957922"/>
              </p:ext>
            </p:extLst>
          </p:nvPr>
        </p:nvGraphicFramePr>
        <p:xfrm>
          <a:off x="551935" y="1262603"/>
          <a:ext cx="11121081" cy="5199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45758">
                  <a:extLst>
                    <a:ext uri="{9D8B030D-6E8A-4147-A177-3AD203B41FA5}">
                      <a16:colId xmlns:a16="http://schemas.microsoft.com/office/drawing/2014/main" val="1936334707"/>
                    </a:ext>
                  </a:extLst>
                </a:gridCol>
                <a:gridCol w="4675323">
                  <a:extLst>
                    <a:ext uri="{9D8B030D-6E8A-4147-A177-3AD203B41FA5}">
                      <a16:colId xmlns:a16="http://schemas.microsoft.com/office/drawing/2014/main" val="2352781829"/>
                    </a:ext>
                  </a:extLst>
                </a:gridCol>
              </a:tblGrid>
              <a:tr h="49559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유리 표면에 일반 유리는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A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종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b="1" dirty="0" err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로이복층유리는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B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종 </a:t>
                      </a:r>
                      <a:r>
                        <a:rPr lang="en-US" altLang="ko-KR" sz="1600" b="1" kern="12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Ⅱ</a:t>
                      </a:r>
                      <a:r>
                        <a:rPr lang="ko-KR" altLang="en-US" sz="1600" b="1" kern="12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류</a:t>
                      </a:r>
                      <a:r>
                        <a:rPr lang="ko-KR" altLang="en-US" sz="1600" b="0" kern="120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로</a:t>
                      </a:r>
                      <a:r>
                        <a:rPr lang="ko-KR" altLang="en-US" sz="1600" b="0" kern="12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 dirty="0">
                          <a:solidFill>
                            <a:schemeClr val="lt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표시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/>
                        <a:t>로이유리 테스터기로 측정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5692165"/>
                  </a:ext>
                </a:extLst>
              </a:tr>
              <a:tr h="193001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9864402"/>
                  </a:ext>
                </a:extLst>
              </a:tr>
              <a:tr h="6644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불빛이나 라이터를 유리에 비추게 되면 아래와 같이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개의 불빛이 반사되며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로이유리의 경우 코팅된 면의 불빛이 다른 색으로 표시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0029985"/>
                  </a:ext>
                </a:extLst>
              </a:tr>
              <a:tr h="2109902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3576347"/>
                  </a:ext>
                </a:extLst>
              </a:tr>
            </a:tbl>
          </a:graphicData>
        </a:graphic>
      </p:graphicFrame>
      <p:pic>
        <p:nvPicPr>
          <p:cNvPr id="13" name="_x391819824" descr="EMB000009941a35">
            <a:extLst>
              <a:ext uri="{FF2B5EF4-FFF2-40B4-BE49-F238E27FC236}">
                <a16:creationId xmlns:a16="http://schemas.microsoft.com/office/drawing/2014/main" id="{4F2D4D07-18A9-4A51-B1F8-B18B1EB65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468" y="1897861"/>
            <a:ext cx="5782962" cy="1666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7F6A3D62-161F-4215-A9F3-79FB59C7D7F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041" t="64263" r="60622" b="18154"/>
          <a:stretch/>
        </p:blipFill>
        <p:spPr>
          <a:xfrm>
            <a:off x="7096983" y="1989438"/>
            <a:ext cx="4411222" cy="1439562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4273F4FE-B0B6-4D1C-BE19-B74764951CF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951" t="54909" r="59461" b="29126"/>
          <a:stretch/>
        </p:blipFill>
        <p:spPr>
          <a:xfrm>
            <a:off x="889687" y="4484494"/>
            <a:ext cx="5782962" cy="1829809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33604FCF-010B-44DB-A971-B71A7F78BE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5219" y="1650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_x281615144">
            <a:extLst>
              <a:ext uri="{FF2B5EF4-FFF2-40B4-BE49-F238E27FC236}">
                <a16:creationId xmlns:a16="http://schemas.microsoft.com/office/drawing/2014/main" id="{D878D946-23DC-4F8C-9B99-1A7E38307A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8406" y="3013318"/>
            <a:ext cx="692155" cy="223647"/>
          </a:xfrm>
          <a:prstGeom prst="rect">
            <a:avLst/>
          </a:prstGeom>
          <a:noFill/>
          <a:ln w="25146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11748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340958" y="790014"/>
            <a:ext cx="8603018" cy="3775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교실천장교체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석면철거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 면적 산정 방법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A9DE327-F853-4473-8BA7-1A5C474759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409111"/>
              </p:ext>
            </p:extLst>
          </p:nvPr>
        </p:nvGraphicFramePr>
        <p:xfrm>
          <a:off x="569167" y="1240578"/>
          <a:ext cx="11305675" cy="2096653"/>
        </p:xfrm>
        <a:graphic>
          <a:graphicData uri="http://schemas.openxmlformats.org/drawingml/2006/table">
            <a:tbl>
              <a:tblPr/>
              <a:tblGrid>
                <a:gridCol w="987784">
                  <a:extLst>
                    <a:ext uri="{9D8B030D-6E8A-4147-A177-3AD203B41FA5}">
                      <a16:colId xmlns:a16="http://schemas.microsoft.com/office/drawing/2014/main" val="4221803450"/>
                    </a:ext>
                  </a:extLst>
                </a:gridCol>
                <a:gridCol w="1263447">
                  <a:extLst>
                    <a:ext uri="{9D8B030D-6E8A-4147-A177-3AD203B41FA5}">
                      <a16:colId xmlns:a16="http://schemas.microsoft.com/office/drawing/2014/main" val="1812933689"/>
                    </a:ext>
                  </a:extLst>
                </a:gridCol>
                <a:gridCol w="861916">
                  <a:extLst>
                    <a:ext uri="{9D8B030D-6E8A-4147-A177-3AD203B41FA5}">
                      <a16:colId xmlns:a16="http://schemas.microsoft.com/office/drawing/2014/main" val="149977893"/>
                    </a:ext>
                  </a:extLst>
                </a:gridCol>
                <a:gridCol w="1754659">
                  <a:extLst>
                    <a:ext uri="{9D8B030D-6E8A-4147-A177-3AD203B41FA5}">
                      <a16:colId xmlns:a16="http://schemas.microsoft.com/office/drawing/2014/main" val="819073559"/>
                    </a:ext>
                  </a:extLst>
                </a:gridCol>
                <a:gridCol w="2520778">
                  <a:extLst>
                    <a:ext uri="{9D8B030D-6E8A-4147-A177-3AD203B41FA5}">
                      <a16:colId xmlns:a16="http://schemas.microsoft.com/office/drawing/2014/main" val="1377261362"/>
                    </a:ext>
                  </a:extLst>
                </a:gridCol>
                <a:gridCol w="1729946">
                  <a:extLst>
                    <a:ext uri="{9D8B030D-6E8A-4147-A177-3AD203B41FA5}">
                      <a16:colId xmlns:a16="http://schemas.microsoft.com/office/drawing/2014/main" val="3606485190"/>
                    </a:ext>
                  </a:extLst>
                </a:gridCol>
                <a:gridCol w="1209932">
                  <a:extLst>
                    <a:ext uri="{9D8B030D-6E8A-4147-A177-3AD203B41FA5}">
                      <a16:colId xmlns:a16="http://schemas.microsoft.com/office/drawing/2014/main" val="1443474998"/>
                    </a:ext>
                  </a:extLst>
                </a:gridCol>
                <a:gridCol w="977213">
                  <a:extLst>
                    <a:ext uri="{9D8B030D-6E8A-4147-A177-3AD203B41FA5}">
                      <a16:colId xmlns:a16="http://schemas.microsoft.com/office/drawing/2014/main" val="1332216355"/>
                    </a:ext>
                  </a:extLst>
                </a:gridCol>
              </a:tblGrid>
              <a:tr h="22347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구 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석면지도면적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설계 적용 기준면적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안목치수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: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벽두께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제외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 (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단위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:</a:t>
                      </a: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㎡</a:t>
                      </a:r>
                      <a:r>
                        <a:rPr lang="en-US" altLang="ko-KR" sz="1100" b="1" kern="0" spc="-10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10692"/>
                  </a:ext>
                </a:extLst>
              </a:tr>
              <a:tr h="2896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크기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가로*세로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면적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㎡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크 기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가로*세로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석면철거면적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석면폐기물면적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천장틀철거면적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천장설치면적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001494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 면적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9.0*7.5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67.5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8.8*7.3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201566"/>
                  </a:ext>
                </a:extLst>
              </a:tr>
              <a:tr h="31531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등기구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치수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0.3*1.2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0.36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0.36*6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개소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개수 확인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-2.16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6155770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냉난방기치수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0.9*0.9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0.81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0.81*1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개소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개수 확인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-0.81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-0.81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0202840"/>
                  </a:ext>
                </a:extLst>
              </a:tr>
              <a:tr h="39479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수량산출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 – 2.16 - 0.81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r>
                        <a:rPr lang="ko-KR" altLang="en-US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등기구면적</a:t>
                      </a: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r>
                        <a:rPr lang="ko-KR" altLang="en-US" sz="1100" kern="0" spc="-30" dirty="0" err="1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냉난방기면적</a:t>
                      </a: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64.24 - 0.81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r>
                        <a:rPr lang="ko-KR" altLang="en-US" sz="1100" kern="0" spc="0" dirty="0" err="1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냉난방기면적</a:t>
                      </a:r>
                      <a:r>
                        <a:rPr lang="en-US" altLang="ko-KR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1788947"/>
                  </a:ext>
                </a:extLst>
              </a:tr>
              <a:tr h="22347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결정 물량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67.5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61.27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63.43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5239396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74DF720A-F22D-4C8F-938E-53F342C31E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426" y="279282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59A9D6E-C8EF-4FE8-87A0-355AE359F95A}"/>
              </a:ext>
            </a:extLst>
          </p:cNvPr>
          <p:cNvSpPr/>
          <p:nvPr/>
        </p:nvSpPr>
        <p:spPr>
          <a:xfrm>
            <a:off x="5993027" y="3520768"/>
            <a:ext cx="5881815" cy="31271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5781D3B-1C73-42DA-9507-C1EC55C02439}"/>
              </a:ext>
            </a:extLst>
          </p:cNvPr>
          <p:cNvSpPr/>
          <p:nvPr/>
        </p:nvSpPr>
        <p:spPr>
          <a:xfrm>
            <a:off x="6096000" y="3651011"/>
            <a:ext cx="5778842" cy="2391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8000" indent="-508000" algn="just" fontAlgn="base">
              <a:lnSpc>
                <a:spcPct val="150000"/>
              </a:lnSpc>
            </a:pPr>
            <a:r>
              <a:rPr lang="ko-KR" altLang="en-US" sz="17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</a:t>
            </a:r>
            <a:r>
              <a:rPr lang="ko-KR" altLang="en-US" sz="17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이동식강관말비계</a:t>
            </a:r>
            <a:endParaRPr lang="ko-KR" altLang="en-US" sz="17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432000" indent="-285750" fontAlgn="base">
              <a:lnSpc>
                <a:spcPct val="150000"/>
              </a:lnSpc>
              <a:buFontTx/>
              <a:buChar char="-"/>
            </a:pP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철거공사는 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미반영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〔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층고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3m 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이상은 강관 비계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쌍줄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설치 및 해체 비용 반영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〕</a:t>
            </a:r>
          </a:p>
          <a:p>
            <a:pPr marL="432000" indent="-285750" fontAlgn="base">
              <a:lnSpc>
                <a:spcPct val="150000"/>
              </a:lnSpc>
              <a:buFontTx/>
              <a:buChar char="-"/>
            </a:pP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천장설치공사 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100</a:t>
            </a: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㎡당 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 반영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현장 여건에 따라 수량 조절 가능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6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508000" indent="-508000" algn="just" fontAlgn="base">
              <a:lnSpc>
                <a:spcPct val="200000"/>
              </a:lnSpc>
            </a:pPr>
            <a:r>
              <a:rPr lang="ko-KR" altLang="en-US" sz="17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</a:t>
            </a:r>
            <a:r>
              <a:rPr lang="ko-KR" altLang="en-US" sz="17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경량철골천장틀</a:t>
            </a:r>
            <a:r>
              <a:rPr lang="ko-KR" altLang="en-US" sz="17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철거는 </a:t>
            </a:r>
            <a:r>
              <a:rPr lang="ko-KR" altLang="en-US" sz="17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석면철거공사에</a:t>
            </a:r>
            <a:r>
              <a:rPr lang="ko-KR" altLang="en-US" sz="17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포함하여 설계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79D310F-09A0-4AE1-8EDB-5E2A3F2DDB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67" y="3523733"/>
            <a:ext cx="5286375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7835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7" y="730756"/>
            <a:ext cx="11085119" cy="13999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옥상방수공사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시 확인 사항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방수 두께가 설계되어 있는 두께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이상으로 시공되었는지 반드시 시료 채취 후 확인하여 증빙자료 보관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시공 후 담수실험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(1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 이상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후 누수 여부 확인하여 준공 처리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FD5BB77-B94D-43EA-9822-5C089BAF72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4" t="13633" r="6925" b="28913"/>
          <a:stretch/>
        </p:blipFill>
        <p:spPr>
          <a:xfrm>
            <a:off x="952077" y="2130725"/>
            <a:ext cx="4761014" cy="444887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F0BF02BF-60C1-4B22-9919-5AAA6363161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1" t="9005" r="5925" b="41217"/>
          <a:stretch/>
        </p:blipFill>
        <p:spPr>
          <a:xfrm>
            <a:off x="6096000" y="2130725"/>
            <a:ext cx="5498727" cy="444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4080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7" y="730755"/>
            <a:ext cx="11330390" cy="15459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자동방화셔터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 시 모터 규격 확인 사항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전동 모터의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규격이‘자동방화셔터’제품시방서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및 시험성적서에 표기된 규격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(w, kW)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 동일한지 반드시 확인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※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잘못된 예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시험성적서에는 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200w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모터로 기재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실제 시공은 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200w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미만 모터로 시공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1F624348-E886-417C-918E-54E03420F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49724" y="3406287"/>
            <a:ext cx="2151964" cy="1512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380V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모터이나 용량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0.15kW(150w)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제품을 사용하여 규격 미달</a:t>
            </a:r>
          </a:p>
        </p:txBody>
      </p: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0FD455F6-F197-4EC1-A04D-7A1D8507B4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0209296"/>
              </p:ext>
            </p:extLst>
          </p:nvPr>
        </p:nvGraphicFramePr>
        <p:xfrm>
          <a:off x="932249" y="2423218"/>
          <a:ext cx="3615038" cy="11036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8335">
                  <a:extLst>
                    <a:ext uri="{9D8B030D-6E8A-4147-A177-3AD203B41FA5}">
                      <a16:colId xmlns:a16="http://schemas.microsoft.com/office/drawing/2014/main" val="2515859393"/>
                    </a:ext>
                  </a:extLst>
                </a:gridCol>
                <a:gridCol w="2656703">
                  <a:extLst>
                    <a:ext uri="{9D8B030D-6E8A-4147-A177-3AD203B41FA5}">
                      <a16:colId xmlns:a16="http://schemas.microsoft.com/office/drawing/2014/main" val="4085869693"/>
                    </a:ext>
                  </a:extLst>
                </a:gridCol>
              </a:tblGrid>
              <a:tr h="4330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구 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 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9397512"/>
                  </a:ext>
                </a:extLst>
              </a:tr>
              <a:tr h="2402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용 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0.2~0.75kW</a:t>
                      </a:r>
                      <a:endParaRPr lang="ko-KR" altLang="en-US" sz="16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8914448"/>
                  </a:ext>
                </a:extLst>
              </a:tr>
              <a:tr h="2402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전 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</a:t>
                      </a:r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상 </a:t>
                      </a:r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220V </a:t>
                      </a:r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또는 </a:t>
                      </a:r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380V</a:t>
                      </a:r>
                      <a:endParaRPr lang="ko-KR" altLang="en-US" sz="16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6922810"/>
                  </a:ext>
                </a:extLst>
              </a:tr>
            </a:tbl>
          </a:graphicData>
        </a:graphic>
      </p:graphicFrame>
      <p:sp>
        <p:nvSpPr>
          <p:cNvPr id="14" name="설명선: 왼쪽 화살표 13">
            <a:extLst>
              <a:ext uri="{FF2B5EF4-FFF2-40B4-BE49-F238E27FC236}">
                <a16:creationId xmlns:a16="http://schemas.microsoft.com/office/drawing/2014/main" id="{1FBDED32-91FC-493A-825A-E8A34B4B5649}"/>
              </a:ext>
            </a:extLst>
          </p:cNvPr>
          <p:cNvSpPr/>
          <p:nvPr/>
        </p:nvSpPr>
        <p:spPr>
          <a:xfrm>
            <a:off x="8709238" y="3409422"/>
            <a:ext cx="2905726" cy="1644492"/>
          </a:xfrm>
          <a:prstGeom prst="leftArrowCallout">
            <a:avLst>
              <a:gd name="adj1" fmla="val 25000"/>
              <a:gd name="adj2" fmla="val 25000"/>
              <a:gd name="adj3" fmla="val 18857"/>
              <a:gd name="adj4" fmla="val 81882"/>
            </a:avLst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FF19BEF-A86B-418C-B2B3-C6E975CBA1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592" y="2276695"/>
            <a:ext cx="3209925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2165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C1E6D2E6-1178-404A-8173-4887B06091DA}"/>
              </a:ext>
            </a:extLst>
          </p:cNvPr>
          <p:cNvSpPr/>
          <p:nvPr/>
        </p:nvSpPr>
        <p:spPr>
          <a:xfrm>
            <a:off x="321907" y="809610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분전반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교체 시 누전차단기 설치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정격감도전류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26618241-B1E9-4966-871A-24BE36157B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8587903"/>
              </p:ext>
            </p:extLst>
          </p:nvPr>
        </p:nvGraphicFramePr>
        <p:xfrm>
          <a:off x="510639" y="1520626"/>
          <a:ext cx="11142376" cy="51828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84724">
                  <a:extLst>
                    <a:ext uri="{9D8B030D-6E8A-4147-A177-3AD203B41FA5}">
                      <a16:colId xmlns:a16="http://schemas.microsoft.com/office/drawing/2014/main" val="627168511"/>
                    </a:ext>
                  </a:extLst>
                </a:gridCol>
                <a:gridCol w="5557652">
                  <a:extLst>
                    <a:ext uri="{9D8B030D-6E8A-4147-A177-3AD203B41FA5}">
                      <a16:colId xmlns:a16="http://schemas.microsoft.com/office/drawing/2014/main" val="4128678514"/>
                    </a:ext>
                  </a:extLst>
                </a:gridCol>
              </a:tblGrid>
              <a:tr h="723810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물을 사용하는 공간의 전열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800" b="0" dirty="0" err="1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조리장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화장실 등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☞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15mA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이하 누전차단기 사용</a:t>
                      </a:r>
                      <a:endParaRPr lang="en-US" altLang="ko-KR" sz="16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물을 사용하지 않는 공간의 전열</a:t>
                      </a:r>
                      <a:endParaRPr lang="en-US" altLang="ko-KR" sz="18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☞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30mA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이하 누전차단기 사용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9132905"/>
                  </a:ext>
                </a:extLst>
              </a:tr>
              <a:tr h="437108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altLang="ko-KR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201301"/>
                  </a:ext>
                </a:extLst>
              </a:tr>
            </a:tbl>
          </a:graphicData>
        </a:graphic>
      </p:graphicFrame>
      <p:pic>
        <p:nvPicPr>
          <p:cNvPr id="17" name="그림 16">
            <a:extLst>
              <a:ext uri="{FF2B5EF4-FFF2-40B4-BE49-F238E27FC236}">
                <a16:creationId xmlns:a16="http://schemas.microsoft.com/office/drawing/2014/main" id="{F102DDB6-0F8B-4E3D-977C-77D729EABD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46" t="32636" r="50851" b="12132"/>
          <a:stretch/>
        </p:blipFill>
        <p:spPr>
          <a:xfrm>
            <a:off x="2128181" y="2342514"/>
            <a:ext cx="2366504" cy="4162155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21BECB31-0CCA-48F1-9B02-6D7132423E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5" t="23198" r="33379" b="20853"/>
          <a:stretch/>
        </p:blipFill>
        <p:spPr>
          <a:xfrm rot="10800000">
            <a:off x="6849432" y="2460470"/>
            <a:ext cx="4093271" cy="3926241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E19CBEAB-E76A-4884-BE87-4AC146260000}"/>
              </a:ext>
            </a:extLst>
          </p:cNvPr>
          <p:cNvSpPr/>
          <p:nvPr/>
        </p:nvSpPr>
        <p:spPr>
          <a:xfrm>
            <a:off x="7167331" y="4797631"/>
            <a:ext cx="1971304" cy="249381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B90A1A0-7EE4-4462-A363-3022F92A1074}"/>
              </a:ext>
            </a:extLst>
          </p:cNvPr>
          <p:cNvSpPr/>
          <p:nvPr/>
        </p:nvSpPr>
        <p:spPr>
          <a:xfrm flipH="1" flipV="1">
            <a:off x="3570275" y="3928948"/>
            <a:ext cx="745935" cy="321775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23910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6599472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슬래브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도면 표기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D1536083-6050-4E36-B64F-3AF5786992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58" t="23837" r="50351" b="17625"/>
          <a:stretch/>
        </p:blipFill>
        <p:spPr>
          <a:xfrm>
            <a:off x="476414" y="2445900"/>
            <a:ext cx="5578600" cy="3212861"/>
          </a:xfrm>
          <a:prstGeom prst="rect">
            <a:avLst/>
          </a:prstGeom>
        </p:spPr>
      </p:pic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전선관 설치 시 고정 철물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1.5~2.0m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간격 설치 확인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A4A923C1-DA7B-4B9C-A82E-7B1925D39D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11" t="-1876" r="2778" b="13632"/>
          <a:stretch/>
        </p:blipFill>
        <p:spPr>
          <a:xfrm>
            <a:off x="6176488" y="2334200"/>
            <a:ext cx="5427236" cy="3605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2870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8878851"/>
              </p:ext>
            </p:extLst>
          </p:nvPr>
        </p:nvGraphicFramePr>
        <p:xfrm>
          <a:off x="354940" y="1199239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보 도면 표기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B2586742-BCE7-434B-B8D4-1DE24D05F7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243" t="21450" r="50540" b="14437"/>
          <a:stretch/>
        </p:blipFill>
        <p:spPr>
          <a:xfrm>
            <a:off x="525326" y="2067948"/>
            <a:ext cx="5480775" cy="349461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D076E37-A492-46A3-8B3B-E5C4475BF9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41" r="4576" b="3556"/>
          <a:stretch/>
        </p:blipFill>
        <p:spPr>
          <a:xfrm>
            <a:off x="6405418" y="1971747"/>
            <a:ext cx="5177642" cy="368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7826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756173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상세 도면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등기구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 상세도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노출 배관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9134B12-1554-4B6C-8908-90C3CDE6A7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454" t="16585" r="55877" b="10431"/>
          <a:stretch/>
        </p:blipFill>
        <p:spPr>
          <a:xfrm>
            <a:off x="1425039" y="2250310"/>
            <a:ext cx="3681350" cy="386314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2D5494E8-4AD6-48B3-BFBA-5B8CDD1540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283" t="25133" r="64325" b="32896"/>
          <a:stretch/>
        </p:blipFill>
        <p:spPr>
          <a:xfrm>
            <a:off x="6985792" y="2250309"/>
            <a:ext cx="3925223" cy="38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0906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7722113"/>
              </p:ext>
            </p:extLst>
          </p:nvPr>
        </p:nvGraphicFramePr>
        <p:xfrm>
          <a:off x="354940" y="1577553"/>
          <a:ext cx="5135927" cy="48726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5927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</a:tblGrid>
              <a:tr h="3921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상세 도면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48055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354940" y="839970"/>
            <a:ext cx="5135927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감지기 설치 상세도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75809C08-D963-4849-AEF7-4AF893997F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882477"/>
              </p:ext>
            </p:extLst>
          </p:nvPr>
        </p:nvGraphicFramePr>
        <p:xfrm>
          <a:off x="5943600" y="839970"/>
          <a:ext cx="5893460" cy="5723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934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</a:tblGrid>
              <a:tr h="3860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533763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pic>
        <p:nvPicPr>
          <p:cNvPr id="14" name="그림 13">
            <a:extLst>
              <a:ext uri="{FF2B5EF4-FFF2-40B4-BE49-F238E27FC236}">
                <a16:creationId xmlns:a16="http://schemas.microsoft.com/office/drawing/2014/main" id="{A723E80E-85CE-4DD3-B1D0-7615159580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7" t="1428" r="9707" b="9773"/>
          <a:stretch/>
        </p:blipFill>
        <p:spPr>
          <a:xfrm>
            <a:off x="6344155" y="1411382"/>
            <a:ext cx="4715142" cy="2509350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5A73357-EF67-47E7-9CA1-E3C7DB7EECE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9" r="3696" b="15115"/>
          <a:stretch/>
        </p:blipFill>
        <p:spPr>
          <a:xfrm>
            <a:off x="6250241" y="4072988"/>
            <a:ext cx="5280177" cy="233837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22C436B-356F-4A71-A45A-3ED02A97AA63}"/>
              </a:ext>
            </a:extLst>
          </p:cNvPr>
          <p:cNvSpPr txBox="1"/>
          <p:nvPr/>
        </p:nvSpPr>
        <p:spPr>
          <a:xfrm>
            <a:off x="10435280" y="5740665"/>
            <a:ext cx="124803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연기감지기</a:t>
            </a:r>
            <a:endParaRPr lang="en-US" altLang="ko-KR" sz="1400" dirty="0"/>
          </a:p>
          <a:p>
            <a:r>
              <a:rPr lang="en-US" altLang="ko-KR" sz="1200" dirty="0"/>
              <a:t>(</a:t>
            </a:r>
            <a:r>
              <a:rPr lang="ko-KR" altLang="en-US" sz="1200" dirty="0"/>
              <a:t>준공검사 후 비닐 커버 제거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1416AF3F-F0DE-4865-9DE9-20B130BE6AFA}"/>
              </a:ext>
            </a:extLst>
          </p:cNvPr>
          <p:cNvSpPr/>
          <p:nvPr/>
        </p:nvSpPr>
        <p:spPr>
          <a:xfrm>
            <a:off x="10948087" y="5233908"/>
            <a:ext cx="494270" cy="45161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3C55A81-0FD1-4E0F-8B9E-0513647E65A1}"/>
              </a:ext>
            </a:extLst>
          </p:cNvPr>
          <p:cNvSpPr txBox="1"/>
          <p:nvPr/>
        </p:nvSpPr>
        <p:spPr>
          <a:xfrm>
            <a:off x="6920826" y="5438657"/>
            <a:ext cx="10070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열감지기</a:t>
            </a: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1F800CD9-6390-4A70-BA65-408F585C4F15}"/>
              </a:ext>
            </a:extLst>
          </p:cNvPr>
          <p:cNvSpPr/>
          <p:nvPr/>
        </p:nvSpPr>
        <p:spPr>
          <a:xfrm>
            <a:off x="7037325" y="4935056"/>
            <a:ext cx="494270" cy="435741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5921D95A-82D6-4DAC-A407-7649A929EE3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37" t="40930" r="45037" b="39274"/>
          <a:stretch/>
        </p:blipFill>
        <p:spPr>
          <a:xfrm>
            <a:off x="7424365" y="3774786"/>
            <a:ext cx="1259023" cy="117324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103A253-7FAD-40F2-8A62-90B7103B77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630" y="2099620"/>
            <a:ext cx="4067175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3320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220818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상세 도면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터파기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및 전력용 간선 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지중 배관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터파기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상세도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FDFBD03-0DE4-4B72-A04F-9970D4CC82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82" y="2161309"/>
            <a:ext cx="5312600" cy="398445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61F72302-02DB-41E1-8E3C-A398BFCCE3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236" y="2161309"/>
            <a:ext cx="405765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9146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3718180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경고테이프 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지중선로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표시핀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시공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지중 배관 시공 사진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6E767A2-BB5C-4889-A92F-417A7107E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68" y="2189296"/>
            <a:ext cx="5312600" cy="398445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218AFB5-56C0-4D66-B7CB-F0375510F9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2" t="3378" r="3473" b="11001"/>
          <a:stretch/>
        </p:blipFill>
        <p:spPr>
          <a:xfrm>
            <a:off x="6310234" y="2189296"/>
            <a:ext cx="5312598" cy="4003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556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자재 샘플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바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LOCK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＆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NUT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자재 사진 예시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(KS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2054DCE4-7C66-4BBC-A691-97EB741F964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72" t="6461" r="13364" b="28545"/>
          <a:stretch/>
        </p:blipFill>
        <p:spPr>
          <a:xfrm rot="10800000">
            <a:off x="699327" y="2250309"/>
            <a:ext cx="5178489" cy="383254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8FE5A491-CB36-453D-B05F-1458D211500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42" r="6193" b="39762"/>
          <a:stretch/>
        </p:blipFill>
        <p:spPr>
          <a:xfrm>
            <a:off x="6314186" y="2250309"/>
            <a:ext cx="5223589" cy="383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865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5187277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452536" y="787018"/>
            <a:ext cx="7503931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LOCK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＆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NUT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자재 사진 예시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실용신안제품으로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KS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 아님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02D4454-5CC8-4657-B08C-6AC06BC2ED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5" t="31426" r="23031" b="8423"/>
          <a:stretch/>
        </p:blipFill>
        <p:spPr>
          <a:xfrm>
            <a:off x="569168" y="2262185"/>
            <a:ext cx="5332868" cy="3704962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49BE6F8F-05B1-4930-8379-A4DBB4B525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8" t="11766" r="36704" b="5404"/>
          <a:stretch/>
        </p:blipFill>
        <p:spPr>
          <a:xfrm rot="5400000">
            <a:off x="7017067" y="1548040"/>
            <a:ext cx="3704961" cy="513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2474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E74DC782-89A2-418F-8223-40B04F8B71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8470873"/>
              </p:ext>
            </p:extLst>
          </p:nvPr>
        </p:nvGraphicFramePr>
        <p:xfrm>
          <a:off x="569168" y="1672959"/>
          <a:ext cx="7773013" cy="26259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9013">
                  <a:extLst>
                    <a:ext uri="{9D8B030D-6E8A-4147-A177-3AD203B41FA5}">
                      <a16:colId xmlns:a16="http://schemas.microsoft.com/office/drawing/2014/main" val="370043121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77694797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922971749"/>
                    </a:ext>
                  </a:extLst>
                </a:gridCol>
              </a:tblGrid>
              <a:tr h="4318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실 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조도 기준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단 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444100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교실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400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1290160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도서열람실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600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150524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err="1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조리장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220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0628421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식당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220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6757062"/>
                  </a:ext>
                </a:extLst>
              </a:tr>
              <a:tr h="4427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전처리실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540</a:t>
                      </a:r>
                      <a:endParaRPr lang="ko-KR" altLang="en-US" b="1" dirty="0">
                        <a:solidFill>
                          <a:srgbClr val="FF0000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1355002"/>
                  </a:ext>
                </a:extLst>
              </a:tr>
            </a:tbl>
          </a:graphicData>
        </a:graphic>
      </p:graphicFrame>
      <p:sp>
        <p:nvSpPr>
          <p:cNvPr id="11" name="직사각형 10">
            <a:extLst>
              <a:ext uri="{FF2B5EF4-FFF2-40B4-BE49-F238E27FC236}">
                <a16:creationId xmlns:a16="http://schemas.microsoft.com/office/drawing/2014/main" id="{6A3672AD-62CF-4A97-90FD-0C6AB59B67B8}"/>
              </a:ext>
            </a:extLst>
          </p:cNvPr>
          <p:cNvSpPr/>
          <p:nvPr/>
        </p:nvSpPr>
        <p:spPr>
          <a:xfrm>
            <a:off x="665018" y="4489885"/>
            <a:ext cx="8383980" cy="8258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※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그 밖에 세부 실의 조도 기준은 설계용역 시 용도에 맞게 설계할 것을 지시</a:t>
            </a:r>
            <a:endParaRPr lang="en-US" altLang="ko-KR" sz="16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8CE44E74-E908-411D-835D-963533A502CC}"/>
              </a:ext>
            </a:extLst>
          </p:cNvPr>
          <p:cNvSpPr/>
          <p:nvPr/>
        </p:nvSpPr>
        <p:spPr>
          <a:xfrm>
            <a:off x="569168" y="856478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실별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조도 기준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10089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8" y="1066327"/>
            <a:ext cx="10799260" cy="54106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화장실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화장실 세면대는 처짐 방지를 위해 양쪽에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조적을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쌓아서 지지하도록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화변기는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정 중앙에 위치하도록 하며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누름밸브는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타일 마감에서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10cm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 높이에 설치하여 바닥에 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부딪히지 않도록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뒷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공간은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18~20cm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정도로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엉덩이가 벽에 부딪히지 않도록 띄움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화장실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바닥타일마감과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마감선이 같도록 함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장애인 화장실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대변기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자동 물내림 센서 설치 확인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무조건 자동 물내림은 될 수 있도록 하고 아래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개중에 선택 가능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비데 설치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센서 및 일반 비데 설치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센서 설치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☞ 장애인 화장실 대변기에는 등받이 필요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장애인용 손잡이 고정 철저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15405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7616942-DD30-4B9F-95C8-EF2660130224}"/>
              </a:ext>
            </a:extLst>
          </p:cNvPr>
          <p:cNvSpPr/>
          <p:nvPr/>
        </p:nvSpPr>
        <p:spPr>
          <a:xfrm>
            <a:off x="321907" y="4901586"/>
            <a:ext cx="6062692" cy="452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세면대 하부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조적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 또는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스텐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하부 지지대 고정</a:t>
            </a:r>
            <a:endParaRPr lang="ko-KR" altLang="en-US" dirty="0"/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2A2FF919-52FA-41B6-834D-C9B2A259B7D7}"/>
              </a:ext>
            </a:extLst>
          </p:cNvPr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07" y="1035799"/>
            <a:ext cx="5774093" cy="3495760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C5802609-1073-4C25-AC86-905ADC8A5BCC}"/>
              </a:ext>
            </a:extLst>
          </p:cNvPr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7" r="32973"/>
          <a:stretch/>
        </p:blipFill>
        <p:spPr>
          <a:xfrm rot="5400000">
            <a:off x="7195141" y="225256"/>
            <a:ext cx="3486099" cy="5107185"/>
          </a:xfrm>
          <a:prstGeom prst="rect">
            <a:avLst/>
          </a:prstGeom>
        </p:spPr>
      </p:pic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E9AF60BF-5B66-40E4-B0F7-9EA2DBC95892}"/>
              </a:ext>
            </a:extLst>
          </p:cNvPr>
          <p:cNvSpPr/>
          <p:nvPr/>
        </p:nvSpPr>
        <p:spPr>
          <a:xfrm>
            <a:off x="2125362" y="2310714"/>
            <a:ext cx="766119" cy="1470454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40901ECD-1C42-4E03-9796-99EC1C23CCF6}"/>
              </a:ext>
            </a:extLst>
          </p:cNvPr>
          <p:cNvSpPr/>
          <p:nvPr/>
        </p:nvSpPr>
        <p:spPr>
          <a:xfrm>
            <a:off x="5091121" y="2310714"/>
            <a:ext cx="766119" cy="1555529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C7AD4664-797B-4B36-B459-3559686C84C7}"/>
              </a:ext>
            </a:extLst>
          </p:cNvPr>
          <p:cNvSpPr/>
          <p:nvPr/>
        </p:nvSpPr>
        <p:spPr>
          <a:xfrm>
            <a:off x="8938190" y="2651235"/>
            <a:ext cx="766119" cy="1555529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85211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7616942-DD30-4B9F-95C8-EF2660130224}"/>
              </a:ext>
            </a:extLst>
          </p:cNvPr>
          <p:cNvSpPr/>
          <p:nvPr/>
        </p:nvSpPr>
        <p:spPr>
          <a:xfrm>
            <a:off x="536075" y="5701129"/>
            <a:ext cx="5012109" cy="781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세면대 하부 지지대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미설치되어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파손될 경우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파이프를 세면대 하부에 보강하여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앙카로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고정</a:t>
            </a:r>
            <a:endParaRPr lang="ko-KR" altLang="en-US" sz="1600" dirty="0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03EF1259-A4F9-402D-827B-E0A30C9645ED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601"/>
          <a:stretch/>
        </p:blipFill>
        <p:spPr>
          <a:xfrm rot="5400000">
            <a:off x="2904604" y="2702710"/>
            <a:ext cx="2375724" cy="362111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2205C3E-35D7-43DF-8EC9-58A0C0D1DA1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1" t="-10144" r="18366"/>
          <a:stretch/>
        </p:blipFill>
        <p:spPr>
          <a:xfrm rot="10800000">
            <a:off x="6351372" y="1149002"/>
            <a:ext cx="5115697" cy="3924577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DC877AEC-4945-4B73-AE23-84F4E8FC2842}"/>
              </a:ext>
            </a:extLst>
          </p:cNvPr>
          <p:cNvSpPr/>
          <p:nvPr/>
        </p:nvSpPr>
        <p:spPr>
          <a:xfrm>
            <a:off x="6195468" y="5073579"/>
            <a:ext cx="5427503" cy="773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건축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조적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깊이 착오로 인한 세면대 상판 지지 미흡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시공 전 사전 협의하여 상판 크기 확인 후 시공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13C0C5E8-6269-4C08-A58E-B20C74905CA7}"/>
              </a:ext>
            </a:extLst>
          </p:cNvPr>
          <p:cNvPicPr>
            <a:picLocks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3" r="1219" b="12980"/>
          <a:stretch/>
        </p:blipFill>
        <p:spPr>
          <a:xfrm>
            <a:off x="405812" y="963238"/>
            <a:ext cx="3911739" cy="2279998"/>
          </a:xfrm>
          <a:prstGeom prst="rect">
            <a:avLst/>
          </a:prstGeom>
        </p:spPr>
      </p:pic>
      <p:sp>
        <p:nvSpPr>
          <p:cNvPr id="5" name="화살표: 위로 굽음 4">
            <a:extLst>
              <a:ext uri="{FF2B5EF4-FFF2-40B4-BE49-F238E27FC236}">
                <a16:creationId xmlns:a16="http://schemas.microsoft.com/office/drawing/2014/main" id="{B3258B79-97FA-44A3-84F9-603262AE7D77}"/>
              </a:ext>
            </a:extLst>
          </p:cNvPr>
          <p:cNvSpPr/>
          <p:nvPr/>
        </p:nvSpPr>
        <p:spPr>
          <a:xfrm rot="5400000">
            <a:off x="836603" y="3634537"/>
            <a:ext cx="1098555" cy="645779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화살표: 왼쪽/오른쪽 5">
            <a:extLst>
              <a:ext uri="{FF2B5EF4-FFF2-40B4-BE49-F238E27FC236}">
                <a16:creationId xmlns:a16="http://schemas.microsoft.com/office/drawing/2014/main" id="{ABA2D6BD-DCA0-4720-8991-8C4E109E0C59}"/>
              </a:ext>
            </a:extLst>
          </p:cNvPr>
          <p:cNvSpPr/>
          <p:nvPr/>
        </p:nvSpPr>
        <p:spPr>
          <a:xfrm>
            <a:off x="7624119" y="2458995"/>
            <a:ext cx="2631989" cy="370702"/>
          </a:xfrm>
          <a:prstGeom prst="leftRightArrow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05AE00A-3393-4D61-8DD4-AE60A1CE8C2F}"/>
              </a:ext>
            </a:extLst>
          </p:cNvPr>
          <p:cNvSpPr/>
          <p:nvPr/>
        </p:nvSpPr>
        <p:spPr>
          <a:xfrm>
            <a:off x="6195468" y="867712"/>
            <a:ext cx="5460457" cy="5372450"/>
          </a:xfrm>
          <a:prstGeom prst="rect">
            <a:avLst/>
          </a:prstGeom>
          <a:noFill/>
          <a:ln w="28575">
            <a:solidFill>
              <a:srgbClr val="FF66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3844C79C-4682-49EB-8809-A90072C03FE1}"/>
              </a:ext>
            </a:extLst>
          </p:cNvPr>
          <p:cNvSpPr/>
          <p:nvPr/>
        </p:nvSpPr>
        <p:spPr>
          <a:xfrm>
            <a:off x="210064" y="821024"/>
            <a:ext cx="5829501" cy="5718439"/>
          </a:xfrm>
          <a:prstGeom prst="rect">
            <a:avLst/>
          </a:prstGeom>
          <a:noFill/>
          <a:ln w="28575">
            <a:solidFill>
              <a:srgbClr val="0000FF"/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81676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4776D9D-89DD-4DAA-9AF8-290B73A90C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93" t="29162" r="21210" b="29355"/>
          <a:stretch/>
        </p:blipFill>
        <p:spPr>
          <a:xfrm>
            <a:off x="321907" y="1149177"/>
            <a:ext cx="4040028" cy="2534328"/>
          </a:xfrm>
          <a:prstGeom prst="rect">
            <a:avLst/>
          </a:prstGeom>
        </p:spPr>
      </p:pic>
      <p:sp>
        <p:nvSpPr>
          <p:cNvPr id="6" name="화살표: 왼쪽/오른쪽 5">
            <a:extLst>
              <a:ext uri="{FF2B5EF4-FFF2-40B4-BE49-F238E27FC236}">
                <a16:creationId xmlns:a16="http://schemas.microsoft.com/office/drawing/2014/main" id="{BDA8ED9B-1931-4C37-B0A0-8149E7FA578F}"/>
              </a:ext>
            </a:extLst>
          </p:cNvPr>
          <p:cNvSpPr/>
          <p:nvPr/>
        </p:nvSpPr>
        <p:spPr>
          <a:xfrm>
            <a:off x="3058297" y="1624913"/>
            <a:ext cx="593124" cy="25949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B1C5F62-CA14-45D7-A590-5754AC5FF3F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8" t="28166" r="10651" b="2913"/>
          <a:stretch/>
        </p:blipFill>
        <p:spPr>
          <a:xfrm>
            <a:off x="6387811" y="1149177"/>
            <a:ext cx="3916466" cy="2534327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E886BF57-E332-4BDB-9CF0-620B5903698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35" t="17391" r="15652" b="16956"/>
          <a:stretch/>
        </p:blipFill>
        <p:spPr>
          <a:xfrm>
            <a:off x="352167" y="3951105"/>
            <a:ext cx="4009768" cy="2764725"/>
          </a:xfrm>
          <a:prstGeom prst="rect">
            <a:avLst/>
          </a:prstGeom>
        </p:spPr>
      </p:pic>
      <p:sp>
        <p:nvSpPr>
          <p:cNvPr id="14" name="화살표: 위쪽/아래쪽 13">
            <a:extLst>
              <a:ext uri="{FF2B5EF4-FFF2-40B4-BE49-F238E27FC236}">
                <a16:creationId xmlns:a16="http://schemas.microsoft.com/office/drawing/2014/main" id="{B00E52B0-D6C4-446F-9976-4B9B7908A51A}"/>
              </a:ext>
            </a:extLst>
          </p:cNvPr>
          <p:cNvSpPr/>
          <p:nvPr/>
        </p:nvSpPr>
        <p:spPr>
          <a:xfrm>
            <a:off x="8176454" y="1884405"/>
            <a:ext cx="339179" cy="624017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화살표: 위쪽/아래쪽 15">
            <a:extLst>
              <a:ext uri="{FF2B5EF4-FFF2-40B4-BE49-F238E27FC236}">
                <a16:creationId xmlns:a16="http://schemas.microsoft.com/office/drawing/2014/main" id="{C67174C1-89E0-4DC2-8F02-10421724F8CC}"/>
              </a:ext>
            </a:extLst>
          </p:cNvPr>
          <p:cNvSpPr/>
          <p:nvPr/>
        </p:nvSpPr>
        <p:spPr>
          <a:xfrm>
            <a:off x="2798805" y="5277229"/>
            <a:ext cx="339179" cy="86318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1B453B1-0509-4F9B-ACDB-94403B800798}"/>
              </a:ext>
            </a:extLst>
          </p:cNvPr>
          <p:cNvSpPr/>
          <p:nvPr/>
        </p:nvSpPr>
        <p:spPr>
          <a:xfrm>
            <a:off x="3698868" y="1363847"/>
            <a:ext cx="2517532" cy="781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바닥타일마감과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마감선이 같도록 시공</a:t>
            </a:r>
            <a:endParaRPr lang="ko-KR" altLang="en-US" sz="1600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12DB5A4-60CE-4F51-A90D-D120B90C2F57}"/>
              </a:ext>
            </a:extLst>
          </p:cNvPr>
          <p:cNvSpPr/>
          <p:nvPr/>
        </p:nvSpPr>
        <p:spPr>
          <a:xfrm>
            <a:off x="8563080" y="2011747"/>
            <a:ext cx="21980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18~20cm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정도로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이격</a:t>
            </a:r>
            <a:endParaRPr lang="ko-KR" altLang="en-US" sz="1600" dirty="0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3CA9A399-4AD9-4DAB-82E3-8E2013D8BF8D}"/>
              </a:ext>
            </a:extLst>
          </p:cNvPr>
          <p:cNvSpPr/>
          <p:nvPr/>
        </p:nvSpPr>
        <p:spPr>
          <a:xfrm>
            <a:off x="3246066" y="5445397"/>
            <a:ext cx="2710796" cy="781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누름밸브는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타일 마감에서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10cm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이상 높이에 설치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4599363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804C35AF-1C8C-49CB-AAF7-2FFFAEFB22D5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39" r="22858"/>
          <a:stretch/>
        </p:blipFill>
        <p:spPr>
          <a:xfrm>
            <a:off x="377830" y="896028"/>
            <a:ext cx="3960000" cy="2880000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E4E05189-30C4-4593-AD03-E9D21160F243}"/>
              </a:ext>
            </a:extLst>
          </p:cNvPr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80" t="13547" r="22132" b="5855"/>
          <a:stretch/>
        </p:blipFill>
        <p:spPr>
          <a:xfrm rot="5400000">
            <a:off x="5170178" y="234692"/>
            <a:ext cx="2879999" cy="4202671"/>
          </a:xfrm>
          <a:prstGeom prst="rect">
            <a:avLst/>
          </a:prstGeom>
        </p:spPr>
      </p:pic>
      <p:sp>
        <p:nvSpPr>
          <p:cNvPr id="22" name="텍스트 개체 틀 2">
            <a:extLst>
              <a:ext uri="{FF2B5EF4-FFF2-40B4-BE49-F238E27FC236}">
                <a16:creationId xmlns:a16="http://schemas.microsoft.com/office/drawing/2014/main" id="{272F4C10-D07F-4433-A9C4-0689E5E302F3}"/>
              </a:ext>
            </a:extLst>
          </p:cNvPr>
          <p:cNvSpPr txBox="1">
            <a:spLocks/>
          </p:cNvSpPr>
          <p:nvPr/>
        </p:nvSpPr>
        <p:spPr>
          <a:xfrm>
            <a:off x="8972784" y="896027"/>
            <a:ext cx="2173011" cy="15506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비데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or 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센서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설치시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관련 스티커 부착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8BD76E5-27D2-41EA-9D79-700EB3943055}"/>
              </a:ext>
            </a:extLst>
          </p:cNvPr>
          <p:cNvSpPr/>
          <p:nvPr/>
        </p:nvSpPr>
        <p:spPr>
          <a:xfrm>
            <a:off x="5257522" y="4806159"/>
            <a:ext cx="3332964" cy="4965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08000" indent="-508000" algn="just" fontAlgn="base">
              <a:lnSpc>
                <a:spcPct val="200000"/>
              </a:lnSpc>
            </a:pPr>
            <a:r>
              <a:rPr lang="ko-KR" altLang="en-US" sz="1600" kern="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장애인 화장실 </a:t>
            </a:r>
            <a:r>
              <a:rPr lang="ko-KR" altLang="en-US" sz="1600" kern="1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대변기</a:t>
            </a:r>
            <a:r>
              <a:rPr lang="ko-KR" altLang="en-US" sz="1600" kern="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등받이 설치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0847E9C-146C-4C27-A0FE-E36BFA3880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30" y="3950155"/>
            <a:ext cx="4486275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7706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321907" y="971551"/>
            <a:ext cx="10799260" cy="5562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배관 설비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배관 수압은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10kg(1.0MPa)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36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시간 이상 확인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보온은 실내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25t,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실외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40t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두께로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볼밸브는 국산 제품 사용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 KS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마크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절수인증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내역서와 동일 재질인지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스텐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가공 후 단면 가공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작은 칩들이 급수 수전이나 밸브를 막는 경우가 많음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배관지지대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설치는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구경별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상이하나 직관은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이내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ㄴ 모양은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90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꺽이는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곳에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개소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pPr fontAlgn="base">
              <a:lnSpc>
                <a:spcPct val="150000"/>
              </a:lnSpc>
            </a:pP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T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모양은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방향지지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특히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대변기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소변기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세면기 등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오배수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배관은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행가를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각각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개소씩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</a:t>
            </a:r>
          </a:p>
          <a:p>
            <a:pPr fontAlgn="base">
              <a:lnSpc>
                <a:spcPct val="2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냉난방기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냉난방 실외기 패드는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15cm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이상으로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에어컨 실내기 공기청정 키트 설치 유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무 확인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급식소 냉난방기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설치시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주방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급식실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실외기를 구분하여 설치하면 사용에 용이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(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청소시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다른 기능으로 작동 가능하도록 함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fontAlgn="base">
              <a:lnSpc>
                <a:spcPct val="20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기계실 명패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소화수조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펌프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온수기 등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 유량 방향 표시 설치</a:t>
            </a:r>
          </a:p>
        </p:txBody>
      </p:sp>
    </p:spTree>
    <p:extLst>
      <p:ext uri="{BB962C8B-B14F-4D97-AF65-F5344CB8AC3E}">
        <p14:creationId xmlns:p14="http://schemas.microsoft.com/office/powerpoint/2010/main" val="11939702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8C12C71-2C5F-41C9-A38C-EC3A5C1AF56A}"/>
              </a:ext>
            </a:extLst>
          </p:cNvPr>
          <p:cNvSpPr/>
          <p:nvPr/>
        </p:nvSpPr>
        <p:spPr>
          <a:xfrm>
            <a:off x="296247" y="4876972"/>
            <a:ext cx="10679724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옥상 실외기 패드 작업 시 실외기 크기만큼 끊어서 작업할 것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-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빗물 고임 및 흐름 원할 위함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-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구배가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낮은 홈통 방향으로 세로로 끊기 작업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23A8D69-AB51-48C7-9CA1-CA612B19B8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5" t="21481" r="36329" b="15124"/>
          <a:stretch/>
        </p:blipFill>
        <p:spPr>
          <a:xfrm>
            <a:off x="317790" y="997727"/>
            <a:ext cx="5433171" cy="340127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5DB1897-176B-4E36-B19B-D5FFEA7EA7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9" t="-1" r="13582" b="4178"/>
          <a:stretch/>
        </p:blipFill>
        <p:spPr>
          <a:xfrm>
            <a:off x="6019518" y="997727"/>
            <a:ext cx="5906531" cy="3401278"/>
          </a:xfrm>
          <a:prstGeom prst="rect">
            <a:avLst/>
          </a:prstGeom>
        </p:spPr>
      </p:pic>
      <p:sp>
        <p:nvSpPr>
          <p:cNvPr id="3" name="화살표: 오른쪽 2">
            <a:extLst>
              <a:ext uri="{FF2B5EF4-FFF2-40B4-BE49-F238E27FC236}">
                <a16:creationId xmlns:a16="http://schemas.microsoft.com/office/drawing/2014/main" id="{10704BF5-6D61-4056-AFDC-A7784CD1134C}"/>
              </a:ext>
            </a:extLst>
          </p:cNvPr>
          <p:cNvSpPr/>
          <p:nvPr/>
        </p:nvSpPr>
        <p:spPr>
          <a:xfrm>
            <a:off x="1507524" y="2681416"/>
            <a:ext cx="2236573" cy="271849"/>
          </a:xfrm>
          <a:prstGeom prst="rightArrow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화살표: 위쪽/아래쪽 5">
            <a:extLst>
              <a:ext uri="{FF2B5EF4-FFF2-40B4-BE49-F238E27FC236}">
                <a16:creationId xmlns:a16="http://schemas.microsoft.com/office/drawing/2014/main" id="{6360F2C3-1A47-4A77-9010-2E4869B1E1E0}"/>
              </a:ext>
            </a:extLst>
          </p:cNvPr>
          <p:cNvSpPr/>
          <p:nvPr/>
        </p:nvSpPr>
        <p:spPr>
          <a:xfrm>
            <a:off x="5103341" y="3719384"/>
            <a:ext cx="185351" cy="358346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6EB696F5-0564-421F-A4C6-5E8D66B903B5}"/>
              </a:ext>
            </a:extLst>
          </p:cNvPr>
          <p:cNvSpPr txBox="1">
            <a:spLocks/>
          </p:cNvSpPr>
          <p:nvPr/>
        </p:nvSpPr>
        <p:spPr>
          <a:xfrm>
            <a:off x="1606443" y="2261286"/>
            <a:ext cx="2038733" cy="4201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옥상 물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구배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방향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텍스트 개체 틀 2">
            <a:extLst>
              <a:ext uri="{FF2B5EF4-FFF2-40B4-BE49-F238E27FC236}">
                <a16:creationId xmlns:a16="http://schemas.microsoft.com/office/drawing/2014/main" id="{917A26F4-2AC2-4F9C-B163-791758D664F6}"/>
              </a:ext>
            </a:extLst>
          </p:cNvPr>
          <p:cNvSpPr txBox="1">
            <a:spLocks/>
          </p:cNvSpPr>
          <p:nvPr/>
        </p:nvSpPr>
        <p:spPr>
          <a:xfrm>
            <a:off x="5421674" y="3688492"/>
            <a:ext cx="3166272" cy="4201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냉난방기 실외기 기초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15cm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이상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541964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2D94989C-FFAC-4D81-8661-7FD9A31505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23"/>
          <a:stretch/>
        </p:blipFill>
        <p:spPr>
          <a:xfrm>
            <a:off x="317789" y="845507"/>
            <a:ext cx="8538013" cy="4648922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EE899D97-E2AB-49F9-B53D-F1AE9F88C1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07100" y="2031280"/>
            <a:ext cx="4660687" cy="2265612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A8C12C71-2C5F-41C9-A38C-EC3A5C1AF56A}"/>
              </a:ext>
            </a:extLst>
          </p:cNvPr>
          <p:cNvSpPr/>
          <p:nvPr/>
        </p:nvSpPr>
        <p:spPr>
          <a:xfrm>
            <a:off x="317789" y="5810386"/>
            <a:ext cx="7158049" cy="44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사용자 확인 및 점검을 위한 각종 배관 및 밸브에 표식 부착</a:t>
            </a:r>
          </a:p>
        </p:txBody>
      </p:sp>
    </p:spTree>
    <p:extLst>
      <p:ext uri="{BB962C8B-B14F-4D97-AF65-F5344CB8AC3E}">
        <p14:creationId xmlns:p14="http://schemas.microsoft.com/office/powerpoint/2010/main" val="9434541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3609776-4AD8-4EDC-AC21-E82A57D8682A}"/>
              </a:ext>
            </a:extLst>
          </p:cNvPr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52" y="1005383"/>
            <a:ext cx="4731048" cy="3492476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C8055B6C-9853-4AA9-B0DB-F90EBDF6A0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593" y="1038858"/>
            <a:ext cx="5431341" cy="2751071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A779334C-8747-4F82-BADF-879DF63F548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593" y="3945381"/>
            <a:ext cx="5431341" cy="2658313"/>
          </a:xfrm>
          <a:prstGeom prst="rect">
            <a:avLst/>
          </a:prstGeom>
        </p:spPr>
      </p:pic>
      <p:sp>
        <p:nvSpPr>
          <p:cNvPr id="6" name="설명선: 위쪽 화살표 5">
            <a:extLst>
              <a:ext uri="{FF2B5EF4-FFF2-40B4-BE49-F238E27FC236}">
                <a16:creationId xmlns:a16="http://schemas.microsoft.com/office/drawing/2014/main" id="{D1C60BDB-CEB5-44FC-806C-78A4E4580BD1}"/>
              </a:ext>
            </a:extLst>
          </p:cNvPr>
          <p:cNvSpPr/>
          <p:nvPr/>
        </p:nvSpPr>
        <p:spPr>
          <a:xfrm>
            <a:off x="569168" y="4548633"/>
            <a:ext cx="4089329" cy="902043"/>
          </a:xfrm>
          <a:prstGeom prst="upArrowCallou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소화전 점검 시 </a:t>
            </a:r>
            <a:r>
              <a:rPr lang="ko-KR" altLang="en-US" sz="16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커버를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분리해야 점검 가능</a:t>
            </a:r>
            <a:endParaRPr lang="en-US" altLang="ko-KR" sz="16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설명선: 오른쪽 화살표 13">
            <a:extLst>
              <a:ext uri="{FF2B5EF4-FFF2-40B4-BE49-F238E27FC236}">
                <a16:creationId xmlns:a16="http://schemas.microsoft.com/office/drawing/2014/main" id="{9225DAD2-82B4-48D6-9811-FA30ED4E8457}"/>
              </a:ext>
            </a:extLst>
          </p:cNvPr>
          <p:cNvSpPr/>
          <p:nvPr/>
        </p:nvSpPr>
        <p:spPr>
          <a:xfrm>
            <a:off x="1260390" y="5806999"/>
            <a:ext cx="4176583" cy="692655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90261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1C0D5D7-72BA-4535-9E8A-1D3FC58C6F6D}"/>
              </a:ext>
            </a:extLst>
          </p:cNvPr>
          <p:cNvSpPr/>
          <p:nvPr/>
        </p:nvSpPr>
        <p:spPr>
          <a:xfrm>
            <a:off x="1431740" y="5860938"/>
            <a:ext cx="35974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소화전 점검 시 커버를 분리하지 않고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점검 가능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CAFE475-C856-41DB-ACF2-280FFB9143CA}"/>
              </a:ext>
            </a:extLst>
          </p:cNvPr>
          <p:cNvSpPr/>
          <p:nvPr/>
        </p:nvSpPr>
        <p:spPr>
          <a:xfrm>
            <a:off x="5609968" y="864973"/>
            <a:ext cx="6141308" cy="5894173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4640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질의응답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4</a:t>
            </a:r>
            <a:endParaRPr lang="ko-KR" altLang="en-US" b="1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25E86CC-924D-4FF2-A96C-E25207315ACD}"/>
              </a:ext>
            </a:extLst>
          </p:cNvPr>
          <p:cNvSpPr/>
          <p:nvPr/>
        </p:nvSpPr>
        <p:spPr>
          <a:xfrm>
            <a:off x="660744" y="1806696"/>
            <a:ext cx="10870512" cy="239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7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질의응답</a:t>
            </a:r>
            <a:endParaRPr lang="en-US" altLang="ko-KR" sz="72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878029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6038</TotalTime>
  <Words>2052</Words>
  <Application>Microsoft Office PowerPoint</Application>
  <PresentationFormat>와이드스크린</PresentationFormat>
  <Paragraphs>537</Paragraphs>
  <Slides>40</Slides>
  <Notes>16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40</vt:i4>
      </vt:variant>
    </vt:vector>
  </HeadingPairs>
  <TitlesOfParts>
    <vt:vector size="47" baseType="lpstr">
      <vt:lpstr>HY헤드라인M</vt:lpstr>
      <vt:lpstr>굴림</vt:lpstr>
      <vt:lpstr>굴림체</vt:lpstr>
      <vt:lpstr>맑은 고딕</vt:lpstr>
      <vt:lpstr>함초롬바탕</vt:lpstr>
      <vt:lpstr>Arial</vt:lpstr>
      <vt:lpstr>Office 테마</vt:lpstr>
      <vt:lpstr>슬기로운 공사감독 요령 교육  공사서류 및 공사 감독 업무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360</cp:revision>
  <cp:lastPrinted>2021-03-23T23:59:21Z</cp:lastPrinted>
  <dcterms:created xsi:type="dcterms:W3CDTF">2021-03-11T07:04:24Z</dcterms:created>
  <dcterms:modified xsi:type="dcterms:W3CDTF">2021-06-22T08:09:11Z</dcterms:modified>
</cp:coreProperties>
</file>