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01" r:id="rId2"/>
    <p:sldId id="302" r:id="rId3"/>
    <p:sldId id="304" r:id="rId4"/>
    <p:sldId id="261" r:id="rId5"/>
    <p:sldId id="348" r:id="rId6"/>
    <p:sldId id="349" r:id="rId7"/>
    <p:sldId id="350" r:id="rId8"/>
    <p:sldId id="351" r:id="rId9"/>
    <p:sldId id="352" r:id="rId10"/>
    <p:sldId id="353" r:id="rId11"/>
    <p:sldId id="354" r:id="rId12"/>
    <p:sldId id="355" r:id="rId13"/>
    <p:sldId id="356" r:id="rId14"/>
    <p:sldId id="357" r:id="rId15"/>
    <p:sldId id="306" r:id="rId16"/>
    <p:sldId id="358" r:id="rId17"/>
    <p:sldId id="359" r:id="rId18"/>
    <p:sldId id="360" r:id="rId19"/>
    <p:sldId id="361" r:id="rId20"/>
    <p:sldId id="362" r:id="rId21"/>
    <p:sldId id="363" r:id="rId22"/>
    <p:sldId id="364" r:id="rId23"/>
    <p:sldId id="365" r:id="rId24"/>
    <p:sldId id="366" r:id="rId25"/>
    <p:sldId id="367" r:id="rId26"/>
    <p:sldId id="368" r:id="rId27"/>
    <p:sldId id="403" r:id="rId28"/>
    <p:sldId id="404" r:id="rId29"/>
    <p:sldId id="369" r:id="rId30"/>
    <p:sldId id="370" r:id="rId31"/>
    <p:sldId id="371" r:id="rId32"/>
    <p:sldId id="372" r:id="rId33"/>
    <p:sldId id="373" r:id="rId34"/>
    <p:sldId id="374" r:id="rId35"/>
    <p:sldId id="375" r:id="rId36"/>
    <p:sldId id="376" r:id="rId37"/>
    <p:sldId id="377" r:id="rId38"/>
    <p:sldId id="378" r:id="rId39"/>
    <p:sldId id="379" r:id="rId40"/>
    <p:sldId id="380" r:id="rId41"/>
    <p:sldId id="381" r:id="rId42"/>
    <p:sldId id="382" r:id="rId43"/>
    <p:sldId id="383" r:id="rId44"/>
    <p:sldId id="384" r:id="rId45"/>
    <p:sldId id="385" r:id="rId46"/>
    <p:sldId id="386" r:id="rId47"/>
    <p:sldId id="388" r:id="rId48"/>
    <p:sldId id="389" r:id="rId49"/>
    <p:sldId id="390" r:id="rId50"/>
    <p:sldId id="391" r:id="rId51"/>
    <p:sldId id="392" r:id="rId52"/>
    <p:sldId id="393" r:id="rId53"/>
    <p:sldId id="394" r:id="rId54"/>
    <p:sldId id="395" r:id="rId55"/>
    <p:sldId id="396" r:id="rId56"/>
    <p:sldId id="397" r:id="rId57"/>
    <p:sldId id="398" r:id="rId58"/>
    <p:sldId id="399" r:id="rId59"/>
    <p:sldId id="400" r:id="rId60"/>
    <p:sldId id="401" r:id="rId61"/>
    <p:sldId id="402" r:id="rId62"/>
    <p:sldId id="414" r:id="rId63"/>
    <p:sldId id="415" r:id="rId64"/>
    <p:sldId id="416" r:id="rId65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777" userDrawn="1">
          <p15:clr>
            <a:srgbClr val="A4A3A4"/>
          </p15:clr>
        </p15:guide>
        <p15:guide id="2" pos="597" userDrawn="1">
          <p15:clr>
            <a:srgbClr val="A4A3A4"/>
          </p15:clr>
        </p15:guide>
        <p15:guide id="3" pos="166" userDrawn="1">
          <p15:clr>
            <a:srgbClr val="A4A3A4"/>
          </p15:clr>
        </p15:guide>
        <p15:guide id="5" orient="horz" pos="1049" userDrawn="1">
          <p15:clr>
            <a:srgbClr val="A4A3A4"/>
          </p15:clr>
        </p15:guide>
        <p15:guide id="6" orient="horz" pos="3521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9C1EB"/>
    <a:srgbClr val="2389E5"/>
    <a:srgbClr val="50B7E8"/>
    <a:srgbClr val="AAD6F2"/>
    <a:srgbClr val="C6EAFA"/>
    <a:srgbClr val="0000FF"/>
    <a:srgbClr val="DBEEF9"/>
    <a:srgbClr val="FFFFFF"/>
    <a:srgbClr val="FF9900"/>
    <a:srgbClr val="FDB93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33020" autoAdjust="0"/>
    <p:restoredTop sz="94660"/>
  </p:normalViewPr>
  <p:slideViewPr>
    <p:cSldViewPr snapToGrid="0">
      <p:cViewPr varScale="1">
        <p:scale>
          <a:sx n="64" d="100"/>
          <a:sy n="64" d="100"/>
        </p:scale>
        <p:origin x="60" y="228"/>
      </p:cViewPr>
      <p:guideLst>
        <p:guide orient="horz" pos="777"/>
        <p:guide pos="597"/>
        <p:guide pos="166"/>
        <p:guide orient="horz" pos="1049"/>
        <p:guide orient="horz" pos="3521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69716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63982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462341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21963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2022-09-18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234699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302725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2022-09-18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45682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196060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164931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105130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639568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66825D-2B69-4989-8861-A6901ABADB6C}" type="datetimeFigureOut">
              <a:rPr lang="ko-KR" altLang="en-US" smtClean="0"/>
              <a:t>2022-09-18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867432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29.xml"/><Relationship Id="rId2" Type="http://schemas.openxmlformats.org/officeDocument/2006/relationships/slide" Target="slide3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3.png"/><Relationship Id="rId4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5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9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7.png"/><Relationship Id="rId4" Type="http://schemas.openxmlformats.org/officeDocument/2006/relationships/hyperlink" Target="https://www.korea.kr/news/policyNewsView.do?newsId=148862141#policyNews" TargetMode="Externa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0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5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1.png"/><Relationship Id="rId4" Type="http://schemas.openxmlformats.org/officeDocument/2006/relationships/image" Target="../media/image70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4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5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6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7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8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9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0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1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2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3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4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7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png"/><Relationship Id="rId2" Type="http://schemas.openxmlformats.org/officeDocument/2006/relationships/image" Target="../media/image88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1.png"/><Relationship Id="rId4" Type="http://schemas.openxmlformats.org/officeDocument/2006/relationships/image" Target="../media/image90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png"/><Relationship Id="rId2" Type="http://schemas.openxmlformats.org/officeDocument/2006/relationships/image" Target="../media/image88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3.png"/><Relationship Id="rId4" Type="http://schemas.openxmlformats.org/officeDocument/2006/relationships/image" Target="../media/image92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png"/><Relationship Id="rId2" Type="http://schemas.openxmlformats.org/officeDocument/2006/relationships/image" Target="../media/image88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5.png"/><Relationship Id="rId4" Type="http://schemas.openxmlformats.org/officeDocument/2006/relationships/image" Target="../media/image94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png"/><Relationship Id="rId2" Type="http://schemas.openxmlformats.org/officeDocument/2006/relationships/image" Target="../media/image88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7.png"/><Relationship Id="rId4" Type="http://schemas.openxmlformats.org/officeDocument/2006/relationships/image" Target="../media/image96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png"/><Relationship Id="rId2" Type="http://schemas.openxmlformats.org/officeDocument/2006/relationships/image" Target="../media/image9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0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png"/><Relationship Id="rId2" Type="http://schemas.openxmlformats.org/officeDocument/2006/relationships/image" Target="../media/image98.pn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2.pn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png"/><Relationship Id="rId2" Type="http://schemas.openxmlformats.org/officeDocument/2006/relationships/image" Target="../media/image10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6.png"/><Relationship Id="rId4" Type="http://schemas.openxmlformats.org/officeDocument/2006/relationships/image" Target="../media/image105.pn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8.png"/><Relationship Id="rId2" Type="http://schemas.openxmlformats.org/officeDocument/2006/relationships/image" Target="../media/image107.pn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9.png"/><Relationship Id="rId2" Type="http://schemas.openxmlformats.org/officeDocument/2006/relationships/image" Target="../media/image107.pn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1.png"/><Relationship Id="rId2" Type="http://schemas.openxmlformats.org/officeDocument/2006/relationships/image" Target="../media/image11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2.pn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4.png"/><Relationship Id="rId2" Type="http://schemas.openxmlformats.org/officeDocument/2006/relationships/image" Target="../media/image11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5.pn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6.png"/><Relationship Id="rId2" Type="http://schemas.openxmlformats.org/officeDocument/2006/relationships/image" Target="../media/image113.pn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youtube.com/watch?v=8TdFW3FgEf0" TargetMode="External"/><Relationship Id="rId3" Type="http://schemas.openxmlformats.org/officeDocument/2006/relationships/image" Target="../media/image117.png"/><Relationship Id="rId7" Type="http://schemas.openxmlformats.org/officeDocument/2006/relationships/image" Target="../media/image119.png"/><Relationship Id="rId2" Type="http://schemas.openxmlformats.org/officeDocument/2006/relationships/hyperlink" Target="https://www.youtube.com/watch?v=UPPkxi2a9Ic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youtube.com/watch?v=6vSE2eBh-Do" TargetMode="External"/><Relationship Id="rId5" Type="http://schemas.openxmlformats.org/officeDocument/2006/relationships/image" Target="../media/image118.png"/><Relationship Id="rId4" Type="http://schemas.openxmlformats.org/officeDocument/2006/relationships/hyperlink" Target="https://www.youtube.com/watch?v=s20z75KlORo" TargetMode="External"/><Relationship Id="rId9" Type="http://schemas.openxmlformats.org/officeDocument/2006/relationships/image" Target="../media/image120.png"/></Relationships>
</file>

<file path=ppt/slides/_rels/slide63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youtube.com/watch?v=yYQCHZbrgB4" TargetMode="External"/><Relationship Id="rId3" Type="http://schemas.openxmlformats.org/officeDocument/2006/relationships/image" Target="../media/image121.png"/><Relationship Id="rId7" Type="http://schemas.openxmlformats.org/officeDocument/2006/relationships/image" Target="../media/image123.png"/><Relationship Id="rId2" Type="http://schemas.openxmlformats.org/officeDocument/2006/relationships/hyperlink" Target="https://www.youtube.com/watch?v=CvGp1oHx3Ng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youtube.com/watch?v=bIc4BKAYVUc" TargetMode="External"/><Relationship Id="rId5" Type="http://schemas.openxmlformats.org/officeDocument/2006/relationships/image" Target="../media/image122.png"/><Relationship Id="rId4" Type="http://schemas.openxmlformats.org/officeDocument/2006/relationships/hyperlink" Target="https://www.youtube.com/watch?v=VijHure3EmI" TargetMode="External"/><Relationship Id="rId9" Type="http://schemas.openxmlformats.org/officeDocument/2006/relationships/image" Target="../media/image124.png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5.png"/><Relationship Id="rId2" Type="http://schemas.openxmlformats.org/officeDocument/2006/relationships/hyperlink" Target="https://www.youtube.com/watch?v=neUlBWCh4fo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EA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>
            <a:extLst>
              <a:ext uri="{FF2B5EF4-FFF2-40B4-BE49-F238E27FC236}">
                <a16:creationId xmlns:a16="http://schemas.microsoft.com/office/drawing/2014/main" id="{22F73B7D-32EE-9B24-FB4C-2CBFC7D7B7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58333" y="606287"/>
            <a:ext cx="6016737" cy="5645426"/>
          </a:xfrm>
          <a:prstGeom prst="rect">
            <a:avLst/>
          </a:prstGeom>
        </p:spPr>
      </p:pic>
      <p:sp>
        <p:nvSpPr>
          <p:cNvPr id="2" name="사각형: 둥근 모서리 1">
            <a:extLst>
              <a:ext uri="{FF2B5EF4-FFF2-40B4-BE49-F238E27FC236}">
                <a16:creationId xmlns:a16="http://schemas.microsoft.com/office/drawing/2014/main" id="{6FF2A66C-1325-0C3E-3CA6-ACBA08F3CCBB}"/>
              </a:ext>
            </a:extLst>
          </p:cNvPr>
          <p:cNvSpPr/>
          <p:nvPr/>
        </p:nvSpPr>
        <p:spPr>
          <a:xfrm>
            <a:off x="648528" y="1438452"/>
            <a:ext cx="1414808" cy="1364383"/>
          </a:xfrm>
          <a:prstGeom prst="roundRect">
            <a:avLst/>
          </a:prstGeom>
          <a:solidFill>
            <a:srgbClr val="50B7E8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altLang="ko-KR" sz="7300" dirty="0">
                <a:latin typeface="HY견고딕" panose="02030600000101010101" pitchFamily="18" charset="-127"/>
                <a:ea typeface="HY견고딕" panose="02030600000101010101" pitchFamily="18" charset="-127"/>
              </a:rPr>
              <a:t>3</a:t>
            </a:r>
            <a:endParaRPr lang="ko-KR" altLang="en-US" sz="73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3CF34E1-1A08-17D1-68C3-8751A2C48BBE}"/>
              </a:ext>
            </a:extLst>
          </p:cNvPr>
          <p:cNvSpPr txBox="1"/>
          <p:nvPr/>
        </p:nvSpPr>
        <p:spPr>
          <a:xfrm>
            <a:off x="2447033" y="1307583"/>
            <a:ext cx="5314275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6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자원순환</a:t>
            </a:r>
            <a:r>
              <a:rPr lang="en-US" altLang="ko-KR" sz="6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</a:p>
          <a:p>
            <a:r>
              <a:rPr lang="ko-KR" altLang="en-US" sz="6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알고 실천하면 </a:t>
            </a:r>
            <a:endParaRPr lang="en-US" altLang="ko-KR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ko-KR" altLang="en-US" sz="6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쉬워요</a:t>
            </a:r>
          </a:p>
        </p:txBody>
      </p:sp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CFE9A42F-61ED-9698-FF27-3118BCAACE91}"/>
              </a:ext>
            </a:extLst>
          </p:cNvPr>
          <p:cNvSpPr/>
          <p:nvPr/>
        </p:nvSpPr>
        <p:spPr>
          <a:xfrm>
            <a:off x="2327836" y="4331367"/>
            <a:ext cx="3055505" cy="539015"/>
          </a:xfrm>
          <a:prstGeom prst="roundRect">
            <a:avLst/>
          </a:prstGeom>
          <a:solidFill>
            <a:srgbClr val="00B0F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200" b="1" dirty="0">
                <a:latin typeface="+mn-ea"/>
              </a:rPr>
              <a:t>교수학습자료</a:t>
            </a:r>
          </a:p>
        </p:txBody>
      </p:sp>
    </p:spTree>
    <p:extLst>
      <p:ext uri="{BB962C8B-B14F-4D97-AF65-F5344CB8AC3E}">
        <p14:creationId xmlns:p14="http://schemas.microsoft.com/office/powerpoint/2010/main" val="13971093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AD6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사각형: 둥근 모서리 4">
            <a:extLst>
              <a:ext uri="{FF2B5EF4-FFF2-40B4-BE49-F238E27FC236}">
                <a16:creationId xmlns:a16="http://schemas.microsoft.com/office/drawing/2014/main" id="{93EC6E37-FD4E-419E-9ECC-185B1D4E6A69}"/>
              </a:ext>
            </a:extLst>
          </p:cNvPr>
          <p:cNvSpPr/>
          <p:nvPr/>
        </p:nvSpPr>
        <p:spPr>
          <a:xfrm>
            <a:off x="263525" y="782469"/>
            <a:ext cx="2095500" cy="2781300"/>
          </a:xfrm>
          <a:prstGeom prst="roundRect">
            <a:avLst/>
          </a:prstGeom>
          <a:solidFill>
            <a:srgbClr val="50B7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altLang="ko-KR" sz="13800" dirty="0">
                <a:latin typeface="HY견고딕" panose="02030600000101010101" pitchFamily="18" charset="-127"/>
                <a:ea typeface="HY견고딕" panose="02030600000101010101" pitchFamily="18" charset="-127"/>
              </a:rPr>
              <a:t>3</a:t>
            </a:r>
            <a:endParaRPr lang="ko-KR" altLang="en-US" sz="96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6" name="사각형: 둥근 모서리 5">
            <a:extLst>
              <a:ext uri="{FF2B5EF4-FFF2-40B4-BE49-F238E27FC236}">
                <a16:creationId xmlns:a16="http://schemas.microsoft.com/office/drawing/2014/main" id="{8DF1D494-7313-464C-A7BF-713501145C1E}"/>
              </a:ext>
            </a:extLst>
          </p:cNvPr>
          <p:cNvSpPr/>
          <p:nvPr/>
        </p:nvSpPr>
        <p:spPr>
          <a:xfrm>
            <a:off x="471487" y="2905125"/>
            <a:ext cx="1679575" cy="52387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자원순환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9C0E33E-0E37-4D02-9A8F-341845CE7817}"/>
              </a:ext>
            </a:extLst>
          </p:cNvPr>
          <p:cNvSpPr txBox="1"/>
          <p:nvPr/>
        </p:nvSpPr>
        <p:spPr>
          <a:xfrm>
            <a:off x="2650499" y="1228070"/>
            <a:ext cx="7622600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6000" dirty="0">
                <a:latin typeface="HY견고딕" panose="02030600000101010101" pitchFamily="18" charset="-127"/>
                <a:ea typeface="HY견고딕" panose="02030600000101010101" pitchFamily="18" charset="-127"/>
              </a:rPr>
              <a:t>자원순환</a:t>
            </a:r>
            <a:r>
              <a:rPr lang="en-US" altLang="ko-KR" sz="6000" dirty="0"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</a:p>
          <a:p>
            <a:r>
              <a:rPr lang="ko-KR" altLang="en-US" sz="60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알고 실천하면 쉬워요</a:t>
            </a:r>
          </a:p>
        </p:txBody>
      </p:sp>
      <p:sp>
        <p:nvSpPr>
          <p:cNvPr id="8" name="TextBox 7">
            <a:hlinkClick r:id="rId2" action="ppaction://hlinksldjump"/>
            <a:extLst>
              <a:ext uri="{FF2B5EF4-FFF2-40B4-BE49-F238E27FC236}">
                <a16:creationId xmlns:a16="http://schemas.microsoft.com/office/drawing/2014/main" id="{1730DBEE-C173-4F00-BA1C-9F4E5AFD06A4}"/>
              </a:ext>
            </a:extLst>
          </p:cNvPr>
          <p:cNvSpPr txBox="1"/>
          <p:nvPr/>
        </p:nvSpPr>
        <p:spPr>
          <a:xfrm>
            <a:off x="2650499" y="3993642"/>
            <a:ext cx="892103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ko-KR" altLang="en-US" sz="4400" b="1" dirty="0">
                <a:solidFill>
                  <a:schemeClr val="accent5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환경을 지키는 자원순환 </a:t>
            </a:r>
            <a:r>
              <a:rPr lang="en-US" altLang="ko-KR" sz="4400" b="1" dirty="0">
                <a:solidFill>
                  <a:schemeClr val="accent5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3R</a:t>
            </a:r>
            <a:r>
              <a:rPr lang="ko-KR" altLang="en-US" sz="4400" b="1" dirty="0">
                <a:solidFill>
                  <a:schemeClr val="accent5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운동</a:t>
            </a:r>
            <a:endParaRPr lang="en-US" altLang="ko-KR" sz="4400" b="1" dirty="0">
              <a:solidFill>
                <a:schemeClr val="accent5">
                  <a:lumMod val="7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9" name="TextBox 8">
            <a:hlinkClick r:id="rId3" action="ppaction://hlinksldjump"/>
            <a:extLst>
              <a:ext uri="{FF2B5EF4-FFF2-40B4-BE49-F238E27FC236}">
                <a16:creationId xmlns:a16="http://schemas.microsoft.com/office/drawing/2014/main" id="{B29DC6DC-6BE2-46BF-A5DF-7C6E1B4DF115}"/>
              </a:ext>
            </a:extLst>
          </p:cNvPr>
          <p:cNvSpPr txBox="1"/>
          <p:nvPr/>
        </p:nvSpPr>
        <p:spPr>
          <a:xfrm>
            <a:off x="2650499" y="4919151"/>
            <a:ext cx="835677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400" b="1" dirty="0">
                <a:solidFill>
                  <a:schemeClr val="accent5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 </a:t>
            </a:r>
            <a:r>
              <a:rPr lang="ko-KR" altLang="en-US" sz="4400" b="1" dirty="0">
                <a:solidFill>
                  <a:schemeClr val="accent5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자원순환의 첫걸음</a:t>
            </a:r>
            <a:r>
              <a:rPr lang="en-US" altLang="ko-KR" sz="4400" b="1" dirty="0">
                <a:solidFill>
                  <a:schemeClr val="accent5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4400" b="1" dirty="0">
                <a:solidFill>
                  <a:schemeClr val="accent5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분리배출</a:t>
            </a:r>
          </a:p>
        </p:txBody>
      </p:sp>
    </p:spTree>
    <p:extLst>
      <p:ext uri="{BB962C8B-B14F-4D97-AF65-F5344CB8AC3E}">
        <p14:creationId xmlns:p14="http://schemas.microsoft.com/office/powerpoint/2010/main" val="1482580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AD6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사각형: 둥근 모서리 5">
            <a:extLst>
              <a:ext uri="{FF2B5EF4-FFF2-40B4-BE49-F238E27FC236}">
                <a16:creationId xmlns:a16="http://schemas.microsoft.com/office/drawing/2014/main" id="{8DF1D494-7313-464C-A7BF-713501145C1E}"/>
              </a:ext>
            </a:extLst>
          </p:cNvPr>
          <p:cNvSpPr/>
          <p:nvPr/>
        </p:nvSpPr>
        <p:spPr>
          <a:xfrm>
            <a:off x="471487" y="2905125"/>
            <a:ext cx="1679575" cy="52387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녹색소비</a:t>
            </a:r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E96694B8-C9BA-B51E-EFFB-107BAEE50FE4}"/>
              </a:ext>
            </a:extLst>
          </p:cNvPr>
          <p:cNvSpPr/>
          <p:nvPr/>
        </p:nvSpPr>
        <p:spPr>
          <a:xfrm>
            <a:off x="266458" y="794197"/>
            <a:ext cx="2095500" cy="2781300"/>
          </a:xfrm>
          <a:prstGeom prst="roundRect">
            <a:avLst/>
          </a:prstGeom>
          <a:solidFill>
            <a:srgbClr val="50B7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altLang="ko-KR" sz="13800" dirty="0">
                <a:latin typeface="HY견고딕" panose="02030600000101010101" pitchFamily="18" charset="-127"/>
                <a:ea typeface="HY견고딕" panose="02030600000101010101" pitchFamily="18" charset="-127"/>
              </a:rPr>
              <a:t>3</a:t>
            </a:r>
            <a:endParaRPr lang="ko-KR" altLang="en-US" sz="96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64B6A93F-354D-929D-1522-566ABB0510E1}"/>
              </a:ext>
            </a:extLst>
          </p:cNvPr>
          <p:cNvSpPr/>
          <p:nvPr/>
        </p:nvSpPr>
        <p:spPr>
          <a:xfrm>
            <a:off x="471486" y="2905125"/>
            <a:ext cx="1679575" cy="52387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자원순환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4B01439-AFA2-B730-4540-3FD1735C478A}"/>
              </a:ext>
            </a:extLst>
          </p:cNvPr>
          <p:cNvSpPr txBox="1"/>
          <p:nvPr/>
        </p:nvSpPr>
        <p:spPr>
          <a:xfrm>
            <a:off x="2650499" y="1228070"/>
            <a:ext cx="7622600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6000" dirty="0">
                <a:latin typeface="HY견고딕" panose="02030600000101010101" pitchFamily="18" charset="-127"/>
                <a:ea typeface="HY견고딕" panose="02030600000101010101" pitchFamily="18" charset="-127"/>
              </a:rPr>
              <a:t>자원순환</a:t>
            </a:r>
            <a:r>
              <a:rPr lang="en-US" altLang="ko-KR" sz="6000" dirty="0"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</a:p>
          <a:p>
            <a:r>
              <a:rPr lang="ko-KR" altLang="en-US" sz="60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알고 실천하면 쉬워요</a:t>
            </a: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0EA6A531-E056-5038-E430-64C58F330F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73978" y="3945415"/>
            <a:ext cx="7673661" cy="168491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109187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50B7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50B7E8"/>
          </a:solidFill>
          <a:ln>
            <a:solidFill>
              <a:srgbClr val="69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40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7142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생각해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353710" y="85959"/>
            <a:ext cx="3838291" cy="716892"/>
            <a:chOff x="8353710" y="85959"/>
            <a:chExt cx="3838291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353710" y="85959"/>
              <a:ext cx="3838290" cy="369332"/>
              <a:chOff x="8353710" y="85959"/>
              <a:chExt cx="3838290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8709957" y="85959"/>
                <a:ext cx="348204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자원순환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알고 실천하면 쉬워요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353710" y="130483"/>
                <a:ext cx="410288" cy="260788"/>
              </a:xfrm>
              <a:prstGeom prst="roundRect">
                <a:avLst/>
              </a:prstGeom>
              <a:solidFill>
                <a:srgbClr val="50B7E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3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8489659" y="433519"/>
              <a:ext cx="37023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50B7E8"/>
                  </a:solidFill>
                </a:rPr>
                <a:t>1.</a:t>
              </a:r>
              <a:r>
                <a:rPr lang="ko-KR" altLang="en-US" b="1" dirty="0">
                  <a:solidFill>
                    <a:srgbClr val="50B7E8"/>
                  </a:solidFill>
                </a:rPr>
                <a:t>환경을 지키는 자원순환 </a:t>
              </a:r>
              <a:r>
                <a:rPr lang="en-US" altLang="ko-KR" b="1" dirty="0">
                  <a:solidFill>
                    <a:srgbClr val="50B7E8"/>
                  </a:solidFill>
                </a:rPr>
                <a:t>3R</a:t>
              </a:r>
              <a:r>
                <a:rPr lang="ko-KR" altLang="en-US" b="1" dirty="0">
                  <a:solidFill>
                    <a:srgbClr val="50B7E8"/>
                  </a:solidFill>
                </a:rPr>
                <a:t>운동</a:t>
              </a:r>
            </a:p>
          </p:txBody>
        </p:sp>
      </p:grpSp>
      <p:pic>
        <p:nvPicPr>
          <p:cNvPr id="4" name="그림 3">
            <a:extLst>
              <a:ext uri="{FF2B5EF4-FFF2-40B4-BE49-F238E27FC236}">
                <a16:creationId xmlns:a16="http://schemas.microsoft.com/office/drawing/2014/main" id="{C118398F-3D36-63EC-077D-D04789C846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600" y="1094390"/>
            <a:ext cx="11736438" cy="1028844"/>
          </a:xfrm>
          <a:prstGeom prst="rect">
            <a:avLst/>
          </a:prstGeom>
        </p:spPr>
      </p:pic>
      <p:sp>
        <p:nvSpPr>
          <p:cNvPr id="6" name="타원 5">
            <a:extLst>
              <a:ext uri="{FF2B5EF4-FFF2-40B4-BE49-F238E27FC236}">
                <a16:creationId xmlns:a16="http://schemas.microsoft.com/office/drawing/2014/main" id="{AA884F00-8C13-C1F3-FDB2-2A6B6BAE087D}"/>
              </a:ext>
            </a:extLst>
          </p:cNvPr>
          <p:cNvSpPr/>
          <p:nvPr/>
        </p:nvSpPr>
        <p:spPr>
          <a:xfrm>
            <a:off x="4429387" y="1952625"/>
            <a:ext cx="1325461" cy="236902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7" name="타원 6">
            <a:extLst>
              <a:ext uri="{FF2B5EF4-FFF2-40B4-BE49-F238E27FC236}">
                <a16:creationId xmlns:a16="http://schemas.microsoft.com/office/drawing/2014/main" id="{AC1D6D6E-4B78-93E7-AE2A-B684799185EA}"/>
              </a:ext>
            </a:extLst>
          </p:cNvPr>
          <p:cNvSpPr/>
          <p:nvPr/>
        </p:nvSpPr>
        <p:spPr>
          <a:xfrm>
            <a:off x="9678099" y="1970222"/>
            <a:ext cx="1325461" cy="236902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5" name="그림 14">
            <a:extLst>
              <a:ext uri="{FF2B5EF4-FFF2-40B4-BE49-F238E27FC236}">
                <a16:creationId xmlns:a16="http://schemas.microsoft.com/office/drawing/2014/main" id="{720DFBF8-9757-FD9E-6828-5FDC849A271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2456" y="1722071"/>
            <a:ext cx="3426988" cy="5049970"/>
          </a:xfrm>
          <a:prstGeom prst="rect">
            <a:avLst/>
          </a:prstGeom>
        </p:spPr>
      </p:pic>
      <p:pic>
        <p:nvPicPr>
          <p:cNvPr id="19" name="그림 18">
            <a:extLst>
              <a:ext uri="{FF2B5EF4-FFF2-40B4-BE49-F238E27FC236}">
                <a16:creationId xmlns:a16="http://schemas.microsoft.com/office/drawing/2014/main" id="{3948FAD8-8B2A-C2D6-D908-3899B0A161A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6039" y="2374887"/>
            <a:ext cx="5427870" cy="606582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5C4DFE56-C29B-84DF-8B0D-B8C972033985}"/>
              </a:ext>
            </a:extLst>
          </p:cNvPr>
          <p:cNvSpPr txBox="1"/>
          <p:nvPr/>
        </p:nvSpPr>
        <p:spPr>
          <a:xfrm>
            <a:off x="9086276" y="2711687"/>
            <a:ext cx="7120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>
                <a:solidFill>
                  <a:srgbClr val="2389E5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휴지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494E9A48-9199-ED34-C256-5DEAE54E255F}"/>
              </a:ext>
            </a:extLst>
          </p:cNvPr>
          <p:cNvSpPr txBox="1"/>
          <p:nvPr/>
        </p:nvSpPr>
        <p:spPr>
          <a:xfrm>
            <a:off x="9086274" y="3500195"/>
            <a:ext cx="11315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>
                <a:solidFill>
                  <a:srgbClr val="2389E5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페트병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C0356C8-9597-7471-EBA9-864C9487CED8}"/>
              </a:ext>
            </a:extLst>
          </p:cNvPr>
          <p:cNvSpPr txBox="1"/>
          <p:nvPr/>
        </p:nvSpPr>
        <p:spPr>
          <a:xfrm>
            <a:off x="9086275" y="4247056"/>
            <a:ext cx="11315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>
                <a:solidFill>
                  <a:srgbClr val="2389E5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종이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D7597DAE-8726-465C-8D95-E5C37F72D8A8}"/>
              </a:ext>
            </a:extLst>
          </p:cNvPr>
          <p:cNvSpPr txBox="1"/>
          <p:nvPr/>
        </p:nvSpPr>
        <p:spPr>
          <a:xfrm>
            <a:off x="9086275" y="5077211"/>
            <a:ext cx="19611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>
                <a:solidFill>
                  <a:srgbClr val="2389E5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아이스크림 막대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241431A1-F3EA-CA97-A2C5-E0BBF84ED13E}"/>
              </a:ext>
            </a:extLst>
          </p:cNvPr>
          <p:cNvSpPr txBox="1"/>
          <p:nvPr/>
        </p:nvSpPr>
        <p:spPr>
          <a:xfrm>
            <a:off x="9086275" y="5824072"/>
            <a:ext cx="19611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>
                <a:solidFill>
                  <a:srgbClr val="2389E5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지우개 가루</a:t>
            </a:r>
          </a:p>
        </p:txBody>
      </p:sp>
    </p:spTree>
    <p:extLst>
      <p:ext uri="{BB962C8B-B14F-4D97-AF65-F5344CB8AC3E}">
        <p14:creationId xmlns:p14="http://schemas.microsoft.com/office/powerpoint/2010/main" val="5659818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  <p:bldP spid="22" grpId="0"/>
      <p:bldP spid="23" grpId="0"/>
      <p:bldP spid="2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50B7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50B7E8"/>
          </a:solidFill>
          <a:ln>
            <a:solidFill>
              <a:srgbClr val="69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40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7142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생각해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353710" y="85959"/>
            <a:ext cx="3838291" cy="716892"/>
            <a:chOff x="8353710" y="85959"/>
            <a:chExt cx="3838291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353710" y="85959"/>
              <a:ext cx="3838290" cy="369332"/>
              <a:chOff x="8353710" y="85959"/>
              <a:chExt cx="3838290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8709957" y="85959"/>
                <a:ext cx="348204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자원순환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알고 실천하면 쉬워요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353710" y="130483"/>
                <a:ext cx="410288" cy="260788"/>
              </a:xfrm>
              <a:prstGeom prst="roundRect">
                <a:avLst/>
              </a:prstGeom>
              <a:solidFill>
                <a:srgbClr val="50B7E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3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8489659" y="433519"/>
              <a:ext cx="37023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50B7E8"/>
                  </a:solidFill>
                </a:rPr>
                <a:t>1.</a:t>
              </a:r>
              <a:r>
                <a:rPr lang="ko-KR" altLang="en-US" b="1" dirty="0">
                  <a:solidFill>
                    <a:srgbClr val="50B7E8"/>
                  </a:solidFill>
                </a:rPr>
                <a:t>환경을 지키는 자원순환 </a:t>
              </a:r>
              <a:r>
                <a:rPr lang="en-US" altLang="ko-KR" b="1" dirty="0">
                  <a:solidFill>
                    <a:srgbClr val="50B7E8"/>
                  </a:solidFill>
                </a:rPr>
                <a:t>3R</a:t>
              </a:r>
              <a:r>
                <a:rPr lang="ko-KR" altLang="en-US" b="1" dirty="0">
                  <a:solidFill>
                    <a:srgbClr val="50B7E8"/>
                  </a:solidFill>
                </a:rPr>
                <a:t>운동</a:t>
              </a:r>
            </a:p>
          </p:txBody>
        </p:sp>
      </p:grpSp>
      <p:pic>
        <p:nvPicPr>
          <p:cNvPr id="4" name="그림 3">
            <a:extLst>
              <a:ext uri="{FF2B5EF4-FFF2-40B4-BE49-F238E27FC236}">
                <a16:creationId xmlns:a16="http://schemas.microsoft.com/office/drawing/2014/main" id="{C118398F-3D36-63EC-077D-D04789C846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600" y="1094390"/>
            <a:ext cx="11736438" cy="1028844"/>
          </a:xfrm>
          <a:prstGeom prst="rect">
            <a:avLst/>
          </a:prstGeom>
        </p:spPr>
      </p:pic>
      <p:sp>
        <p:nvSpPr>
          <p:cNvPr id="6" name="타원 5">
            <a:extLst>
              <a:ext uri="{FF2B5EF4-FFF2-40B4-BE49-F238E27FC236}">
                <a16:creationId xmlns:a16="http://schemas.microsoft.com/office/drawing/2014/main" id="{AA884F00-8C13-C1F3-FDB2-2A6B6BAE087D}"/>
              </a:ext>
            </a:extLst>
          </p:cNvPr>
          <p:cNvSpPr/>
          <p:nvPr/>
        </p:nvSpPr>
        <p:spPr>
          <a:xfrm>
            <a:off x="4429387" y="1952625"/>
            <a:ext cx="1325461" cy="236902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7" name="타원 6">
            <a:extLst>
              <a:ext uri="{FF2B5EF4-FFF2-40B4-BE49-F238E27FC236}">
                <a16:creationId xmlns:a16="http://schemas.microsoft.com/office/drawing/2014/main" id="{AC1D6D6E-4B78-93E7-AE2A-B684799185EA}"/>
              </a:ext>
            </a:extLst>
          </p:cNvPr>
          <p:cNvSpPr/>
          <p:nvPr/>
        </p:nvSpPr>
        <p:spPr>
          <a:xfrm>
            <a:off x="9678099" y="1961833"/>
            <a:ext cx="1325461" cy="236902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F0B6DDDA-7909-1537-5638-205347FFC62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2837" y="2322372"/>
            <a:ext cx="5305376" cy="657088"/>
          </a:xfrm>
          <a:prstGeom prst="rect">
            <a:avLst/>
          </a:prstGeom>
        </p:spPr>
      </p:pic>
      <p:pic>
        <p:nvPicPr>
          <p:cNvPr id="17" name="그림 16">
            <a:extLst>
              <a:ext uri="{FF2B5EF4-FFF2-40B4-BE49-F238E27FC236}">
                <a16:creationId xmlns:a16="http://schemas.microsoft.com/office/drawing/2014/main" id="{A0DBD3A9-8E03-90EF-23D2-AA30E6D38B7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47324" y="1561440"/>
            <a:ext cx="3482969" cy="5339593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5C4DFE56-C29B-84DF-8B0D-B8C972033985}"/>
              </a:ext>
            </a:extLst>
          </p:cNvPr>
          <p:cNvSpPr txBox="1"/>
          <p:nvPr/>
        </p:nvSpPr>
        <p:spPr>
          <a:xfrm>
            <a:off x="8921342" y="2725794"/>
            <a:ext cx="7120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>
                <a:solidFill>
                  <a:srgbClr val="2389E5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공책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494E9A48-9199-ED34-C256-5DEAE54E255F}"/>
              </a:ext>
            </a:extLst>
          </p:cNvPr>
          <p:cNvSpPr txBox="1"/>
          <p:nvPr/>
        </p:nvSpPr>
        <p:spPr>
          <a:xfrm>
            <a:off x="8925985" y="3592954"/>
            <a:ext cx="14148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>
                <a:solidFill>
                  <a:srgbClr val="2389E5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과자 봉지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C0356C8-9597-7471-EBA9-864C9487CED8}"/>
              </a:ext>
            </a:extLst>
          </p:cNvPr>
          <p:cNvSpPr txBox="1"/>
          <p:nvPr/>
        </p:nvSpPr>
        <p:spPr>
          <a:xfrm>
            <a:off x="8920393" y="4353538"/>
            <a:ext cx="16916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 err="1">
                <a:solidFill>
                  <a:srgbClr val="2389E5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고장난</a:t>
            </a:r>
            <a:r>
              <a:rPr lang="ko-KR" altLang="en-US" sz="2000" b="1" dirty="0">
                <a:solidFill>
                  <a:srgbClr val="2389E5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 샤프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D7597DAE-8726-465C-8D95-E5C37F72D8A8}"/>
              </a:ext>
            </a:extLst>
          </p:cNvPr>
          <p:cNvSpPr txBox="1"/>
          <p:nvPr/>
        </p:nvSpPr>
        <p:spPr>
          <a:xfrm>
            <a:off x="8920393" y="5187228"/>
            <a:ext cx="23099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>
                <a:solidFill>
                  <a:srgbClr val="2389E5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자르고 남은 색종이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241431A1-F3EA-CA97-A2C5-E0BBF84ED13E}"/>
              </a:ext>
            </a:extLst>
          </p:cNvPr>
          <p:cNvSpPr txBox="1"/>
          <p:nvPr/>
        </p:nvSpPr>
        <p:spPr>
          <a:xfrm>
            <a:off x="8920393" y="5989843"/>
            <a:ext cx="19611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>
                <a:solidFill>
                  <a:srgbClr val="2389E5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지우개 가루</a:t>
            </a:r>
          </a:p>
        </p:txBody>
      </p:sp>
    </p:spTree>
    <p:extLst>
      <p:ext uri="{BB962C8B-B14F-4D97-AF65-F5344CB8AC3E}">
        <p14:creationId xmlns:p14="http://schemas.microsoft.com/office/powerpoint/2010/main" val="35459232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  <p:bldP spid="22" grpId="0"/>
      <p:bldP spid="23" grpId="0"/>
      <p:bldP spid="2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그림 24">
            <a:extLst>
              <a:ext uri="{FF2B5EF4-FFF2-40B4-BE49-F238E27FC236}">
                <a16:creationId xmlns:a16="http://schemas.microsoft.com/office/drawing/2014/main" id="{53132756-8D9F-B076-610F-6B32D4A371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752" y="879076"/>
            <a:ext cx="10726795" cy="949523"/>
          </a:xfrm>
          <a:prstGeom prst="rect">
            <a:avLst/>
          </a:prstGeom>
        </p:spPr>
      </p:pic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50B7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50B7E8"/>
          </a:solidFill>
          <a:ln>
            <a:solidFill>
              <a:srgbClr val="69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40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7142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생각해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353710" y="85959"/>
            <a:ext cx="3838291" cy="716892"/>
            <a:chOff x="8353710" y="85959"/>
            <a:chExt cx="3838291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353710" y="85959"/>
              <a:ext cx="3838290" cy="369332"/>
              <a:chOff x="8353710" y="85959"/>
              <a:chExt cx="3838290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8709957" y="85959"/>
                <a:ext cx="348204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자원순환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알고 실천하면 쉬워요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353710" y="130483"/>
                <a:ext cx="410288" cy="260788"/>
              </a:xfrm>
              <a:prstGeom prst="roundRect">
                <a:avLst/>
              </a:prstGeom>
              <a:solidFill>
                <a:srgbClr val="50B7E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3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8489659" y="433519"/>
              <a:ext cx="37023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50B7E8"/>
                  </a:solidFill>
                </a:rPr>
                <a:t>1.</a:t>
              </a:r>
              <a:r>
                <a:rPr lang="ko-KR" altLang="en-US" b="1" dirty="0">
                  <a:solidFill>
                    <a:srgbClr val="50B7E8"/>
                  </a:solidFill>
                </a:rPr>
                <a:t>환경을 지키는 자원순환 </a:t>
              </a:r>
              <a:r>
                <a:rPr lang="en-US" altLang="ko-KR" b="1" dirty="0">
                  <a:solidFill>
                    <a:srgbClr val="50B7E8"/>
                  </a:solidFill>
                </a:rPr>
                <a:t>3R</a:t>
              </a:r>
              <a:r>
                <a:rPr lang="ko-KR" altLang="en-US" b="1" dirty="0">
                  <a:solidFill>
                    <a:srgbClr val="50B7E8"/>
                  </a:solidFill>
                </a:rPr>
                <a:t>운동</a:t>
              </a:r>
            </a:p>
          </p:txBody>
        </p:sp>
      </p:grpSp>
      <p:sp>
        <p:nvSpPr>
          <p:cNvPr id="7" name="타원 6">
            <a:extLst>
              <a:ext uri="{FF2B5EF4-FFF2-40B4-BE49-F238E27FC236}">
                <a16:creationId xmlns:a16="http://schemas.microsoft.com/office/drawing/2014/main" id="{AC1D6D6E-4B78-93E7-AE2A-B684799185EA}"/>
              </a:ext>
            </a:extLst>
          </p:cNvPr>
          <p:cNvSpPr/>
          <p:nvPr/>
        </p:nvSpPr>
        <p:spPr>
          <a:xfrm>
            <a:off x="9678099" y="1961833"/>
            <a:ext cx="1325461" cy="236902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9" name="사각형: 둥근 모서리 6">
            <a:extLst>
              <a:ext uri="{FF2B5EF4-FFF2-40B4-BE49-F238E27FC236}">
                <a16:creationId xmlns:a16="http://schemas.microsoft.com/office/drawing/2014/main" id="{796AC31E-D3EA-4801-06CA-BEE82631CC49}"/>
              </a:ext>
            </a:extLst>
          </p:cNvPr>
          <p:cNvSpPr/>
          <p:nvPr/>
        </p:nvSpPr>
        <p:spPr>
          <a:xfrm>
            <a:off x="7729778" y="2043323"/>
            <a:ext cx="4006100" cy="4697772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50B7E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endParaRPr lang="en-US" altLang="ko-KR" sz="36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DEC5810A-6264-1239-3A47-53396AAAACD4}"/>
              </a:ext>
            </a:extLst>
          </p:cNvPr>
          <p:cNvSpPr txBox="1"/>
          <p:nvPr/>
        </p:nvSpPr>
        <p:spPr>
          <a:xfrm>
            <a:off x="8172217" y="2947498"/>
            <a:ext cx="3121221" cy="2988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페트병</a:t>
            </a:r>
            <a:endParaRPr lang="en-US" altLang="ko-KR" sz="32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  <a:p>
            <a:pPr marL="457200" indent="-457200"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종이</a:t>
            </a:r>
            <a:endParaRPr lang="en-US" altLang="ko-KR" sz="32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  <a:p>
            <a:pPr marL="457200" indent="-457200"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공책</a:t>
            </a:r>
            <a:endParaRPr lang="en-US" altLang="ko-KR" sz="32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  <a:p>
            <a:pPr marL="457200" indent="-457200"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과자 봉지</a:t>
            </a:r>
            <a:endParaRPr lang="en-US" altLang="ko-KR" sz="32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  <a:p>
            <a:pPr marL="457200" indent="-457200"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색종이</a:t>
            </a:r>
            <a:endParaRPr lang="ko-KR" altLang="en-US" sz="3200" dirty="0"/>
          </a:p>
        </p:txBody>
      </p:sp>
      <p:grpSp>
        <p:nvGrpSpPr>
          <p:cNvPr id="2" name="그룹 1"/>
          <p:cNvGrpSpPr/>
          <p:nvPr/>
        </p:nvGrpSpPr>
        <p:grpSpPr>
          <a:xfrm>
            <a:off x="458990" y="1729199"/>
            <a:ext cx="6980909" cy="5086713"/>
            <a:chOff x="458990" y="1729199"/>
            <a:chExt cx="6980909" cy="5086713"/>
          </a:xfrm>
        </p:grpSpPr>
        <p:sp>
          <p:nvSpPr>
            <p:cNvPr id="30" name="타원 29">
              <a:extLst>
                <a:ext uri="{FF2B5EF4-FFF2-40B4-BE49-F238E27FC236}">
                  <a16:creationId xmlns:a16="http://schemas.microsoft.com/office/drawing/2014/main" id="{AC1D6D6E-4B78-93E7-AE2A-B684799185EA}"/>
                </a:ext>
              </a:extLst>
            </p:cNvPr>
            <p:cNvSpPr/>
            <p:nvPr/>
          </p:nvSpPr>
          <p:spPr>
            <a:xfrm>
              <a:off x="2424633" y="1977350"/>
              <a:ext cx="1325461" cy="236902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31" name="그림 30">
              <a:extLst>
                <a:ext uri="{FF2B5EF4-FFF2-40B4-BE49-F238E27FC236}">
                  <a16:creationId xmlns:a16="http://schemas.microsoft.com/office/drawing/2014/main" id="{720DFBF8-9757-FD9E-6828-5FDC849A271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58990" y="1729199"/>
              <a:ext cx="3426988" cy="5049970"/>
            </a:xfrm>
            <a:prstGeom prst="rect">
              <a:avLst/>
            </a:prstGeom>
          </p:spPr>
        </p:pic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5C4DFE56-C29B-84DF-8B0D-B8C972033985}"/>
                </a:ext>
              </a:extLst>
            </p:cNvPr>
            <p:cNvSpPr txBox="1"/>
            <p:nvPr/>
          </p:nvSpPr>
          <p:spPr>
            <a:xfrm>
              <a:off x="1832810" y="2718815"/>
              <a:ext cx="71206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000" b="1" dirty="0">
                  <a:solidFill>
                    <a:srgbClr val="2389E5"/>
                  </a:solidFill>
                  <a:latin typeface="한컴산뜻돋움" panose="02000000000000000000" pitchFamily="2" charset="-127"/>
                  <a:ea typeface="한컴산뜻돋움" panose="02000000000000000000" pitchFamily="2" charset="-127"/>
                </a:rPr>
                <a:t>휴지</a:t>
              </a:r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494E9A48-9199-ED34-C256-5DEAE54E255F}"/>
                </a:ext>
              </a:extLst>
            </p:cNvPr>
            <p:cNvSpPr txBox="1"/>
            <p:nvPr/>
          </p:nvSpPr>
          <p:spPr>
            <a:xfrm>
              <a:off x="1832808" y="3507323"/>
              <a:ext cx="113151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000" b="1" dirty="0">
                  <a:solidFill>
                    <a:srgbClr val="2389E5"/>
                  </a:solidFill>
                  <a:latin typeface="한컴산뜻돋움" panose="02000000000000000000" pitchFamily="2" charset="-127"/>
                  <a:ea typeface="한컴산뜻돋움" panose="02000000000000000000" pitchFamily="2" charset="-127"/>
                </a:rPr>
                <a:t>페트병</a:t>
              </a:r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1C0356C8-9597-7471-EBA9-864C9487CED8}"/>
                </a:ext>
              </a:extLst>
            </p:cNvPr>
            <p:cNvSpPr txBox="1"/>
            <p:nvPr/>
          </p:nvSpPr>
          <p:spPr>
            <a:xfrm>
              <a:off x="1832809" y="4254184"/>
              <a:ext cx="113151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000" b="1" dirty="0">
                  <a:solidFill>
                    <a:srgbClr val="2389E5"/>
                  </a:solidFill>
                  <a:latin typeface="한컴산뜻돋움" panose="02000000000000000000" pitchFamily="2" charset="-127"/>
                  <a:ea typeface="한컴산뜻돋움" panose="02000000000000000000" pitchFamily="2" charset="-127"/>
                </a:rPr>
                <a:t>종이</a:t>
              </a:r>
            </a:p>
          </p:txBody>
        </p:sp>
        <p:sp>
          <p:nvSpPr>
            <p:cNvPr id="51" name="TextBox 50">
              <a:extLst>
                <a:ext uri="{FF2B5EF4-FFF2-40B4-BE49-F238E27FC236}">
                  <a16:creationId xmlns:a16="http://schemas.microsoft.com/office/drawing/2014/main" id="{D7597DAE-8726-465C-8D95-E5C37F72D8A8}"/>
                </a:ext>
              </a:extLst>
            </p:cNvPr>
            <p:cNvSpPr txBox="1"/>
            <p:nvPr/>
          </p:nvSpPr>
          <p:spPr>
            <a:xfrm>
              <a:off x="1832809" y="5084339"/>
              <a:ext cx="196112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000" b="1" dirty="0">
                  <a:solidFill>
                    <a:srgbClr val="2389E5"/>
                  </a:solidFill>
                  <a:latin typeface="한컴산뜻돋움" panose="02000000000000000000" pitchFamily="2" charset="-127"/>
                  <a:ea typeface="한컴산뜻돋움" panose="02000000000000000000" pitchFamily="2" charset="-127"/>
                </a:rPr>
                <a:t>아이스크림 막대</a:t>
              </a:r>
            </a:p>
          </p:txBody>
        </p:sp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241431A1-F3EA-CA97-A2C5-E0BBF84ED13E}"/>
                </a:ext>
              </a:extLst>
            </p:cNvPr>
            <p:cNvSpPr txBox="1"/>
            <p:nvPr/>
          </p:nvSpPr>
          <p:spPr>
            <a:xfrm>
              <a:off x="1832809" y="5831200"/>
              <a:ext cx="196112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000" b="1" dirty="0">
                  <a:solidFill>
                    <a:srgbClr val="2389E5"/>
                  </a:solidFill>
                  <a:latin typeface="한컴산뜻돋움" panose="02000000000000000000" pitchFamily="2" charset="-127"/>
                  <a:ea typeface="한컴산뜻돋움" panose="02000000000000000000" pitchFamily="2" charset="-127"/>
                </a:rPr>
                <a:t>지우개 가루</a:t>
              </a:r>
            </a:p>
          </p:txBody>
        </p:sp>
        <p:sp>
          <p:nvSpPr>
            <p:cNvPr id="53" name="타원 52">
              <a:extLst>
                <a:ext uri="{FF2B5EF4-FFF2-40B4-BE49-F238E27FC236}">
                  <a16:creationId xmlns:a16="http://schemas.microsoft.com/office/drawing/2014/main" id="{AC1D6D6E-4B78-93E7-AE2A-B684799185EA}"/>
                </a:ext>
              </a:extLst>
            </p:cNvPr>
            <p:cNvSpPr/>
            <p:nvPr/>
          </p:nvSpPr>
          <p:spPr>
            <a:xfrm>
              <a:off x="5887705" y="1876712"/>
              <a:ext cx="1325461" cy="236902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54" name="그림 53">
              <a:extLst>
                <a:ext uri="{FF2B5EF4-FFF2-40B4-BE49-F238E27FC236}">
                  <a16:creationId xmlns:a16="http://schemas.microsoft.com/office/drawing/2014/main" id="{A0DBD3A9-8E03-90EF-23D2-AA30E6D38B7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t="3332"/>
            <a:stretch/>
          </p:blipFill>
          <p:spPr>
            <a:xfrm>
              <a:off x="3956930" y="1729199"/>
              <a:ext cx="3482969" cy="5086713"/>
            </a:xfrm>
            <a:prstGeom prst="rect">
              <a:avLst/>
            </a:prstGeom>
          </p:spPr>
        </p:pic>
        <p:sp>
          <p:nvSpPr>
            <p:cNvPr id="55" name="TextBox 54">
              <a:extLst>
                <a:ext uri="{FF2B5EF4-FFF2-40B4-BE49-F238E27FC236}">
                  <a16:creationId xmlns:a16="http://schemas.microsoft.com/office/drawing/2014/main" id="{5C4DFE56-C29B-84DF-8B0D-B8C972033985}"/>
                </a:ext>
              </a:extLst>
            </p:cNvPr>
            <p:cNvSpPr txBox="1"/>
            <p:nvPr/>
          </p:nvSpPr>
          <p:spPr>
            <a:xfrm>
              <a:off x="5130948" y="2640673"/>
              <a:ext cx="71206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000" b="1" dirty="0">
                  <a:solidFill>
                    <a:srgbClr val="2389E5"/>
                  </a:solidFill>
                  <a:latin typeface="한컴산뜻돋움" panose="02000000000000000000" pitchFamily="2" charset="-127"/>
                  <a:ea typeface="한컴산뜻돋움" panose="02000000000000000000" pitchFamily="2" charset="-127"/>
                </a:rPr>
                <a:t>공책</a:t>
              </a:r>
            </a:p>
          </p:txBody>
        </p:sp>
        <p:sp>
          <p:nvSpPr>
            <p:cNvPr id="56" name="TextBox 55">
              <a:extLst>
                <a:ext uri="{FF2B5EF4-FFF2-40B4-BE49-F238E27FC236}">
                  <a16:creationId xmlns:a16="http://schemas.microsoft.com/office/drawing/2014/main" id="{494E9A48-9199-ED34-C256-5DEAE54E255F}"/>
                </a:ext>
              </a:extLst>
            </p:cNvPr>
            <p:cNvSpPr txBox="1"/>
            <p:nvPr/>
          </p:nvSpPr>
          <p:spPr>
            <a:xfrm>
              <a:off x="5135591" y="3507833"/>
              <a:ext cx="141484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000" b="1" dirty="0">
                  <a:solidFill>
                    <a:srgbClr val="2389E5"/>
                  </a:solidFill>
                  <a:latin typeface="한컴산뜻돋움" panose="02000000000000000000" pitchFamily="2" charset="-127"/>
                  <a:ea typeface="한컴산뜻돋움" panose="02000000000000000000" pitchFamily="2" charset="-127"/>
                </a:rPr>
                <a:t>과자 봉지</a:t>
              </a:r>
            </a:p>
          </p:txBody>
        </p:sp>
        <p:sp>
          <p:nvSpPr>
            <p:cNvPr id="57" name="TextBox 56">
              <a:extLst>
                <a:ext uri="{FF2B5EF4-FFF2-40B4-BE49-F238E27FC236}">
                  <a16:creationId xmlns:a16="http://schemas.microsoft.com/office/drawing/2014/main" id="{1C0356C8-9597-7471-EBA9-864C9487CED8}"/>
                </a:ext>
              </a:extLst>
            </p:cNvPr>
            <p:cNvSpPr txBox="1"/>
            <p:nvPr/>
          </p:nvSpPr>
          <p:spPr>
            <a:xfrm>
              <a:off x="5129999" y="4268417"/>
              <a:ext cx="169168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000" b="1" dirty="0" err="1">
                  <a:solidFill>
                    <a:srgbClr val="2389E5"/>
                  </a:solidFill>
                  <a:latin typeface="한컴산뜻돋움" panose="02000000000000000000" pitchFamily="2" charset="-127"/>
                  <a:ea typeface="한컴산뜻돋움" panose="02000000000000000000" pitchFamily="2" charset="-127"/>
                </a:rPr>
                <a:t>고장난</a:t>
              </a:r>
              <a:r>
                <a:rPr lang="ko-KR" altLang="en-US" sz="2000" b="1" dirty="0">
                  <a:solidFill>
                    <a:srgbClr val="2389E5"/>
                  </a:solidFill>
                  <a:latin typeface="한컴산뜻돋움" panose="02000000000000000000" pitchFamily="2" charset="-127"/>
                  <a:ea typeface="한컴산뜻돋움" panose="02000000000000000000" pitchFamily="2" charset="-127"/>
                </a:rPr>
                <a:t> 샤프</a:t>
              </a:r>
            </a:p>
          </p:txBody>
        </p:sp>
        <p:sp>
          <p:nvSpPr>
            <p:cNvPr id="58" name="TextBox 57">
              <a:extLst>
                <a:ext uri="{FF2B5EF4-FFF2-40B4-BE49-F238E27FC236}">
                  <a16:creationId xmlns:a16="http://schemas.microsoft.com/office/drawing/2014/main" id="{D7597DAE-8726-465C-8D95-E5C37F72D8A8}"/>
                </a:ext>
              </a:extLst>
            </p:cNvPr>
            <p:cNvSpPr txBox="1"/>
            <p:nvPr/>
          </p:nvSpPr>
          <p:spPr>
            <a:xfrm>
              <a:off x="5129999" y="5102107"/>
              <a:ext cx="23099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000" b="1" dirty="0">
                  <a:solidFill>
                    <a:srgbClr val="2389E5"/>
                  </a:solidFill>
                  <a:latin typeface="한컴산뜻돋움" panose="02000000000000000000" pitchFamily="2" charset="-127"/>
                  <a:ea typeface="한컴산뜻돋움" panose="02000000000000000000" pitchFamily="2" charset="-127"/>
                </a:rPr>
                <a:t>자르고 남은 색종이</a:t>
              </a:r>
            </a:p>
          </p:txBody>
        </p:sp>
        <p:sp>
          <p:nvSpPr>
            <p:cNvPr id="59" name="TextBox 58">
              <a:extLst>
                <a:ext uri="{FF2B5EF4-FFF2-40B4-BE49-F238E27FC236}">
                  <a16:creationId xmlns:a16="http://schemas.microsoft.com/office/drawing/2014/main" id="{241431A1-F3EA-CA97-A2C5-E0BBF84ED13E}"/>
                </a:ext>
              </a:extLst>
            </p:cNvPr>
            <p:cNvSpPr txBox="1"/>
            <p:nvPr/>
          </p:nvSpPr>
          <p:spPr>
            <a:xfrm>
              <a:off x="5129999" y="5904722"/>
              <a:ext cx="196112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000" b="1" dirty="0">
                  <a:solidFill>
                    <a:srgbClr val="2389E5"/>
                  </a:solidFill>
                  <a:latin typeface="한컴산뜻돋움" panose="02000000000000000000" pitchFamily="2" charset="-127"/>
                  <a:ea typeface="한컴산뜻돋움" panose="02000000000000000000" pitchFamily="2" charset="-127"/>
                </a:rPr>
                <a:t>지우개 가루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6379335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50B7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50B7E8"/>
          </a:solidFill>
          <a:ln>
            <a:solidFill>
              <a:srgbClr val="69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41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353710" y="85959"/>
            <a:ext cx="3838291" cy="716892"/>
            <a:chOff x="8353710" y="85959"/>
            <a:chExt cx="3838291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353710" y="85959"/>
              <a:ext cx="3838290" cy="369332"/>
              <a:chOff x="8353710" y="85959"/>
              <a:chExt cx="3838290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8709957" y="85959"/>
                <a:ext cx="348204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자원순환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알고 실천하면 쉬워요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353710" y="130483"/>
                <a:ext cx="410288" cy="260788"/>
              </a:xfrm>
              <a:prstGeom prst="roundRect">
                <a:avLst/>
              </a:prstGeom>
              <a:solidFill>
                <a:srgbClr val="50B7E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3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8489659" y="433519"/>
              <a:ext cx="37023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50B7E8"/>
                  </a:solidFill>
                </a:rPr>
                <a:t>1.</a:t>
              </a:r>
              <a:r>
                <a:rPr lang="ko-KR" altLang="en-US" b="1" dirty="0">
                  <a:solidFill>
                    <a:srgbClr val="50B7E8"/>
                  </a:solidFill>
                </a:rPr>
                <a:t>환경을 지키는 자원순환 </a:t>
              </a:r>
              <a:r>
                <a:rPr lang="en-US" altLang="ko-KR" b="1" dirty="0">
                  <a:solidFill>
                    <a:srgbClr val="50B7E8"/>
                  </a:solidFill>
                </a:rPr>
                <a:t>3R</a:t>
              </a:r>
              <a:r>
                <a:rPr lang="ko-KR" altLang="en-US" b="1" dirty="0">
                  <a:solidFill>
                    <a:srgbClr val="50B7E8"/>
                  </a:solidFill>
                </a:rPr>
                <a:t>운동</a:t>
              </a:r>
            </a:p>
          </p:txBody>
        </p:sp>
      </p:grpSp>
      <p:pic>
        <p:nvPicPr>
          <p:cNvPr id="4" name="그림 3">
            <a:extLst>
              <a:ext uri="{FF2B5EF4-FFF2-40B4-BE49-F238E27FC236}">
                <a16:creationId xmlns:a16="http://schemas.microsoft.com/office/drawing/2014/main" id="{0ED9921C-2075-62F5-4212-ED33CB0BAA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659" y="1177886"/>
            <a:ext cx="11422069" cy="543001"/>
          </a:xfrm>
          <a:prstGeom prst="rect">
            <a:avLst/>
          </a:prstGeom>
        </p:spPr>
      </p:pic>
      <p:pic>
        <p:nvPicPr>
          <p:cNvPr id="29" name="그림 28">
            <a:extLst>
              <a:ext uri="{FF2B5EF4-FFF2-40B4-BE49-F238E27FC236}">
                <a16:creationId xmlns:a16="http://schemas.microsoft.com/office/drawing/2014/main" id="{E5517D3E-8AFF-0898-F706-7F394C9BA8E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62545" y="1616203"/>
            <a:ext cx="8154785" cy="52417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84852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50B7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50B7E8"/>
          </a:solidFill>
          <a:ln>
            <a:solidFill>
              <a:srgbClr val="69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41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353710" y="85959"/>
            <a:ext cx="3838291" cy="716892"/>
            <a:chOff x="8353710" y="85959"/>
            <a:chExt cx="3838291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353710" y="85959"/>
              <a:ext cx="3838290" cy="369332"/>
              <a:chOff x="8353710" y="85959"/>
              <a:chExt cx="3838290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8709957" y="85959"/>
                <a:ext cx="348204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자원순환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알고 실천하면 쉬워요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353710" y="130483"/>
                <a:ext cx="410288" cy="260788"/>
              </a:xfrm>
              <a:prstGeom prst="roundRect">
                <a:avLst/>
              </a:prstGeom>
              <a:solidFill>
                <a:srgbClr val="50B7E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3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8489659" y="433519"/>
              <a:ext cx="37023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50B7E8"/>
                  </a:solidFill>
                </a:rPr>
                <a:t>1.</a:t>
              </a:r>
              <a:r>
                <a:rPr lang="ko-KR" altLang="en-US" b="1" dirty="0">
                  <a:solidFill>
                    <a:srgbClr val="50B7E8"/>
                  </a:solidFill>
                </a:rPr>
                <a:t>환경을 지키는 자원순환 </a:t>
              </a:r>
              <a:r>
                <a:rPr lang="en-US" altLang="ko-KR" b="1" dirty="0">
                  <a:solidFill>
                    <a:srgbClr val="50B7E8"/>
                  </a:solidFill>
                </a:rPr>
                <a:t>3R</a:t>
              </a:r>
              <a:r>
                <a:rPr lang="ko-KR" altLang="en-US" b="1" dirty="0">
                  <a:solidFill>
                    <a:srgbClr val="50B7E8"/>
                  </a:solidFill>
                </a:rPr>
                <a:t>운동</a:t>
              </a:r>
            </a:p>
          </p:txBody>
        </p:sp>
      </p:grpSp>
      <p:pic>
        <p:nvPicPr>
          <p:cNvPr id="4" name="그림 3">
            <a:extLst>
              <a:ext uri="{FF2B5EF4-FFF2-40B4-BE49-F238E27FC236}">
                <a16:creationId xmlns:a16="http://schemas.microsoft.com/office/drawing/2014/main" id="{0ED9921C-2075-62F5-4212-ED33CB0BAA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659" y="1177886"/>
            <a:ext cx="11422069" cy="543001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BE33A3E9-CB5C-6B80-807E-3F493A05CC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1225" y="2184013"/>
            <a:ext cx="11050542" cy="685896"/>
          </a:xfrm>
          <a:prstGeom prst="rect">
            <a:avLst/>
          </a:prstGeom>
        </p:spPr>
      </p:pic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796AC31E-D3EA-4801-06CA-BEE82631CC49}"/>
              </a:ext>
            </a:extLst>
          </p:cNvPr>
          <p:cNvSpPr/>
          <p:nvPr/>
        </p:nvSpPr>
        <p:spPr>
          <a:xfrm>
            <a:off x="1343316" y="3333035"/>
            <a:ext cx="9628674" cy="209680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50B7E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endParaRPr lang="en-US" altLang="ko-KR" sz="36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EC5810A-6264-1239-3A47-53396AAAACD4}"/>
              </a:ext>
            </a:extLst>
          </p:cNvPr>
          <p:cNvSpPr txBox="1"/>
          <p:nvPr/>
        </p:nvSpPr>
        <p:spPr>
          <a:xfrm>
            <a:off x="1772492" y="3654762"/>
            <a:ext cx="9199498" cy="14533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ko-KR" altLang="en-US" sz="36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음식물 쓰레기</a:t>
            </a:r>
            <a:endParaRPr lang="en-US" altLang="ko-KR" sz="36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  <a:p>
            <a:pPr marL="457200" indent="-457200" algn="just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ko-KR" altLang="en-US" sz="36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재활용품</a:t>
            </a:r>
            <a:endParaRPr lang="ko-KR" altLang="en-US" sz="3600" dirty="0"/>
          </a:p>
        </p:txBody>
      </p:sp>
    </p:spTree>
    <p:extLst>
      <p:ext uri="{BB962C8B-B14F-4D97-AF65-F5344CB8AC3E}">
        <p14:creationId xmlns:p14="http://schemas.microsoft.com/office/powerpoint/2010/main" val="27904369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50B7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50B7E8"/>
          </a:solidFill>
          <a:ln>
            <a:solidFill>
              <a:srgbClr val="69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41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353710" y="85959"/>
            <a:ext cx="3838291" cy="716892"/>
            <a:chOff x="8353710" y="85959"/>
            <a:chExt cx="3838291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353710" y="85959"/>
              <a:ext cx="3838290" cy="369332"/>
              <a:chOff x="8353710" y="85959"/>
              <a:chExt cx="3838290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8709957" y="85959"/>
                <a:ext cx="348204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자원순환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알고 실천하면 쉬워요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353710" y="130483"/>
                <a:ext cx="410288" cy="260788"/>
              </a:xfrm>
              <a:prstGeom prst="roundRect">
                <a:avLst/>
              </a:prstGeom>
              <a:solidFill>
                <a:srgbClr val="50B7E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3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8489659" y="433519"/>
              <a:ext cx="37023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50B7E8"/>
                  </a:solidFill>
                </a:rPr>
                <a:t>1.</a:t>
              </a:r>
              <a:r>
                <a:rPr lang="ko-KR" altLang="en-US" b="1" dirty="0">
                  <a:solidFill>
                    <a:srgbClr val="50B7E8"/>
                  </a:solidFill>
                </a:rPr>
                <a:t>환경을 지키는 자원순환 </a:t>
              </a:r>
              <a:r>
                <a:rPr lang="en-US" altLang="ko-KR" b="1" dirty="0">
                  <a:solidFill>
                    <a:srgbClr val="50B7E8"/>
                  </a:solidFill>
                </a:rPr>
                <a:t>3R</a:t>
              </a:r>
              <a:r>
                <a:rPr lang="ko-KR" altLang="en-US" b="1" dirty="0">
                  <a:solidFill>
                    <a:srgbClr val="50B7E8"/>
                  </a:solidFill>
                </a:rPr>
                <a:t>운동</a:t>
              </a:r>
            </a:p>
          </p:txBody>
        </p:sp>
      </p:grpSp>
      <p:pic>
        <p:nvPicPr>
          <p:cNvPr id="4" name="그림 3">
            <a:extLst>
              <a:ext uri="{FF2B5EF4-FFF2-40B4-BE49-F238E27FC236}">
                <a16:creationId xmlns:a16="http://schemas.microsoft.com/office/drawing/2014/main" id="{0ED9921C-2075-62F5-4212-ED33CB0BAA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659" y="1177886"/>
            <a:ext cx="11422069" cy="543001"/>
          </a:xfrm>
          <a:prstGeom prst="rect">
            <a:avLst/>
          </a:prstGeom>
        </p:spPr>
      </p:pic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796AC31E-D3EA-4801-06CA-BEE82631CC49}"/>
              </a:ext>
            </a:extLst>
          </p:cNvPr>
          <p:cNvSpPr/>
          <p:nvPr/>
        </p:nvSpPr>
        <p:spPr>
          <a:xfrm>
            <a:off x="1281662" y="2754172"/>
            <a:ext cx="9628674" cy="3861060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50B7E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endParaRPr lang="en-US" altLang="ko-KR" sz="36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EC5810A-6264-1239-3A47-53396AAAACD4}"/>
              </a:ext>
            </a:extLst>
          </p:cNvPr>
          <p:cNvSpPr txBox="1"/>
          <p:nvPr/>
        </p:nvSpPr>
        <p:spPr>
          <a:xfrm>
            <a:off x="1987080" y="3636058"/>
            <a:ext cx="919949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일반 쓰레기</a:t>
            </a:r>
            <a:endParaRPr lang="en-US" altLang="ko-KR" sz="32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음식물 쓰레기</a:t>
            </a:r>
            <a:endParaRPr lang="ko-KR" altLang="en-US" sz="3200" dirty="0"/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3434C1ED-D339-B235-6F28-3BFFCF92264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7885" y="1888712"/>
            <a:ext cx="9049453" cy="692395"/>
          </a:xfrm>
          <a:prstGeom prst="rect">
            <a:avLst/>
          </a:prstGeom>
        </p:spPr>
      </p:pic>
      <p:pic>
        <p:nvPicPr>
          <p:cNvPr id="17" name="그림 16">
            <a:extLst>
              <a:ext uri="{FF2B5EF4-FFF2-40B4-BE49-F238E27FC236}">
                <a16:creationId xmlns:a16="http://schemas.microsoft.com/office/drawing/2014/main" id="{C95254DB-E849-300F-CC17-E0FF696600A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57904" y="3073130"/>
            <a:ext cx="6213212" cy="526426"/>
          </a:xfrm>
          <a:prstGeom prst="rect">
            <a:avLst/>
          </a:prstGeom>
        </p:spPr>
      </p:pic>
      <p:pic>
        <p:nvPicPr>
          <p:cNvPr id="19" name="그림 18">
            <a:extLst>
              <a:ext uri="{FF2B5EF4-FFF2-40B4-BE49-F238E27FC236}">
                <a16:creationId xmlns:a16="http://schemas.microsoft.com/office/drawing/2014/main" id="{AFAB64C6-0512-EFBC-39A4-52FDE78756C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57904" y="4864729"/>
            <a:ext cx="3598440" cy="666378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0129087D-D85A-CA21-9C03-3E6D7DCBFF56}"/>
              </a:ext>
            </a:extLst>
          </p:cNvPr>
          <p:cNvSpPr txBox="1"/>
          <p:nvPr/>
        </p:nvSpPr>
        <p:spPr>
          <a:xfrm>
            <a:off x="1777338" y="5506414"/>
            <a:ext cx="895439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ko-KR" altLang="en-US" sz="2400" b="1" dirty="0">
                <a:solidFill>
                  <a:srgbClr val="2389E5"/>
                </a:solidFill>
                <a:latin typeface="맑은 고딕" panose="020B0503020000020004" pitchFamily="50" charset="-127"/>
                <a:cs typeface="함초롬돋움" panose="020B0604000101010101" pitchFamily="50" charset="-127"/>
              </a:rPr>
              <a:t>일반쓰레기와 음식물 쓰레기는 소각과 매립의 방법으로 처리했을 때 토양오염</a:t>
            </a:r>
            <a:r>
              <a:rPr lang="en-US" altLang="ko-KR" sz="2400" b="1" dirty="0">
                <a:solidFill>
                  <a:srgbClr val="2389E5"/>
                </a:solidFill>
                <a:latin typeface="맑은 고딕" panose="020B0503020000020004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2400" b="1" dirty="0">
                <a:solidFill>
                  <a:srgbClr val="2389E5"/>
                </a:solidFill>
                <a:latin typeface="맑은 고딕" panose="020B0503020000020004" pitchFamily="50" charset="-127"/>
                <a:cs typeface="함초롬돋움" panose="020B0604000101010101" pitchFamily="50" charset="-127"/>
              </a:rPr>
              <a:t>수질오염</a:t>
            </a:r>
            <a:r>
              <a:rPr lang="en-US" altLang="ko-KR" sz="2400" b="1" dirty="0">
                <a:solidFill>
                  <a:srgbClr val="2389E5"/>
                </a:solidFill>
                <a:latin typeface="맑은 고딕" panose="020B0503020000020004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2400" b="1" dirty="0">
                <a:solidFill>
                  <a:srgbClr val="2389E5"/>
                </a:solidFill>
                <a:latin typeface="맑은 고딕" panose="020B0503020000020004" pitchFamily="50" charset="-127"/>
                <a:cs typeface="함초롬돋움" panose="020B0604000101010101" pitchFamily="50" charset="-127"/>
              </a:rPr>
              <a:t>대기오염의 원인이 되기 때문입니다</a:t>
            </a:r>
            <a:r>
              <a:rPr lang="en-US" altLang="ko-KR" sz="2400" b="1" dirty="0">
                <a:solidFill>
                  <a:srgbClr val="2389E5"/>
                </a:solidFill>
                <a:latin typeface="맑은 고딕" panose="020B0503020000020004" pitchFamily="50" charset="-127"/>
                <a:cs typeface="함초롬돋움" panose="020B0604000101010101" pitchFamily="50" charset="-127"/>
              </a:rPr>
              <a:t>.</a:t>
            </a:r>
            <a:endParaRPr lang="ko-KR" altLang="en-US" sz="2400" dirty="0"/>
          </a:p>
        </p:txBody>
      </p:sp>
    </p:spTree>
    <p:extLst>
      <p:ext uri="{BB962C8B-B14F-4D97-AF65-F5344CB8AC3E}">
        <p14:creationId xmlns:p14="http://schemas.microsoft.com/office/powerpoint/2010/main" val="35551510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50B7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50B7E8"/>
          </a:solidFill>
          <a:ln>
            <a:solidFill>
              <a:srgbClr val="69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42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353710" y="85959"/>
            <a:ext cx="3838291" cy="716892"/>
            <a:chOff x="8353710" y="85959"/>
            <a:chExt cx="3838291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353710" y="85959"/>
              <a:ext cx="3838290" cy="369332"/>
              <a:chOff x="8353710" y="85959"/>
              <a:chExt cx="3838290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8709957" y="85959"/>
                <a:ext cx="348204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자원순환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알고 실천하면 쉬워요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353710" y="130483"/>
                <a:ext cx="410288" cy="260788"/>
              </a:xfrm>
              <a:prstGeom prst="roundRect">
                <a:avLst/>
              </a:prstGeom>
              <a:solidFill>
                <a:srgbClr val="50B7E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3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8489659" y="433519"/>
              <a:ext cx="37023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50B7E8"/>
                  </a:solidFill>
                </a:rPr>
                <a:t>1.</a:t>
              </a:r>
              <a:r>
                <a:rPr lang="ko-KR" altLang="en-US" b="1" dirty="0">
                  <a:solidFill>
                    <a:srgbClr val="50B7E8"/>
                  </a:solidFill>
                </a:rPr>
                <a:t>환경을 지키는 자원순환 </a:t>
              </a:r>
              <a:r>
                <a:rPr lang="en-US" altLang="ko-KR" b="1" dirty="0">
                  <a:solidFill>
                    <a:srgbClr val="50B7E8"/>
                  </a:solidFill>
                </a:rPr>
                <a:t>3R</a:t>
              </a:r>
              <a:r>
                <a:rPr lang="ko-KR" altLang="en-US" b="1" dirty="0">
                  <a:solidFill>
                    <a:srgbClr val="50B7E8"/>
                  </a:solidFill>
                </a:rPr>
                <a:t>운동</a:t>
              </a:r>
            </a:p>
          </p:txBody>
        </p:sp>
      </p:grpSp>
      <p:pic>
        <p:nvPicPr>
          <p:cNvPr id="6" name="그림 5">
            <a:extLst>
              <a:ext uri="{FF2B5EF4-FFF2-40B4-BE49-F238E27FC236}">
                <a16:creationId xmlns:a16="http://schemas.microsoft.com/office/drawing/2014/main" id="{C4D8191C-63D6-3B84-5878-6A7B9B9E088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525" y="1110125"/>
            <a:ext cx="5494399" cy="719005"/>
          </a:xfrm>
          <a:prstGeom prst="rect">
            <a:avLst/>
          </a:prstGeom>
        </p:spPr>
      </p:pic>
      <p:pic>
        <p:nvPicPr>
          <p:cNvPr id="18" name="그림 17">
            <a:extLst>
              <a:ext uri="{FF2B5EF4-FFF2-40B4-BE49-F238E27FC236}">
                <a16:creationId xmlns:a16="http://schemas.microsoft.com/office/drawing/2014/main" id="{9D9BD5A3-A0E2-2A9F-5B20-2C48D444E6F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3525" y="2221312"/>
            <a:ext cx="6672763" cy="2667372"/>
          </a:xfrm>
          <a:prstGeom prst="rect">
            <a:avLst/>
          </a:prstGeom>
        </p:spPr>
      </p:pic>
      <p:pic>
        <p:nvPicPr>
          <p:cNvPr id="22" name="그림 21">
            <a:extLst>
              <a:ext uri="{FF2B5EF4-FFF2-40B4-BE49-F238E27FC236}">
                <a16:creationId xmlns:a16="http://schemas.microsoft.com/office/drawing/2014/main" id="{2F5ADC5C-45B6-180A-19F0-E58FF1529A7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36288" y="1984226"/>
            <a:ext cx="4869393" cy="3141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226520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50B7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50B7E8"/>
          </a:solidFill>
          <a:ln>
            <a:solidFill>
              <a:srgbClr val="69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42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353710" y="85959"/>
            <a:ext cx="3838291" cy="716892"/>
            <a:chOff x="8353710" y="85959"/>
            <a:chExt cx="3838291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353710" y="85959"/>
              <a:ext cx="3838290" cy="369332"/>
              <a:chOff x="8353710" y="85959"/>
              <a:chExt cx="3838290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8709957" y="85959"/>
                <a:ext cx="348204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자원순환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알고 실천하면 쉬워요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353710" y="130483"/>
                <a:ext cx="410288" cy="260788"/>
              </a:xfrm>
              <a:prstGeom prst="roundRect">
                <a:avLst/>
              </a:prstGeom>
              <a:solidFill>
                <a:srgbClr val="50B7E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3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8489659" y="433519"/>
              <a:ext cx="37023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50B7E8"/>
                  </a:solidFill>
                </a:rPr>
                <a:t>1.</a:t>
              </a:r>
              <a:r>
                <a:rPr lang="ko-KR" altLang="en-US" b="1" dirty="0">
                  <a:solidFill>
                    <a:srgbClr val="50B7E8"/>
                  </a:solidFill>
                </a:rPr>
                <a:t>환경을 지키는 자원순환 </a:t>
              </a:r>
              <a:r>
                <a:rPr lang="en-US" altLang="ko-KR" b="1" dirty="0">
                  <a:solidFill>
                    <a:srgbClr val="50B7E8"/>
                  </a:solidFill>
                </a:rPr>
                <a:t>3R</a:t>
              </a:r>
              <a:r>
                <a:rPr lang="ko-KR" altLang="en-US" b="1" dirty="0">
                  <a:solidFill>
                    <a:srgbClr val="50B7E8"/>
                  </a:solidFill>
                </a:rPr>
                <a:t>운동</a:t>
              </a:r>
            </a:p>
          </p:txBody>
        </p:sp>
      </p:grpSp>
      <p:pic>
        <p:nvPicPr>
          <p:cNvPr id="4" name="그림 3">
            <a:extLst>
              <a:ext uri="{FF2B5EF4-FFF2-40B4-BE49-F238E27FC236}">
                <a16:creationId xmlns:a16="http://schemas.microsoft.com/office/drawing/2014/main" id="{D90D092C-9998-E443-E958-A39EB18958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659" y="1079709"/>
            <a:ext cx="6364381" cy="647225"/>
          </a:xfrm>
          <a:prstGeom prst="rect">
            <a:avLst/>
          </a:prstGeom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13DF0503-CDC6-430E-7960-0060FB15A56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7740" y="2111221"/>
            <a:ext cx="5144218" cy="3019846"/>
          </a:xfrm>
          <a:prstGeom prst="rect">
            <a:avLst/>
          </a:prstGeom>
        </p:spPr>
      </p:pic>
      <p:pic>
        <p:nvPicPr>
          <p:cNvPr id="19" name="그림 18">
            <a:extLst>
              <a:ext uri="{FF2B5EF4-FFF2-40B4-BE49-F238E27FC236}">
                <a16:creationId xmlns:a16="http://schemas.microsoft.com/office/drawing/2014/main" id="{29DBC884-069B-E2A8-35E4-1794645E562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5999" y="3630670"/>
            <a:ext cx="5830114" cy="30007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24162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50B7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50B7E8"/>
          </a:solidFill>
          <a:ln>
            <a:solidFill>
              <a:srgbClr val="69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42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353710" y="85959"/>
            <a:ext cx="3838291" cy="716892"/>
            <a:chOff x="8353710" y="85959"/>
            <a:chExt cx="3838291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353710" y="85959"/>
              <a:ext cx="3838290" cy="369332"/>
              <a:chOff x="8353710" y="85959"/>
              <a:chExt cx="3838290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8709957" y="85959"/>
                <a:ext cx="348204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자원순환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알고 실천하면 쉬워요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353710" y="130483"/>
                <a:ext cx="410288" cy="260788"/>
              </a:xfrm>
              <a:prstGeom prst="roundRect">
                <a:avLst/>
              </a:prstGeom>
              <a:solidFill>
                <a:srgbClr val="50B7E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3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8489659" y="433519"/>
              <a:ext cx="37023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50B7E8"/>
                  </a:solidFill>
                </a:rPr>
                <a:t>1.</a:t>
              </a:r>
              <a:r>
                <a:rPr lang="ko-KR" altLang="en-US" b="1" dirty="0">
                  <a:solidFill>
                    <a:srgbClr val="50B7E8"/>
                  </a:solidFill>
                </a:rPr>
                <a:t>환경을 지키는 자원순환 </a:t>
              </a:r>
              <a:r>
                <a:rPr lang="en-US" altLang="ko-KR" b="1" dirty="0">
                  <a:solidFill>
                    <a:srgbClr val="50B7E8"/>
                  </a:solidFill>
                </a:rPr>
                <a:t>3R</a:t>
              </a:r>
              <a:r>
                <a:rPr lang="ko-KR" altLang="en-US" b="1" dirty="0">
                  <a:solidFill>
                    <a:srgbClr val="50B7E8"/>
                  </a:solidFill>
                </a:rPr>
                <a:t>운동</a:t>
              </a:r>
            </a:p>
          </p:txBody>
        </p:sp>
      </p:grpSp>
      <p:pic>
        <p:nvPicPr>
          <p:cNvPr id="4" name="그림 3">
            <a:extLst>
              <a:ext uri="{FF2B5EF4-FFF2-40B4-BE49-F238E27FC236}">
                <a16:creationId xmlns:a16="http://schemas.microsoft.com/office/drawing/2014/main" id="{D90D092C-9998-E443-E958-A39EB18958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659" y="1079709"/>
            <a:ext cx="6364381" cy="647225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E4652DDE-07BE-BFC1-8EDE-C1B3C957B7A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2963" y="2489870"/>
            <a:ext cx="4869939" cy="2646511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EC315B10-6EFB-AAF3-0330-4199170FCD2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5999" y="3611740"/>
            <a:ext cx="5906324" cy="25625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649521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50B7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50B7E8"/>
          </a:solidFill>
          <a:ln>
            <a:solidFill>
              <a:srgbClr val="69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42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353710" y="85959"/>
            <a:ext cx="3838291" cy="716892"/>
            <a:chOff x="8353710" y="85959"/>
            <a:chExt cx="3838291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353710" y="85959"/>
              <a:ext cx="3838290" cy="369332"/>
              <a:chOff x="8353710" y="85959"/>
              <a:chExt cx="3838290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8709957" y="85959"/>
                <a:ext cx="348204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자원순환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알고 실천하면 쉬워요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353710" y="130483"/>
                <a:ext cx="410288" cy="260788"/>
              </a:xfrm>
              <a:prstGeom prst="roundRect">
                <a:avLst/>
              </a:prstGeom>
              <a:solidFill>
                <a:srgbClr val="50B7E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3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8489659" y="433519"/>
              <a:ext cx="37023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50B7E8"/>
                  </a:solidFill>
                </a:rPr>
                <a:t>1.</a:t>
              </a:r>
              <a:r>
                <a:rPr lang="ko-KR" altLang="en-US" b="1" dirty="0">
                  <a:solidFill>
                    <a:srgbClr val="50B7E8"/>
                  </a:solidFill>
                </a:rPr>
                <a:t>환경을 지키는 자원순환 </a:t>
              </a:r>
              <a:r>
                <a:rPr lang="en-US" altLang="ko-KR" b="1" dirty="0">
                  <a:solidFill>
                    <a:srgbClr val="50B7E8"/>
                  </a:solidFill>
                </a:rPr>
                <a:t>3R</a:t>
              </a:r>
              <a:r>
                <a:rPr lang="ko-KR" altLang="en-US" b="1" dirty="0">
                  <a:solidFill>
                    <a:srgbClr val="50B7E8"/>
                  </a:solidFill>
                </a:rPr>
                <a:t>운동</a:t>
              </a:r>
            </a:p>
          </p:txBody>
        </p:sp>
      </p:grpSp>
      <p:pic>
        <p:nvPicPr>
          <p:cNvPr id="4" name="그림 3">
            <a:extLst>
              <a:ext uri="{FF2B5EF4-FFF2-40B4-BE49-F238E27FC236}">
                <a16:creationId xmlns:a16="http://schemas.microsoft.com/office/drawing/2014/main" id="{D90D092C-9998-E443-E958-A39EB18958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659" y="1079709"/>
            <a:ext cx="6364381" cy="647225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E4652DDE-07BE-BFC1-8EDE-C1B3C957B7A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54607" y="2238353"/>
            <a:ext cx="4909138" cy="2800741"/>
          </a:xfrm>
          <a:prstGeom prst="rect">
            <a:avLst/>
          </a:prstGeom>
        </p:spPr>
      </p:pic>
      <p:pic>
        <p:nvPicPr>
          <p:cNvPr id="2" name="그림 1">
            <a:extLst>
              <a:ext uri="{FF2B5EF4-FFF2-40B4-BE49-F238E27FC236}">
                <a16:creationId xmlns:a16="http://schemas.microsoft.com/office/drawing/2014/main" id="{DA06FD7B-BB4C-7331-66AA-951137C4565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2960" y="2238353"/>
            <a:ext cx="4774778" cy="3019846"/>
          </a:xfrm>
          <a:prstGeom prst="rect">
            <a:avLst/>
          </a:prstGeom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5C3AEAFA-B293-11D6-9ADD-E051EFA32E4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42994" y="5432286"/>
            <a:ext cx="12192000" cy="1110711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DF472658-DD08-EE7D-4406-65132D6FB4B4}"/>
              </a:ext>
            </a:extLst>
          </p:cNvPr>
          <p:cNvSpPr txBox="1"/>
          <p:nvPr/>
        </p:nvSpPr>
        <p:spPr>
          <a:xfrm>
            <a:off x="4893793" y="5651391"/>
            <a:ext cx="20228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ko-KR" altLang="en-US" sz="36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자원순환</a:t>
            </a:r>
            <a:endParaRPr lang="en-US" altLang="ko-KR" sz="36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8221428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50B7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50B7E8"/>
          </a:solidFill>
          <a:ln>
            <a:solidFill>
              <a:srgbClr val="69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42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353710" y="85959"/>
            <a:ext cx="3838291" cy="716892"/>
            <a:chOff x="8353710" y="85959"/>
            <a:chExt cx="3838291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353710" y="85959"/>
              <a:ext cx="3838290" cy="369332"/>
              <a:chOff x="8353710" y="85959"/>
              <a:chExt cx="3838290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8709957" y="85959"/>
                <a:ext cx="348204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자원순환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알고 실천하면 쉬워요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353710" y="130483"/>
                <a:ext cx="410288" cy="260788"/>
              </a:xfrm>
              <a:prstGeom prst="roundRect">
                <a:avLst/>
              </a:prstGeom>
              <a:solidFill>
                <a:srgbClr val="50B7E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3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8489659" y="433519"/>
              <a:ext cx="37023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50B7E8"/>
                  </a:solidFill>
                </a:rPr>
                <a:t>1.</a:t>
              </a:r>
              <a:r>
                <a:rPr lang="ko-KR" altLang="en-US" b="1" dirty="0">
                  <a:solidFill>
                    <a:srgbClr val="50B7E8"/>
                  </a:solidFill>
                </a:rPr>
                <a:t>환경을 지키는 자원순환 </a:t>
              </a:r>
              <a:r>
                <a:rPr lang="en-US" altLang="ko-KR" b="1" dirty="0">
                  <a:solidFill>
                    <a:srgbClr val="50B7E8"/>
                  </a:solidFill>
                </a:rPr>
                <a:t>3R</a:t>
              </a:r>
              <a:r>
                <a:rPr lang="ko-KR" altLang="en-US" b="1" dirty="0">
                  <a:solidFill>
                    <a:srgbClr val="50B7E8"/>
                  </a:solidFill>
                </a:rPr>
                <a:t>운동</a:t>
              </a:r>
            </a:p>
          </p:txBody>
        </p:sp>
      </p:grpSp>
      <p:pic>
        <p:nvPicPr>
          <p:cNvPr id="9" name="그림 8">
            <a:extLst>
              <a:ext uri="{FF2B5EF4-FFF2-40B4-BE49-F238E27FC236}">
                <a16:creationId xmlns:a16="http://schemas.microsoft.com/office/drawing/2014/main" id="{A631824C-29F1-7FEE-DA2B-86196D8F78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4696" y="1094566"/>
            <a:ext cx="10293821" cy="671715"/>
          </a:xfrm>
          <a:prstGeom prst="rect">
            <a:avLst/>
          </a:prstGeom>
        </p:spPr>
      </p:pic>
      <p:pic>
        <p:nvPicPr>
          <p:cNvPr id="19" name="그림 18">
            <a:extLst>
              <a:ext uri="{FF2B5EF4-FFF2-40B4-BE49-F238E27FC236}">
                <a16:creationId xmlns:a16="http://schemas.microsoft.com/office/drawing/2014/main" id="{CD1F824E-3A70-FC05-EB73-FB97CB1A24C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6582" y="2022949"/>
            <a:ext cx="10972800" cy="2812101"/>
          </a:xfrm>
          <a:prstGeom prst="rect">
            <a:avLst/>
          </a:prstGeom>
        </p:spPr>
      </p:pic>
      <p:pic>
        <p:nvPicPr>
          <p:cNvPr id="21" name="그림 20">
            <a:extLst>
              <a:ext uri="{FF2B5EF4-FFF2-40B4-BE49-F238E27FC236}">
                <a16:creationId xmlns:a16="http://schemas.microsoft.com/office/drawing/2014/main" id="{9645E061-A408-3E7F-71B1-C5179BC564D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7324" y="5247583"/>
            <a:ext cx="11741682" cy="684009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A1588829-239D-F890-18A9-2BC39A1406CF}"/>
              </a:ext>
            </a:extLst>
          </p:cNvPr>
          <p:cNvSpPr txBox="1"/>
          <p:nvPr/>
        </p:nvSpPr>
        <p:spPr>
          <a:xfrm>
            <a:off x="3640575" y="5117103"/>
            <a:ext cx="78355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ko-KR" altLang="en-US" sz="36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아껴 쓰고 다시 쓰는 자원순환</a:t>
            </a:r>
            <a:endParaRPr lang="en-US" altLang="ko-KR" sz="36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6935835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50B7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50B7E8"/>
          </a:solidFill>
          <a:ln>
            <a:solidFill>
              <a:srgbClr val="69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43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7142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실천해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21" name="그림 20">
            <a:extLst>
              <a:ext uri="{FF2B5EF4-FFF2-40B4-BE49-F238E27FC236}">
                <a16:creationId xmlns:a16="http://schemas.microsoft.com/office/drawing/2014/main" id="{9DB80EE0-816F-11BB-F640-BB48C06069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525" y="1233489"/>
            <a:ext cx="11389010" cy="983452"/>
          </a:xfrm>
          <a:prstGeom prst="rect">
            <a:avLst/>
          </a:prstGeom>
        </p:spPr>
      </p:pic>
      <p:pic>
        <p:nvPicPr>
          <p:cNvPr id="23" name="그림 22">
            <a:extLst>
              <a:ext uri="{FF2B5EF4-FFF2-40B4-BE49-F238E27FC236}">
                <a16:creationId xmlns:a16="http://schemas.microsoft.com/office/drawing/2014/main" id="{8DE8584B-0961-64C5-7686-1541CE6B6D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3525" y="2149119"/>
            <a:ext cx="11498984" cy="1972106"/>
          </a:xfrm>
          <a:prstGeom prst="rect">
            <a:avLst/>
          </a:prstGeom>
        </p:spPr>
      </p:pic>
      <p:grpSp>
        <p:nvGrpSpPr>
          <p:cNvPr id="14" name="그룹 13">
            <a:extLst>
              <a:ext uri="{FF2B5EF4-FFF2-40B4-BE49-F238E27FC236}">
                <a16:creationId xmlns:a16="http://schemas.microsoft.com/office/drawing/2014/main" id="{4F4DA16B-3324-A19F-1A8A-E67FAAFA69F4}"/>
              </a:ext>
            </a:extLst>
          </p:cNvPr>
          <p:cNvGrpSpPr/>
          <p:nvPr/>
        </p:nvGrpSpPr>
        <p:grpSpPr>
          <a:xfrm>
            <a:off x="8353710" y="85959"/>
            <a:ext cx="3838291" cy="716892"/>
            <a:chOff x="8353710" y="85959"/>
            <a:chExt cx="3838291" cy="716892"/>
          </a:xfrm>
        </p:grpSpPr>
        <p:grpSp>
          <p:nvGrpSpPr>
            <p:cNvPr id="15" name="그룹 14">
              <a:extLst>
                <a:ext uri="{FF2B5EF4-FFF2-40B4-BE49-F238E27FC236}">
                  <a16:creationId xmlns:a16="http://schemas.microsoft.com/office/drawing/2014/main" id="{D0A8AEE5-692B-31F0-CB79-5E0FFA49F35B}"/>
                </a:ext>
              </a:extLst>
            </p:cNvPr>
            <p:cNvGrpSpPr/>
            <p:nvPr/>
          </p:nvGrpSpPr>
          <p:grpSpPr>
            <a:xfrm>
              <a:off x="8353710" y="85959"/>
              <a:ext cx="3838290" cy="369332"/>
              <a:chOff x="8353710" y="85959"/>
              <a:chExt cx="3838290" cy="369332"/>
            </a:xfrm>
          </p:grpSpPr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6F8E14C1-C331-ED2E-C32B-C36DC5B086A7}"/>
                  </a:ext>
                </a:extLst>
              </p:cNvPr>
              <p:cNvSpPr txBox="1"/>
              <p:nvPr/>
            </p:nvSpPr>
            <p:spPr>
              <a:xfrm>
                <a:off x="8709957" y="85959"/>
                <a:ext cx="348204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자원순환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알고 실천하면 쉬워요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9" name="사각형: 둥근 모서리 18">
                <a:extLst>
                  <a:ext uri="{FF2B5EF4-FFF2-40B4-BE49-F238E27FC236}">
                    <a16:creationId xmlns:a16="http://schemas.microsoft.com/office/drawing/2014/main" id="{3FA92DC7-7CDF-2554-F414-AEB72E0C8331}"/>
                  </a:ext>
                </a:extLst>
              </p:cNvPr>
              <p:cNvSpPr/>
              <p:nvPr/>
            </p:nvSpPr>
            <p:spPr>
              <a:xfrm>
                <a:off x="8353710" y="130483"/>
                <a:ext cx="410288" cy="260788"/>
              </a:xfrm>
              <a:prstGeom prst="roundRect">
                <a:avLst/>
              </a:prstGeom>
              <a:solidFill>
                <a:srgbClr val="50B7E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3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0F258E6F-D22A-CF19-5C0B-F8DA096D99DC}"/>
                </a:ext>
              </a:extLst>
            </p:cNvPr>
            <p:cNvSpPr txBox="1"/>
            <p:nvPr/>
          </p:nvSpPr>
          <p:spPr>
            <a:xfrm>
              <a:off x="8489659" y="433519"/>
              <a:ext cx="37023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50B7E8"/>
                  </a:solidFill>
                </a:rPr>
                <a:t>1.</a:t>
              </a:r>
              <a:r>
                <a:rPr lang="ko-KR" altLang="en-US" b="1" dirty="0">
                  <a:solidFill>
                    <a:srgbClr val="50B7E8"/>
                  </a:solidFill>
                </a:rPr>
                <a:t>환경을 지키는 자원순환 </a:t>
              </a:r>
              <a:r>
                <a:rPr lang="en-US" altLang="ko-KR" b="1" dirty="0">
                  <a:solidFill>
                    <a:srgbClr val="50B7E8"/>
                  </a:solidFill>
                </a:rPr>
                <a:t>3R</a:t>
              </a:r>
              <a:r>
                <a:rPr lang="ko-KR" altLang="en-US" b="1" dirty="0">
                  <a:solidFill>
                    <a:srgbClr val="50B7E8"/>
                  </a:solidFill>
                </a:rPr>
                <a:t>운동</a:t>
              </a:r>
            </a:p>
          </p:txBody>
        </p:sp>
      </p:grpSp>
      <p:pic>
        <p:nvPicPr>
          <p:cNvPr id="2" name="그림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24102" y="4106576"/>
            <a:ext cx="3767022" cy="2518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560613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50B7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50B7E8"/>
          </a:solidFill>
          <a:ln>
            <a:solidFill>
              <a:srgbClr val="69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43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7142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실천해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21" name="그림 20">
            <a:extLst>
              <a:ext uri="{FF2B5EF4-FFF2-40B4-BE49-F238E27FC236}">
                <a16:creationId xmlns:a16="http://schemas.microsoft.com/office/drawing/2014/main" id="{9DB80EE0-816F-11BB-F640-BB48C06069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525" y="1233489"/>
            <a:ext cx="11389010" cy="983452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7A57AA5E-ACEE-7BED-D154-7C6D671DC47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28773" y="2046388"/>
            <a:ext cx="7805128" cy="4811612"/>
          </a:xfrm>
          <a:prstGeom prst="rect">
            <a:avLst/>
          </a:prstGeom>
        </p:spPr>
      </p:pic>
      <p:grpSp>
        <p:nvGrpSpPr>
          <p:cNvPr id="2" name="그룹 1">
            <a:extLst>
              <a:ext uri="{FF2B5EF4-FFF2-40B4-BE49-F238E27FC236}">
                <a16:creationId xmlns:a16="http://schemas.microsoft.com/office/drawing/2014/main" id="{16064BC0-9D18-A459-2594-950AC5D3B33D}"/>
              </a:ext>
            </a:extLst>
          </p:cNvPr>
          <p:cNvGrpSpPr/>
          <p:nvPr/>
        </p:nvGrpSpPr>
        <p:grpSpPr>
          <a:xfrm>
            <a:off x="8353710" y="85959"/>
            <a:ext cx="3838291" cy="716892"/>
            <a:chOff x="8353710" y="85959"/>
            <a:chExt cx="3838291" cy="716892"/>
          </a:xfrm>
        </p:grpSpPr>
        <p:grpSp>
          <p:nvGrpSpPr>
            <p:cNvPr id="6" name="그룹 5">
              <a:extLst>
                <a:ext uri="{FF2B5EF4-FFF2-40B4-BE49-F238E27FC236}">
                  <a16:creationId xmlns:a16="http://schemas.microsoft.com/office/drawing/2014/main" id="{908EB814-8000-36C9-D9D7-220A3A40EC25}"/>
                </a:ext>
              </a:extLst>
            </p:cNvPr>
            <p:cNvGrpSpPr/>
            <p:nvPr/>
          </p:nvGrpSpPr>
          <p:grpSpPr>
            <a:xfrm>
              <a:off x="8353710" y="85959"/>
              <a:ext cx="3838290" cy="369332"/>
              <a:chOff x="8353710" y="85959"/>
              <a:chExt cx="3838290" cy="369332"/>
            </a:xfrm>
          </p:grpSpPr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62109E74-AA6C-5010-E755-795CC6F0C681}"/>
                  </a:ext>
                </a:extLst>
              </p:cNvPr>
              <p:cNvSpPr txBox="1"/>
              <p:nvPr/>
            </p:nvSpPr>
            <p:spPr>
              <a:xfrm>
                <a:off x="8709957" y="85959"/>
                <a:ext cx="348204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자원순환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알고 실천하면 쉬워요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4" name="사각형: 둥근 모서리 13">
                <a:extLst>
                  <a:ext uri="{FF2B5EF4-FFF2-40B4-BE49-F238E27FC236}">
                    <a16:creationId xmlns:a16="http://schemas.microsoft.com/office/drawing/2014/main" id="{9A29CE3F-8589-8CC9-364C-623D181190F7}"/>
                  </a:ext>
                </a:extLst>
              </p:cNvPr>
              <p:cNvSpPr/>
              <p:nvPr/>
            </p:nvSpPr>
            <p:spPr>
              <a:xfrm>
                <a:off x="8353710" y="130483"/>
                <a:ext cx="410288" cy="260788"/>
              </a:xfrm>
              <a:prstGeom prst="roundRect">
                <a:avLst/>
              </a:prstGeom>
              <a:solidFill>
                <a:srgbClr val="50B7E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3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6F9E89F7-C9B4-6FF2-70FA-910C8BA6999B}"/>
                </a:ext>
              </a:extLst>
            </p:cNvPr>
            <p:cNvSpPr txBox="1"/>
            <p:nvPr/>
          </p:nvSpPr>
          <p:spPr>
            <a:xfrm>
              <a:off x="8489659" y="433519"/>
              <a:ext cx="37023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50B7E8"/>
                  </a:solidFill>
                </a:rPr>
                <a:t>1.</a:t>
              </a:r>
              <a:r>
                <a:rPr lang="ko-KR" altLang="en-US" b="1" dirty="0">
                  <a:solidFill>
                    <a:srgbClr val="50B7E8"/>
                  </a:solidFill>
                </a:rPr>
                <a:t>환경을 지키는 자원순환 </a:t>
              </a:r>
              <a:r>
                <a:rPr lang="en-US" altLang="ko-KR" b="1" dirty="0">
                  <a:solidFill>
                    <a:srgbClr val="50B7E8"/>
                  </a:solidFill>
                </a:rPr>
                <a:t>3R</a:t>
              </a:r>
              <a:r>
                <a:rPr lang="ko-KR" altLang="en-US" b="1" dirty="0">
                  <a:solidFill>
                    <a:srgbClr val="50B7E8"/>
                  </a:solidFill>
                </a:rPr>
                <a:t>운동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64715499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50B7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50B7E8"/>
          </a:solidFill>
          <a:ln>
            <a:solidFill>
              <a:srgbClr val="69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43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7142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실천해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50A83B87-007C-19D3-EB99-0764436175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7459" y="1169804"/>
            <a:ext cx="9326277" cy="571580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03455E76-83CF-382B-BC3F-5C83ECC036F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43316" y="1868256"/>
            <a:ext cx="9383434" cy="4363059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5407E911-79EE-6DF7-0E4B-D71936601A7F}"/>
              </a:ext>
            </a:extLst>
          </p:cNvPr>
          <p:cNvSpPr txBox="1"/>
          <p:nvPr/>
        </p:nvSpPr>
        <p:spPr>
          <a:xfrm>
            <a:off x="1996487" y="4141225"/>
            <a:ext cx="9649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ko-KR" altLang="en-US" sz="20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연습장</a:t>
            </a:r>
            <a:endParaRPr lang="en-US" altLang="ko-KR" sz="20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60692FC2-3424-AB6D-35E8-2E6ED99AC198}"/>
              </a:ext>
            </a:extLst>
          </p:cNvPr>
          <p:cNvGrpSpPr/>
          <p:nvPr/>
        </p:nvGrpSpPr>
        <p:grpSpPr>
          <a:xfrm>
            <a:off x="8353710" y="85959"/>
            <a:ext cx="3838291" cy="716892"/>
            <a:chOff x="8353710" y="85959"/>
            <a:chExt cx="3838291" cy="716892"/>
          </a:xfrm>
        </p:grpSpPr>
        <p:grpSp>
          <p:nvGrpSpPr>
            <p:cNvPr id="4" name="그룹 3">
              <a:extLst>
                <a:ext uri="{FF2B5EF4-FFF2-40B4-BE49-F238E27FC236}">
                  <a16:creationId xmlns:a16="http://schemas.microsoft.com/office/drawing/2014/main" id="{F913B106-1A1A-42FC-2C83-883755AB9836}"/>
                </a:ext>
              </a:extLst>
            </p:cNvPr>
            <p:cNvGrpSpPr/>
            <p:nvPr/>
          </p:nvGrpSpPr>
          <p:grpSpPr>
            <a:xfrm>
              <a:off x="8353710" y="85959"/>
              <a:ext cx="3838290" cy="369332"/>
              <a:chOff x="8353710" y="85959"/>
              <a:chExt cx="3838290" cy="369332"/>
            </a:xfrm>
          </p:grpSpPr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581B8CA1-519C-9FAC-072B-B17391C61E70}"/>
                  </a:ext>
                </a:extLst>
              </p:cNvPr>
              <p:cNvSpPr txBox="1"/>
              <p:nvPr/>
            </p:nvSpPr>
            <p:spPr>
              <a:xfrm>
                <a:off x="8709957" y="85959"/>
                <a:ext cx="348204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자원순환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알고 실천하면 쉬워요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7" name="사각형: 둥근 모서리 16">
                <a:extLst>
                  <a:ext uri="{FF2B5EF4-FFF2-40B4-BE49-F238E27FC236}">
                    <a16:creationId xmlns:a16="http://schemas.microsoft.com/office/drawing/2014/main" id="{13D175B3-6EC8-DFB8-EF07-EE37DCACB387}"/>
                  </a:ext>
                </a:extLst>
              </p:cNvPr>
              <p:cNvSpPr/>
              <p:nvPr/>
            </p:nvSpPr>
            <p:spPr>
              <a:xfrm>
                <a:off x="8353710" y="130483"/>
                <a:ext cx="410288" cy="260788"/>
              </a:xfrm>
              <a:prstGeom prst="roundRect">
                <a:avLst/>
              </a:prstGeom>
              <a:solidFill>
                <a:srgbClr val="50B7E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3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B0E4093F-B238-9CE6-9F00-EC2705BEEE2D}"/>
                </a:ext>
              </a:extLst>
            </p:cNvPr>
            <p:cNvSpPr txBox="1"/>
            <p:nvPr/>
          </p:nvSpPr>
          <p:spPr>
            <a:xfrm>
              <a:off x="8489659" y="433519"/>
              <a:ext cx="37023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50B7E8"/>
                  </a:solidFill>
                </a:rPr>
                <a:t>1.</a:t>
              </a:r>
              <a:r>
                <a:rPr lang="ko-KR" altLang="en-US" b="1" dirty="0">
                  <a:solidFill>
                    <a:srgbClr val="50B7E8"/>
                  </a:solidFill>
                </a:rPr>
                <a:t>환경을 지키는 자원순환 </a:t>
              </a:r>
              <a:r>
                <a:rPr lang="en-US" altLang="ko-KR" b="1" dirty="0">
                  <a:solidFill>
                    <a:srgbClr val="50B7E8"/>
                  </a:solidFill>
                </a:rPr>
                <a:t>3R</a:t>
              </a:r>
              <a:r>
                <a:rPr lang="ko-KR" altLang="en-US" b="1" dirty="0">
                  <a:solidFill>
                    <a:srgbClr val="50B7E8"/>
                  </a:solidFill>
                </a:rPr>
                <a:t>운동</a:t>
              </a:r>
            </a:p>
          </p:txBody>
        </p:sp>
      </p:grpSp>
      <p:sp>
        <p:nvSpPr>
          <p:cNvPr id="13" name="TextBox 12">
            <a:extLst>
              <a:ext uri="{FF2B5EF4-FFF2-40B4-BE49-F238E27FC236}">
                <a16:creationId xmlns:a16="http://schemas.microsoft.com/office/drawing/2014/main" id="{5407E911-79EE-6DF7-0E4B-D71936601A7F}"/>
              </a:ext>
            </a:extLst>
          </p:cNvPr>
          <p:cNvSpPr txBox="1"/>
          <p:nvPr/>
        </p:nvSpPr>
        <p:spPr>
          <a:xfrm>
            <a:off x="3510084" y="3987337"/>
            <a:ext cx="304102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ko-KR" altLang="en-US" sz="20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그림을 그리거나 글을 쓸 수 있다</a:t>
            </a:r>
            <a:r>
              <a:rPr lang="en-US" altLang="ko-KR" sz="20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5407E911-79EE-6DF7-0E4B-D71936601A7F}"/>
              </a:ext>
            </a:extLst>
          </p:cNvPr>
          <p:cNvSpPr txBox="1"/>
          <p:nvPr/>
        </p:nvSpPr>
        <p:spPr>
          <a:xfrm>
            <a:off x="6879586" y="3987337"/>
            <a:ext cx="35713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ko-KR" sz="20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A4</a:t>
            </a:r>
            <a:r>
              <a:rPr lang="ko-KR" altLang="en-US" sz="20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종이를 이면지로 활용하여 연습장 대신 사용할 수 있다</a:t>
            </a:r>
            <a:r>
              <a:rPr lang="en-US" altLang="ko-KR" sz="20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9599062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3" grpId="0"/>
      <p:bldP spid="1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50B7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50B7E8"/>
          </a:solidFill>
          <a:ln>
            <a:solidFill>
              <a:srgbClr val="69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44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7142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실천해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732DB429-8088-E379-DC2E-63B310E903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525" y="1233489"/>
            <a:ext cx="11389010" cy="983452"/>
          </a:xfrm>
          <a:prstGeom prst="rect">
            <a:avLst/>
          </a:prstGeom>
        </p:spPr>
      </p:pic>
      <p:pic>
        <p:nvPicPr>
          <p:cNvPr id="17" name="그림 16">
            <a:extLst>
              <a:ext uri="{FF2B5EF4-FFF2-40B4-BE49-F238E27FC236}">
                <a16:creationId xmlns:a16="http://schemas.microsoft.com/office/drawing/2014/main" id="{B2A46B0C-4B52-FB3E-AC9D-066FFC1163D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87923" y="2216941"/>
            <a:ext cx="7740213" cy="4461372"/>
          </a:xfrm>
          <a:prstGeom prst="rect">
            <a:avLst/>
          </a:prstGeom>
        </p:spPr>
      </p:pic>
      <p:grpSp>
        <p:nvGrpSpPr>
          <p:cNvPr id="4" name="그룹 3">
            <a:extLst>
              <a:ext uri="{FF2B5EF4-FFF2-40B4-BE49-F238E27FC236}">
                <a16:creationId xmlns:a16="http://schemas.microsoft.com/office/drawing/2014/main" id="{0F47B2AD-2C54-7758-60BC-7AD2BB3A26E0}"/>
              </a:ext>
            </a:extLst>
          </p:cNvPr>
          <p:cNvGrpSpPr/>
          <p:nvPr/>
        </p:nvGrpSpPr>
        <p:grpSpPr>
          <a:xfrm>
            <a:off x="8353710" y="85959"/>
            <a:ext cx="3838291" cy="716892"/>
            <a:chOff x="8353710" y="85959"/>
            <a:chExt cx="3838291" cy="716892"/>
          </a:xfrm>
        </p:grpSpPr>
        <p:grpSp>
          <p:nvGrpSpPr>
            <p:cNvPr id="6" name="그룹 5">
              <a:extLst>
                <a:ext uri="{FF2B5EF4-FFF2-40B4-BE49-F238E27FC236}">
                  <a16:creationId xmlns:a16="http://schemas.microsoft.com/office/drawing/2014/main" id="{EB43A1AA-B123-40F8-20F3-D8AF24366B98}"/>
                </a:ext>
              </a:extLst>
            </p:cNvPr>
            <p:cNvGrpSpPr/>
            <p:nvPr/>
          </p:nvGrpSpPr>
          <p:grpSpPr>
            <a:xfrm>
              <a:off x="8353710" y="85959"/>
              <a:ext cx="3838290" cy="369332"/>
              <a:chOff x="8353710" y="85959"/>
              <a:chExt cx="3838290" cy="369332"/>
            </a:xfrm>
          </p:grpSpPr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E016E9B9-9041-0A04-BAC7-D11DAB003CDE}"/>
                  </a:ext>
                </a:extLst>
              </p:cNvPr>
              <p:cNvSpPr txBox="1"/>
              <p:nvPr/>
            </p:nvSpPr>
            <p:spPr>
              <a:xfrm>
                <a:off x="8709957" y="85959"/>
                <a:ext cx="348204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자원순환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알고 실천하면 쉬워요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4" name="사각형: 둥근 모서리 13">
                <a:extLst>
                  <a:ext uri="{FF2B5EF4-FFF2-40B4-BE49-F238E27FC236}">
                    <a16:creationId xmlns:a16="http://schemas.microsoft.com/office/drawing/2014/main" id="{7B2015B3-AEBB-8955-FC5A-54E66A150D6B}"/>
                  </a:ext>
                </a:extLst>
              </p:cNvPr>
              <p:cNvSpPr/>
              <p:nvPr/>
            </p:nvSpPr>
            <p:spPr>
              <a:xfrm>
                <a:off x="8353710" y="130483"/>
                <a:ext cx="410288" cy="260788"/>
              </a:xfrm>
              <a:prstGeom prst="roundRect">
                <a:avLst/>
              </a:prstGeom>
              <a:solidFill>
                <a:srgbClr val="50B7E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3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88FF1AE0-A6BB-E238-0F96-19C2FC0732BE}"/>
                </a:ext>
              </a:extLst>
            </p:cNvPr>
            <p:cNvSpPr txBox="1"/>
            <p:nvPr/>
          </p:nvSpPr>
          <p:spPr>
            <a:xfrm>
              <a:off x="8489659" y="433519"/>
              <a:ext cx="37023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50B7E8"/>
                  </a:solidFill>
                </a:rPr>
                <a:t>1.</a:t>
              </a:r>
              <a:r>
                <a:rPr lang="ko-KR" altLang="en-US" b="1" dirty="0">
                  <a:solidFill>
                    <a:srgbClr val="50B7E8"/>
                  </a:solidFill>
                </a:rPr>
                <a:t>환경을 지키는 자원순환 </a:t>
              </a:r>
              <a:r>
                <a:rPr lang="en-US" altLang="ko-KR" b="1" dirty="0">
                  <a:solidFill>
                    <a:srgbClr val="50B7E8"/>
                  </a:solidFill>
                </a:rPr>
                <a:t>3R</a:t>
              </a:r>
              <a:r>
                <a:rPr lang="ko-KR" altLang="en-US" b="1" dirty="0">
                  <a:solidFill>
                    <a:srgbClr val="50B7E8"/>
                  </a:solidFill>
                </a:rPr>
                <a:t>운동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58739164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50B7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50B7E8"/>
          </a:solidFill>
          <a:ln>
            <a:solidFill>
              <a:srgbClr val="69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44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7142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실천해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34662959-2BEC-5833-D782-B3936FBB95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525" y="1156370"/>
            <a:ext cx="6992326" cy="619211"/>
          </a:xfrm>
          <a:prstGeom prst="rect">
            <a:avLst/>
          </a:prstGeom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41529CD6-D22A-C9B3-EA1D-72134B8E46A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6107" y="1665288"/>
            <a:ext cx="11618873" cy="5215475"/>
          </a:xfrm>
          <a:prstGeom prst="rect">
            <a:avLst/>
          </a:prstGeom>
        </p:spPr>
      </p:pic>
      <p:grpSp>
        <p:nvGrpSpPr>
          <p:cNvPr id="2" name="그룹 1">
            <a:extLst>
              <a:ext uri="{FF2B5EF4-FFF2-40B4-BE49-F238E27FC236}">
                <a16:creationId xmlns:a16="http://schemas.microsoft.com/office/drawing/2014/main" id="{2F339BAE-BF66-56CC-2DF1-200AA958ED80}"/>
              </a:ext>
            </a:extLst>
          </p:cNvPr>
          <p:cNvGrpSpPr/>
          <p:nvPr/>
        </p:nvGrpSpPr>
        <p:grpSpPr>
          <a:xfrm>
            <a:off x="8353710" y="85959"/>
            <a:ext cx="3838291" cy="716892"/>
            <a:chOff x="8353710" y="85959"/>
            <a:chExt cx="3838291" cy="716892"/>
          </a:xfrm>
        </p:grpSpPr>
        <p:grpSp>
          <p:nvGrpSpPr>
            <p:cNvPr id="4" name="그룹 3">
              <a:extLst>
                <a:ext uri="{FF2B5EF4-FFF2-40B4-BE49-F238E27FC236}">
                  <a16:creationId xmlns:a16="http://schemas.microsoft.com/office/drawing/2014/main" id="{05ABA3EB-034B-55F1-A388-32CB5C87BB37}"/>
                </a:ext>
              </a:extLst>
            </p:cNvPr>
            <p:cNvGrpSpPr/>
            <p:nvPr/>
          </p:nvGrpSpPr>
          <p:grpSpPr>
            <a:xfrm>
              <a:off x="8353710" y="85959"/>
              <a:ext cx="3838290" cy="369332"/>
              <a:chOff x="8353710" y="85959"/>
              <a:chExt cx="3838290" cy="369332"/>
            </a:xfrm>
          </p:grpSpPr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A23A9BCB-D63E-5513-CDAC-4308F7C18FA4}"/>
                  </a:ext>
                </a:extLst>
              </p:cNvPr>
              <p:cNvSpPr txBox="1"/>
              <p:nvPr/>
            </p:nvSpPr>
            <p:spPr>
              <a:xfrm>
                <a:off x="8709957" y="85959"/>
                <a:ext cx="348204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자원순환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알고 실천하면 쉬워요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4" name="사각형: 둥근 모서리 13">
                <a:extLst>
                  <a:ext uri="{FF2B5EF4-FFF2-40B4-BE49-F238E27FC236}">
                    <a16:creationId xmlns:a16="http://schemas.microsoft.com/office/drawing/2014/main" id="{0D54E2B6-B7A7-FE93-25F8-2A55FE6DCDA6}"/>
                  </a:ext>
                </a:extLst>
              </p:cNvPr>
              <p:cNvSpPr/>
              <p:nvPr/>
            </p:nvSpPr>
            <p:spPr>
              <a:xfrm>
                <a:off x="8353710" y="130483"/>
                <a:ext cx="410288" cy="260788"/>
              </a:xfrm>
              <a:prstGeom prst="roundRect">
                <a:avLst/>
              </a:prstGeom>
              <a:solidFill>
                <a:srgbClr val="50B7E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3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B7466332-E7C0-5261-9C4E-DF663A7B8C3E}"/>
                </a:ext>
              </a:extLst>
            </p:cNvPr>
            <p:cNvSpPr txBox="1"/>
            <p:nvPr/>
          </p:nvSpPr>
          <p:spPr>
            <a:xfrm>
              <a:off x="8489659" y="433519"/>
              <a:ext cx="37023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50B7E8"/>
                  </a:solidFill>
                </a:rPr>
                <a:t>1.</a:t>
              </a:r>
              <a:r>
                <a:rPr lang="ko-KR" altLang="en-US" b="1" dirty="0">
                  <a:solidFill>
                    <a:srgbClr val="50B7E8"/>
                  </a:solidFill>
                </a:rPr>
                <a:t>환경을 지키는 자원순환 </a:t>
              </a:r>
              <a:r>
                <a:rPr lang="en-US" altLang="ko-KR" b="1" dirty="0">
                  <a:solidFill>
                    <a:srgbClr val="50B7E8"/>
                  </a:solidFill>
                </a:rPr>
                <a:t>3R</a:t>
              </a:r>
              <a:r>
                <a:rPr lang="ko-KR" altLang="en-US" b="1" dirty="0">
                  <a:solidFill>
                    <a:srgbClr val="50B7E8"/>
                  </a:solidFill>
                </a:rPr>
                <a:t>운동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35054846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50B7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50B7E8"/>
          </a:solidFill>
          <a:ln>
            <a:solidFill>
              <a:srgbClr val="69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44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7142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실천해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34662959-2BEC-5833-D782-B3936FBB95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525" y="1156370"/>
            <a:ext cx="6992326" cy="619211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5AE3A630-E72A-F81A-BC58-C0F01ABEE5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7598" y="1790619"/>
            <a:ext cx="10476801" cy="4981422"/>
          </a:xfrm>
          <a:prstGeom prst="rect">
            <a:avLst/>
          </a:prstGeom>
        </p:spPr>
      </p:pic>
      <p:grpSp>
        <p:nvGrpSpPr>
          <p:cNvPr id="2" name="그룹 1">
            <a:extLst>
              <a:ext uri="{FF2B5EF4-FFF2-40B4-BE49-F238E27FC236}">
                <a16:creationId xmlns:a16="http://schemas.microsoft.com/office/drawing/2014/main" id="{4D9D38E3-B99D-3EF2-8FD4-C732A7607AED}"/>
              </a:ext>
            </a:extLst>
          </p:cNvPr>
          <p:cNvGrpSpPr/>
          <p:nvPr/>
        </p:nvGrpSpPr>
        <p:grpSpPr>
          <a:xfrm>
            <a:off x="8353710" y="85959"/>
            <a:ext cx="3838291" cy="716892"/>
            <a:chOff x="8353710" y="85959"/>
            <a:chExt cx="3838291" cy="716892"/>
          </a:xfrm>
        </p:grpSpPr>
        <p:grpSp>
          <p:nvGrpSpPr>
            <p:cNvPr id="7" name="그룹 6">
              <a:extLst>
                <a:ext uri="{FF2B5EF4-FFF2-40B4-BE49-F238E27FC236}">
                  <a16:creationId xmlns:a16="http://schemas.microsoft.com/office/drawing/2014/main" id="{C837AF68-F2F6-8BAA-8736-05E349CF7B90}"/>
                </a:ext>
              </a:extLst>
            </p:cNvPr>
            <p:cNvGrpSpPr/>
            <p:nvPr/>
          </p:nvGrpSpPr>
          <p:grpSpPr>
            <a:xfrm>
              <a:off x="8353710" y="85959"/>
              <a:ext cx="3838290" cy="369332"/>
              <a:chOff x="8353710" y="85959"/>
              <a:chExt cx="3838290" cy="369332"/>
            </a:xfrm>
          </p:grpSpPr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595B5ACB-9336-9781-FD91-B9C77D156CE6}"/>
                  </a:ext>
                </a:extLst>
              </p:cNvPr>
              <p:cNvSpPr txBox="1"/>
              <p:nvPr/>
            </p:nvSpPr>
            <p:spPr>
              <a:xfrm>
                <a:off x="8709957" y="85959"/>
                <a:ext cx="348204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자원순환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알고 실천하면 쉬워요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5" name="사각형: 둥근 모서리 14">
                <a:extLst>
                  <a:ext uri="{FF2B5EF4-FFF2-40B4-BE49-F238E27FC236}">
                    <a16:creationId xmlns:a16="http://schemas.microsoft.com/office/drawing/2014/main" id="{1F131208-49B1-A4B6-4CDB-E25894C6EF27}"/>
                  </a:ext>
                </a:extLst>
              </p:cNvPr>
              <p:cNvSpPr/>
              <p:nvPr/>
            </p:nvSpPr>
            <p:spPr>
              <a:xfrm>
                <a:off x="8353710" y="130483"/>
                <a:ext cx="410288" cy="260788"/>
              </a:xfrm>
              <a:prstGeom prst="roundRect">
                <a:avLst/>
              </a:prstGeom>
              <a:solidFill>
                <a:srgbClr val="50B7E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3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43073682-146B-05C2-AF50-038BDA605F8C}"/>
                </a:ext>
              </a:extLst>
            </p:cNvPr>
            <p:cNvSpPr txBox="1"/>
            <p:nvPr/>
          </p:nvSpPr>
          <p:spPr>
            <a:xfrm>
              <a:off x="8489659" y="433519"/>
              <a:ext cx="37023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50B7E8"/>
                  </a:solidFill>
                </a:rPr>
                <a:t>1.</a:t>
              </a:r>
              <a:r>
                <a:rPr lang="ko-KR" altLang="en-US" b="1" dirty="0">
                  <a:solidFill>
                    <a:srgbClr val="50B7E8"/>
                  </a:solidFill>
                </a:rPr>
                <a:t>환경을 지키는 자원순환 </a:t>
              </a:r>
              <a:r>
                <a:rPr lang="en-US" altLang="ko-KR" b="1" dirty="0">
                  <a:solidFill>
                    <a:srgbClr val="50B7E8"/>
                  </a:solidFill>
                </a:rPr>
                <a:t>3R</a:t>
              </a:r>
              <a:r>
                <a:rPr lang="ko-KR" altLang="en-US" b="1" dirty="0">
                  <a:solidFill>
                    <a:srgbClr val="50B7E8"/>
                  </a:solidFill>
                </a:rPr>
                <a:t>운동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22212947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50B7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50B7E8"/>
          </a:solidFill>
          <a:ln>
            <a:solidFill>
              <a:srgbClr val="69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45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7142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실천해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732DB429-8088-E379-DC2E-63B310E903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525" y="1233489"/>
            <a:ext cx="11389010" cy="983452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D13B06FF-7F44-D020-B313-21DBB2356E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1138" y="2054477"/>
            <a:ext cx="8657195" cy="4667423"/>
          </a:xfrm>
          <a:prstGeom prst="rect">
            <a:avLst/>
          </a:prstGeom>
        </p:spPr>
      </p:pic>
      <p:grpSp>
        <p:nvGrpSpPr>
          <p:cNvPr id="4" name="그룹 3">
            <a:extLst>
              <a:ext uri="{FF2B5EF4-FFF2-40B4-BE49-F238E27FC236}">
                <a16:creationId xmlns:a16="http://schemas.microsoft.com/office/drawing/2014/main" id="{E0AFCF76-5E62-9817-C3FB-C09C078AF12C}"/>
              </a:ext>
            </a:extLst>
          </p:cNvPr>
          <p:cNvGrpSpPr/>
          <p:nvPr/>
        </p:nvGrpSpPr>
        <p:grpSpPr>
          <a:xfrm>
            <a:off x="8353710" y="85959"/>
            <a:ext cx="3838291" cy="716892"/>
            <a:chOff x="8353710" y="85959"/>
            <a:chExt cx="3838291" cy="716892"/>
          </a:xfrm>
        </p:grpSpPr>
        <p:grpSp>
          <p:nvGrpSpPr>
            <p:cNvPr id="7" name="그룹 6">
              <a:extLst>
                <a:ext uri="{FF2B5EF4-FFF2-40B4-BE49-F238E27FC236}">
                  <a16:creationId xmlns:a16="http://schemas.microsoft.com/office/drawing/2014/main" id="{FDB13BC6-C26C-25DF-0389-43C4E20B98E7}"/>
                </a:ext>
              </a:extLst>
            </p:cNvPr>
            <p:cNvGrpSpPr/>
            <p:nvPr/>
          </p:nvGrpSpPr>
          <p:grpSpPr>
            <a:xfrm>
              <a:off x="8353710" y="85959"/>
              <a:ext cx="3838290" cy="369332"/>
              <a:chOff x="8353710" y="85959"/>
              <a:chExt cx="3838290" cy="369332"/>
            </a:xfrm>
          </p:grpSpPr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E92EDEC4-217A-3845-DECF-7E4EB9E9C824}"/>
                  </a:ext>
                </a:extLst>
              </p:cNvPr>
              <p:cNvSpPr txBox="1"/>
              <p:nvPr/>
            </p:nvSpPr>
            <p:spPr>
              <a:xfrm>
                <a:off x="8709957" y="85959"/>
                <a:ext cx="348204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자원순환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알고 실천하면 쉬워요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5" name="사각형: 둥근 모서리 14">
                <a:extLst>
                  <a:ext uri="{FF2B5EF4-FFF2-40B4-BE49-F238E27FC236}">
                    <a16:creationId xmlns:a16="http://schemas.microsoft.com/office/drawing/2014/main" id="{8CA765BF-BCCC-3C9D-605F-8D0BDDC5CA60}"/>
                  </a:ext>
                </a:extLst>
              </p:cNvPr>
              <p:cNvSpPr/>
              <p:nvPr/>
            </p:nvSpPr>
            <p:spPr>
              <a:xfrm>
                <a:off x="8353710" y="130483"/>
                <a:ext cx="410288" cy="260788"/>
              </a:xfrm>
              <a:prstGeom prst="roundRect">
                <a:avLst/>
              </a:prstGeom>
              <a:solidFill>
                <a:srgbClr val="50B7E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3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E0CDE13F-F7D3-1714-91C1-58F439E21F7C}"/>
                </a:ext>
              </a:extLst>
            </p:cNvPr>
            <p:cNvSpPr txBox="1"/>
            <p:nvPr/>
          </p:nvSpPr>
          <p:spPr>
            <a:xfrm>
              <a:off x="8489659" y="433519"/>
              <a:ext cx="37023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50B7E8"/>
                  </a:solidFill>
                </a:rPr>
                <a:t>1.</a:t>
              </a:r>
              <a:r>
                <a:rPr lang="ko-KR" altLang="en-US" b="1" dirty="0">
                  <a:solidFill>
                    <a:srgbClr val="50B7E8"/>
                  </a:solidFill>
                </a:rPr>
                <a:t>환경을 지키는 자원순환 </a:t>
              </a:r>
              <a:r>
                <a:rPr lang="en-US" altLang="ko-KR" b="1" dirty="0">
                  <a:solidFill>
                    <a:srgbClr val="50B7E8"/>
                  </a:solidFill>
                </a:rPr>
                <a:t>3R</a:t>
              </a:r>
              <a:r>
                <a:rPr lang="ko-KR" altLang="en-US" b="1" dirty="0">
                  <a:solidFill>
                    <a:srgbClr val="50B7E8"/>
                  </a:solidFill>
                </a:rPr>
                <a:t>운동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47966396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50B7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50B7E8"/>
          </a:solidFill>
          <a:ln>
            <a:solidFill>
              <a:srgbClr val="69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45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7142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실천해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13BDF51F-4119-4910-31BE-38A39A629B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0605" y="1092366"/>
            <a:ext cx="11165868" cy="1027030"/>
          </a:xfrm>
          <a:prstGeom prst="rect">
            <a:avLst/>
          </a:prstGeom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E3DEA8AD-F8D0-3F32-783A-19350DEECE5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691" b="876"/>
          <a:stretch/>
        </p:blipFill>
        <p:spPr>
          <a:xfrm>
            <a:off x="1611190" y="2119396"/>
            <a:ext cx="8497087" cy="4703810"/>
          </a:xfrm>
          <a:prstGeom prst="rect">
            <a:avLst/>
          </a:prstGeom>
        </p:spPr>
      </p:pic>
      <p:grpSp>
        <p:nvGrpSpPr>
          <p:cNvPr id="17" name="그룹 16">
            <a:extLst>
              <a:ext uri="{FF2B5EF4-FFF2-40B4-BE49-F238E27FC236}">
                <a16:creationId xmlns:a16="http://schemas.microsoft.com/office/drawing/2014/main" id="{2FC0B64F-C3E6-90EA-ACF9-0AB1220DD248}"/>
              </a:ext>
            </a:extLst>
          </p:cNvPr>
          <p:cNvGrpSpPr/>
          <p:nvPr/>
        </p:nvGrpSpPr>
        <p:grpSpPr>
          <a:xfrm>
            <a:off x="8353710" y="85959"/>
            <a:ext cx="3838291" cy="716892"/>
            <a:chOff x="8353710" y="85959"/>
            <a:chExt cx="3838291" cy="716892"/>
          </a:xfrm>
        </p:grpSpPr>
        <p:grpSp>
          <p:nvGrpSpPr>
            <p:cNvPr id="18" name="그룹 17">
              <a:extLst>
                <a:ext uri="{FF2B5EF4-FFF2-40B4-BE49-F238E27FC236}">
                  <a16:creationId xmlns:a16="http://schemas.microsoft.com/office/drawing/2014/main" id="{A2410BEE-C9A2-4B55-921C-F3468C981E78}"/>
                </a:ext>
              </a:extLst>
            </p:cNvPr>
            <p:cNvGrpSpPr/>
            <p:nvPr/>
          </p:nvGrpSpPr>
          <p:grpSpPr>
            <a:xfrm>
              <a:off x="8353710" y="85959"/>
              <a:ext cx="3838290" cy="369332"/>
              <a:chOff x="8353710" y="85959"/>
              <a:chExt cx="3838290" cy="369332"/>
            </a:xfrm>
          </p:grpSpPr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71D866D1-093C-8C0D-1789-C8462C951F9C}"/>
                  </a:ext>
                </a:extLst>
              </p:cNvPr>
              <p:cNvSpPr txBox="1"/>
              <p:nvPr/>
            </p:nvSpPr>
            <p:spPr>
              <a:xfrm>
                <a:off x="8709957" y="85959"/>
                <a:ext cx="348204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자원순환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알고 실천하면 쉬워요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21" name="사각형: 둥근 모서리 20">
                <a:extLst>
                  <a:ext uri="{FF2B5EF4-FFF2-40B4-BE49-F238E27FC236}">
                    <a16:creationId xmlns:a16="http://schemas.microsoft.com/office/drawing/2014/main" id="{0DE12EC7-B5B9-BA8A-76CE-DA17B1ED2639}"/>
                  </a:ext>
                </a:extLst>
              </p:cNvPr>
              <p:cNvSpPr/>
              <p:nvPr/>
            </p:nvSpPr>
            <p:spPr>
              <a:xfrm>
                <a:off x="8353710" y="130483"/>
                <a:ext cx="410288" cy="260788"/>
              </a:xfrm>
              <a:prstGeom prst="roundRect">
                <a:avLst/>
              </a:prstGeom>
              <a:solidFill>
                <a:srgbClr val="50B7E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3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175EA201-A233-6BF4-9E46-7E86B87422D5}"/>
                </a:ext>
              </a:extLst>
            </p:cNvPr>
            <p:cNvSpPr txBox="1"/>
            <p:nvPr/>
          </p:nvSpPr>
          <p:spPr>
            <a:xfrm>
              <a:off x="8489659" y="433519"/>
              <a:ext cx="37023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50B7E8"/>
                  </a:solidFill>
                </a:rPr>
                <a:t>1.</a:t>
              </a:r>
              <a:r>
                <a:rPr lang="ko-KR" altLang="en-US" b="1" dirty="0">
                  <a:solidFill>
                    <a:srgbClr val="50B7E8"/>
                  </a:solidFill>
                </a:rPr>
                <a:t>환경을 지키는 자원순환 </a:t>
              </a:r>
              <a:r>
                <a:rPr lang="en-US" altLang="ko-KR" b="1" dirty="0">
                  <a:solidFill>
                    <a:srgbClr val="50B7E8"/>
                  </a:solidFill>
                </a:rPr>
                <a:t>3R</a:t>
              </a:r>
              <a:r>
                <a:rPr lang="ko-KR" altLang="en-US" b="1" dirty="0">
                  <a:solidFill>
                    <a:srgbClr val="50B7E8"/>
                  </a:solidFill>
                </a:rPr>
                <a:t>운동</a:t>
              </a:r>
            </a:p>
          </p:txBody>
        </p:sp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5407E911-79EE-6DF7-0E4B-D71936601A7F}"/>
              </a:ext>
            </a:extLst>
          </p:cNvPr>
          <p:cNvSpPr txBox="1"/>
          <p:nvPr/>
        </p:nvSpPr>
        <p:spPr>
          <a:xfrm>
            <a:off x="2021425" y="4390606"/>
            <a:ext cx="19686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ko-KR" altLang="en-US" sz="20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작아서</a:t>
            </a:r>
            <a:endParaRPr lang="en-US" altLang="ko-KR" sz="20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  <a:p>
            <a:pPr algn="just"/>
            <a:r>
              <a:rPr lang="ko-KR" altLang="en-US" sz="20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입지 못하는 옷</a:t>
            </a:r>
            <a:endParaRPr lang="en-US" altLang="ko-KR" sz="20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407E911-79EE-6DF7-0E4B-D71936601A7F}"/>
              </a:ext>
            </a:extLst>
          </p:cNvPr>
          <p:cNvSpPr txBox="1"/>
          <p:nvPr/>
        </p:nvSpPr>
        <p:spPr>
          <a:xfrm>
            <a:off x="4400344" y="4390606"/>
            <a:ext cx="522579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ko-KR" altLang="en-US" sz="20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키가 크면서 짧아서 보관만 하고 있는 옷</a:t>
            </a:r>
            <a:r>
              <a:rPr lang="en-US" altLang="ko-KR" sz="20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 </a:t>
            </a:r>
          </a:p>
          <a:p>
            <a:pPr algn="just"/>
            <a:r>
              <a:rPr lang="ko-KR" altLang="en-US" sz="20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해진 곳이 없고 깨끗한 상태임</a:t>
            </a:r>
            <a:r>
              <a:rPr lang="en-US" altLang="ko-KR" sz="20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7452354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50B7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50B7E8"/>
          </a:solidFill>
          <a:ln>
            <a:solidFill>
              <a:srgbClr val="69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46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47644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더 많은 내용을 알고 싶어요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!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D37BDA3B-D8F3-5A7B-6FBB-9FAFF6911C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659" y="1050327"/>
            <a:ext cx="10421804" cy="724001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B1BCF3ED-0DBD-D36E-E606-8D2EDA285FC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9720" y="1887595"/>
            <a:ext cx="10536120" cy="2095792"/>
          </a:xfrm>
          <a:prstGeom prst="rect">
            <a:avLst/>
          </a:prstGeom>
        </p:spPr>
      </p:pic>
      <p:pic>
        <p:nvPicPr>
          <p:cNvPr id="19" name="그림 18">
            <a:extLst>
              <a:ext uri="{FF2B5EF4-FFF2-40B4-BE49-F238E27FC236}">
                <a16:creationId xmlns:a16="http://schemas.microsoft.com/office/drawing/2014/main" id="{026FB018-BA78-87D6-C4BB-A082E765DFF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17673" y="3532908"/>
            <a:ext cx="5177668" cy="3150443"/>
          </a:xfrm>
          <a:prstGeom prst="rect">
            <a:avLst/>
          </a:prstGeom>
        </p:spPr>
      </p:pic>
      <p:grpSp>
        <p:nvGrpSpPr>
          <p:cNvPr id="2" name="그룹 1">
            <a:extLst>
              <a:ext uri="{FF2B5EF4-FFF2-40B4-BE49-F238E27FC236}">
                <a16:creationId xmlns:a16="http://schemas.microsoft.com/office/drawing/2014/main" id="{88E8A2A4-4A84-F8C8-186D-A5F67311DF02}"/>
              </a:ext>
            </a:extLst>
          </p:cNvPr>
          <p:cNvGrpSpPr/>
          <p:nvPr/>
        </p:nvGrpSpPr>
        <p:grpSpPr>
          <a:xfrm>
            <a:off x="8353710" y="85959"/>
            <a:ext cx="3838291" cy="716892"/>
            <a:chOff x="8353710" y="85959"/>
            <a:chExt cx="3838291" cy="716892"/>
          </a:xfrm>
        </p:grpSpPr>
        <p:grpSp>
          <p:nvGrpSpPr>
            <p:cNvPr id="6" name="그룹 5">
              <a:extLst>
                <a:ext uri="{FF2B5EF4-FFF2-40B4-BE49-F238E27FC236}">
                  <a16:creationId xmlns:a16="http://schemas.microsoft.com/office/drawing/2014/main" id="{911E400D-B837-328F-5C14-0CEB4D44195D}"/>
                </a:ext>
              </a:extLst>
            </p:cNvPr>
            <p:cNvGrpSpPr/>
            <p:nvPr/>
          </p:nvGrpSpPr>
          <p:grpSpPr>
            <a:xfrm>
              <a:off x="8353710" y="85959"/>
              <a:ext cx="3838290" cy="369332"/>
              <a:chOff x="8353710" y="85959"/>
              <a:chExt cx="3838290" cy="369332"/>
            </a:xfrm>
          </p:grpSpPr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218D012C-083D-9CED-B9A8-E95A929F98C2}"/>
                  </a:ext>
                </a:extLst>
              </p:cNvPr>
              <p:cNvSpPr txBox="1"/>
              <p:nvPr/>
            </p:nvSpPr>
            <p:spPr>
              <a:xfrm>
                <a:off x="8709957" y="85959"/>
                <a:ext cx="348204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자원순환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알고 실천하면 쉬워요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5" name="사각형: 둥근 모서리 14">
                <a:extLst>
                  <a:ext uri="{FF2B5EF4-FFF2-40B4-BE49-F238E27FC236}">
                    <a16:creationId xmlns:a16="http://schemas.microsoft.com/office/drawing/2014/main" id="{691B6AD8-DF62-A1FE-599E-CC0B4F9073F8}"/>
                  </a:ext>
                </a:extLst>
              </p:cNvPr>
              <p:cNvSpPr/>
              <p:nvPr/>
            </p:nvSpPr>
            <p:spPr>
              <a:xfrm>
                <a:off x="8353710" y="130483"/>
                <a:ext cx="410288" cy="260788"/>
              </a:xfrm>
              <a:prstGeom prst="roundRect">
                <a:avLst/>
              </a:prstGeom>
              <a:solidFill>
                <a:srgbClr val="50B7E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3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0EDCE7F0-BDFC-9BBB-713D-011D408BE0BF}"/>
                </a:ext>
              </a:extLst>
            </p:cNvPr>
            <p:cNvSpPr txBox="1"/>
            <p:nvPr/>
          </p:nvSpPr>
          <p:spPr>
            <a:xfrm>
              <a:off x="8489659" y="433519"/>
              <a:ext cx="37023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50B7E8"/>
                  </a:solidFill>
                </a:rPr>
                <a:t>1.</a:t>
              </a:r>
              <a:r>
                <a:rPr lang="ko-KR" altLang="en-US" b="1" dirty="0">
                  <a:solidFill>
                    <a:srgbClr val="50B7E8"/>
                  </a:solidFill>
                </a:rPr>
                <a:t>환경을 지키는 자원순환 </a:t>
              </a:r>
              <a:r>
                <a:rPr lang="en-US" altLang="ko-KR" b="1" dirty="0">
                  <a:solidFill>
                    <a:srgbClr val="50B7E8"/>
                  </a:solidFill>
                </a:rPr>
                <a:t>3R</a:t>
              </a:r>
              <a:r>
                <a:rPr lang="ko-KR" altLang="en-US" b="1" dirty="0">
                  <a:solidFill>
                    <a:srgbClr val="50B7E8"/>
                  </a:solidFill>
                </a:rPr>
                <a:t>운동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05673857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50B7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50B7E8"/>
          </a:solidFill>
          <a:ln>
            <a:solidFill>
              <a:srgbClr val="69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46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47644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더 많은 내용을 알고 싶어요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!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D2163CA5-9B4F-7FFE-C6E1-66E40793BD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659" y="1161298"/>
            <a:ext cx="11358814" cy="605036"/>
          </a:xfrm>
          <a:prstGeom prst="rect">
            <a:avLst/>
          </a:prstGeom>
        </p:spPr>
      </p:pic>
      <p:pic>
        <p:nvPicPr>
          <p:cNvPr id="17" name="그림 16">
            <a:extLst>
              <a:ext uri="{FF2B5EF4-FFF2-40B4-BE49-F238E27FC236}">
                <a16:creationId xmlns:a16="http://schemas.microsoft.com/office/drawing/2014/main" id="{A7FCFE62-7AF2-A4EB-1CAC-E692AA387D0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5917" y="1766334"/>
            <a:ext cx="5049629" cy="2736054"/>
          </a:xfrm>
          <a:prstGeom prst="rect">
            <a:avLst/>
          </a:prstGeom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3B889231-9F70-AF68-97BC-00A5304C7F0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6541"/>
          <a:stretch/>
        </p:blipFill>
        <p:spPr>
          <a:xfrm>
            <a:off x="4253345" y="4153253"/>
            <a:ext cx="7938655" cy="2438740"/>
          </a:xfrm>
          <a:prstGeom prst="rect">
            <a:avLst/>
          </a:prstGeom>
        </p:spPr>
      </p:pic>
      <p:grpSp>
        <p:nvGrpSpPr>
          <p:cNvPr id="2" name="그룹 1">
            <a:extLst>
              <a:ext uri="{FF2B5EF4-FFF2-40B4-BE49-F238E27FC236}">
                <a16:creationId xmlns:a16="http://schemas.microsoft.com/office/drawing/2014/main" id="{B9DDDE21-6DEB-CEAA-EAEE-F0A197C28021}"/>
              </a:ext>
            </a:extLst>
          </p:cNvPr>
          <p:cNvGrpSpPr/>
          <p:nvPr/>
        </p:nvGrpSpPr>
        <p:grpSpPr>
          <a:xfrm>
            <a:off x="8353710" y="85959"/>
            <a:ext cx="3838291" cy="716892"/>
            <a:chOff x="8353710" y="85959"/>
            <a:chExt cx="3838291" cy="716892"/>
          </a:xfrm>
        </p:grpSpPr>
        <p:grpSp>
          <p:nvGrpSpPr>
            <p:cNvPr id="4" name="그룹 3">
              <a:extLst>
                <a:ext uri="{FF2B5EF4-FFF2-40B4-BE49-F238E27FC236}">
                  <a16:creationId xmlns:a16="http://schemas.microsoft.com/office/drawing/2014/main" id="{B39E7F69-CB44-0232-9950-3A807B2C9C00}"/>
                </a:ext>
              </a:extLst>
            </p:cNvPr>
            <p:cNvGrpSpPr/>
            <p:nvPr/>
          </p:nvGrpSpPr>
          <p:grpSpPr>
            <a:xfrm>
              <a:off x="8353710" y="85959"/>
              <a:ext cx="3838290" cy="369332"/>
              <a:chOff x="8353710" y="85959"/>
              <a:chExt cx="3838290" cy="369332"/>
            </a:xfrm>
          </p:grpSpPr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AF1BD13F-51CC-E1FC-0FD8-11D66DA99882}"/>
                  </a:ext>
                </a:extLst>
              </p:cNvPr>
              <p:cNvSpPr txBox="1"/>
              <p:nvPr/>
            </p:nvSpPr>
            <p:spPr>
              <a:xfrm>
                <a:off x="8709957" y="85959"/>
                <a:ext cx="348204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자원순환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알고 실천하면 쉬워요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5" name="사각형: 둥근 모서리 14">
                <a:extLst>
                  <a:ext uri="{FF2B5EF4-FFF2-40B4-BE49-F238E27FC236}">
                    <a16:creationId xmlns:a16="http://schemas.microsoft.com/office/drawing/2014/main" id="{704B4ABE-E5CC-E65C-5273-056B089EA64D}"/>
                  </a:ext>
                </a:extLst>
              </p:cNvPr>
              <p:cNvSpPr/>
              <p:nvPr/>
            </p:nvSpPr>
            <p:spPr>
              <a:xfrm>
                <a:off x="8353710" y="130483"/>
                <a:ext cx="410288" cy="260788"/>
              </a:xfrm>
              <a:prstGeom prst="roundRect">
                <a:avLst/>
              </a:prstGeom>
              <a:solidFill>
                <a:srgbClr val="50B7E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3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EDD22B16-CA5E-A344-512E-8E51FC9B7AB2}"/>
                </a:ext>
              </a:extLst>
            </p:cNvPr>
            <p:cNvSpPr txBox="1"/>
            <p:nvPr/>
          </p:nvSpPr>
          <p:spPr>
            <a:xfrm>
              <a:off x="8489659" y="433519"/>
              <a:ext cx="37023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50B7E8"/>
                  </a:solidFill>
                </a:rPr>
                <a:t>1.</a:t>
              </a:r>
              <a:r>
                <a:rPr lang="ko-KR" altLang="en-US" b="1" dirty="0">
                  <a:solidFill>
                    <a:srgbClr val="50B7E8"/>
                  </a:solidFill>
                </a:rPr>
                <a:t>환경을 지키는 자원순환 </a:t>
              </a:r>
              <a:r>
                <a:rPr lang="en-US" altLang="ko-KR" b="1" dirty="0">
                  <a:solidFill>
                    <a:srgbClr val="50B7E8"/>
                  </a:solidFill>
                </a:rPr>
                <a:t>3R</a:t>
              </a:r>
              <a:r>
                <a:rPr lang="ko-KR" altLang="en-US" b="1" dirty="0">
                  <a:solidFill>
                    <a:srgbClr val="50B7E8"/>
                  </a:solidFill>
                </a:rPr>
                <a:t>운동</a:t>
              </a:r>
            </a:p>
          </p:txBody>
        </p:sp>
      </p:grpSp>
      <p:sp>
        <p:nvSpPr>
          <p:cNvPr id="10" name="TextBox 9"/>
          <p:cNvSpPr txBox="1"/>
          <p:nvPr/>
        </p:nvSpPr>
        <p:spPr>
          <a:xfrm>
            <a:off x="6107762" y="3253521"/>
            <a:ext cx="45936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600" b="1" dirty="0">
                <a:solidFill>
                  <a:srgbClr val="2389E5"/>
                </a:solidFill>
              </a:rPr>
              <a:t>리필스테이션이란</a:t>
            </a:r>
            <a:r>
              <a:rPr lang="en-US" altLang="ko-KR" sz="3600" b="1" dirty="0">
                <a:solidFill>
                  <a:srgbClr val="2389E5"/>
                </a:solidFill>
              </a:rPr>
              <a:t>?</a:t>
            </a:r>
            <a:endParaRPr lang="ko-KR" altLang="en-US" sz="3600" b="1" dirty="0">
              <a:solidFill>
                <a:srgbClr val="2389E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149326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50B7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50B7E8"/>
          </a:solidFill>
          <a:ln>
            <a:solidFill>
              <a:srgbClr val="69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47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34467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이런 활동도 있어요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!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68FF78FC-9CE2-673B-0D6F-BBCEC51F63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0887" y="1220545"/>
            <a:ext cx="11606560" cy="971208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89A430E8-8553-229A-44A8-36F413BD26E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14128" y="2327472"/>
            <a:ext cx="7359364" cy="4271123"/>
          </a:xfrm>
          <a:prstGeom prst="rect">
            <a:avLst/>
          </a:prstGeom>
        </p:spPr>
      </p:pic>
      <p:grpSp>
        <p:nvGrpSpPr>
          <p:cNvPr id="2" name="그룹 1">
            <a:extLst>
              <a:ext uri="{FF2B5EF4-FFF2-40B4-BE49-F238E27FC236}">
                <a16:creationId xmlns:a16="http://schemas.microsoft.com/office/drawing/2014/main" id="{9C02B109-7E72-75EB-D70C-FC93AA6F835E}"/>
              </a:ext>
            </a:extLst>
          </p:cNvPr>
          <p:cNvGrpSpPr/>
          <p:nvPr/>
        </p:nvGrpSpPr>
        <p:grpSpPr>
          <a:xfrm>
            <a:off x="8353710" y="85959"/>
            <a:ext cx="3838291" cy="716892"/>
            <a:chOff x="8353710" y="85959"/>
            <a:chExt cx="3838291" cy="716892"/>
          </a:xfrm>
        </p:grpSpPr>
        <p:grpSp>
          <p:nvGrpSpPr>
            <p:cNvPr id="6" name="그룹 5">
              <a:extLst>
                <a:ext uri="{FF2B5EF4-FFF2-40B4-BE49-F238E27FC236}">
                  <a16:creationId xmlns:a16="http://schemas.microsoft.com/office/drawing/2014/main" id="{43E1A107-88C9-14FB-DD5F-D8B835B7A7C9}"/>
                </a:ext>
              </a:extLst>
            </p:cNvPr>
            <p:cNvGrpSpPr/>
            <p:nvPr/>
          </p:nvGrpSpPr>
          <p:grpSpPr>
            <a:xfrm>
              <a:off x="8353710" y="85959"/>
              <a:ext cx="3838290" cy="369332"/>
              <a:chOff x="8353710" y="85959"/>
              <a:chExt cx="3838290" cy="369332"/>
            </a:xfrm>
          </p:grpSpPr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927B6799-BBF3-B091-3225-29ED15F3A2A1}"/>
                  </a:ext>
                </a:extLst>
              </p:cNvPr>
              <p:cNvSpPr txBox="1"/>
              <p:nvPr/>
            </p:nvSpPr>
            <p:spPr>
              <a:xfrm>
                <a:off x="8709957" y="85959"/>
                <a:ext cx="348204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자원순환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알고 실천하면 쉬워요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5" name="사각형: 둥근 모서리 14">
                <a:extLst>
                  <a:ext uri="{FF2B5EF4-FFF2-40B4-BE49-F238E27FC236}">
                    <a16:creationId xmlns:a16="http://schemas.microsoft.com/office/drawing/2014/main" id="{6E127AE9-037A-1232-64BB-0CBBBAA2785D}"/>
                  </a:ext>
                </a:extLst>
              </p:cNvPr>
              <p:cNvSpPr/>
              <p:nvPr/>
            </p:nvSpPr>
            <p:spPr>
              <a:xfrm>
                <a:off x="8353710" y="130483"/>
                <a:ext cx="410288" cy="260788"/>
              </a:xfrm>
              <a:prstGeom prst="roundRect">
                <a:avLst/>
              </a:prstGeom>
              <a:solidFill>
                <a:srgbClr val="50B7E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3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079DED7A-DCFD-85CD-A84E-8A1DF022D5BA}"/>
                </a:ext>
              </a:extLst>
            </p:cNvPr>
            <p:cNvSpPr txBox="1"/>
            <p:nvPr/>
          </p:nvSpPr>
          <p:spPr>
            <a:xfrm>
              <a:off x="8489659" y="433519"/>
              <a:ext cx="37023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50B7E8"/>
                  </a:solidFill>
                </a:rPr>
                <a:t>1.</a:t>
              </a:r>
              <a:r>
                <a:rPr lang="ko-KR" altLang="en-US" b="1" dirty="0">
                  <a:solidFill>
                    <a:srgbClr val="50B7E8"/>
                  </a:solidFill>
                </a:rPr>
                <a:t>환경을 지키는 자원순환 </a:t>
              </a:r>
              <a:r>
                <a:rPr lang="en-US" altLang="ko-KR" b="1" dirty="0">
                  <a:solidFill>
                    <a:srgbClr val="50B7E8"/>
                  </a:solidFill>
                </a:rPr>
                <a:t>3R</a:t>
              </a:r>
              <a:r>
                <a:rPr lang="ko-KR" altLang="en-US" b="1" dirty="0">
                  <a:solidFill>
                    <a:srgbClr val="50B7E8"/>
                  </a:solidFill>
                </a:rPr>
                <a:t>운동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45927427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50B7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50B7E8"/>
          </a:solidFill>
          <a:ln>
            <a:solidFill>
              <a:srgbClr val="69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47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34467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이런 활동도 있어요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!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68FF78FC-9CE2-673B-0D6F-BBCEC51F63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0887" y="1220545"/>
            <a:ext cx="11398741" cy="922455"/>
          </a:xfrm>
          <a:prstGeom prst="rect">
            <a:avLst/>
          </a:prstGeom>
        </p:spPr>
      </p:pic>
      <p:grpSp>
        <p:nvGrpSpPr>
          <p:cNvPr id="2" name="그룹 1">
            <a:extLst>
              <a:ext uri="{FF2B5EF4-FFF2-40B4-BE49-F238E27FC236}">
                <a16:creationId xmlns:a16="http://schemas.microsoft.com/office/drawing/2014/main" id="{579BDBD8-6BEC-3C82-6D03-C5183047A6C9}"/>
              </a:ext>
            </a:extLst>
          </p:cNvPr>
          <p:cNvGrpSpPr/>
          <p:nvPr/>
        </p:nvGrpSpPr>
        <p:grpSpPr>
          <a:xfrm>
            <a:off x="8353710" y="85959"/>
            <a:ext cx="3838291" cy="716892"/>
            <a:chOff x="8353710" y="85959"/>
            <a:chExt cx="3838291" cy="716892"/>
          </a:xfrm>
        </p:grpSpPr>
        <p:grpSp>
          <p:nvGrpSpPr>
            <p:cNvPr id="7" name="그룹 6">
              <a:extLst>
                <a:ext uri="{FF2B5EF4-FFF2-40B4-BE49-F238E27FC236}">
                  <a16:creationId xmlns:a16="http://schemas.microsoft.com/office/drawing/2014/main" id="{B3C98733-86F0-EBE1-494D-60EE152FBDAD}"/>
                </a:ext>
              </a:extLst>
            </p:cNvPr>
            <p:cNvGrpSpPr/>
            <p:nvPr/>
          </p:nvGrpSpPr>
          <p:grpSpPr>
            <a:xfrm>
              <a:off x="8353710" y="85959"/>
              <a:ext cx="3838290" cy="369332"/>
              <a:chOff x="8353710" y="85959"/>
              <a:chExt cx="3838290" cy="369332"/>
            </a:xfrm>
          </p:grpSpPr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BA4954C5-C6D1-FDD3-EC9C-2950603326EC}"/>
                  </a:ext>
                </a:extLst>
              </p:cNvPr>
              <p:cNvSpPr txBox="1"/>
              <p:nvPr/>
            </p:nvSpPr>
            <p:spPr>
              <a:xfrm>
                <a:off x="8709957" y="85959"/>
                <a:ext cx="348204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자원순환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알고 실천하면 쉬워요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5" name="사각형: 둥근 모서리 14">
                <a:extLst>
                  <a:ext uri="{FF2B5EF4-FFF2-40B4-BE49-F238E27FC236}">
                    <a16:creationId xmlns:a16="http://schemas.microsoft.com/office/drawing/2014/main" id="{864C9268-0500-938D-1FAD-2295A286B824}"/>
                  </a:ext>
                </a:extLst>
              </p:cNvPr>
              <p:cNvSpPr/>
              <p:nvPr/>
            </p:nvSpPr>
            <p:spPr>
              <a:xfrm>
                <a:off x="8353710" y="130483"/>
                <a:ext cx="410288" cy="260788"/>
              </a:xfrm>
              <a:prstGeom prst="roundRect">
                <a:avLst/>
              </a:prstGeom>
              <a:solidFill>
                <a:srgbClr val="50B7E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3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7DD271D3-81BB-43F9-A4D0-A8EF9B439636}"/>
                </a:ext>
              </a:extLst>
            </p:cNvPr>
            <p:cNvSpPr txBox="1"/>
            <p:nvPr/>
          </p:nvSpPr>
          <p:spPr>
            <a:xfrm>
              <a:off x="8489659" y="433519"/>
              <a:ext cx="37023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50B7E8"/>
                  </a:solidFill>
                </a:rPr>
                <a:t>1.</a:t>
              </a:r>
              <a:r>
                <a:rPr lang="ko-KR" altLang="en-US" b="1" dirty="0">
                  <a:solidFill>
                    <a:srgbClr val="50B7E8"/>
                  </a:solidFill>
                </a:rPr>
                <a:t>환경을 지키는 자원순환 </a:t>
              </a:r>
              <a:r>
                <a:rPr lang="en-US" altLang="ko-KR" b="1" dirty="0">
                  <a:solidFill>
                    <a:srgbClr val="50B7E8"/>
                  </a:solidFill>
                </a:rPr>
                <a:t>3R</a:t>
              </a:r>
              <a:r>
                <a:rPr lang="ko-KR" altLang="en-US" b="1" dirty="0">
                  <a:solidFill>
                    <a:srgbClr val="50B7E8"/>
                  </a:solidFill>
                </a:rPr>
                <a:t>운동</a:t>
              </a:r>
            </a:p>
          </p:txBody>
        </p:sp>
      </p:grpSp>
      <p:pic>
        <p:nvPicPr>
          <p:cNvPr id="6" name="그림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6566" y="2339025"/>
            <a:ext cx="4467969" cy="4406680"/>
          </a:xfrm>
          <a:prstGeom prst="rect">
            <a:avLst/>
          </a:prstGeom>
        </p:spPr>
      </p:pic>
      <p:pic>
        <p:nvPicPr>
          <p:cNvPr id="10" name="그림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26415" y="2339025"/>
            <a:ext cx="4675166" cy="4406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532887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50B7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50B7E8"/>
          </a:solidFill>
          <a:ln>
            <a:solidFill>
              <a:srgbClr val="69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47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34467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이런 활동도 있어요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!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579BDBD8-6BEC-3C82-6D03-C5183047A6C9}"/>
              </a:ext>
            </a:extLst>
          </p:cNvPr>
          <p:cNvGrpSpPr/>
          <p:nvPr/>
        </p:nvGrpSpPr>
        <p:grpSpPr>
          <a:xfrm>
            <a:off x="8353710" y="85959"/>
            <a:ext cx="3838291" cy="716892"/>
            <a:chOff x="8353710" y="85959"/>
            <a:chExt cx="3838291" cy="716892"/>
          </a:xfrm>
        </p:grpSpPr>
        <p:grpSp>
          <p:nvGrpSpPr>
            <p:cNvPr id="7" name="그룹 6">
              <a:extLst>
                <a:ext uri="{FF2B5EF4-FFF2-40B4-BE49-F238E27FC236}">
                  <a16:creationId xmlns:a16="http://schemas.microsoft.com/office/drawing/2014/main" id="{B3C98733-86F0-EBE1-494D-60EE152FBDAD}"/>
                </a:ext>
              </a:extLst>
            </p:cNvPr>
            <p:cNvGrpSpPr/>
            <p:nvPr/>
          </p:nvGrpSpPr>
          <p:grpSpPr>
            <a:xfrm>
              <a:off x="8353710" y="85959"/>
              <a:ext cx="3838290" cy="369332"/>
              <a:chOff x="8353710" y="85959"/>
              <a:chExt cx="3838290" cy="369332"/>
            </a:xfrm>
          </p:grpSpPr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BA4954C5-C6D1-FDD3-EC9C-2950603326EC}"/>
                  </a:ext>
                </a:extLst>
              </p:cNvPr>
              <p:cNvSpPr txBox="1"/>
              <p:nvPr/>
            </p:nvSpPr>
            <p:spPr>
              <a:xfrm>
                <a:off x="8709957" y="85959"/>
                <a:ext cx="348204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자원순환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알고 실천하면 쉬워요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5" name="사각형: 둥근 모서리 14">
                <a:extLst>
                  <a:ext uri="{FF2B5EF4-FFF2-40B4-BE49-F238E27FC236}">
                    <a16:creationId xmlns:a16="http://schemas.microsoft.com/office/drawing/2014/main" id="{864C9268-0500-938D-1FAD-2295A286B824}"/>
                  </a:ext>
                </a:extLst>
              </p:cNvPr>
              <p:cNvSpPr/>
              <p:nvPr/>
            </p:nvSpPr>
            <p:spPr>
              <a:xfrm>
                <a:off x="8353710" y="130483"/>
                <a:ext cx="410288" cy="260788"/>
              </a:xfrm>
              <a:prstGeom prst="roundRect">
                <a:avLst/>
              </a:prstGeom>
              <a:solidFill>
                <a:srgbClr val="50B7E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3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7DD271D3-81BB-43F9-A4D0-A8EF9B439636}"/>
                </a:ext>
              </a:extLst>
            </p:cNvPr>
            <p:cNvSpPr txBox="1"/>
            <p:nvPr/>
          </p:nvSpPr>
          <p:spPr>
            <a:xfrm>
              <a:off x="8489659" y="433519"/>
              <a:ext cx="37023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50B7E8"/>
                  </a:solidFill>
                </a:rPr>
                <a:t>1.</a:t>
              </a:r>
              <a:r>
                <a:rPr lang="ko-KR" altLang="en-US" b="1" dirty="0">
                  <a:solidFill>
                    <a:srgbClr val="50B7E8"/>
                  </a:solidFill>
                </a:rPr>
                <a:t>환경을 지키는 자원순환 </a:t>
              </a:r>
              <a:r>
                <a:rPr lang="en-US" altLang="ko-KR" b="1" dirty="0">
                  <a:solidFill>
                    <a:srgbClr val="50B7E8"/>
                  </a:solidFill>
                </a:rPr>
                <a:t>3R</a:t>
              </a:r>
              <a:r>
                <a:rPr lang="ko-KR" altLang="en-US" b="1" dirty="0">
                  <a:solidFill>
                    <a:srgbClr val="50B7E8"/>
                  </a:solidFill>
                </a:rPr>
                <a:t>운동</a:t>
              </a:r>
            </a:p>
          </p:txBody>
        </p:sp>
      </p:grpSp>
      <p:pic>
        <p:nvPicPr>
          <p:cNvPr id="11" name="그림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9147" y="1618109"/>
            <a:ext cx="4550009" cy="4590142"/>
          </a:xfrm>
          <a:prstGeom prst="rect">
            <a:avLst/>
          </a:prstGeom>
        </p:spPr>
      </p:pic>
      <p:pic>
        <p:nvPicPr>
          <p:cNvPr id="12" name="그림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80166" y="1618109"/>
            <a:ext cx="4629723" cy="4618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112864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50B7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50B7E8"/>
          </a:solidFill>
          <a:ln>
            <a:solidFill>
              <a:srgbClr val="69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47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34467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이런 활동도 있어요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!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579BDBD8-6BEC-3C82-6D03-C5183047A6C9}"/>
              </a:ext>
            </a:extLst>
          </p:cNvPr>
          <p:cNvGrpSpPr/>
          <p:nvPr/>
        </p:nvGrpSpPr>
        <p:grpSpPr>
          <a:xfrm>
            <a:off x="8353710" y="85959"/>
            <a:ext cx="3838291" cy="716892"/>
            <a:chOff x="8353710" y="85959"/>
            <a:chExt cx="3838291" cy="716892"/>
          </a:xfrm>
        </p:grpSpPr>
        <p:grpSp>
          <p:nvGrpSpPr>
            <p:cNvPr id="7" name="그룹 6">
              <a:extLst>
                <a:ext uri="{FF2B5EF4-FFF2-40B4-BE49-F238E27FC236}">
                  <a16:creationId xmlns:a16="http://schemas.microsoft.com/office/drawing/2014/main" id="{B3C98733-86F0-EBE1-494D-60EE152FBDAD}"/>
                </a:ext>
              </a:extLst>
            </p:cNvPr>
            <p:cNvGrpSpPr/>
            <p:nvPr/>
          </p:nvGrpSpPr>
          <p:grpSpPr>
            <a:xfrm>
              <a:off x="8353710" y="85959"/>
              <a:ext cx="3838290" cy="369332"/>
              <a:chOff x="8353710" y="85959"/>
              <a:chExt cx="3838290" cy="369332"/>
            </a:xfrm>
          </p:grpSpPr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BA4954C5-C6D1-FDD3-EC9C-2950603326EC}"/>
                  </a:ext>
                </a:extLst>
              </p:cNvPr>
              <p:cNvSpPr txBox="1"/>
              <p:nvPr/>
            </p:nvSpPr>
            <p:spPr>
              <a:xfrm>
                <a:off x="8709957" y="85959"/>
                <a:ext cx="348204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자원순환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알고 실천하면 쉬워요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5" name="사각형: 둥근 모서리 14">
                <a:extLst>
                  <a:ext uri="{FF2B5EF4-FFF2-40B4-BE49-F238E27FC236}">
                    <a16:creationId xmlns:a16="http://schemas.microsoft.com/office/drawing/2014/main" id="{864C9268-0500-938D-1FAD-2295A286B824}"/>
                  </a:ext>
                </a:extLst>
              </p:cNvPr>
              <p:cNvSpPr/>
              <p:nvPr/>
            </p:nvSpPr>
            <p:spPr>
              <a:xfrm>
                <a:off x="8353710" y="130483"/>
                <a:ext cx="410288" cy="260788"/>
              </a:xfrm>
              <a:prstGeom prst="roundRect">
                <a:avLst/>
              </a:prstGeom>
              <a:solidFill>
                <a:srgbClr val="50B7E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3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7DD271D3-81BB-43F9-A4D0-A8EF9B439636}"/>
                </a:ext>
              </a:extLst>
            </p:cNvPr>
            <p:cNvSpPr txBox="1"/>
            <p:nvPr/>
          </p:nvSpPr>
          <p:spPr>
            <a:xfrm>
              <a:off x="8489659" y="433519"/>
              <a:ext cx="37023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50B7E8"/>
                  </a:solidFill>
                </a:rPr>
                <a:t>1.</a:t>
              </a:r>
              <a:r>
                <a:rPr lang="ko-KR" altLang="en-US" b="1" dirty="0">
                  <a:solidFill>
                    <a:srgbClr val="50B7E8"/>
                  </a:solidFill>
                </a:rPr>
                <a:t>환경을 지키는 자원순환 </a:t>
              </a:r>
              <a:r>
                <a:rPr lang="en-US" altLang="ko-KR" b="1" dirty="0">
                  <a:solidFill>
                    <a:srgbClr val="50B7E8"/>
                  </a:solidFill>
                </a:rPr>
                <a:t>3R</a:t>
              </a:r>
              <a:r>
                <a:rPr lang="ko-KR" altLang="en-US" b="1" dirty="0">
                  <a:solidFill>
                    <a:srgbClr val="50B7E8"/>
                  </a:solidFill>
                </a:rPr>
                <a:t>운동</a:t>
              </a:r>
            </a:p>
          </p:txBody>
        </p:sp>
      </p:grpSp>
      <p:pic>
        <p:nvPicPr>
          <p:cNvPr id="6" name="그림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9949" y="1614234"/>
            <a:ext cx="4715462" cy="4537293"/>
          </a:xfrm>
          <a:prstGeom prst="rect">
            <a:avLst/>
          </a:prstGeom>
        </p:spPr>
      </p:pic>
      <p:pic>
        <p:nvPicPr>
          <p:cNvPr id="10" name="그림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99449" y="1616068"/>
            <a:ext cx="4465285" cy="4535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625785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AD6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사각형: 둥근 모서리 5">
            <a:extLst>
              <a:ext uri="{FF2B5EF4-FFF2-40B4-BE49-F238E27FC236}">
                <a16:creationId xmlns:a16="http://schemas.microsoft.com/office/drawing/2014/main" id="{8DF1D494-7313-464C-A7BF-713501145C1E}"/>
              </a:ext>
            </a:extLst>
          </p:cNvPr>
          <p:cNvSpPr/>
          <p:nvPr/>
        </p:nvSpPr>
        <p:spPr>
          <a:xfrm>
            <a:off x="471487" y="2905125"/>
            <a:ext cx="1679575" cy="52387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녹색소비</a:t>
            </a:r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E96694B8-C9BA-B51E-EFFB-107BAEE50FE4}"/>
              </a:ext>
            </a:extLst>
          </p:cNvPr>
          <p:cNvSpPr/>
          <p:nvPr/>
        </p:nvSpPr>
        <p:spPr>
          <a:xfrm>
            <a:off x="266458" y="794197"/>
            <a:ext cx="2095500" cy="2781300"/>
          </a:xfrm>
          <a:prstGeom prst="roundRect">
            <a:avLst/>
          </a:prstGeom>
          <a:solidFill>
            <a:srgbClr val="50B7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altLang="ko-KR" sz="13800" dirty="0">
                <a:latin typeface="HY견고딕" panose="02030600000101010101" pitchFamily="18" charset="-127"/>
                <a:ea typeface="HY견고딕" panose="02030600000101010101" pitchFamily="18" charset="-127"/>
              </a:rPr>
              <a:t>3</a:t>
            </a:r>
            <a:endParaRPr lang="ko-KR" altLang="en-US" sz="96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64B6A93F-354D-929D-1522-566ABB0510E1}"/>
              </a:ext>
            </a:extLst>
          </p:cNvPr>
          <p:cNvSpPr/>
          <p:nvPr/>
        </p:nvSpPr>
        <p:spPr>
          <a:xfrm>
            <a:off x="471486" y="2905125"/>
            <a:ext cx="1679575" cy="52387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자원순환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4B01439-AFA2-B730-4540-3FD1735C478A}"/>
              </a:ext>
            </a:extLst>
          </p:cNvPr>
          <p:cNvSpPr txBox="1"/>
          <p:nvPr/>
        </p:nvSpPr>
        <p:spPr>
          <a:xfrm>
            <a:off x="2650499" y="1228070"/>
            <a:ext cx="7622600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6000" dirty="0">
                <a:latin typeface="HY견고딕" panose="02030600000101010101" pitchFamily="18" charset="-127"/>
                <a:ea typeface="HY견고딕" panose="02030600000101010101" pitchFamily="18" charset="-127"/>
              </a:rPr>
              <a:t>자원순환</a:t>
            </a:r>
            <a:r>
              <a:rPr lang="en-US" altLang="ko-KR" sz="6000" dirty="0">
                <a:latin typeface="HY견고딕" panose="02030600000101010101" pitchFamily="18" charset="-127"/>
                <a:ea typeface="HY견고딕" panose="02030600000101010101" pitchFamily="18" charset="-127"/>
              </a:rPr>
              <a:t>,</a:t>
            </a:r>
          </a:p>
          <a:p>
            <a:r>
              <a:rPr lang="ko-KR" altLang="en-US" sz="60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알고 실천하면 쉬워요</a:t>
            </a: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2F7A4BB2-67D3-830C-C15C-0916194DC2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91345" y="3948113"/>
            <a:ext cx="8046721" cy="163509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954053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50B7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50B7E8"/>
          </a:solidFill>
          <a:ln>
            <a:solidFill>
              <a:srgbClr val="69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48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7142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생각해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75E51ECB-EEC8-90E8-D73A-E5C7E8D4E383}"/>
              </a:ext>
            </a:extLst>
          </p:cNvPr>
          <p:cNvGrpSpPr/>
          <p:nvPr/>
        </p:nvGrpSpPr>
        <p:grpSpPr>
          <a:xfrm>
            <a:off x="8353710" y="85959"/>
            <a:ext cx="3838291" cy="716892"/>
            <a:chOff x="8353710" y="85959"/>
            <a:chExt cx="3838291" cy="716892"/>
          </a:xfrm>
        </p:grpSpPr>
        <p:grpSp>
          <p:nvGrpSpPr>
            <p:cNvPr id="4" name="그룹 3">
              <a:extLst>
                <a:ext uri="{FF2B5EF4-FFF2-40B4-BE49-F238E27FC236}">
                  <a16:creationId xmlns:a16="http://schemas.microsoft.com/office/drawing/2014/main" id="{B6926E3B-C468-AF3F-1B19-20CE02088E97}"/>
                </a:ext>
              </a:extLst>
            </p:cNvPr>
            <p:cNvGrpSpPr/>
            <p:nvPr/>
          </p:nvGrpSpPr>
          <p:grpSpPr>
            <a:xfrm>
              <a:off x="8353710" y="85959"/>
              <a:ext cx="3838290" cy="369332"/>
              <a:chOff x="8353710" y="85959"/>
              <a:chExt cx="3838290" cy="369332"/>
            </a:xfrm>
          </p:grpSpPr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51B7C743-20B4-98FF-6183-B8A404616FD3}"/>
                  </a:ext>
                </a:extLst>
              </p:cNvPr>
              <p:cNvSpPr txBox="1"/>
              <p:nvPr/>
            </p:nvSpPr>
            <p:spPr>
              <a:xfrm>
                <a:off x="8709957" y="85959"/>
                <a:ext cx="348204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자원순환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알고 실천하면 쉬워요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5" name="사각형: 둥근 모서리 14">
                <a:extLst>
                  <a:ext uri="{FF2B5EF4-FFF2-40B4-BE49-F238E27FC236}">
                    <a16:creationId xmlns:a16="http://schemas.microsoft.com/office/drawing/2014/main" id="{7B9A5AFD-12EB-1F48-CB75-427C363EF5F8}"/>
                  </a:ext>
                </a:extLst>
              </p:cNvPr>
              <p:cNvSpPr/>
              <p:nvPr/>
            </p:nvSpPr>
            <p:spPr>
              <a:xfrm>
                <a:off x="8353710" y="130483"/>
                <a:ext cx="410288" cy="260788"/>
              </a:xfrm>
              <a:prstGeom prst="roundRect">
                <a:avLst/>
              </a:prstGeom>
              <a:solidFill>
                <a:srgbClr val="50B7E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3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979C1710-779E-8B4C-7AF5-B92D299B6880}"/>
                </a:ext>
              </a:extLst>
            </p:cNvPr>
            <p:cNvSpPr txBox="1"/>
            <p:nvPr/>
          </p:nvSpPr>
          <p:spPr>
            <a:xfrm>
              <a:off x="8489659" y="433519"/>
              <a:ext cx="37023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50B7E8"/>
                  </a:solidFill>
                </a:rPr>
                <a:t>2.</a:t>
              </a:r>
              <a:r>
                <a:rPr lang="ko-KR" altLang="en-US" b="1" dirty="0">
                  <a:solidFill>
                    <a:srgbClr val="50B7E8"/>
                  </a:solidFill>
                </a:rPr>
                <a:t>자원순환의 첫걸음</a:t>
              </a:r>
              <a:r>
                <a:rPr lang="en-US" altLang="ko-KR" b="1" dirty="0">
                  <a:solidFill>
                    <a:srgbClr val="50B7E8"/>
                  </a:solidFill>
                </a:rPr>
                <a:t>, </a:t>
              </a:r>
              <a:r>
                <a:rPr lang="ko-KR" altLang="en-US" b="1" dirty="0">
                  <a:solidFill>
                    <a:srgbClr val="50B7E8"/>
                  </a:solidFill>
                </a:rPr>
                <a:t>분리배출</a:t>
              </a:r>
            </a:p>
          </p:txBody>
        </p:sp>
      </p:grpSp>
      <p:pic>
        <p:nvPicPr>
          <p:cNvPr id="18" name="그림 17">
            <a:extLst>
              <a:ext uri="{FF2B5EF4-FFF2-40B4-BE49-F238E27FC236}">
                <a16:creationId xmlns:a16="http://schemas.microsoft.com/office/drawing/2014/main" id="{6821772F-8998-273C-44DA-E52A8EF40D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525" y="1220005"/>
            <a:ext cx="10640910" cy="495369"/>
          </a:xfrm>
          <a:prstGeom prst="rect">
            <a:avLst/>
          </a:prstGeom>
        </p:spPr>
      </p:pic>
      <p:pic>
        <p:nvPicPr>
          <p:cNvPr id="20" name="그림 19">
            <a:extLst>
              <a:ext uri="{FF2B5EF4-FFF2-40B4-BE49-F238E27FC236}">
                <a16:creationId xmlns:a16="http://schemas.microsoft.com/office/drawing/2014/main" id="{67634FDD-FC4E-E2DC-3348-9308916B387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68785" y="1938337"/>
            <a:ext cx="3456181" cy="447625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grpSp>
        <p:nvGrpSpPr>
          <p:cNvPr id="10" name="그룹 9">
            <a:extLst>
              <a:ext uri="{FF2B5EF4-FFF2-40B4-BE49-F238E27FC236}">
                <a16:creationId xmlns:a16="http://schemas.microsoft.com/office/drawing/2014/main" id="{1594FD13-15B2-DA37-C6B8-FA4EBC02D145}"/>
              </a:ext>
            </a:extLst>
          </p:cNvPr>
          <p:cNvGrpSpPr/>
          <p:nvPr/>
        </p:nvGrpSpPr>
        <p:grpSpPr>
          <a:xfrm>
            <a:off x="1904089" y="3094047"/>
            <a:ext cx="2416047" cy="1781691"/>
            <a:chOff x="208599" y="2505832"/>
            <a:chExt cx="2416047" cy="1781691"/>
          </a:xfrm>
        </p:grpSpPr>
        <p:sp>
          <p:nvSpPr>
            <p:cNvPr id="11" name="TextBox 10">
              <a:hlinkClick r:id="rId4"/>
              <a:extLst>
                <a:ext uri="{FF2B5EF4-FFF2-40B4-BE49-F238E27FC236}">
                  <a16:creationId xmlns:a16="http://schemas.microsoft.com/office/drawing/2014/main" id="{2533D3B8-B76D-125F-E308-29E45F5F7E62}"/>
                </a:ext>
              </a:extLst>
            </p:cNvPr>
            <p:cNvSpPr txBox="1"/>
            <p:nvPr/>
          </p:nvSpPr>
          <p:spPr>
            <a:xfrm>
              <a:off x="208599" y="3887413"/>
              <a:ext cx="2416047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ko-KR" altLang="en-US" sz="2000" dirty="0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바닷새의 어떤 죽음</a:t>
              </a:r>
            </a:p>
          </p:txBody>
        </p:sp>
        <p:pic>
          <p:nvPicPr>
            <p:cNvPr id="12" name="그림 11">
              <a:hlinkClick r:id="rId4"/>
              <a:extLst>
                <a:ext uri="{FF2B5EF4-FFF2-40B4-BE49-F238E27FC236}">
                  <a16:creationId xmlns:a16="http://schemas.microsoft.com/office/drawing/2014/main" id="{15CD0600-CEC7-867A-2BCA-A4A30B01626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7268" y="2505832"/>
              <a:ext cx="1318826" cy="1381581"/>
            </a:xfrm>
            <a:prstGeom prst="rect">
              <a:avLst/>
            </a:prstGeom>
            <a:effectLst>
              <a:glow rad="101600">
                <a:schemeClr val="accent5">
                  <a:satMod val="175000"/>
                  <a:alpha val="40000"/>
                </a:schemeClr>
              </a:glow>
            </a:effectLst>
          </p:spPr>
        </p:pic>
      </p:grpSp>
    </p:spTree>
    <p:extLst>
      <p:ext uri="{BB962C8B-B14F-4D97-AF65-F5344CB8AC3E}">
        <p14:creationId xmlns:p14="http://schemas.microsoft.com/office/powerpoint/2010/main" val="271718094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50B7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50B7E8"/>
          </a:solidFill>
          <a:ln>
            <a:solidFill>
              <a:srgbClr val="69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48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7142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생각해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75E51ECB-EEC8-90E8-D73A-E5C7E8D4E383}"/>
              </a:ext>
            </a:extLst>
          </p:cNvPr>
          <p:cNvGrpSpPr/>
          <p:nvPr/>
        </p:nvGrpSpPr>
        <p:grpSpPr>
          <a:xfrm>
            <a:off x="8353710" y="85959"/>
            <a:ext cx="3838291" cy="716892"/>
            <a:chOff x="8353710" y="85959"/>
            <a:chExt cx="3838291" cy="716892"/>
          </a:xfrm>
        </p:grpSpPr>
        <p:grpSp>
          <p:nvGrpSpPr>
            <p:cNvPr id="4" name="그룹 3">
              <a:extLst>
                <a:ext uri="{FF2B5EF4-FFF2-40B4-BE49-F238E27FC236}">
                  <a16:creationId xmlns:a16="http://schemas.microsoft.com/office/drawing/2014/main" id="{B6926E3B-C468-AF3F-1B19-20CE02088E97}"/>
                </a:ext>
              </a:extLst>
            </p:cNvPr>
            <p:cNvGrpSpPr/>
            <p:nvPr/>
          </p:nvGrpSpPr>
          <p:grpSpPr>
            <a:xfrm>
              <a:off x="8353710" y="85959"/>
              <a:ext cx="3838290" cy="369332"/>
              <a:chOff x="8353710" y="85959"/>
              <a:chExt cx="3838290" cy="369332"/>
            </a:xfrm>
          </p:grpSpPr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51B7C743-20B4-98FF-6183-B8A404616FD3}"/>
                  </a:ext>
                </a:extLst>
              </p:cNvPr>
              <p:cNvSpPr txBox="1"/>
              <p:nvPr/>
            </p:nvSpPr>
            <p:spPr>
              <a:xfrm>
                <a:off x="8709957" y="85959"/>
                <a:ext cx="348204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자원순환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알고 실천하면 쉬워요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5" name="사각형: 둥근 모서리 14">
                <a:extLst>
                  <a:ext uri="{FF2B5EF4-FFF2-40B4-BE49-F238E27FC236}">
                    <a16:creationId xmlns:a16="http://schemas.microsoft.com/office/drawing/2014/main" id="{7B9A5AFD-12EB-1F48-CB75-427C363EF5F8}"/>
                  </a:ext>
                </a:extLst>
              </p:cNvPr>
              <p:cNvSpPr/>
              <p:nvPr/>
            </p:nvSpPr>
            <p:spPr>
              <a:xfrm>
                <a:off x="8353710" y="130483"/>
                <a:ext cx="410288" cy="260788"/>
              </a:xfrm>
              <a:prstGeom prst="roundRect">
                <a:avLst/>
              </a:prstGeom>
              <a:solidFill>
                <a:srgbClr val="50B7E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3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979C1710-779E-8B4C-7AF5-B92D299B6880}"/>
                </a:ext>
              </a:extLst>
            </p:cNvPr>
            <p:cNvSpPr txBox="1"/>
            <p:nvPr/>
          </p:nvSpPr>
          <p:spPr>
            <a:xfrm>
              <a:off x="8489659" y="433519"/>
              <a:ext cx="37023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50B7E8"/>
                  </a:solidFill>
                </a:rPr>
                <a:t>2.</a:t>
              </a:r>
              <a:r>
                <a:rPr lang="ko-KR" altLang="en-US" b="1" dirty="0">
                  <a:solidFill>
                    <a:srgbClr val="50B7E8"/>
                  </a:solidFill>
                </a:rPr>
                <a:t>자원순환의 첫걸음</a:t>
              </a:r>
              <a:r>
                <a:rPr lang="en-US" altLang="ko-KR" b="1" dirty="0">
                  <a:solidFill>
                    <a:srgbClr val="50B7E8"/>
                  </a:solidFill>
                </a:rPr>
                <a:t>, </a:t>
              </a:r>
              <a:r>
                <a:rPr lang="ko-KR" altLang="en-US" b="1" dirty="0">
                  <a:solidFill>
                    <a:srgbClr val="50B7E8"/>
                  </a:solidFill>
                </a:rPr>
                <a:t>분리배출</a:t>
              </a:r>
            </a:p>
          </p:txBody>
        </p:sp>
      </p:grpSp>
      <p:pic>
        <p:nvPicPr>
          <p:cNvPr id="18" name="그림 17">
            <a:extLst>
              <a:ext uri="{FF2B5EF4-FFF2-40B4-BE49-F238E27FC236}">
                <a16:creationId xmlns:a16="http://schemas.microsoft.com/office/drawing/2014/main" id="{6821772F-8998-273C-44DA-E52A8EF40D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525" y="1220005"/>
            <a:ext cx="10640910" cy="495369"/>
          </a:xfrm>
          <a:prstGeom prst="rect">
            <a:avLst/>
          </a:prstGeom>
        </p:spPr>
      </p:pic>
      <p:pic>
        <p:nvPicPr>
          <p:cNvPr id="13" name="그림 12">
            <a:extLst>
              <a:ext uri="{FF2B5EF4-FFF2-40B4-BE49-F238E27FC236}">
                <a16:creationId xmlns:a16="http://schemas.microsoft.com/office/drawing/2014/main" id="{FE752AEA-E9A5-6774-6C28-647C10ACB8E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1225" y="2104861"/>
            <a:ext cx="4275382" cy="543281"/>
          </a:xfrm>
          <a:prstGeom prst="rect">
            <a:avLst/>
          </a:prstGeom>
        </p:spPr>
      </p:pic>
      <p:sp>
        <p:nvSpPr>
          <p:cNvPr id="14" name="사각형: 둥근 모서리 13">
            <a:extLst>
              <a:ext uri="{FF2B5EF4-FFF2-40B4-BE49-F238E27FC236}">
                <a16:creationId xmlns:a16="http://schemas.microsoft.com/office/drawing/2014/main" id="{C8297F27-B605-D837-1811-31E865B82E2F}"/>
              </a:ext>
            </a:extLst>
          </p:cNvPr>
          <p:cNvSpPr/>
          <p:nvPr/>
        </p:nvSpPr>
        <p:spPr>
          <a:xfrm>
            <a:off x="1343316" y="3333035"/>
            <a:ext cx="9628674" cy="209680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50B7E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endParaRPr lang="en-US" altLang="ko-KR" sz="36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3C2B0630-A0A5-FC8A-DA9E-A398412711A5}"/>
              </a:ext>
            </a:extLst>
          </p:cNvPr>
          <p:cNvSpPr txBox="1"/>
          <p:nvPr/>
        </p:nvSpPr>
        <p:spPr>
          <a:xfrm>
            <a:off x="1557904" y="3596606"/>
            <a:ext cx="919949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동물들이 불쌍하고 미안한 마음이 들었어요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바다에 살고 있는 동물들이 아파하는 모습을 보고 마음이 </a:t>
            </a:r>
            <a:r>
              <a:rPr lang="ko-KR" altLang="en-US" sz="3200" b="1" dirty="0" err="1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아팠어요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</a:t>
            </a:r>
            <a:endParaRPr lang="ko-KR" altLang="en-US" sz="3200" dirty="0"/>
          </a:p>
        </p:txBody>
      </p:sp>
    </p:spTree>
    <p:extLst>
      <p:ext uri="{BB962C8B-B14F-4D97-AF65-F5344CB8AC3E}">
        <p14:creationId xmlns:p14="http://schemas.microsoft.com/office/powerpoint/2010/main" val="22315923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50B7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50B7E8"/>
          </a:solidFill>
          <a:ln>
            <a:solidFill>
              <a:srgbClr val="69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48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7142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생각해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75E51ECB-EEC8-90E8-D73A-E5C7E8D4E383}"/>
              </a:ext>
            </a:extLst>
          </p:cNvPr>
          <p:cNvGrpSpPr/>
          <p:nvPr/>
        </p:nvGrpSpPr>
        <p:grpSpPr>
          <a:xfrm>
            <a:off x="8353710" y="85959"/>
            <a:ext cx="3838291" cy="716892"/>
            <a:chOff x="8353710" y="85959"/>
            <a:chExt cx="3838291" cy="716892"/>
          </a:xfrm>
        </p:grpSpPr>
        <p:grpSp>
          <p:nvGrpSpPr>
            <p:cNvPr id="4" name="그룹 3">
              <a:extLst>
                <a:ext uri="{FF2B5EF4-FFF2-40B4-BE49-F238E27FC236}">
                  <a16:creationId xmlns:a16="http://schemas.microsoft.com/office/drawing/2014/main" id="{B6926E3B-C468-AF3F-1B19-20CE02088E97}"/>
                </a:ext>
              </a:extLst>
            </p:cNvPr>
            <p:cNvGrpSpPr/>
            <p:nvPr/>
          </p:nvGrpSpPr>
          <p:grpSpPr>
            <a:xfrm>
              <a:off x="8353710" y="85959"/>
              <a:ext cx="3838290" cy="369332"/>
              <a:chOff x="8353710" y="85959"/>
              <a:chExt cx="3838290" cy="369332"/>
            </a:xfrm>
          </p:grpSpPr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51B7C743-20B4-98FF-6183-B8A404616FD3}"/>
                  </a:ext>
                </a:extLst>
              </p:cNvPr>
              <p:cNvSpPr txBox="1"/>
              <p:nvPr/>
            </p:nvSpPr>
            <p:spPr>
              <a:xfrm>
                <a:off x="8709957" y="85959"/>
                <a:ext cx="348204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자원순환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알고 실천하면 쉬워요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5" name="사각형: 둥근 모서리 14">
                <a:extLst>
                  <a:ext uri="{FF2B5EF4-FFF2-40B4-BE49-F238E27FC236}">
                    <a16:creationId xmlns:a16="http://schemas.microsoft.com/office/drawing/2014/main" id="{7B9A5AFD-12EB-1F48-CB75-427C363EF5F8}"/>
                  </a:ext>
                </a:extLst>
              </p:cNvPr>
              <p:cNvSpPr/>
              <p:nvPr/>
            </p:nvSpPr>
            <p:spPr>
              <a:xfrm>
                <a:off x="8353710" y="130483"/>
                <a:ext cx="410288" cy="260788"/>
              </a:xfrm>
              <a:prstGeom prst="roundRect">
                <a:avLst/>
              </a:prstGeom>
              <a:solidFill>
                <a:srgbClr val="50B7E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3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979C1710-779E-8B4C-7AF5-B92D299B6880}"/>
                </a:ext>
              </a:extLst>
            </p:cNvPr>
            <p:cNvSpPr txBox="1"/>
            <p:nvPr/>
          </p:nvSpPr>
          <p:spPr>
            <a:xfrm>
              <a:off x="8489659" y="433519"/>
              <a:ext cx="37023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50B7E8"/>
                  </a:solidFill>
                </a:rPr>
                <a:t>2.</a:t>
              </a:r>
              <a:r>
                <a:rPr lang="ko-KR" altLang="en-US" b="1" dirty="0">
                  <a:solidFill>
                    <a:srgbClr val="50B7E8"/>
                  </a:solidFill>
                </a:rPr>
                <a:t>자원순환의 첫걸음</a:t>
              </a:r>
              <a:r>
                <a:rPr lang="en-US" altLang="ko-KR" b="1" dirty="0">
                  <a:solidFill>
                    <a:srgbClr val="50B7E8"/>
                  </a:solidFill>
                </a:rPr>
                <a:t>, </a:t>
              </a:r>
              <a:r>
                <a:rPr lang="ko-KR" altLang="en-US" b="1" dirty="0">
                  <a:solidFill>
                    <a:srgbClr val="50B7E8"/>
                  </a:solidFill>
                </a:rPr>
                <a:t>분리배출</a:t>
              </a:r>
            </a:p>
          </p:txBody>
        </p:sp>
      </p:grpSp>
      <p:pic>
        <p:nvPicPr>
          <p:cNvPr id="18" name="그림 17">
            <a:extLst>
              <a:ext uri="{FF2B5EF4-FFF2-40B4-BE49-F238E27FC236}">
                <a16:creationId xmlns:a16="http://schemas.microsoft.com/office/drawing/2014/main" id="{6821772F-8998-273C-44DA-E52A8EF40D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525" y="1220005"/>
            <a:ext cx="10640910" cy="495369"/>
          </a:xfrm>
          <a:prstGeom prst="rect">
            <a:avLst/>
          </a:prstGeom>
        </p:spPr>
      </p:pic>
      <p:sp>
        <p:nvSpPr>
          <p:cNvPr id="14" name="사각형: 둥근 모서리 13">
            <a:extLst>
              <a:ext uri="{FF2B5EF4-FFF2-40B4-BE49-F238E27FC236}">
                <a16:creationId xmlns:a16="http://schemas.microsoft.com/office/drawing/2014/main" id="{C8297F27-B605-D837-1811-31E865B82E2F}"/>
              </a:ext>
            </a:extLst>
          </p:cNvPr>
          <p:cNvSpPr/>
          <p:nvPr/>
        </p:nvSpPr>
        <p:spPr>
          <a:xfrm>
            <a:off x="1128728" y="2819846"/>
            <a:ext cx="9628674" cy="1113525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50B7E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endParaRPr lang="en-US" altLang="ko-KR" sz="36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3C2B0630-A0A5-FC8A-DA9E-A398412711A5}"/>
              </a:ext>
            </a:extLst>
          </p:cNvPr>
          <p:cNvSpPr txBox="1"/>
          <p:nvPr/>
        </p:nvSpPr>
        <p:spPr>
          <a:xfrm>
            <a:off x="3897594" y="3060847"/>
            <a:ext cx="33727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플라스틱 쓰레기</a:t>
            </a:r>
            <a:endParaRPr lang="ko-KR" altLang="en-US" sz="3200" dirty="0"/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B595E915-28CD-7CAE-6B01-3087AA04D07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487" y="2144248"/>
            <a:ext cx="8782796" cy="510935"/>
          </a:xfrm>
          <a:prstGeom prst="rect">
            <a:avLst/>
          </a:prstGeom>
        </p:spPr>
      </p:pic>
      <p:pic>
        <p:nvPicPr>
          <p:cNvPr id="12" name="그림 11">
            <a:extLst>
              <a:ext uri="{FF2B5EF4-FFF2-40B4-BE49-F238E27FC236}">
                <a16:creationId xmlns:a16="http://schemas.microsoft.com/office/drawing/2014/main" id="{C282E3E5-A060-5290-A998-A6B07A542EA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1769" y="4403302"/>
            <a:ext cx="4239615" cy="537298"/>
          </a:xfrm>
          <a:prstGeom prst="rect">
            <a:avLst/>
          </a:prstGeom>
        </p:spPr>
      </p:pic>
      <p:sp>
        <p:nvSpPr>
          <p:cNvPr id="17" name="사각형: 둥근 모서리 16">
            <a:extLst>
              <a:ext uri="{FF2B5EF4-FFF2-40B4-BE49-F238E27FC236}">
                <a16:creationId xmlns:a16="http://schemas.microsoft.com/office/drawing/2014/main" id="{B26D850F-A600-72F3-0E6B-F841224C1C6B}"/>
              </a:ext>
            </a:extLst>
          </p:cNvPr>
          <p:cNvSpPr/>
          <p:nvPr/>
        </p:nvSpPr>
        <p:spPr>
          <a:xfrm>
            <a:off x="1128728" y="5150257"/>
            <a:ext cx="9628674" cy="1113525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50B7E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endParaRPr lang="en-US" altLang="ko-KR" sz="36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A435FD91-EB1F-2162-040D-C6813B958EB7}"/>
              </a:ext>
            </a:extLst>
          </p:cNvPr>
          <p:cNvSpPr txBox="1"/>
          <p:nvPr/>
        </p:nvSpPr>
        <p:spPr>
          <a:xfrm>
            <a:off x="1251480" y="5150257"/>
            <a:ext cx="919949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 해양 플라스틱 쓰레기가 바다에 살고 있는 동물들에게 피해를 주고 있습니다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</a:t>
            </a:r>
            <a:endParaRPr lang="ko-KR" altLang="en-US" sz="3200" dirty="0"/>
          </a:p>
        </p:txBody>
      </p:sp>
    </p:spTree>
    <p:extLst>
      <p:ext uri="{BB962C8B-B14F-4D97-AF65-F5344CB8AC3E}">
        <p14:creationId xmlns:p14="http://schemas.microsoft.com/office/powerpoint/2010/main" val="34418299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50B7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50B7E8"/>
          </a:solidFill>
          <a:ln>
            <a:solidFill>
              <a:srgbClr val="69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48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427072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얼마나 실천하고 있나요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75E51ECB-EEC8-90E8-D73A-E5C7E8D4E383}"/>
              </a:ext>
            </a:extLst>
          </p:cNvPr>
          <p:cNvGrpSpPr/>
          <p:nvPr/>
        </p:nvGrpSpPr>
        <p:grpSpPr>
          <a:xfrm>
            <a:off x="8353710" y="85959"/>
            <a:ext cx="3838291" cy="716892"/>
            <a:chOff x="8353710" y="85959"/>
            <a:chExt cx="3838291" cy="716892"/>
          </a:xfrm>
        </p:grpSpPr>
        <p:grpSp>
          <p:nvGrpSpPr>
            <p:cNvPr id="4" name="그룹 3">
              <a:extLst>
                <a:ext uri="{FF2B5EF4-FFF2-40B4-BE49-F238E27FC236}">
                  <a16:creationId xmlns:a16="http://schemas.microsoft.com/office/drawing/2014/main" id="{B6926E3B-C468-AF3F-1B19-20CE02088E97}"/>
                </a:ext>
              </a:extLst>
            </p:cNvPr>
            <p:cNvGrpSpPr/>
            <p:nvPr/>
          </p:nvGrpSpPr>
          <p:grpSpPr>
            <a:xfrm>
              <a:off x="8353710" y="85959"/>
              <a:ext cx="3838290" cy="369332"/>
              <a:chOff x="8353710" y="85959"/>
              <a:chExt cx="3838290" cy="369332"/>
            </a:xfrm>
          </p:grpSpPr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51B7C743-20B4-98FF-6183-B8A404616FD3}"/>
                  </a:ext>
                </a:extLst>
              </p:cNvPr>
              <p:cNvSpPr txBox="1"/>
              <p:nvPr/>
            </p:nvSpPr>
            <p:spPr>
              <a:xfrm>
                <a:off x="8709957" y="85959"/>
                <a:ext cx="348204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자원순환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알고 실천하면 쉬워요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5" name="사각형: 둥근 모서리 14">
                <a:extLst>
                  <a:ext uri="{FF2B5EF4-FFF2-40B4-BE49-F238E27FC236}">
                    <a16:creationId xmlns:a16="http://schemas.microsoft.com/office/drawing/2014/main" id="{7B9A5AFD-12EB-1F48-CB75-427C363EF5F8}"/>
                  </a:ext>
                </a:extLst>
              </p:cNvPr>
              <p:cNvSpPr/>
              <p:nvPr/>
            </p:nvSpPr>
            <p:spPr>
              <a:xfrm>
                <a:off x="8353710" y="130483"/>
                <a:ext cx="410288" cy="260788"/>
              </a:xfrm>
              <a:prstGeom prst="roundRect">
                <a:avLst/>
              </a:prstGeom>
              <a:solidFill>
                <a:srgbClr val="50B7E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3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979C1710-779E-8B4C-7AF5-B92D299B6880}"/>
                </a:ext>
              </a:extLst>
            </p:cNvPr>
            <p:cNvSpPr txBox="1"/>
            <p:nvPr/>
          </p:nvSpPr>
          <p:spPr>
            <a:xfrm>
              <a:off x="8489659" y="433519"/>
              <a:ext cx="37023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50B7E8"/>
                  </a:solidFill>
                </a:rPr>
                <a:t>2.</a:t>
              </a:r>
              <a:r>
                <a:rPr lang="ko-KR" altLang="en-US" b="1" dirty="0">
                  <a:solidFill>
                    <a:srgbClr val="50B7E8"/>
                  </a:solidFill>
                </a:rPr>
                <a:t>자원순환의 첫걸음</a:t>
              </a:r>
              <a:r>
                <a:rPr lang="en-US" altLang="ko-KR" b="1" dirty="0">
                  <a:solidFill>
                    <a:srgbClr val="50B7E8"/>
                  </a:solidFill>
                </a:rPr>
                <a:t>, </a:t>
              </a:r>
              <a:r>
                <a:rPr lang="ko-KR" altLang="en-US" b="1" dirty="0">
                  <a:solidFill>
                    <a:srgbClr val="50B7E8"/>
                  </a:solidFill>
                </a:rPr>
                <a:t>분리배출</a:t>
              </a:r>
            </a:p>
          </p:txBody>
        </p:sp>
      </p:grpSp>
      <p:pic>
        <p:nvPicPr>
          <p:cNvPr id="11" name="그림 10">
            <a:extLst>
              <a:ext uri="{FF2B5EF4-FFF2-40B4-BE49-F238E27FC236}">
                <a16:creationId xmlns:a16="http://schemas.microsoft.com/office/drawing/2014/main" id="{5A5B7DD8-33CE-E3B6-236D-CA06E3D03B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659" y="1050858"/>
            <a:ext cx="6906589" cy="657317"/>
          </a:xfrm>
          <a:prstGeom prst="rect">
            <a:avLst/>
          </a:prstGeom>
        </p:spPr>
      </p:pic>
      <p:pic>
        <p:nvPicPr>
          <p:cNvPr id="20" name="그림 19">
            <a:extLst>
              <a:ext uri="{FF2B5EF4-FFF2-40B4-BE49-F238E27FC236}">
                <a16:creationId xmlns:a16="http://schemas.microsoft.com/office/drawing/2014/main" id="{3D81CB05-3586-CAE8-8F1C-2DE5C5D110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1434" y="1915399"/>
            <a:ext cx="9916909" cy="41279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435526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50B7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50B7E8"/>
          </a:solidFill>
          <a:ln>
            <a:solidFill>
              <a:srgbClr val="69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49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75E51ECB-EEC8-90E8-D73A-E5C7E8D4E383}"/>
              </a:ext>
            </a:extLst>
          </p:cNvPr>
          <p:cNvGrpSpPr/>
          <p:nvPr/>
        </p:nvGrpSpPr>
        <p:grpSpPr>
          <a:xfrm>
            <a:off x="8353710" y="85959"/>
            <a:ext cx="3838291" cy="716892"/>
            <a:chOff x="8353710" y="85959"/>
            <a:chExt cx="3838291" cy="716892"/>
          </a:xfrm>
        </p:grpSpPr>
        <p:grpSp>
          <p:nvGrpSpPr>
            <p:cNvPr id="4" name="그룹 3">
              <a:extLst>
                <a:ext uri="{FF2B5EF4-FFF2-40B4-BE49-F238E27FC236}">
                  <a16:creationId xmlns:a16="http://schemas.microsoft.com/office/drawing/2014/main" id="{B6926E3B-C468-AF3F-1B19-20CE02088E97}"/>
                </a:ext>
              </a:extLst>
            </p:cNvPr>
            <p:cNvGrpSpPr/>
            <p:nvPr/>
          </p:nvGrpSpPr>
          <p:grpSpPr>
            <a:xfrm>
              <a:off x="8353710" y="85959"/>
              <a:ext cx="3838290" cy="369332"/>
              <a:chOff x="8353710" y="85959"/>
              <a:chExt cx="3838290" cy="369332"/>
            </a:xfrm>
          </p:grpSpPr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51B7C743-20B4-98FF-6183-B8A404616FD3}"/>
                  </a:ext>
                </a:extLst>
              </p:cNvPr>
              <p:cNvSpPr txBox="1"/>
              <p:nvPr/>
            </p:nvSpPr>
            <p:spPr>
              <a:xfrm>
                <a:off x="8709957" y="85959"/>
                <a:ext cx="348204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자원순환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알고 실천하면 쉬워요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5" name="사각형: 둥근 모서리 14">
                <a:extLst>
                  <a:ext uri="{FF2B5EF4-FFF2-40B4-BE49-F238E27FC236}">
                    <a16:creationId xmlns:a16="http://schemas.microsoft.com/office/drawing/2014/main" id="{7B9A5AFD-12EB-1F48-CB75-427C363EF5F8}"/>
                  </a:ext>
                </a:extLst>
              </p:cNvPr>
              <p:cNvSpPr/>
              <p:nvPr/>
            </p:nvSpPr>
            <p:spPr>
              <a:xfrm>
                <a:off x="8353710" y="130483"/>
                <a:ext cx="410288" cy="260788"/>
              </a:xfrm>
              <a:prstGeom prst="roundRect">
                <a:avLst/>
              </a:prstGeom>
              <a:solidFill>
                <a:srgbClr val="50B7E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3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979C1710-779E-8B4C-7AF5-B92D299B6880}"/>
                </a:ext>
              </a:extLst>
            </p:cNvPr>
            <p:cNvSpPr txBox="1"/>
            <p:nvPr/>
          </p:nvSpPr>
          <p:spPr>
            <a:xfrm>
              <a:off x="8489659" y="433519"/>
              <a:ext cx="37023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50B7E8"/>
                  </a:solidFill>
                </a:rPr>
                <a:t>2.</a:t>
              </a:r>
              <a:r>
                <a:rPr lang="ko-KR" altLang="en-US" b="1" dirty="0">
                  <a:solidFill>
                    <a:srgbClr val="50B7E8"/>
                  </a:solidFill>
                </a:rPr>
                <a:t>자원순환의 첫걸음</a:t>
              </a:r>
              <a:r>
                <a:rPr lang="en-US" altLang="ko-KR" b="1" dirty="0">
                  <a:solidFill>
                    <a:srgbClr val="50B7E8"/>
                  </a:solidFill>
                </a:rPr>
                <a:t>, </a:t>
              </a:r>
              <a:r>
                <a:rPr lang="ko-KR" altLang="en-US" b="1" dirty="0">
                  <a:solidFill>
                    <a:srgbClr val="50B7E8"/>
                  </a:solidFill>
                </a:rPr>
                <a:t>분리배출</a:t>
              </a:r>
            </a:p>
          </p:txBody>
        </p:sp>
      </p:grpSp>
      <p:pic>
        <p:nvPicPr>
          <p:cNvPr id="10" name="그림 9">
            <a:extLst>
              <a:ext uri="{FF2B5EF4-FFF2-40B4-BE49-F238E27FC236}">
                <a16:creationId xmlns:a16="http://schemas.microsoft.com/office/drawing/2014/main" id="{50705ED4-C803-9E12-BB25-AF81F3323C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0637" y="1179445"/>
            <a:ext cx="4753638" cy="485843"/>
          </a:xfrm>
          <a:prstGeom prst="rect">
            <a:avLst/>
          </a:prstGeom>
        </p:spPr>
      </p:pic>
      <p:pic>
        <p:nvPicPr>
          <p:cNvPr id="13" name="그림 12">
            <a:extLst>
              <a:ext uri="{FF2B5EF4-FFF2-40B4-BE49-F238E27FC236}">
                <a16:creationId xmlns:a16="http://schemas.microsoft.com/office/drawing/2014/main" id="{7A555A31-B3E5-FC89-A33A-5A998D0F1D8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8344" y="2010063"/>
            <a:ext cx="9859751" cy="1495634"/>
          </a:xfrm>
          <a:prstGeom prst="rect">
            <a:avLst/>
          </a:prstGeom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0B5015D8-8C7F-201A-00F0-B7B86AE90CC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02811" y="3648162"/>
            <a:ext cx="8716591" cy="2838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16696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50B7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50B7E8"/>
          </a:solidFill>
          <a:ln>
            <a:solidFill>
              <a:srgbClr val="69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49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75E51ECB-EEC8-90E8-D73A-E5C7E8D4E383}"/>
              </a:ext>
            </a:extLst>
          </p:cNvPr>
          <p:cNvGrpSpPr/>
          <p:nvPr/>
        </p:nvGrpSpPr>
        <p:grpSpPr>
          <a:xfrm>
            <a:off x="8353710" y="85959"/>
            <a:ext cx="3838291" cy="716892"/>
            <a:chOff x="8353710" y="85959"/>
            <a:chExt cx="3838291" cy="716892"/>
          </a:xfrm>
        </p:grpSpPr>
        <p:grpSp>
          <p:nvGrpSpPr>
            <p:cNvPr id="4" name="그룹 3">
              <a:extLst>
                <a:ext uri="{FF2B5EF4-FFF2-40B4-BE49-F238E27FC236}">
                  <a16:creationId xmlns:a16="http://schemas.microsoft.com/office/drawing/2014/main" id="{B6926E3B-C468-AF3F-1B19-20CE02088E97}"/>
                </a:ext>
              </a:extLst>
            </p:cNvPr>
            <p:cNvGrpSpPr/>
            <p:nvPr/>
          </p:nvGrpSpPr>
          <p:grpSpPr>
            <a:xfrm>
              <a:off x="8353710" y="85959"/>
              <a:ext cx="3838290" cy="369332"/>
              <a:chOff x="8353710" y="85959"/>
              <a:chExt cx="3838290" cy="369332"/>
            </a:xfrm>
          </p:grpSpPr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51B7C743-20B4-98FF-6183-B8A404616FD3}"/>
                  </a:ext>
                </a:extLst>
              </p:cNvPr>
              <p:cNvSpPr txBox="1"/>
              <p:nvPr/>
            </p:nvSpPr>
            <p:spPr>
              <a:xfrm>
                <a:off x="8709957" y="85959"/>
                <a:ext cx="348204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자원순환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알고 실천하면 쉬워요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5" name="사각형: 둥근 모서리 14">
                <a:extLst>
                  <a:ext uri="{FF2B5EF4-FFF2-40B4-BE49-F238E27FC236}">
                    <a16:creationId xmlns:a16="http://schemas.microsoft.com/office/drawing/2014/main" id="{7B9A5AFD-12EB-1F48-CB75-427C363EF5F8}"/>
                  </a:ext>
                </a:extLst>
              </p:cNvPr>
              <p:cNvSpPr/>
              <p:nvPr/>
            </p:nvSpPr>
            <p:spPr>
              <a:xfrm>
                <a:off x="8353710" y="130483"/>
                <a:ext cx="410288" cy="260788"/>
              </a:xfrm>
              <a:prstGeom prst="roundRect">
                <a:avLst/>
              </a:prstGeom>
              <a:solidFill>
                <a:srgbClr val="50B7E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3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979C1710-779E-8B4C-7AF5-B92D299B6880}"/>
                </a:ext>
              </a:extLst>
            </p:cNvPr>
            <p:cNvSpPr txBox="1"/>
            <p:nvPr/>
          </p:nvSpPr>
          <p:spPr>
            <a:xfrm>
              <a:off x="8489659" y="433519"/>
              <a:ext cx="37023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50B7E8"/>
                  </a:solidFill>
                </a:rPr>
                <a:t>2.</a:t>
              </a:r>
              <a:r>
                <a:rPr lang="ko-KR" altLang="en-US" b="1" dirty="0">
                  <a:solidFill>
                    <a:srgbClr val="50B7E8"/>
                  </a:solidFill>
                </a:rPr>
                <a:t>자원순환의 첫걸음</a:t>
              </a:r>
              <a:r>
                <a:rPr lang="en-US" altLang="ko-KR" b="1" dirty="0">
                  <a:solidFill>
                    <a:srgbClr val="50B7E8"/>
                  </a:solidFill>
                </a:rPr>
                <a:t>, </a:t>
              </a:r>
              <a:r>
                <a:rPr lang="ko-KR" altLang="en-US" b="1" dirty="0">
                  <a:solidFill>
                    <a:srgbClr val="50B7E8"/>
                  </a:solidFill>
                </a:rPr>
                <a:t>분리배출</a:t>
              </a:r>
            </a:p>
          </p:txBody>
        </p:sp>
      </p:grpSp>
      <p:pic>
        <p:nvPicPr>
          <p:cNvPr id="11" name="그림 10">
            <a:extLst>
              <a:ext uri="{FF2B5EF4-FFF2-40B4-BE49-F238E27FC236}">
                <a16:creationId xmlns:a16="http://schemas.microsoft.com/office/drawing/2014/main" id="{BBAEE8DB-3ECC-6259-FCA0-E37803E742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525" y="1104900"/>
            <a:ext cx="5420481" cy="600159"/>
          </a:xfrm>
          <a:prstGeom prst="rect">
            <a:avLst/>
          </a:prstGeom>
        </p:spPr>
      </p:pic>
      <p:pic>
        <p:nvPicPr>
          <p:cNvPr id="16" name="그림 15">
            <a:extLst>
              <a:ext uri="{FF2B5EF4-FFF2-40B4-BE49-F238E27FC236}">
                <a16:creationId xmlns:a16="http://schemas.microsoft.com/office/drawing/2014/main" id="{C32A684F-0A3E-EB3E-50F5-252902133D3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6040" y="1637571"/>
            <a:ext cx="10153015" cy="5220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617680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50B7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50B7E8"/>
          </a:solidFill>
          <a:ln>
            <a:solidFill>
              <a:srgbClr val="69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49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75E51ECB-EEC8-90E8-D73A-E5C7E8D4E383}"/>
              </a:ext>
            </a:extLst>
          </p:cNvPr>
          <p:cNvGrpSpPr/>
          <p:nvPr/>
        </p:nvGrpSpPr>
        <p:grpSpPr>
          <a:xfrm>
            <a:off x="8353710" y="85959"/>
            <a:ext cx="3838291" cy="716892"/>
            <a:chOff x="8353710" y="85959"/>
            <a:chExt cx="3838291" cy="716892"/>
          </a:xfrm>
        </p:grpSpPr>
        <p:grpSp>
          <p:nvGrpSpPr>
            <p:cNvPr id="4" name="그룹 3">
              <a:extLst>
                <a:ext uri="{FF2B5EF4-FFF2-40B4-BE49-F238E27FC236}">
                  <a16:creationId xmlns:a16="http://schemas.microsoft.com/office/drawing/2014/main" id="{B6926E3B-C468-AF3F-1B19-20CE02088E97}"/>
                </a:ext>
              </a:extLst>
            </p:cNvPr>
            <p:cNvGrpSpPr/>
            <p:nvPr/>
          </p:nvGrpSpPr>
          <p:grpSpPr>
            <a:xfrm>
              <a:off x="8353710" y="85959"/>
              <a:ext cx="3838290" cy="369332"/>
              <a:chOff x="8353710" y="85959"/>
              <a:chExt cx="3838290" cy="369332"/>
            </a:xfrm>
          </p:grpSpPr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51B7C743-20B4-98FF-6183-B8A404616FD3}"/>
                  </a:ext>
                </a:extLst>
              </p:cNvPr>
              <p:cNvSpPr txBox="1"/>
              <p:nvPr/>
            </p:nvSpPr>
            <p:spPr>
              <a:xfrm>
                <a:off x="8709957" y="85959"/>
                <a:ext cx="348204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자원순환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알고 실천하면 쉬워요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5" name="사각형: 둥근 모서리 14">
                <a:extLst>
                  <a:ext uri="{FF2B5EF4-FFF2-40B4-BE49-F238E27FC236}">
                    <a16:creationId xmlns:a16="http://schemas.microsoft.com/office/drawing/2014/main" id="{7B9A5AFD-12EB-1F48-CB75-427C363EF5F8}"/>
                  </a:ext>
                </a:extLst>
              </p:cNvPr>
              <p:cNvSpPr/>
              <p:nvPr/>
            </p:nvSpPr>
            <p:spPr>
              <a:xfrm>
                <a:off x="8353710" y="130483"/>
                <a:ext cx="410288" cy="260788"/>
              </a:xfrm>
              <a:prstGeom prst="roundRect">
                <a:avLst/>
              </a:prstGeom>
              <a:solidFill>
                <a:srgbClr val="50B7E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3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979C1710-779E-8B4C-7AF5-B92D299B6880}"/>
                </a:ext>
              </a:extLst>
            </p:cNvPr>
            <p:cNvSpPr txBox="1"/>
            <p:nvPr/>
          </p:nvSpPr>
          <p:spPr>
            <a:xfrm>
              <a:off x="8489659" y="433519"/>
              <a:ext cx="37023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50B7E8"/>
                  </a:solidFill>
                </a:rPr>
                <a:t>2.</a:t>
              </a:r>
              <a:r>
                <a:rPr lang="ko-KR" altLang="en-US" b="1" dirty="0">
                  <a:solidFill>
                    <a:srgbClr val="50B7E8"/>
                  </a:solidFill>
                </a:rPr>
                <a:t>자원순환의 첫걸음</a:t>
              </a:r>
              <a:r>
                <a:rPr lang="en-US" altLang="ko-KR" b="1" dirty="0">
                  <a:solidFill>
                    <a:srgbClr val="50B7E8"/>
                  </a:solidFill>
                </a:rPr>
                <a:t>, </a:t>
              </a:r>
              <a:r>
                <a:rPr lang="ko-KR" altLang="en-US" b="1" dirty="0">
                  <a:solidFill>
                    <a:srgbClr val="50B7E8"/>
                  </a:solidFill>
                </a:rPr>
                <a:t>분리배출</a:t>
              </a:r>
            </a:p>
          </p:txBody>
        </p:sp>
      </p:grpSp>
      <p:pic>
        <p:nvPicPr>
          <p:cNvPr id="10" name="그림 9">
            <a:extLst>
              <a:ext uri="{FF2B5EF4-FFF2-40B4-BE49-F238E27FC236}">
                <a16:creationId xmlns:a16="http://schemas.microsoft.com/office/drawing/2014/main" id="{D975297B-95AA-3757-38C3-8DB5AE9446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525" y="1176845"/>
            <a:ext cx="5927550" cy="488443"/>
          </a:xfrm>
          <a:prstGeom prst="rect">
            <a:avLst/>
          </a:prstGeom>
        </p:spPr>
      </p:pic>
      <p:pic>
        <p:nvPicPr>
          <p:cNvPr id="13" name="그림 12">
            <a:extLst>
              <a:ext uri="{FF2B5EF4-FFF2-40B4-BE49-F238E27FC236}">
                <a16:creationId xmlns:a16="http://schemas.microsoft.com/office/drawing/2014/main" id="{92D5C009-01FF-3395-C752-BCA6A48AB5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92926" y="2208930"/>
            <a:ext cx="5144218" cy="3715268"/>
          </a:xfrm>
          <a:prstGeom prst="rect">
            <a:avLst/>
          </a:prstGeom>
        </p:spPr>
      </p:pic>
      <p:pic>
        <p:nvPicPr>
          <p:cNvPr id="17" name="그림 16">
            <a:extLst>
              <a:ext uri="{FF2B5EF4-FFF2-40B4-BE49-F238E27FC236}">
                <a16:creationId xmlns:a16="http://schemas.microsoft.com/office/drawing/2014/main" id="{B1EEA93B-0090-38AE-3415-DC76BF9A045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06456" y="2661486"/>
            <a:ext cx="3915321" cy="3000794"/>
          </a:xfrm>
          <a:prstGeom prst="rect">
            <a:avLst/>
          </a:prstGeom>
        </p:spPr>
      </p:pic>
      <p:pic>
        <p:nvPicPr>
          <p:cNvPr id="19" name="그림 18">
            <a:extLst>
              <a:ext uri="{FF2B5EF4-FFF2-40B4-BE49-F238E27FC236}">
                <a16:creationId xmlns:a16="http://schemas.microsoft.com/office/drawing/2014/main" id="{1FD75F65-FE5F-ACEF-34A9-1E7F2F0B79E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2203" y="3101425"/>
            <a:ext cx="1547097" cy="17838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701700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50B7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50B7E8"/>
          </a:solidFill>
          <a:ln>
            <a:solidFill>
              <a:srgbClr val="FDB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50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75E51ECB-EEC8-90E8-D73A-E5C7E8D4E383}"/>
              </a:ext>
            </a:extLst>
          </p:cNvPr>
          <p:cNvGrpSpPr/>
          <p:nvPr/>
        </p:nvGrpSpPr>
        <p:grpSpPr>
          <a:xfrm>
            <a:off x="8353710" y="85959"/>
            <a:ext cx="3838291" cy="716892"/>
            <a:chOff x="8353710" y="85959"/>
            <a:chExt cx="3838291" cy="716892"/>
          </a:xfrm>
        </p:grpSpPr>
        <p:grpSp>
          <p:nvGrpSpPr>
            <p:cNvPr id="4" name="그룹 3">
              <a:extLst>
                <a:ext uri="{FF2B5EF4-FFF2-40B4-BE49-F238E27FC236}">
                  <a16:creationId xmlns:a16="http://schemas.microsoft.com/office/drawing/2014/main" id="{B6926E3B-C468-AF3F-1B19-20CE02088E97}"/>
                </a:ext>
              </a:extLst>
            </p:cNvPr>
            <p:cNvGrpSpPr/>
            <p:nvPr/>
          </p:nvGrpSpPr>
          <p:grpSpPr>
            <a:xfrm>
              <a:off x="8353710" y="85959"/>
              <a:ext cx="3838290" cy="369332"/>
              <a:chOff x="8353710" y="85959"/>
              <a:chExt cx="3838290" cy="369332"/>
            </a:xfrm>
          </p:grpSpPr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51B7C743-20B4-98FF-6183-B8A404616FD3}"/>
                  </a:ext>
                </a:extLst>
              </p:cNvPr>
              <p:cNvSpPr txBox="1"/>
              <p:nvPr/>
            </p:nvSpPr>
            <p:spPr>
              <a:xfrm>
                <a:off x="8709957" y="85959"/>
                <a:ext cx="348204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자원순환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알고 실천하면 쉬워요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5" name="사각형: 둥근 모서리 14">
                <a:extLst>
                  <a:ext uri="{FF2B5EF4-FFF2-40B4-BE49-F238E27FC236}">
                    <a16:creationId xmlns:a16="http://schemas.microsoft.com/office/drawing/2014/main" id="{7B9A5AFD-12EB-1F48-CB75-427C363EF5F8}"/>
                  </a:ext>
                </a:extLst>
              </p:cNvPr>
              <p:cNvSpPr/>
              <p:nvPr/>
            </p:nvSpPr>
            <p:spPr>
              <a:xfrm>
                <a:off x="8353710" y="130483"/>
                <a:ext cx="410288" cy="260788"/>
              </a:xfrm>
              <a:prstGeom prst="roundRect">
                <a:avLst/>
              </a:prstGeom>
              <a:solidFill>
                <a:srgbClr val="50B7E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3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979C1710-779E-8B4C-7AF5-B92D299B6880}"/>
                </a:ext>
              </a:extLst>
            </p:cNvPr>
            <p:cNvSpPr txBox="1"/>
            <p:nvPr/>
          </p:nvSpPr>
          <p:spPr>
            <a:xfrm>
              <a:off x="8489659" y="433519"/>
              <a:ext cx="37023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50B7E8"/>
                  </a:solidFill>
                </a:rPr>
                <a:t>2.</a:t>
              </a:r>
              <a:r>
                <a:rPr lang="ko-KR" altLang="en-US" b="1" dirty="0">
                  <a:solidFill>
                    <a:srgbClr val="50B7E8"/>
                  </a:solidFill>
                </a:rPr>
                <a:t>자원순환의 첫걸음</a:t>
              </a:r>
              <a:r>
                <a:rPr lang="en-US" altLang="ko-KR" b="1" dirty="0">
                  <a:solidFill>
                    <a:srgbClr val="50B7E8"/>
                  </a:solidFill>
                </a:rPr>
                <a:t>, </a:t>
              </a:r>
              <a:r>
                <a:rPr lang="ko-KR" altLang="en-US" b="1" dirty="0">
                  <a:solidFill>
                    <a:srgbClr val="50B7E8"/>
                  </a:solidFill>
                </a:rPr>
                <a:t>분리배출</a:t>
              </a:r>
            </a:p>
          </p:txBody>
        </p:sp>
      </p:grpSp>
      <p:pic>
        <p:nvPicPr>
          <p:cNvPr id="14" name="그림 13">
            <a:extLst>
              <a:ext uri="{FF2B5EF4-FFF2-40B4-BE49-F238E27FC236}">
                <a16:creationId xmlns:a16="http://schemas.microsoft.com/office/drawing/2014/main" id="{D92EF05E-FB8A-94E8-14BA-541E81E26C4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2203" y="1150411"/>
            <a:ext cx="9926435" cy="533474"/>
          </a:xfrm>
          <a:prstGeom prst="rect">
            <a:avLst/>
          </a:prstGeom>
        </p:spPr>
      </p:pic>
      <p:pic>
        <p:nvPicPr>
          <p:cNvPr id="18" name="그림 17">
            <a:extLst>
              <a:ext uri="{FF2B5EF4-FFF2-40B4-BE49-F238E27FC236}">
                <a16:creationId xmlns:a16="http://schemas.microsoft.com/office/drawing/2014/main" id="{5A32205A-22E1-FA09-E4AA-878F0905E67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0282" y="1732835"/>
            <a:ext cx="5782482" cy="5125165"/>
          </a:xfrm>
          <a:prstGeom prst="rect">
            <a:avLst/>
          </a:prstGeom>
        </p:spPr>
      </p:pic>
      <p:pic>
        <p:nvPicPr>
          <p:cNvPr id="20" name="그림 19">
            <a:extLst>
              <a:ext uri="{FF2B5EF4-FFF2-40B4-BE49-F238E27FC236}">
                <a16:creationId xmlns:a16="http://schemas.microsoft.com/office/drawing/2014/main" id="{34718F21-8A26-9A45-0F05-43B3CD9B9FA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59332" y="2062626"/>
            <a:ext cx="2391109" cy="2181529"/>
          </a:xfrm>
          <a:prstGeom prst="rect">
            <a:avLst/>
          </a:prstGeom>
        </p:spPr>
      </p:pic>
      <p:sp>
        <p:nvSpPr>
          <p:cNvPr id="7" name="타원 6">
            <a:extLst>
              <a:ext uri="{FF2B5EF4-FFF2-40B4-BE49-F238E27FC236}">
                <a16:creationId xmlns:a16="http://schemas.microsoft.com/office/drawing/2014/main" id="{78AACFA8-8F50-269C-DA7C-485FA2215892}"/>
              </a:ext>
            </a:extLst>
          </p:cNvPr>
          <p:cNvSpPr/>
          <p:nvPr/>
        </p:nvSpPr>
        <p:spPr>
          <a:xfrm>
            <a:off x="8292527" y="3767301"/>
            <a:ext cx="532654" cy="554674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2389E5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10" name="타원형 설명선 14">
            <a:extLst>
              <a:ext uri="{FF2B5EF4-FFF2-40B4-BE49-F238E27FC236}">
                <a16:creationId xmlns:a16="http://schemas.microsoft.com/office/drawing/2014/main" id="{31582F78-BF87-CB39-7F9F-23A295A41A72}"/>
              </a:ext>
            </a:extLst>
          </p:cNvPr>
          <p:cNvSpPr/>
          <p:nvPr/>
        </p:nvSpPr>
        <p:spPr>
          <a:xfrm>
            <a:off x="7657540" y="4364684"/>
            <a:ext cx="3398058" cy="2209481"/>
          </a:xfrm>
          <a:prstGeom prst="wedgeEllipseCallout">
            <a:avLst/>
          </a:prstGeom>
          <a:solidFill>
            <a:schemeClr val="bg1"/>
          </a:solidFill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673FF795-1217-1A86-042D-6BBE8047FC2E}"/>
              </a:ext>
            </a:extLst>
          </p:cNvPr>
          <p:cNvSpPr txBox="1"/>
          <p:nvPr/>
        </p:nvSpPr>
        <p:spPr>
          <a:xfrm>
            <a:off x="7925330" y="4866313"/>
            <a:ext cx="286247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200" dirty="0">
                <a:solidFill>
                  <a:srgbClr val="2389E5"/>
                </a:solidFill>
                <a:latin typeface="+mn-ea"/>
              </a:rPr>
              <a:t>축구공은 재활용이 어려우므로 </a:t>
            </a:r>
            <a:endParaRPr lang="en-US" altLang="ko-KR" sz="2200" dirty="0">
              <a:solidFill>
                <a:srgbClr val="2389E5"/>
              </a:solidFill>
              <a:latin typeface="+mn-ea"/>
            </a:endParaRPr>
          </a:p>
          <a:p>
            <a:pPr algn="ctr"/>
            <a:r>
              <a:rPr lang="ko-KR" altLang="en-US" sz="2200" dirty="0" err="1">
                <a:solidFill>
                  <a:srgbClr val="2389E5"/>
                </a:solidFill>
                <a:latin typeface="+mn-ea"/>
              </a:rPr>
              <a:t>종량제봉투로</a:t>
            </a:r>
            <a:r>
              <a:rPr lang="ko-KR" altLang="en-US" sz="2200" dirty="0">
                <a:solidFill>
                  <a:srgbClr val="2389E5"/>
                </a:solidFill>
                <a:latin typeface="+mn-ea"/>
              </a:rPr>
              <a:t> 배출해야 합니다</a:t>
            </a:r>
            <a:r>
              <a:rPr lang="en-US" altLang="ko-KR" sz="2200" dirty="0">
                <a:solidFill>
                  <a:srgbClr val="2389E5"/>
                </a:solidFill>
                <a:latin typeface="+mn-ea"/>
              </a:rPr>
              <a:t>.</a:t>
            </a:r>
            <a:endParaRPr lang="ko-KR" altLang="en-US" sz="2200" dirty="0">
              <a:solidFill>
                <a:srgbClr val="2389E5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0455649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22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50B7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50B7E8"/>
          </a:solidFill>
          <a:ln>
            <a:solidFill>
              <a:srgbClr val="FDB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50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75E51ECB-EEC8-90E8-D73A-E5C7E8D4E383}"/>
              </a:ext>
            </a:extLst>
          </p:cNvPr>
          <p:cNvGrpSpPr/>
          <p:nvPr/>
        </p:nvGrpSpPr>
        <p:grpSpPr>
          <a:xfrm>
            <a:off x="8353710" y="85959"/>
            <a:ext cx="3838291" cy="716892"/>
            <a:chOff x="8353710" y="85959"/>
            <a:chExt cx="3838291" cy="716892"/>
          </a:xfrm>
        </p:grpSpPr>
        <p:grpSp>
          <p:nvGrpSpPr>
            <p:cNvPr id="4" name="그룹 3">
              <a:extLst>
                <a:ext uri="{FF2B5EF4-FFF2-40B4-BE49-F238E27FC236}">
                  <a16:creationId xmlns:a16="http://schemas.microsoft.com/office/drawing/2014/main" id="{B6926E3B-C468-AF3F-1B19-20CE02088E97}"/>
                </a:ext>
              </a:extLst>
            </p:cNvPr>
            <p:cNvGrpSpPr/>
            <p:nvPr/>
          </p:nvGrpSpPr>
          <p:grpSpPr>
            <a:xfrm>
              <a:off x="8353710" y="85959"/>
              <a:ext cx="3838290" cy="369332"/>
              <a:chOff x="8353710" y="85959"/>
              <a:chExt cx="3838290" cy="369332"/>
            </a:xfrm>
          </p:grpSpPr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51B7C743-20B4-98FF-6183-B8A404616FD3}"/>
                  </a:ext>
                </a:extLst>
              </p:cNvPr>
              <p:cNvSpPr txBox="1"/>
              <p:nvPr/>
            </p:nvSpPr>
            <p:spPr>
              <a:xfrm>
                <a:off x="8709957" y="85959"/>
                <a:ext cx="348204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자원순환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알고 실천하면 쉬워요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5" name="사각형: 둥근 모서리 14">
                <a:extLst>
                  <a:ext uri="{FF2B5EF4-FFF2-40B4-BE49-F238E27FC236}">
                    <a16:creationId xmlns:a16="http://schemas.microsoft.com/office/drawing/2014/main" id="{7B9A5AFD-12EB-1F48-CB75-427C363EF5F8}"/>
                  </a:ext>
                </a:extLst>
              </p:cNvPr>
              <p:cNvSpPr/>
              <p:nvPr/>
            </p:nvSpPr>
            <p:spPr>
              <a:xfrm>
                <a:off x="8353710" y="130483"/>
                <a:ext cx="410288" cy="260788"/>
              </a:xfrm>
              <a:prstGeom prst="roundRect">
                <a:avLst/>
              </a:prstGeom>
              <a:solidFill>
                <a:srgbClr val="50B7E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3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979C1710-779E-8B4C-7AF5-B92D299B6880}"/>
                </a:ext>
              </a:extLst>
            </p:cNvPr>
            <p:cNvSpPr txBox="1"/>
            <p:nvPr/>
          </p:nvSpPr>
          <p:spPr>
            <a:xfrm>
              <a:off x="8489659" y="433519"/>
              <a:ext cx="37023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50B7E8"/>
                  </a:solidFill>
                </a:rPr>
                <a:t>2.</a:t>
              </a:r>
              <a:r>
                <a:rPr lang="ko-KR" altLang="en-US" b="1" dirty="0">
                  <a:solidFill>
                    <a:srgbClr val="50B7E8"/>
                  </a:solidFill>
                </a:rPr>
                <a:t>자원순환의 첫걸음</a:t>
              </a:r>
              <a:r>
                <a:rPr lang="en-US" altLang="ko-KR" b="1" dirty="0">
                  <a:solidFill>
                    <a:srgbClr val="50B7E8"/>
                  </a:solidFill>
                </a:rPr>
                <a:t>, </a:t>
              </a:r>
              <a:r>
                <a:rPr lang="ko-KR" altLang="en-US" b="1" dirty="0">
                  <a:solidFill>
                    <a:srgbClr val="50B7E8"/>
                  </a:solidFill>
                </a:rPr>
                <a:t>분리배출</a:t>
              </a:r>
            </a:p>
          </p:txBody>
        </p:sp>
      </p:grpSp>
      <p:pic>
        <p:nvPicPr>
          <p:cNvPr id="14" name="그림 13">
            <a:extLst>
              <a:ext uri="{FF2B5EF4-FFF2-40B4-BE49-F238E27FC236}">
                <a16:creationId xmlns:a16="http://schemas.microsoft.com/office/drawing/2014/main" id="{D92EF05E-FB8A-94E8-14BA-541E81E26C4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2203" y="1150411"/>
            <a:ext cx="9926435" cy="533474"/>
          </a:xfrm>
          <a:prstGeom prst="rect">
            <a:avLst/>
          </a:prstGeom>
        </p:spPr>
      </p:pic>
      <p:pic>
        <p:nvPicPr>
          <p:cNvPr id="18" name="그림 17">
            <a:extLst>
              <a:ext uri="{FF2B5EF4-FFF2-40B4-BE49-F238E27FC236}">
                <a16:creationId xmlns:a16="http://schemas.microsoft.com/office/drawing/2014/main" id="{5A32205A-22E1-FA09-E4AA-878F0905E67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0282" y="1732835"/>
            <a:ext cx="5782482" cy="5125165"/>
          </a:xfrm>
          <a:prstGeom prst="rect">
            <a:avLst/>
          </a:prstGeom>
        </p:spPr>
      </p:pic>
      <p:pic>
        <p:nvPicPr>
          <p:cNvPr id="12" name="그림 11">
            <a:extLst>
              <a:ext uri="{FF2B5EF4-FFF2-40B4-BE49-F238E27FC236}">
                <a16:creationId xmlns:a16="http://schemas.microsoft.com/office/drawing/2014/main" id="{2E76F550-5CE4-E7FF-A07C-A3972B85F11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62216" y="2025280"/>
            <a:ext cx="2191056" cy="2219635"/>
          </a:xfrm>
          <a:prstGeom prst="rect">
            <a:avLst/>
          </a:prstGeom>
        </p:spPr>
      </p:pic>
      <p:sp>
        <p:nvSpPr>
          <p:cNvPr id="7" name="타원 6">
            <a:extLst>
              <a:ext uri="{FF2B5EF4-FFF2-40B4-BE49-F238E27FC236}">
                <a16:creationId xmlns:a16="http://schemas.microsoft.com/office/drawing/2014/main" id="{B300389A-7EC8-B452-F49E-ABF9F2A21D1B}"/>
              </a:ext>
            </a:extLst>
          </p:cNvPr>
          <p:cNvSpPr/>
          <p:nvPr/>
        </p:nvSpPr>
        <p:spPr>
          <a:xfrm>
            <a:off x="8235887" y="3750126"/>
            <a:ext cx="532654" cy="554674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2389E5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10" name="타원형 설명선 14">
            <a:extLst>
              <a:ext uri="{FF2B5EF4-FFF2-40B4-BE49-F238E27FC236}">
                <a16:creationId xmlns:a16="http://schemas.microsoft.com/office/drawing/2014/main" id="{08812073-6D26-5415-A028-E34FCD029224}"/>
              </a:ext>
            </a:extLst>
          </p:cNvPr>
          <p:cNvSpPr/>
          <p:nvPr/>
        </p:nvSpPr>
        <p:spPr>
          <a:xfrm>
            <a:off x="7657540" y="4364684"/>
            <a:ext cx="3398058" cy="2209481"/>
          </a:xfrm>
          <a:prstGeom prst="wedgeEllipseCallout">
            <a:avLst/>
          </a:prstGeom>
          <a:solidFill>
            <a:schemeClr val="bg1"/>
          </a:solidFill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B464D3A-F613-4B83-216B-9E71AE99E11D}"/>
              </a:ext>
            </a:extLst>
          </p:cNvPr>
          <p:cNvSpPr txBox="1"/>
          <p:nvPr/>
        </p:nvSpPr>
        <p:spPr>
          <a:xfrm>
            <a:off x="7196019" y="4697036"/>
            <a:ext cx="4321100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>
                <a:solidFill>
                  <a:srgbClr val="0000F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 </a:t>
            </a:r>
            <a:r>
              <a:rPr lang="ko-KR" altLang="en-US" sz="2200" dirty="0">
                <a:solidFill>
                  <a:srgbClr val="2389E5"/>
                </a:solidFill>
                <a:latin typeface="+mn-ea"/>
              </a:rPr>
              <a:t>치킨 뼈에 붙어있는 </a:t>
            </a:r>
            <a:endParaRPr lang="en-US" altLang="ko-KR" sz="2200" dirty="0">
              <a:solidFill>
                <a:srgbClr val="2389E5"/>
              </a:solidFill>
              <a:latin typeface="+mn-ea"/>
            </a:endParaRPr>
          </a:p>
          <a:p>
            <a:pPr algn="ctr"/>
            <a:r>
              <a:rPr lang="ko-KR" altLang="en-US" sz="2200" dirty="0" err="1">
                <a:solidFill>
                  <a:srgbClr val="2389E5"/>
                </a:solidFill>
                <a:latin typeface="+mn-ea"/>
              </a:rPr>
              <a:t>살은최대한</a:t>
            </a:r>
            <a:r>
              <a:rPr lang="ko-KR" altLang="en-US" sz="2200" dirty="0">
                <a:solidFill>
                  <a:srgbClr val="2389E5"/>
                </a:solidFill>
                <a:latin typeface="+mn-ea"/>
              </a:rPr>
              <a:t> 분리하여 </a:t>
            </a:r>
            <a:endParaRPr lang="en-US" altLang="ko-KR" sz="2200" dirty="0">
              <a:solidFill>
                <a:srgbClr val="2389E5"/>
              </a:solidFill>
              <a:latin typeface="+mn-ea"/>
            </a:endParaRPr>
          </a:p>
          <a:p>
            <a:pPr algn="ctr"/>
            <a:r>
              <a:rPr lang="ko-KR" altLang="en-US" sz="2200" dirty="0">
                <a:solidFill>
                  <a:srgbClr val="2389E5"/>
                </a:solidFill>
                <a:latin typeface="+mn-ea"/>
              </a:rPr>
              <a:t>음식물 쓰레기로 배출하고 </a:t>
            </a:r>
            <a:endParaRPr lang="en-US" altLang="ko-KR" sz="2200" dirty="0">
              <a:solidFill>
                <a:srgbClr val="2389E5"/>
              </a:solidFill>
              <a:latin typeface="+mn-ea"/>
            </a:endParaRPr>
          </a:p>
          <a:p>
            <a:pPr algn="ctr"/>
            <a:r>
              <a:rPr lang="ko-KR" altLang="en-US" sz="2200" dirty="0">
                <a:solidFill>
                  <a:srgbClr val="2389E5"/>
                </a:solidFill>
                <a:latin typeface="+mn-ea"/>
              </a:rPr>
              <a:t>치킨뼈는 </a:t>
            </a:r>
            <a:r>
              <a:rPr lang="ko-KR" altLang="en-US" sz="2200" dirty="0" err="1">
                <a:solidFill>
                  <a:srgbClr val="2389E5"/>
                </a:solidFill>
                <a:latin typeface="+mn-ea"/>
              </a:rPr>
              <a:t>종량제봉투로</a:t>
            </a:r>
            <a:r>
              <a:rPr lang="ko-KR" altLang="en-US" sz="2200" dirty="0">
                <a:solidFill>
                  <a:srgbClr val="2389E5"/>
                </a:solidFill>
                <a:latin typeface="+mn-ea"/>
              </a:rPr>
              <a:t> </a:t>
            </a:r>
            <a:endParaRPr lang="en-US" altLang="ko-KR" sz="2200" dirty="0">
              <a:solidFill>
                <a:srgbClr val="2389E5"/>
              </a:solidFill>
              <a:latin typeface="+mn-ea"/>
            </a:endParaRPr>
          </a:p>
          <a:p>
            <a:pPr algn="ctr"/>
            <a:r>
              <a:rPr lang="ko-KR" altLang="en-US" sz="2200" dirty="0">
                <a:solidFill>
                  <a:srgbClr val="2389E5"/>
                </a:solidFill>
                <a:latin typeface="+mn-ea"/>
              </a:rPr>
              <a:t>배출합니다</a:t>
            </a:r>
            <a:r>
              <a:rPr lang="en-US" altLang="ko-KR" sz="2200" dirty="0">
                <a:solidFill>
                  <a:srgbClr val="2389E5"/>
                </a:solidFill>
                <a:latin typeface="+mn-ea"/>
              </a:rPr>
              <a:t>.</a:t>
            </a:r>
            <a:endParaRPr lang="ko-KR" altLang="en-US" sz="2200" dirty="0">
              <a:solidFill>
                <a:srgbClr val="2389E5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6753393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1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50B7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50B7E8"/>
          </a:solidFill>
          <a:ln>
            <a:solidFill>
              <a:srgbClr val="FDB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50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75E51ECB-EEC8-90E8-D73A-E5C7E8D4E383}"/>
              </a:ext>
            </a:extLst>
          </p:cNvPr>
          <p:cNvGrpSpPr/>
          <p:nvPr/>
        </p:nvGrpSpPr>
        <p:grpSpPr>
          <a:xfrm>
            <a:off x="8353710" y="85959"/>
            <a:ext cx="3838291" cy="716892"/>
            <a:chOff x="8353710" y="85959"/>
            <a:chExt cx="3838291" cy="716892"/>
          </a:xfrm>
        </p:grpSpPr>
        <p:grpSp>
          <p:nvGrpSpPr>
            <p:cNvPr id="4" name="그룹 3">
              <a:extLst>
                <a:ext uri="{FF2B5EF4-FFF2-40B4-BE49-F238E27FC236}">
                  <a16:creationId xmlns:a16="http://schemas.microsoft.com/office/drawing/2014/main" id="{B6926E3B-C468-AF3F-1B19-20CE02088E97}"/>
                </a:ext>
              </a:extLst>
            </p:cNvPr>
            <p:cNvGrpSpPr/>
            <p:nvPr/>
          </p:nvGrpSpPr>
          <p:grpSpPr>
            <a:xfrm>
              <a:off x="8353710" y="85959"/>
              <a:ext cx="3838290" cy="369332"/>
              <a:chOff x="8353710" y="85959"/>
              <a:chExt cx="3838290" cy="369332"/>
            </a:xfrm>
          </p:grpSpPr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51B7C743-20B4-98FF-6183-B8A404616FD3}"/>
                  </a:ext>
                </a:extLst>
              </p:cNvPr>
              <p:cNvSpPr txBox="1"/>
              <p:nvPr/>
            </p:nvSpPr>
            <p:spPr>
              <a:xfrm>
                <a:off x="8709957" y="85959"/>
                <a:ext cx="348204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자원순환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알고 실천하면 쉬워요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5" name="사각형: 둥근 모서리 14">
                <a:extLst>
                  <a:ext uri="{FF2B5EF4-FFF2-40B4-BE49-F238E27FC236}">
                    <a16:creationId xmlns:a16="http://schemas.microsoft.com/office/drawing/2014/main" id="{7B9A5AFD-12EB-1F48-CB75-427C363EF5F8}"/>
                  </a:ext>
                </a:extLst>
              </p:cNvPr>
              <p:cNvSpPr/>
              <p:nvPr/>
            </p:nvSpPr>
            <p:spPr>
              <a:xfrm>
                <a:off x="8353710" y="130483"/>
                <a:ext cx="410288" cy="260788"/>
              </a:xfrm>
              <a:prstGeom prst="roundRect">
                <a:avLst/>
              </a:prstGeom>
              <a:solidFill>
                <a:srgbClr val="50B7E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3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979C1710-779E-8B4C-7AF5-B92D299B6880}"/>
                </a:ext>
              </a:extLst>
            </p:cNvPr>
            <p:cNvSpPr txBox="1"/>
            <p:nvPr/>
          </p:nvSpPr>
          <p:spPr>
            <a:xfrm>
              <a:off x="8489659" y="433519"/>
              <a:ext cx="37023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50B7E8"/>
                  </a:solidFill>
                </a:rPr>
                <a:t>2.</a:t>
              </a:r>
              <a:r>
                <a:rPr lang="ko-KR" altLang="en-US" b="1" dirty="0">
                  <a:solidFill>
                    <a:srgbClr val="50B7E8"/>
                  </a:solidFill>
                </a:rPr>
                <a:t>자원순환의 첫걸음</a:t>
              </a:r>
              <a:r>
                <a:rPr lang="en-US" altLang="ko-KR" b="1" dirty="0">
                  <a:solidFill>
                    <a:srgbClr val="50B7E8"/>
                  </a:solidFill>
                </a:rPr>
                <a:t>, </a:t>
              </a:r>
              <a:r>
                <a:rPr lang="ko-KR" altLang="en-US" b="1" dirty="0">
                  <a:solidFill>
                    <a:srgbClr val="50B7E8"/>
                  </a:solidFill>
                </a:rPr>
                <a:t>분리배출</a:t>
              </a:r>
            </a:p>
          </p:txBody>
        </p:sp>
      </p:grpSp>
      <p:pic>
        <p:nvPicPr>
          <p:cNvPr id="14" name="그림 13">
            <a:extLst>
              <a:ext uri="{FF2B5EF4-FFF2-40B4-BE49-F238E27FC236}">
                <a16:creationId xmlns:a16="http://schemas.microsoft.com/office/drawing/2014/main" id="{D92EF05E-FB8A-94E8-14BA-541E81E26C4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2203" y="1150411"/>
            <a:ext cx="9926435" cy="533474"/>
          </a:xfrm>
          <a:prstGeom prst="rect">
            <a:avLst/>
          </a:prstGeom>
        </p:spPr>
      </p:pic>
      <p:pic>
        <p:nvPicPr>
          <p:cNvPr id="18" name="그림 17">
            <a:extLst>
              <a:ext uri="{FF2B5EF4-FFF2-40B4-BE49-F238E27FC236}">
                <a16:creationId xmlns:a16="http://schemas.microsoft.com/office/drawing/2014/main" id="{5A32205A-22E1-FA09-E4AA-878F0905E67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0282" y="1732835"/>
            <a:ext cx="5782482" cy="5125165"/>
          </a:xfrm>
          <a:prstGeom prst="rect">
            <a:avLst/>
          </a:prstGeom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6338FBBD-DC61-5F27-EB0F-D7F2A235D12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54366" y="2001314"/>
            <a:ext cx="1962424" cy="2229161"/>
          </a:xfrm>
          <a:prstGeom prst="rect">
            <a:avLst/>
          </a:prstGeom>
        </p:spPr>
      </p:pic>
      <p:sp>
        <p:nvSpPr>
          <p:cNvPr id="11" name="타원 10">
            <a:extLst>
              <a:ext uri="{FF2B5EF4-FFF2-40B4-BE49-F238E27FC236}">
                <a16:creationId xmlns:a16="http://schemas.microsoft.com/office/drawing/2014/main" id="{5F1F36A9-792F-3FF2-A5A3-364972ACCFF9}"/>
              </a:ext>
            </a:extLst>
          </p:cNvPr>
          <p:cNvSpPr/>
          <p:nvPr/>
        </p:nvSpPr>
        <p:spPr>
          <a:xfrm>
            <a:off x="8866850" y="3724763"/>
            <a:ext cx="602321" cy="627221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2389E5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12" name="타원형 설명선 14">
            <a:extLst>
              <a:ext uri="{FF2B5EF4-FFF2-40B4-BE49-F238E27FC236}">
                <a16:creationId xmlns:a16="http://schemas.microsoft.com/office/drawing/2014/main" id="{797E1F35-7864-D502-C63E-EA14965A75C1}"/>
              </a:ext>
            </a:extLst>
          </p:cNvPr>
          <p:cNvSpPr/>
          <p:nvPr/>
        </p:nvSpPr>
        <p:spPr>
          <a:xfrm>
            <a:off x="7657540" y="4364684"/>
            <a:ext cx="3398058" cy="2209481"/>
          </a:xfrm>
          <a:prstGeom prst="wedgeEllipseCallout">
            <a:avLst/>
          </a:prstGeom>
          <a:solidFill>
            <a:schemeClr val="bg1"/>
          </a:solidFill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4EEEAAD-C441-BFEC-36CD-C25614457135}"/>
              </a:ext>
            </a:extLst>
          </p:cNvPr>
          <p:cNvSpPr txBox="1"/>
          <p:nvPr/>
        </p:nvSpPr>
        <p:spPr>
          <a:xfrm>
            <a:off x="7618970" y="4789061"/>
            <a:ext cx="3475197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200" dirty="0">
                <a:solidFill>
                  <a:srgbClr val="2389E5"/>
                </a:solidFill>
                <a:latin typeface="+mn-ea"/>
              </a:rPr>
              <a:t> 종이는 제지 공장에서 </a:t>
            </a:r>
            <a:endParaRPr lang="en-US" altLang="ko-KR" sz="2200" dirty="0">
              <a:solidFill>
                <a:srgbClr val="2389E5"/>
              </a:solidFill>
              <a:latin typeface="+mn-ea"/>
            </a:endParaRPr>
          </a:p>
          <a:p>
            <a:pPr algn="ctr"/>
            <a:r>
              <a:rPr lang="ko-KR" altLang="en-US" sz="2200" dirty="0">
                <a:solidFill>
                  <a:srgbClr val="2389E5"/>
                </a:solidFill>
                <a:latin typeface="+mn-ea"/>
              </a:rPr>
              <a:t>해리</a:t>
            </a:r>
            <a:r>
              <a:rPr lang="en-US" altLang="ko-KR" sz="2200" dirty="0">
                <a:solidFill>
                  <a:srgbClr val="2389E5"/>
                </a:solidFill>
                <a:latin typeface="+mn-ea"/>
              </a:rPr>
              <a:t>(</a:t>
            </a:r>
            <a:r>
              <a:rPr lang="ko-KR" altLang="en-US" sz="2200" dirty="0">
                <a:solidFill>
                  <a:srgbClr val="2389E5"/>
                </a:solidFill>
                <a:latin typeface="+mn-ea"/>
              </a:rPr>
              <a:t>물에 풀어 녹임</a:t>
            </a:r>
            <a:r>
              <a:rPr lang="en-US" altLang="ko-KR" sz="2200" dirty="0">
                <a:solidFill>
                  <a:srgbClr val="2389E5"/>
                </a:solidFill>
                <a:latin typeface="+mn-ea"/>
              </a:rPr>
              <a:t>) </a:t>
            </a:r>
          </a:p>
          <a:p>
            <a:pPr algn="ctr"/>
            <a:r>
              <a:rPr lang="ko-KR" altLang="en-US" sz="2200" dirty="0">
                <a:solidFill>
                  <a:srgbClr val="2389E5"/>
                </a:solidFill>
                <a:latin typeface="+mn-ea"/>
              </a:rPr>
              <a:t>과정을 통해 </a:t>
            </a:r>
            <a:endParaRPr lang="en-US" altLang="ko-KR" sz="2200" dirty="0">
              <a:solidFill>
                <a:srgbClr val="2389E5"/>
              </a:solidFill>
              <a:latin typeface="+mn-ea"/>
            </a:endParaRPr>
          </a:p>
          <a:p>
            <a:pPr algn="ctr"/>
            <a:r>
              <a:rPr lang="ko-KR" altLang="en-US" sz="2200" dirty="0">
                <a:solidFill>
                  <a:srgbClr val="2389E5"/>
                </a:solidFill>
                <a:latin typeface="+mn-ea"/>
              </a:rPr>
              <a:t>재활용이 됩니다</a:t>
            </a:r>
            <a:r>
              <a:rPr lang="en-US" altLang="ko-KR" sz="2200" dirty="0">
                <a:solidFill>
                  <a:srgbClr val="2389E5"/>
                </a:solidFill>
                <a:latin typeface="+mn-ea"/>
              </a:rPr>
              <a:t>. </a:t>
            </a:r>
          </a:p>
          <a:p>
            <a:pPr algn="ctr"/>
            <a:r>
              <a:rPr lang="ko-KR" altLang="en-US" sz="2200" dirty="0">
                <a:solidFill>
                  <a:srgbClr val="2389E5"/>
                </a:solidFill>
                <a:latin typeface="+mn-ea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911687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7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50B7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50B7E8"/>
          </a:solidFill>
          <a:ln>
            <a:solidFill>
              <a:srgbClr val="FDB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50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75E51ECB-EEC8-90E8-D73A-E5C7E8D4E383}"/>
              </a:ext>
            </a:extLst>
          </p:cNvPr>
          <p:cNvGrpSpPr/>
          <p:nvPr/>
        </p:nvGrpSpPr>
        <p:grpSpPr>
          <a:xfrm>
            <a:off x="8353710" y="85959"/>
            <a:ext cx="3838291" cy="716892"/>
            <a:chOff x="8353710" y="85959"/>
            <a:chExt cx="3838291" cy="716892"/>
          </a:xfrm>
        </p:grpSpPr>
        <p:grpSp>
          <p:nvGrpSpPr>
            <p:cNvPr id="4" name="그룹 3">
              <a:extLst>
                <a:ext uri="{FF2B5EF4-FFF2-40B4-BE49-F238E27FC236}">
                  <a16:creationId xmlns:a16="http://schemas.microsoft.com/office/drawing/2014/main" id="{B6926E3B-C468-AF3F-1B19-20CE02088E97}"/>
                </a:ext>
              </a:extLst>
            </p:cNvPr>
            <p:cNvGrpSpPr/>
            <p:nvPr/>
          </p:nvGrpSpPr>
          <p:grpSpPr>
            <a:xfrm>
              <a:off x="8353710" y="85959"/>
              <a:ext cx="3838290" cy="369332"/>
              <a:chOff x="8353710" y="85959"/>
              <a:chExt cx="3838290" cy="369332"/>
            </a:xfrm>
          </p:grpSpPr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51B7C743-20B4-98FF-6183-B8A404616FD3}"/>
                  </a:ext>
                </a:extLst>
              </p:cNvPr>
              <p:cNvSpPr txBox="1"/>
              <p:nvPr/>
            </p:nvSpPr>
            <p:spPr>
              <a:xfrm>
                <a:off x="8709957" y="85959"/>
                <a:ext cx="348204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자원순환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알고 실천하면 쉬워요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5" name="사각형: 둥근 모서리 14">
                <a:extLst>
                  <a:ext uri="{FF2B5EF4-FFF2-40B4-BE49-F238E27FC236}">
                    <a16:creationId xmlns:a16="http://schemas.microsoft.com/office/drawing/2014/main" id="{7B9A5AFD-12EB-1F48-CB75-427C363EF5F8}"/>
                  </a:ext>
                </a:extLst>
              </p:cNvPr>
              <p:cNvSpPr/>
              <p:nvPr/>
            </p:nvSpPr>
            <p:spPr>
              <a:xfrm>
                <a:off x="8353710" y="130483"/>
                <a:ext cx="410288" cy="260788"/>
              </a:xfrm>
              <a:prstGeom prst="roundRect">
                <a:avLst/>
              </a:prstGeom>
              <a:solidFill>
                <a:srgbClr val="50B7E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3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979C1710-779E-8B4C-7AF5-B92D299B6880}"/>
                </a:ext>
              </a:extLst>
            </p:cNvPr>
            <p:cNvSpPr txBox="1"/>
            <p:nvPr/>
          </p:nvSpPr>
          <p:spPr>
            <a:xfrm>
              <a:off x="8489659" y="433519"/>
              <a:ext cx="37023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50B7E8"/>
                  </a:solidFill>
                </a:rPr>
                <a:t>2.</a:t>
              </a:r>
              <a:r>
                <a:rPr lang="ko-KR" altLang="en-US" b="1" dirty="0">
                  <a:solidFill>
                    <a:srgbClr val="50B7E8"/>
                  </a:solidFill>
                </a:rPr>
                <a:t>자원순환의 첫걸음</a:t>
              </a:r>
              <a:r>
                <a:rPr lang="en-US" altLang="ko-KR" b="1" dirty="0">
                  <a:solidFill>
                    <a:srgbClr val="50B7E8"/>
                  </a:solidFill>
                </a:rPr>
                <a:t>, </a:t>
              </a:r>
              <a:r>
                <a:rPr lang="ko-KR" altLang="en-US" b="1" dirty="0">
                  <a:solidFill>
                    <a:srgbClr val="50B7E8"/>
                  </a:solidFill>
                </a:rPr>
                <a:t>분리배출</a:t>
              </a:r>
            </a:p>
          </p:txBody>
        </p:sp>
      </p:grpSp>
      <p:pic>
        <p:nvPicPr>
          <p:cNvPr id="14" name="그림 13">
            <a:extLst>
              <a:ext uri="{FF2B5EF4-FFF2-40B4-BE49-F238E27FC236}">
                <a16:creationId xmlns:a16="http://schemas.microsoft.com/office/drawing/2014/main" id="{D92EF05E-FB8A-94E8-14BA-541E81E26C4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2203" y="1150411"/>
            <a:ext cx="9926435" cy="533474"/>
          </a:xfrm>
          <a:prstGeom prst="rect">
            <a:avLst/>
          </a:prstGeom>
        </p:spPr>
      </p:pic>
      <p:pic>
        <p:nvPicPr>
          <p:cNvPr id="18" name="그림 17">
            <a:extLst>
              <a:ext uri="{FF2B5EF4-FFF2-40B4-BE49-F238E27FC236}">
                <a16:creationId xmlns:a16="http://schemas.microsoft.com/office/drawing/2014/main" id="{5A32205A-22E1-FA09-E4AA-878F0905E67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0282" y="1732835"/>
            <a:ext cx="5782482" cy="5125165"/>
          </a:xfrm>
          <a:prstGeom prst="rect">
            <a:avLst/>
          </a:prstGeom>
        </p:spPr>
      </p:pic>
      <p:pic>
        <p:nvPicPr>
          <p:cNvPr id="12" name="그림 11">
            <a:extLst>
              <a:ext uri="{FF2B5EF4-FFF2-40B4-BE49-F238E27FC236}">
                <a16:creationId xmlns:a16="http://schemas.microsoft.com/office/drawing/2014/main" id="{03487639-B9FA-785B-62E1-3A44E63096B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46750" y="1751887"/>
            <a:ext cx="2219635" cy="2543530"/>
          </a:xfrm>
          <a:prstGeom prst="rect">
            <a:avLst/>
          </a:prstGeom>
        </p:spPr>
      </p:pic>
      <p:sp>
        <p:nvSpPr>
          <p:cNvPr id="7" name="타원 6">
            <a:extLst>
              <a:ext uri="{FF2B5EF4-FFF2-40B4-BE49-F238E27FC236}">
                <a16:creationId xmlns:a16="http://schemas.microsoft.com/office/drawing/2014/main" id="{1A226C80-C4F4-F424-287A-C8FD92BC7A49}"/>
              </a:ext>
            </a:extLst>
          </p:cNvPr>
          <p:cNvSpPr/>
          <p:nvPr/>
        </p:nvSpPr>
        <p:spPr>
          <a:xfrm>
            <a:off x="8280306" y="3771444"/>
            <a:ext cx="532654" cy="554674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2389E5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10" name="타원형 설명선 14">
            <a:extLst>
              <a:ext uri="{FF2B5EF4-FFF2-40B4-BE49-F238E27FC236}">
                <a16:creationId xmlns:a16="http://schemas.microsoft.com/office/drawing/2014/main" id="{C18BB9D9-67C8-53B2-9AEF-83E8B6762E51}"/>
              </a:ext>
            </a:extLst>
          </p:cNvPr>
          <p:cNvSpPr/>
          <p:nvPr/>
        </p:nvSpPr>
        <p:spPr>
          <a:xfrm>
            <a:off x="7657540" y="4364684"/>
            <a:ext cx="3398058" cy="2209481"/>
          </a:xfrm>
          <a:prstGeom prst="wedgeEllipseCallout">
            <a:avLst/>
          </a:prstGeom>
          <a:solidFill>
            <a:schemeClr val="bg1"/>
          </a:solidFill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BB2ACD3-BA0C-DF59-EE30-6DDC249DD88F}"/>
              </a:ext>
            </a:extLst>
          </p:cNvPr>
          <p:cNvSpPr txBox="1"/>
          <p:nvPr/>
        </p:nvSpPr>
        <p:spPr>
          <a:xfrm>
            <a:off x="7144167" y="4866313"/>
            <a:ext cx="4424799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200" dirty="0">
                <a:solidFill>
                  <a:srgbClr val="2389E5"/>
                </a:solidFill>
                <a:latin typeface="+mn-ea"/>
              </a:rPr>
              <a:t>이물질이 묻은 </a:t>
            </a:r>
            <a:endParaRPr lang="en-US" altLang="ko-KR" sz="2200" dirty="0">
              <a:solidFill>
                <a:srgbClr val="2389E5"/>
              </a:solidFill>
              <a:latin typeface="+mn-ea"/>
            </a:endParaRPr>
          </a:p>
          <a:p>
            <a:pPr algn="ctr"/>
            <a:r>
              <a:rPr lang="ko-KR" altLang="en-US" sz="2200" dirty="0">
                <a:solidFill>
                  <a:srgbClr val="2389E5"/>
                </a:solidFill>
                <a:latin typeface="+mn-ea"/>
              </a:rPr>
              <a:t>종이류는 </a:t>
            </a:r>
            <a:endParaRPr lang="en-US" altLang="ko-KR" sz="2200" dirty="0">
              <a:solidFill>
                <a:srgbClr val="2389E5"/>
              </a:solidFill>
              <a:latin typeface="+mn-ea"/>
            </a:endParaRPr>
          </a:p>
          <a:p>
            <a:pPr algn="ctr"/>
            <a:r>
              <a:rPr lang="ko-KR" altLang="en-US" sz="2200" dirty="0" err="1">
                <a:solidFill>
                  <a:srgbClr val="2389E5"/>
                </a:solidFill>
                <a:latin typeface="+mn-ea"/>
              </a:rPr>
              <a:t>종량제봉투로</a:t>
            </a:r>
            <a:r>
              <a:rPr lang="ko-KR" altLang="en-US" sz="2200" dirty="0">
                <a:solidFill>
                  <a:srgbClr val="2389E5"/>
                </a:solidFill>
                <a:latin typeface="+mn-ea"/>
              </a:rPr>
              <a:t> </a:t>
            </a:r>
            <a:endParaRPr lang="en-US" altLang="ko-KR" sz="2200" dirty="0">
              <a:solidFill>
                <a:srgbClr val="2389E5"/>
              </a:solidFill>
              <a:latin typeface="+mn-ea"/>
            </a:endParaRPr>
          </a:p>
          <a:p>
            <a:pPr algn="ctr"/>
            <a:r>
              <a:rPr lang="ko-KR" altLang="en-US" sz="2200" dirty="0">
                <a:solidFill>
                  <a:srgbClr val="2389E5"/>
                </a:solidFill>
                <a:latin typeface="+mn-ea"/>
              </a:rPr>
              <a:t>배출합니다</a:t>
            </a:r>
            <a:r>
              <a:rPr lang="en-US" altLang="ko-KR" sz="2200" dirty="0">
                <a:solidFill>
                  <a:srgbClr val="2389E5"/>
                </a:solidFill>
                <a:latin typeface="+mn-ea"/>
              </a:rPr>
              <a:t>.</a:t>
            </a:r>
            <a:r>
              <a:rPr lang="ko-KR" altLang="en-US" sz="2200" dirty="0">
                <a:solidFill>
                  <a:srgbClr val="2389E5"/>
                </a:solidFill>
                <a:latin typeface="+mn-ea"/>
              </a:rPr>
              <a:t> </a:t>
            </a:r>
            <a:endParaRPr lang="ko-KR" altLang="en-US" sz="1600" dirty="0">
              <a:solidFill>
                <a:srgbClr val="0000FF"/>
              </a:solidFill>
              <a:latin typeface="한컴산뜻돋움" panose="02000000000000000000" pitchFamily="2" charset="-127"/>
              <a:ea typeface="한컴산뜻돋움" panose="02000000000000000000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66733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3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50B7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50B7E8"/>
          </a:solidFill>
          <a:ln>
            <a:solidFill>
              <a:srgbClr val="FDB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50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75E51ECB-EEC8-90E8-D73A-E5C7E8D4E383}"/>
              </a:ext>
            </a:extLst>
          </p:cNvPr>
          <p:cNvGrpSpPr/>
          <p:nvPr/>
        </p:nvGrpSpPr>
        <p:grpSpPr>
          <a:xfrm>
            <a:off x="8353710" y="85959"/>
            <a:ext cx="3838291" cy="716892"/>
            <a:chOff x="8353710" y="85959"/>
            <a:chExt cx="3838291" cy="716892"/>
          </a:xfrm>
        </p:grpSpPr>
        <p:grpSp>
          <p:nvGrpSpPr>
            <p:cNvPr id="4" name="그룹 3">
              <a:extLst>
                <a:ext uri="{FF2B5EF4-FFF2-40B4-BE49-F238E27FC236}">
                  <a16:creationId xmlns:a16="http://schemas.microsoft.com/office/drawing/2014/main" id="{B6926E3B-C468-AF3F-1B19-20CE02088E97}"/>
                </a:ext>
              </a:extLst>
            </p:cNvPr>
            <p:cNvGrpSpPr/>
            <p:nvPr/>
          </p:nvGrpSpPr>
          <p:grpSpPr>
            <a:xfrm>
              <a:off x="8353710" y="85959"/>
              <a:ext cx="3838290" cy="369332"/>
              <a:chOff x="8353710" y="85959"/>
              <a:chExt cx="3838290" cy="369332"/>
            </a:xfrm>
          </p:grpSpPr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51B7C743-20B4-98FF-6183-B8A404616FD3}"/>
                  </a:ext>
                </a:extLst>
              </p:cNvPr>
              <p:cNvSpPr txBox="1"/>
              <p:nvPr/>
            </p:nvSpPr>
            <p:spPr>
              <a:xfrm>
                <a:off x="8709957" y="85959"/>
                <a:ext cx="348204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자원순환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알고 실천하면 쉬워요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5" name="사각형: 둥근 모서리 14">
                <a:extLst>
                  <a:ext uri="{FF2B5EF4-FFF2-40B4-BE49-F238E27FC236}">
                    <a16:creationId xmlns:a16="http://schemas.microsoft.com/office/drawing/2014/main" id="{7B9A5AFD-12EB-1F48-CB75-427C363EF5F8}"/>
                  </a:ext>
                </a:extLst>
              </p:cNvPr>
              <p:cNvSpPr/>
              <p:nvPr/>
            </p:nvSpPr>
            <p:spPr>
              <a:xfrm>
                <a:off x="8353710" y="130483"/>
                <a:ext cx="410288" cy="260788"/>
              </a:xfrm>
              <a:prstGeom prst="roundRect">
                <a:avLst/>
              </a:prstGeom>
              <a:solidFill>
                <a:srgbClr val="50B7E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3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979C1710-779E-8B4C-7AF5-B92D299B6880}"/>
                </a:ext>
              </a:extLst>
            </p:cNvPr>
            <p:cNvSpPr txBox="1"/>
            <p:nvPr/>
          </p:nvSpPr>
          <p:spPr>
            <a:xfrm>
              <a:off x="8489659" y="433519"/>
              <a:ext cx="37023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50B7E8"/>
                  </a:solidFill>
                </a:rPr>
                <a:t>2.</a:t>
              </a:r>
              <a:r>
                <a:rPr lang="ko-KR" altLang="en-US" b="1" dirty="0">
                  <a:solidFill>
                    <a:srgbClr val="50B7E8"/>
                  </a:solidFill>
                </a:rPr>
                <a:t>자원순환의 첫걸음</a:t>
              </a:r>
              <a:r>
                <a:rPr lang="en-US" altLang="ko-KR" b="1" dirty="0">
                  <a:solidFill>
                    <a:srgbClr val="50B7E8"/>
                  </a:solidFill>
                </a:rPr>
                <a:t>, </a:t>
              </a:r>
              <a:r>
                <a:rPr lang="ko-KR" altLang="en-US" b="1" dirty="0">
                  <a:solidFill>
                    <a:srgbClr val="50B7E8"/>
                  </a:solidFill>
                </a:rPr>
                <a:t>분리배출</a:t>
              </a:r>
            </a:p>
          </p:txBody>
        </p:sp>
      </p:grpSp>
      <p:pic>
        <p:nvPicPr>
          <p:cNvPr id="14" name="그림 13">
            <a:extLst>
              <a:ext uri="{FF2B5EF4-FFF2-40B4-BE49-F238E27FC236}">
                <a16:creationId xmlns:a16="http://schemas.microsoft.com/office/drawing/2014/main" id="{D92EF05E-FB8A-94E8-14BA-541E81E26C4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2203" y="1150411"/>
            <a:ext cx="9926435" cy="533474"/>
          </a:xfrm>
          <a:prstGeom prst="rect">
            <a:avLst/>
          </a:prstGeom>
        </p:spPr>
      </p:pic>
      <p:pic>
        <p:nvPicPr>
          <p:cNvPr id="18" name="그림 17">
            <a:extLst>
              <a:ext uri="{FF2B5EF4-FFF2-40B4-BE49-F238E27FC236}">
                <a16:creationId xmlns:a16="http://schemas.microsoft.com/office/drawing/2014/main" id="{5A32205A-22E1-FA09-E4AA-878F0905E67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0282" y="1732835"/>
            <a:ext cx="5782482" cy="5125165"/>
          </a:xfrm>
          <a:prstGeom prst="rect">
            <a:avLst/>
          </a:prstGeom>
        </p:spPr>
      </p:pic>
      <p:pic>
        <p:nvPicPr>
          <p:cNvPr id="12" name="그림 11">
            <a:extLst>
              <a:ext uri="{FF2B5EF4-FFF2-40B4-BE49-F238E27FC236}">
                <a16:creationId xmlns:a16="http://schemas.microsoft.com/office/drawing/2014/main" id="{F16C1D63-B78E-37CF-03D4-BCE993D490A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44616" y="2067998"/>
            <a:ext cx="2067213" cy="2162477"/>
          </a:xfrm>
          <a:prstGeom prst="rect">
            <a:avLst/>
          </a:prstGeom>
        </p:spPr>
      </p:pic>
      <p:sp>
        <p:nvSpPr>
          <p:cNvPr id="7" name="타원 6">
            <a:extLst>
              <a:ext uri="{FF2B5EF4-FFF2-40B4-BE49-F238E27FC236}">
                <a16:creationId xmlns:a16="http://schemas.microsoft.com/office/drawing/2014/main" id="{6A363AC9-A5CC-7491-7918-FF2DE3250B84}"/>
              </a:ext>
            </a:extLst>
          </p:cNvPr>
          <p:cNvSpPr/>
          <p:nvPr/>
        </p:nvSpPr>
        <p:spPr>
          <a:xfrm>
            <a:off x="8928070" y="3732353"/>
            <a:ext cx="585045" cy="609231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2389E5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10" name="타원형 설명선 14">
            <a:extLst>
              <a:ext uri="{FF2B5EF4-FFF2-40B4-BE49-F238E27FC236}">
                <a16:creationId xmlns:a16="http://schemas.microsoft.com/office/drawing/2014/main" id="{51EF1A3B-DD1E-950B-6F7B-88525BCED470}"/>
              </a:ext>
            </a:extLst>
          </p:cNvPr>
          <p:cNvSpPr/>
          <p:nvPr/>
        </p:nvSpPr>
        <p:spPr>
          <a:xfrm>
            <a:off x="7657540" y="4364684"/>
            <a:ext cx="3398058" cy="2209481"/>
          </a:xfrm>
          <a:prstGeom prst="wedgeEllipseCallout">
            <a:avLst/>
          </a:prstGeom>
          <a:solidFill>
            <a:schemeClr val="bg1"/>
          </a:solidFill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1D2ED0D-BBD3-7BDD-2E26-6185A5CE029E}"/>
              </a:ext>
            </a:extLst>
          </p:cNvPr>
          <p:cNvSpPr txBox="1"/>
          <p:nvPr/>
        </p:nvSpPr>
        <p:spPr>
          <a:xfrm>
            <a:off x="7196019" y="4746149"/>
            <a:ext cx="43211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200" dirty="0">
                <a:solidFill>
                  <a:srgbClr val="2389E5"/>
                </a:solidFill>
                <a:latin typeface="+mn-ea"/>
              </a:rPr>
              <a:t> 우유팩은 내용물을 </a:t>
            </a:r>
            <a:endParaRPr lang="en-US" altLang="ko-KR" sz="2200" dirty="0">
              <a:solidFill>
                <a:srgbClr val="2389E5"/>
              </a:solidFill>
              <a:latin typeface="+mn-ea"/>
            </a:endParaRPr>
          </a:p>
          <a:p>
            <a:pPr algn="ctr"/>
            <a:r>
              <a:rPr lang="ko-KR" altLang="en-US" sz="2200" dirty="0">
                <a:solidFill>
                  <a:srgbClr val="2389E5"/>
                </a:solidFill>
                <a:latin typeface="+mn-ea"/>
              </a:rPr>
              <a:t>비우고 물로 헹구는 등 </a:t>
            </a:r>
            <a:endParaRPr lang="en-US" altLang="ko-KR" sz="2200" dirty="0">
              <a:solidFill>
                <a:srgbClr val="2389E5"/>
              </a:solidFill>
              <a:latin typeface="+mn-ea"/>
            </a:endParaRPr>
          </a:p>
          <a:p>
            <a:pPr algn="ctr"/>
            <a:r>
              <a:rPr lang="ko-KR" altLang="en-US" sz="2200" dirty="0">
                <a:solidFill>
                  <a:srgbClr val="2389E5"/>
                </a:solidFill>
                <a:latin typeface="+mn-ea"/>
              </a:rPr>
              <a:t>이물질을 제거하고 </a:t>
            </a:r>
            <a:endParaRPr lang="en-US" altLang="ko-KR" sz="2200" dirty="0">
              <a:solidFill>
                <a:srgbClr val="2389E5"/>
              </a:solidFill>
              <a:latin typeface="+mn-ea"/>
            </a:endParaRPr>
          </a:p>
          <a:p>
            <a:pPr algn="ctr"/>
            <a:r>
              <a:rPr lang="ko-KR" altLang="en-US" sz="2200" dirty="0">
                <a:solidFill>
                  <a:srgbClr val="2389E5"/>
                </a:solidFill>
                <a:latin typeface="+mn-ea"/>
              </a:rPr>
              <a:t>말린 후 배출합니다</a:t>
            </a:r>
            <a:r>
              <a:rPr lang="en-US" altLang="ko-KR" sz="2200" dirty="0">
                <a:solidFill>
                  <a:srgbClr val="2389E5"/>
                </a:solidFill>
                <a:latin typeface="+mn-ea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747377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1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타원형 설명선 14">
            <a:extLst>
              <a:ext uri="{FF2B5EF4-FFF2-40B4-BE49-F238E27FC236}">
                <a16:creationId xmlns:a16="http://schemas.microsoft.com/office/drawing/2014/main" id="{520C79DE-7C6C-B0D6-213E-0CF3321548F0}"/>
              </a:ext>
            </a:extLst>
          </p:cNvPr>
          <p:cNvSpPr/>
          <p:nvPr/>
        </p:nvSpPr>
        <p:spPr>
          <a:xfrm>
            <a:off x="7657540" y="4364684"/>
            <a:ext cx="3398058" cy="2209481"/>
          </a:xfrm>
          <a:prstGeom prst="wedgeEllipseCallout">
            <a:avLst/>
          </a:prstGeom>
          <a:solidFill>
            <a:schemeClr val="bg1"/>
          </a:solidFill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50B7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50B7E8"/>
          </a:solidFill>
          <a:ln>
            <a:solidFill>
              <a:srgbClr val="FDB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50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75E51ECB-EEC8-90E8-D73A-E5C7E8D4E383}"/>
              </a:ext>
            </a:extLst>
          </p:cNvPr>
          <p:cNvGrpSpPr/>
          <p:nvPr/>
        </p:nvGrpSpPr>
        <p:grpSpPr>
          <a:xfrm>
            <a:off x="8353710" y="85959"/>
            <a:ext cx="3838291" cy="716892"/>
            <a:chOff x="8353710" y="85959"/>
            <a:chExt cx="3838291" cy="716892"/>
          </a:xfrm>
        </p:grpSpPr>
        <p:grpSp>
          <p:nvGrpSpPr>
            <p:cNvPr id="4" name="그룹 3">
              <a:extLst>
                <a:ext uri="{FF2B5EF4-FFF2-40B4-BE49-F238E27FC236}">
                  <a16:creationId xmlns:a16="http://schemas.microsoft.com/office/drawing/2014/main" id="{B6926E3B-C468-AF3F-1B19-20CE02088E97}"/>
                </a:ext>
              </a:extLst>
            </p:cNvPr>
            <p:cNvGrpSpPr/>
            <p:nvPr/>
          </p:nvGrpSpPr>
          <p:grpSpPr>
            <a:xfrm>
              <a:off x="8353710" y="85959"/>
              <a:ext cx="3838290" cy="369332"/>
              <a:chOff x="8353710" y="85959"/>
              <a:chExt cx="3838290" cy="369332"/>
            </a:xfrm>
          </p:grpSpPr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51B7C743-20B4-98FF-6183-B8A404616FD3}"/>
                  </a:ext>
                </a:extLst>
              </p:cNvPr>
              <p:cNvSpPr txBox="1"/>
              <p:nvPr/>
            </p:nvSpPr>
            <p:spPr>
              <a:xfrm>
                <a:off x="8709957" y="85959"/>
                <a:ext cx="348204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자원순환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알고 실천하면 쉬워요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5" name="사각형: 둥근 모서리 14">
                <a:extLst>
                  <a:ext uri="{FF2B5EF4-FFF2-40B4-BE49-F238E27FC236}">
                    <a16:creationId xmlns:a16="http://schemas.microsoft.com/office/drawing/2014/main" id="{7B9A5AFD-12EB-1F48-CB75-427C363EF5F8}"/>
                  </a:ext>
                </a:extLst>
              </p:cNvPr>
              <p:cNvSpPr/>
              <p:nvPr/>
            </p:nvSpPr>
            <p:spPr>
              <a:xfrm>
                <a:off x="8353710" y="130483"/>
                <a:ext cx="410288" cy="260788"/>
              </a:xfrm>
              <a:prstGeom prst="roundRect">
                <a:avLst/>
              </a:prstGeom>
              <a:solidFill>
                <a:srgbClr val="50B7E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3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979C1710-779E-8B4C-7AF5-B92D299B6880}"/>
                </a:ext>
              </a:extLst>
            </p:cNvPr>
            <p:cNvSpPr txBox="1"/>
            <p:nvPr/>
          </p:nvSpPr>
          <p:spPr>
            <a:xfrm>
              <a:off x="8489659" y="433519"/>
              <a:ext cx="37023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50B7E8"/>
                  </a:solidFill>
                </a:rPr>
                <a:t>2.</a:t>
              </a:r>
              <a:r>
                <a:rPr lang="ko-KR" altLang="en-US" b="1" dirty="0">
                  <a:solidFill>
                    <a:srgbClr val="50B7E8"/>
                  </a:solidFill>
                </a:rPr>
                <a:t>자원순환의 첫걸음</a:t>
              </a:r>
              <a:r>
                <a:rPr lang="en-US" altLang="ko-KR" b="1" dirty="0">
                  <a:solidFill>
                    <a:srgbClr val="50B7E8"/>
                  </a:solidFill>
                </a:rPr>
                <a:t>, </a:t>
              </a:r>
              <a:r>
                <a:rPr lang="ko-KR" altLang="en-US" b="1" dirty="0">
                  <a:solidFill>
                    <a:srgbClr val="50B7E8"/>
                  </a:solidFill>
                </a:rPr>
                <a:t>분리배출</a:t>
              </a:r>
            </a:p>
          </p:txBody>
        </p:sp>
      </p:grpSp>
      <p:pic>
        <p:nvPicPr>
          <p:cNvPr id="14" name="그림 13">
            <a:extLst>
              <a:ext uri="{FF2B5EF4-FFF2-40B4-BE49-F238E27FC236}">
                <a16:creationId xmlns:a16="http://schemas.microsoft.com/office/drawing/2014/main" id="{D92EF05E-FB8A-94E8-14BA-541E81E26C4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2203" y="1150411"/>
            <a:ext cx="9926435" cy="533474"/>
          </a:xfrm>
          <a:prstGeom prst="rect">
            <a:avLst/>
          </a:prstGeom>
        </p:spPr>
      </p:pic>
      <p:pic>
        <p:nvPicPr>
          <p:cNvPr id="18" name="그림 17">
            <a:extLst>
              <a:ext uri="{FF2B5EF4-FFF2-40B4-BE49-F238E27FC236}">
                <a16:creationId xmlns:a16="http://schemas.microsoft.com/office/drawing/2014/main" id="{5A32205A-22E1-FA09-E4AA-878F0905E67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0282" y="1732835"/>
            <a:ext cx="5782482" cy="5125165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B0909998-4294-45EC-E360-29CBC1C5CE6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02372" y="2048085"/>
            <a:ext cx="2086266" cy="2124371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42FF4C15-C01F-597C-D7C5-4848FE623F23}"/>
              </a:ext>
            </a:extLst>
          </p:cNvPr>
          <p:cNvSpPr txBox="1"/>
          <p:nvPr/>
        </p:nvSpPr>
        <p:spPr>
          <a:xfrm>
            <a:off x="7196019" y="4866313"/>
            <a:ext cx="43211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200" dirty="0">
                <a:solidFill>
                  <a:srgbClr val="2389E5"/>
                </a:solidFill>
                <a:latin typeface="+mn-ea"/>
              </a:rPr>
              <a:t>샴푸 용기의 내용물을 </a:t>
            </a:r>
            <a:endParaRPr lang="en-US" altLang="ko-KR" sz="2200" dirty="0">
              <a:solidFill>
                <a:srgbClr val="2389E5"/>
              </a:solidFill>
              <a:latin typeface="+mn-ea"/>
            </a:endParaRPr>
          </a:p>
          <a:p>
            <a:pPr algn="ctr"/>
            <a:r>
              <a:rPr lang="ko-KR" altLang="en-US" sz="2200" dirty="0">
                <a:solidFill>
                  <a:srgbClr val="2389E5"/>
                </a:solidFill>
                <a:latin typeface="+mn-ea"/>
              </a:rPr>
              <a:t>비우고 깨끗한 상태로 </a:t>
            </a:r>
            <a:endParaRPr lang="en-US" altLang="ko-KR" sz="2200" dirty="0">
              <a:solidFill>
                <a:srgbClr val="2389E5"/>
              </a:solidFill>
              <a:latin typeface="+mn-ea"/>
            </a:endParaRPr>
          </a:p>
          <a:p>
            <a:pPr algn="ctr"/>
            <a:r>
              <a:rPr lang="ko-KR" altLang="en-US" sz="2200" dirty="0">
                <a:solidFill>
                  <a:srgbClr val="2389E5"/>
                </a:solidFill>
                <a:latin typeface="+mn-ea"/>
              </a:rPr>
              <a:t>플라스틱 수거함에</a:t>
            </a:r>
            <a:endParaRPr lang="en-US" altLang="ko-KR" sz="2200" dirty="0">
              <a:solidFill>
                <a:srgbClr val="2389E5"/>
              </a:solidFill>
              <a:latin typeface="+mn-ea"/>
            </a:endParaRPr>
          </a:p>
          <a:p>
            <a:pPr algn="ctr"/>
            <a:r>
              <a:rPr lang="ko-KR" altLang="en-US" sz="2200" dirty="0">
                <a:solidFill>
                  <a:srgbClr val="2389E5"/>
                </a:solidFill>
                <a:latin typeface="+mn-ea"/>
              </a:rPr>
              <a:t> 배출합니다</a:t>
            </a:r>
            <a:r>
              <a:rPr lang="en-US" altLang="ko-KR" sz="2200" dirty="0">
                <a:solidFill>
                  <a:srgbClr val="2389E5"/>
                </a:solidFill>
                <a:latin typeface="+mn-ea"/>
              </a:rPr>
              <a:t>.</a:t>
            </a:r>
            <a:endParaRPr lang="ko-KR" altLang="en-US" sz="2200" dirty="0">
              <a:solidFill>
                <a:srgbClr val="2389E5"/>
              </a:solidFill>
              <a:latin typeface="+mn-ea"/>
            </a:endParaRPr>
          </a:p>
        </p:txBody>
      </p:sp>
      <p:sp>
        <p:nvSpPr>
          <p:cNvPr id="11" name="타원 10">
            <a:extLst>
              <a:ext uri="{FF2B5EF4-FFF2-40B4-BE49-F238E27FC236}">
                <a16:creationId xmlns:a16="http://schemas.microsoft.com/office/drawing/2014/main" id="{4C3D5AE4-86F0-F2C4-AB9C-0D1926F8331C}"/>
              </a:ext>
            </a:extLst>
          </p:cNvPr>
          <p:cNvSpPr/>
          <p:nvPr/>
        </p:nvSpPr>
        <p:spPr>
          <a:xfrm>
            <a:off x="8883094" y="3673885"/>
            <a:ext cx="635207" cy="68839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2389E5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804632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1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타원형 설명선 14">
            <a:extLst>
              <a:ext uri="{FF2B5EF4-FFF2-40B4-BE49-F238E27FC236}">
                <a16:creationId xmlns:a16="http://schemas.microsoft.com/office/drawing/2014/main" id="{DAFA36B8-F781-41B0-C891-3A237F488208}"/>
              </a:ext>
            </a:extLst>
          </p:cNvPr>
          <p:cNvSpPr/>
          <p:nvPr/>
        </p:nvSpPr>
        <p:spPr>
          <a:xfrm>
            <a:off x="7657540" y="4364684"/>
            <a:ext cx="3398058" cy="2209481"/>
          </a:xfrm>
          <a:prstGeom prst="wedgeEllipseCallout">
            <a:avLst/>
          </a:prstGeom>
          <a:solidFill>
            <a:schemeClr val="bg1"/>
          </a:solidFill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50B7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50B7E8"/>
          </a:solidFill>
          <a:ln>
            <a:solidFill>
              <a:srgbClr val="FDB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50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75E51ECB-EEC8-90E8-D73A-E5C7E8D4E383}"/>
              </a:ext>
            </a:extLst>
          </p:cNvPr>
          <p:cNvGrpSpPr/>
          <p:nvPr/>
        </p:nvGrpSpPr>
        <p:grpSpPr>
          <a:xfrm>
            <a:off x="8353710" y="85959"/>
            <a:ext cx="3838291" cy="716892"/>
            <a:chOff x="8353710" y="85959"/>
            <a:chExt cx="3838291" cy="716892"/>
          </a:xfrm>
        </p:grpSpPr>
        <p:grpSp>
          <p:nvGrpSpPr>
            <p:cNvPr id="4" name="그룹 3">
              <a:extLst>
                <a:ext uri="{FF2B5EF4-FFF2-40B4-BE49-F238E27FC236}">
                  <a16:creationId xmlns:a16="http://schemas.microsoft.com/office/drawing/2014/main" id="{B6926E3B-C468-AF3F-1B19-20CE02088E97}"/>
                </a:ext>
              </a:extLst>
            </p:cNvPr>
            <p:cNvGrpSpPr/>
            <p:nvPr/>
          </p:nvGrpSpPr>
          <p:grpSpPr>
            <a:xfrm>
              <a:off x="8353710" y="85959"/>
              <a:ext cx="3838290" cy="369332"/>
              <a:chOff x="8353710" y="85959"/>
              <a:chExt cx="3838290" cy="369332"/>
            </a:xfrm>
          </p:grpSpPr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51B7C743-20B4-98FF-6183-B8A404616FD3}"/>
                  </a:ext>
                </a:extLst>
              </p:cNvPr>
              <p:cNvSpPr txBox="1"/>
              <p:nvPr/>
            </p:nvSpPr>
            <p:spPr>
              <a:xfrm>
                <a:off x="8709957" y="85959"/>
                <a:ext cx="348204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자원순환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알고 실천하면 쉬워요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5" name="사각형: 둥근 모서리 14">
                <a:extLst>
                  <a:ext uri="{FF2B5EF4-FFF2-40B4-BE49-F238E27FC236}">
                    <a16:creationId xmlns:a16="http://schemas.microsoft.com/office/drawing/2014/main" id="{7B9A5AFD-12EB-1F48-CB75-427C363EF5F8}"/>
                  </a:ext>
                </a:extLst>
              </p:cNvPr>
              <p:cNvSpPr/>
              <p:nvPr/>
            </p:nvSpPr>
            <p:spPr>
              <a:xfrm>
                <a:off x="8353710" y="130483"/>
                <a:ext cx="410288" cy="260788"/>
              </a:xfrm>
              <a:prstGeom prst="roundRect">
                <a:avLst/>
              </a:prstGeom>
              <a:solidFill>
                <a:srgbClr val="50B7E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3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979C1710-779E-8B4C-7AF5-B92D299B6880}"/>
                </a:ext>
              </a:extLst>
            </p:cNvPr>
            <p:cNvSpPr txBox="1"/>
            <p:nvPr/>
          </p:nvSpPr>
          <p:spPr>
            <a:xfrm>
              <a:off x="8489659" y="433519"/>
              <a:ext cx="37023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50B7E8"/>
                  </a:solidFill>
                </a:rPr>
                <a:t>2.</a:t>
              </a:r>
              <a:r>
                <a:rPr lang="ko-KR" altLang="en-US" b="1" dirty="0">
                  <a:solidFill>
                    <a:srgbClr val="50B7E8"/>
                  </a:solidFill>
                </a:rPr>
                <a:t>자원순환의 첫걸음</a:t>
              </a:r>
              <a:r>
                <a:rPr lang="en-US" altLang="ko-KR" b="1" dirty="0">
                  <a:solidFill>
                    <a:srgbClr val="50B7E8"/>
                  </a:solidFill>
                </a:rPr>
                <a:t>, </a:t>
              </a:r>
              <a:r>
                <a:rPr lang="ko-KR" altLang="en-US" b="1" dirty="0">
                  <a:solidFill>
                    <a:srgbClr val="50B7E8"/>
                  </a:solidFill>
                </a:rPr>
                <a:t>분리배출</a:t>
              </a:r>
            </a:p>
          </p:txBody>
        </p:sp>
      </p:grpSp>
      <p:pic>
        <p:nvPicPr>
          <p:cNvPr id="14" name="그림 13">
            <a:extLst>
              <a:ext uri="{FF2B5EF4-FFF2-40B4-BE49-F238E27FC236}">
                <a16:creationId xmlns:a16="http://schemas.microsoft.com/office/drawing/2014/main" id="{D92EF05E-FB8A-94E8-14BA-541E81E26C4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2203" y="1150411"/>
            <a:ext cx="9926435" cy="533474"/>
          </a:xfrm>
          <a:prstGeom prst="rect">
            <a:avLst/>
          </a:prstGeom>
        </p:spPr>
      </p:pic>
      <p:pic>
        <p:nvPicPr>
          <p:cNvPr id="18" name="그림 17">
            <a:extLst>
              <a:ext uri="{FF2B5EF4-FFF2-40B4-BE49-F238E27FC236}">
                <a16:creationId xmlns:a16="http://schemas.microsoft.com/office/drawing/2014/main" id="{5A32205A-22E1-FA09-E4AA-878F0905E67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0282" y="1732835"/>
            <a:ext cx="5782482" cy="5125165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C80358F-F0B5-194A-620D-BA43F6B9A71F}"/>
              </a:ext>
            </a:extLst>
          </p:cNvPr>
          <p:cNvSpPr txBox="1"/>
          <p:nvPr/>
        </p:nvSpPr>
        <p:spPr>
          <a:xfrm>
            <a:off x="7196019" y="4697036"/>
            <a:ext cx="4321100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>
                <a:solidFill>
                  <a:srgbClr val="0000F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 </a:t>
            </a:r>
            <a:r>
              <a:rPr lang="ko-KR" altLang="en-US" sz="2200" dirty="0">
                <a:solidFill>
                  <a:srgbClr val="2389E5"/>
                </a:solidFill>
                <a:latin typeface="+mn-ea"/>
              </a:rPr>
              <a:t>연필은 복합재질로 </a:t>
            </a:r>
            <a:endParaRPr lang="en-US" altLang="ko-KR" sz="2200" dirty="0">
              <a:solidFill>
                <a:srgbClr val="2389E5"/>
              </a:solidFill>
              <a:latin typeface="+mn-ea"/>
            </a:endParaRPr>
          </a:p>
          <a:p>
            <a:pPr algn="ctr"/>
            <a:r>
              <a:rPr lang="ko-KR" altLang="en-US" sz="2200" dirty="0">
                <a:solidFill>
                  <a:srgbClr val="2389E5"/>
                </a:solidFill>
                <a:latin typeface="+mn-ea"/>
              </a:rPr>
              <a:t>재활용이 어렵습니다</a:t>
            </a:r>
            <a:r>
              <a:rPr lang="en-US" altLang="ko-KR" sz="2200" dirty="0">
                <a:solidFill>
                  <a:srgbClr val="2389E5"/>
                </a:solidFill>
                <a:latin typeface="+mn-ea"/>
              </a:rPr>
              <a:t>. </a:t>
            </a:r>
          </a:p>
          <a:p>
            <a:pPr algn="ctr"/>
            <a:r>
              <a:rPr lang="ko-KR" altLang="en-US" sz="2200" dirty="0">
                <a:solidFill>
                  <a:srgbClr val="2389E5"/>
                </a:solidFill>
                <a:latin typeface="+mn-ea"/>
              </a:rPr>
              <a:t>일반쓰레기로 </a:t>
            </a:r>
            <a:endParaRPr lang="en-US" altLang="ko-KR" sz="2200" dirty="0">
              <a:solidFill>
                <a:srgbClr val="2389E5"/>
              </a:solidFill>
              <a:latin typeface="+mn-ea"/>
            </a:endParaRPr>
          </a:p>
          <a:p>
            <a:pPr algn="ctr"/>
            <a:r>
              <a:rPr lang="ko-KR" altLang="en-US" sz="2200" dirty="0" err="1">
                <a:solidFill>
                  <a:srgbClr val="2389E5"/>
                </a:solidFill>
                <a:latin typeface="+mn-ea"/>
              </a:rPr>
              <a:t>종량제봉투에</a:t>
            </a:r>
            <a:r>
              <a:rPr lang="ko-KR" altLang="en-US" sz="2200" dirty="0">
                <a:solidFill>
                  <a:srgbClr val="2389E5"/>
                </a:solidFill>
                <a:latin typeface="+mn-ea"/>
              </a:rPr>
              <a:t> </a:t>
            </a:r>
            <a:endParaRPr lang="en-US" altLang="ko-KR" sz="2200" dirty="0">
              <a:solidFill>
                <a:srgbClr val="2389E5"/>
              </a:solidFill>
              <a:latin typeface="+mn-ea"/>
            </a:endParaRPr>
          </a:p>
          <a:p>
            <a:pPr algn="ctr"/>
            <a:r>
              <a:rPr lang="ko-KR" altLang="en-US" sz="2200" dirty="0">
                <a:solidFill>
                  <a:srgbClr val="2389E5"/>
                </a:solidFill>
                <a:latin typeface="+mn-ea"/>
              </a:rPr>
              <a:t>배출합니다</a:t>
            </a:r>
            <a:r>
              <a:rPr lang="en-US" altLang="ko-KR" sz="2200" dirty="0">
                <a:solidFill>
                  <a:srgbClr val="2389E5"/>
                </a:solidFill>
                <a:latin typeface="+mn-ea"/>
              </a:rPr>
              <a:t>.</a:t>
            </a:r>
            <a:endParaRPr lang="ko-KR" altLang="en-US" sz="2200" dirty="0">
              <a:solidFill>
                <a:srgbClr val="2389E5"/>
              </a:solidFill>
              <a:latin typeface="+mn-ea"/>
            </a:endParaRPr>
          </a:p>
        </p:txBody>
      </p:sp>
      <p:pic>
        <p:nvPicPr>
          <p:cNvPr id="12" name="그림 11">
            <a:extLst>
              <a:ext uri="{FF2B5EF4-FFF2-40B4-BE49-F238E27FC236}">
                <a16:creationId xmlns:a16="http://schemas.microsoft.com/office/drawing/2014/main" id="{F17BC1D3-A55D-39EA-CECD-BC30C2846D4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99876" y="2069156"/>
            <a:ext cx="2067213" cy="2162477"/>
          </a:xfrm>
          <a:prstGeom prst="rect">
            <a:avLst/>
          </a:prstGeom>
        </p:spPr>
      </p:pic>
      <p:sp>
        <p:nvSpPr>
          <p:cNvPr id="7" name="타원 6">
            <a:extLst>
              <a:ext uri="{FF2B5EF4-FFF2-40B4-BE49-F238E27FC236}">
                <a16:creationId xmlns:a16="http://schemas.microsoft.com/office/drawing/2014/main" id="{FD80E948-8B8F-2A14-ED4D-15BAC8762253}"/>
              </a:ext>
            </a:extLst>
          </p:cNvPr>
          <p:cNvSpPr/>
          <p:nvPr/>
        </p:nvSpPr>
        <p:spPr>
          <a:xfrm>
            <a:off x="8417929" y="3753149"/>
            <a:ext cx="532654" cy="554674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2389E5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017327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7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50B7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타원형 설명선 14">
            <a:extLst>
              <a:ext uri="{FF2B5EF4-FFF2-40B4-BE49-F238E27FC236}">
                <a16:creationId xmlns:a16="http://schemas.microsoft.com/office/drawing/2014/main" id="{75E04014-9989-7942-3FE0-DECB2A615B40}"/>
              </a:ext>
            </a:extLst>
          </p:cNvPr>
          <p:cNvSpPr/>
          <p:nvPr/>
        </p:nvSpPr>
        <p:spPr>
          <a:xfrm>
            <a:off x="7657540" y="4364684"/>
            <a:ext cx="3398058" cy="2209481"/>
          </a:xfrm>
          <a:prstGeom prst="wedgeEllipseCallout">
            <a:avLst/>
          </a:prstGeom>
          <a:solidFill>
            <a:schemeClr val="bg1"/>
          </a:solidFill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50B7E8"/>
          </a:solidFill>
          <a:ln>
            <a:solidFill>
              <a:srgbClr val="FDB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50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75E51ECB-EEC8-90E8-D73A-E5C7E8D4E383}"/>
              </a:ext>
            </a:extLst>
          </p:cNvPr>
          <p:cNvGrpSpPr/>
          <p:nvPr/>
        </p:nvGrpSpPr>
        <p:grpSpPr>
          <a:xfrm>
            <a:off x="8353710" y="85959"/>
            <a:ext cx="3838291" cy="716892"/>
            <a:chOff x="8353710" y="85959"/>
            <a:chExt cx="3838291" cy="716892"/>
          </a:xfrm>
        </p:grpSpPr>
        <p:grpSp>
          <p:nvGrpSpPr>
            <p:cNvPr id="4" name="그룹 3">
              <a:extLst>
                <a:ext uri="{FF2B5EF4-FFF2-40B4-BE49-F238E27FC236}">
                  <a16:creationId xmlns:a16="http://schemas.microsoft.com/office/drawing/2014/main" id="{B6926E3B-C468-AF3F-1B19-20CE02088E97}"/>
                </a:ext>
              </a:extLst>
            </p:cNvPr>
            <p:cNvGrpSpPr/>
            <p:nvPr/>
          </p:nvGrpSpPr>
          <p:grpSpPr>
            <a:xfrm>
              <a:off x="8353710" y="85959"/>
              <a:ext cx="3838290" cy="369332"/>
              <a:chOff x="8353710" y="85959"/>
              <a:chExt cx="3838290" cy="369332"/>
            </a:xfrm>
          </p:grpSpPr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51B7C743-20B4-98FF-6183-B8A404616FD3}"/>
                  </a:ext>
                </a:extLst>
              </p:cNvPr>
              <p:cNvSpPr txBox="1"/>
              <p:nvPr/>
            </p:nvSpPr>
            <p:spPr>
              <a:xfrm>
                <a:off x="8709957" y="85959"/>
                <a:ext cx="348204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자원순환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알고 실천하면 쉬워요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5" name="사각형: 둥근 모서리 14">
                <a:extLst>
                  <a:ext uri="{FF2B5EF4-FFF2-40B4-BE49-F238E27FC236}">
                    <a16:creationId xmlns:a16="http://schemas.microsoft.com/office/drawing/2014/main" id="{7B9A5AFD-12EB-1F48-CB75-427C363EF5F8}"/>
                  </a:ext>
                </a:extLst>
              </p:cNvPr>
              <p:cNvSpPr/>
              <p:nvPr/>
            </p:nvSpPr>
            <p:spPr>
              <a:xfrm>
                <a:off x="8353710" y="130483"/>
                <a:ext cx="410288" cy="260788"/>
              </a:xfrm>
              <a:prstGeom prst="roundRect">
                <a:avLst/>
              </a:prstGeom>
              <a:solidFill>
                <a:srgbClr val="50B7E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3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979C1710-779E-8B4C-7AF5-B92D299B6880}"/>
                </a:ext>
              </a:extLst>
            </p:cNvPr>
            <p:cNvSpPr txBox="1"/>
            <p:nvPr/>
          </p:nvSpPr>
          <p:spPr>
            <a:xfrm>
              <a:off x="8489659" y="433519"/>
              <a:ext cx="37023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50B7E8"/>
                  </a:solidFill>
                </a:rPr>
                <a:t>2.</a:t>
              </a:r>
              <a:r>
                <a:rPr lang="ko-KR" altLang="en-US" b="1" dirty="0">
                  <a:solidFill>
                    <a:srgbClr val="50B7E8"/>
                  </a:solidFill>
                </a:rPr>
                <a:t>자원순환의 첫걸음</a:t>
              </a:r>
              <a:r>
                <a:rPr lang="en-US" altLang="ko-KR" b="1" dirty="0">
                  <a:solidFill>
                    <a:srgbClr val="50B7E8"/>
                  </a:solidFill>
                </a:rPr>
                <a:t>, </a:t>
              </a:r>
              <a:r>
                <a:rPr lang="ko-KR" altLang="en-US" b="1" dirty="0">
                  <a:solidFill>
                    <a:srgbClr val="50B7E8"/>
                  </a:solidFill>
                </a:rPr>
                <a:t>분리배출</a:t>
              </a:r>
            </a:p>
          </p:txBody>
        </p:sp>
      </p:grpSp>
      <p:pic>
        <p:nvPicPr>
          <p:cNvPr id="14" name="그림 13">
            <a:extLst>
              <a:ext uri="{FF2B5EF4-FFF2-40B4-BE49-F238E27FC236}">
                <a16:creationId xmlns:a16="http://schemas.microsoft.com/office/drawing/2014/main" id="{D92EF05E-FB8A-94E8-14BA-541E81E26C4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2203" y="1150411"/>
            <a:ext cx="9926435" cy="533474"/>
          </a:xfrm>
          <a:prstGeom prst="rect">
            <a:avLst/>
          </a:prstGeom>
        </p:spPr>
      </p:pic>
      <p:pic>
        <p:nvPicPr>
          <p:cNvPr id="18" name="그림 17">
            <a:extLst>
              <a:ext uri="{FF2B5EF4-FFF2-40B4-BE49-F238E27FC236}">
                <a16:creationId xmlns:a16="http://schemas.microsoft.com/office/drawing/2014/main" id="{5A32205A-22E1-FA09-E4AA-878F0905E67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0282" y="1732835"/>
            <a:ext cx="5782482" cy="5125165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C80358F-F0B5-194A-620D-BA43F6B9A71F}"/>
              </a:ext>
            </a:extLst>
          </p:cNvPr>
          <p:cNvSpPr txBox="1"/>
          <p:nvPr/>
        </p:nvSpPr>
        <p:spPr>
          <a:xfrm>
            <a:off x="7196019" y="5035590"/>
            <a:ext cx="43211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>
                <a:solidFill>
                  <a:srgbClr val="0000F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 </a:t>
            </a:r>
            <a:r>
              <a:rPr lang="ko-KR" altLang="en-US" sz="2200" dirty="0">
                <a:solidFill>
                  <a:srgbClr val="2389E5"/>
                </a:solidFill>
                <a:latin typeface="+mn-ea"/>
              </a:rPr>
              <a:t>햄버거는 음식물이므로</a:t>
            </a:r>
            <a:endParaRPr lang="en-US" altLang="ko-KR" sz="2200" dirty="0">
              <a:solidFill>
                <a:srgbClr val="2389E5"/>
              </a:solidFill>
              <a:latin typeface="+mn-ea"/>
            </a:endParaRPr>
          </a:p>
          <a:p>
            <a:pPr algn="ctr"/>
            <a:r>
              <a:rPr lang="ko-KR" altLang="en-US" sz="2200" dirty="0">
                <a:solidFill>
                  <a:srgbClr val="2389E5"/>
                </a:solidFill>
                <a:latin typeface="+mn-ea"/>
              </a:rPr>
              <a:t> 음식물쓰레기로 </a:t>
            </a:r>
            <a:endParaRPr lang="en-US" altLang="ko-KR" sz="2200" dirty="0">
              <a:solidFill>
                <a:srgbClr val="2389E5"/>
              </a:solidFill>
              <a:latin typeface="+mn-ea"/>
            </a:endParaRPr>
          </a:p>
          <a:p>
            <a:pPr algn="ctr"/>
            <a:r>
              <a:rPr lang="ko-KR" altLang="en-US" sz="2200" dirty="0">
                <a:solidFill>
                  <a:srgbClr val="2389E5"/>
                </a:solidFill>
                <a:latin typeface="+mn-ea"/>
              </a:rPr>
              <a:t>배출합니다</a:t>
            </a:r>
            <a:r>
              <a:rPr lang="en-US" altLang="ko-KR" sz="2200" dirty="0">
                <a:solidFill>
                  <a:srgbClr val="2389E5"/>
                </a:solidFill>
                <a:latin typeface="+mn-ea"/>
              </a:rPr>
              <a:t>.</a:t>
            </a:r>
            <a:endParaRPr lang="ko-KR" altLang="en-US" sz="2200" dirty="0">
              <a:solidFill>
                <a:srgbClr val="2389E5"/>
              </a:solidFill>
              <a:latin typeface="+mn-ea"/>
            </a:endParaRPr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5F72B2E7-1F4D-2F11-D463-8CFE43BA6D7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08204" y="1915315"/>
            <a:ext cx="1976030" cy="2277458"/>
          </a:xfrm>
          <a:prstGeom prst="rect">
            <a:avLst/>
          </a:prstGeom>
        </p:spPr>
      </p:pic>
      <p:sp>
        <p:nvSpPr>
          <p:cNvPr id="7" name="타원 6">
            <a:extLst>
              <a:ext uri="{FF2B5EF4-FFF2-40B4-BE49-F238E27FC236}">
                <a16:creationId xmlns:a16="http://schemas.microsoft.com/office/drawing/2014/main" id="{C44B3AFA-492A-0495-D6B4-3CDF6D6C0671}"/>
              </a:ext>
            </a:extLst>
          </p:cNvPr>
          <p:cNvSpPr/>
          <p:nvPr/>
        </p:nvSpPr>
        <p:spPr>
          <a:xfrm>
            <a:off x="9449774" y="3645435"/>
            <a:ext cx="625403" cy="651257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2389E5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055078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7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타원형 설명선 14">
            <a:extLst>
              <a:ext uri="{FF2B5EF4-FFF2-40B4-BE49-F238E27FC236}">
                <a16:creationId xmlns:a16="http://schemas.microsoft.com/office/drawing/2014/main" id="{0AE7D11D-0D37-954A-C314-9F3DB7227F07}"/>
              </a:ext>
            </a:extLst>
          </p:cNvPr>
          <p:cNvSpPr/>
          <p:nvPr/>
        </p:nvSpPr>
        <p:spPr>
          <a:xfrm>
            <a:off x="7657540" y="4364684"/>
            <a:ext cx="3398058" cy="2209481"/>
          </a:xfrm>
          <a:prstGeom prst="wedgeEllipseCallout">
            <a:avLst/>
          </a:prstGeom>
          <a:solidFill>
            <a:schemeClr val="bg1"/>
          </a:solidFill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50B7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50B7E8"/>
          </a:solidFill>
          <a:ln>
            <a:solidFill>
              <a:srgbClr val="FDB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50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75E51ECB-EEC8-90E8-D73A-E5C7E8D4E383}"/>
              </a:ext>
            </a:extLst>
          </p:cNvPr>
          <p:cNvGrpSpPr/>
          <p:nvPr/>
        </p:nvGrpSpPr>
        <p:grpSpPr>
          <a:xfrm>
            <a:off x="8353710" y="85959"/>
            <a:ext cx="3838291" cy="716892"/>
            <a:chOff x="8353710" y="85959"/>
            <a:chExt cx="3838291" cy="716892"/>
          </a:xfrm>
        </p:grpSpPr>
        <p:grpSp>
          <p:nvGrpSpPr>
            <p:cNvPr id="4" name="그룹 3">
              <a:extLst>
                <a:ext uri="{FF2B5EF4-FFF2-40B4-BE49-F238E27FC236}">
                  <a16:creationId xmlns:a16="http://schemas.microsoft.com/office/drawing/2014/main" id="{B6926E3B-C468-AF3F-1B19-20CE02088E97}"/>
                </a:ext>
              </a:extLst>
            </p:cNvPr>
            <p:cNvGrpSpPr/>
            <p:nvPr/>
          </p:nvGrpSpPr>
          <p:grpSpPr>
            <a:xfrm>
              <a:off x="8353710" y="85959"/>
              <a:ext cx="3838290" cy="369332"/>
              <a:chOff x="8353710" y="85959"/>
              <a:chExt cx="3838290" cy="369332"/>
            </a:xfrm>
          </p:grpSpPr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51B7C743-20B4-98FF-6183-B8A404616FD3}"/>
                  </a:ext>
                </a:extLst>
              </p:cNvPr>
              <p:cNvSpPr txBox="1"/>
              <p:nvPr/>
            </p:nvSpPr>
            <p:spPr>
              <a:xfrm>
                <a:off x="8709957" y="85959"/>
                <a:ext cx="348204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자원순환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알고 실천하면 쉬워요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5" name="사각형: 둥근 모서리 14">
                <a:extLst>
                  <a:ext uri="{FF2B5EF4-FFF2-40B4-BE49-F238E27FC236}">
                    <a16:creationId xmlns:a16="http://schemas.microsoft.com/office/drawing/2014/main" id="{7B9A5AFD-12EB-1F48-CB75-427C363EF5F8}"/>
                  </a:ext>
                </a:extLst>
              </p:cNvPr>
              <p:cNvSpPr/>
              <p:nvPr/>
            </p:nvSpPr>
            <p:spPr>
              <a:xfrm>
                <a:off x="8353710" y="130483"/>
                <a:ext cx="410288" cy="260788"/>
              </a:xfrm>
              <a:prstGeom prst="roundRect">
                <a:avLst/>
              </a:prstGeom>
              <a:solidFill>
                <a:srgbClr val="50B7E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3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979C1710-779E-8B4C-7AF5-B92D299B6880}"/>
                </a:ext>
              </a:extLst>
            </p:cNvPr>
            <p:cNvSpPr txBox="1"/>
            <p:nvPr/>
          </p:nvSpPr>
          <p:spPr>
            <a:xfrm>
              <a:off x="8489659" y="433519"/>
              <a:ext cx="37023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50B7E8"/>
                  </a:solidFill>
                </a:rPr>
                <a:t>2.</a:t>
              </a:r>
              <a:r>
                <a:rPr lang="ko-KR" altLang="en-US" b="1" dirty="0">
                  <a:solidFill>
                    <a:srgbClr val="50B7E8"/>
                  </a:solidFill>
                </a:rPr>
                <a:t>자원순환의 첫걸음</a:t>
              </a:r>
              <a:r>
                <a:rPr lang="en-US" altLang="ko-KR" b="1" dirty="0">
                  <a:solidFill>
                    <a:srgbClr val="50B7E8"/>
                  </a:solidFill>
                </a:rPr>
                <a:t>, </a:t>
              </a:r>
              <a:r>
                <a:rPr lang="ko-KR" altLang="en-US" b="1" dirty="0">
                  <a:solidFill>
                    <a:srgbClr val="50B7E8"/>
                  </a:solidFill>
                </a:rPr>
                <a:t>분리배출</a:t>
              </a:r>
            </a:p>
          </p:txBody>
        </p:sp>
      </p:grpSp>
      <p:pic>
        <p:nvPicPr>
          <p:cNvPr id="14" name="그림 13">
            <a:extLst>
              <a:ext uri="{FF2B5EF4-FFF2-40B4-BE49-F238E27FC236}">
                <a16:creationId xmlns:a16="http://schemas.microsoft.com/office/drawing/2014/main" id="{D92EF05E-FB8A-94E8-14BA-541E81E26C4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2203" y="1150411"/>
            <a:ext cx="9926435" cy="533474"/>
          </a:xfrm>
          <a:prstGeom prst="rect">
            <a:avLst/>
          </a:prstGeom>
        </p:spPr>
      </p:pic>
      <p:pic>
        <p:nvPicPr>
          <p:cNvPr id="18" name="그림 17">
            <a:extLst>
              <a:ext uri="{FF2B5EF4-FFF2-40B4-BE49-F238E27FC236}">
                <a16:creationId xmlns:a16="http://schemas.microsoft.com/office/drawing/2014/main" id="{5A32205A-22E1-FA09-E4AA-878F0905E67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0282" y="1732835"/>
            <a:ext cx="5782482" cy="5125165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C80358F-F0B5-194A-620D-BA43F6B9A71F}"/>
              </a:ext>
            </a:extLst>
          </p:cNvPr>
          <p:cNvSpPr txBox="1"/>
          <p:nvPr/>
        </p:nvSpPr>
        <p:spPr>
          <a:xfrm>
            <a:off x="7196019" y="4576872"/>
            <a:ext cx="4321100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>
                <a:solidFill>
                  <a:srgbClr val="0000F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 </a:t>
            </a:r>
            <a:r>
              <a:rPr lang="ko-KR" altLang="en-US" sz="2200" dirty="0">
                <a:solidFill>
                  <a:srgbClr val="2389E5"/>
                </a:solidFill>
                <a:latin typeface="+mn-ea"/>
              </a:rPr>
              <a:t>과일씨는 </a:t>
            </a:r>
            <a:endParaRPr lang="en-US" altLang="ko-KR" sz="2200" dirty="0">
              <a:solidFill>
                <a:srgbClr val="2389E5"/>
              </a:solidFill>
              <a:latin typeface="+mn-ea"/>
            </a:endParaRPr>
          </a:p>
          <a:p>
            <a:pPr algn="ctr"/>
            <a:r>
              <a:rPr lang="ko-KR" altLang="en-US" sz="2200" dirty="0">
                <a:solidFill>
                  <a:srgbClr val="2389E5"/>
                </a:solidFill>
                <a:latin typeface="+mn-ea"/>
              </a:rPr>
              <a:t>음식물 파쇄기를</a:t>
            </a:r>
            <a:endParaRPr lang="en-US" altLang="ko-KR" sz="2200" dirty="0">
              <a:solidFill>
                <a:srgbClr val="2389E5"/>
              </a:solidFill>
              <a:latin typeface="+mn-ea"/>
            </a:endParaRPr>
          </a:p>
          <a:p>
            <a:pPr algn="ctr"/>
            <a:r>
              <a:rPr lang="ko-KR" altLang="en-US" sz="2200" dirty="0">
                <a:solidFill>
                  <a:srgbClr val="2389E5"/>
                </a:solidFill>
                <a:latin typeface="+mn-ea"/>
              </a:rPr>
              <a:t> 손상시킬 수 있으므로 </a:t>
            </a:r>
            <a:endParaRPr lang="en-US" altLang="ko-KR" sz="2200" dirty="0">
              <a:solidFill>
                <a:srgbClr val="2389E5"/>
              </a:solidFill>
              <a:latin typeface="+mn-ea"/>
            </a:endParaRPr>
          </a:p>
          <a:p>
            <a:pPr algn="ctr"/>
            <a:r>
              <a:rPr lang="ko-KR" altLang="en-US" sz="2200" dirty="0">
                <a:solidFill>
                  <a:srgbClr val="2389E5"/>
                </a:solidFill>
                <a:latin typeface="+mn-ea"/>
              </a:rPr>
              <a:t>종량제 봉투에 </a:t>
            </a:r>
            <a:endParaRPr lang="en-US" altLang="ko-KR" sz="2200" dirty="0">
              <a:solidFill>
                <a:srgbClr val="2389E5"/>
              </a:solidFill>
              <a:latin typeface="+mn-ea"/>
            </a:endParaRPr>
          </a:p>
          <a:p>
            <a:pPr algn="ctr"/>
            <a:r>
              <a:rPr lang="ko-KR" altLang="en-US" sz="2200" dirty="0">
                <a:solidFill>
                  <a:srgbClr val="2389E5"/>
                </a:solidFill>
                <a:latin typeface="+mn-ea"/>
              </a:rPr>
              <a:t>배출합니다</a:t>
            </a:r>
            <a:r>
              <a:rPr lang="en-US" altLang="ko-KR" sz="2200" dirty="0">
                <a:solidFill>
                  <a:srgbClr val="2389E5"/>
                </a:solidFill>
                <a:latin typeface="+mn-ea"/>
              </a:rPr>
              <a:t>.</a:t>
            </a:r>
            <a:endParaRPr lang="ko-KR" altLang="en-US" sz="2200" dirty="0">
              <a:solidFill>
                <a:srgbClr val="2389E5"/>
              </a:solidFill>
              <a:latin typeface="+mn-ea"/>
            </a:endParaRPr>
          </a:p>
        </p:txBody>
      </p:sp>
      <p:pic>
        <p:nvPicPr>
          <p:cNvPr id="12" name="그림 11">
            <a:extLst>
              <a:ext uri="{FF2B5EF4-FFF2-40B4-BE49-F238E27FC236}">
                <a16:creationId xmlns:a16="http://schemas.microsoft.com/office/drawing/2014/main" id="{B80191EF-B78E-55BC-6F1D-38F9D719E42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79449" y="1931975"/>
            <a:ext cx="1938342" cy="2236549"/>
          </a:xfrm>
          <a:prstGeom prst="rect">
            <a:avLst/>
          </a:prstGeom>
        </p:spPr>
      </p:pic>
      <p:sp>
        <p:nvSpPr>
          <p:cNvPr id="7" name="타원 6">
            <a:extLst>
              <a:ext uri="{FF2B5EF4-FFF2-40B4-BE49-F238E27FC236}">
                <a16:creationId xmlns:a16="http://schemas.microsoft.com/office/drawing/2014/main" id="{9F596F65-2636-6CE5-F450-FF7B45421E6A}"/>
              </a:ext>
            </a:extLst>
          </p:cNvPr>
          <p:cNvSpPr/>
          <p:nvPr/>
        </p:nvSpPr>
        <p:spPr>
          <a:xfrm>
            <a:off x="8292527" y="3689275"/>
            <a:ext cx="532654" cy="554674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2389E5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258268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7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타원형 설명선 14">
            <a:extLst>
              <a:ext uri="{FF2B5EF4-FFF2-40B4-BE49-F238E27FC236}">
                <a16:creationId xmlns:a16="http://schemas.microsoft.com/office/drawing/2014/main" id="{7878E04D-3835-D566-CADC-4760AF557CCF}"/>
              </a:ext>
            </a:extLst>
          </p:cNvPr>
          <p:cNvSpPr/>
          <p:nvPr/>
        </p:nvSpPr>
        <p:spPr>
          <a:xfrm>
            <a:off x="7657540" y="4364684"/>
            <a:ext cx="3398058" cy="2209481"/>
          </a:xfrm>
          <a:prstGeom prst="wedgeEllipseCallout">
            <a:avLst/>
          </a:prstGeom>
          <a:solidFill>
            <a:schemeClr val="bg1"/>
          </a:solidFill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50B7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50B7E8"/>
          </a:solidFill>
          <a:ln>
            <a:solidFill>
              <a:srgbClr val="FDB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50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75E51ECB-EEC8-90E8-D73A-E5C7E8D4E383}"/>
              </a:ext>
            </a:extLst>
          </p:cNvPr>
          <p:cNvGrpSpPr/>
          <p:nvPr/>
        </p:nvGrpSpPr>
        <p:grpSpPr>
          <a:xfrm>
            <a:off x="8353710" y="85959"/>
            <a:ext cx="3838291" cy="716892"/>
            <a:chOff x="8353710" y="85959"/>
            <a:chExt cx="3838291" cy="716892"/>
          </a:xfrm>
        </p:grpSpPr>
        <p:grpSp>
          <p:nvGrpSpPr>
            <p:cNvPr id="4" name="그룹 3">
              <a:extLst>
                <a:ext uri="{FF2B5EF4-FFF2-40B4-BE49-F238E27FC236}">
                  <a16:creationId xmlns:a16="http://schemas.microsoft.com/office/drawing/2014/main" id="{B6926E3B-C468-AF3F-1B19-20CE02088E97}"/>
                </a:ext>
              </a:extLst>
            </p:cNvPr>
            <p:cNvGrpSpPr/>
            <p:nvPr/>
          </p:nvGrpSpPr>
          <p:grpSpPr>
            <a:xfrm>
              <a:off x="8353710" y="85959"/>
              <a:ext cx="3838290" cy="369332"/>
              <a:chOff x="8353710" y="85959"/>
              <a:chExt cx="3838290" cy="369332"/>
            </a:xfrm>
          </p:grpSpPr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51B7C743-20B4-98FF-6183-B8A404616FD3}"/>
                  </a:ext>
                </a:extLst>
              </p:cNvPr>
              <p:cNvSpPr txBox="1"/>
              <p:nvPr/>
            </p:nvSpPr>
            <p:spPr>
              <a:xfrm>
                <a:off x="8709957" y="85959"/>
                <a:ext cx="348204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자원순환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알고 실천하면 쉬워요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5" name="사각형: 둥근 모서리 14">
                <a:extLst>
                  <a:ext uri="{FF2B5EF4-FFF2-40B4-BE49-F238E27FC236}">
                    <a16:creationId xmlns:a16="http://schemas.microsoft.com/office/drawing/2014/main" id="{7B9A5AFD-12EB-1F48-CB75-427C363EF5F8}"/>
                  </a:ext>
                </a:extLst>
              </p:cNvPr>
              <p:cNvSpPr/>
              <p:nvPr/>
            </p:nvSpPr>
            <p:spPr>
              <a:xfrm>
                <a:off x="8353710" y="130483"/>
                <a:ext cx="410288" cy="260788"/>
              </a:xfrm>
              <a:prstGeom prst="roundRect">
                <a:avLst/>
              </a:prstGeom>
              <a:solidFill>
                <a:srgbClr val="50B7E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3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979C1710-779E-8B4C-7AF5-B92D299B6880}"/>
                </a:ext>
              </a:extLst>
            </p:cNvPr>
            <p:cNvSpPr txBox="1"/>
            <p:nvPr/>
          </p:nvSpPr>
          <p:spPr>
            <a:xfrm>
              <a:off x="8489659" y="433519"/>
              <a:ext cx="37023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50B7E8"/>
                  </a:solidFill>
                </a:rPr>
                <a:t>2.</a:t>
              </a:r>
              <a:r>
                <a:rPr lang="ko-KR" altLang="en-US" b="1" dirty="0">
                  <a:solidFill>
                    <a:srgbClr val="50B7E8"/>
                  </a:solidFill>
                </a:rPr>
                <a:t>자원순환의 첫걸음</a:t>
              </a:r>
              <a:r>
                <a:rPr lang="en-US" altLang="ko-KR" b="1" dirty="0">
                  <a:solidFill>
                    <a:srgbClr val="50B7E8"/>
                  </a:solidFill>
                </a:rPr>
                <a:t>, </a:t>
              </a:r>
              <a:r>
                <a:rPr lang="ko-KR" altLang="en-US" b="1" dirty="0">
                  <a:solidFill>
                    <a:srgbClr val="50B7E8"/>
                  </a:solidFill>
                </a:rPr>
                <a:t>분리배출</a:t>
              </a:r>
            </a:p>
          </p:txBody>
        </p:sp>
      </p:grpSp>
      <p:pic>
        <p:nvPicPr>
          <p:cNvPr id="14" name="그림 13">
            <a:extLst>
              <a:ext uri="{FF2B5EF4-FFF2-40B4-BE49-F238E27FC236}">
                <a16:creationId xmlns:a16="http://schemas.microsoft.com/office/drawing/2014/main" id="{D92EF05E-FB8A-94E8-14BA-541E81E26C4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2203" y="1150411"/>
            <a:ext cx="9926435" cy="533474"/>
          </a:xfrm>
          <a:prstGeom prst="rect">
            <a:avLst/>
          </a:prstGeom>
        </p:spPr>
      </p:pic>
      <p:pic>
        <p:nvPicPr>
          <p:cNvPr id="18" name="그림 17">
            <a:extLst>
              <a:ext uri="{FF2B5EF4-FFF2-40B4-BE49-F238E27FC236}">
                <a16:creationId xmlns:a16="http://schemas.microsoft.com/office/drawing/2014/main" id="{5A32205A-22E1-FA09-E4AA-878F0905E67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0282" y="1732835"/>
            <a:ext cx="5782482" cy="5125165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AC348961-5A1F-1018-E71C-2C8EB5F84C8F}"/>
              </a:ext>
            </a:extLst>
          </p:cNvPr>
          <p:cNvSpPr txBox="1"/>
          <p:nvPr/>
        </p:nvSpPr>
        <p:spPr>
          <a:xfrm>
            <a:off x="7194328" y="4576872"/>
            <a:ext cx="4324481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>
                <a:solidFill>
                  <a:srgbClr val="0000F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 </a:t>
            </a:r>
            <a:r>
              <a:rPr lang="ko-KR" altLang="en-US" sz="2200" dirty="0">
                <a:solidFill>
                  <a:srgbClr val="2389E5"/>
                </a:solidFill>
                <a:latin typeface="+mn-ea"/>
              </a:rPr>
              <a:t>나무젓가락은 </a:t>
            </a:r>
            <a:endParaRPr lang="en-US" altLang="ko-KR" sz="2200" dirty="0">
              <a:solidFill>
                <a:srgbClr val="2389E5"/>
              </a:solidFill>
              <a:latin typeface="+mn-ea"/>
            </a:endParaRPr>
          </a:p>
          <a:p>
            <a:pPr algn="ctr"/>
            <a:r>
              <a:rPr lang="ko-KR" altLang="en-US" sz="2200" dirty="0">
                <a:solidFill>
                  <a:srgbClr val="2389E5"/>
                </a:solidFill>
                <a:latin typeface="+mn-ea"/>
              </a:rPr>
              <a:t>재활용품 품목에 </a:t>
            </a:r>
            <a:endParaRPr lang="en-US" altLang="ko-KR" sz="2200" dirty="0">
              <a:solidFill>
                <a:srgbClr val="2389E5"/>
              </a:solidFill>
              <a:latin typeface="+mn-ea"/>
            </a:endParaRPr>
          </a:p>
          <a:p>
            <a:pPr algn="ctr"/>
            <a:r>
              <a:rPr lang="ko-KR" altLang="en-US" sz="2200" dirty="0">
                <a:solidFill>
                  <a:srgbClr val="2389E5"/>
                </a:solidFill>
                <a:latin typeface="+mn-ea"/>
              </a:rPr>
              <a:t>해당하지 않으므로 </a:t>
            </a:r>
            <a:endParaRPr lang="en-US" altLang="ko-KR" sz="2200" dirty="0">
              <a:solidFill>
                <a:srgbClr val="2389E5"/>
              </a:solidFill>
              <a:latin typeface="+mn-ea"/>
            </a:endParaRPr>
          </a:p>
          <a:p>
            <a:pPr algn="ctr"/>
            <a:r>
              <a:rPr lang="ko-KR" altLang="en-US" sz="2200" dirty="0">
                <a:solidFill>
                  <a:srgbClr val="2389E5"/>
                </a:solidFill>
                <a:latin typeface="+mn-ea"/>
              </a:rPr>
              <a:t>종량제 봉투로 </a:t>
            </a:r>
            <a:endParaRPr lang="en-US" altLang="ko-KR" sz="2200" dirty="0">
              <a:solidFill>
                <a:srgbClr val="2389E5"/>
              </a:solidFill>
              <a:latin typeface="+mn-ea"/>
            </a:endParaRPr>
          </a:p>
          <a:p>
            <a:pPr algn="ctr"/>
            <a:r>
              <a:rPr lang="ko-KR" altLang="en-US" sz="2200" dirty="0">
                <a:solidFill>
                  <a:srgbClr val="2389E5"/>
                </a:solidFill>
                <a:latin typeface="+mn-ea"/>
              </a:rPr>
              <a:t>배출합니다</a:t>
            </a:r>
            <a:r>
              <a:rPr lang="en-US" altLang="ko-KR" sz="2200" dirty="0">
                <a:solidFill>
                  <a:srgbClr val="2389E5"/>
                </a:solidFill>
                <a:latin typeface="+mn-ea"/>
              </a:rPr>
              <a:t>.</a:t>
            </a:r>
            <a:endParaRPr lang="ko-KR" altLang="en-US" sz="2200" dirty="0">
              <a:solidFill>
                <a:srgbClr val="2389E5"/>
              </a:solidFill>
              <a:latin typeface="+mn-ea"/>
            </a:endParaRPr>
          </a:p>
        </p:txBody>
      </p:sp>
      <p:pic>
        <p:nvPicPr>
          <p:cNvPr id="19" name="그림 18">
            <a:extLst>
              <a:ext uri="{FF2B5EF4-FFF2-40B4-BE49-F238E27FC236}">
                <a16:creationId xmlns:a16="http://schemas.microsoft.com/office/drawing/2014/main" id="{91244E30-107A-9187-96D4-11D6A2AE97E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47968" y="1976286"/>
            <a:ext cx="1622068" cy="1983315"/>
          </a:xfrm>
          <a:prstGeom prst="rect">
            <a:avLst/>
          </a:prstGeom>
        </p:spPr>
      </p:pic>
      <p:sp>
        <p:nvSpPr>
          <p:cNvPr id="7" name="타원 6">
            <a:extLst>
              <a:ext uri="{FF2B5EF4-FFF2-40B4-BE49-F238E27FC236}">
                <a16:creationId xmlns:a16="http://schemas.microsoft.com/office/drawing/2014/main" id="{63AA7F8E-B7A4-6742-CE71-B25270CA0478}"/>
              </a:ext>
            </a:extLst>
          </p:cNvPr>
          <p:cNvSpPr/>
          <p:nvPr/>
        </p:nvSpPr>
        <p:spPr>
          <a:xfrm>
            <a:off x="8462767" y="3500428"/>
            <a:ext cx="532654" cy="554674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2389E5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110083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7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타원형 설명선 14">
            <a:extLst>
              <a:ext uri="{FF2B5EF4-FFF2-40B4-BE49-F238E27FC236}">
                <a16:creationId xmlns:a16="http://schemas.microsoft.com/office/drawing/2014/main" id="{52DF7495-F081-B598-9F9F-814D8B93D840}"/>
              </a:ext>
            </a:extLst>
          </p:cNvPr>
          <p:cNvSpPr/>
          <p:nvPr/>
        </p:nvSpPr>
        <p:spPr>
          <a:xfrm>
            <a:off x="7657540" y="4364684"/>
            <a:ext cx="3398058" cy="2209481"/>
          </a:xfrm>
          <a:prstGeom prst="wedgeEllipseCallout">
            <a:avLst/>
          </a:prstGeom>
          <a:solidFill>
            <a:schemeClr val="bg1"/>
          </a:solidFill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50B7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50B7E8"/>
          </a:solidFill>
          <a:ln>
            <a:solidFill>
              <a:srgbClr val="FDB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50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75E51ECB-EEC8-90E8-D73A-E5C7E8D4E383}"/>
              </a:ext>
            </a:extLst>
          </p:cNvPr>
          <p:cNvGrpSpPr/>
          <p:nvPr/>
        </p:nvGrpSpPr>
        <p:grpSpPr>
          <a:xfrm>
            <a:off x="8353710" y="85959"/>
            <a:ext cx="3838291" cy="716892"/>
            <a:chOff x="8353710" y="85959"/>
            <a:chExt cx="3838291" cy="716892"/>
          </a:xfrm>
        </p:grpSpPr>
        <p:grpSp>
          <p:nvGrpSpPr>
            <p:cNvPr id="4" name="그룹 3">
              <a:extLst>
                <a:ext uri="{FF2B5EF4-FFF2-40B4-BE49-F238E27FC236}">
                  <a16:creationId xmlns:a16="http://schemas.microsoft.com/office/drawing/2014/main" id="{B6926E3B-C468-AF3F-1B19-20CE02088E97}"/>
                </a:ext>
              </a:extLst>
            </p:cNvPr>
            <p:cNvGrpSpPr/>
            <p:nvPr/>
          </p:nvGrpSpPr>
          <p:grpSpPr>
            <a:xfrm>
              <a:off x="8353710" y="85959"/>
              <a:ext cx="3838290" cy="369332"/>
              <a:chOff x="8353710" y="85959"/>
              <a:chExt cx="3838290" cy="369332"/>
            </a:xfrm>
          </p:grpSpPr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51B7C743-20B4-98FF-6183-B8A404616FD3}"/>
                  </a:ext>
                </a:extLst>
              </p:cNvPr>
              <p:cNvSpPr txBox="1"/>
              <p:nvPr/>
            </p:nvSpPr>
            <p:spPr>
              <a:xfrm>
                <a:off x="8709957" y="85959"/>
                <a:ext cx="348204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자원순환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알고 실천하면 쉬워요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5" name="사각형: 둥근 모서리 14">
                <a:extLst>
                  <a:ext uri="{FF2B5EF4-FFF2-40B4-BE49-F238E27FC236}">
                    <a16:creationId xmlns:a16="http://schemas.microsoft.com/office/drawing/2014/main" id="{7B9A5AFD-12EB-1F48-CB75-427C363EF5F8}"/>
                  </a:ext>
                </a:extLst>
              </p:cNvPr>
              <p:cNvSpPr/>
              <p:nvPr/>
            </p:nvSpPr>
            <p:spPr>
              <a:xfrm>
                <a:off x="8353710" y="130483"/>
                <a:ext cx="410288" cy="260788"/>
              </a:xfrm>
              <a:prstGeom prst="roundRect">
                <a:avLst/>
              </a:prstGeom>
              <a:solidFill>
                <a:srgbClr val="50B7E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3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979C1710-779E-8B4C-7AF5-B92D299B6880}"/>
                </a:ext>
              </a:extLst>
            </p:cNvPr>
            <p:cNvSpPr txBox="1"/>
            <p:nvPr/>
          </p:nvSpPr>
          <p:spPr>
            <a:xfrm>
              <a:off x="8489659" y="433519"/>
              <a:ext cx="37023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50B7E8"/>
                  </a:solidFill>
                </a:rPr>
                <a:t>2.</a:t>
              </a:r>
              <a:r>
                <a:rPr lang="ko-KR" altLang="en-US" b="1" dirty="0">
                  <a:solidFill>
                    <a:srgbClr val="50B7E8"/>
                  </a:solidFill>
                </a:rPr>
                <a:t>자원순환의 첫걸음</a:t>
              </a:r>
              <a:r>
                <a:rPr lang="en-US" altLang="ko-KR" b="1" dirty="0">
                  <a:solidFill>
                    <a:srgbClr val="50B7E8"/>
                  </a:solidFill>
                </a:rPr>
                <a:t>, </a:t>
              </a:r>
              <a:r>
                <a:rPr lang="ko-KR" altLang="en-US" b="1" dirty="0">
                  <a:solidFill>
                    <a:srgbClr val="50B7E8"/>
                  </a:solidFill>
                </a:rPr>
                <a:t>분리배출</a:t>
              </a:r>
            </a:p>
          </p:txBody>
        </p:sp>
      </p:grpSp>
      <p:pic>
        <p:nvPicPr>
          <p:cNvPr id="14" name="그림 13">
            <a:extLst>
              <a:ext uri="{FF2B5EF4-FFF2-40B4-BE49-F238E27FC236}">
                <a16:creationId xmlns:a16="http://schemas.microsoft.com/office/drawing/2014/main" id="{D92EF05E-FB8A-94E8-14BA-541E81E26C4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2203" y="1150411"/>
            <a:ext cx="9926435" cy="533474"/>
          </a:xfrm>
          <a:prstGeom prst="rect">
            <a:avLst/>
          </a:prstGeom>
        </p:spPr>
      </p:pic>
      <p:pic>
        <p:nvPicPr>
          <p:cNvPr id="18" name="그림 17">
            <a:extLst>
              <a:ext uri="{FF2B5EF4-FFF2-40B4-BE49-F238E27FC236}">
                <a16:creationId xmlns:a16="http://schemas.microsoft.com/office/drawing/2014/main" id="{5A32205A-22E1-FA09-E4AA-878F0905E67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0282" y="1732835"/>
            <a:ext cx="5782482" cy="5125165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AC348961-5A1F-1018-E71C-2C8EB5F84C8F}"/>
              </a:ext>
            </a:extLst>
          </p:cNvPr>
          <p:cNvSpPr txBox="1"/>
          <p:nvPr/>
        </p:nvSpPr>
        <p:spPr>
          <a:xfrm>
            <a:off x="7194328" y="4639377"/>
            <a:ext cx="4324481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>
                <a:solidFill>
                  <a:srgbClr val="0000F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 </a:t>
            </a:r>
            <a:r>
              <a:rPr lang="ko-KR" altLang="en-US" sz="2200" dirty="0">
                <a:solidFill>
                  <a:srgbClr val="2389E5"/>
                </a:solidFill>
                <a:latin typeface="+mn-ea"/>
              </a:rPr>
              <a:t>바나나</a:t>
            </a:r>
            <a:r>
              <a:rPr lang="en-US" altLang="ko-KR" sz="2200" dirty="0">
                <a:solidFill>
                  <a:srgbClr val="2389E5"/>
                </a:solidFill>
                <a:latin typeface="+mn-ea"/>
              </a:rPr>
              <a:t> </a:t>
            </a:r>
            <a:r>
              <a:rPr lang="ko-KR" altLang="en-US" sz="2200" dirty="0">
                <a:solidFill>
                  <a:srgbClr val="2389E5"/>
                </a:solidFill>
                <a:latin typeface="+mn-ea"/>
              </a:rPr>
              <a:t>껍질의 경우</a:t>
            </a:r>
            <a:endParaRPr lang="en-US" altLang="ko-KR" sz="2200" dirty="0">
              <a:solidFill>
                <a:srgbClr val="2389E5"/>
              </a:solidFill>
              <a:latin typeface="+mn-ea"/>
            </a:endParaRPr>
          </a:p>
          <a:p>
            <a:pPr algn="ctr"/>
            <a:r>
              <a:rPr lang="ko-KR" altLang="en-US" sz="2200" dirty="0">
                <a:solidFill>
                  <a:srgbClr val="2389E5"/>
                </a:solidFill>
                <a:latin typeface="+mn-ea"/>
              </a:rPr>
              <a:t> 파쇄</a:t>
            </a:r>
            <a:r>
              <a:rPr lang="en-US" altLang="ko-KR" sz="2200" dirty="0">
                <a:solidFill>
                  <a:srgbClr val="2389E5"/>
                </a:solidFill>
                <a:latin typeface="+mn-ea"/>
              </a:rPr>
              <a:t>, </a:t>
            </a:r>
            <a:r>
              <a:rPr lang="ko-KR" altLang="en-US" sz="2200" dirty="0">
                <a:solidFill>
                  <a:srgbClr val="2389E5"/>
                </a:solidFill>
                <a:latin typeface="+mn-ea"/>
              </a:rPr>
              <a:t>분쇄하여 동물의 </a:t>
            </a:r>
            <a:endParaRPr lang="en-US" altLang="ko-KR" sz="2200" dirty="0">
              <a:solidFill>
                <a:srgbClr val="2389E5"/>
              </a:solidFill>
              <a:latin typeface="+mn-ea"/>
            </a:endParaRPr>
          </a:p>
          <a:p>
            <a:pPr algn="ctr"/>
            <a:r>
              <a:rPr lang="ko-KR" altLang="en-US" sz="2200" dirty="0">
                <a:solidFill>
                  <a:srgbClr val="2389E5"/>
                </a:solidFill>
                <a:latin typeface="+mn-ea"/>
              </a:rPr>
              <a:t>사료로 재활용이 가능하기</a:t>
            </a:r>
            <a:endParaRPr lang="en-US" altLang="ko-KR" sz="2200" dirty="0">
              <a:solidFill>
                <a:srgbClr val="2389E5"/>
              </a:solidFill>
              <a:latin typeface="+mn-ea"/>
            </a:endParaRPr>
          </a:p>
          <a:p>
            <a:pPr algn="ctr"/>
            <a:r>
              <a:rPr lang="ko-KR" altLang="en-US" sz="2200" dirty="0">
                <a:solidFill>
                  <a:srgbClr val="2389E5"/>
                </a:solidFill>
                <a:latin typeface="+mn-ea"/>
              </a:rPr>
              <a:t> 때문에 음식물쓰레기로 </a:t>
            </a:r>
            <a:endParaRPr lang="en-US" altLang="ko-KR" sz="2200" dirty="0">
              <a:solidFill>
                <a:srgbClr val="2389E5"/>
              </a:solidFill>
              <a:latin typeface="+mn-ea"/>
            </a:endParaRPr>
          </a:p>
          <a:p>
            <a:pPr algn="ctr"/>
            <a:r>
              <a:rPr lang="ko-KR" altLang="en-US" sz="2200" dirty="0">
                <a:solidFill>
                  <a:srgbClr val="2389E5"/>
                </a:solidFill>
                <a:latin typeface="+mn-ea"/>
              </a:rPr>
              <a:t>배출합니다</a:t>
            </a:r>
            <a:r>
              <a:rPr lang="en-US" altLang="ko-KR" sz="2200" dirty="0">
                <a:solidFill>
                  <a:srgbClr val="2389E5"/>
                </a:solidFill>
                <a:latin typeface="+mn-ea"/>
              </a:rPr>
              <a:t>.</a:t>
            </a:r>
            <a:endParaRPr lang="ko-KR" altLang="en-US" sz="2200" dirty="0">
              <a:solidFill>
                <a:srgbClr val="2389E5"/>
              </a:solidFill>
              <a:latin typeface="+mn-ea"/>
            </a:endParaRPr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E0AA43B6-3E88-A34F-71B7-4732F44A34C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42177" y="2033608"/>
            <a:ext cx="1624044" cy="2007402"/>
          </a:xfrm>
          <a:prstGeom prst="rect">
            <a:avLst/>
          </a:prstGeom>
        </p:spPr>
      </p:pic>
      <p:sp>
        <p:nvSpPr>
          <p:cNvPr id="7" name="타원 6">
            <a:extLst>
              <a:ext uri="{FF2B5EF4-FFF2-40B4-BE49-F238E27FC236}">
                <a16:creationId xmlns:a16="http://schemas.microsoft.com/office/drawing/2014/main" id="{6C339383-4E3F-C68A-1939-16D2AA87B1B7}"/>
              </a:ext>
            </a:extLst>
          </p:cNvPr>
          <p:cNvSpPr/>
          <p:nvPr/>
        </p:nvSpPr>
        <p:spPr>
          <a:xfrm>
            <a:off x="9575610" y="3587004"/>
            <a:ext cx="532654" cy="554674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2389E5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794509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7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50B7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50B7E8"/>
          </a:solidFill>
          <a:ln>
            <a:solidFill>
              <a:srgbClr val="69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50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75E51ECB-EEC8-90E8-D73A-E5C7E8D4E383}"/>
              </a:ext>
            </a:extLst>
          </p:cNvPr>
          <p:cNvGrpSpPr/>
          <p:nvPr/>
        </p:nvGrpSpPr>
        <p:grpSpPr>
          <a:xfrm>
            <a:off x="8353710" y="85959"/>
            <a:ext cx="3838291" cy="716892"/>
            <a:chOff x="8353710" y="85959"/>
            <a:chExt cx="3838291" cy="716892"/>
          </a:xfrm>
        </p:grpSpPr>
        <p:grpSp>
          <p:nvGrpSpPr>
            <p:cNvPr id="4" name="그룹 3">
              <a:extLst>
                <a:ext uri="{FF2B5EF4-FFF2-40B4-BE49-F238E27FC236}">
                  <a16:creationId xmlns:a16="http://schemas.microsoft.com/office/drawing/2014/main" id="{B6926E3B-C468-AF3F-1B19-20CE02088E97}"/>
                </a:ext>
              </a:extLst>
            </p:cNvPr>
            <p:cNvGrpSpPr/>
            <p:nvPr/>
          </p:nvGrpSpPr>
          <p:grpSpPr>
            <a:xfrm>
              <a:off x="8353710" y="85959"/>
              <a:ext cx="3838290" cy="369332"/>
              <a:chOff x="8353710" y="85959"/>
              <a:chExt cx="3838290" cy="369332"/>
            </a:xfrm>
          </p:grpSpPr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51B7C743-20B4-98FF-6183-B8A404616FD3}"/>
                  </a:ext>
                </a:extLst>
              </p:cNvPr>
              <p:cNvSpPr txBox="1"/>
              <p:nvPr/>
            </p:nvSpPr>
            <p:spPr>
              <a:xfrm>
                <a:off x="8709957" y="85959"/>
                <a:ext cx="348204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자원순환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알고 실천하면 쉬워요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5" name="사각형: 둥근 모서리 14">
                <a:extLst>
                  <a:ext uri="{FF2B5EF4-FFF2-40B4-BE49-F238E27FC236}">
                    <a16:creationId xmlns:a16="http://schemas.microsoft.com/office/drawing/2014/main" id="{7B9A5AFD-12EB-1F48-CB75-427C363EF5F8}"/>
                  </a:ext>
                </a:extLst>
              </p:cNvPr>
              <p:cNvSpPr/>
              <p:nvPr/>
            </p:nvSpPr>
            <p:spPr>
              <a:xfrm>
                <a:off x="8353710" y="130483"/>
                <a:ext cx="410288" cy="260788"/>
              </a:xfrm>
              <a:prstGeom prst="roundRect">
                <a:avLst/>
              </a:prstGeom>
              <a:solidFill>
                <a:srgbClr val="50B7E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3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979C1710-779E-8B4C-7AF5-B92D299B6880}"/>
                </a:ext>
              </a:extLst>
            </p:cNvPr>
            <p:cNvSpPr txBox="1"/>
            <p:nvPr/>
          </p:nvSpPr>
          <p:spPr>
            <a:xfrm>
              <a:off x="8489659" y="433519"/>
              <a:ext cx="37023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50B7E8"/>
                  </a:solidFill>
                </a:rPr>
                <a:t>2.</a:t>
              </a:r>
              <a:r>
                <a:rPr lang="ko-KR" altLang="en-US" b="1" dirty="0">
                  <a:solidFill>
                    <a:srgbClr val="50B7E8"/>
                  </a:solidFill>
                </a:rPr>
                <a:t>자원순환의 첫걸음</a:t>
              </a:r>
              <a:r>
                <a:rPr lang="en-US" altLang="ko-KR" b="1" dirty="0">
                  <a:solidFill>
                    <a:srgbClr val="50B7E8"/>
                  </a:solidFill>
                </a:rPr>
                <a:t>, </a:t>
              </a:r>
              <a:r>
                <a:rPr lang="ko-KR" altLang="en-US" b="1" dirty="0">
                  <a:solidFill>
                    <a:srgbClr val="50B7E8"/>
                  </a:solidFill>
                </a:rPr>
                <a:t>분리배출</a:t>
              </a:r>
            </a:p>
          </p:txBody>
        </p:sp>
      </p:grpSp>
      <p:pic>
        <p:nvPicPr>
          <p:cNvPr id="11" name="그림 10">
            <a:extLst>
              <a:ext uri="{FF2B5EF4-FFF2-40B4-BE49-F238E27FC236}">
                <a16:creationId xmlns:a16="http://schemas.microsoft.com/office/drawing/2014/main" id="{F05B2EDE-55FB-AC63-ECF9-34F3401836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5360" y="1169919"/>
            <a:ext cx="7783011" cy="495369"/>
          </a:xfrm>
          <a:prstGeom prst="rect">
            <a:avLst/>
          </a:prstGeom>
        </p:spPr>
      </p:pic>
      <p:pic>
        <p:nvPicPr>
          <p:cNvPr id="17" name="그림 16">
            <a:extLst>
              <a:ext uri="{FF2B5EF4-FFF2-40B4-BE49-F238E27FC236}">
                <a16:creationId xmlns:a16="http://schemas.microsoft.com/office/drawing/2014/main" id="{65787F17-33E1-AE63-5B4C-0F1C1019E6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2534" y="1769026"/>
            <a:ext cx="8858296" cy="4655455"/>
          </a:xfrm>
          <a:prstGeom prst="rect">
            <a:avLst/>
          </a:prstGeom>
        </p:spPr>
      </p:pic>
      <p:pic>
        <p:nvPicPr>
          <p:cNvPr id="19" name="그림 18">
            <a:extLst>
              <a:ext uri="{FF2B5EF4-FFF2-40B4-BE49-F238E27FC236}">
                <a16:creationId xmlns:a16="http://schemas.microsoft.com/office/drawing/2014/main" id="{EABF29ED-99A4-ADBC-D4D4-669C814124D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18824" y="2046914"/>
            <a:ext cx="1273029" cy="1273029"/>
          </a:xfrm>
          <a:prstGeom prst="rect">
            <a:avLst/>
          </a:prstGeom>
        </p:spPr>
      </p:pic>
      <p:sp>
        <p:nvSpPr>
          <p:cNvPr id="20" name="타원 19">
            <a:extLst>
              <a:ext uri="{FF2B5EF4-FFF2-40B4-BE49-F238E27FC236}">
                <a16:creationId xmlns:a16="http://schemas.microsoft.com/office/drawing/2014/main" id="{25DAC46F-B9B9-2620-B666-058D98CA6F45}"/>
              </a:ext>
            </a:extLst>
          </p:cNvPr>
          <p:cNvSpPr/>
          <p:nvPr/>
        </p:nvSpPr>
        <p:spPr>
          <a:xfrm>
            <a:off x="2061557" y="3473558"/>
            <a:ext cx="553632" cy="579743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973458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50B7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50B7E8"/>
          </a:solidFill>
          <a:ln>
            <a:solidFill>
              <a:srgbClr val="69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51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75E51ECB-EEC8-90E8-D73A-E5C7E8D4E383}"/>
              </a:ext>
            </a:extLst>
          </p:cNvPr>
          <p:cNvGrpSpPr/>
          <p:nvPr/>
        </p:nvGrpSpPr>
        <p:grpSpPr>
          <a:xfrm>
            <a:off x="8353710" y="85959"/>
            <a:ext cx="3838291" cy="716892"/>
            <a:chOff x="8353710" y="85959"/>
            <a:chExt cx="3838291" cy="716892"/>
          </a:xfrm>
        </p:grpSpPr>
        <p:grpSp>
          <p:nvGrpSpPr>
            <p:cNvPr id="4" name="그룹 3">
              <a:extLst>
                <a:ext uri="{FF2B5EF4-FFF2-40B4-BE49-F238E27FC236}">
                  <a16:creationId xmlns:a16="http://schemas.microsoft.com/office/drawing/2014/main" id="{B6926E3B-C468-AF3F-1B19-20CE02088E97}"/>
                </a:ext>
              </a:extLst>
            </p:cNvPr>
            <p:cNvGrpSpPr/>
            <p:nvPr/>
          </p:nvGrpSpPr>
          <p:grpSpPr>
            <a:xfrm>
              <a:off x="8353710" y="85959"/>
              <a:ext cx="3838290" cy="369332"/>
              <a:chOff x="8353710" y="85959"/>
              <a:chExt cx="3838290" cy="369332"/>
            </a:xfrm>
          </p:grpSpPr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51B7C743-20B4-98FF-6183-B8A404616FD3}"/>
                  </a:ext>
                </a:extLst>
              </p:cNvPr>
              <p:cNvSpPr txBox="1"/>
              <p:nvPr/>
            </p:nvSpPr>
            <p:spPr>
              <a:xfrm>
                <a:off x="8709957" y="85959"/>
                <a:ext cx="348204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자원순환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알고 실천하면 쉬워요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5" name="사각형: 둥근 모서리 14">
                <a:extLst>
                  <a:ext uri="{FF2B5EF4-FFF2-40B4-BE49-F238E27FC236}">
                    <a16:creationId xmlns:a16="http://schemas.microsoft.com/office/drawing/2014/main" id="{7B9A5AFD-12EB-1F48-CB75-427C363EF5F8}"/>
                  </a:ext>
                </a:extLst>
              </p:cNvPr>
              <p:cNvSpPr/>
              <p:nvPr/>
            </p:nvSpPr>
            <p:spPr>
              <a:xfrm>
                <a:off x="8353710" y="130483"/>
                <a:ext cx="410288" cy="260788"/>
              </a:xfrm>
              <a:prstGeom prst="roundRect">
                <a:avLst/>
              </a:prstGeom>
              <a:solidFill>
                <a:srgbClr val="50B7E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3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979C1710-779E-8B4C-7AF5-B92D299B6880}"/>
                </a:ext>
              </a:extLst>
            </p:cNvPr>
            <p:cNvSpPr txBox="1"/>
            <p:nvPr/>
          </p:nvSpPr>
          <p:spPr>
            <a:xfrm>
              <a:off x="8489659" y="433519"/>
              <a:ext cx="37023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50B7E8"/>
                  </a:solidFill>
                </a:rPr>
                <a:t>2.</a:t>
              </a:r>
              <a:r>
                <a:rPr lang="ko-KR" altLang="en-US" b="1" dirty="0">
                  <a:solidFill>
                    <a:srgbClr val="50B7E8"/>
                  </a:solidFill>
                </a:rPr>
                <a:t>자원순환의 첫걸음</a:t>
              </a:r>
              <a:r>
                <a:rPr lang="en-US" altLang="ko-KR" b="1" dirty="0">
                  <a:solidFill>
                    <a:srgbClr val="50B7E8"/>
                  </a:solidFill>
                </a:rPr>
                <a:t>, </a:t>
              </a:r>
              <a:r>
                <a:rPr lang="ko-KR" altLang="en-US" b="1" dirty="0">
                  <a:solidFill>
                    <a:srgbClr val="50B7E8"/>
                  </a:solidFill>
                </a:rPr>
                <a:t>분리배출</a:t>
              </a:r>
            </a:p>
          </p:txBody>
        </p:sp>
      </p:grpSp>
      <p:pic>
        <p:nvPicPr>
          <p:cNvPr id="10" name="그림 9">
            <a:extLst>
              <a:ext uri="{FF2B5EF4-FFF2-40B4-BE49-F238E27FC236}">
                <a16:creationId xmlns:a16="http://schemas.microsoft.com/office/drawing/2014/main" id="{1B4F0254-BAA1-78A4-891A-26FBEDE957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9700" y="1150411"/>
            <a:ext cx="11383964" cy="562053"/>
          </a:xfrm>
          <a:prstGeom prst="rect">
            <a:avLst/>
          </a:prstGeom>
        </p:spPr>
      </p:pic>
      <p:pic>
        <p:nvPicPr>
          <p:cNvPr id="21" name="그림 20">
            <a:extLst>
              <a:ext uri="{FF2B5EF4-FFF2-40B4-BE49-F238E27FC236}">
                <a16:creationId xmlns:a16="http://schemas.microsoft.com/office/drawing/2014/main" id="{381E8C5F-AF4B-B056-16A4-6F630460F9F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77122" y="1925815"/>
            <a:ext cx="9497750" cy="676369"/>
          </a:xfrm>
          <a:prstGeom prst="rect">
            <a:avLst/>
          </a:prstGeom>
        </p:spPr>
      </p:pic>
      <p:pic>
        <p:nvPicPr>
          <p:cNvPr id="23" name="그림 22">
            <a:extLst>
              <a:ext uri="{FF2B5EF4-FFF2-40B4-BE49-F238E27FC236}">
                <a16:creationId xmlns:a16="http://schemas.microsoft.com/office/drawing/2014/main" id="{7B6D1493-65F4-4A35-F6D8-F428E5957C9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61439" y="2683973"/>
            <a:ext cx="9269119" cy="1571844"/>
          </a:xfrm>
          <a:prstGeom prst="rect">
            <a:avLst/>
          </a:prstGeom>
        </p:spPr>
      </p:pic>
      <p:pic>
        <p:nvPicPr>
          <p:cNvPr id="25" name="그림 24">
            <a:extLst>
              <a:ext uri="{FF2B5EF4-FFF2-40B4-BE49-F238E27FC236}">
                <a16:creationId xmlns:a16="http://schemas.microsoft.com/office/drawing/2014/main" id="{8B3EFA9C-17FA-FD5D-B48E-C51FFEC3EF2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37649" y="4337606"/>
            <a:ext cx="9116697" cy="1562318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1DE02BA-D732-A418-D7FE-86EEC743FB79}"/>
              </a:ext>
            </a:extLst>
          </p:cNvPr>
          <p:cNvSpPr txBox="1"/>
          <p:nvPr/>
        </p:nvSpPr>
        <p:spPr>
          <a:xfrm>
            <a:off x="4517865" y="4457045"/>
            <a:ext cx="596837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dirty="0">
                <a:solidFill>
                  <a:srgbClr val="2389E5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① 내용물을 비우고 물로 헹구는 등 이물질을 제거하여                  </a:t>
            </a:r>
            <a:endParaRPr lang="en-US" altLang="ko-KR" sz="2000" dirty="0">
              <a:solidFill>
                <a:srgbClr val="2389E5"/>
              </a:solidFill>
              <a:latin typeface="한컴산뜻돋움" panose="02000000000000000000" pitchFamily="2" charset="-127"/>
              <a:ea typeface="한컴산뜻돋움" panose="02000000000000000000" pitchFamily="2" charset="-127"/>
            </a:endParaRPr>
          </a:p>
          <a:p>
            <a:r>
              <a:rPr lang="en-US" altLang="ko-KR" sz="2000" dirty="0">
                <a:solidFill>
                  <a:srgbClr val="2389E5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    </a:t>
            </a:r>
            <a:r>
              <a:rPr lang="ko-KR" altLang="en-US" sz="2000" dirty="0">
                <a:solidFill>
                  <a:srgbClr val="2389E5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배출한다</a:t>
            </a:r>
            <a:r>
              <a:rPr lang="en-US" altLang="ko-KR" sz="2000" dirty="0">
                <a:solidFill>
                  <a:srgbClr val="2389E5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.</a:t>
            </a:r>
          </a:p>
          <a:p>
            <a:r>
              <a:rPr lang="ko-KR" altLang="en-US" sz="2000" dirty="0">
                <a:solidFill>
                  <a:srgbClr val="2389E5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② 흩날리지 않도록 봉투에 담아 배출한다</a:t>
            </a:r>
            <a:r>
              <a:rPr lang="en-US" altLang="ko-KR" sz="2000" dirty="0">
                <a:solidFill>
                  <a:srgbClr val="2389E5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.</a:t>
            </a:r>
          </a:p>
          <a:p>
            <a:r>
              <a:rPr lang="ko-KR" altLang="en-US" sz="2000" dirty="0">
                <a:solidFill>
                  <a:srgbClr val="2389E5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③ </a:t>
            </a:r>
            <a:r>
              <a:rPr lang="ko-KR" altLang="en-US" sz="2000" dirty="0" err="1">
                <a:solidFill>
                  <a:srgbClr val="2389E5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뽁뽁이</a:t>
            </a:r>
            <a:r>
              <a:rPr lang="en-US" altLang="ko-KR" sz="2000" dirty="0">
                <a:solidFill>
                  <a:srgbClr val="2389E5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(</a:t>
            </a:r>
            <a:r>
              <a:rPr lang="ko-KR" altLang="en-US" sz="2000" dirty="0" err="1">
                <a:solidFill>
                  <a:srgbClr val="2389E5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버블랩</a:t>
            </a:r>
            <a:r>
              <a:rPr lang="en-US" altLang="ko-KR" sz="2000" dirty="0">
                <a:solidFill>
                  <a:srgbClr val="2389E5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)</a:t>
            </a:r>
            <a:r>
              <a:rPr lang="ko-KR" altLang="en-US" sz="2000" dirty="0">
                <a:solidFill>
                  <a:srgbClr val="2389E5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도 비닐로 버리면 된다</a:t>
            </a:r>
            <a:r>
              <a:rPr lang="en-US" altLang="ko-KR" sz="2000" dirty="0">
                <a:solidFill>
                  <a:srgbClr val="2389E5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.</a:t>
            </a:r>
            <a:endParaRPr lang="ko-KR" altLang="en-US" sz="2000" dirty="0">
              <a:solidFill>
                <a:srgbClr val="2389E5"/>
              </a:solidFill>
              <a:latin typeface="한컴산뜻돋움" panose="02000000000000000000" pitchFamily="2" charset="-127"/>
              <a:ea typeface="한컴산뜻돋움" panose="02000000000000000000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5612939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50B7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50B7E8"/>
          </a:solidFill>
          <a:ln>
            <a:solidFill>
              <a:srgbClr val="69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51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75E51ECB-EEC8-90E8-D73A-E5C7E8D4E383}"/>
              </a:ext>
            </a:extLst>
          </p:cNvPr>
          <p:cNvGrpSpPr/>
          <p:nvPr/>
        </p:nvGrpSpPr>
        <p:grpSpPr>
          <a:xfrm>
            <a:off x="8353710" y="85959"/>
            <a:ext cx="3838291" cy="716892"/>
            <a:chOff x="8353710" y="85959"/>
            <a:chExt cx="3838291" cy="716892"/>
          </a:xfrm>
        </p:grpSpPr>
        <p:grpSp>
          <p:nvGrpSpPr>
            <p:cNvPr id="4" name="그룹 3">
              <a:extLst>
                <a:ext uri="{FF2B5EF4-FFF2-40B4-BE49-F238E27FC236}">
                  <a16:creationId xmlns:a16="http://schemas.microsoft.com/office/drawing/2014/main" id="{B6926E3B-C468-AF3F-1B19-20CE02088E97}"/>
                </a:ext>
              </a:extLst>
            </p:cNvPr>
            <p:cNvGrpSpPr/>
            <p:nvPr/>
          </p:nvGrpSpPr>
          <p:grpSpPr>
            <a:xfrm>
              <a:off x="8353710" y="85959"/>
              <a:ext cx="3838290" cy="369332"/>
              <a:chOff x="8353710" y="85959"/>
              <a:chExt cx="3838290" cy="369332"/>
            </a:xfrm>
          </p:grpSpPr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51B7C743-20B4-98FF-6183-B8A404616FD3}"/>
                  </a:ext>
                </a:extLst>
              </p:cNvPr>
              <p:cNvSpPr txBox="1"/>
              <p:nvPr/>
            </p:nvSpPr>
            <p:spPr>
              <a:xfrm>
                <a:off x="8709957" y="85959"/>
                <a:ext cx="348204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자원순환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알고 실천하면 쉬워요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5" name="사각형: 둥근 모서리 14">
                <a:extLst>
                  <a:ext uri="{FF2B5EF4-FFF2-40B4-BE49-F238E27FC236}">
                    <a16:creationId xmlns:a16="http://schemas.microsoft.com/office/drawing/2014/main" id="{7B9A5AFD-12EB-1F48-CB75-427C363EF5F8}"/>
                  </a:ext>
                </a:extLst>
              </p:cNvPr>
              <p:cNvSpPr/>
              <p:nvPr/>
            </p:nvSpPr>
            <p:spPr>
              <a:xfrm>
                <a:off x="8353710" y="130483"/>
                <a:ext cx="410288" cy="260788"/>
              </a:xfrm>
              <a:prstGeom prst="roundRect">
                <a:avLst/>
              </a:prstGeom>
              <a:solidFill>
                <a:srgbClr val="50B7E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3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979C1710-779E-8B4C-7AF5-B92D299B6880}"/>
                </a:ext>
              </a:extLst>
            </p:cNvPr>
            <p:cNvSpPr txBox="1"/>
            <p:nvPr/>
          </p:nvSpPr>
          <p:spPr>
            <a:xfrm>
              <a:off x="8489659" y="433519"/>
              <a:ext cx="37023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50B7E8"/>
                  </a:solidFill>
                </a:rPr>
                <a:t>2.</a:t>
              </a:r>
              <a:r>
                <a:rPr lang="ko-KR" altLang="en-US" b="1" dirty="0">
                  <a:solidFill>
                    <a:srgbClr val="50B7E8"/>
                  </a:solidFill>
                </a:rPr>
                <a:t>자원순환의 첫걸음</a:t>
              </a:r>
              <a:r>
                <a:rPr lang="en-US" altLang="ko-KR" b="1" dirty="0">
                  <a:solidFill>
                    <a:srgbClr val="50B7E8"/>
                  </a:solidFill>
                </a:rPr>
                <a:t>, </a:t>
              </a:r>
              <a:r>
                <a:rPr lang="ko-KR" altLang="en-US" b="1" dirty="0">
                  <a:solidFill>
                    <a:srgbClr val="50B7E8"/>
                  </a:solidFill>
                </a:rPr>
                <a:t>분리배출</a:t>
              </a:r>
            </a:p>
          </p:txBody>
        </p:sp>
      </p:grpSp>
      <p:pic>
        <p:nvPicPr>
          <p:cNvPr id="10" name="그림 9">
            <a:extLst>
              <a:ext uri="{FF2B5EF4-FFF2-40B4-BE49-F238E27FC236}">
                <a16:creationId xmlns:a16="http://schemas.microsoft.com/office/drawing/2014/main" id="{1B4F0254-BAA1-78A4-891A-26FBEDE957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9700" y="1150411"/>
            <a:ext cx="11383964" cy="562053"/>
          </a:xfrm>
          <a:prstGeom prst="rect">
            <a:avLst/>
          </a:prstGeom>
        </p:spPr>
      </p:pic>
      <p:pic>
        <p:nvPicPr>
          <p:cNvPr id="21" name="그림 20">
            <a:extLst>
              <a:ext uri="{FF2B5EF4-FFF2-40B4-BE49-F238E27FC236}">
                <a16:creationId xmlns:a16="http://schemas.microsoft.com/office/drawing/2014/main" id="{381E8C5F-AF4B-B056-16A4-6F630460F9F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77122" y="1925815"/>
            <a:ext cx="9497750" cy="676369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08397340-9EFF-2D20-3EEC-F9F1F154236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67766" y="2669683"/>
            <a:ext cx="9373908" cy="1600423"/>
          </a:xfrm>
          <a:prstGeom prst="rect">
            <a:avLst/>
          </a:prstGeom>
        </p:spPr>
      </p:pic>
      <p:pic>
        <p:nvPicPr>
          <p:cNvPr id="13" name="그림 12">
            <a:extLst>
              <a:ext uri="{FF2B5EF4-FFF2-40B4-BE49-F238E27FC236}">
                <a16:creationId xmlns:a16="http://schemas.microsoft.com/office/drawing/2014/main" id="{0B206C7D-E90C-E555-672B-76B82551985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41036" y="4337605"/>
            <a:ext cx="9259592" cy="160995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248CF5C3-DC92-5585-B80F-3991F419B9E5}"/>
              </a:ext>
            </a:extLst>
          </p:cNvPr>
          <p:cNvSpPr txBox="1"/>
          <p:nvPr/>
        </p:nvSpPr>
        <p:spPr>
          <a:xfrm>
            <a:off x="4482604" y="2760421"/>
            <a:ext cx="596837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solidFill>
                  <a:srgbClr val="2389E5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① 내용물을 비우고 물로 헹구는 등 이물질을 제거하여 배출</a:t>
            </a:r>
            <a:endParaRPr lang="en-US" altLang="ko-KR" dirty="0">
              <a:solidFill>
                <a:srgbClr val="2389E5"/>
              </a:solidFill>
              <a:latin typeface="한컴산뜻돋움" panose="02000000000000000000" pitchFamily="2" charset="-127"/>
              <a:ea typeface="한컴산뜻돋움" panose="02000000000000000000" pitchFamily="2" charset="-127"/>
            </a:endParaRPr>
          </a:p>
          <a:p>
            <a:r>
              <a:rPr lang="en-US" altLang="ko-KR" dirty="0">
                <a:solidFill>
                  <a:srgbClr val="2389E5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    </a:t>
            </a:r>
            <a:r>
              <a:rPr lang="ko-KR" altLang="en-US" dirty="0">
                <a:solidFill>
                  <a:srgbClr val="2389E5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한다</a:t>
            </a:r>
            <a:r>
              <a:rPr lang="en-US" altLang="ko-KR" dirty="0">
                <a:solidFill>
                  <a:srgbClr val="2389E5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.</a:t>
            </a:r>
          </a:p>
          <a:p>
            <a:r>
              <a:rPr lang="ko-KR" altLang="en-US" dirty="0">
                <a:solidFill>
                  <a:srgbClr val="2389E5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② 부착상표 등 스티로폼과 다른 재질은 제거한 후 배출한다</a:t>
            </a:r>
            <a:r>
              <a:rPr lang="en-US" altLang="ko-KR" dirty="0">
                <a:solidFill>
                  <a:srgbClr val="2389E5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.</a:t>
            </a:r>
          </a:p>
          <a:p>
            <a:r>
              <a:rPr lang="ko-KR" altLang="en-US" dirty="0">
                <a:solidFill>
                  <a:srgbClr val="2389E5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③ 전자제품 구입 시 완충재로 사용되는 포장재는 가급적 구</a:t>
            </a:r>
            <a:endParaRPr lang="en-US" altLang="ko-KR" dirty="0">
              <a:solidFill>
                <a:srgbClr val="2389E5"/>
              </a:solidFill>
              <a:latin typeface="한컴산뜻돋움" panose="02000000000000000000" pitchFamily="2" charset="-127"/>
              <a:ea typeface="한컴산뜻돋움" panose="02000000000000000000" pitchFamily="2" charset="-127"/>
            </a:endParaRPr>
          </a:p>
          <a:p>
            <a:r>
              <a:rPr lang="en-US" altLang="ko-KR" dirty="0">
                <a:solidFill>
                  <a:srgbClr val="2389E5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    </a:t>
            </a:r>
            <a:r>
              <a:rPr lang="ko-KR" altLang="en-US" dirty="0" err="1">
                <a:solidFill>
                  <a:srgbClr val="2389E5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입처로</a:t>
            </a:r>
            <a:r>
              <a:rPr lang="ko-KR" altLang="en-US" dirty="0">
                <a:solidFill>
                  <a:srgbClr val="2389E5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 반납한다</a:t>
            </a:r>
            <a:r>
              <a:rPr lang="en-US" altLang="ko-KR" dirty="0">
                <a:solidFill>
                  <a:srgbClr val="2389E5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.</a:t>
            </a:r>
            <a:endParaRPr lang="ko-KR" altLang="en-US" dirty="0">
              <a:solidFill>
                <a:srgbClr val="2389E5"/>
              </a:solidFill>
              <a:latin typeface="한컴산뜻돋움" panose="02000000000000000000" pitchFamily="2" charset="-127"/>
              <a:ea typeface="한컴산뜻돋움" panose="02000000000000000000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9359415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50B7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50B7E8"/>
          </a:solidFill>
          <a:ln>
            <a:solidFill>
              <a:srgbClr val="69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51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75E51ECB-EEC8-90E8-D73A-E5C7E8D4E383}"/>
              </a:ext>
            </a:extLst>
          </p:cNvPr>
          <p:cNvGrpSpPr/>
          <p:nvPr/>
        </p:nvGrpSpPr>
        <p:grpSpPr>
          <a:xfrm>
            <a:off x="8353710" y="85959"/>
            <a:ext cx="3838291" cy="716892"/>
            <a:chOff x="8353710" y="85959"/>
            <a:chExt cx="3838291" cy="716892"/>
          </a:xfrm>
        </p:grpSpPr>
        <p:grpSp>
          <p:nvGrpSpPr>
            <p:cNvPr id="4" name="그룹 3">
              <a:extLst>
                <a:ext uri="{FF2B5EF4-FFF2-40B4-BE49-F238E27FC236}">
                  <a16:creationId xmlns:a16="http://schemas.microsoft.com/office/drawing/2014/main" id="{B6926E3B-C468-AF3F-1B19-20CE02088E97}"/>
                </a:ext>
              </a:extLst>
            </p:cNvPr>
            <p:cNvGrpSpPr/>
            <p:nvPr/>
          </p:nvGrpSpPr>
          <p:grpSpPr>
            <a:xfrm>
              <a:off x="8353710" y="85959"/>
              <a:ext cx="3838290" cy="369332"/>
              <a:chOff x="8353710" y="85959"/>
              <a:chExt cx="3838290" cy="369332"/>
            </a:xfrm>
          </p:grpSpPr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51B7C743-20B4-98FF-6183-B8A404616FD3}"/>
                  </a:ext>
                </a:extLst>
              </p:cNvPr>
              <p:cNvSpPr txBox="1"/>
              <p:nvPr/>
            </p:nvSpPr>
            <p:spPr>
              <a:xfrm>
                <a:off x="8709957" y="85959"/>
                <a:ext cx="348204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자원순환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알고 실천하면 쉬워요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5" name="사각형: 둥근 모서리 14">
                <a:extLst>
                  <a:ext uri="{FF2B5EF4-FFF2-40B4-BE49-F238E27FC236}">
                    <a16:creationId xmlns:a16="http://schemas.microsoft.com/office/drawing/2014/main" id="{7B9A5AFD-12EB-1F48-CB75-427C363EF5F8}"/>
                  </a:ext>
                </a:extLst>
              </p:cNvPr>
              <p:cNvSpPr/>
              <p:nvPr/>
            </p:nvSpPr>
            <p:spPr>
              <a:xfrm>
                <a:off x="8353710" y="130483"/>
                <a:ext cx="410288" cy="260788"/>
              </a:xfrm>
              <a:prstGeom prst="roundRect">
                <a:avLst/>
              </a:prstGeom>
              <a:solidFill>
                <a:srgbClr val="50B7E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3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979C1710-779E-8B4C-7AF5-B92D299B6880}"/>
                </a:ext>
              </a:extLst>
            </p:cNvPr>
            <p:cNvSpPr txBox="1"/>
            <p:nvPr/>
          </p:nvSpPr>
          <p:spPr>
            <a:xfrm>
              <a:off x="8489659" y="433519"/>
              <a:ext cx="37023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50B7E8"/>
                  </a:solidFill>
                </a:rPr>
                <a:t>2.</a:t>
              </a:r>
              <a:r>
                <a:rPr lang="ko-KR" altLang="en-US" b="1" dirty="0">
                  <a:solidFill>
                    <a:srgbClr val="50B7E8"/>
                  </a:solidFill>
                </a:rPr>
                <a:t>자원순환의 첫걸음</a:t>
              </a:r>
              <a:r>
                <a:rPr lang="en-US" altLang="ko-KR" b="1" dirty="0">
                  <a:solidFill>
                    <a:srgbClr val="50B7E8"/>
                  </a:solidFill>
                </a:rPr>
                <a:t>, </a:t>
              </a:r>
              <a:r>
                <a:rPr lang="ko-KR" altLang="en-US" b="1" dirty="0">
                  <a:solidFill>
                    <a:srgbClr val="50B7E8"/>
                  </a:solidFill>
                </a:rPr>
                <a:t>분리배출</a:t>
              </a:r>
            </a:p>
          </p:txBody>
        </p:sp>
      </p:grpSp>
      <p:pic>
        <p:nvPicPr>
          <p:cNvPr id="10" name="그림 9">
            <a:extLst>
              <a:ext uri="{FF2B5EF4-FFF2-40B4-BE49-F238E27FC236}">
                <a16:creationId xmlns:a16="http://schemas.microsoft.com/office/drawing/2014/main" id="{1B4F0254-BAA1-78A4-891A-26FBEDE957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9700" y="1150411"/>
            <a:ext cx="11383964" cy="562053"/>
          </a:xfrm>
          <a:prstGeom prst="rect">
            <a:avLst/>
          </a:prstGeom>
        </p:spPr>
      </p:pic>
      <p:pic>
        <p:nvPicPr>
          <p:cNvPr id="21" name="그림 20">
            <a:extLst>
              <a:ext uri="{FF2B5EF4-FFF2-40B4-BE49-F238E27FC236}">
                <a16:creationId xmlns:a16="http://schemas.microsoft.com/office/drawing/2014/main" id="{381E8C5F-AF4B-B056-16A4-6F630460F9F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77122" y="1925815"/>
            <a:ext cx="9497750" cy="676369"/>
          </a:xfrm>
          <a:prstGeom prst="rect">
            <a:avLst/>
          </a:prstGeom>
        </p:spPr>
      </p:pic>
      <p:pic>
        <p:nvPicPr>
          <p:cNvPr id="12" name="그림 11">
            <a:extLst>
              <a:ext uri="{FF2B5EF4-FFF2-40B4-BE49-F238E27FC236}">
                <a16:creationId xmlns:a16="http://schemas.microsoft.com/office/drawing/2014/main" id="{AB2BE033-87E7-E835-B11C-20EAF9369C7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02930" y="2664920"/>
            <a:ext cx="9297698" cy="1590897"/>
          </a:xfrm>
          <a:prstGeom prst="rect">
            <a:avLst/>
          </a:prstGeom>
        </p:spPr>
      </p:pic>
      <p:pic>
        <p:nvPicPr>
          <p:cNvPr id="16" name="그림 15">
            <a:extLst>
              <a:ext uri="{FF2B5EF4-FFF2-40B4-BE49-F238E27FC236}">
                <a16:creationId xmlns:a16="http://schemas.microsoft.com/office/drawing/2014/main" id="{55153044-599A-3FE1-DFA0-DA535C97E34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29543" y="4318553"/>
            <a:ext cx="9192908" cy="159089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DA8877A-1088-9F3A-C936-94658652E2BE}"/>
              </a:ext>
            </a:extLst>
          </p:cNvPr>
          <p:cNvSpPr txBox="1"/>
          <p:nvPr/>
        </p:nvSpPr>
        <p:spPr>
          <a:xfrm>
            <a:off x="4488655" y="4575392"/>
            <a:ext cx="604357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750" dirty="0">
                <a:solidFill>
                  <a:srgbClr val="2389E5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① 내용물을 비우고 물로 헹구는 등 이물질을 제거하여 배출한다</a:t>
            </a:r>
            <a:r>
              <a:rPr lang="en-US" altLang="ko-KR" sz="1750" dirty="0">
                <a:solidFill>
                  <a:srgbClr val="2389E5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.</a:t>
            </a:r>
          </a:p>
          <a:p>
            <a:r>
              <a:rPr lang="ko-KR" altLang="en-US" sz="1750" dirty="0">
                <a:solidFill>
                  <a:srgbClr val="2389E5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② 플라스틱 뚜껑 등 </a:t>
            </a:r>
            <a:r>
              <a:rPr lang="ko-KR" altLang="en-US" sz="1750" dirty="0" err="1">
                <a:solidFill>
                  <a:srgbClr val="2389E5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금속캔과</a:t>
            </a:r>
            <a:r>
              <a:rPr lang="ko-KR" altLang="en-US" sz="1750" dirty="0">
                <a:solidFill>
                  <a:srgbClr val="2389E5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 다른 재질은 제거한 후 배출한다</a:t>
            </a:r>
            <a:r>
              <a:rPr lang="en-US" altLang="ko-KR" sz="1750" dirty="0">
                <a:solidFill>
                  <a:srgbClr val="2389E5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.</a:t>
            </a:r>
          </a:p>
          <a:p>
            <a:r>
              <a:rPr lang="ko-KR" altLang="en-US" sz="1750" dirty="0">
                <a:solidFill>
                  <a:srgbClr val="2389E5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③ 고철류는 이물질이 섞이지 않도록 한 후 봉투에 넣거나 </a:t>
            </a:r>
            <a:r>
              <a:rPr lang="ko-KR" altLang="en-US" sz="1750" dirty="0" err="1">
                <a:solidFill>
                  <a:srgbClr val="2389E5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끈으</a:t>
            </a:r>
            <a:endParaRPr lang="en-US" altLang="ko-KR" sz="1750" dirty="0">
              <a:solidFill>
                <a:srgbClr val="2389E5"/>
              </a:solidFill>
              <a:latin typeface="한컴산뜻돋움" panose="02000000000000000000" pitchFamily="2" charset="-127"/>
              <a:ea typeface="한컴산뜻돋움" panose="02000000000000000000" pitchFamily="2" charset="-127"/>
            </a:endParaRPr>
          </a:p>
          <a:p>
            <a:r>
              <a:rPr lang="en-US" altLang="ko-KR" sz="1750" dirty="0">
                <a:solidFill>
                  <a:srgbClr val="2389E5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    </a:t>
            </a:r>
            <a:r>
              <a:rPr lang="ko-KR" altLang="en-US" sz="1750" dirty="0">
                <a:solidFill>
                  <a:srgbClr val="2389E5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로 묶어서 배출한다</a:t>
            </a:r>
            <a:r>
              <a:rPr lang="en-US" altLang="ko-KR" sz="1750" dirty="0">
                <a:solidFill>
                  <a:srgbClr val="2389E5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.</a:t>
            </a:r>
            <a:endParaRPr lang="ko-KR" altLang="en-US" sz="1750" dirty="0">
              <a:solidFill>
                <a:srgbClr val="2389E5"/>
              </a:solidFill>
              <a:latin typeface="한컴산뜻돋움" panose="02000000000000000000" pitchFamily="2" charset="-127"/>
              <a:ea typeface="한컴산뜻돋움" panose="02000000000000000000" pitchFamily="2" charset="-127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274A00E-03E3-E650-2691-F96640C0D0E2}"/>
              </a:ext>
            </a:extLst>
          </p:cNvPr>
          <p:cNvSpPr txBox="1"/>
          <p:nvPr/>
        </p:nvSpPr>
        <p:spPr>
          <a:xfrm>
            <a:off x="4465977" y="2921759"/>
            <a:ext cx="6066247" cy="11926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solidFill>
                  <a:srgbClr val="2389E5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① 물기에 젖지 않도록 하고 반듯하게 펴서 차곡차곡 쌓은 후 </a:t>
            </a:r>
            <a:endParaRPr lang="en-US" altLang="ko-KR" dirty="0">
              <a:solidFill>
                <a:srgbClr val="2389E5"/>
              </a:solidFill>
              <a:latin typeface="한컴산뜻돋움" panose="02000000000000000000" pitchFamily="2" charset="-127"/>
              <a:ea typeface="한컴산뜻돋움" panose="02000000000000000000" pitchFamily="2" charset="-127"/>
            </a:endParaRPr>
          </a:p>
          <a:p>
            <a:r>
              <a:rPr lang="en-US" altLang="ko-KR" dirty="0">
                <a:solidFill>
                  <a:srgbClr val="2389E5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    </a:t>
            </a:r>
            <a:r>
              <a:rPr lang="ko-KR" altLang="en-US" dirty="0">
                <a:solidFill>
                  <a:srgbClr val="2389E5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묶어서 배출한다</a:t>
            </a:r>
            <a:r>
              <a:rPr lang="en-US" altLang="ko-KR" dirty="0">
                <a:solidFill>
                  <a:srgbClr val="2389E5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.</a:t>
            </a:r>
          </a:p>
          <a:p>
            <a:r>
              <a:rPr lang="ko-KR" altLang="en-US" sz="1750" dirty="0">
                <a:solidFill>
                  <a:srgbClr val="2389E5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② 비닐 코팅된 광고지</a:t>
            </a:r>
            <a:r>
              <a:rPr lang="en-US" altLang="ko-KR" sz="1750" dirty="0">
                <a:solidFill>
                  <a:srgbClr val="2389E5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, </a:t>
            </a:r>
            <a:r>
              <a:rPr lang="ko-KR" altLang="en-US" sz="1750" dirty="0" err="1">
                <a:solidFill>
                  <a:srgbClr val="2389E5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비닐류</a:t>
            </a:r>
            <a:r>
              <a:rPr lang="en-US" altLang="ko-KR" sz="1750" dirty="0">
                <a:solidFill>
                  <a:srgbClr val="2389E5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, </a:t>
            </a:r>
            <a:r>
              <a:rPr lang="ko-KR" altLang="en-US" sz="1750" dirty="0">
                <a:solidFill>
                  <a:srgbClr val="2389E5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기타 오물이 섞이지 않도록 한다</a:t>
            </a:r>
            <a:r>
              <a:rPr lang="en-US" altLang="ko-KR" sz="1750" dirty="0">
                <a:solidFill>
                  <a:srgbClr val="2389E5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.</a:t>
            </a:r>
          </a:p>
          <a:p>
            <a:r>
              <a:rPr lang="ko-KR" altLang="en-US" dirty="0">
                <a:solidFill>
                  <a:srgbClr val="2389E5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③ 비닐 코팅된 표지</a:t>
            </a:r>
            <a:r>
              <a:rPr lang="en-US" altLang="ko-KR" dirty="0">
                <a:solidFill>
                  <a:srgbClr val="2389E5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, </a:t>
            </a:r>
            <a:r>
              <a:rPr lang="ko-KR" altLang="en-US" dirty="0">
                <a:solidFill>
                  <a:srgbClr val="2389E5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공책의 스프링 등은 제거한 후 배출한다</a:t>
            </a:r>
            <a:r>
              <a:rPr lang="en-US" altLang="ko-KR" dirty="0">
                <a:solidFill>
                  <a:srgbClr val="2389E5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.</a:t>
            </a:r>
            <a:endParaRPr lang="ko-KR" altLang="en-US" dirty="0">
              <a:solidFill>
                <a:srgbClr val="2389E5"/>
              </a:solidFill>
              <a:latin typeface="한컴산뜻돋움" panose="02000000000000000000" pitchFamily="2" charset="-127"/>
              <a:ea typeface="한컴산뜻돋움" panose="02000000000000000000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7029828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1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50B7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50B7E8"/>
          </a:solidFill>
          <a:ln>
            <a:solidFill>
              <a:srgbClr val="69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51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75E51ECB-EEC8-90E8-D73A-E5C7E8D4E383}"/>
              </a:ext>
            </a:extLst>
          </p:cNvPr>
          <p:cNvGrpSpPr/>
          <p:nvPr/>
        </p:nvGrpSpPr>
        <p:grpSpPr>
          <a:xfrm>
            <a:off x="8353710" y="85959"/>
            <a:ext cx="3838291" cy="716892"/>
            <a:chOff x="8353710" y="85959"/>
            <a:chExt cx="3838291" cy="716892"/>
          </a:xfrm>
        </p:grpSpPr>
        <p:grpSp>
          <p:nvGrpSpPr>
            <p:cNvPr id="4" name="그룹 3">
              <a:extLst>
                <a:ext uri="{FF2B5EF4-FFF2-40B4-BE49-F238E27FC236}">
                  <a16:creationId xmlns:a16="http://schemas.microsoft.com/office/drawing/2014/main" id="{B6926E3B-C468-AF3F-1B19-20CE02088E97}"/>
                </a:ext>
              </a:extLst>
            </p:cNvPr>
            <p:cNvGrpSpPr/>
            <p:nvPr/>
          </p:nvGrpSpPr>
          <p:grpSpPr>
            <a:xfrm>
              <a:off x="8353710" y="85959"/>
              <a:ext cx="3838290" cy="369332"/>
              <a:chOff x="8353710" y="85959"/>
              <a:chExt cx="3838290" cy="369332"/>
            </a:xfrm>
          </p:grpSpPr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51B7C743-20B4-98FF-6183-B8A404616FD3}"/>
                  </a:ext>
                </a:extLst>
              </p:cNvPr>
              <p:cNvSpPr txBox="1"/>
              <p:nvPr/>
            </p:nvSpPr>
            <p:spPr>
              <a:xfrm>
                <a:off x="8709957" y="85959"/>
                <a:ext cx="348204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자원순환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알고 실천하면 쉬워요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5" name="사각형: 둥근 모서리 14">
                <a:extLst>
                  <a:ext uri="{FF2B5EF4-FFF2-40B4-BE49-F238E27FC236}">
                    <a16:creationId xmlns:a16="http://schemas.microsoft.com/office/drawing/2014/main" id="{7B9A5AFD-12EB-1F48-CB75-427C363EF5F8}"/>
                  </a:ext>
                </a:extLst>
              </p:cNvPr>
              <p:cNvSpPr/>
              <p:nvPr/>
            </p:nvSpPr>
            <p:spPr>
              <a:xfrm>
                <a:off x="8353710" y="130483"/>
                <a:ext cx="410288" cy="260788"/>
              </a:xfrm>
              <a:prstGeom prst="roundRect">
                <a:avLst/>
              </a:prstGeom>
              <a:solidFill>
                <a:srgbClr val="50B7E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3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979C1710-779E-8B4C-7AF5-B92D299B6880}"/>
                </a:ext>
              </a:extLst>
            </p:cNvPr>
            <p:cNvSpPr txBox="1"/>
            <p:nvPr/>
          </p:nvSpPr>
          <p:spPr>
            <a:xfrm>
              <a:off x="8489659" y="433519"/>
              <a:ext cx="37023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50B7E8"/>
                  </a:solidFill>
                </a:rPr>
                <a:t>2.</a:t>
              </a:r>
              <a:r>
                <a:rPr lang="ko-KR" altLang="en-US" b="1" dirty="0">
                  <a:solidFill>
                    <a:srgbClr val="50B7E8"/>
                  </a:solidFill>
                </a:rPr>
                <a:t>자원순환의 첫걸음</a:t>
              </a:r>
              <a:r>
                <a:rPr lang="en-US" altLang="ko-KR" b="1" dirty="0">
                  <a:solidFill>
                    <a:srgbClr val="50B7E8"/>
                  </a:solidFill>
                </a:rPr>
                <a:t>, </a:t>
              </a:r>
              <a:r>
                <a:rPr lang="ko-KR" altLang="en-US" b="1" dirty="0">
                  <a:solidFill>
                    <a:srgbClr val="50B7E8"/>
                  </a:solidFill>
                </a:rPr>
                <a:t>분리배출</a:t>
              </a:r>
            </a:p>
          </p:txBody>
        </p:sp>
      </p:grpSp>
      <p:pic>
        <p:nvPicPr>
          <p:cNvPr id="10" name="그림 9">
            <a:extLst>
              <a:ext uri="{FF2B5EF4-FFF2-40B4-BE49-F238E27FC236}">
                <a16:creationId xmlns:a16="http://schemas.microsoft.com/office/drawing/2014/main" id="{1B4F0254-BAA1-78A4-891A-26FBEDE957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9700" y="1150411"/>
            <a:ext cx="11383964" cy="562053"/>
          </a:xfrm>
          <a:prstGeom prst="rect">
            <a:avLst/>
          </a:prstGeom>
        </p:spPr>
      </p:pic>
      <p:pic>
        <p:nvPicPr>
          <p:cNvPr id="21" name="그림 20">
            <a:extLst>
              <a:ext uri="{FF2B5EF4-FFF2-40B4-BE49-F238E27FC236}">
                <a16:creationId xmlns:a16="http://schemas.microsoft.com/office/drawing/2014/main" id="{381E8C5F-AF4B-B056-16A4-6F630460F9F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77122" y="1925815"/>
            <a:ext cx="9497750" cy="676369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06F86422-EA32-1994-27B7-E189F64CAB2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71488" y="2619095"/>
            <a:ext cx="9573961" cy="1619476"/>
          </a:xfrm>
          <a:prstGeom prst="rect">
            <a:avLst/>
          </a:prstGeom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039BCF78-9EA2-1964-DD31-D893994A6AF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06770" y="4385798"/>
            <a:ext cx="9412013" cy="1619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9593463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50B7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50B7E8"/>
          </a:solidFill>
          <a:ln>
            <a:solidFill>
              <a:srgbClr val="69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52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75E51ECB-EEC8-90E8-D73A-E5C7E8D4E383}"/>
              </a:ext>
            </a:extLst>
          </p:cNvPr>
          <p:cNvGrpSpPr/>
          <p:nvPr/>
        </p:nvGrpSpPr>
        <p:grpSpPr>
          <a:xfrm>
            <a:off x="8353710" y="85959"/>
            <a:ext cx="3838291" cy="716892"/>
            <a:chOff x="8353710" y="85959"/>
            <a:chExt cx="3838291" cy="716892"/>
          </a:xfrm>
        </p:grpSpPr>
        <p:grpSp>
          <p:nvGrpSpPr>
            <p:cNvPr id="4" name="그룹 3">
              <a:extLst>
                <a:ext uri="{FF2B5EF4-FFF2-40B4-BE49-F238E27FC236}">
                  <a16:creationId xmlns:a16="http://schemas.microsoft.com/office/drawing/2014/main" id="{B6926E3B-C468-AF3F-1B19-20CE02088E97}"/>
                </a:ext>
              </a:extLst>
            </p:cNvPr>
            <p:cNvGrpSpPr/>
            <p:nvPr/>
          </p:nvGrpSpPr>
          <p:grpSpPr>
            <a:xfrm>
              <a:off x="8353710" y="85959"/>
              <a:ext cx="3838290" cy="369332"/>
              <a:chOff x="8353710" y="85959"/>
              <a:chExt cx="3838290" cy="369332"/>
            </a:xfrm>
          </p:grpSpPr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51B7C743-20B4-98FF-6183-B8A404616FD3}"/>
                  </a:ext>
                </a:extLst>
              </p:cNvPr>
              <p:cNvSpPr txBox="1"/>
              <p:nvPr/>
            </p:nvSpPr>
            <p:spPr>
              <a:xfrm>
                <a:off x="8709957" y="85959"/>
                <a:ext cx="348204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자원순환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알고 실천하면 쉬워요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5" name="사각형: 둥근 모서리 14">
                <a:extLst>
                  <a:ext uri="{FF2B5EF4-FFF2-40B4-BE49-F238E27FC236}">
                    <a16:creationId xmlns:a16="http://schemas.microsoft.com/office/drawing/2014/main" id="{7B9A5AFD-12EB-1F48-CB75-427C363EF5F8}"/>
                  </a:ext>
                </a:extLst>
              </p:cNvPr>
              <p:cNvSpPr/>
              <p:nvPr/>
            </p:nvSpPr>
            <p:spPr>
              <a:xfrm>
                <a:off x="8353710" y="130483"/>
                <a:ext cx="410288" cy="260788"/>
              </a:xfrm>
              <a:prstGeom prst="roundRect">
                <a:avLst/>
              </a:prstGeom>
              <a:solidFill>
                <a:srgbClr val="50B7E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3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979C1710-779E-8B4C-7AF5-B92D299B6880}"/>
                </a:ext>
              </a:extLst>
            </p:cNvPr>
            <p:cNvSpPr txBox="1"/>
            <p:nvPr/>
          </p:nvSpPr>
          <p:spPr>
            <a:xfrm>
              <a:off x="8489659" y="433519"/>
              <a:ext cx="37023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50B7E8"/>
                  </a:solidFill>
                </a:rPr>
                <a:t>2.</a:t>
              </a:r>
              <a:r>
                <a:rPr lang="ko-KR" altLang="en-US" b="1" dirty="0">
                  <a:solidFill>
                    <a:srgbClr val="50B7E8"/>
                  </a:solidFill>
                </a:rPr>
                <a:t>자원순환의 첫걸음</a:t>
              </a:r>
              <a:r>
                <a:rPr lang="en-US" altLang="ko-KR" b="1" dirty="0">
                  <a:solidFill>
                    <a:srgbClr val="50B7E8"/>
                  </a:solidFill>
                </a:rPr>
                <a:t>, </a:t>
              </a:r>
              <a:r>
                <a:rPr lang="ko-KR" altLang="en-US" b="1" dirty="0">
                  <a:solidFill>
                    <a:srgbClr val="50B7E8"/>
                  </a:solidFill>
                </a:rPr>
                <a:t>분리배출</a:t>
              </a:r>
            </a:p>
          </p:txBody>
        </p:sp>
      </p:grpSp>
      <p:pic>
        <p:nvPicPr>
          <p:cNvPr id="12" name="그림 11">
            <a:extLst>
              <a:ext uri="{FF2B5EF4-FFF2-40B4-BE49-F238E27FC236}">
                <a16:creationId xmlns:a16="http://schemas.microsoft.com/office/drawing/2014/main" id="{24145FF8-E0EC-5549-4410-CD5E4F9705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8149" y="1202269"/>
            <a:ext cx="9774014" cy="895475"/>
          </a:xfrm>
          <a:prstGeom prst="rect">
            <a:avLst/>
          </a:prstGeom>
        </p:spPr>
      </p:pic>
      <p:pic>
        <p:nvPicPr>
          <p:cNvPr id="16" name="그림 15">
            <a:extLst>
              <a:ext uri="{FF2B5EF4-FFF2-40B4-BE49-F238E27FC236}">
                <a16:creationId xmlns:a16="http://schemas.microsoft.com/office/drawing/2014/main" id="{99B0AA6B-A2DA-3EFF-36D7-81DE7236AC3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896"/>
          <a:stretch/>
        </p:blipFill>
        <p:spPr>
          <a:xfrm>
            <a:off x="1064029" y="2124256"/>
            <a:ext cx="9482909" cy="2343477"/>
          </a:xfrm>
          <a:prstGeom prst="rect">
            <a:avLst/>
          </a:prstGeom>
        </p:spPr>
      </p:pic>
      <p:pic>
        <p:nvPicPr>
          <p:cNvPr id="18" name="그림 17">
            <a:extLst>
              <a:ext uri="{FF2B5EF4-FFF2-40B4-BE49-F238E27FC236}">
                <a16:creationId xmlns:a16="http://schemas.microsoft.com/office/drawing/2014/main" id="{EBCA7BC6-191A-E012-3102-38B3ED6F505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036" r="2130"/>
          <a:stretch/>
        </p:blipFill>
        <p:spPr>
          <a:xfrm>
            <a:off x="1064029" y="4400753"/>
            <a:ext cx="9360132" cy="22577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6376934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50B7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50B7E8"/>
          </a:solidFill>
          <a:ln>
            <a:solidFill>
              <a:srgbClr val="69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52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75E51ECB-EEC8-90E8-D73A-E5C7E8D4E383}"/>
              </a:ext>
            </a:extLst>
          </p:cNvPr>
          <p:cNvGrpSpPr/>
          <p:nvPr/>
        </p:nvGrpSpPr>
        <p:grpSpPr>
          <a:xfrm>
            <a:off x="8353710" y="85959"/>
            <a:ext cx="3838291" cy="716892"/>
            <a:chOff x="8353710" y="85959"/>
            <a:chExt cx="3838291" cy="716892"/>
          </a:xfrm>
        </p:grpSpPr>
        <p:grpSp>
          <p:nvGrpSpPr>
            <p:cNvPr id="4" name="그룹 3">
              <a:extLst>
                <a:ext uri="{FF2B5EF4-FFF2-40B4-BE49-F238E27FC236}">
                  <a16:creationId xmlns:a16="http://schemas.microsoft.com/office/drawing/2014/main" id="{B6926E3B-C468-AF3F-1B19-20CE02088E97}"/>
                </a:ext>
              </a:extLst>
            </p:cNvPr>
            <p:cNvGrpSpPr/>
            <p:nvPr/>
          </p:nvGrpSpPr>
          <p:grpSpPr>
            <a:xfrm>
              <a:off x="8353710" y="85959"/>
              <a:ext cx="3838290" cy="369332"/>
              <a:chOff x="8353710" y="85959"/>
              <a:chExt cx="3838290" cy="369332"/>
            </a:xfrm>
          </p:grpSpPr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51B7C743-20B4-98FF-6183-B8A404616FD3}"/>
                  </a:ext>
                </a:extLst>
              </p:cNvPr>
              <p:cNvSpPr txBox="1"/>
              <p:nvPr/>
            </p:nvSpPr>
            <p:spPr>
              <a:xfrm>
                <a:off x="8709957" y="85959"/>
                <a:ext cx="348204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자원순환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알고 실천하면 쉬워요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5" name="사각형: 둥근 모서리 14">
                <a:extLst>
                  <a:ext uri="{FF2B5EF4-FFF2-40B4-BE49-F238E27FC236}">
                    <a16:creationId xmlns:a16="http://schemas.microsoft.com/office/drawing/2014/main" id="{7B9A5AFD-12EB-1F48-CB75-427C363EF5F8}"/>
                  </a:ext>
                </a:extLst>
              </p:cNvPr>
              <p:cNvSpPr/>
              <p:nvPr/>
            </p:nvSpPr>
            <p:spPr>
              <a:xfrm>
                <a:off x="8353710" y="130483"/>
                <a:ext cx="410288" cy="260788"/>
              </a:xfrm>
              <a:prstGeom prst="roundRect">
                <a:avLst/>
              </a:prstGeom>
              <a:solidFill>
                <a:srgbClr val="50B7E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3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979C1710-779E-8B4C-7AF5-B92D299B6880}"/>
                </a:ext>
              </a:extLst>
            </p:cNvPr>
            <p:cNvSpPr txBox="1"/>
            <p:nvPr/>
          </p:nvSpPr>
          <p:spPr>
            <a:xfrm>
              <a:off x="8489659" y="433519"/>
              <a:ext cx="37023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50B7E8"/>
                  </a:solidFill>
                </a:rPr>
                <a:t>2.</a:t>
              </a:r>
              <a:r>
                <a:rPr lang="ko-KR" altLang="en-US" b="1" dirty="0">
                  <a:solidFill>
                    <a:srgbClr val="50B7E8"/>
                  </a:solidFill>
                </a:rPr>
                <a:t>자원순환의 첫걸음</a:t>
              </a:r>
              <a:r>
                <a:rPr lang="en-US" altLang="ko-KR" b="1" dirty="0">
                  <a:solidFill>
                    <a:srgbClr val="50B7E8"/>
                  </a:solidFill>
                </a:rPr>
                <a:t>, </a:t>
              </a:r>
              <a:r>
                <a:rPr lang="ko-KR" altLang="en-US" b="1" dirty="0">
                  <a:solidFill>
                    <a:srgbClr val="50B7E8"/>
                  </a:solidFill>
                </a:rPr>
                <a:t>분리배출</a:t>
              </a:r>
            </a:p>
          </p:txBody>
        </p:sp>
      </p:grpSp>
      <p:pic>
        <p:nvPicPr>
          <p:cNvPr id="12" name="그림 11">
            <a:extLst>
              <a:ext uri="{FF2B5EF4-FFF2-40B4-BE49-F238E27FC236}">
                <a16:creationId xmlns:a16="http://schemas.microsoft.com/office/drawing/2014/main" id="{24145FF8-E0EC-5549-4410-CD5E4F9705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8149" y="1202269"/>
            <a:ext cx="9774014" cy="895475"/>
          </a:xfrm>
          <a:prstGeom prst="rect">
            <a:avLst/>
          </a:prstGeom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31DE56E5-D145-B614-5F7F-413736A310E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487" y="2362953"/>
            <a:ext cx="10018793" cy="37136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722918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50B7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50B7E8"/>
          </a:solidFill>
          <a:ln>
            <a:solidFill>
              <a:srgbClr val="69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52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75E51ECB-EEC8-90E8-D73A-E5C7E8D4E383}"/>
              </a:ext>
            </a:extLst>
          </p:cNvPr>
          <p:cNvGrpSpPr/>
          <p:nvPr/>
        </p:nvGrpSpPr>
        <p:grpSpPr>
          <a:xfrm>
            <a:off x="8353710" y="85959"/>
            <a:ext cx="3838291" cy="716892"/>
            <a:chOff x="8353710" y="85959"/>
            <a:chExt cx="3838291" cy="716892"/>
          </a:xfrm>
        </p:grpSpPr>
        <p:grpSp>
          <p:nvGrpSpPr>
            <p:cNvPr id="4" name="그룹 3">
              <a:extLst>
                <a:ext uri="{FF2B5EF4-FFF2-40B4-BE49-F238E27FC236}">
                  <a16:creationId xmlns:a16="http://schemas.microsoft.com/office/drawing/2014/main" id="{B6926E3B-C468-AF3F-1B19-20CE02088E97}"/>
                </a:ext>
              </a:extLst>
            </p:cNvPr>
            <p:cNvGrpSpPr/>
            <p:nvPr/>
          </p:nvGrpSpPr>
          <p:grpSpPr>
            <a:xfrm>
              <a:off x="8353710" y="85959"/>
              <a:ext cx="3838290" cy="369332"/>
              <a:chOff x="8353710" y="85959"/>
              <a:chExt cx="3838290" cy="369332"/>
            </a:xfrm>
          </p:grpSpPr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51B7C743-20B4-98FF-6183-B8A404616FD3}"/>
                  </a:ext>
                </a:extLst>
              </p:cNvPr>
              <p:cNvSpPr txBox="1"/>
              <p:nvPr/>
            </p:nvSpPr>
            <p:spPr>
              <a:xfrm>
                <a:off x="8709957" y="85959"/>
                <a:ext cx="348204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자원순환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알고 실천하면 쉬워요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5" name="사각형: 둥근 모서리 14">
                <a:extLst>
                  <a:ext uri="{FF2B5EF4-FFF2-40B4-BE49-F238E27FC236}">
                    <a16:creationId xmlns:a16="http://schemas.microsoft.com/office/drawing/2014/main" id="{7B9A5AFD-12EB-1F48-CB75-427C363EF5F8}"/>
                  </a:ext>
                </a:extLst>
              </p:cNvPr>
              <p:cNvSpPr/>
              <p:nvPr/>
            </p:nvSpPr>
            <p:spPr>
              <a:xfrm>
                <a:off x="8353710" y="130483"/>
                <a:ext cx="410288" cy="260788"/>
              </a:xfrm>
              <a:prstGeom prst="roundRect">
                <a:avLst/>
              </a:prstGeom>
              <a:solidFill>
                <a:srgbClr val="50B7E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3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979C1710-779E-8B4C-7AF5-B92D299B6880}"/>
                </a:ext>
              </a:extLst>
            </p:cNvPr>
            <p:cNvSpPr txBox="1"/>
            <p:nvPr/>
          </p:nvSpPr>
          <p:spPr>
            <a:xfrm>
              <a:off x="8489659" y="433519"/>
              <a:ext cx="37023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50B7E8"/>
                  </a:solidFill>
                </a:rPr>
                <a:t>2.</a:t>
              </a:r>
              <a:r>
                <a:rPr lang="ko-KR" altLang="en-US" b="1" dirty="0">
                  <a:solidFill>
                    <a:srgbClr val="50B7E8"/>
                  </a:solidFill>
                </a:rPr>
                <a:t>자원순환의 첫걸음</a:t>
              </a:r>
              <a:r>
                <a:rPr lang="en-US" altLang="ko-KR" b="1" dirty="0">
                  <a:solidFill>
                    <a:srgbClr val="50B7E8"/>
                  </a:solidFill>
                </a:rPr>
                <a:t>, </a:t>
              </a:r>
              <a:r>
                <a:rPr lang="ko-KR" altLang="en-US" b="1" dirty="0">
                  <a:solidFill>
                    <a:srgbClr val="50B7E8"/>
                  </a:solidFill>
                </a:rPr>
                <a:t>분리배출</a:t>
              </a:r>
            </a:p>
          </p:txBody>
        </p:sp>
      </p:grpSp>
      <p:pic>
        <p:nvPicPr>
          <p:cNvPr id="14" name="그림 13">
            <a:extLst>
              <a:ext uri="{FF2B5EF4-FFF2-40B4-BE49-F238E27FC236}">
                <a16:creationId xmlns:a16="http://schemas.microsoft.com/office/drawing/2014/main" id="{516536C4-2D02-F289-F40B-072EDF7B66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5860" y="2783137"/>
            <a:ext cx="10465906" cy="3200220"/>
          </a:xfrm>
          <a:prstGeom prst="rect">
            <a:avLst/>
          </a:prstGeom>
        </p:spPr>
      </p:pic>
      <p:sp>
        <p:nvSpPr>
          <p:cNvPr id="16" name="사각형: 둥근 모서리 15">
            <a:extLst>
              <a:ext uri="{FF2B5EF4-FFF2-40B4-BE49-F238E27FC236}">
                <a16:creationId xmlns:a16="http://schemas.microsoft.com/office/drawing/2014/main" id="{6EB19DEA-E313-FD77-C393-7194502CDCE7}"/>
              </a:ext>
            </a:extLst>
          </p:cNvPr>
          <p:cNvSpPr/>
          <p:nvPr/>
        </p:nvSpPr>
        <p:spPr>
          <a:xfrm>
            <a:off x="537670" y="1696418"/>
            <a:ext cx="10733304" cy="593002"/>
          </a:xfrm>
          <a:prstGeom prst="roundRect">
            <a:avLst/>
          </a:prstGeom>
          <a:solidFill>
            <a:srgbClr val="50B7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400" b="1" dirty="0">
                <a:solidFill>
                  <a:schemeClr val="bg1"/>
                </a:solidFill>
              </a:rPr>
              <a:t>    분리배출 표시 도안을 어떻게 이용할 수 있을까요</a:t>
            </a:r>
            <a:r>
              <a:rPr lang="en-US" altLang="ko-KR" sz="2400" b="1" dirty="0">
                <a:solidFill>
                  <a:schemeClr val="bg1"/>
                </a:solidFill>
              </a:rPr>
              <a:t>?</a:t>
            </a:r>
            <a:endParaRPr lang="ko-KR" altLang="en-US" sz="2400" b="1" dirty="0">
              <a:solidFill>
                <a:schemeClr val="bg1"/>
              </a:solidFill>
            </a:endParaRP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291D45E5-F4E3-0A21-619E-48C5A46FB545}"/>
              </a:ext>
            </a:extLst>
          </p:cNvPr>
          <p:cNvSpPr/>
          <p:nvPr/>
        </p:nvSpPr>
        <p:spPr>
          <a:xfrm>
            <a:off x="675860" y="1868556"/>
            <a:ext cx="198783" cy="19878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06646680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50B7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50B7E8"/>
          </a:solidFill>
          <a:ln>
            <a:solidFill>
              <a:srgbClr val="69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52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75E51ECB-EEC8-90E8-D73A-E5C7E8D4E383}"/>
              </a:ext>
            </a:extLst>
          </p:cNvPr>
          <p:cNvGrpSpPr/>
          <p:nvPr/>
        </p:nvGrpSpPr>
        <p:grpSpPr>
          <a:xfrm>
            <a:off x="8353710" y="85959"/>
            <a:ext cx="3838291" cy="716892"/>
            <a:chOff x="8353710" y="85959"/>
            <a:chExt cx="3838291" cy="716892"/>
          </a:xfrm>
        </p:grpSpPr>
        <p:grpSp>
          <p:nvGrpSpPr>
            <p:cNvPr id="4" name="그룹 3">
              <a:extLst>
                <a:ext uri="{FF2B5EF4-FFF2-40B4-BE49-F238E27FC236}">
                  <a16:creationId xmlns:a16="http://schemas.microsoft.com/office/drawing/2014/main" id="{B6926E3B-C468-AF3F-1B19-20CE02088E97}"/>
                </a:ext>
              </a:extLst>
            </p:cNvPr>
            <p:cNvGrpSpPr/>
            <p:nvPr/>
          </p:nvGrpSpPr>
          <p:grpSpPr>
            <a:xfrm>
              <a:off x="8353710" y="85959"/>
              <a:ext cx="3838290" cy="369332"/>
              <a:chOff x="8353710" y="85959"/>
              <a:chExt cx="3838290" cy="369332"/>
            </a:xfrm>
          </p:grpSpPr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51B7C743-20B4-98FF-6183-B8A404616FD3}"/>
                  </a:ext>
                </a:extLst>
              </p:cNvPr>
              <p:cNvSpPr txBox="1"/>
              <p:nvPr/>
            </p:nvSpPr>
            <p:spPr>
              <a:xfrm>
                <a:off x="8709957" y="85959"/>
                <a:ext cx="348204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자원순환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알고 실천하면 쉬워요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5" name="사각형: 둥근 모서리 14">
                <a:extLst>
                  <a:ext uri="{FF2B5EF4-FFF2-40B4-BE49-F238E27FC236}">
                    <a16:creationId xmlns:a16="http://schemas.microsoft.com/office/drawing/2014/main" id="{7B9A5AFD-12EB-1F48-CB75-427C363EF5F8}"/>
                  </a:ext>
                </a:extLst>
              </p:cNvPr>
              <p:cNvSpPr/>
              <p:nvPr/>
            </p:nvSpPr>
            <p:spPr>
              <a:xfrm>
                <a:off x="8353710" y="130483"/>
                <a:ext cx="410288" cy="260788"/>
              </a:xfrm>
              <a:prstGeom prst="roundRect">
                <a:avLst/>
              </a:prstGeom>
              <a:solidFill>
                <a:srgbClr val="50B7E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3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979C1710-779E-8B4C-7AF5-B92D299B6880}"/>
                </a:ext>
              </a:extLst>
            </p:cNvPr>
            <p:cNvSpPr txBox="1"/>
            <p:nvPr/>
          </p:nvSpPr>
          <p:spPr>
            <a:xfrm>
              <a:off x="8489659" y="433519"/>
              <a:ext cx="37023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50B7E8"/>
                  </a:solidFill>
                </a:rPr>
                <a:t>2.</a:t>
              </a:r>
              <a:r>
                <a:rPr lang="ko-KR" altLang="en-US" b="1" dirty="0">
                  <a:solidFill>
                    <a:srgbClr val="50B7E8"/>
                  </a:solidFill>
                </a:rPr>
                <a:t>자원순환의 첫걸음</a:t>
              </a:r>
              <a:r>
                <a:rPr lang="en-US" altLang="ko-KR" b="1" dirty="0">
                  <a:solidFill>
                    <a:srgbClr val="50B7E8"/>
                  </a:solidFill>
                </a:rPr>
                <a:t>, </a:t>
              </a:r>
              <a:r>
                <a:rPr lang="ko-KR" altLang="en-US" b="1" dirty="0">
                  <a:solidFill>
                    <a:srgbClr val="50B7E8"/>
                  </a:solidFill>
                </a:rPr>
                <a:t>분리배출</a:t>
              </a:r>
            </a:p>
          </p:txBody>
        </p:sp>
      </p:grpSp>
      <p:pic>
        <p:nvPicPr>
          <p:cNvPr id="10" name="그림 9">
            <a:extLst>
              <a:ext uri="{FF2B5EF4-FFF2-40B4-BE49-F238E27FC236}">
                <a16:creationId xmlns:a16="http://schemas.microsoft.com/office/drawing/2014/main" id="{44C7B3E2-E7E8-CBC7-32D6-C0D2E1AB20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86307"/>
            <a:ext cx="9974510" cy="735966"/>
          </a:xfrm>
          <a:prstGeom prst="rect">
            <a:avLst/>
          </a:prstGeom>
        </p:spPr>
      </p:pic>
      <p:pic>
        <p:nvPicPr>
          <p:cNvPr id="12" name="그림 11">
            <a:extLst>
              <a:ext uri="{FF2B5EF4-FFF2-40B4-BE49-F238E27FC236}">
                <a16:creationId xmlns:a16="http://schemas.microsoft.com/office/drawing/2014/main" id="{71DD22EF-F55A-1FB1-CC46-D94DDB8FFE9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3525" y="2124466"/>
            <a:ext cx="11526859" cy="3162741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16DADEFC-4CB6-139A-D8C5-1B160EAB4FC1}"/>
              </a:ext>
            </a:extLst>
          </p:cNvPr>
          <p:cNvSpPr txBox="1"/>
          <p:nvPr/>
        </p:nvSpPr>
        <p:spPr>
          <a:xfrm>
            <a:off x="3052356" y="2448014"/>
            <a:ext cx="18355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>
                <a:solidFill>
                  <a:srgbClr val="2389E5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치약 용기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818AD28-297D-372A-1EB5-8267F4EC8CBE}"/>
              </a:ext>
            </a:extLst>
          </p:cNvPr>
          <p:cNvSpPr txBox="1"/>
          <p:nvPr/>
        </p:nvSpPr>
        <p:spPr>
          <a:xfrm>
            <a:off x="3143797" y="3536559"/>
            <a:ext cx="10255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>
                <a:solidFill>
                  <a:srgbClr val="2389E5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캡</a:t>
            </a:r>
          </a:p>
        </p:txBody>
      </p:sp>
      <p:pic>
        <p:nvPicPr>
          <p:cNvPr id="21" name="그림 20">
            <a:extLst>
              <a:ext uri="{FF2B5EF4-FFF2-40B4-BE49-F238E27FC236}">
                <a16:creationId xmlns:a16="http://schemas.microsoft.com/office/drawing/2014/main" id="{32D6453C-5CC3-1C86-E880-FD1279D2EDF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56563" y="3193939"/>
            <a:ext cx="935054" cy="872717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9E00358B-3840-12C8-6943-8EBA43EB283C}"/>
              </a:ext>
            </a:extLst>
          </p:cNvPr>
          <p:cNvSpPr txBox="1"/>
          <p:nvPr/>
        </p:nvSpPr>
        <p:spPr>
          <a:xfrm>
            <a:off x="3021931" y="4238016"/>
            <a:ext cx="9227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>
                <a:solidFill>
                  <a:srgbClr val="2389E5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용기</a:t>
            </a:r>
            <a:r>
              <a:rPr lang="ko-KR" altLang="en-US" sz="1600" dirty="0">
                <a:solidFill>
                  <a:srgbClr val="0000F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 </a:t>
            </a:r>
          </a:p>
        </p:txBody>
      </p:sp>
      <p:pic>
        <p:nvPicPr>
          <p:cNvPr id="24" name="그림 23">
            <a:extLst>
              <a:ext uri="{FF2B5EF4-FFF2-40B4-BE49-F238E27FC236}">
                <a16:creationId xmlns:a16="http://schemas.microsoft.com/office/drawing/2014/main" id="{92A2F605-469B-BEA0-7B6C-0973A83D8C6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56563" y="4066656"/>
            <a:ext cx="785924" cy="8281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90400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2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50B7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50B7E8"/>
          </a:solidFill>
          <a:ln>
            <a:solidFill>
              <a:srgbClr val="69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53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7142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실천해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75E51ECB-EEC8-90E8-D73A-E5C7E8D4E383}"/>
              </a:ext>
            </a:extLst>
          </p:cNvPr>
          <p:cNvGrpSpPr/>
          <p:nvPr/>
        </p:nvGrpSpPr>
        <p:grpSpPr>
          <a:xfrm>
            <a:off x="8353710" y="85959"/>
            <a:ext cx="3838291" cy="716892"/>
            <a:chOff x="8353710" y="85959"/>
            <a:chExt cx="3838291" cy="716892"/>
          </a:xfrm>
        </p:grpSpPr>
        <p:grpSp>
          <p:nvGrpSpPr>
            <p:cNvPr id="4" name="그룹 3">
              <a:extLst>
                <a:ext uri="{FF2B5EF4-FFF2-40B4-BE49-F238E27FC236}">
                  <a16:creationId xmlns:a16="http://schemas.microsoft.com/office/drawing/2014/main" id="{B6926E3B-C468-AF3F-1B19-20CE02088E97}"/>
                </a:ext>
              </a:extLst>
            </p:cNvPr>
            <p:cNvGrpSpPr/>
            <p:nvPr/>
          </p:nvGrpSpPr>
          <p:grpSpPr>
            <a:xfrm>
              <a:off x="8353710" y="85959"/>
              <a:ext cx="3838290" cy="369332"/>
              <a:chOff x="8353710" y="85959"/>
              <a:chExt cx="3838290" cy="369332"/>
            </a:xfrm>
          </p:grpSpPr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51B7C743-20B4-98FF-6183-B8A404616FD3}"/>
                  </a:ext>
                </a:extLst>
              </p:cNvPr>
              <p:cNvSpPr txBox="1"/>
              <p:nvPr/>
            </p:nvSpPr>
            <p:spPr>
              <a:xfrm>
                <a:off x="8709957" y="85959"/>
                <a:ext cx="348204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자원순환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알고 실천하면 쉬워요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5" name="사각형: 둥근 모서리 14">
                <a:extLst>
                  <a:ext uri="{FF2B5EF4-FFF2-40B4-BE49-F238E27FC236}">
                    <a16:creationId xmlns:a16="http://schemas.microsoft.com/office/drawing/2014/main" id="{7B9A5AFD-12EB-1F48-CB75-427C363EF5F8}"/>
                  </a:ext>
                </a:extLst>
              </p:cNvPr>
              <p:cNvSpPr/>
              <p:nvPr/>
            </p:nvSpPr>
            <p:spPr>
              <a:xfrm>
                <a:off x="8353710" y="130483"/>
                <a:ext cx="410288" cy="260788"/>
              </a:xfrm>
              <a:prstGeom prst="roundRect">
                <a:avLst/>
              </a:prstGeom>
              <a:solidFill>
                <a:srgbClr val="50B7E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3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979C1710-779E-8B4C-7AF5-B92D299B6880}"/>
                </a:ext>
              </a:extLst>
            </p:cNvPr>
            <p:cNvSpPr txBox="1"/>
            <p:nvPr/>
          </p:nvSpPr>
          <p:spPr>
            <a:xfrm>
              <a:off x="8489659" y="433519"/>
              <a:ext cx="37023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50B7E8"/>
                  </a:solidFill>
                </a:rPr>
                <a:t>2.</a:t>
              </a:r>
              <a:r>
                <a:rPr lang="ko-KR" altLang="en-US" b="1" dirty="0">
                  <a:solidFill>
                    <a:srgbClr val="50B7E8"/>
                  </a:solidFill>
                </a:rPr>
                <a:t>자원순환의 첫걸음</a:t>
              </a:r>
              <a:r>
                <a:rPr lang="en-US" altLang="ko-KR" b="1" dirty="0">
                  <a:solidFill>
                    <a:srgbClr val="50B7E8"/>
                  </a:solidFill>
                </a:rPr>
                <a:t>, </a:t>
              </a:r>
              <a:r>
                <a:rPr lang="ko-KR" altLang="en-US" b="1" dirty="0">
                  <a:solidFill>
                    <a:srgbClr val="50B7E8"/>
                  </a:solidFill>
                </a:rPr>
                <a:t>분리배출</a:t>
              </a:r>
            </a:p>
          </p:txBody>
        </p:sp>
      </p:grpSp>
      <p:pic>
        <p:nvPicPr>
          <p:cNvPr id="11" name="그림 10">
            <a:extLst>
              <a:ext uri="{FF2B5EF4-FFF2-40B4-BE49-F238E27FC236}">
                <a16:creationId xmlns:a16="http://schemas.microsoft.com/office/drawing/2014/main" id="{69E1EF7F-6B67-9399-69B0-9ED435317EA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526" y="1157507"/>
            <a:ext cx="7110398" cy="541009"/>
          </a:xfrm>
          <a:prstGeom prst="rect">
            <a:avLst/>
          </a:prstGeom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A6926818-AC4C-E810-B61F-EC71128F169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10186" y="1698516"/>
            <a:ext cx="8445717" cy="49713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9895171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50B7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50B7E8"/>
          </a:solidFill>
          <a:ln>
            <a:solidFill>
              <a:srgbClr val="69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53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7142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실천해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75E51ECB-EEC8-90E8-D73A-E5C7E8D4E383}"/>
              </a:ext>
            </a:extLst>
          </p:cNvPr>
          <p:cNvGrpSpPr/>
          <p:nvPr/>
        </p:nvGrpSpPr>
        <p:grpSpPr>
          <a:xfrm>
            <a:off x="8353710" y="85959"/>
            <a:ext cx="3838291" cy="716892"/>
            <a:chOff x="8353710" y="85959"/>
            <a:chExt cx="3838291" cy="716892"/>
          </a:xfrm>
        </p:grpSpPr>
        <p:grpSp>
          <p:nvGrpSpPr>
            <p:cNvPr id="4" name="그룹 3">
              <a:extLst>
                <a:ext uri="{FF2B5EF4-FFF2-40B4-BE49-F238E27FC236}">
                  <a16:creationId xmlns:a16="http://schemas.microsoft.com/office/drawing/2014/main" id="{B6926E3B-C468-AF3F-1B19-20CE02088E97}"/>
                </a:ext>
              </a:extLst>
            </p:cNvPr>
            <p:cNvGrpSpPr/>
            <p:nvPr/>
          </p:nvGrpSpPr>
          <p:grpSpPr>
            <a:xfrm>
              <a:off x="8353710" y="85959"/>
              <a:ext cx="3838290" cy="369332"/>
              <a:chOff x="8353710" y="85959"/>
              <a:chExt cx="3838290" cy="369332"/>
            </a:xfrm>
          </p:grpSpPr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51B7C743-20B4-98FF-6183-B8A404616FD3}"/>
                  </a:ext>
                </a:extLst>
              </p:cNvPr>
              <p:cNvSpPr txBox="1"/>
              <p:nvPr/>
            </p:nvSpPr>
            <p:spPr>
              <a:xfrm>
                <a:off x="8709957" y="85959"/>
                <a:ext cx="348204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자원순환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알고 실천하면 쉬워요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5" name="사각형: 둥근 모서리 14">
                <a:extLst>
                  <a:ext uri="{FF2B5EF4-FFF2-40B4-BE49-F238E27FC236}">
                    <a16:creationId xmlns:a16="http://schemas.microsoft.com/office/drawing/2014/main" id="{7B9A5AFD-12EB-1F48-CB75-427C363EF5F8}"/>
                  </a:ext>
                </a:extLst>
              </p:cNvPr>
              <p:cNvSpPr/>
              <p:nvPr/>
            </p:nvSpPr>
            <p:spPr>
              <a:xfrm>
                <a:off x="8353710" y="130483"/>
                <a:ext cx="410288" cy="260788"/>
              </a:xfrm>
              <a:prstGeom prst="roundRect">
                <a:avLst/>
              </a:prstGeom>
              <a:solidFill>
                <a:srgbClr val="50B7E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3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979C1710-779E-8B4C-7AF5-B92D299B6880}"/>
                </a:ext>
              </a:extLst>
            </p:cNvPr>
            <p:cNvSpPr txBox="1"/>
            <p:nvPr/>
          </p:nvSpPr>
          <p:spPr>
            <a:xfrm>
              <a:off x="8489659" y="433519"/>
              <a:ext cx="37023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50B7E8"/>
                  </a:solidFill>
                </a:rPr>
                <a:t>2.</a:t>
              </a:r>
              <a:r>
                <a:rPr lang="ko-KR" altLang="en-US" b="1" dirty="0">
                  <a:solidFill>
                    <a:srgbClr val="50B7E8"/>
                  </a:solidFill>
                </a:rPr>
                <a:t>자원순환의 첫걸음</a:t>
              </a:r>
              <a:r>
                <a:rPr lang="en-US" altLang="ko-KR" b="1" dirty="0">
                  <a:solidFill>
                    <a:srgbClr val="50B7E8"/>
                  </a:solidFill>
                </a:rPr>
                <a:t>, </a:t>
              </a:r>
              <a:r>
                <a:rPr lang="ko-KR" altLang="en-US" b="1" dirty="0">
                  <a:solidFill>
                    <a:srgbClr val="50B7E8"/>
                  </a:solidFill>
                </a:rPr>
                <a:t>분리배출</a:t>
              </a:r>
            </a:p>
          </p:txBody>
        </p:sp>
      </p:grpSp>
      <p:pic>
        <p:nvPicPr>
          <p:cNvPr id="11" name="그림 10">
            <a:extLst>
              <a:ext uri="{FF2B5EF4-FFF2-40B4-BE49-F238E27FC236}">
                <a16:creationId xmlns:a16="http://schemas.microsoft.com/office/drawing/2014/main" id="{69E1EF7F-6B67-9399-69B0-9ED435317EA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526" y="1157507"/>
            <a:ext cx="7110398" cy="541009"/>
          </a:xfrm>
          <a:prstGeom prst="rect">
            <a:avLst/>
          </a:prstGeom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0A4B5D30-0E1A-CF31-EA30-0168FA0C19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6127" y="1665288"/>
            <a:ext cx="8759744" cy="51765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7950708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50B7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50B7E8"/>
          </a:solidFill>
          <a:ln>
            <a:solidFill>
              <a:srgbClr val="69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54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47644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더 많은 내용을 알고 싶어요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!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75E51ECB-EEC8-90E8-D73A-E5C7E8D4E383}"/>
              </a:ext>
            </a:extLst>
          </p:cNvPr>
          <p:cNvGrpSpPr/>
          <p:nvPr/>
        </p:nvGrpSpPr>
        <p:grpSpPr>
          <a:xfrm>
            <a:off x="8353710" y="85959"/>
            <a:ext cx="3838291" cy="716892"/>
            <a:chOff x="8353710" y="85959"/>
            <a:chExt cx="3838291" cy="716892"/>
          </a:xfrm>
        </p:grpSpPr>
        <p:grpSp>
          <p:nvGrpSpPr>
            <p:cNvPr id="4" name="그룹 3">
              <a:extLst>
                <a:ext uri="{FF2B5EF4-FFF2-40B4-BE49-F238E27FC236}">
                  <a16:creationId xmlns:a16="http://schemas.microsoft.com/office/drawing/2014/main" id="{B6926E3B-C468-AF3F-1B19-20CE02088E97}"/>
                </a:ext>
              </a:extLst>
            </p:cNvPr>
            <p:cNvGrpSpPr/>
            <p:nvPr/>
          </p:nvGrpSpPr>
          <p:grpSpPr>
            <a:xfrm>
              <a:off x="8353710" y="85959"/>
              <a:ext cx="3838290" cy="369332"/>
              <a:chOff x="8353710" y="85959"/>
              <a:chExt cx="3838290" cy="369332"/>
            </a:xfrm>
          </p:grpSpPr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51B7C743-20B4-98FF-6183-B8A404616FD3}"/>
                  </a:ext>
                </a:extLst>
              </p:cNvPr>
              <p:cNvSpPr txBox="1"/>
              <p:nvPr/>
            </p:nvSpPr>
            <p:spPr>
              <a:xfrm>
                <a:off x="8709957" y="85959"/>
                <a:ext cx="348204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자원순환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알고 실천하면 쉬워요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5" name="사각형: 둥근 모서리 14">
                <a:extLst>
                  <a:ext uri="{FF2B5EF4-FFF2-40B4-BE49-F238E27FC236}">
                    <a16:creationId xmlns:a16="http://schemas.microsoft.com/office/drawing/2014/main" id="{7B9A5AFD-12EB-1F48-CB75-427C363EF5F8}"/>
                  </a:ext>
                </a:extLst>
              </p:cNvPr>
              <p:cNvSpPr/>
              <p:nvPr/>
            </p:nvSpPr>
            <p:spPr>
              <a:xfrm>
                <a:off x="8353710" y="130483"/>
                <a:ext cx="410288" cy="260788"/>
              </a:xfrm>
              <a:prstGeom prst="roundRect">
                <a:avLst/>
              </a:prstGeom>
              <a:solidFill>
                <a:srgbClr val="50B7E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3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979C1710-779E-8B4C-7AF5-B92D299B6880}"/>
                </a:ext>
              </a:extLst>
            </p:cNvPr>
            <p:cNvSpPr txBox="1"/>
            <p:nvPr/>
          </p:nvSpPr>
          <p:spPr>
            <a:xfrm>
              <a:off x="8489659" y="433519"/>
              <a:ext cx="37023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50B7E8"/>
                  </a:solidFill>
                </a:rPr>
                <a:t>2.</a:t>
              </a:r>
              <a:r>
                <a:rPr lang="ko-KR" altLang="en-US" b="1" dirty="0">
                  <a:solidFill>
                    <a:srgbClr val="50B7E8"/>
                  </a:solidFill>
                </a:rPr>
                <a:t>자원순환의 첫걸음</a:t>
              </a:r>
              <a:r>
                <a:rPr lang="en-US" altLang="ko-KR" b="1" dirty="0">
                  <a:solidFill>
                    <a:srgbClr val="50B7E8"/>
                  </a:solidFill>
                </a:rPr>
                <a:t>, </a:t>
              </a:r>
              <a:r>
                <a:rPr lang="ko-KR" altLang="en-US" b="1" dirty="0">
                  <a:solidFill>
                    <a:srgbClr val="50B7E8"/>
                  </a:solidFill>
                </a:rPr>
                <a:t>분리배출</a:t>
              </a:r>
            </a:p>
          </p:txBody>
        </p:sp>
      </p:grpSp>
      <p:pic>
        <p:nvPicPr>
          <p:cNvPr id="12" name="그림 11">
            <a:extLst>
              <a:ext uri="{FF2B5EF4-FFF2-40B4-BE49-F238E27FC236}">
                <a16:creationId xmlns:a16="http://schemas.microsoft.com/office/drawing/2014/main" id="{A6D5C52E-A023-5404-7210-6C5FAECC80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659" y="1119499"/>
            <a:ext cx="11021963" cy="704948"/>
          </a:xfrm>
          <a:prstGeom prst="rect">
            <a:avLst/>
          </a:prstGeom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D7BCB373-AA8D-88C6-ED0E-9FABC9AB29E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8709" y="2125380"/>
            <a:ext cx="11002911" cy="1952898"/>
          </a:xfrm>
          <a:prstGeom prst="rect">
            <a:avLst/>
          </a:prstGeom>
        </p:spPr>
      </p:pic>
      <p:pic>
        <p:nvPicPr>
          <p:cNvPr id="17" name="그림 16">
            <a:extLst>
              <a:ext uri="{FF2B5EF4-FFF2-40B4-BE49-F238E27FC236}">
                <a16:creationId xmlns:a16="http://schemas.microsoft.com/office/drawing/2014/main" id="{FF36D925-92A2-1525-C326-53ADFD7B8D4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19991" y="4262526"/>
            <a:ext cx="3359194" cy="2509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4597271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50B7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50B7E8"/>
          </a:solidFill>
          <a:ln>
            <a:solidFill>
              <a:srgbClr val="69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54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47644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더 많은 내용을 알고 싶어요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!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75E51ECB-EEC8-90E8-D73A-E5C7E8D4E383}"/>
              </a:ext>
            </a:extLst>
          </p:cNvPr>
          <p:cNvGrpSpPr/>
          <p:nvPr/>
        </p:nvGrpSpPr>
        <p:grpSpPr>
          <a:xfrm>
            <a:off x="8353710" y="85959"/>
            <a:ext cx="3838291" cy="716892"/>
            <a:chOff x="8353710" y="85959"/>
            <a:chExt cx="3838291" cy="716892"/>
          </a:xfrm>
        </p:grpSpPr>
        <p:grpSp>
          <p:nvGrpSpPr>
            <p:cNvPr id="4" name="그룹 3">
              <a:extLst>
                <a:ext uri="{FF2B5EF4-FFF2-40B4-BE49-F238E27FC236}">
                  <a16:creationId xmlns:a16="http://schemas.microsoft.com/office/drawing/2014/main" id="{B6926E3B-C468-AF3F-1B19-20CE02088E97}"/>
                </a:ext>
              </a:extLst>
            </p:cNvPr>
            <p:cNvGrpSpPr/>
            <p:nvPr/>
          </p:nvGrpSpPr>
          <p:grpSpPr>
            <a:xfrm>
              <a:off x="8353710" y="85959"/>
              <a:ext cx="3838290" cy="369332"/>
              <a:chOff x="8353710" y="85959"/>
              <a:chExt cx="3838290" cy="369332"/>
            </a:xfrm>
          </p:grpSpPr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51B7C743-20B4-98FF-6183-B8A404616FD3}"/>
                  </a:ext>
                </a:extLst>
              </p:cNvPr>
              <p:cNvSpPr txBox="1"/>
              <p:nvPr/>
            </p:nvSpPr>
            <p:spPr>
              <a:xfrm>
                <a:off x="8709957" y="85959"/>
                <a:ext cx="348204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자원순환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알고 실천하면 쉬워요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5" name="사각형: 둥근 모서리 14">
                <a:extLst>
                  <a:ext uri="{FF2B5EF4-FFF2-40B4-BE49-F238E27FC236}">
                    <a16:creationId xmlns:a16="http://schemas.microsoft.com/office/drawing/2014/main" id="{7B9A5AFD-12EB-1F48-CB75-427C363EF5F8}"/>
                  </a:ext>
                </a:extLst>
              </p:cNvPr>
              <p:cNvSpPr/>
              <p:nvPr/>
            </p:nvSpPr>
            <p:spPr>
              <a:xfrm>
                <a:off x="8353710" y="130483"/>
                <a:ext cx="410288" cy="260788"/>
              </a:xfrm>
              <a:prstGeom prst="roundRect">
                <a:avLst/>
              </a:prstGeom>
              <a:solidFill>
                <a:srgbClr val="50B7E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3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979C1710-779E-8B4C-7AF5-B92D299B6880}"/>
                </a:ext>
              </a:extLst>
            </p:cNvPr>
            <p:cNvSpPr txBox="1"/>
            <p:nvPr/>
          </p:nvSpPr>
          <p:spPr>
            <a:xfrm>
              <a:off x="8489659" y="433519"/>
              <a:ext cx="37023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50B7E8"/>
                  </a:solidFill>
                </a:rPr>
                <a:t>2.</a:t>
              </a:r>
              <a:r>
                <a:rPr lang="ko-KR" altLang="en-US" b="1" dirty="0">
                  <a:solidFill>
                    <a:srgbClr val="50B7E8"/>
                  </a:solidFill>
                </a:rPr>
                <a:t>자원순환의 첫걸음</a:t>
              </a:r>
              <a:r>
                <a:rPr lang="en-US" altLang="ko-KR" b="1" dirty="0">
                  <a:solidFill>
                    <a:srgbClr val="50B7E8"/>
                  </a:solidFill>
                </a:rPr>
                <a:t>, </a:t>
              </a:r>
              <a:r>
                <a:rPr lang="ko-KR" altLang="en-US" b="1" dirty="0">
                  <a:solidFill>
                    <a:srgbClr val="50B7E8"/>
                  </a:solidFill>
                </a:rPr>
                <a:t>분리배출</a:t>
              </a:r>
            </a:p>
          </p:txBody>
        </p:sp>
      </p:grpSp>
      <p:pic>
        <p:nvPicPr>
          <p:cNvPr id="10" name="그림 9">
            <a:extLst>
              <a:ext uri="{FF2B5EF4-FFF2-40B4-BE49-F238E27FC236}">
                <a16:creationId xmlns:a16="http://schemas.microsoft.com/office/drawing/2014/main" id="{21C4B47D-B2E7-CA86-8163-7C1BC5800D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659" y="1047428"/>
            <a:ext cx="11060068" cy="800212"/>
          </a:xfrm>
          <a:prstGeom prst="rect">
            <a:avLst/>
          </a:prstGeom>
        </p:spPr>
      </p:pic>
      <p:pic>
        <p:nvPicPr>
          <p:cNvPr id="13" name="그림 12">
            <a:extLst>
              <a:ext uri="{FF2B5EF4-FFF2-40B4-BE49-F238E27FC236}">
                <a16:creationId xmlns:a16="http://schemas.microsoft.com/office/drawing/2014/main" id="{74C7420B-8CE9-408A-386D-4E0CB164C0A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3525" y="2016731"/>
            <a:ext cx="11088647" cy="2181529"/>
          </a:xfrm>
          <a:prstGeom prst="rect">
            <a:avLst/>
          </a:prstGeom>
        </p:spPr>
      </p:pic>
      <p:pic>
        <p:nvPicPr>
          <p:cNvPr id="18" name="그림 17">
            <a:extLst>
              <a:ext uri="{FF2B5EF4-FFF2-40B4-BE49-F238E27FC236}">
                <a16:creationId xmlns:a16="http://schemas.microsoft.com/office/drawing/2014/main" id="{3768AAC0-64CE-C29A-A934-4F7FF29F994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5999" y="3674340"/>
            <a:ext cx="5518274" cy="27871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5606662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50B7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50B7E8"/>
          </a:solidFill>
          <a:ln>
            <a:solidFill>
              <a:srgbClr val="69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54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47644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더 많은 내용을 알고 싶어요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!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75E51ECB-EEC8-90E8-D73A-E5C7E8D4E383}"/>
              </a:ext>
            </a:extLst>
          </p:cNvPr>
          <p:cNvGrpSpPr/>
          <p:nvPr/>
        </p:nvGrpSpPr>
        <p:grpSpPr>
          <a:xfrm>
            <a:off x="8353710" y="85959"/>
            <a:ext cx="3838291" cy="716892"/>
            <a:chOff x="8353710" y="85959"/>
            <a:chExt cx="3838291" cy="716892"/>
          </a:xfrm>
        </p:grpSpPr>
        <p:grpSp>
          <p:nvGrpSpPr>
            <p:cNvPr id="4" name="그룹 3">
              <a:extLst>
                <a:ext uri="{FF2B5EF4-FFF2-40B4-BE49-F238E27FC236}">
                  <a16:creationId xmlns:a16="http://schemas.microsoft.com/office/drawing/2014/main" id="{B6926E3B-C468-AF3F-1B19-20CE02088E97}"/>
                </a:ext>
              </a:extLst>
            </p:cNvPr>
            <p:cNvGrpSpPr/>
            <p:nvPr/>
          </p:nvGrpSpPr>
          <p:grpSpPr>
            <a:xfrm>
              <a:off x="8353710" y="85959"/>
              <a:ext cx="3838290" cy="369332"/>
              <a:chOff x="8353710" y="85959"/>
              <a:chExt cx="3838290" cy="369332"/>
            </a:xfrm>
          </p:grpSpPr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51B7C743-20B4-98FF-6183-B8A404616FD3}"/>
                  </a:ext>
                </a:extLst>
              </p:cNvPr>
              <p:cNvSpPr txBox="1"/>
              <p:nvPr/>
            </p:nvSpPr>
            <p:spPr>
              <a:xfrm>
                <a:off x="8709957" y="85959"/>
                <a:ext cx="348204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자원순환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알고 실천하면 쉬워요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5" name="사각형: 둥근 모서리 14">
                <a:extLst>
                  <a:ext uri="{FF2B5EF4-FFF2-40B4-BE49-F238E27FC236}">
                    <a16:creationId xmlns:a16="http://schemas.microsoft.com/office/drawing/2014/main" id="{7B9A5AFD-12EB-1F48-CB75-427C363EF5F8}"/>
                  </a:ext>
                </a:extLst>
              </p:cNvPr>
              <p:cNvSpPr/>
              <p:nvPr/>
            </p:nvSpPr>
            <p:spPr>
              <a:xfrm>
                <a:off x="8353710" y="130483"/>
                <a:ext cx="410288" cy="260788"/>
              </a:xfrm>
              <a:prstGeom prst="roundRect">
                <a:avLst/>
              </a:prstGeom>
              <a:solidFill>
                <a:srgbClr val="50B7E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3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979C1710-779E-8B4C-7AF5-B92D299B6880}"/>
                </a:ext>
              </a:extLst>
            </p:cNvPr>
            <p:cNvSpPr txBox="1"/>
            <p:nvPr/>
          </p:nvSpPr>
          <p:spPr>
            <a:xfrm>
              <a:off x="8489659" y="433519"/>
              <a:ext cx="37023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50B7E8"/>
                  </a:solidFill>
                </a:rPr>
                <a:t>2.</a:t>
              </a:r>
              <a:r>
                <a:rPr lang="ko-KR" altLang="en-US" b="1" dirty="0">
                  <a:solidFill>
                    <a:srgbClr val="50B7E8"/>
                  </a:solidFill>
                </a:rPr>
                <a:t>자원순환의 첫걸음</a:t>
              </a:r>
              <a:r>
                <a:rPr lang="en-US" altLang="ko-KR" b="1" dirty="0">
                  <a:solidFill>
                    <a:srgbClr val="50B7E8"/>
                  </a:solidFill>
                </a:rPr>
                <a:t>, </a:t>
              </a:r>
              <a:r>
                <a:rPr lang="ko-KR" altLang="en-US" b="1" dirty="0">
                  <a:solidFill>
                    <a:srgbClr val="50B7E8"/>
                  </a:solidFill>
                </a:rPr>
                <a:t>분리배출</a:t>
              </a:r>
            </a:p>
          </p:txBody>
        </p:sp>
      </p:grpSp>
      <p:pic>
        <p:nvPicPr>
          <p:cNvPr id="10" name="그림 9">
            <a:extLst>
              <a:ext uri="{FF2B5EF4-FFF2-40B4-BE49-F238E27FC236}">
                <a16:creationId xmlns:a16="http://schemas.microsoft.com/office/drawing/2014/main" id="{21C4B47D-B2E7-CA86-8163-7C1BC5800D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659" y="1047428"/>
            <a:ext cx="11060068" cy="800212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3DF0888C-921A-0C1A-F1AB-A773608C08E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487" y="2214547"/>
            <a:ext cx="10498015" cy="3972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70162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50B7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50B7E8"/>
          </a:solidFill>
          <a:ln>
            <a:solidFill>
              <a:srgbClr val="69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부록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34179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 자원순환 관련 영상</a:t>
            </a: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596991" y="85959"/>
            <a:ext cx="3595010" cy="716892"/>
            <a:chOff x="8596991" y="85959"/>
            <a:chExt cx="3595010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596991" y="85959"/>
              <a:ext cx="3595009" cy="369332"/>
              <a:chOff x="8596991" y="85959"/>
              <a:chExt cx="3595009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8910332" y="85959"/>
                <a:ext cx="328166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아껴 쓰고 다시 쓰는 자원순환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596991" y="130483"/>
                <a:ext cx="410288" cy="260788"/>
              </a:xfrm>
              <a:prstGeom prst="roundRect">
                <a:avLst/>
              </a:prstGeom>
              <a:solidFill>
                <a:srgbClr val="50B7E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3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50B7E8"/>
                  </a:solidFill>
                </a:rPr>
                <a:t>2. </a:t>
              </a:r>
              <a:r>
                <a:rPr lang="ko-KR" altLang="en-US" b="1" dirty="0">
                  <a:solidFill>
                    <a:srgbClr val="50B7E8"/>
                  </a:solidFill>
                </a:rPr>
                <a:t>분리배출</a:t>
              </a:r>
              <a:r>
                <a:rPr lang="en-US" altLang="ko-KR" b="1" dirty="0">
                  <a:solidFill>
                    <a:srgbClr val="50B7E8"/>
                  </a:solidFill>
                </a:rPr>
                <a:t>, </a:t>
              </a:r>
              <a:r>
                <a:rPr lang="ko-KR" altLang="en-US" b="1" dirty="0">
                  <a:solidFill>
                    <a:srgbClr val="50B7E8"/>
                  </a:solidFill>
                </a:rPr>
                <a:t>어렵지 않아요</a:t>
              </a:r>
              <a:r>
                <a:rPr lang="en-US" altLang="ko-KR" b="1" dirty="0">
                  <a:solidFill>
                    <a:srgbClr val="50B7E8"/>
                  </a:solidFill>
                </a:rPr>
                <a:t>!</a:t>
              </a:r>
              <a:endParaRPr lang="ko-KR" altLang="en-US" b="1" dirty="0">
                <a:solidFill>
                  <a:srgbClr val="50B7E8"/>
                </a:solidFill>
              </a:endParaRPr>
            </a:p>
          </p:txBody>
        </p:sp>
      </p:grpSp>
      <p:pic>
        <p:nvPicPr>
          <p:cNvPr id="15" name="그림 14">
            <a:hlinkClick r:id="rId2"/>
            <a:extLst>
              <a:ext uri="{FF2B5EF4-FFF2-40B4-BE49-F238E27FC236}">
                <a16:creationId xmlns:a16="http://schemas.microsoft.com/office/drawing/2014/main" id="{BE69AE07-0418-4EBA-95D9-AA9B05AE81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34559" y="4084089"/>
            <a:ext cx="3719767" cy="1985771"/>
          </a:xfrm>
          <a:prstGeom prst="rect">
            <a:avLst/>
          </a:prstGeom>
        </p:spPr>
      </p:pic>
      <p:pic>
        <p:nvPicPr>
          <p:cNvPr id="17" name="그림 16">
            <a:hlinkClick r:id="rId4"/>
            <a:extLst>
              <a:ext uri="{FF2B5EF4-FFF2-40B4-BE49-F238E27FC236}">
                <a16:creationId xmlns:a16="http://schemas.microsoft.com/office/drawing/2014/main" id="{72A0EEEF-B395-4ECE-B18B-1788D2AFCCD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55798" y="4091231"/>
            <a:ext cx="3725201" cy="1998483"/>
          </a:xfrm>
          <a:prstGeom prst="rect">
            <a:avLst/>
          </a:prstGeom>
        </p:spPr>
      </p:pic>
      <p:pic>
        <p:nvPicPr>
          <p:cNvPr id="18" name="그림 17">
            <a:hlinkClick r:id="rId6"/>
            <a:extLst>
              <a:ext uri="{FF2B5EF4-FFF2-40B4-BE49-F238E27FC236}">
                <a16:creationId xmlns:a16="http://schemas.microsoft.com/office/drawing/2014/main" id="{ECB419CC-0071-4221-9B7C-B5A44724C62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772014" y="1160480"/>
            <a:ext cx="3682312" cy="2204554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3D352590-46C4-4D5B-8A49-4D428B1C2138}"/>
              </a:ext>
            </a:extLst>
          </p:cNvPr>
          <p:cNvSpPr txBox="1"/>
          <p:nvPr/>
        </p:nvSpPr>
        <p:spPr>
          <a:xfrm>
            <a:off x="6579057" y="3401396"/>
            <a:ext cx="40307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우리가 무심코 쓴 플라스틱이 모여 </a:t>
            </a:r>
            <a:endParaRPr lang="en-US" altLang="ko-KR" dirty="0"/>
          </a:p>
          <a:p>
            <a:pPr algn="ctr"/>
            <a:r>
              <a:rPr lang="ko-KR" altLang="en-US" dirty="0"/>
              <a:t>큰 나라가 되었어요</a:t>
            </a:r>
            <a:r>
              <a:rPr lang="en-US" altLang="ko-KR" dirty="0"/>
              <a:t>!</a:t>
            </a:r>
            <a:endParaRPr lang="ko-KR" altLang="en-US" dirty="0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42A58BC5-3786-4E94-B02F-F08DE904C5EF}"/>
              </a:ext>
            </a:extLst>
          </p:cNvPr>
          <p:cNvSpPr txBox="1"/>
          <p:nvPr/>
        </p:nvSpPr>
        <p:spPr>
          <a:xfrm>
            <a:off x="1787667" y="6197950"/>
            <a:ext cx="30785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플라스틱 행성</a:t>
            </a:r>
            <a:r>
              <a:rPr lang="en-US" altLang="ko-KR" dirty="0"/>
              <a:t>, </a:t>
            </a:r>
            <a:r>
              <a:rPr lang="ko-KR" altLang="en-US" dirty="0"/>
              <a:t>지구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5D1581F5-9B62-4694-9493-BFF5ABB877B7}"/>
              </a:ext>
            </a:extLst>
          </p:cNvPr>
          <p:cNvSpPr txBox="1"/>
          <p:nvPr/>
        </p:nvSpPr>
        <p:spPr>
          <a:xfrm>
            <a:off x="6912129" y="6174209"/>
            <a:ext cx="33491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/>
              <a:t>어린이 분리배출 교육동영상</a:t>
            </a:r>
            <a:endParaRPr lang="ko-KR" altLang="en-US" dirty="0"/>
          </a:p>
        </p:txBody>
      </p:sp>
      <p:pic>
        <p:nvPicPr>
          <p:cNvPr id="24" name="그림 23">
            <a:hlinkClick r:id="rId8"/>
            <a:extLst>
              <a:ext uri="{FF2B5EF4-FFF2-40B4-BE49-F238E27FC236}">
                <a16:creationId xmlns:a16="http://schemas.microsoft.com/office/drawing/2014/main" id="{33D39019-CC10-4918-8C16-D3874C4F955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498687" y="1168199"/>
            <a:ext cx="3682312" cy="2196166"/>
          </a:xfrm>
          <a:prstGeom prst="rect">
            <a:avLst/>
          </a:prstGeom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D072B8A2-756F-42F0-B120-AC641B924CD6}"/>
              </a:ext>
            </a:extLst>
          </p:cNvPr>
          <p:cNvSpPr txBox="1"/>
          <p:nvPr/>
        </p:nvSpPr>
        <p:spPr>
          <a:xfrm>
            <a:off x="1305730" y="3472601"/>
            <a:ext cx="40307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생활 속 자원순환</a:t>
            </a:r>
          </a:p>
        </p:txBody>
      </p:sp>
    </p:spTree>
    <p:extLst>
      <p:ext uri="{BB962C8B-B14F-4D97-AF65-F5344CB8AC3E}">
        <p14:creationId xmlns:p14="http://schemas.microsoft.com/office/powerpoint/2010/main" val="3774102181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50B7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50B7E8"/>
          </a:solidFill>
          <a:ln>
            <a:solidFill>
              <a:srgbClr val="69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부록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329769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자원순환 관련 영상</a:t>
            </a: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596991" y="85959"/>
            <a:ext cx="3595010" cy="716892"/>
            <a:chOff x="8596991" y="85959"/>
            <a:chExt cx="3595010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596991" y="85959"/>
              <a:ext cx="3595009" cy="369332"/>
              <a:chOff x="8596991" y="85959"/>
              <a:chExt cx="3595009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8910332" y="85959"/>
                <a:ext cx="328166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아껴 쓰고 다시 쓰는 자원순환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596991" y="130483"/>
                <a:ext cx="410288" cy="260788"/>
              </a:xfrm>
              <a:prstGeom prst="roundRect">
                <a:avLst/>
              </a:prstGeom>
              <a:solidFill>
                <a:srgbClr val="50B7E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3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50B7E8"/>
                  </a:solidFill>
                </a:rPr>
                <a:t>2. </a:t>
              </a:r>
              <a:r>
                <a:rPr lang="ko-KR" altLang="en-US" b="1" dirty="0">
                  <a:solidFill>
                    <a:srgbClr val="50B7E8"/>
                  </a:solidFill>
                </a:rPr>
                <a:t>분리배출</a:t>
              </a:r>
              <a:r>
                <a:rPr lang="en-US" altLang="ko-KR" b="1" dirty="0">
                  <a:solidFill>
                    <a:srgbClr val="50B7E8"/>
                  </a:solidFill>
                </a:rPr>
                <a:t>, </a:t>
              </a:r>
              <a:r>
                <a:rPr lang="ko-KR" altLang="en-US" b="1" dirty="0">
                  <a:solidFill>
                    <a:srgbClr val="50B7E8"/>
                  </a:solidFill>
                </a:rPr>
                <a:t>어렵지 않아요</a:t>
              </a:r>
              <a:r>
                <a:rPr lang="en-US" altLang="ko-KR" b="1" dirty="0">
                  <a:solidFill>
                    <a:srgbClr val="50B7E8"/>
                  </a:solidFill>
                </a:rPr>
                <a:t>!</a:t>
              </a:r>
              <a:endParaRPr lang="ko-KR" altLang="en-US" b="1" dirty="0">
                <a:solidFill>
                  <a:srgbClr val="50B7E8"/>
                </a:solidFill>
              </a:endParaRPr>
            </a:p>
          </p:txBody>
        </p:sp>
      </p:grpSp>
      <p:pic>
        <p:nvPicPr>
          <p:cNvPr id="14" name="그림 13">
            <a:hlinkClick r:id="rId2"/>
            <a:extLst>
              <a:ext uri="{FF2B5EF4-FFF2-40B4-BE49-F238E27FC236}">
                <a16:creationId xmlns:a16="http://schemas.microsoft.com/office/drawing/2014/main" id="{E2F0BED5-435E-404D-B847-5C760C55574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34559" y="4076064"/>
            <a:ext cx="3719767" cy="1993796"/>
          </a:xfrm>
          <a:prstGeom prst="rect">
            <a:avLst/>
          </a:prstGeom>
        </p:spPr>
      </p:pic>
      <p:pic>
        <p:nvPicPr>
          <p:cNvPr id="15" name="그림 14">
            <a:hlinkClick r:id="rId4"/>
            <a:extLst>
              <a:ext uri="{FF2B5EF4-FFF2-40B4-BE49-F238E27FC236}">
                <a16:creationId xmlns:a16="http://schemas.microsoft.com/office/drawing/2014/main" id="{97AADCA3-0CF9-4D87-9F92-0470B8EA337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72014" y="1160480"/>
            <a:ext cx="3682312" cy="2204554"/>
          </a:xfrm>
          <a:prstGeom prst="rect">
            <a:avLst/>
          </a:prstGeom>
        </p:spPr>
      </p:pic>
      <p:pic>
        <p:nvPicPr>
          <p:cNvPr id="17" name="그림 16">
            <a:hlinkClick r:id="rId6"/>
            <a:extLst>
              <a:ext uri="{FF2B5EF4-FFF2-40B4-BE49-F238E27FC236}">
                <a16:creationId xmlns:a16="http://schemas.microsoft.com/office/drawing/2014/main" id="{1E0BEF67-868E-4A21-979F-1A7B6156F39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455799" y="4084090"/>
            <a:ext cx="3731044" cy="2015052"/>
          </a:xfrm>
          <a:prstGeom prst="rect">
            <a:avLst/>
          </a:prstGeom>
        </p:spPr>
      </p:pic>
      <p:pic>
        <p:nvPicPr>
          <p:cNvPr id="18" name="그림 17">
            <a:hlinkClick r:id="rId8"/>
            <a:extLst>
              <a:ext uri="{FF2B5EF4-FFF2-40B4-BE49-F238E27FC236}">
                <a16:creationId xmlns:a16="http://schemas.microsoft.com/office/drawing/2014/main" id="{3CEA86FD-8F98-47B3-A09B-40F0327824B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504285" y="1111083"/>
            <a:ext cx="3725201" cy="2209680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5F93E491-59AC-4C92-979A-277BEAC06CCF}"/>
              </a:ext>
            </a:extLst>
          </p:cNvPr>
          <p:cNvSpPr txBox="1"/>
          <p:nvPr/>
        </p:nvSpPr>
        <p:spPr>
          <a:xfrm>
            <a:off x="1710769" y="3429000"/>
            <a:ext cx="33122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슬기로운 쓰레기 배출 생활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3D352590-46C4-4D5B-8A49-4D428B1C2138}"/>
              </a:ext>
            </a:extLst>
          </p:cNvPr>
          <p:cNvSpPr txBox="1"/>
          <p:nvPr/>
        </p:nvSpPr>
        <p:spPr>
          <a:xfrm>
            <a:off x="6579057" y="3401396"/>
            <a:ext cx="40307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플라스틱 분리배출과 모든 것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42A58BC5-3786-4E94-B02F-F08DE904C5EF}"/>
              </a:ext>
            </a:extLst>
          </p:cNvPr>
          <p:cNvSpPr txBox="1"/>
          <p:nvPr/>
        </p:nvSpPr>
        <p:spPr>
          <a:xfrm>
            <a:off x="1710768" y="6197950"/>
            <a:ext cx="32100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/>
              <a:t>종이를 아껴서 지구를 지켜요</a:t>
            </a:r>
            <a:endParaRPr lang="ko-KR" altLang="en-US" dirty="0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5D1581F5-9B62-4694-9493-BFF5ABB877B7}"/>
              </a:ext>
            </a:extLst>
          </p:cNvPr>
          <p:cNvSpPr txBox="1"/>
          <p:nvPr/>
        </p:nvSpPr>
        <p:spPr>
          <a:xfrm>
            <a:off x="6912129" y="6174209"/>
            <a:ext cx="33491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쓰레기가 너무해</a:t>
            </a:r>
          </a:p>
        </p:txBody>
      </p:sp>
    </p:spTree>
    <p:extLst>
      <p:ext uri="{BB962C8B-B14F-4D97-AF65-F5344CB8AC3E}">
        <p14:creationId xmlns:p14="http://schemas.microsoft.com/office/powerpoint/2010/main" val="219790081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50B7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50B7E8"/>
          </a:solidFill>
          <a:ln>
            <a:solidFill>
              <a:srgbClr val="69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부록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329769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자원순환 관련 영상</a:t>
            </a: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596991" y="85959"/>
            <a:ext cx="3595010" cy="716892"/>
            <a:chOff x="8596991" y="85959"/>
            <a:chExt cx="3595010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596991" y="85959"/>
              <a:ext cx="3595009" cy="369332"/>
              <a:chOff x="8596991" y="85959"/>
              <a:chExt cx="3595009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8910332" y="85959"/>
                <a:ext cx="328166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아껴 쓰고 다시 쓰는 자원순환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596991" y="130483"/>
                <a:ext cx="410288" cy="260788"/>
              </a:xfrm>
              <a:prstGeom prst="roundRect">
                <a:avLst/>
              </a:prstGeom>
              <a:solidFill>
                <a:srgbClr val="50B7E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3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50B7E8"/>
                  </a:solidFill>
                </a:rPr>
                <a:t>2. </a:t>
              </a:r>
              <a:r>
                <a:rPr lang="ko-KR" altLang="en-US" b="1" dirty="0">
                  <a:solidFill>
                    <a:srgbClr val="50B7E8"/>
                  </a:solidFill>
                </a:rPr>
                <a:t>분리배출</a:t>
              </a:r>
              <a:r>
                <a:rPr lang="en-US" altLang="ko-KR" b="1" dirty="0">
                  <a:solidFill>
                    <a:srgbClr val="50B7E8"/>
                  </a:solidFill>
                </a:rPr>
                <a:t>, </a:t>
              </a:r>
              <a:r>
                <a:rPr lang="ko-KR" altLang="en-US" b="1" dirty="0">
                  <a:solidFill>
                    <a:srgbClr val="50B7E8"/>
                  </a:solidFill>
                </a:rPr>
                <a:t>어렵지 않아요</a:t>
              </a:r>
              <a:r>
                <a:rPr lang="en-US" altLang="ko-KR" b="1" dirty="0">
                  <a:solidFill>
                    <a:srgbClr val="50B7E8"/>
                  </a:solidFill>
                </a:rPr>
                <a:t>!</a:t>
              </a:r>
              <a:endParaRPr lang="ko-KR" altLang="en-US" b="1" dirty="0">
                <a:solidFill>
                  <a:srgbClr val="50B7E8"/>
                </a:solidFill>
              </a:endParaRPr>
            </a:p>
          </p:txBody>
        </p:sp>
      </p:grpSp>
      <p:pic>
        <p:nvPicPr>
          <p:cNvPr id="14" name="그림 13">
            <a:hlinkClick r:id="rId2"/>
            <a:extLst>
              <a:ext uri="{FF2B5EF4-FFF2-40B4-BE49-F238E27FC236}">
                <a16:creationId xmlns:a16="http://schemas.microsoft.com/office/drawing/2014/main" id="{774040AC-407F-4B32-8001-FCCDFA97485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04032" y="1825803"/>
            <a:ext cx="5382549" cy="3206394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5F93E491-59AC-4C92-979A-277BEAC06CCF}"/>
              </a:ext>
            </a:extLst>
          </p:cNvPr>
          <p:cNvSpPr txBox="1"/>
          <p:nvPr/>
        </p:nvSpPr>
        <p:spPr>
          <a:xfrm>
            <a:off x="4039189" y="5276248"/>
            <a:ext cx="33122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자원순환가게 전국 확산 뉴스</a:t>
            </a:r>
          </a:p>
        </p:txBody>
      </p:sp>
    </p:spTree>
    <p:extLst>
      <p:ext uri="{BB962C8B-B14F-4D97-AF65-F5344CB8AC3E}">
        <p14:creationId xmlns:p14="http://schemas.microsoft.com/office/powerpoint/2010/main" val="10501675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1780</TotalTime>
  <Words>1528</Words>
  <Application>Microsoft Office PowerPoint</Application>
  <PresentationFormat>와이드스크린</PresentationFormat>
  <Paragraphs>444</Paragraphs>
  <Slides>64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64</vt:i4>
      </vt:variant>
    </vt:vector>
  </HeadingPairs>
  <TitlesOfParts>
    <vt:vector size="70" baseType="lpstr">
      <vt:lpstr>HY견고딕</vt:lpstr>
      <vt:lpstr>HY헤드라인M</vt:lpstr>
      <vt:lpstr>맑은 고딕</vt:lpstr>
      <vt:lpstr>한컴산뜻돋움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변정훈</cp:lastModifiedBy>
  <cp:revision>200</cp:revision>
  <dcterms:created xsi:type="dcterms:W3CDTF">2022-08-08T07:58:32Z</dcterms:created>
  <dcterms:modified xsi:type="dcterms:W3CDTF">2022-09-18T14:16:25Z</dcterms:modified>
</cp:coreProperties>
</file>