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604" r:id="rId2"/>
    <p:sldId id="701" r:id="rId3"/>
    <p:sldId id="624" r:id="rId4"/>
    <p:sldId id="805" r:id="rId5"/>
    <p:sldId id="1026" r:id="rId6"/>
    <p:sldId id="1027" r:id="rId7"/>
    <p:sldId id="1169" r:id="rId8"/>
    <p:sldId id="1170" r:id="rId9"/>
    <p:sldId id="1171" r:id="rId10"/>
    <p:sldId id="1172" r:id="rId11"/>
    <p:sldId id="1173" r:id="rId12"/>
    <p:sldId id="1031" r:id="rId13"/>
    <p:sldId id="1032" r:id="rId14"/>
    <p:sldId id="1033" r:id="rId15"/>
    <p:sldId id="1035" r:id="rId16"/>
    <p:sldId id="1036" r:id="rId17"/>
    <p:sldId id="1037" r:id="rId18"/>
    <p:sldId id="1034" r:id="rId19"/>
    <p:sldId id="1038" r:id="rId20"/>
    <p:sldId id="1132" r:id="rId21"/>
    <p:sldId id="1140" r:id="rId22"/>
    <p:sldId id="1133" r:id="rId23"/>
    <p:sldId id="1174" r:id="rId24"/>
    <p:sldId id="1175" r:id="rId25"/>
    <p:sldId id="1176" r:id="rId26"/>
    <p:sldId id="1168" r:id="rId27"/>
    <p:sldId id="1041" r:id="rId28"/>
    <p:sldId id="1177" r:id="rId29"/>
    <p:sldId id="1178" r:id="rId30"/>
    <p:sldId id="1179" r:id="rId31"/>
    <p:sldId id="780" r:id="rId32"/>
    <p:sldId id="927" r:id="rId33"/>
    <p:sldId id="350" r:id="rId34"/>
  </p:sldIdLst>
  <p:sldSz cx="10801350" cy="7200900"/>
  <p:notesSz cx="6858000" cy="9926638"/>
  <p:defaultTextStyle>
    <a:defPPr>
      <a:defRPr lang="ko-KR"/>
    </a:defPPr>
    <a:lvl1pPr marL="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 pos="2880">
          <p15:clr>
            <a:srgbClr val="A4A3A4"/>
          </p15:clr>
        </p15:guide>
        <p15:guide id="3" pos="246">
          <p15:clr>
            <a:srgbClr val="A4A3A4"/>
          </p15:clr>
        </p15:guide>
        <p15:guide id="4" orient="horz" pos="4535">
          <p15:clr>
            <a:srgbClr val="A4A3A4"/>
          </p15:clr>
        </p15:guide>
        <p15:guide id="5" pos="3402">
          <p15:clr>
            <a:srgbClr val="A4A3A4"/>
          </p15:clr>
        </p15:guide>
        <p15:guide id="6" pos="29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0099FF"/>
    <a:srgbClr val="FF00FF"/>
    <a:srgbClr val="E7FFFF"/>
    <a:srgbClr val="CCFFFF"/>
    <a:srgbClr val="7D0A90"/>
    <a:srgbClr val="CD5DB5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57" autoAdjust="0"/>
    <p:restoredTop sz="92974" autoAdjust="0"/>
  </p:normalViewPr>
  <p:slideViewPr>
    <p:cSldViewPr showGuides="1">
      <p:cViewPr varScale="1">
        <p:scale>
          <a:sx n="103" d="100"/>
          <a:sy n="103" d="100"/>
        </p:scale>
        <p:origin x="1590" y="108"/>
      </p:cViewPr>
      <p:guideLst>
        <p:guide orient="horz" pos="4319"/>
        <p:guide pos="2880"/>
        <p:guide pos="246"/>
        <p:guide orient="horz" pos="4535"/>
        <p:guide pos="3402"/>
        <p:guide pos="29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5" y="0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/>
          <a:lstStyle>
            <a:lvl1pPr algn="r">
              <a:defRPr sz="1200"/>
            </a:lvl1pPr>
          </a:lstStyle>
          <a:p>
            <a:fld id="{E0DD3DED-9298-49E4-8355-067965BB94C6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36588" y="744538"/>
            <a:ext cx="5584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62" tIns="46031" rIns="92062" bIns="4603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1" y="4715153"/>
            <a:ext cx="5486400" cy="4466987"/>
          </a:xfrm>
          <a:prstGeom prst="rect">
            <a:avLst/>
          </a:prstGeom>
        </p:spPr>
        <p:txBody>
          <a:bodyPr vert="horz" lIns="92062" tIns="46031" rIns="92062" bIns="4603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5" y="9428583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 anchor="b"/>
          <a:lstStyle>
            <a:lvl1pPr algn="r">
              <a:defRPr sz="1200"/>
            </a:lvl1pPr>
          </a:lstStyle>
          <a:p>
            <a:fld id="{6E2646A3-2DD1-44E8-AF45-E866722D64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570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331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4122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456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5294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89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2182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7267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5479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0309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8645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02364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5479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19577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7504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1945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8120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10101" y="2236947"/>
            <a:ext cx="9181148" cy="154352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20203" y="4080510"/>
            <a:ext cx="756094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0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304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511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53232" y="4627245"/>
            <a:ext cx="9181148" cy="1430179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53232" y="3052049"/>
            <a:ext cx="9181148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30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7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17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86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004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14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105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40068" y="1680211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90686" y="1680211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8745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0068" y="1611869"/>
            <a:ext cx="4772472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0068" y="2283619"/>
            <a:ext cx="4772472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86936" y="1611869"/>
            <a:ext cx="4774347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86936" y="2283619"/>
            <a:ext cx="4774347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05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981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767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0068" y="286702"/>
            <a:ext cx="3553570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23028" y="286703"/>
            <a:ext cx="6038255" cy="614576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40068" y="1506856"/>
            <a:ext cx="3553570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82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17140" y="5040630"/>
            <a:ext cx="6480810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117140" y="643414"/>
            <a:ext cx="6480810" cy="4320540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200"/>
            </a:lvl2pPr>
            <a:lvl3pPr marL="1028700" indent="0">
              <a:buNone/>
              <a:defRPr sz="2700"/>
            </a:lvl3pPr>
            <a:lvl4pPr marL="1543050" indent="0">
              <a:buNone/>
              <a:defRPr sz="2300"/>
            </a:lvl4pPr>
            <a:lvl5pPr marL="2057400" indent="0">
              <a:buNone/>
              <a:defRPr sz="2300"/>
            </a:lvl5pPr>
            <a:lvl6pPr marL="2571750" indent="0">
              <a:buNone/>
              <a:defRPr sz="2300"/>
            </a:lvl6pPr>
            <a:lvl7pPr marL="3086100" indent="0">
              <a:buNone/>
              <a:defRPr sz="2300"/>
            </a:lvl7pPr>
            <a:lvl8pPr marL="3600450" indent="0">
              <a:buNone/>
              <a:defRPr sz="2300"/>
            </a:lvl8pPr>
            <a:lvl9pPr marL="4114800" indent="0">
              <a:buNone/>
              <a:defRPr sz="23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117140" y="5635705"/>
            <a:ext cx="6480810" cy="845105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35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923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830979" y="288371"/>
            <a:ext cx="2430304" cy="614410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40067" y="288371"/>
            <a:ext cx="7110889" cy="614410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6812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1200150"/>
          </a:xfrm>
          <a:prstGeom prst="rect">
            <a:avLst/>
          </a:prstGeom>
        </p:spPr>
        <p:txBody>
          <a:bodyPr vert="horz" lIns="102870" tIns="51435" rIns="102870" bIns="51435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0068" y="1680211"/>
            <a:ext cx="9721215" cy="4752261"/>
          </a:xfrm>
          <a:prstGeom prst="rect">
            <a:avLst/>
          </a:prstGeom>
        </p:spPr>
        <p:txBody>
          <a:bodyPr vert="horz" lIns="102870" tIns="51435" rIns="102870" bIns="5143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40068" y="6674168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5D311-0BA0-45A1-BC37-6C5E49B94D27}" type="datetimeFigureOut">
              <a:rPr lang="ko-KR" altLang="en-US" smtClean="0"/>
              <a:pPr/>
              <a:t>2021-08-14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90461" y="6674168"/>
            <a:ext cx="3420428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740968" y="6674168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1291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28700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19" indent="-321469" algn="l" defTabSz="1028700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hyperlink" Target="mailto:ckw8902@naver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타원 5"/>
          <p:cNvSpPr/>
          <p:nvPr/>
        </p:nvSpPr>
        <p:spPr>
          <a:xfrm>
            <a:off x="1896829" y="2331728"/>
            <a:ext cx="1454082" cy="1015099"/>
          </a:xfrm>
          <a:prstGeom prst="ellipse">
            <a:avLst/>
          </a:prstGeom>
          <a:gradFill>
            <a:gsLst>
              <a:gs pos="0">
                <a:schemeClr val="bg1">
                  <a:alpha val="63000"/>
                </a:schemeClr>
              </a:gs>
              <a:gs pos="69000">
                <a:schemeClr val="bg1">
                  <a:alpha val="0"/>
                </a:schemeClr>
              </a:gs>
              <a:gs pos="100000">
                <a:srgbClr val="005A9E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2870" tIns="51435" rIns="102870" bIns="51435" rtlCol="0" anchor="ctr"/>
          <a:lstStyle/>
          <a:p>
            <a:pPr algn="ctr"/>
            <a:endParaRPr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35141" y="5454794"/>
            <a:ext cx="5680237" cy="4578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ko-KR" altLang="en-US" sz="2300" b="1" dirty="0">
                <a:solidFill>
                  <a:schemeClr val="accent1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지방행정의 달인 최기웅</a:t>
            </a:r>
            <a:endParaRPr lang="ko-KR" altLang="en-US" sz="2300" dirty="0">
              <a:solidFill>
                <a:schemeClr val="accent1">
                  <a:lumMod val="75000"/>
                </a:schemeClr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0" name="순서도: 대체 처리 9"/>
          <p:cNvSpPr/>
          <p:nvPr/>
        </p:nvSpPr>
        <p:spPr>
          <a:xfrm>
            <a:off x="1296219" y="2541932"/>
            <a:ext cx="8136904" cy="1285342"/>
          </a:xfrm>
          <a:prstGeom prst="flowChartAlternateProces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5000" b="1" dirty="0" smtClean="0">
                <a:solidFill>
                  <a:schemeClr val="bg1"/>
                </a:solidFill>
              </a:rPr>
              <a:t>건설공사 </a:t>
            </a:r>
            <a:r>
              <a:rPr lang="ko-KR" altLang="en-US" sz="5000" b="1" dirty="0" err="1" smtClean="0">
                <a:solidFill>
                  <a:schemeClr val="bg1"/>
                </a:solidFill>
              </a:rPr>
              <a:t>업역개편</a:t>
            </a:r>
            <a:r>
              <a:rPr lang="ko-KR" altLang="en-US" sz="5000" b="1" dirty="0" smtClean="0">
                <a:solidFill>
                  <a:schemeClr val="bg1"/>
                </a:solidFill>
              </a:rPr>
              <a:t> 설명 </a:t>
            </a:r>
            <a:endParaRPr lang="ko-KR" altLang="en-US" sz="5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35140" y="5912612"/>
            <a:ext cx="5680237" cy="4578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ko-KR" altLang="en-US" sz="2300" b="1" dirty="0">
                <a:solidFill>
                  <a:schemeClr val="accent6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예산회계실무카페 </a:t>
            </a:r>
            <a:r>
              <a:rPr lang="ko-KR" altLang="en-US" sz="2300" b="1" dirty="0" err="1">
                <a:solidFill>
                  <a:schemeClr val="accent6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홈지기</a:t>
            </a:r>
            <a:endParaRPr lang="ko-KR" altLang="en-US" sz="2300" dirty="0">
              <a:solidFill>
                <a:schemeClr val="accent6">
                  <a:lumMod val="75000"/>
                </a:schemeClr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96619" y="360090"/>
            <a:ext cx="5680237" cy="411651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en-US" altLang="ko-KR" dirty="0" smtClean="0">
                <a:latin typeface="+mj-ea"/>
                <a:ea typeface="+mj-ea"/>
              </a:rPr>
              <a:t>2021.08.12. </a:t>
            </a:r>
            <a:r>
              <a:rPr lang="ko-KR" altLang="en-US" dirty="0" smtClean="0">
                <a:latin typeface="+mj-ea"/>
                <a:ea typeface="+mj-ea"/>
              </a:rPr>
              <a:t>수정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316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952403" y="1008162"/>
            <a:ext cx="504056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accent3">
                    <a:lumMod val="50000"/>
                  </a:schemeClr>
                </a:solidFill>
                <a:latin typeface="HY울릉도M" pitchFamily="18" charset="-127"/>
                <a:ea typeface="HY울릉도M" pitchFamily="18" charset="-127"/>
              </a:rPr>
              <a:t>목      차</a:t>
            </a:r>
            <a:endParaRPr lang="ko-KR" altLang="en-US" sz="3600" dirty="0">
              <a:solidFill>
                <a:schemeClr val="accent2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224211" y="2366436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1</a:t>
            </a:r>
            <a:r>
              <a:rPr lang="ko-KR" altLang="en-US" sz="3600" dirty="0"/>
              <a:t>장 건설산업의 개요</a:t>
            </a:r>
          </a:p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2</a:t>
            </a:r>
            <a:r>
              <a:rPr lang="ko-KR" altLang="en-US" sz="3600" dirty="0"/>
              <a:t>장 </a:t>
            </a:r>
            <a:r>
              <a:rPr lang="ko-KR" altLang="en-US" sz="3600" dirty="0" smtClean="0"/>
              <a:t>건설공사 </a:t>
            </a:r>
            <a:r>
              <a:rPr lang="ko-KR" altLang="en-US" sz="3600" dirty="0" err="1" smtClean="0"/>
              <a:t>업역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종</a:t>
            </a:r>
            <a:r>
              <a:rPr lang="en-US" altLang="ko-KR" sz="3600" dirty="0" smtClean="0"/>
              <a:t>)</a:t>
            </a:r>
            <a:r>
              <a:rPr lang="ko-KR" altLang="en-US" sz="3600" dirty="0" smtClean="0"/>
              <a:t>개편</a:t>
            </a:r>
            <a:endParaRPr lang="ko-KR" altLang="en-US" sz="3600" dirty="0"/>
          </a:p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3</a:t>
            </a:r>
            <a:r>
              <a:rPr lang="ko-KR" altLang="en-US" sz="3600" dirty="0"/>
              <a:t>장 </a:t>
            </a:r>
            <a:r>
              <a:rPr lang="ko-KR" altLang="en-US" sz="3600" dirty="0" smtClean="0"/>
              <a:t>관련법규</a:t>
            </a:r>
            <a:endParaRPr lang="en-US" altLang="ko-KR" sz="3600" dirty="0" smtClean="0"/>
          </a:p>
          <a:p>
            <a:pPr>
              <a:lnSpc>
                <a:spcPct val="150000"/>
              </a:lnSpc>
            </a:pPr>
            <a:r>
              <a:rPr lang="ko-KR" altLang="en-US" sz="3600" dirty="0" smtClean="0"/>
              <a:t>제</a:t>
            </a:r>
            <a:r>
              <a:rPr lang="en-US" altLang="ko-KR" sz="3600" dirty="0" smtClean="0"/>
              <a:t>4</a:t>
            </a:r>
            <a:r>
              <a:rPr lang="ko-KR" altLang="en-US" sz="3600" dirty="0" smtClean="0"/>
              <a:t>장 </a:t>
            </a:r>
            <a:r>
              <a:rPr lang="ko-KR" altLang="en-US" sz="3600" dirty="0" err="1" smtClean="0"/>
              <a:t>주요질의</a:t>
            </a:r>
            <a:endParaRPr lang="en-US" altLang="ko-KR" sz="3600" dirty="0" smtClean="0"/>
          </a:p>
          <a:p>
            <a:pPr algn="ctr"/>
            <a:r>
              <a:rPr lang="en-US" altLang="ko-KR" sz="3600" dirty="0" smtClean="0"/>
              <a:t>Q&amp;A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10118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1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건설산업의 개요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36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1.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의의 및 특징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3" y="1224186"/>
            <a:ext cx="9289032" cy="557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5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2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업종중심의 관련법 체계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368202"/>
            <a:ext cx="9842376" cy="518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46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3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건설업종 현황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169925"/>
            <a:ext cx="9793223" cy="567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0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용어의 정의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1296194"/>
            <a:ext cx="948150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0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건설산업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생산구조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실태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10" y="1872258"/>
            <a:ext cx="9173855" cy="468695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77810" y="1296194"/>
            <a:ext cx="540067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400" b="1" dirty="0" smtClean="0"/>
              <a:t>(4-1) </a:t>
            </a:r>
            <a:r>
              <a:rPr lang="ko-KR" altLang="en-US" sz="2400" b="1" dirty="0" err="1" smtClean="0"/>
              <a:t>개정이전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/>
              <a:t>업역규제</a:t>
            </a:r>
            <a:endParaRPr lang="ko-KR" altLang="en-US" sz="2400" b="1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871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건설산업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생산구조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실태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77810" y="1296194"/>
            <a:ext cx="540067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400" b="1" dirty="0" smtClean="0"/>
              <a:t>(4-2) </a:t>
            </a:r>
            <a:r>
              <a:rPr lang="ko-KR" altLang="en-US" sz="2400" b="1" dirty="0" err="1" smtClean="0"/>
              <a:t>업종체계</a:t>
            </a:r>
            <a:endParaRPr lang="ko-KR" altLang="en-US" sz="2400" b="1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58" y="1840608"/>
            <a:ext cx="9202434" cy="514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9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건설산업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생산구조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실태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77810" y="1296194"/>
            <a:ext cx="75751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(4-3) </a:t>
            </a:r>
            <a:r>
              <a:rPr lang="ko-KR" altLang="en-US" sz="2400" b="1" dirty="0"/>
              <a:t>등록기준 </a:t>
            </a:r>
            <a:r>
              <a:rPr lang="en-US" altLang="ko-KR" sz="2400" b="1" dirty="0"/>
              <a:t>( </a:t>
            </a:r>
            <a:r>
              <a:rPr lang="ko-KR" altLang="en-US" sz="2400" b="1" dirty="0"/>
              <a:t>자본금 </a:t>
            </a:r>
            <a:r>
              <a:rPr lang="en-US" altLang="ko-KR" sz="2400" b="1" dirty="0"/>
              <a:t>+ </a:t>
            </a:r>
            <a:r>
              <a:rPr lang="ko-KR" altLang="en-US" sz="2400" b="1" dirty="0"/>
              <a:t>기술자 </a:t>
            </a:r>
            <a:r>
              <a:rPr lang="en-US" altLang="ko-KR" sz="2400" b="1" dirty="0"/>
              <a:t>+ </a:t>
            </a:r>
            <a:r>
              <a:rPr lang="ko-KR" altLang="en-US" sz="2400" b="1" dirty="0"/>
              <a:t>시설 및 장비 </a:t>
            </a:r>
            <a:r>
              <a:rPr lang="en-US" altLang="ko-KR" sz="2400" b="1" dirty="0"/>
              <a:t>)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10" y="2088282"/>
            <a:ext cx="9078592" cy="466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160315" y="2541933"/>
            <a:ext cx="6682123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2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건설공사 </a:t>
            </a:r>
            <a:r>
              <a:rPr lang="ko-KR" altLang="en-US" sz="3600" b="1" dirty="0" err="1" smtClean="0">
                <a:solidFill>
                  <a:schemeClr val="tx1"/>
                </a:solidFill>
              </a:rPr>
              <a:t>업역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(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종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)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개편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45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1. </a:t>
            </a:r>
            <a:r>
              <a:rPr kumimoji="1" lang="ko-KR" altLang="en-US" sz="3200" b="1" dirty="0" smtClean="0">
                <a:solidFill>
                  <a:srgbClr val="0000FF"/>
                </a:solidFill>
              </a:rPr>
              <a:t>건설공사 </a:t>
            </a:r>
            <a:r>
              <a:rPr kumimoji="1" lang="ko-KR" altLang="en-US" sz="3200" b="1" dirty="0" err="1" smtClean="0">
                <a:solidFill>
                  <a:srgbClr val="0000FF"/>
                </a:solidFill>
              </a:rPr>
              <a:t>업역</a:t>
            </a:r>
            <a:r>
              <a:rPr kumimoji="1" lang="ko-KR" altLang="en-US" sz="3200" b="1" dirty="0" smtClean="0">
                <a:solidFill>
                  <a:srgbClr val="0000FF"/>
                </a:solidFill>
              </a:rPr>
              <a:t> 및 업종 개편 방향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22" y="1368202"/>
            <a:ext cx="909275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7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일정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4" y="1259176"/>
            <a:ext cx="9253887" cy="558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8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업역규제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폐지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1" y="1364209"/>
            <a:ext cx="9217024" cy="548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01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3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하도급제도 개편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63" y="1296194"/>
            <a:ext cx="9669224" cy="534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47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3.2. [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전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]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하도급허용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831" y="1872258"/>
            <a:ext cx="4458481" cy="40053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95" y="1224186"/>
            <a:ext cx="4571251" cy="48694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6093669"/>
            <a:ext cx="4293099" cy="8191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691" y="6169822"/>
            <a:ext cx="3410426" cy="33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4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3.3. [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후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]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하도급허용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5" y="1623736"/>
            <a:ext cx="4536504" cy="44249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699" y="2000773"/>
            <a:ext cx="4523744" cy="40677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70117" y="1612567"/>
            <a:ext cx="5278048" cy="5347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en-US" altLang="ko-KR" sz="1400" dirty="0"/>
              <a:t>* 10억원 </a:t>
            </a:r>
            <a:r>
              <a:rPr lang="en-US" altLang="ko-KR" sz="1400" dirty="0" err="1"/>
              <a:t>미만</a:t>
            </a:r>
            <a:r>
              <a:rPr lang="en-US" altLang="ko-KR" sz="1400" dirty="0"/>
              <a:t> </a:t>
            </a:r>
            <a:r>
              <a:rPr lang="en-US" altLang="ko-KR" sz="1400" dirty="0" err="1"/>
              <a:t>도급공사는</a:t>
            </a:r>
            <a:r>
              <a:rPr lang="en-US" altLang="ko-KR" sz="1400" dirty="0"/>
              <a:t> </a:t>
            </a:r>
            <a:r>
              <a:rPr lang="en-US" altLang="ko-KR" sz="1400" dirty="0" err="1"/>
              <a:t>종합에</a:t>
            </a:r>
            <a:r>
              <a:rPr lang="en-US" altLang="ko-KR" sz="1400" dirty="0"/>
              <a:t> </a:t>
            </a:r>
            <a:r>
              <a:rPr lang="en-US" altLang="ko-KR" sz="1400" dirty="0" err="1"/>
              <a:t>하도급</a:t>
            </a:r>
            <a:r>
              <a:rPr lang="en-US" altLang="ko-KR" sz="1400" dirty="0"/>
              <a:t> </a:t>
            </a:r>
            <a:r>
              <a:rPr lang="en-US" altLang="ko-KR" sz="1400" dirty="0" err="1"/>
              <a:t>금지</a:t>
            </a:r>
            <a:r>
              <a:rPr lang="en-US" altLang="ko-KR" sz="1400" dirty="0"/>
              <a:t>(법 제29조제4항)</a:t>
            </a:r>
          </a:p>
          <a:p>
            <a:pPr algn="ctr"/>
            <a:endParaRPr lang="ko-KR" altLang="en-US" sz="1400" dirty="0" err="1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5" y="6133636"/>
            <a:ext cx="4032448" cy="8343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755" y="6133680"/>
            <a:ext cx="4427410" cy="83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5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업종개편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일정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87" y="1418822"/>
            <a:ext cx="8965266" cy="513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3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4.2. 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전문건설업대업종화</a:t>
            </a:r>
            <a:r>
              <a:rPr kumimoji="1" lang="en-US" altLang="ko-KR" sz="3200" b="1" dirty="0" smtClean="0">
                <a:solidFill>
                  <a:srgbClr val="0000FF"/>
                </a:solidFill>
              </a:rPr>
              <a:t>(22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년시행</a:t>
            </a:r>
            <a:r>
              <a:rPr kumimoji="1" lang="en-US" altLang="ko-KR" sz="3200" b="1" dirty="0" smtClean="0">
                <a:solidFill>
                  <a:srgbClr val="0000FF"/>
                </a:solidFill>
              </a:rPr>
              <a:t>)-14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개로통합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26" y="1301304"/>
            <a:ext cx="8848998" cy="51074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4125" y="6562976"/>
            <a:ext cx="9497069" cy="31931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en-US" altLang="ko-KR" sz="1400" dirty="0" smtClean="0"/>
              <a:t>※ </a:t>
            </a:r>
            <a:r>
              <a:rPr lang="ko-KR" altLang="en-US" sz="1400" dirty="0" err="1" smtClean="0"/>
              <a:t>시설물유지관리업은</a:t>
            </a:r>
            <a:r>
              <a:rPr lang="ko-KR" altLang="en-US" sz="1400" dirty="0" smtClean="0"/>
              <a:t> 별도로 </a:t>
            </a:r>
            <a:r>
              <a:rPr lang="en-US" altLang="ko-KR" sz="1400" dirty="0" smtClean="0"/>
              <a:t>23</a:t>
            </a:r>
            <a:r>
              <a:rPr lang="ko-KR" altLang="en-US" sz="1400" dirty="0" err="1" smtClean="0"/>
              <a:t>년말까지</a:t>
            </a:r>
            <a:r>
              <a:rPr lang="ko-KR" altLang="en-US" sz="1400" dirty="0" smtClean="0"/>
              <a:t> 별도로 종합 또는 전문건설업종 전환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미전환시 </a:t>
            </a:r>
            <a:r>
              <a:rPr lang="en-US" altLang="ko-KR" sz="1400" dirty="0" smtClean="0"/>
              <a:t>24.1</a:t>
            </a:r>
            <a:r>
              <a:rPr lang="ko-KR" altLang="en-US" sz="1400" dirty="0" smtClean="0"/>
              <a:t>월 등록말소</a:t>
            </a:r>
          </a:p>
        </p:txBody>
      </p:sp>
    </p:spTree>
    <p:extLst>
      <p:ext uri="{BB962C8B-B14F-4D97-AF65-F5344CB8AC3E}">
        <p14:creationId xmlns:p14="http://schemas.microsoft.com/office/powerpoint/2010/main" val="183390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업역규제에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따른 입찰참가자격 변동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(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예시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)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1368202"/>
            <a:ext cx="9361040" cy="555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71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6.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업역규제에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</a:rPr>
              <a:t>따른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유지보수공사 참가자격 정리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1" y="1224186"/>
            <a:ext cx="9361040" cy="579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06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7.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업역규제에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</a:rPr>
              <a:t>따른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시공경험평가기준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2163" y="1656234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① </a:t>
            </a:r>
            <a:r>
              <a:rPr lang="ko-KR" altLang="ko-KR" sz="2400" dirty="0" smtClean="0"/>
              <a:t>종합건설사업자의 </a:t>
            </a:r>
            <a:r>
              <a:rPr lang="ko-KR" altLang="ko-KR" sz="2400" dirty="0"/>
              <a:t>전문공사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902286" y="4063348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4" name="직사각형 3"/>
          <p:cNvSpPr/>
          <p:nvPr/>
        </p:nvSpPr>
        <p:spPr>
          <a:xfrm>
            <a:off x="792163" y="2477066"/>
            <a:ext cx="8640959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ko-KR" dirty="0"/>
              <a:t>종전 종합공사 실적을 전문업종별로 분개 후 </a:t>
            </a:r>
            <a:r>
              <a:rPr lang="ko-KR" altLang="ko-KR" dirty="0" err="1"/>
              <a:t>도급받으려는</a:t>
            </a:r>
            <a:r>
              <a:rPr lang="ko-KR" altLang="ko-KR" dirty="0"/>
              <a:t> 전문공사 업종 </a:t>
            </a:r>
            <a:r>
              <a:rPr lang="ko-KR" altLang="ko-KR" dirty="0">
                <a:solidFill>
                  <a:srgbClr val="FF0000"/>
                </a:solidFill>
              </a:rPr>
              <a:t>실적의 3분의 2를 인정</a:t>
            </a:r>
          </a:p>
          <a:p>
            <a:pPr marL="625475" indent="-625475"/>
            <a:r>
              <a:rPr lang="en-US" altLang="ko-KR" dirty="0" smtClean="0"/>
              <a:t>  </a:t>
            </a:r>
            <a:r>
              <a:rPr lang="ko-KR" altLang="ko-KR" dirty="0" smtClean="0">
                <a:solidFill>
                  <a:srgbClr val="0066FF"/>
                </a:solidFill>
              </a:rPr>
              <a:t>예</a:t>
            </a:r>
            <a:r>
              <a:rPr lang="ko-KR" altLang="ko-KR" dirty="0">
                <a:solidFill>
                  <a:srgbClr val="0066FF"/>
                </a:solidFill>
              </a:rPr>
              <a:t>) 종전 실적이 토공 30억, </a:t>
            </a:r>
            <a:r>
              <a:rPr lang="ko-KR" altLang="ko-KR" dirty="0" err="1">
                <a:solidFill>
                  <a:srgbClr val="0066FF"/>
                </a:solidFill>
              </a:rPr>
              <a:t>철콘</a:t>
            </a:r>
            <a:r>
              <a:rPr lang="ko-KR" altLang="ko-KR" dirty="0">
                <a:solidFill>
                  <a:srgbClr val="0066FF"/>
                </a:solidFill>
              </a:rPr>
              <a:t> 60억, 도장 90억인 종합업체가 전문공사(업종:토공) 진출 시 20억(30억 X 2/3)을 전문공사 실적으로 인정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09318" y="4752578"/>
            <a:ext cx="8640959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ko-KR" dirty="0"/>
              <a:t>종전 전문공사 실적 중 종합공사를 구성하는 업종에 대한 </a:t>
            </a:r>
            <a:r>
              <a:rPr lang="ko-KR" altLang="ko-KR" dirty="0">
                <a:solidFill>
                  <a:srgbClr val="FF0000"/>
                </a:solidFill>
              </a:rPr>
              <a:t>실적 전부</a:t>
            </a:r>
            <a:r>
              <a:rPr lang="ko-KR" altLang="ko-KR" dirty="0"/>
              <a:t>를 종합공사 실적으로 인정</a:t>
            </a:r>
          </a:p>
          <a:p>
            <a:pPr marL="533400" indent="-533400"/>
            <a:r>
              <a:rPr lang="ko-KR" altLang="ko-KR" dirty="0" smtClean="0">
                <a:solidFill>
                  <a:srgbClr val="0066FF"/>
                </a:solidFill>
              </a:rPr>
              <a:t> </a:t>
            </a:r>
            <a:r>
              <a:rPr lang="ko-KR" altLang="ko-KR" dirty="0">
                <a:solidFill>
                  <a:srgbClr val="0066FF"/>
                </a:solidFill>
              </a:rPr>
              <a:t>예) 종전 실적이 토목(토공 10억, </a:t>
            </a:r>
            <a:r>
              <a:rPr lang="ko-KR" altLang="ko-KR" dirty="0" err="1">
                <a:solidFill>
                  <a:srgbClr val="0066FF"/>
                </a:solidFill>
              </a:rPr>
              <a:t>철콘</a:t>
            </a:r>
            <a:r>
              <a:rPr lang="ko-KR" altLang="ko-KR" dirty="0">
                <a:solidFill>
                  <a:srgbClr val="0066FF"/>
                </a:solidFill>
              </a:rPr>
              <a:t> 20억) 30억, 건축(도장) 25억인 전문업체가 종합공사(토목) 진출 시 30억을 종합공사 실적으로 인정</a:t>
            </a:r>
          </a:p>
        </p:txBody>
      </p:sp>
    </p:spTree>
    <p:extLst>
      <p:ext uri="{BB962C8B-B14F-4D97-AF65-F5344CB8AC3E}">
        <p14:creationId xmlns:p14="http://schemas.microsoft.com/office/powerpoint/2010/main" val="231765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21" y="1512218"/>
            <a:ext cx="10058400" cy="48310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16299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① </a:t>
            </a:r>
            <a:r>
              <a:rPr lang="ko-KR" altLang="ko-KR" sz="2400" dirty="0" smtClean="0"/>
              <a:t>종합건설사업자의 </a:t>
            </a:r>
            <a:r>
              <a:rPr lang="ko-KR" altLang="ko-KR" sz="2400" dirty="0"/>
              <a:t>전문공사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11357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1" y="1368202"/>
            <a:ext cx="10058400" cy="50244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8347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7305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368202"/>
            <a:ext cx="10058400" cy="52582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48347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546225" y="6667451"/>
            <a:ext cx="3222998" cy="35009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지방은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10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억미만시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10%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미만임</a:t>
            </a:r>
            <a:endParaRPr lang="ko-KR" altLang="en-US" sz="16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48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79" y="1368201"/>
            <a:ext cx="8928992" cy="5544617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40135" y="432098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8.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건설업 </a:t>
            </a:r>
            <a:r>
              <a:rPr kumimoji="1" lang="ko-KR" altLang="en-US" sz="3200" b="1" dirty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상호시장 진출에 따른 등록기준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확인요령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sz="3200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781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3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관련법규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61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1.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건설산업기본법령 </a:t>
            </a:r>
            <a:endParaRPr kumimoji="1" lang="ko-KR" altLang="en-US" sz="3200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2163" y="1584226"/>
            <a:ext cx="2003113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건설산업기본법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2137319"/>
            <a:ext cx="5456092" cy="87331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8</a:t>
            </a:r>
            <a:r>
              <a:rPr lang="ko-KR" altLang="en-US" dirty="0"/>
              <a:t>조제</a:t>
            </a:r>
            <a:r>
              <a:rPr lang="en-US" altLang="ko-KR" dirty="0"/>
              <a:t>8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건설업의 종류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제</a:t>
            </a:r>
            <a:r>
              <a:rPr lang="en-US" altLang="ko-KR" dirty="0" smtClean="0"/>
              <a:t>16</a:t>
            </a:r>
            <a:r>
              <a:rPr lang="ko-KR" altLang="en-US" dirty="0"/>
              <a:t>조제</a:t>
            </a:r>
            <a:r>
              <a:rPr lang="en-US" altLang="ko-KR" dirty="0"/>
              <a:t>16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건설공사의 </a:t>
            </a:r>
            <a:r>
              <a:rPr lang="ko-KR" altLang="en-US" dirty="0" err="1"/>
              <a:t>시공자격</a:t>
            </a:r>
            <a:r>
              <a:rPr lang="en-US" altLang="ko-KR" dirty="0"/>
              <a:t>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4171" y="3260807"/>
            <a:ext cx="2952328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 smtClean="0"/>
              <a:t>건설산업기본법시행령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171" y="3744466"/>
            <a:ext cx="5456092" cy="41165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21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부대공사의</a:t>
            </a:r>
            <a:r>
              <a:rPr lang="ko-KR" altLang="en-US" dirty="0"/>
              <a:t> 범위 및 기준</a:t>
            </a:r>
            <a:r>
              <a:rPr lang="en-US" altLang="ko-KR" dirty="0"/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4441" y="4564576"/>
            <a:ext cx="3270089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smtClean="0"/>
              <a:t>건설산업기본법시행규칙</a:t>
            </a:r>
            <a:endParaRPr lang="ko-KR" altLang="en-US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834442" y="5040610"/>
            <a:ext cx="8382658" cy="133498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marL="1258888" indent="-1258888"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3(</a:t>
            </a:r>
            <a:r>
              <a:rPr lang="ko-KR" altLang="en-US" dirty="0" err="1"/>
              <a:t>종합공사를</a:t>
            </a:r>
            <a:r>
              <a:rPr lang="ko-KR" altLang="en-US" dirty="0"/>
              <a:t> 시공하는 업종을 등록한 건설사업자가 </a:t>
            </a:r>
            <a:r>
              <a:rPr lang="ko-KR" altLang="en-US" dirty="0" err="1"/>
              <a:t>도급받을</a:t>
            </a:r>
            <a:r>
              <a:rPr lang="ko-KR" altLang="en-US" dirty="0"/>
              <a:t> 수 있는 </a:t>
            </a:r>
            <a:r>
              <a:rPr lang="ko-KR" altLang="en-US" dirty="0" err="1"/>
              <a:t>전문공사의</a:t>
            </a:r>
            <a:r>
              <a:rPr lang="ko-KR" altLang="en-US" dirty="0"/>
              <a:t> 범위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4(</a:t>
            </a:r>
            <a:r>
              <a:rPr lang="ko-KR" altLang="en-US" dirty="0" err="1"/>
              <a:t>시공자격</a:t>
            </a:r>
            <a:r>
              <a:rPr lang="ko-KR" altLang="en-US" dirty="0"/>
              <a:t> 판단을 위한 등록기준 확인 절차 등</a:t>
            </a:r>
            <a:r>
              <a:rPr lang="en-US" altLang="ko-KR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43372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2.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건설공사 발주세부기준</a:t>
            </a:r>
            <a:r>
              <a:rPr kumimoji="1" lang="en-US" altLang="ko-KR" sz="24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(</a:t>
            </a:r>
            <a:r>
              <a:rPr kumimoji="1" lang="ko-KR" altLang="en-US" sz="2400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국토부고시</a:t>
            </a:r>
            <a:r>
              <a:rPr kumimoji="1" lang="ko-KR" altLang="en-US" sz="24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제</a:t>
            </a:r>
            <a:r>
              <a:rPr kumimoji="1" lang="en-US" altLang="ko-KR" sz="24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2020-1120</a:t>
            </a:r>
            <a:r>
              <a:rPr kumimoji="1" lang="ko-KR" altLang="en-US" sz="24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호</a:t>
            </a:r>
            <a:r>
              <a:rPr kumimoji="1" lang="en-US" altLang="ko-KR" sz="24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)</a:t>
            </a:r>
            <a:r>
              <a:rPr kumimoji="1" lang="ko-KR" altLang="en-US" sz="24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sz="2400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9760" y="1573263"/>
            <a:ext cx="720710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본문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2137319"/>
            <a:ext cx="5456092" cy="318164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4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종합공사와</a:t>
            </a:r>
            <a:r>
              <a:rPr lang="ko-KR" altLang="en-US" dirty="0"/>
              <a:t> </a:t>
            </a:r>
            <a:r>
              <a:rPr lang="ko-KR" altLang="en-US" dirty="0" err="1"/>
              <a:t>전문공사의</a:t>
            </a:r>
            <a:r>
              <a:rPr lang="ko-KR" altLang="en-US" dirty="0"/>
              <a:t> 구분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5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부대공사</a:t>
            </a:r>
            <a:r>
              <a:rPr lang="ko-KR" altLang="en-US" dirty="0"/>
              <a:t> 판단기준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종합공사의</a:t>
            </a:r>
            <a:r>
              <a:rPr lang="ko-KR" altLang="en-US" dirty="0"/>
              <a:t> </a:t>
            </a:r>
            <a:r>
              <a:rPr lang="ko-KR" altLang="en-US" dirty="0" err="1"/>
              <a:t>시공자격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7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전문공사의</a:t>
            </a:r>
            <a:r>
              <a:rPr lang="ko-KR" altLang="en-US" dirty="0"/>
              <a:t> </a:t>
            </a:r>
            <a:r>
              <a:rPr lang="ko-KR" altLang="en-US" dirty="0" err="1"/>
              <a:t>시공자격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8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건설공사의 </a:t>
            </a:r>
            <a:r>
              <a:rPr lang="ko-KR" altLang="en-US" dirty="0" err="1"/>
              <a:t>발주방식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9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유지보수공사의 </a:t>
            </a:r>
            <a:r>
              <a:rPr lang="ko-KR" altLang="en-US" dirty="0" err="1"/>
              <a:t>발주방식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시공경험</a:t>
            </a:r>
            <a:r>
              <a:rPr lang="ko-KR" altLang="en-US" dirty="0"/>
              <a:t> 평가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등록기준 확인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하도급 제한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발주요령</a:t>
            </a:r>
            <a:r>
              <a:rPr lang="en-US" altLang="ko-KR" dirty="0"/>
              <a:t>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2163" y="5904706"/>
            <a:ext cx="5904656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2] </a:t>
            </a:r>
            <a:r>
              <a:rPr lang="ko-KR" altLang="en-US" dirty="0" err="1"/>
              <a:t>상대업종</a:t>
            </a:r>
            <a:r>
              <a:rPr lang="ko-KR" altLang="en-US" dirty="0"/>
              <a:t> 등록기준 </a:t>
            </a:r>
            <a:r>
              <a:rPr lang="ko-KR" altLang="en-US" dirty="0" err="1"/>
              <a:t>충족여부</a:t>
            </a:r>
            <a:r>
              <a:rPr lang="ko-KR" altLang="en-US" dirty="0"/>
              <a:t> 확인 방법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2163" y="6357151"/>
            <a:ext cx="6222418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3] </a:t>
            </a:r>
            <a:r>
              <a:rPr lang="ko-KR" altLang="en-US" dirty="0" err="1"/>
              <a:t>업역</a:t>
            </a:r>
            <a:r>
              <a:rPr lang="ko-KR" altLang="en-US" dirty="0"/>
              <a:t> 개편 관련 </a:t>
            </a:r>
            <a:r>
              <a:rPr lang="ko-KR" altLang="en-US" dirty="0" err="1"/>
              <a:t>발주요령</a:t>
            </a:r>
            <a:endParaRPr lang="ko-KR" alt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804529" y="5421047"/>
            <a:ext cx="5904656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1] </a:t>
            </a:r>
            <a:r>
              <a:rPr lang="ko-KR" altLang="en-US" dirty="0" err="1"/>
              <a:t>부대공사</a:t>
            </a:r>
            <a:r>
              <a:rPr lang="ko-KR" altLang="en-US" dirty="0"/>
              <a:t> </a:t>
            </a:r>
            <a:r>
              <a:rPr lang="ko-KR" altLang="en-US" dirty="0" err="1"/>
              <a:t>판단요령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820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4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</a:t>
            </a:r>
            <a:r>
              <a:rPr lang="ko-KR" altLang="en-US" sz="3600" b="1" dirty="0" err="1" smtClean="0">
                <a:solidFill>
                  <a:schemeClr val="tx1"/>
                </a:solidFill>
              </a:rPr>
              <a:t>주요질의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64571" y="4968602"/>
            <a:ext cx="2736304" cy="411651"/>
          </a:xfrm>
          <a:prstGeom prst="rect">
            <a:avLst/>
          </a:prstGeom>
          <a:ln w="3175"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dirty="0" err="1" smtClean="0"/>
              <a:t>별지자료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6056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6000" dirty="0" smtClean="0">
                <a:latin typeface="HY강B" pitchFamily="18" charset="-127"/>
                <a:ea typeface="HY강B" pitchFamily="18" charset="-127"/>
              </a:rPr>
              <a:t>Q &amp; A</a:t>
            </a:r>
            <a:endParaRPr lang="ko-KR" altLang="en-US" sz="60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143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3786" y="2736354"/>
            <a:ext cx="6272511" cy="780983"/>
          </a:xfrm>
          <a:prstGeom prst="rect">
            <a:avLst/>
          </a:prstGeom>
          <a:noFill/>
          <a:scene3d>
            <a:camera prst="perspectiveFront" fov="1800000">
              <a:rot lat="21299997" lon="0" rev="0"/>
            </a:camera>
            <a:lightRig rig="threePt" dir="t"/>
          </a:scene3d>
        </p:spPr>
        <p:txBody>
          <a:bodyPr wrap="square" lIns="102870" tIns="51435" rIns="102870" bIns="51435" rtlCol="0" anchor="ctr" anchorCtr="1">
            <a:spAutoFit/>
          </a:bodyPr>
          <a:lstStyle/>
          <a:p>
            <a:pPr indent="-385763" algn="ctr" latinLnBrk="0">
              <a:defRPr/>
            </a:pPr>
            <a:r>
              <a:rPr lang="ko-KR" altLang="en-US" sz="4400" kern="0" dirty="0">
                <a:ln w="12700">
                  <a:noFill/>
                  <a:prstDash val="solid"/>
                </a:ln>
                <a:latin typeface="+mn-ea"/>
                <a:cs typeface="Tahoma" pitchFamily="34" charset="0"/>
              </a:rPr>
              <a:t>수고하셨습니다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64571" y="5256634"/>
            <a:ext cx="5922455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 anchor="ctr" anchorCtr="0">
            <a:noAutofit/>
          </a:bodyPr>
          <a:lstStyle/>
          <a:p>
            <a:pPr algn="ctr"/>
            <a:r>
              <a:rPr lang="ko-KR" altLang="en-US" dirty="0" smtClean="0"/>
              <a:t>참고자료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공사개요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조달교육원</a:t>
            </a:r>
            <a:r>
              <a:rPr lang="ko-KR" altLang="en-US" dirty="0" smtClean="0"/>
              <a:t> 김명규 전임교수</a:t>
            </a:r>
            <a:r>
              <a:rPr lang="en-US" altLang="ko-KR" dirty="0" smtClean="0"/>
              <a:t>.2021)</a:t>
            </a:r>
          </a:p>
          <a:p>
            <a:pPr algn="ctr"/>
            <a:r>
              <a:rPr lang="ko-KR" altLang="en-US" dirty="0" smtClean="0"/>
              <a:t>적격심사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조달교육원</a:t>
            </a:r>
            <a:r>
              <a:rPr lang="ko-KR" altLang="en-US" dirty="0" smtClean="0"/>
              <a:t> 박재현 </a:t>
            </a:r>
            <a:r>
              <a:rPr lang="ko-KR" altLang="en-US" dirty="0" err="1" smtClean="0"/>
              <a:t>교수팀장</a:t>
            </a:r>
            <a:r>
              <a:rPr lang="en-US" altLang="ko-KR" dirty="0" smtClean="0"/>
              <a:t>.2021)</a:t>
            </a:r>
          </a:p>
        </p:txBody>
      </p:sp>
    </p:spTree>
    <p:extLst>
      <p:ext uri="{BB962C8B-B14F-4D97-AF65-F5344CB8AC3E}">
        <p14:creationId xmlns:p14="http://schemas.microsoft.com/office/powerpoint/2010/main" val="26592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4464571" y="1466882"/>
            <a:ext cx="594069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현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서울 </a:t>
            </a:r>
            <a:r>
              <a:rPr lang="ko-KR" altLang="en-US" sz="1400" dirty="0" smtClean="0"/>
              <a:t>강서구 </a:t>
            </a:r>
            <a:r>
              <a:rPr lang="ko-KR" altLang="en-US" sz="1400" dirty="0" smtClean="0"/>
              <a:t>민원여권</a:t>
            </a:r>
            <a:r>
              <a:rPr lang="ko-KR" altLang="en-US" sz="1400" dirty="0" smtClean="0"/>
              <a:t>과장</a:t>
            </a:r>
            <a:endParaRPr lang="ko-KR" altLang="en-US" sz="1400" dirty="0"/>
          </a:p>
          <a:p>
            <a:r>
              <a:rPr lang="en-US" altLang="ko-KR" sz="1400" dirty="0" smtClean="0"/>
              <a:t> - </a:t>
            </a:r>
            <a:r>
              <a:rPr lang="en-US" altLang="ko-KR" sz="1400" dirty="0"/>
              <a:t>2020 </a:t>
            </a:r>
            <a:r>
              <a:rPr lang="ko-KR" altLang="en-US" sz="1400" dirty="0"/>
              <a:t>대한민국 자치발전 대상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제</a:t>
            </a:r>
            <a:r>
              <a:rPr lang="en-US" altLang="ko-KR" sz="1400" dirty="0"/>
              <a:t>4</a:t>
            </a:r>
            <a:r>
              <a:rPr lang="ko-KR" altLang="en-US" sz="1400" dirty="0"/>
              <a:t>회 지방행정의 달인 인증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한국사회복지협의회 </a:t>
            </a:r>
            <a:r>
              <a:rPr lang="en-US" altLang="ko-KR" sz="1400" dirty="0"/>
              <a:t>/ </a:t>
            </a:r>
            <a:r>
              <a:rPr lang="ko-KR" altLang="en-US" sz="1400" dirty="0"/>
              <a:t>최우수 교수위원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경남인재개발원 베스트 강사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 err="1"/>
              <a:t>행정안전부</a:t>
            </a:r>
            <a:r>
              <a:rPr lang="ko-KR" altLang="en-US" sz="1400" dirty="0"/>
              <a:t> </a:t>
            </a:r>
            <a:r>
              <a:rPr lang="en-US" altLang="ko-KR" sz="1400" dirty="0"/>
              <a:t>/ </a:t>
            </a:r>
            <a:r>
              <a:rPr lang="ko-KR" altLang="en-US" sz="1400" dirty="0"/>
              <a:t>지방회계제도 개선 </a:t>
            </a:r>
            <a:r>
              <a:rPr lang="en-US" altLang="ko-KR" sz="1400" dirty="0"/>
              <a:t>T/F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 err="1"/>
              <a:t>행정안전부</a:t>
            </a:r>
            <a:r>
              <a:rPr lang="ko-KR" altLang="en-US" sz="1400" dirty="0"/>
              <a:t> </a:t>
            </a:r>
            <a:r>
              <a:rPr lang="en-US" altLang="ko-KR" sz="1400" dirty="0"/>
              <a:t>/ </a:t>
            </a:r>
            <a:r>
              <a:rPr lang="ko-KR" altLang="en-US" sz="1400" dirty="0"/>
              <a:t>사업예산</a:t>
            </a:r>
            <a:r>
              <a:rPr lang="en-US" altLang="ko-KR" sz="1400" dirty="0"/>
              <a:t>(e-</a:t>
            </a:r>
            <a:r>
              <a:rPr lang="ko-KR" altLang="en-US" sz="1400" dirty="0"/>
              <a:t>호조</a:t>
            </a:r>
            <a:r>
              <a:rPr lang="en-US" altLang="ko-KR" sz="1400" dirty="0"/>
              <a:t>)</a:t>
            </a:r>
            <a:r>
              <a:rPr lang="ko-KR" altLang="en-US" sz="1400" dirty="0"/>
              <a:t>추진 </a:t>
            </a:r>
            <a:r>
              <a:rPr lang="en-US" altLang="ko-KR" sz="1400" dirty="0"/>
              <a:t>T/F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예산</a:t>
            </a:r>
            <a:r>
              <a:rPr lang="en-US" altLang="ko-KR" sz="1400" dirty="0"/>
              <a:t>·</a:t>
            </a:r>
            <a:r>
              <a:rPr lang="ko-KR" altLang="en-US" sz="1400" dirty="0"/>
              <a:t>지출</a:t>
            </a:r>
            <a:r>
              <a:rPr lang="en-US" altLang="ko-KR" sz="1400" dirty="0"/>
              <a:t>·</a:t>
            </a:r>
            <a:r>
              <a:rPr lang="ko-KR" altLang="en-US" sz="1400" dirty="0"/>
              <a:t>계약 </a:t>
            </a:r>
            <a:r>
              <a:rPr lang="en-US" altLang="ko-KR" sz="1400" dirty="0"/>
              <a:t>10</a:t>
            </a:r>
            <a:r>
              <a:rPr lang="ko-KR" altLang="en-US" sz="1400" dirty="0"/>
              <a:t>년간 </a:t>
            </a:r>
            <a:r>
              <a:rPr lang="ko-KR" altLang="en-US" sz="1400" dirty="0" smtClean="0"/>
              <a:t>실무담당</a:t>
            </a:r>
            <a:endParaRPr lang="ko-KR" altLang="en-US" sz="1400" dirty="0"/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감사교육원</a:t>
            </a:r>
            <a:r>
              <a:rPr lang="en-US" altLang="ko-KR" sz="1400" dirty="0"/>
              <a:t>(2015~</a:t>
            </a:r>
            <a:r>
              <a:rPr lang="ko-KR" altLang="en-US" sz="1400" dirty="0"/>
              <a:t>현재</a:t>
            </a:r>
            <a:r>
              <a:rPr lang="en-US" altLang="ko-KR" sz="1400" dirty="0"/>
              <a:t>) </a:t>
            </a:r>
            <a:r>
              <a:rPr lang="ko-KR" altLang="en-US" sz="1400" dirty="0"/>
              <a:t>출강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지방자치인재개발원</a:t>
            </a:r>
            <a:r>
              <a:rPr lang="en-US" altLang="ko-KR" sz="1400" dirty="0"/>
              <a:t>(2006~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전국 공무원인재개발원 출강</a:t>
            </a:r>
            <a:r>
              <a:rPr lang="en-US" altLang="ko-KR" sz="1400" dirty="0"/>
              <a:t>(2017~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 smtClean="0"/>
              <a:t>전국 </a:t>
            </a:r>
            <a:r>
              <a:rPr lang="ko-KR" altLang="en-US" sz="1400" dirty="0" err="1"/>
              <a:t>지자체</a:t>
            </a:r>
            <a:r>
              <a:rPr lang="ko-KR" altLang="en-US" sz="1400" dirty="0"/>
              <a:t> 초빙교육</a:t>
            </a:r>
            <a:r>
              <a:rPr lang="en-US" altLang="ko-KR" sz="1400" dirty="0"/>
              <a:t>(2009~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전국 </a:t>
            </a:r>
            <a:r>
              <a:rPr lang="ko-KR" altLang="en-US" sz="1400" dirty="0" smtClean="0"/>
              <a:t>공공기관 </a:t>
            </a:r>
            <a:r>
              <a:rPr lang="ko-KR" altLang="en-US" sz="1400" dirty="0"/>
              <a:t>및 사회복지시설 등 초빙교육</a:t>
            </a:r>
            <a:r>
              <a:rPr lang="en-US" altLang="ko-KR" sz="1400" dirty="0"/>
              <a:t>(2008~</a:t>
            </a:r>
            <a:r>
              <a:rPr lang="ko-KR" altLang="en-US" sz="1400" dirty="0"/>
              <a:t>현재</a:t>
            </a:r>
            <a:r>
              <a:rPr lang="en-US" altLang="ko-KR" sz="1400" dirty="0" smtClean="0"/>
              <a:t>)</a:t>
            </a:r>
          </a:p>
          <a:p>
            <a:r>
              <a:rPr lang="ko-KR" altLang="en-US" sz="1400" dirty="0" smtClean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현대지방의정연구원 </a:t>
            </a:r>
            <a:r>
              <a:rPr lang="en-US" altLang="ko-KR" sz="1400" dirty="0"/>
              <a:t>/ </a:t>
            </a:r>
            <a:r>
              <a:rPr lang="ko-KR" altLang="en-US" sz="1400" dirty="0"/>
              <a:t>예</a:t>
            </a:r>
            <a:r>
              <a:rPr lang="en-US" altLang="ko-KR" sz="1400" dirty="0"/>
              <a:t>.</a:t>
            </a:r>
            <a:r>
              <a:rPr lang="ko-KR" altLang="en-US" sz="1400" dirty="0"/>
              <a:t>결산 전임교수</a:t>
            </a:r>
          </a:p>
          <a:p>
            <a:r>
              <a:rPr lang="en-US" altLang="ko-KR" sz="1400" dirty="0" smtClean="0"/>
              <a:t> </a:t>
            </a:r>
            <a:r>
              <a:rPr lang="en-US" altLang="ko-KR" sz="1400" dirty="0"/>
              <a:t>- NAVER “</a:t>
            </a:r>
            <a:r>
              <a:rPr lang="ko-KR" altLang="en-US" sz="1400" dirty="0"/>
              <a:t>예산회계실무” 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홈지기</a:t>
            </a:r>
            <a:endParaRPr lang="ko-KR" altLang="en-US" sz="1400" dirty="0"/>
          </a:p>
          <a:p>
            <a:r>
              <a:rPr lang="ko-KR" altLang="en-US" sz="1400" dirty="0"/>
              <a:t>   </a:t>
            </a:r>
            <a:r>
              <a:rPr lang="en-US" altLang="ko-KR" sz="1400" dirty="0"/>
              <a:t>17</a:t>
            </a:r>
            <a:r>
              <a:rPr lang="ko-KR" altLang="en-US" sz="1400" dirty="0"/>
              <a:t>년째 운영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회원수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19</a:t>
            </a:r>
            <a:r>
              <a:rPr lang="ko-KR" altLang="en-US" sz="1400" dirty="0" smtClean="0"/>
              <a:t>만명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자료 </a:t>
            </a:r>
            <a:r>
              <a:rPr lang="en-US" altLang="ko-KR" sz="1400" dirty="0" smtClean="0"/>
              <a:t>21</a:t>
            </a:r>
            <a:r>
              <a:rPr lang="ko-KR" altLang="en-US" sz="1400" dirty="0" err="1" smtClean="0"/>
              <a:t>만건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홍보영상 </a:t>
            </a:r>
            <a:r>
              <a:rPr lang="en-US" altLang="ko-KR" sz="1400" dirty="0"/>
              <a:t>: K-TV </a:t>
            </a:r>
            <a:r>
              <a:rPr lang="ko-KR" altLang="en-US" sz="1400" dirty="0" smtClean="0"/>
              <a:t>방영</a:t>
            </a:r>
            <a:r>
              <a:rPr lang="en-US" altLang="ko-KR" sz="1400" dirty="0" smtClean="0"/>
              <a:t>(2015)</a:t>
            </a:r>
            <a:r>
              <a:rPr lang="ko-KR" altLang="en-US" sz="1400" dirty="0" smtClean="0"/>
              <a:t> </a:t>
            </a:r>
            <a:endParaRPr lang="ko-KR" altLang="en-US" sz="1400" dirty="0"/>
          </a:p>
          <a:p>
            <a:r>
              <a:rPr lang="ko-KR" altLang="en-US" sz="1400" dirty="0" smtClean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저서</a:t>
            </a:r>
            <a:r>
              <a:rPr lang="en-US" altLang="ko-KR" sz="1400" dirty="0"/>
              <a:t>) 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공공계약 법규 및 실무</a:t>
            </a:r>
            <a:r>
              <a:rPr lang="en-US" altLang="ko-KR" sz="1400" dirty="0"/>
              <a:t>(</a:t>
            </a:r>
            <a:r>
              <a:rPr lang="ko-KR" altLang="en-US" sz="1400" dirty="0" err="1"/>
              <a:t>광문각</a:t>
            </a:r>
            <a:r>
              <a:rPr lang="en-US" altLang="ko-KR" sz="1400" dirty="0"/>
              <a:t>, </a:t>
            </a:r>
            <a:r>
              <a:rPr lang="en-US" altLang="ko-KR" sz="1400" dirty="0" smtClean="0"/>
              <a:t>2017~)</a:t>
            </a:r>
            <a:endParaRPr lang="en-US" altLang="ko-KR" sz="1400" dirty="0"/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예산회계실무</a:t>
            </a:r>
            <a:r>
              <a:rPr lang="en-US" altLang="ko-KR" sz="1400" dirty="0"/>
              <a:t>(</a:t>
            </a:r>
            <a:r>
              <a:rPr lang="ko-KR" altLang="en-US" sz="1400" dirty="0" err="1" smtClean="0"/>
              <a:t>광문각</a:t>
            </a:r>
            <a:r>
              <a:rPr lang="en-US" altLang="ko-KR" sz="1400" dirty="0" smtClean="0"/>
              <a:t>.2018~)</a:t>
            </a:r>
          </a:p>
          <a:p>
            <a:pPr marL="182563" indent="-95250">
              <a:buFontTx/>
              <a:buChar char="-"/>
            </a:pPr>
            <a:r>
              <a:rPr lang="ko-KR" altLang="en-US" sz="1400" dirty="0"/>
              <a:t>메일</a:t>
            </a:r>
            <a:r>
              <a:rPr lang="en-US" altLang="ko-KR" sz="1400" dirty="0"/>
              <a:t>: </a:t>
            </a:r>
            <a:r>
              <a:rPr lang="en-US" altLang="ko-KR" sz="1400" dirty="0">
                <a:hlinkClick r:id="rId2"/>
              </a:rPr>
              <a:t>ckw8902@naver.com</a:t>
            </a:r>
            <a:endParaRPr lang="en-US" altLang="ko-KR" sz="1400" dirty="0"/>
          </a:p>
          <a:p>
            <a:pPr marL="182563" indent="-95250">
              <a:buFontTx/>
              <a:buChar char="-"/>
            </a:pPr>
            <a:r>
              <a:rPr lang="en-US" altLang="ko-KR" sz="1400" dirty="0" err="1"/>
              <a:t>Hp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010-3032-2749</a:t>
            </a:r>
            <a:endParaRPr lang="ko-KR" altLang="en-US" sz="14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09" y="1584226"/>
            <a:ext cx="3476022" cy="42484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139" y="666132"/>
            <a:ext cx="5177673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최기웅 강사 프로필</a:t>
            </a:r>
          </a:p>
        </p:txBody>
      </p:sp>
    </p:spTree>
    <p:extLst>
      <p:ext uri="{BB962C8B-B14F-4D97-AF65-F5344CB8AC3E}">
        <p14:creationId xmlns:p14="http://schemas.microsoft.com/office/powerpoint/2010/main" val="8162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lnSpc>
            <a:spcPct val="150000"/>
          </a:lnSpc>
          <a:defRPr dirty="0">
            <a:latin typeface="+mn-ea"/>
          </a:defRPr>
        </a:defPPr>
      </a:lstStyle>
    </a:spDef>
    <a:txDef>
      <a:spPr/>
      <a:bodyPr wrap="square" lIns="102870" tIns="51435" rIns="102870" bIns="51435" rtlCol="0">
        <a:spAutoFit/>
      </a:bodyPr>
      <a:lstStyle>
        <a:defPPr algn="ctr">
          <a:defRPr dirty="0" err="1" smtClean="0"/>
        </a:defPPr>
      </a:lstStyle>
      <a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a: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12982</TotalTime>
  <Words>748</Words>
  <Application>Microsoft Office PowerPoint</Application>
  <PresentationFormat>사용자 지정</PresentationFormat>
  <Paragraphs>130</Paragraphs>
  <Slides>33</Slides>
  <Notes>29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0" baseType="lpstr">
      <vt:lpstr>HY강B</vt:lpstr>
      <vt:lpstr>HY강M</vt:lpstr>
      <vt:lpstr>HY울릉도M</vt:lpstr>
      <vt:lpstr>맑은 고딕</vt:lpstr>
      <vt:lpstr>Arial</vt:lpstr>
      <vt:lpstr>Tahoma</vt:lpstr>
      <vt:lpstr>Office 테마</vt:lpstr>
      <vt:lpstr>PowerPoint 프레젠테이션</vt:lpstr>
      <vt:lpstr>PowerPoint 프레젠테이션</vt:lpstr>
      <vt:lpstr>PowerPoint 프레젠테이션</vt:lpstr>
      <vt:lpstr>1. 의의 및 특징</vt:lpstr>
      <vt:lpstr>2. 업종중심의 관련법 체계</vt:lpstr>
      <vt:lpstr>3. 건설업종 현황</vt:lpstr>
      <vt:lpstr>4. 용어의 정의</vt:lpstr>
      <vt:lpstr>5. 건설산업 생산구조 실태</vt:lpstr>
      <vt:lpstr>5. 건설산업 생산구조 실태</vt:lpstr>
      <vt:lpstr>5. 건설산업 생산구조 실태</vt:lpstr>
      <vt:lpstr>PowerPoint 프레젠테이션</vt:lpstr>
      <vt:lpstr>1. 건설공사 업역 및 업종 개편 방향</vt:lpstr>
      <vt:lpstr>2. 업역개편 일정</vt:lpstr>
      <vt:lpstr>2.2. 업역규제 폐지</vt:lpstr>
      <vt:lpstr>3. 하도급제도 개편</vt:lpstr>
      <vt:lpstr>3.2. [업역개편 전]하도급허용</vt:lpstr>
      <vt:lpstr>3.3. [업역개편 후]하도급허용</vt:lpstr>
      <vt:lpstr>4. 업종개편 일정</vt:lpstr>
      <vt:lpstr>4.2. 전문건설업대업종화(22년시행)-14개로통합</vt:lpstr>
      <vt:lpstr>5. 업역규제에 따른 입찰참가자격 변동(예시)</vt:lpstr>
      <vt:lpstr>6. 업역규제에 따른 유지보수공사 참가자격 정리</vt:lpstr>
      <vt:lpstr>7. 업역규제에 따른 시공경험평가기준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회계감사</dc:title>
  <dc:creator>user</dc:creator>
  <cp:lastModifiedBy>user</cp:lastModifiedBy>
  <cp:revision>1468</cp:revision>
  <cp:lastPrinted>2021-01-13T00:22:02Z</cp:lastPrinted>
  <dcterms:created xsi:type="dcterms:W3CDTF">2019-07-25T04:43:17Z</dcterms:created>
  <dcterms:modified xsi:type="dcterms:W3CDTF">2021-08-14T07:50:24Z</dcterms:modified>
</cp:coreProperties>
</file>