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  <p:sldMasterId id="2147483955" r:id="rId2"/>
  </p:sldMasterIdLst>
  <p:notesMasterIdLst>
    <p:notesMasterId r:id="rId35"/>
  </p:notesMasterIdLst>
  <p:handoutMasterIdLst>
    <p:handoutMasterId r:id="rId36"/>
  </p:handoutMasterIdLst>
  <p:sldIdLst>
    <p:sldId id="426" r:id="rId3"/>
    <p:sldId id="661" r:id="rId4"/>
    <p:sldId id="617" r:id="rId5"/>
    <p:sldId id="620" r:id="rId6"/>
    <p:sldId id="629" r:id="rId7"/>
    <p:sldId id="631" r:id="rId8"/>
    <p:sldId id="599" r:id="rId9"/>
    <p:sldId id="622" r:id="rId10"/>
    <p:sldId id="633" r:id="rId11"/>
    <p:sldId id="635" r:id="rId12"/>
    <p:sldId id="638" r:id="rId13"/>
    <p:sldId id="639" r:id="rId14"/>
    <p:sldId id="642" r:id="rId15"/>
    <p:sldId id="636" r:id="rId16"/>
    <p:sldId id="647" r:id="rId17"/>
    <p:sldId id="649" r:id="rId18"/>
    <p:sldId id="657" r:id="rId19"/>
    <p:sldId id="658" r:id="rId20"/>
    <p:sldId id="651" r:id="rId21"/>
    <p:sldId id="656" r:id="rId22"/>
    <p:sldId id="659" r:id="rId23"/>
    <p:sldId id="652" r:id="rId24"/>
    <p:sldId id="662" r:id="rId25"/>
    <p:sldId id="654" r:id="rId26"/>
    <p:sldId id="653" r:id="rId27"/>
    <p:sldId id="616" r:id="rId28"/>
    <p:sldId id="660" r:id="rId29"/>
    <p:sldId id="643" r:id="rId30"/>
    <p:sldId id="644" r:id="rId31"/>
    <p:sldId id="646" r:id="rId32"/>
    <p:sldId id="648" r:id="rId33"/>
    <p:sldId id="516" r:id="rId34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68B3"/>
    <a:srgbClr val="0000FF"/>
    <a:srgbClr val="F26522"/>
    <a:srgbClr val="203864"/>
    <a:srgbClr val="5B9BD5"/>
    <a:srgbClr val="A7BCE3"/>
    <a:srgbClr val="1191D0"/>
    <a:srgbClr val="97989A"/>
    <a:srgbClr val="0BAF4D"/>
    <a:srgbClr val="7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971" autoAdjust="0"/>
  </p:normalViewPr>
  <p:slideViewPr>
    <p:cSldViewPr snapToGrid="0">
      <p:cViewPr varScale="1">
        <p:scale>
          <a:sx n="80" d="100"/>
          <a:sy n="80" d="100"/>
        </p:scale>
        <p:origin x="180" y="5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98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EstInternetDisk\25CC2A-cdcs96\6.%20&#44277;&#44277;&#51116;&#51221;&#54872;&#49688;&#48277;\2023&#51665;&#54665;&#49892;&#51201;(&#49688;&#51221;&#51473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800" b="1">
                <a:latin typeface="+mj-ea"/>
                <a:ea typeface="+mj-ea"/>
              </a:rPr>
              <a:t>[</a:t>
            </a:r>
            <a:r>
              <a:rPr lang="ko-KR" altLang="en-US" sz="800" b="1">
                <a:latin typeface="+mj-ea"/>
                <a:ea typeface="+mj-ea"/>
              </a:rPr>
              <a:t>단위</a:t>
            </a:r>
            <a:r>
              <a:rPr lang="en-US" altLang="ko-KR" sz="800" b="1">
                <a:latin typeface="+mj-ea"/>
                <a:ea typeface="+mj-ea"/>
              </a:rPr>
              <a:t>: </a:t>
            </a:r>
            <a:r>
              <a:rPr lang="ko-KR" sz="800" b="1">
                <a:latin typeface="+mj-ea"/>
                <a:ea typeface="+mj-ea"/>
              </a:rPr>
              <a:t>억</a:t>
            </a:r>
            <a:r>
              <a:rPr lang="en-US" altLang="ko-KR" sz="800" b="1">
                <a:latin typeface="+mj-ea"/>
                <a:ea typeface="+mj-ea"/>
              </a:rPr>
              <a:t>]</a:t>
            </a:r>
            <a:endParaRPr lang="ko-KR" sz="800" b="1">
              <a:latin typeface="+mj-ea"/>
              <a:ea typeface="+mj-ea"/>
            </a:endParaRPr>
          </a:p>
        </c:rich>
      </c:tx>
      <c:layout>
        <c:manualLayout>
          <c:xMode val="edge"/>
          <c:yMode val="edge"/>
          <c:x val="0.8569444444444444"/>
          <c:y val="4.166666666666666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Sheet4!$D$8:$E$25</c:f>
              <c:multiLvlStrCache>
                <c:ptCount val="18"/>
                <c:lvl>
                  <c:pt idx="0">
                    <c:v>사립유치원처우개선비</c:v>
                  </c:pt>
                  <c:pt idx="1">
                    <c:v>보상금</c:v>
                  </c:pt>
                  <c:pt idx="2">
                    <c:v>포상금등</c:v>
                  </c:pt>
                  <c:pt idx="3">
                    <c:v>민간경상보조</c:v>
                  </c:pt>
                  <c:pt idx="4">
                    <c:v>학생및학생단체이전경비</c:v>
                  </c:pt>
                  <c:pt idx="5">
                    <c:v>해외경상이전</c:v>
                  </c:pt>
                  <c:pt idx="6">
                    <c:v>투자교육지원사업비</c:v>
                  </c:pt>
                  <c:pt idx="7">
                    <c:v>인건비지원</c:v>
                  </c:pt>
                  <c:pt idx="8">
                    <c:v>목적사업비</c:v>
                  </c:pt>
                  <c:pt idx="9">
                    <c:v>학교환경개선사업비</c:v>
                  </c:pt>
                  <c:pt idx="10">
                    <c:v>학교특별교육지원비</c:v>
                  </c:pt>
                  <c:pt idx="11">
                    <c:v>인건비재정결함보조</c:v>
                  </c:pt>
                  <c:pt idx="12">
                    <c:v>운영비재정결함보조</c:v>
                  </c:pt>
                  <c:pt idx="13">
                    <c:v>사립학교목적사업비</c:v>
                  </c:pt>
                  <c:pt idx="14">
                    <c:v>사립학교시설지원</c:v>
                  </c:pt>
                  <c:pt idx="15">
                    <c:v>사립학교 특별교육지원비</c:v>
                  </c:pt>
                  <c:pt idx="16">
                    <c:v>사립유치원학비지원</c:v>
                  </c:pt>
                  <c:pt idx="17">
                    <c:v>사립학교 근로자인건비지원</c:v>
                  </c:pt>
                </c:lvl>
                <c:lvl>
                  <c:pt idx="0">
                    <c:v>240-03</c:v>
                  </c:pt>
                  <c:pt idx="1">
                    <c:v>310-01</c:v>
                  </c:pt>
                  <c:pt idx="2">
                    <c:v>310-03</c:v>
                  </c:pt>
                  <c:pt idx="3">
                    <c:v>320-01</c:v>
                  </c:pt>
                  <c:pt idx="4">
                    <c:v>320-11</c:v>
                  </c:pt>
                  <c:pt idx="5">
                    <c:v>340-01</c:v>
                  </c:pt>
                  <c:pt idx="6">
                    <c:v>470-01</c:v>
                  </c:pt>
                  <c:pt idx="7">
                    <c:v>620-01</c:v>
                  </c:pt>
                  <c:pt idx="8">
                    <c:v>620-03</c:v>
                  </c:pt>
                  <c:pt idx="9">
                    <c:v>620-04</c:v>
                  </c:pt>
                  <c:pt idx="10">
                    <c:v>620-06</c:v>
                  </c:pt>
                  <c:pt idx="11">
                    <c:v>620-08</c:v>
                  </c:pt>
                  <c:pt idx="12">
                    <c:v>620-09</c:v>
                  </c:pt>
                  <c:pt idx="13">
                    <c:v>620-10</c:v>
                  </c:pt>
                  <c:pt idx="14">
                    <c:v>620-11</c:v>
                  </c:pt>
                  <c:pt idx="15">
                    <c:v>620-13</c:v>
                  </c:pt>
                  <c:pt idx="16">
                    <c:v>620-15</c:v>
                  </c:pt>
                  <c:pt idx="17">
                    <c:v>620-16</c:v>
                  </c:pt>
                </c:lvl>
              </c:multiLvlStrCache>
            </c:multiLvlStrRef>
          </c:cat>
          <c:val>
            <c:numRef>
              <c:f>Sheet4!$F$8:$F$25</c:f>
              <c:numCache>
                <c:formatCode>_(* #,##0_);_(* \(#,##0\);_(* "-"_);_(@_)</c:formatCode>
                <c:ptCount val="18"/>
                <c:pt idx="0">
                  <c:v>170.40119999999999</c:v>
                </c:pt>
                <c:pt idx="1">
                  <c:v>49.888489999999997</c:v>
                </c:pt>
                <c:pt idx="2">
                  <c:v>4.9080000000000004</c:v>
                </c:pt>
                <c:pt idx="3">
                  <c:v>63.819389999999999</c:v>
                </c:pt>
                <c:pt idx="4">
                  <c:v>16.843</c:v>
                </c:pt>
                <c:pt idx="5">
                  <c:v>0.68447000000000002</c:v>
                </c:pt>
                <c:pt idx="6">
                  <c:v>2</c:v>
                </c:pt>
                <c:pt idx="7">
                  <c:v>4007.0702999999999</c:v>
                </c:pt>
                <c:pt idx="8">
                  <c:v>4892.6154500000002</c:v>
                </c:pt>
                <c:pt idx="9">
                  <c:v>925.53092000000004</c:v>
                </c:pt>
                <c:pt idx="10">
                  <c:v>22</c:v>
                </c:pt>
                <c:pt idx="11">
                  <c:v>4322.8752800000002</c:v>
                </c:pt>
                <c:pt idx="12">
                  <c:v>854.57295999999997</c:v>
                </c:pt>
                <c:pt idx="13">
                  <c:v>1573.0672099999999</c:v>
                </c:pt>
                <c:pt idx="14">
                  <c:v>1502.64402</c:v>
                </c:pt>
                <c:pt idx="15">
                  <c:v>4.5</c:v>
                </c:pt>
                <c:pt idx="16">
                  <c:v>1095.2508</c:v>
                </c:pt>
                <c:pt idx="17">
                  <c:v>519.37865999999997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EC-434C-A6EE-1A841A00BA7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48812927"/>
        <c:axId val="735789647"/>
      </c:barChart>
      <c:catAx>
        <c:axId val="8488129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35789647"/>
        <c:crosses val="autoZero"/>
        <c:auto val="1"/>
        <c:lblAlgn val="ctr"/>
        <c:lblOffset val="100"/>
        <c:noMultiLvlLbl val="0"/>
      </c:catAx>
      <c:valAx>
        <c:axId val="7357896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84881292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2388A824-27E1-4000-8C31-54FD7ABF884F}" type="datetimeFigureOut">
              <a:rPr lang="ko-KR" altLang="en-US" smtClean="0"/>
              <a:pPr/>
              <a:t>2023-11-28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83CC30A0-6C23-4A34-95AF-A85EAEF0570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04705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26" tIns="45713" rIns="91426" bIns="45713" rtlCol="0"/>
          <a:lstStyle>
            <a:lvl1pPr algn="r">
              <a:defRPr sz="1200"/>
            </a:lvl1pPr>
          </a:lstStyle>
          <a:p>
            <a:fld id="{086BDC3B-BB7B-4E62-B85D-AC82083C8370}" type="datetimeFigureOut">
              <a:rPr lang="ko-KR" altLang="en-US" smtClean="0"/>
              <a:pPr/>
              <a:t>2023-11-28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2"/>
          </a:xfrm>
          <a:prstGeom prst="rect">
            <a:avLst/>
          </a:prstGeom>
        </p:spPr>
        <p:txBody>
          <a:bodyPr vert="horz" lIns="91426" tIns="45713" rIns="91426" bIns="45713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26" tIns="45713" rIns="91426" bIns="45713" rtlCol="0" anchor="b"/>
          <a:lstStyle>
            <a:lvl1pPr algn="r">
              <a:defRPr sz="1200"/>
            </a:lvl1pPr>
          </a:lstStyle>
          <a:p>
            <a:fld id="{EB1BFD46-96C9-4226-B68D-2D38C1A460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5249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748163"/>
            <a:ext cx="5388610" cy="4345734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3482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748163"/>
            <a:ext cx="5388610" cy="4345734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29770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786263"/>
            <a:ext cx="5388610" cy="3884862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2352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9024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6669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16856" y="4748163"/>
            <a:ext cx="5902050" cy="4954033"/>
          </a:xfrm>
        </p:spPr>
        <p:txBody>
          <a:bodyPr/>
          <a:lstStyle/>
          <a:p>
            <a:pPr fontAlgn="base" latinLnBrk="0">
              <a:lnSpc>
                <a:spcPct val="13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38831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16856" y="4748163"/>
            <a:ext cx="5902050" cy="4954033"/>
          </a:xfrm>
        </p:spPr>
        <p:txBody>
          <a:bodyPr/>
          <a:lstStyle/>
          <a:p>
            <a:pPr fontAlgn="base" latinLnBrk="0">
              <a:lnSpc>
                <a:spcPct val="13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27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8244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2785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06798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343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914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9700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5279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786263"/>
            <a:ext cx="5388610" cy="3884862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8732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47575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2999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3229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2473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13274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7473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88753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03043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786263"/>
            <a:ext cx="5388610" cy="3884862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70020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698059"/>
            <a:ext cx="5388610" cy="4370785"/>
          </a:xfrm>
        </p:spPr>
        <p:txBody>
          <a:bodyPr/>
          <a:lstStyle/>
          <a:p>
            <a:pPr>
              <a:lnSpc>
                <a:spcPct val="133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122204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698059"/>
            <a:ext cx="5388610" cy="4370785"/>
          </a:xfrm>
        </p:spPr>
        <p:txBody>
          <a:bodyPr/>
          <a:lstStyle/>
          <a:p>
            <a:pPr>
              <a:lnSpc>
                <a:spcPct val="133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16716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6" y="4786263"/>
            <a:ext cx="5388610" cy="3884862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66886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75442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lnSpc>
                <a:spcPct val="150000"/>
              </a:lnSpc>
            </a:pPr>
            <a:endParaRPr lang="en-US" altLang="ko-KR" sz="1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56377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748162"/>
            <a:ext cx="5388610" cy="4623124"/>
          </a:xfrm>
        </p:spPr>
        <p:txBody>
          <a:bodyPr/>
          <a:lstStyle/>
          <a:p>
            <a:pPr>
              <a:lnSpc>
                <a:spcPct val="12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51921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3577" y="4748162"/>
            <a:ext cx="5388610" cy="4623124"/>
          </a:xfrm>
        </p:spPr>
        <p:txBody>
          <a:bodyPr/>
          <a:lstStyle/>
          <a:p>
            <a:pPr>
              <a:lnSpc>
                <a:spcPct val="120000"/>
              </a:lnSpc>
            </a:pPr>
            <a:endParaRPr lang="en-US" altLang="ko-KR" sz="16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1BFD46-96C9-4226-B68D-2D38C1A46099}" type="slidenum">
              <a:rPr lang="ko-KR" altLang="en-US" smtClean="0"/>
              <a:pPr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3196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-1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텍스트 개체 틀 4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49327" y="4641460"/>
            <a:ext cx="5045243" cy="28941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en-US" altLang="ko-KR" sz="1200" b="0" kern="120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78920" indent="0">
              <a:buNone/>
              <a:defRPr sz="1200"/>
            </a:lvl2pPr>
            <a:lvl3pPr marL="957838" indent="0">
              <a:buNone/>
              <a:defRPr sz="1200"/>
            </a:lvl3pPr>
            <a:lvl4pPr marL="1436757" indent="0">
              <a:buNone/>
              <a:defRPr sz="1200"/>
            </a:lvl4pPr>
            <a:lvl5pPr marL="1915676" indent="0">
              <a:buNone/>
              <a:defRPr sz="1200"/>
            </a:lvl5pPr>
          </a:lstStyle>
          <a:p>
            <a:r>
              <a:rPr lang="en-US" altLang="ko-KR" dirty="0"/>
              <a:t>Report by DD, MM, YY</a:t>
            </a:r>
          </a:p>
        </p:txBody>
      </p:sp>
      <p:sp>
        <p:nvSpPr>
          <p:cNvPr id="62" name="텍스트 개체 틀 61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326294" y="1988841"/>
            <a:ext cx="8876322" cy="1755278"/>
          </a:xfrm>
        </p:spPr>
        <p:txBody>
          <a:bodyPr lIns="0" tIns="0" rIns="0" bIns="0" anchor="ctr">
            <a:noAutofit/>
          </a:bodyPr>
          <a:lstStyle>
            <a:lvl1pPr marL="0" indent="0" algn="l" defTabSz="957838" rtl="0" eaLnBrk="1" latinLnBrk="1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None/>
              <a:defRPr lang="ko-KR" altLang="en-US" sz="32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1pPr>
            <a:lvl2pPr marL="0" indent="0" algn="l" defTabSz="957838" rtl="0" eaLnBrk="1" latinLnBrk="1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None/>
              <a:defRPr lang="en-US" altLang="ko-KR" sz="32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en-US" altLang="ko-KR" dirty="0"/>
              <a:t>REPORT TITLE</a:t>
            </a:r>
            <a:endParaRPr lang="ko-KR" altLang="en-US" dirty="0"/>
          </a:p>
          <a:p>
            <a:pPr lvl="1"/>
            <a:r>
              <a:rPr lang="en-US" altLang="ko-KR" dirty="0"/>
              <a:t>MORE EXPLANATION ABOUT REPORT</a:t>
            </a:r>
          </a:p>
        </p:txBody>
      </p:sp>
      <p:sp>
        <p:nvSpPr>
          <p:cNvPr id="64" name="텍스트 개체 틀 4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349327" y="5155810"/>
            <a:ext cx="5045243" cy="289414"/>
          </a:xfrm>
          <a:prstGeom prst="rect">
            <a:avLst/>
          </a:prstGeo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en-US" altLang="ko-KR" sz="1200" b="0" kern="120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78920" indent="0">
              <a:buNone/>
              <a:defRPr sz="1200"/>
            </a:lvl2pPr>
            <a:lvl3pPr marL="957838" indent="0">
              <a:buNone/>
              <a:defRPr sz="1200"/>
            </a:lvl3pPr>
            <a:lvl4pPr marL="1436757" indent="0">
              <a:buNone/>
              <a:defRPr sz="1200"/>
            </a:lvl4pPr>
            <a:lvl5pPr marL="1915676" indent="0">
              <a:buNone/>
              <a:defRPr sz="1200"/>
            </a:lvl5pPr>
          </a:lstStyle>
          <a:p>
            <a:pPr lvl="0"/>
            <a:r>
              <a:rPr lang="en-US" altLang="ko-KR" dirty="0"/>
              <a:t>Prepared for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709" y="260349"/>
            <a:ext cx="2147973" cy="36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660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04" y="945176"/>
            <a:ext cx="1854201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709" y="260349"/>
            <a:ext cx="2147973" cy="36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901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제목 80"/>
          <p:cNvSpPr>
            <a:spLocks noGrp="1"/>
          </p:cNvSpPr>
          <p:nvPr userDrawn="1">
            <p:ph type="title" hasCustomPrompt="1"/>
          </p:nvPr>
        </p:nvSpPr>
        <p:spPr>
          <a:xfrm>
            <a:off x="2672862" y="2121798"/>
            <a:ext cx="9183077" cy="1143000"/>
          </a:xfrm>
        </p:spPr>
        <p:txBody>
          <a:bodyPr>
            <a:noAutofit/>
          </a:bodyPr>
          <a:lstStyle>
            <a:lvl1pPr algn="l">
              <a:tabLst>
                <a:tab pos="1498600" algn="l"/>
              </a:tabLst>
              <a:defRPr lang="ko-KR" altLang="en-US" sz="3200" b="1" kern="120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altLang="ko-KR" sz="3200" b="1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0000">
                    <a:lumMod val="75000"/>
                    <a:lumOff val="25000"/>
                  </a:srgbClr>
                </a:solidFill>
              </a:rPr>
              <a:t>Contents Sub Title </a:t>
            </a:r>
            <a:endParaRPr lang="ko-KR" altLang="en-US" dirty="0"/>
          </a:p>
        </p:txBody>
      </p:sp>
      <p:sp>
        <p:nvSpPr>
          <p:cNvPr id="89" name="텍스트 개체 틀 88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33684" y="3609021"/>
            <a:ext cx="7222256" cy="1655763"/>
          </a:xfrm>
        </p:spPr>
        <p:txBody>
          <a:bodyPr/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lang="ko-KR" altLang="en-US" sz="1700" b="1" kern="120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00050" indent="-1905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 lang="ko-KR" altLang="en-US" sz="1500" b="0" kern="120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2pPr>
          </a:lstStyle>
          <a:p>
            <a:pPr lvl="0"/>
            <a:r>
              <a:rPr lang="en-US" altLang="ko-KR" dirty="0"/>
              <a:t>More explanation about contents sub title</a:t>
            </a:r>
            <a:endParaRPr lang="ko-KR" altLang="en-US" dirty="0"/>
          </a:p>
          <a:p>
            <a:pPr lvl="1"/>
            <a:r>
              <a:rPr lang="en-US" altLang="ko-KR" dirty="0"/>
              <a:t>More explanation about contents sub title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6709" y="260349"/>
            <a:ext cx="2147973" cy="36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010099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336061" y="574676"/>
            <a:ext cx="11499713" cy="277283"/>
          </a:xfrm>
          <a:prstGeom prst="rect">
            <a:avLst/>
          </a:prstGeom>
          <a:gradFill>
            <a:gsLst>
              <a:gs pos="3000">
                <a:srgbClr val="E1E1E1">
                  <a:alpha val="50000"/>
                </a:srgbClr>
              </a:gs>
              <a:gs pos="0">
                <a:schemeClr val="bg1">
                  <a:lumMod val="65000"/>
                  <a:alpha val="70000"/>
                </a:schemeClr>
              </a:gs>
              <a:gs pos="2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838"/>
            <a:endParaRPr lang="ko-KR" altLang="en-US" sz="1900" dirty="0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336062" y="26378"/>
            <a:ext cx="10972800" cy="536331"/>
          </a:xfrm>
        </p:spPr>
        <p:txBody>
          <a:bodyPr lIns="0" tIns="0" rIns="0" bIns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tabLst/>
              <a:defRPr lang="ko-KR" altLang="en-US" sz="20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336062" y="670161"/>
            <a:ext cx="11519877" cy="1296988"/>
          </a:xfrm>
        </p:spPr>
        <p:txBody>
          <a:bodyPr wrap="square">
            <a:noAutofit/>
          </a:bodyPr>
          <a:lstStyle>
            <a:lvl1pPr marL="219075" indent="-219075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>
                <a:srgbClr val="0052A4"/>
              </a:buClr>
              <a:buSzPct val="100000"/>
              <a:buFont typeface="Wingdings" panose="05000000000000000000" pitchFamily="2" charset="2"/>
              <a:buChar char=""/>
              <a:defRPr sz="13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95288" indent="-157163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Tx/>
              <a:defRPr sz="1200">
                <a:solidFill>
                  <a:schemeClr val="accent1"/>
                </a:solidFill>
              </a:defRPr>
            </a:lvl2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</p:txBody>
      </p:sp>
      <p:pic>
        <p:nvPicPr>
          <p:cNvPr id="7" name="Picture 2" descr="https://www.integritycontents.kr/content/images/footer_ci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5238" y="103066"/>
            <a:ext cx="1371402" cy="3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슬라이드 번호 개체 틀 5"/>
          <p:cNvSpPr txBox="1">
            <a:spLocks/>
          </p:cNvSpPr>
          <p:nvPr userDrawn="1"/>
        </p:nvSpPr>
        <p:spPr>
          <a:xfrm>
            <a:off x="5707185" y="6591301"/>
            <a:ext cx="6149218" cy="282575"/>
          </a:xfrm>
          <a:prstGeom prst="rect">
            <a:avLst/>
          </a:prstGeom>
        </p:spPr>
        <p:txBody>
          <a:bodyPr wrap="none" anchor="ctr"/>
          <a:lstStyle>
            <a:defPPr>
              <a:defRPr lang="ko-KR"/>
            </a:defPPr>
            <a:lvl1pPr marL="0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19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38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5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7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96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515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434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353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 latinLnBrk="0"/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청렴가치 기반의 데이터 분석 및 인식조사 「</a:t>
            </a:r>
            <a:r>
              <a:rPr lang="ko-KR" altLang="en-US" sz="900" spc="-30" dirty="0" err="1">
                <a:solidFill>
                  <a:srgbClr val="000000">
                    <a:lumMod val="50000"/>
                    <a:lumOff val="50000"/>
                  </a:srgbClr>
                </a:solidFill>
              </a:rPr>
              <a:t>청렴트렌드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-2020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」 제작 최종보고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 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│  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Page </a:t>
            </a:r>
            <a:fld id="{4D09F0C4-93EA-474C-BCE9-77D7748EA359}" type="slidenum">
              <a:rPr lang="ko-KR" altLang="en-US" sz="900" spc="-30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 algn="r" fontAlgn="base" latinLnBrk="0"/>
              <a:t>‹#›</a:t>
            </a:fld>
            <a:endParaRPr lang="ko-KR" altLang="en-US" sz="900" spc="-30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0" y="6591300"/>
            <a:ext cx="1115829" cy="1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9374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336061" y="574676"/>
            <a:ext cx="11499713" cy="277283"/>
          </a:xfrm>
          <a:prstGeom prst="rect">
            <a:avLst/>
          </a:prstGeom>
          <a:gradFill>
            <a:gsLst>
              <a:gs pos="3000">
                <a:srgbClr val="E1E1E1">
                  <a:alpha val="50000"/>
                </a:srgbClr>
              </a:gs>
              <a:gs pos="0">
                <a:schemeClr val="bg1">
                  <a:lumMod val="65000"/>
                  <a:alpha val="70000"/>
                </a:schemeClr>
              </a:gs>
              <a:gs pos="2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838"/>
            <a:endParaRPr lang="ko-KR" altLang="en-US" sz="1900" dirty="0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336062" y="26378"/>
            <a:ext cx="10972800" cy="536331"/>
          </a:xfrm>
        </p:spPr>
        <p:txBody>
          <a:bodyPr lIns="0" tIns="0" rIns="0" bIns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tabLst/>
              <a:defRPr lang="ko-KR" altLang="en-US" sz="20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336062" y="670161"/>
            <a:ext cx="11519877" cy="324000"/>
          </a:xfr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>
                <a:srgbClr val="0052A4"/>
              </a:buClr>
              <a:buSzPct val="100000"/>
              <a:buFont typeface="Wingdings" panose="05000000000000000000" pitchFamily="2" charset="2"/>
              <a:buNone/>
              <a:defRPr sz="1300" b="1">
                <a:solidFill>
                  <a:schemeClr val="accent1"/>
                </a:solidFill>
              </a:defRPr>
            </a:lvl1pPr>
            <a:lvl2pPr marL="395288" indent="-157163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Tx/>
              <a:defRPr sz="1200">
                <a:solidFill>
                  <a:schemeClr val="accent1"/>
                </a:solidFill>
              </a:defRPr>
            </a:lvl2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6" name="텍스트 개체 틀 9"/>
          <p:cNvSpPr>
            <a:spLocks noGrp="1"/>
          </p:cNvSpPr>
          <p:nvPr>
            <p:ph type="body" sz="quarter" idx="12"/>
          </p:nvPr>
        </p:nvSpPr>
        <p:spPr>
          <a:xfrm>
            <a:off x="336062" y="1016732"/>
            <a:ext cx="11519877" cy="1080000"/>
          </a:xfrm>
        </p:spPr>
        <p:txBody>
          <a:bodyPr wrap="square">
            <a:noAutofit/>
          </a:bodyPr>
          <a:lstStyle>
            <a:lvl1pPr marL="219075" indent="-219075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>
                <a:srgbClr val="0052A4"/>
              </a:buClr>
              <a:buSzPct val="100000"/>
              <a:buFont typeface="Wingdings" panose="05000000000000000000" pitchFamily="2" charset="2"/>
              <a:buChar char=""/>
              <a:defRPr sz="13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95288" indent="-157163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Tx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</p:txBody>
      </p:sp>
      <p:pic>
        <p:nvPicPr>
          <p:cNvPr id="8" name="Picture 2" descr="https://www.integritycontents.kr/content/images/footer_ci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5238" y="103066"/>
            <a:ext cx="1371402" cy="3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슬라이드 번호 개체 틀 5"/>
          <p:cNvSpPr txBox="1">
            <a:spLocks/>
          </p:cNvSpPr>
          <p:nvPr userDrawn="1"/>
        </p:nvSpPr>
        <p:spPr>
          <a:xfrm>
            <a:off x="5707185" y="6591301"/>
            <a:ext cx="6149218" cy="282575"/>
          </a:xfrm>
          <a:prstGeom prst="rect">
            <a:avLst/>
          </a:prstGeom>
        </p:spPr>
        <p:txBody>
          <a:bodyPr wrap="none" anchor="ctr"/>
          <a:lstStyle>
            <a:defPPr>
              <a:defRPr lang="ko-KR"/>
            </a:defPPr>
            <a:lvl1pPr marL="0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19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38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5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7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96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515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434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353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 latinLnBrk="0"/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청렴가치 기반의 데이터 분석 및 인식조사 「</a:t>
            </a:r>
            <a:r>
              <a:rPr lang="ko-KR" altLang="en-US" sz="900" spc="-30" dirty="0" err="1">
                <a:solidFill>
                  <a:srgbClr val="000000">
                    <a:lumMod val="50000"/>
                    <a:lumOff val="50000"/>
                  </a:srgbClr>
                </a:solidFill>
              </a:rPr>
              <a:t>청렴트렌드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-2020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」 제작 최종보고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 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│  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Page </a:t>
            </a:r>
            <a:fld id="{4D09F0C4-93EA-474C-BCE9-77D7748EA359}" type="slidenum">
              <a:rPr lang="ko-KR" altLang="en-US" sz="900" spc="-30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 algn="r" fontAlgn="base" latinLnBrk="0"/>
              <a:t>‹#›</a:t>
            </a:fld>
            <a:endParaRPr lang="ko-KR" altLang="en-US" sz="900" spc="-30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0" y="6591300"/>
            <a:ext cx="1115829" cy="1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410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mast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336061" y="574676"/>
            <a:ext cx="11499713" cy="277283"/>
          </a:xfrm>
          <a:prstGeom prst="rect">
            <a:avLst/>
          </a:prstGeom>
          <a:gradFill>
            <a:gsLst>
              <a:gs pos="3000">
                <a:srgbClr val="E1E1E1">
                  <a:alpha val="50000"/>
                </a:srgbClr>
              </a:gs>
              <a:gs pos="0">
                <a:schemeClr val="bg1">
                  <a:lumMod val="65000"/>
                  <a:alpha val="70000"/>
                </a:schemeClr>
              </a:gs>
              <a:gs pos="2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838"/>
            <a:endParaRPr lang="ko-KR" altLang="en-US" sz="1900" dirty="0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336062" y="26378"/>
            <a:ext cx="10972800" cy="536331"/>
          </a:xfrm>
        </p:spPr>
        <p:txBody>
          <a:bodyPr lIns="0" tIns="0" rIns="0" bIns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tabLst/>
              <a:defRPr lang="ko-KR" altLang="en-US" sz="20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336062" y="670161"/>
            <a:ext cx="11519877" cy="324000"/>
          </a:xfr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>
                <a:srgbClr val="0052A4"/>
              </a:buClr>
              <a:buSzPct val="100000"/>
              <a:buFont typeface="Wingdings" panose="05000000000000000000" pitchFamily="2" charset="2"/>
              <a:buNone/>
              <a:defRPr sz="1300" b="1">
                <a:solidFill>
                  <a:schemeClr val="accent1"/>
                </a:solidFill>
              </a:defRPr>
            </a:lvl1pPr>
            <a:lvl2pPr marL="395288" indent="-157163">
              <a:lnSpc>
                <a:spcPct val="110000"/>
              </a:lnSpc>
              <a:spcBef>
                <a:spcPts val="0"/>
              </a:spcBef>
              <a:spcAft>
                <a:spcPts val="400"/>
              </a:spcAft>
              <a:buClrTx/>
              <a:defRPr sz="1200">
                <a:solidFill>
                  <a:schemeClr val="accent1"/>
                </a:solidFill>
              </a:defRPr>
            </a:lvl2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pic>
        <p:nvPicPr>
          <p:cNvPr id="7" name="Picture 2" descr="https://www.integritycontents.kr/content/images/footer_ci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5238" y="103066"/>
            <a:ext cx="1371402" cy="3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슬라이드 번호 개체 틀 5"/>
          <p:cNvSpPr txBox="1">
            <a:spLocks/>
          </p:cNvSpPr>
          <p:nvPr userDrawn="1"/>
        </p:nvSpPr>
        <p:spPr>
          <a:xfrm>
            <a:off x="5707185" y="6591301"/>
            <a:ext cx="6149218" cy="282575"/>
          </a:xfrm>
          <a:prstGeom prst="rect">
            <a:avLst/>
          </a:prstGeom>
        </p:spPr>
        <p:txBody>
          <a:bodyPr wrap="none" anchor="ctr"/>
          <a:lstStyle>
            <a:defPPr>
              <a:defRPr lang="ko-KR"/>
            </a:defPPr>
            <a:lvl1pPr marL="0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19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38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5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7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96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515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434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353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 latinLnBrk="0"/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청렴가치 기반의 데이터 분석 및 인식조사 「</a:t>
            </a:r>
            <a:r>
              <a:rPr lang="ko-KR" altLang="en-US" sz="900" spc="-30" dirty="0" err="1">
                <a:solidFill>
                  <a:srgbClr val="000000">
                    <a:lumMod val="50000"/>
                    <a:lumOff val="50000"/>
                  </a:srgbClr>
                </a:solidFill>
              </a:rPr>
              <a:t>청렴트렌드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-2020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」 제작 최종보고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 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│  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Page </a:t>
            </a:r>
            <a:fld id="{4D09F0C4-93EA-474C-BCE9-77D7748EA359}" type="slidenum">
              <a:rPr lang="ko-KR" altLang="en-US" sz="900" spc="-30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 algn="r" fontAlgn="base" latinLnBrk="0"/>
              <a:t>‹#›</a:t>
            </a:fld>
            <a:endParaRPr lang="ko-KR" altLang="en-US" sz="900" spc="-30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0" y="6591300"/>
            <a:ext cx="1115829" cy="1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9720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master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336061" y="574676"/>
            <a:ext cx="11499713" cy="277283"/>
          </a:xfrm>
          <a:prstGeom prst="rect">
            <a:avLst/>
          </a:prstGeom>
          <a:gradFill>
            <a:gsLst>
              <a:gs pos="3000">
                <a:srgbClr val="E1E1E1">
                  <a:alpha val="50000"/>
                </a:srgbClr>
              </a:gs>
              <a:gs pos="0">
                <a:schemeClr val="bg1">
                  <a:lumMod val="65000"/>
                  <a:alpha val="70000"/>
                </a:schemeClr>
              </a:gs>
              <a:gs pos="2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838"/>
            <a:endParaRPr lang="ko-KR" altLang="en-US" sz="1900" dirty="0">
              <a:solidFill>
                <a:prstClr val="white"/>
              </a:solidFill>
            </a:endParaRPr>
          </a:p>
        </p:txBody>
      </p:sp>
      <p:sp>
        <p:nvSpPr>
          <p:cNvPr id="4" name="슬라이드 번호 개체 틀 5"/>
          <p:cNvSpPr txBox="1">
            <a:spLocks/>
          </p:cNvSpPr>
          <p:nvPr userDrawn="1"/>
        </p:nvSpPr>
        <p:spPr>
          <a:xfrm>
            <a:off x="5707185" y="6591301"/>
            <a:ext cx="6149218" cy="282575"/>
          </a:xfrm>
          <a:prstGeom prst="rect">
            <a:avLst/>
          </a:prstGeom>
        </p:spPr>
        <p:txBody>
          <a:bodyPr wrap="none" anchor="ctr"/>
          <a:lstStyle>
            <a:defPPr>
              <a:defRPr lang="ko-KR"/>
            </a:defPPr>
            <a:lvl1pPr marL="0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78919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57838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3675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15677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94596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73515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352434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31353" algn="l" defTabSz="957838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base" latinLnBrk="0"/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청렴가치 기반의 데이터 분석 및 인식조사 「</a:t>
            </a:r>
            <a:r>
              <a:rPr lang="ko-KR" altLang="en-US" sz="900" spc="-30" dirty="0" err="1">
                <a:solidFill>
                  <a:srgbClr val="000000">
                    <a:lumMod val="50000"/>
                    <a:lumOff val="50000"/>
                  </a:srgbClr>
                </a:solidFill>
              </a:rPr>
              <a:t>청렴트렌드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-2020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」 제작 최종보고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 </a:t>
            </a:r>
            <a:r>
              <a:rPr lang="ko-KR" altLang="en-US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│  </a:t>
            </a:r>
            <a:r>
              <a:rPr lang="en-US" altLang="ko-KR" sz="900" spc="-30" dirty="0">
                <a:solidFill>
                  <a:srgbClr val="000000">
                    <a:lumMod val="50000"/>
                    <a:lumOff val="50000"/>
                  </a:srgbClr>
                </a:solidFill>
              </a:rPr>
              <a:t>Page </a:t>
            </a:r>
            <a:fld id="{4D09F0C4-93EA-474C-BCE9-77D7748EA359}" type="slidenum">
              <a:rPr lang="ko-KR" altLang="en-US" sz="900" spc="-30" smtClean="0">
                <a:solidFill>
                  <a:srgbClr val="000000">
                    <a:lumMod val="50000"/>
                    <a:lumOff val="50000"/>
                  </a:srgbClr>
                </a:solidFill>
              </a:rPr>
              <a:pPr algn="r" fontAlgn="base" latinLnBrk="0"/>
              <a:t>‹#›</a:t>
            </a:fld>
            <a:endParaRPr lang="ko-KR" altLang="en-US" sz="900" spc="-30" dirty="0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336062" y="26378"/>
            <a:ext cx="10972800" cy="536331"/>
          </a:xfrm>
        </p:spPr>
        <p:txBody>
          <a:bodyPr lIns="0" tIns="0" rIns="0" bIns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tabLst/>
              <a:defRPr lang="ko-KR" altLang="en-US" sz="2000" b="1" kern="1200" dirty="0" smtClean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6" name="Picture 2" descr="https://www.integritycontents.kr/content/images/footer_ci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5238" y="103066"/>
            <a:ext cx="1371402" cy="37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0" y="6591300"/>
            <a:ext cx="1115829" cy="190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155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ing-1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 userDrawn="1"/>
        </p:nvGrpSpPr>
        <p:grpSpPr>
          <a:xfrm>
            <a:off x="3376143" y="2116535"/>
            <a:ext cx="5439714" cy="2624930"/>
            <a:chOff x="2743116" y="2116535"/>
            <a:chExt cx="4419768" cy="2624930"/>
          </a:xfrm>
        </p:grpSpPr>
        <p:grpSp>
          <p:nvGrpSpPr>
            <p:cNvPr id="6" name="그룹 5"/>
            <p:cNvGrpSpPr/>
            <p:nvPr userDrawn="1"/>
          </p:nvGrpSpPr>
          <p:grpSpPr>
            <a:xfrm>
              <a:off x="2743116" y="2116535"/>
              <a:ext cx="4419768" cy="2624930"/>
              <a:chOff x="2743116" y="2116535"/>
              <a:chExt cx="4419768" cy="2624930"/>
            </a:xfrm>
          </p:grpSpPr>
          <p:pic>
            <p:nvPicPr>
              <p:cNvPr id="8" name="Picture 3"/>
              <p:cNvPicPr>
                <a:picLocks noChangeAspect="1" noChangeArrowheads="1"/>
              </p:cNvPicPr>
              <p:nvPr userDrawn="1"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3116" y="2116535"/>
                <a:ext cx="4419768" cy="26249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9" name="Picture 5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95600" y="2285999"/>
                <a:ext cx="4114800" cy="135413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" name="Picture 6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109119" y="2551905"/>
                <a:ext cx="3687762" cy="8223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7" name="Picture 4" descr="D:\work\Project\2017\Others\이병일 상무님\KORA 제안서 디자인\work\KORA-로고_혼합.png"/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9379" y="3925094"/>
              <a:ext cx="1568919" cy="5229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71177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장난감이(가) 표시된 사진&#10;&#10;자동 생성된 설명">
            <a:extLst>
              <a:ext uri="{FF2B5EF4-FFF2-40B4-BE49-F238E27FC236}">
                <a16:creationId xmlns:a16="http://schemas.microsoft.com/office/drawing/2014/main" id="{0E5CD58F-7AF8-44B6-BC03-7D7D4CC49BA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143"/>
            <a:ext cx="12192000" cy="685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81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BAC41E9-E4F2-42ED-A63B-A465BFEBEC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8" y="0"/>
            <a:ext cx="1219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56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D889DA28-0F15-4DC5-9A04-9AE79748E1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12192000" cy="1914598"/>
          </a:xfrm>
          <a:prstGeom prst="rect">
            <a:avLst/>
          </a:prstGeom>
        </p:spPr>
      </p:pic>
      <p:pic>
        <p:nvPicPr>
          <p:cNvPr id="4" name="그림 3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831837F7-8BAB-45ED-B651-7EA0A3892C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4"/>
            <a:ext cx="12192000" cy="819077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26BA5B15-2B20-4F1E-91BD-6A96D959ADA2}"/>
              </a:ext>
            </a:extLst>
          </p:cNvPr>
          <p:cNvGrpSpPr/>
          <p:nvPr userDrawn="1"/>
        </p:nvGrpSpPr>
        <p:grpSpPr>
          <a:xfrm>
            <a:off x="821684" y="101495"/>
            <a:ext cx="10371667" cy="492443"/>
            <a:chOff x="317595" y="482841"/>
            <a:chExt cx="7778750" cy="49244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9FCC0137-2D44-4086-9763-9655A38A64B8}"/>
                </a:ext>
              </a:extLst>
            </p:cNvPr>
            <p:cNvSpPr txBox="1"/>
            <p:nvPr/>
          </p:nvSpPr>
          <p:spPr>
            <a:xfrm>
              <a:off x="934426" y="520227"/>
              <a:ext cx="2048638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지원 개요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BC8B84D-F5EF-4EA7-8685-BD43AC4A5C40}"/>
                </a:ext>
              </a:extLst>
            </p:cNvPr>
            <p:cNvSpPr txBox="1"/>
            <p:nvPr/>
          </p:nvSpPr>
          <p:spPr>
            <a:xfrm>
              <a:off x="6644024" y="712443"/>
              <a:ext cx="1452321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4AA626A-DDAA-4512-9A0E-C6E60EA0AC53}"/>
                </a:ext>
              </a:extLst>
            </p:cNvPr>
            <p:cNvSpPr txBox="1"/>
            <p:nvPr/>
          </p:nvSpPr>
          <p:spPr>
            <a:xfrm>
              <a:off x="317595" y="482841"/>
              <a:ext cx="327013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z="32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01</a:t>
              </a:r>
              <a:endParaRPr lang="ko-KR" altLang="en-US" sz="32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F708BF8E-C52E-4FA6-9145-324C9BB1F61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83118" y="6547640"/>
            <a:ext cx="1668249" cy="252000"/>
          </a:xfrm>
          <a:prstGeom prst="rect">
            <a:avLst/>
          </a:prstGeom>
        </p:spPr>
      </p:pic>
      <p:sp>
        <p:nvSpPr>
          <p:cNvPr id="14" name="Rectangle 25">
            <a:extLst>
              <a:ext uri="{FF2B5EF4-FFF2-40B4-BE49-F238E27FC236}">
                <a16:creationId xmlns:a16="http://schemas.microsoft.com/office/drawing/2014/main" id="{FE22DBCA-929E-4123-9B1C-0AB8D7386AC0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016649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4143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2D2F5F0B-4AD0-4841-A9E1-BC23B4E881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4"/>
            <a:ext cx="12192000" cy="819077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2C925BEC-9E2C-4FD1-8412-1E4BF2EF11E4}"/>
              </a:ext>
            </a:extLst>
          </p:cNvPr>
          <p:cNvGrpSpPr/>
          <p:nvPr userDrawn="1"/>
        </p:nvGrpSpPr>
        <p:grpSpPr>
          <a:xfrm>
            <a:off x="821684" y="101495"/>
            <a:ext cx="10371667" cy="492443"/>
            <a:chOff x="317595" y="482841"/>
            <a:chExt cx="7778750" cy="492443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7D5903E-7978-4599-9A15-A23FD6AB05D6}"/>
                </a:ext>
              </a:extLst>
            </p:cNvPr>
            <p:cNvSpPr txBox="1"/>
            <p:nvPr/>
          </p:nvSpPr>
          <p:spPr>
            <a:xfrm>
              <a:off x="934426" y="520227"/>
              <a:ext cx="1651895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 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지원 성과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416A79D-250D-4FBB-B62C-B0868DF7AD15}"/>
                </a:ext>
              </a:extLst>
            </p:cNvPr>
            <p:cNvSpPr txBox="1"/>
            <p:nvPr/>
          </p:nvSpPr>
          <p:spPr>
            <a:xfrm>
              <a:off x="6644024" y="712443"/>
              <a:ext cx="1452321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1F4042E-392D-441C-BADC-B4988F51658A}"/>
                </a:ext>
              </a:extLst>
            </p:cNvPr>
            <p:cNvSpPr txBox="1"/>
            <p:nvPr/>
          </p:nvSpPr>
          <p:spPr>
            <a:xfrm>
              <a:off x="317595" y="482841"/>
              <a:ext cx="327013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z="32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02</a:t>
              </a:r>
              <a:endParaRPr lang="ko-KR" altLang="en-US" sz="32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1" name="그림 20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92E6A4DC-2659-4349-9D50-D8993B51FA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12192000" cy="1914598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5C52CBA-FA16-4192-96AE-FA1F0E2A46D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83118" y="6547640"/>
            <a:ext cx="1668249" cy="252000"/>
          </a:xfrm>
          <a:prstGeom prst="rect">
            <a:avLst/>
          </a:prstGeom>
        </p:spPr>
      </p:pic>
      <p:sp>
        <p:nvSpPr>
          <p:cNvPr id="23" name="Rectangle 25">
            <a:extLst>
              <a:ext uri="{FF2B5EF4-FFF2-40B4-BE49-F238E27FC236}">
                <a16:creationId xmlns:a16="http://schemas.microsoft.com/office/drawing/2014/main" id="{8EE78EEB-F974-4B14-9A68-9EA322556AF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016649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694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1B5F7213-1A15-42C0-94AC-4840614E18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4"/>
            <a:ext cx="12192000" cy="81907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A9D72264-D797-4F79-8628-E91D20B22A93}"/>
              </a:ext>
            </a:extLst>
          </p:cNvPr>
          <p:cNvGrpSpPr/>
          <p:nvPr userDrawn="1"/>
        </p:nvGrpSpPr>
        <p:grpSpPr>
          <a:xfrm>
            <a:off x="821684" y="101495"/>
            <a:ext cx="10371667" cy="492443"/>
            <a:chOff x="317595" y="482841"/>
            <a:chExt cx="7778750" cy="492443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FFF54D6-D762-41D7-8615-A068276F76E3}"/>
                </a:ext>
              </a:extLst>
            </p:cNvPr>
            <p:cNvSpPr txBox="1"/>
            <p:nvPr/>
          </p:nvSpPr>
          <p:spPr>
            <a:xfrm>
              <a:off x="934426" y="520227"/>
              <a:ext cx="2341988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중소기업 </a:t>
              </a:r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R&amp;D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의 달라지는 점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192281C-0635-423D-8712-068CD72AF758}"/>
                </a:ext>
              </a:extLst>
            </p:cNvPr>
            <p:cNvSpPr txBox="1"/>
            <p:nvPr/>
          </p:nvSpPr>
          <p:spPr>
            <a:xfrm>
              <a:off x="6644024" y="712443"/>
              <a:ext cx="1452321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75CEBC7-6405-4BEF-A68F-FCAAAD1C9BF6}"/>
                </a:ext>
              </a:extLst>
            </p:cNvPr>
            <p:cNvSpPr txBox="1"/>
            <p:nvPr/>
          </p:nvSpPr>
          <p:spPr>
            <a:xfrm>
              <a:off x="317595" y="482841"/>
              <a:ext cx="327013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z="32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03</a:t>
              </a:r>
              <a:endParaRPr lang="ko-KR" altLang="en-US" sz="32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17" name="그림 16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1FD9A74-7013-47FE-B4DF-84E98415A5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12192000" cy="1914598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9EB4CEA-C25B-4A8D-B897-BF2C610C31D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83118" y="6547640"/>
            <a:ext cx="1668249" cy="252000"/>
          </a:xfrm>
          <a:prstGeom prst="rect">
            <a:avLst/>
          </a:prstGeom>
        </p:spPr>
      </p:pic>
      <p:sp>
        <p:nvSpPr>
          <p:cNvPr id="19" name="Rectangle 25">
            <a:extLst>
              <a:ext uri="{FF2B5EF4-FFF2-40B4-BE49-F238E27FC236}">
                <a16:creationId xmlns:a16="http://schemas.microsoft.com/office/drawing/2014/main" id="{1971096E-3C88-4C01-84D0-A740F8A194A6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016649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125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C54A2AA-E05F-4594-A7D0-7110F0C6AA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4"/>
            <a:ext cx="12192000" cy="81907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87A1930A-BA82-4DB9-9629-1B91D41CD5C4}"/>
              </a:ext>
            </a:extLst>
          </p:cNvPr>
          <p:cNvGrpSpPr/>
          <p:nvPr userDrawn="1"/>
        </p:nvGrpSpPr>
        <p:grpSpPr>
          <a:xfrm>
            <a:off x="821684" y="101495"/>
            <a:ext cx="10371667" cy="492443"/>
            <a:chOff x="317595" y="482841"/>
            <a:chExt cx="7778750" cy="49244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91B9A8A-172D-41CD-81D2-37E2E4A7DF2A}"/>
                </a:ext>
              </a:extLst>
            </p:cNvPr>
            <p:cNvSpPr txBox="1"/>
            <p:nvPr/>
          </p:nvSpPr>
          <p:spPr>
            <a:xfrm>
              <a:off x="934426" y="520227"/>
              <a:ext cx="1324882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en-US" altLang="ko-KR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'21</a:t>
              </a:r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년 주요사업 안내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1FA1BCD-ABCB-449B-A581-5F17481FF56C}"/>
                </a:ext>
              </a:extLst>
            </p:cNvPr>
            <p:cNvSpPr txBox="1"/>
            <p:nvPr/>
          </p:nvSpPr>
          <p:spPr>
            <a:xfrm>
              <a:off x="6644024" y="712443"/>
              <a:ext cx="1452321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B7D033C-E819-4485-AE58-01DBE07A6829}"/>
                </a:ext>
              </a:extLst>
            </p:cNvPr>
            <p:cNvSpPr txBox="1"/>
            <p:nvPr/>
          </p:nvSpPr>
          <p:spPr>
            <a:xfrm>
              <a:off x="317595" y="482841"/>
              <a:ext cx="327013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z="32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04</a:t>
              </a:r>
              <a:endParaRPr lang="ko-KR" altLang="en-US" sz="32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0" name="그림 19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F9686AF9-213E-416D-9299-6999565E06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12192000" cy="191459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5C60390-26FE-4C10-A337-A2F350912C5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83118" y="6547640"/>
            <a:ext cx="1668249" cy="252000"/>
          </a:xfrm>
          <a:prstGeom prst="rect">
            <a:avLst/>
          </a:prstGeom>
        </p:spPr>
      </p:pic>
      <p:sp>
        <p:nvSpPr>
          <p:cNvPr id="22" name="Rectangle 25">
            <a:extLst>
              <a:ext uri="{FF2B5EF4-FFF2-40B4-BE49-F238E27FC236}">
                <a16:creationId xmlns:a16="http://schemas.microsoft.com/office/drawing/2014/main" id="{AABCED16-331A-43C9-9A46-A77598392372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016649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633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E4CAC273-6B4D-48A8-B672-3A28FDB7BE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112"/>
          <a:stretch/>
        </p:blipFill>
        <p:spPr>
          <a:xfrm>
            <a:off x="0" y="74"/>
            <a:ext cx="12192000" cy="819077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9E8BC827-2082-4E0B-A9E9-3EF51BAC46F2}"/>
              </a:ext>
            </a:extLst>
          </p:cNvPr>
          <p:cNvGrpSpPr/>
          <p:nvPr userDrawn="1"/>
        </p:nvGrpSpPr>
        <p:grpSpPr>
          <a:xfrm>
            <a:off x="821684" y="101495"/>
            <a:ext cx="10371667" cy="492443"/>
            <a:chOff x="317595" y="482841"/>
            <a:chExt cx="7778750" cy="492443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A82C188-4D2D-4DDB-B149-DCD0FA138394}"/>
                </a:ext>
              </a:extLst>
            </p:cNvPr>
            <p:cNvSpPr txBox="1"/>
            <p:nvPr/>
          </p:nvSpPr>
          <p:spPr>
            <a:xfrm>
              <a:off x="934426" y="520227"/>
              <a:ext cx="690093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r>
                <a:rPr lang="ko-KR" altLang="en-US" sz="24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기타 안내 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D9920E0-782F-4603-BD57-96528325C57E}"/>
                </a:ext>
              </a:extLst>
            </p:cNvPr>
            <p:cNvSpPr txBox="1"/>
            <p:nvPr/>
          </p:nvSpPr>
          <p:spPr>
            <a:xfrm>
              <a:off x="6644024" y="712443"/>
              <a:ext cx="1452321" cy="15388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2021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년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 중소기업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R&amp;D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effectLst/>
                  <a:uLnTx/>
                  <a:uFillTx/>
                  <a:latin typeface="KoPub돋움체 Bold" pitchFamily="18" charset="-127"/>
                  <a:ea typeface="KoPub돋움체 Bold" pitchFamily="18" charset="-127"/>
                  <a:cs typeface="+mn-cs"/>
                </a:rPr>
                <a:t>지원사업 안내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83A174E-645B-488D-9E8B-58E4A321C274}"/>
                </a:ext>
              </a:extLst>
            </p:cNvPr>
            <p:cNvSpPr txBox="1"/>
            <p:nvPr/>
          </p:nvSpPr>
          <p:spPr>
            <a:xfrm>
              <a:off x="317595" y="482841"/>
              <a:ext cx="327013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 latinLnBrk="0">
                <a:spcBef>
                  <a:spcPts val="800"/>
                </a:spcBef>
                <a:defRPr sz="3200">
                  <a:solidFill>
                    <a:prstClr val="white"/>
                  </a:solidFill>
                  <a:latin typeface="KoPub바탕체 Bold" pitchFamily="18" charset="-127"/>
                  <a:ea typeface="KoPub바탕체 Bold" pitchFamily="18" charset="-127"/>
                </a:defRPr>
              </a:lvl1pPr>
            </a:lstStyle>
            <a:p>
              <a:pPr algn="ctr"/>
              <a:r>
                <a:rPr lang="en-US" altLang="ko-KR" sz="3200" spc="-10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05</a:t>
              </a:r>
              <a:endParaRPr lang="ko-KR" altLang="en-US" sz="3200" spc="-1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20" name="그림 19" descr="스크린샷, 테이블이(가) 표시된 사진&#10;&#10;자동 생성된 설명">
            <a:extLst>
              <a:ext uri="{FF2B5EF4-FFF2-40B4-BE49-F238E27FC236}">
                <a16:creationId xmlns:a16="http://schemas.microsoft.com/office/drawing/2014/main" id="{7040AE25-5A14-4BF7-B19D-9E40181B2F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082"/>
          <a:stretch/>
        </p:blipFill>
        <p:spPr>
          <a:xfrm>
            <a:off x="0" y="4943475"/>
            <a:ext cx="12192000" cy="191459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89FD263-3596-4F86-A795-D36A15801E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83118" y="6547640"/>
            <a:ext cx="1668249" cy="252000"/>
          </a:xfrm>
          <a:prstGeom prst="rect">
            <a:avLst/>
          </a:prstGeom>
        </p:spPr>
      </p:pic>
      <p:sp>
        <p:nvSpPr>
          <p:cNvPr id="22" name="Rectangle 25">
            <a:extLst>
              <a:ext uri="{FF2B5EF4-FFF2-40B4-BE49-F238E27FC236}">
                <a16:creationId xmlns:a16="http://schemas.microsoft.com/office/drawing/2014/main" id="{06878620-D743-4054-B1F2-AB8F48EE4DDF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016649" y="6563786"/>
            <a:ext cx="158698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t">
            <a:spAutoFit/>
          </a:bodyPr>
          <a:lstStyle>
            <a:lvl1pPr marL="139700" indent="-1397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444500" eaLnBrk="0" hangingPunct="0"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444500" eaLnBrk="0" fontAlgn="base" hangingPunct="0">
              <a:spcBef>
                <a:spcPct val="0"/>
              </a:spcBef>
              <a:spcAft>
                <a:spcPct val="0"/>
              </a:spcAft>
              <a:tabLst>
                <a:tab pos="5648325" algn="l"/>
              </a:tabLst>
              <a:defRPr kumimoji="1" sz="2500" baseline="-25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indent="0" algn="ctr" defTabSz="914125" eaLnBrk="1" fontAlgn="base" latinLnBrk="0" hangingPunct="1">
              <a:spcBef>
                <a:spcPct val="0"/>
              </a:spcBef>
              <a:spcAft>
                <a:spcPts val="200"/>
              </a:spcAft>
              <a:buClr>
                <a:srgbClr val="4D4D4D"/>
              </a:buClr>
            </a:pPr>
            <a:fld id="{2E6FA70E-6604-4251-8FD9-1786BB17A4E0}" type="slidenum">
              <a:rPr lang="ko-KR" altLang="en-US" sz="1000" baseline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Arial" charset="0"/>
              </a:rPr>
              <a:pPr marL="0" indent="0" algn="ctr" defTabSz="914125" eaLnBrk="1" fontAlgn="base" latinLnBrk="0" hangingPunct="1">
                <a:spcBef>
                  <a:spcPct val="0"/>
                </a:spcBef>
                <a:spcAft>
                  <a:spcPts val="200"/>
                </a:spcAft>
                <a:buClr>
                  <a:srgbClr val="4D4D4D"/>
                </a:buClr>
              </a:pPr>
              <a:t>‹#›</a:t>
            </a:fld>
            <a:endParaRPr lang="ko-KR" altLang="en-US" sz="1000" baseline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894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12CF216-07D5-4648-9DE6-178BACE517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78" y="0"/>
            <a:ext cx="1219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237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79342-91D5-491C-A8A8-470F5A9770FD}" type="datetimeFigureOut">
              <a:rPr lang="ko-KR" altLang="en-US" smtClean="0"/>
              <a:pPr/>
              <a:t>2023-11-28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E0F1A-D3C5-4CC7-8915-7AF0B17509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737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02608"/>
            <a:ext cx="10515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72947E-B532-422A-B0DD-D4E6705FFEF4}" type="slidenum">
              <a:rPr lang="ko-KR" altLang="en-US" smtClean="0"/>
              <a:pPr>
                <a:defRPr/>
              </a:pPr>
              <a:t>‹#›</a:t>
            </a:fld>
            <a:r>
              <a:rPr lang="ko-KR" altLang="en-US"/>
              <a:t> </a:t>
            </a:r>
            <a:r>
              <a:rPr lang="en-US" altLang="ko-KR"/>
              <a:t>/ 37</a:t>
            </a:r>
            <a:endParaRPr lang="ko-KR" altLang="en-US"/>
          </a:p>
        </p:txBody>
      </p:sp>
      <p:pic>
        <p:nvPicPr>
          <p:cNvPr id="7" name="내용 개체 틀 4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9951198" y="550250"/>
            <a:ext cx="1340108" cy="1049951"/>
          </a:xfrm>
          <a:prstGeom prst="rect">
            <a:avLst/>
          </a:prstGeom>
        </p:spPr>
      </p:pic>
      <p:pic>
        <p:nvPicPr>
          <p:cNvPr id="8" name="Picture 4" descr="D:\sookhyun\PPT\고급형\190. 세트_어린이교육관련 템플릿 05\PNG\나뭇잎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981401" y="11217"/>
            <a:ext cx="5231904" cy="2025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81109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 dirty="0"/>
              <a:t>Click to edit Master title style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fontAlgn="base" latinLnBrk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B5AD-49DE-45EF-879E-3658773C2800}" type="datetimeFigureOut">
              <a:rPr lang="ko-KR" altLang="en-US" smtClean="0"/>
              <a:pPr/>
              <a:t>2023-11-28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fontAlgn="base" latinLnBrk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fontAlgn="base" latinLnBrk="0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465C9-B192-438F-9B5E-006BFF593B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57419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</p:sldLayoutIdLst>
  <p:txStyles>
    <p:titleStyle>
      <a:lvl1pPr algn="ctr" defTabSz="914400" rtl="0" eaLnBrk="1" fontAlgn="base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fontAlgn="base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fontAlgn="base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fontAlgn="base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fontAlgn="base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fontAlgn="base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9AA3ED4-E8A3-4919-A0E0-129584F56A0A}"/>
              </a:ext>
            </a:extLst>
          </p:cNvPr>
          <p:cNvGrpSpPr/>
          <p:nvPr userDrawn="1"/>
        </p:nvGrpSpPr>
        <p:grpSpPr>
          <a:xfrm>
            <a:off x="-2064300" y="1051787"/>
            <a:ext cx="1819976" cy="2989460"/>
            <a:chOff x="10885488" y="517632"/>
            <a:chExt cx="1364982" cy="2989460"/>
          </a:xfrm>
        </p:grpSpPr>
        <p:sp>
          <p:nvSpPr>
            <p:cNvPr id="3" name="Rectangle 6">
              <a:extLst>
                <a:ext uri="{FF2B5EF4-FFF2-40B4-BE49-F238E27FC236}">
                  <a16:creationId xmlns:a16="http://schemas.microsoft.com/office/drawing/2014/main" id="{B3A3D0B6-D3C8-4905-873B-62268757D5B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885488" y="857279"/>
              <a:ext cx="303248" cy="299892"/>
            </a:xfrm>
            <a:prstGeom prst="rect">
              <a:avLst/>
            </a:prstGeom>
            <a:solidFill>
              <a:srgbClr val="313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00"/>
            </a:p>
          </p:txBody>
        </p:sp>
        <p:sp>
          <p:nvSpPr>
            <p:cNvPr id="4" name="Rectangle 5">
              <a:extLst>
                <a:ext uri="{FF2B5EF4-FFF2-40B4-BE49-F238E27FC236}">
                  <a16:creationId xmlns:a16="http://schemas.microsoft.com/office/drawing/2014/main" id="{C1C7243B-45D2-4EBF-9F87-DA2889C643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947222" y="3208320"/>
              <a:ext cx="303248" cy="298772"/>
            </a:xfrm>
            <a:prstGeom prst="rect">
              <a:avLst/>
            </a:prstGeom>
            <a:solidFill>
              <a:srgbClr val="B28F6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00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B9207A21-8078-419C-A47C-0616F84829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606571" y="858399"/>
              <a:ext cx="303248" cy="298772"/>
            </a:xfrm>
            <a:prstGeom prst="rect">
              <a:avLst/>
            </a:prstGeom>
            <a:solidFill>
              <a:srgbClr val="9996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00"/>
            </a:p>
          </p:txBody>
        </p:sp>
        <p:sp>
          <p:nvSpPr>
            <p:cNvPr id="6" name="Rectangle 6">
              <a:extLst>
                <a:ext uri="{FF2B5EF4-FFF2-40B4-BE49-F238E27FC236}">
                  <a16:creationId xmlns:a16="http://schemas.microsoft.com/office/drawing/2014/main" id="{4BADF3C2-8785-4C00-8663-E6B759553D9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239481" y="1576088"/>
              <a:ext cx="303248" cy="299892"/>
            </a:xfrm>
            <a:prstGeom prst="rect">
              <a:avLst/>
            </a:prstGeom>
            <a:solidFill>
              <a:srgbClr val="1F85A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BA686C69-AC79-4EE1-BEDF-CBCADA21A6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1241330" y="858399"/>
              <a:ext cx="303248" cy="298772"/>
            </a:xfrm>
            <a:prstGeom prst="rect">
              <a:avLst/>
            </a:prstGeom>
            <a:solidFill>
              <a:srgbClr val="90A9D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800"/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A824D67A-A1DD-4BBD-BFF0-0CD829F8B916}"/>
                </a:ext>
              </a:extLst>
            </p:cNvPr>
            <p:cNvGrpSpPr/>
            <p:nvPr userDrawn="1"/>
          </p:nvGrpSpPr>
          <p:grpSpPr>
            <a:xfrm>
              <a:off x="10892202" y="849116"/>
              <a:ext cx="1351677" cy="2322269"/>
              <a:chOff x="7956300" y="356163"/>
              <a:chExt cx="2268254" cy="3897008"/>
            </a:xfrm>
          </p:grpSpPr>
          <p:sp>
            <p:nvSpPr>
              <p:cNvPr id="11" name="직사각형 10">
                <a:extLst>
                  <a:ext uri="{FF2B5EF4-FFF2-40B4-BE49-F238E27FC236}">
                    <a16:creationId xmlns:a16="http://schemas.microsoft.com/office/drawing/2014/main" id="{4969DF33-6AA6-4E35-A47E-F00B93404C81}"/>
                  </a:ext>
                </a:extLst>
              </p:cNvPr>
              <p:cNvSpPr/>
              <p:nvPr/>
            </p:nvSpPr>
            <p:spPr>
              <a:xfrm>
                <a:off x="7956300" y="955734"/>
                <a:ext cx="486761" cy="486761"/>
              </a:xfrm>
              <a:prstGeom prst="rect">
                <a:avLst/>
              </a:prstGeom>
              <a:solidFill>
                <a:srgbClr val="384D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1E977183-C379-400E-95EF-CF8B380FF1FD}"/>
                  </a:ext>
                </a:extLst>
              </p:cNvPr>
              <p:cNvSpPr/>
              <p:nvPr/>
            </p:nvSpPr>
            <p:spPr>
              <a:xfrm>
                <a:off x="8550130" y="955734"/>
                <a:ext cx="486761" cy="486761"/>
              </a:xfrm>
              <a:prstGeom prst="rect">
                <a:avLst/>
              </a:prstGeom>
              <a:solidFill>
                <a:srgbClr val="FE78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A1E79BD8-002D-49AF-AECD-FCAF15F734D2}"/>
                  </a:ext>
                </a:extLst>
              </p:cNvPr>
              <p:cNvSpPr/>
              <p:nvPr/>
            </p:nvSpPr>
            <p:spPr>
              <a:xfrm>
                <a:off x="8550132" y="2966984"/>
                <a:ext cx="486761" cy="486761"/>
              </a:xfrm>
              <a:prstGeom prst="rect">
                <a:avLst/>
              </a:prstGeom>
              <a:solidFill>
                <a:srgbClr val="706FB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5492912B-6F97-4B82-B044-8D59BB958C63}"/>
                  </a:ext>
                </a:extLst>
              </p:cNvPr>
              <p:cNvSpPr/>
              <p:nvPr/>
            </p:nvSpPr>
            <p:spPr>
              <a:xfrm>
                <a:off x="9143963" y="1575920"/>
                <a:ext cx="486761" cy="486761"/>
              </a:xfrm>
              <a:prstGeom prst="rect">
                <a:avLst/>
              </a:prstGeom>
              <a:solidFill>
                <a:srgbClr val="01B5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56F4D519-6221-42D8-A091-56C90B5E79F8}"/>
                  </a:ext>
                </a:extLst>
              </p:cNvPr>
              <p:cNvSpPr/>
              <p:nvPr/>
            </p:nvSpPr>
            <p:spPr>
              <a:xfrm>
                <a:off x="7956302" y="1575920"/>
                <a:ext cx="486761" cy="486761"/>
              </a:xfrm>
              <a:prstGeom prst="rect">
                <a:avLst/>
              </a:prstGeom>
              <a:solidFill>
                <a:srgbClr val="045F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8A57675B-0AC4-4260-95EC-0CFB63B8E079}"/>
                  </a:ext>
                </a:extLst>
              </p:cNvPr>
              <p:cNvSpPr/>
              <p:nvPr/>
            </p:nvSpPr>
            <p:spPr>
              <a:xfrm>
                <a:off x="9737793" y="1575920"/>
                <a:ext cx="486761" cy="486761"/>
              </a:xfrm>
              <a:prstGeom prst="rect">
                <a:avLst/>
              </a:prstGeom>
              <a:solidFill>
                <a:srgbClr val="13A2C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620B3FB3-3D7C-433C-9B90-4A365BD927F3}"/>
                  </a:ext>
                </a:extLst>
              </p:cNvPr>
              <p:cNvSpPr/>
              <p:nvPr/>
            </p:nvSpPr>
            <p:spPr>
              <a:xfrm>
                <a:off x="7956302" y="2196106"/>
                <a:ext cx="486761" cy="486761"/>
              </a:xfrm>
              <a:prstGeom prst="rect">
                <a:avLst/>
              </a:prstGeom>
              <a:solidFill>
                <a:srgbClr val="6092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747E2056-B7CD-47FE-9ABF-A99706286F4E}"/>
                  </a:ext>
                </a:extLst>
              </p:cNvPr>
              <p:cNvSpPr/>
              <p:nvPr/>
            </p:nvSpPr>
            <p:spPr>
              <a:xfrm>
                <a:off x="9143963" y="2196106"/>
                <a:ext cx="486761" cy="486761"/>
              </a:xfrm>
              <a:prstGeom prst="rect">
                <a:avLst/>
              </a:prstGeom>
              <a:solidFill>
                <a:srgbClr val="99BFD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9" name="직사각형 18">
                <a:extLst>
                  <a:ext uri="{FF2B5EF4-FFF2-40B4-BE49-F238E27FC236}">
                    <a16:creationId xmlns:a16="http://schemas.microsoft.com/office/drawing/2014/main" id="{586DE6C2-620D-4B3B-A556-21D93F59710D}"/>
                  </a:ext>
                </a:extLst>
              </p:cNvPr>
              <p:cNvSpPr/>
              <p:nvPr/>
            </p:nvSpPr>
            <p:spPr>
              <a:xfrm>
                <a:off x="9737793" y="2196106"/>
                <a:ext cx="486761" cy="486761"/>
              </a:xfrm>
              <a:prstGeom prst="rect">
                <a:avLst/>
              </a:prstGeom>
              <a:solidFill>
                <a:srgbClr val="D0D0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BDDD530C-C2A5-4FF1-B971-9A4BA1EED849}"/>
                  </a:ext>
                </a:extLst>
              </p:cNvPr>
              <p:cNvSpPr/>
              <p:nvPr/>
            </p:nvSpPr>
            <p:spPr>
              <a:xfrm>
                <a:off x="8550132" y="2196106"/>
                <a:ext cx="486761" cy="486761"/>
              </a:xfrm>
              <a:prstGeom prst="rect">
                <a:avLst/>
              </a:prstGeom>
              <a:solidFill>
                <a:srgbClr val="75928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1" name="직사각형 20">
                <a:extLst>
                  <a:ext uri="{FF2B5EF4-FFF2-40B4-BE49-F238E27FC236}">
                    <a16:creationId xmlns:a16="http://schemas.microsoft.com/office/drawing/2014/main" id="{F3FFDCA2-72F0-4E03-A8E2-EFB3BAAAC59F}"/>
                  </a:ext>
                </a:extLst>
              </p:cNvPr>
              <p:cNvSpPr/>
              <p:nvPr/>
            </p:nvSpPr>
            <p:spPr>
              <a:xfrm>
                <a:off x="7956302" y="3766410"/>
                <a:ext cx="486761" cy="486761"/>
              </a:xfrm>
              <a:prstGeom prst="rect">
                <a:avLst/>
              </a:prstGeom>
              <a:solidFill>
                <a:srgbClr val="1F85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0" fontAlgn="ctr" hangingPunct="0">
                  <a:buClr>
                    <a:srgbClr val="4D4D4D"/>
                  </a:buClr>
                </a:pPr>
                <a:r>
                  <a:rPr lang="ko-KR" altLang="en-US" sz="1050" spc="-30" dirty="0">
                    <a:ln>
                      <a:solidFill>
                        <a:srgbClr val="6D88AF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돋움체 Bold" panose="02020603020101020101" pitchFamily="18" charset="-127"/>
                    <a:ea typeface="KoPub돋움체 Bold" panose="02020603020101020101" pitchFamily="18" charset="-127"/>
                  </a:rPr>
                  <a:t>표</a:t>
                </a:r>
              </a:p>
            </p:txBody>
          </p:sp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5744E3E5-6B9E-454A-BDBD-0A7145A49026}"/>
                  </a:ext>
                </a:extLst>
              </p:cNvPr>
              <p:cNvSpPr/>
              <p:nvPr/>
            </p:nvSpPr>
            <p:spPr>
              <a:xfrm>
                <a:off x="7956302" y="2966983"/>
                <a:ext cx="486760" cy="486761"/>
              </a:xfrm>
              <a:prstGeom prst="rect">
                <a:avLst/>
              </a:prstGeom>
              <a:solidFill>
                <a:srgbClr val="677A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9A4F919F-058B-412E-AD1C-01B2E759F93D}"/>
                  </a:ext>
                </a:extLst>
              </p:cNvPr>
              <p:cNvSpPr/>
              <p:nvPr/>
            </p:nvSpPr>
            <p:spPr>
              <a:xfrm>
                <a:off x="9723607" y="2966984"/>
                <a:ext cx="486761" cy="486761"/>
              </a:xfrm>
              <a:prstGeom prst="rect">
                <a:avLst/>
              </a:prstGeom>
              <a:solidFill>
                <a:srgbClr val="83B4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C7C034C2-E56F-4A1B-9C20-E5FE77C2837A}"/>
                  </a:ext>
                </a:extLst>
              </p:cNvPr>
              <p:cNvSpPr/>
              <p:nvPr/>
            </p:nvSpPr>
            <p:spPr>
              <a:xfrm>
                <a:off x="9737793" y="356163"/>
                <a:ext cx="486761" cy="486761"/>
              </a:xfrm>
              <a:prstGeom prst="rect">
                <a:avLst/>
              </a:prstGeom>
              <a:solidFill>
                <a:srgbClr val="A7918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EB179CF8-D304-44C4-9EF8-ED7CAEBCECFD}"/>
                  </a:ext>
                </a:extLst>
              </p:cNvPr>
              <p:cNvSpPr/>
              <p:nvPr/>
            </p:nvSpPr>
            <p:spPr>
              <a:xfrm>
                <a:off x="9129774" y="2966984"/>
                <a:ext cx="486761" cy="486761"/>
              </a:xfrm>
              <a:prstGeom prst="rect">
                <a:avLst/>
              </a:prstGeom>
              <a:solidFill>
                <a:srgbClr val="639B0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0F3C026C-B70C-4A56-8F5D-25EFD26B2B9E}"/>
                  </a:ext>
                </a:extLst>
              </p:cNvPr>
              <p:cNvSpPr/>
              <p:nvPr/>
            </p:nvSpPr>
            <p:spPr>
              <a:xfrm>
                <a:off x="9143962" y="3766410"/>
                <a:ext cx="486760" cy="486761"/>
              </a:xfrm>
              <a:prstGeom prst="rect">
                <a:avLst/>
              </a:prstGeom>
              <a:solidFill>
                <a:srgbClr val="C4342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7" name="직사각형 26">
                <a:extLst>
                  <a:ext uri="{FF2B5EF4-FFF2-40B4-BE49-F238E27FC236}">
                    <a16:creationId xmlns:a16="http://schemas.microsoft.com/office/drawing/2014/main" id="{24E4BA70-B959-442C-A1FB-92620631BB55}"/>
                  </a:ext>
                </a:extLst>
              </p:cNvPr>
              <p:cNvSpPr/>
              <p:nvPr/>
            </p:nvSpPr>
            <p:spPr>
              <a:xfrm>
                <a:off x="9737794" y="3766410"/>
                <a:ext cx="486760" cy="486761"/>
              </a:xfrm>
              <a:prstGeom prst="rect">
                <a:avLst/>
              </a:prstGeom>
              <a:solidFill>
                <a:srgbClr val="ED67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7ADA683F-7638-402F-893D-B784CCE264F0}"/>
                  </a:ext>
                </a:extLst>
              </p:cNvPr>
              <p:cNvSpPr/>
              <p:nvPr/>
            </p:nvSpPr>
            <p:spPr>
              <a:xfrm>
                <a:off x="8550131" y="3766410"/>
                <a:ext cx="486760" cy="486761"/>
              </a:xfrm>
              <a:prstGeom prst="rect">
                <a:avLst/>
              </a:prstGeom>
              <a:solidFill>
                <a:srgbClr val="3B4B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6EC2CDEA-056E-43A3-8FB4-0395F005D9E4}"/>
                  </a:ext>
                </a:extLst>
              </p:cNvPr>
              <p:cNvSpPr/>
              <p:nvPr/>
            </p:nvSpPr>
            <p:spPr>
              <a:xfrm>
                <a:off x="9737794" y="976349"/>
                <a:ext cx="486760" cy="486761"/>
              </a:xfrm>
              <a:prstGeom prst="rect">
                <a:avLst/>
              </a:prstGeom>
              <a:solidFill>
                <a:srgbClr val="3678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1EFCF7A-A415-4A25-A8A3-7A86F0E75BF8}"/>
                </a:ext>
              </a:extLst>
            </p:cNvPr>
            <p:cNvSpPr/>
            <p:nvPr userDrawn="1"/>
          </p:nvSpPr>
          <p:spPr>
            <a:xfrm>
              <a:off x="11606571" y="1206407"/>
              <a:ext cx="303248" cy="290065"/>
            </a:xfrm>
            <a:prstGeom prst="rect">
              <a:avLst/>
            </a:prstGeom>
            <a:solidFill>
              <a:srgbClr val="E25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sp>
          <p:nvSpPr>
            <p:cNvPr id="10" name="Rectangle 6">
              <a:extLst>
                <a:ext uri="{FF2B5EF4-FFF2-40B4-BE49-F238E27FC236}">
                  <a16:creationId xmlns:a16="http://schemas.microsoft.com/office/drawing/2014/main" id="{F9717AD8-ED3B-41B9-9283-3343FB3F347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0885488" y="517632"/>
              <a:ext cx="303248" cy="299892"/>
            </a:xfrm>
            <a:prstGeom prst="rect">
              <a:avLst/>
            </a:prstGeom>
            <a:solidFill>
              <a:srgbClr val="034C83"/>
            </a:solidFill>
            <a:ln>
              <a:noFill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ko-KR" altLang="en-US" sz="900" dirty="0">
                  <a:solidFill>
                    <a:schemeClr val="bg1"/>
                  </a:solidFill>
                </a:rPr>
                <a:t>강조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298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7" r:id="rId1"/>
    <p:sldLayoutId id="2147483958" r:id="rId2"/>
    <p:sldLayoutId id="2147483959" r:id="rId3"/>
    <p:sldLayoutId id="2147483960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8" r:id="rId10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6.png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9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C08E58FF-2829-4C8A-B385-578CA6CCCD7D}"/>
              </a:ext>
            </a:extLst>
          </p:cNvPr>
          <p:cNvSpPr txBox="1"/>
          <p:nvPr/>
        </p:nvSpPr>
        <p:spPr>
          <a:xfrm>
            <a:off x="2032754" y="1569984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endParaRPr lang="ko-KR" altLang="en-US" sz="120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82828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2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9144" y="489527"/>
            <a:ext cx="1702897" cy="856370"/>
          </a:xfrm>
          <a:prstGeom prst="rect">
            <a:avLst/>
          </a:prstGeom>
          <a:solidFill>
            <a:sysClr val="window" lastClr="FFFFFF"/>
          </a:solidFill>
          <a:extLst/>
        </p:spPr>
      </p:pic>
      <p:pic>
        <p:nvPicPr>
          <p:cNvPr id="43" name="그림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42" y="5155682"/>
            <a:ext cx="2798895" cy="7436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0954" y="2233649"/>
            <a:ext cx="9720880" cy="1491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0000"/>
              </a:lnSpc>
            </a:pPr>
            <a:r>
              <a: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공공재정환수법 주요내용 및</a:t>
            </a:r>
            <a:endParaRPr lang="en-US" altLang="ko-KR" sz="4400" dirty="0">
              <a:ln>
                <a:solidFill>
                  <a:prstClr val="white">
                    <a:alpha val="0"/>
                  </a:prst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10000"/>
              </a:lnSpc>
            </a:pPr>
            <a:r>
              <a: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주요지적 사례 안내</a:t>
            </a:r>
          </a:p>
        </p:txBody>
      </p:sp>
      <p:cxnSp>
        <p:nvCxnSpPr>
          <p:cNvPr id="8" name="직선 연결선 7"/>
          <p:cNvCxnSpPr>
            <a:endCxn id="2" idx="2"/>
          </p:cNvCxnSpPr>
          <p:nvPr/>
        </p:nvCxnSpPr>
        <p:spPr>
          <a:xfrm>
            <a:off x="752312" y="2110057"/>
            <a:ext cx="9562942" cy="0"/>
          </a:xfrm>
          <a:prstGeom prst="line">
            <a:avLst/>
          </a:prstGeom>
          <a:ln w="28575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타원 1"/>
          <p:cNvSpPr/>
          <p:nvPr/>
        </p:nvSpPr>
        <p:spPr>
          <a:xfrm>
            <a:off x="10315254" y="1986465"/>
            <a:ext cx="246580" cy="247184"/>
          </a:xfrm>
          <a:prstGeom prst="ellipse">
            <a:avLst/>
          </a:prstGeom>
          <a:solidFill>
            <a:srgbClr val="20386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0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206">
            <a:extLst>
              <a:ext uri="{FF2B5EF4-FFF2-40B4-BE49-F238E27FC236}">
                <a16:creationId xmlns:a16="http://schemas.microsoft.com/office/drawing/2014/main" id="{E12D5DF1-2E9C-4E6C-89DD-7EC259DCD6FC}"/>
              </a:ext>
            </a:extLst>
          </p:cNvPr>
          <p:cNvSpPr/>
          <p:nvPr/>
        </p:nvSpPr>
        <p:spPr>
          <a:xfrm>
            <a:off x="752312" y="455793"/>
            <a:ext cx="1821816" cy="758777"/>
          </a:xfrm>
          <a:prstGeom prst="roundRect">
            <a:avLst>
              <a:gd name="adj" fmla="val 50000"/>
            </a:avLst>
          </a:prstGeom>
          <a:solidFill>
            <a:schemeClr val="accent4">
              <a:lumMod val="60000"/>
              <a:lumOff val="4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-45720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4400" spc="-100" dirty="0">
                <a:ln cap="sq">
                  <a:solidFill>
                    <a:srgbClr val="4F81BD">
                      <a:shade val="50000"/>
                      <a:alpha val="0"/>
                    </a:srgbClr>
                  </a:solidFill>
                  <a:miter lim="800000"/>
                </a:ln>
                <a:solidFill>
                  <a:schemeClr val="accent1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 차</a:t>
            </a:r>
            <a:endParaRPr kumimoji="0" lang="ko-KR" altLang="en-US" sz="4400" b="0" i="0" u="none" strike="noStrike" kern="1200" cap="none" spc="-100" normalizeH="0" baseline="0" noProof="0" dirty="0">
              <a:ln cap="sq">
                <a:solidFill>
                  <a:srgbClr val="4F81BD">
                    <a:shade val="50000"/>
                    <a:alpha val="0"/>
                  </a:srgbClr>
                </a:solidFill>
                <a:miter lim="800000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BAC11343-4144-4C33-8FD8-1E03C94EA4DE}"/>
              </a:ext>
            </a:extLst>
          </p:cNvPr>
          <p:cNvGrpSpPr/>
          <p:nvPr/>
        </p:nvGrpSpPr>
        <p:grpSpPr>
          <a:xfrm>
            <a:off x="609027" y="1448247"/>
            <a:ext cx="10541441" cy="1788314"/>
            <a:chOff x="609027" y="1374527"/>
            <a:chExt cx="10541441" cy="178831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08E58FF-2829-4C8A-B385-578CA6CCCD7D}"/>
                </a:ext>
              </a:extLst>
            </p:cNvPr>
            <p:cNvSpPr txBox="1"/>
            <p:nvPr/>
          </p:nvSpPr>
          <p:spPr>
            <a:xfrm>
              <a:off x="2032754" y="1374527"/>
              <a:ext cx="65" cy="184666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endParaRPr lang="ko-KR" altLang="en-US" sz="12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828282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037E6604-AD1F-4AFE-9A73-0B0743F2B353}"/>
                </a:ext>
              </a:extLst>
            </p:cNvPr>
            <p:cNvGrpSpPr/>
            <p:nvPr/>
          </p:nvGrpSpPr>
          <p:grpSpPr>
            <a:xfrm>
              <a:off x="752312" y="2297445"/>
              <a:ext cx="9809522" cy="247184"/>
              <a:chOff x="752312" y="2492902"/>
              <a:chExt cx="9809522" cy="247184"/>
            </a:xfrm>
          </p:grpSpPr>
          <p:cxnSp>
            <p:nvCxnSpPr>
              <p:cNvPr id="8" name="직선 연결선 7"/>
              <p:cNvCxnSpPr>
                <a:cxnSpLocks/>
              </p:cNvCxnSpPr>
              <p:nvPr/>
            </p:nvCxnSpPr>
            <p:spPr>
              <a:xfrm>
                <a:off x="752312" y="2616494"/>
                <a:ext cx="9562942" cy="0"/>
              </a:xfrm>
              <a:prstGeom prst="line">
                <a:avLst/>
              </a:prstGeom>
              <a:ln w="285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타원 1"/>
              <p:cNvSpPr/>
              <p:nvPr/>
            </p:nvSpPr>
            <p:spPr>
              <a:xfrm>
                <a:off x="10315254" y="2492902"/>
                <a:ext cx="246580" cy="247184"/>
              </a:xfrm>
              <a:prstGeom prst="ellipse">
                <a:avLst/>
              </a:prstGeom>
              <a:solidFill>
                <a:srgbClr val="20386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EE8103F-6675-43D1-8367-BE0C1B69BE15}"/>
                </a:ext>
              </a:extLst>
            </p:cNvPr>
            <p:cNvSpPr txBox="1"/>
            <p:nvPr/>
          </p:nvSpPr>
          <p:spPr>
            <a:xfrm>
              <a:off x="609027" y="1808624"/>
              <a:ext cx="10541441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1.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공공재정환수법의 이해</a:t>
              </a:r>
              <a:endParaRPr lang="en-US" altLang="ko-KR" sz="2800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endParaRPr lang="en-US" altLang="ko-KR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030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endParaRPr lang="ko-KR" altLang="en-US" b="1" dirty="0"/>
            </a:p>
            <a:p>
              <a:endParaRPr lang="ko-KR" altLang="en-US" dirty="0"/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7D3F8EF7-C2B3-4BD7-8666-E025E9D6DB69}"/>
              </a:ext>
            </a:extLst>
          </p:cNvPr>
          <p:cNvGrpSpPr/>
          <p:nvPr/>
        </p:nvGrpSpPr>
        <p:grpSpPr>
          <a:xfrm>
            <a:off x="609027" y="2888097"/>
            <a:ext cx="11868687" cy="725370"/>
            <a:chOff x="609027" y="2836120"/>
            <a:chExt cx="11868687" cy="725370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63AE06BF-35AF-460E-ADA8-354C168BA974}"/>
                </a:ext>
              </a:extLst>
            </p:cNvPr>
            <p:cNvGrpSpPr/>
            <p:nvPr/>
          </p:nvGrpSpPr>
          <p:grpSpPr>
            <a:xfrm>
              <a:off x="752312" y="3314306"/>
              <a:ext cx="9809522" cy="247184"/>
              <a:chOff x="752312" y="2492902"/>
              <a:chExt cx="9809522" cy="247184"/>
            </a:xfrm>
          </p:grpSpPr>
          <p:cxnSp>
            <p:nvCxnSpPr>
              <p:cNvPr id="11" name="직선 연결선 10">
                <a:extLst>
                  <a:ext uri="{FF2B5EF4-FFF2-40B4-BE49-F238E27FC236}">
                    <a16:creationId xmlns:a16="http://schemas.microsoft.com/office/drawing/2014/main" id="{38FC7268-89CA-4B66-8514-C24CFCA16D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2312" y="2616494"/>
                <a:ext cx="9562942" cy="0"/>
              </a:xfrm>
              <a:prstGeom prst="line">
                <a:avLst/>
              </a:prstGeom>
              <a:ln w="285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496C6EEE-1E4D-404E-A02C-7F05D4B51006}"/>
                  </a:ext>
                </a:extLst>
              </p:cNvPr>
              <p:cNvSpPr/>
              <p:nvPr/>
            </p:nvSpPr>
            <p:spPr>
              <a:xfrm>
                <a:off x="10315254" y="2492902"/>
                <a:ext cx="246580" cy="247184"/>
              </a:xfrm>
              <a:prstGeom prst="ellipse">
                <a:avLst/>
              </a:prstGeom>
              <a:solidFill>
                <a:srgbClr val="20386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47C8AD0-41C0-4DDE-9274-C60932D701F2}"/>
                </a:ext>
              </a:extLst>
            </p:cNvPr>
            <p:cNvSpPr txBox="1"/>
            <p:nvPr/>
          </p:nvSpPr>
          <p:spPr>
            <a:xfrm>
              <a:off x="609027" y="2836120"/>
              <a:ext cx="118686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2. 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위반 주요지적 사례</a:t>
              </a:r>
              <a:endParaRPr lang="ko-KR" altLang="en-US" sz="2800" dirty="0">
                <a:solidFill>
                  <a:srgbClr val="1968B3"/>
                </a:solidFill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BB63B0FE-B53B-4055-A20E-F6BAEB06AD5F}"/>
              </a:ext>
            </a:extLst>
          </p:cNvPr>
          <p:cNvGrpSpPr/>
          <p:nvPr/>
        </p:nvGrpSpPr>
        <p:grpSpPr>
          <a:xfrm>
            <a:off x="619770" y="3925598"/>
            <a:ext cx="11868687" cy="714118"/>
            <a:chOff x="620750" y="3672879"/>
            <a:chExt cx="11868687" cy="714118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96A1EBF2-D80B-4770-9661-CDFB5B71AF33}"/>
                </a:ext>
              </a:extLst>
            </p:cNvPr>
            <p:cNvGrpSpPr/>
            <p:nvPr/>
          </p:nvGrpSpPr>
          <p:grpSpPr>
            <a:xfrm>
              <a:off x="749964" y="4139813"/>
              <a:ext cx="9809522" cy="247184"/>
              <a:chOff x="752312" y="2492902"/>
              <a:chExt cx="9809522" cy="247184"/>
            </a:xfrm>
          </p:grpSpPr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858F3C5F-D9F3-413A-95F1-28DCB3C78B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2312" y="2616494"/>
                <a:ext cx="9562942" cy="0"/>
              </a:xfrm>
              <a:prstGeom prst="line">
                <a:avLst/>
              </a:prstGeom>
              <a:ln w="285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타원 14">
                <a:extLst>
                  <a:ext uri="{FF2B5EF4-FFF2-40B4-BE49-F238E27FC236}">
                    <a16:creationId xmlns:a16="http://schemas.microsoft.com/office/drawing/2014/main" id="{B0F246EC-8405-49A1-9509-7DECE90EDF68}"/>
                  </a:ext>
                </a:extLst>
              </p:cNvPr>
              <p:cNvSpPr/>
              <p:nvPr/>
            </p:nvSpPr>
            <p:spPr>
              <a:xfrm>
                <a:off x="10315254" y="2492902"/>
                <a:ext cx="246580" cy="247184"/>
              </a:xfrm>
              <a:prstGeom prst="ellipse">
                <a:avLst/>
              </a:prstGeom>
              <a:solidFill>
                <a:srgbClr val="20386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F2CDE68-278D-415E-BF50-B682BEF0A82C}"/>
                </a:ext>
              </a:extLst>
            </p:cNvPr>
            <p:cNvSpPr txBox="1"/>
            <p:nvPr/>
          </p:nvSpPr>
          <p:spPr>
            <a:xfrm>
              <a:off x="620750" y="3672879"/>
              <a:ext cx="118686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3. 2024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년 공공재정환수법 추진 계획 </a:t>
              </a:r>
              <a:endParaRPr lang="ko-KR" altLang="en-US" sz="2800" dirty="0">
                <a:solidFill>
                  <a:srgbClr val="1968B3"/>
                </a:solidFill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F3B1916-2F2C-4AEC-8394-E95CBC215C17}"/>
              </a:ext>
            </a:extLst>
          </p:cNvPr>
          <p:cNvGrpSpPr/>
          <p:nvPr/>
        </p:nvGrpSpPr>
        <p:grpSpPr>
          <a:xfrm>
            <a:off x="619770" y="4814415"/>
            <a:ext cx="11868687" cy="665059"/>
            <a:chOff x="848370" y="1464818"/>
            <a:chExt cx="11868687" cy="665059"/>
          </a:xfrm>
        </p:grpSpPr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BF7902F3-55EB-4F19-B38A-705C5F894F57}"/>
                </a:ext>
              </a:extLst>
            </p:cNvPr>
            <p:cNvGrpSpPr/>
            <p:nvPr/>
          </p:nvGrpSpPr>
          <p:grpSpPr>
            <a:xfrm>
              <a:off x="965864" y="1882693"/>
              <a:ext cx="9809522" cy="247184"/>
              <a:chOff x="752312" y="2492902"/>
              <a:chExt cx="9809522" cy="247184"/>
            </a:xfrm>
          </p:grpSpPr>
          <p:cxnSp>
            <p:nvCxnSpPr>
              <p:cNvPr id="17" name="직선 연결선 16">
                <a:extLst>
                  <a:ext uri="{FF2B5EF4-FFF2-40B4-BE49-F238E27FC236}">
                    <a16:creationId xmlns:a16="http://schemas.microsoft.com/office/drawing/2014/main" id="{C7B64DBF-B574-4EF9-B09A-42A2B71767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2312" y="2616494"/>
                <a:ext cx="9562942" cy="0"/>
              </a:xfrm>
              <a:prstGeom prst="line">
                <a:avLst/>
              </a:prstGeom>
              <a:ln w="28575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타원 17">
                <a:extLst>
                  <a:ext uri="{FF2B5EF4-FFF2-40B4-BE49-F238E27FC236}">
                    <a16:creationId xmlns:a16="http://schemas.microsoft.com/office/drawing/2014/main" id="{D2429C7F-6EFA-4F88-8741-AB6FE7F58695}"/>
                  </a:ext>
                </a:extLst>
              </p:cNvPr>
              <p:cNvSpPr/>
              <p:nvPr/>
            </p:nvSpPr>
            <p:spPr>
              <a:xfrm>
                <a:off x="10315254" y="2492902"/>
                <a:ext cx="246580" cy="247184"/>
              </a:xfrm>
              <a:prstGeom prst="ellipse">
                <a:avLst/>
              </a:prstGeom>
              <a:solidFill>
                <a:srgbClr val="203864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614323F-1F63-48B6-A8E7-796541DD4F08}"/>
                </a:ext>
              </a:extLst>
            </p:cNvPr>
            <p:cNvSpPr txBox="1"/>
            <p:nvPr/>
          </p:nvSpPr>
          <p:spPr>
            <a:xfrm>
              <a:off x="848370" y="1464818"/>
              <a:ext cx="118686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4. 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참고사항</a:t>
              </a:r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: 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입법예고안</a:t>
              </a:r>
              <a:endParaRPr lang="ko-KR" altLang="en-US" sz="2800" dirty="0">
                <a:solidFill>
                  <a:srgbClr val="1968B3"/>
                </a:solidFill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6545C933-C33E-437B-BEE4-FFE84FD27276}"/>
              </a:ext>
            </a:extLst>
          </p:cNvPr>
          <p:cNvGrpSpPr/>
          <p:nvPr/>
        </p:nvGrpSpPr>
        <p:grpSpPr>
          <a:xfrm>
            <a:off x="609027" y="5732392"/>
            <a:ext cx="10137756" cy="1077218"/>
            <a:chOff x="606445" y="5912665"/>
            <a:chExt cx="10137756" cy="1077218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CB70787-9D23-493E-829A-DE73EAEFD76D}"/>
                </a:ext>
              </a:extLst>
            </p:cNvPr>
            <p:cNvSpPr txBox="1"/>
            <p:nvPr/>
          </p:nvSpPr>
          <p:spPr>
            <a:xfrm>
              <a:off x="606445" y="5912665"/>
              <a:ext cx="1013775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5.</a:t>
              </a:r>
              <a:r>
                <a:rPr lang="ko-KR" altLang="en-US" sz="28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질의 응답</a:t>
              </a:r>
              <a:endParaRPr lang="en-US" altLang="ko-KR" sz="14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030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endParaRPr lang="ko-KR" altLang="en-US" b="1" dirty="0"/>
            </a:p>
            <a:p>
              <a:endParaRPr lang="ko-KR" altLang="en-US" dirty="0"/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1E3CA85D-4A2C-4267-ACEA-D4B64E7E9582}"/>
                </a:ext>
              </a:extLst>
            </p:cNvPr>
            <p:cNvCxnSpPr/>
            <p:nvPr/>
          </p:nvCxnSpPr>
          <p:spPr>
            <a:xfrm>
              <a:off x="752312" y="6511577"/>
              <a:ext cx="9562942" cy="0"/>
            </a:xfrm>
            <a:prstGeom prst="line">
              <a:avLst/>
            </a:prstGeom>
            <a:ln w="28575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D323706A-BD2E-4B46-A2B1-5D98253A209E}"/>
                </a:ext>
              </a:extLst>
            </p:cNvPr>
            <p:cNvSpPr/>
            <p:nvPr/>
          </p:nvSpPr>
          <p:spPr>
            <a:xfrm>
              <a:off x="10315254" y="6356988"/>
              <a:ext cx="246580" cy="247184"/>
            </a:xfrm>
            <a:prstGeom prst="ellipse">
              <a:avLst/>
            </a:prstGeom>
            <a:solidFill>
              <a:srgbClr val="20386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제목 5">
            <a:extLst>
              <a:ext uri="{FF2B5EF4-FFF2-40B4-BE49-F238E27FC236}">
                <a16:creationId xmlns:a16="http://schemas.microsoft.com/office/drawing/2014/main" id="{B6562BB9-2681-4932-BC05-C6B4DDE7F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336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8FF7218-3B8B-404A-B03A-8F3E2C25DDB6}"/>
              </a:ext>
            </a:extLst>
          </p:cNvPr>
          <p:cNvGrpSpPr/>
          <p:nvPr/>
        </p:nvGrpSpPr>
        <p:grpSpPr>
          <a:xfrm>
            <a:off x="792282" y="2528089"/>
            <a:ext cx="10607435" cy="1006690"/>
            <a:chOff x="1687598" y="2807644"/>
            <a:chExt cx="10607435" cy="100669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97E4FC6-D200-48FD-B742-FAF43D581AB1}"/>
                </a:ext>
              </a:extLst>
            </p:cNvPr>
            <p:cNvSpPr txBox="1"/>
            <p:nvPr/>
          </p:nvSpPr>
          <p:spPr>
            <a:xfrm>
              <a:off x="2754360" y="2990767"/>
              <a:ext cx="9540673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r>
                <a:rPr lang="en-US" altLang="ko-KR" sz="48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1. </a:t>
              </a:r>
              <a:r>
                <a:rPr lang="ko-KR" altLang="en-US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공공재정환수법의</a:t>
              </a:r>
              <a:r>
                <a:rPr lang="ko-KR" altLang="en-US" sz="48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이해</a:t>
              </a:r>
              <a:endPara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642F803-06BF-4C79-8E99-EC0436E84A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15503" y="3789243"/>
              <a:ext cx="6478620" cy="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7000">
                    <a:schemeClr val="bg1">
                      <a:lumMod val="65000"/>
                    </a:schemeClr>
                  </a:gs>
                </a:gsLst>
                <a:lin ang="10800000" scaled="1"/>
                <a:tileRect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C229180D-E125-4BDF-B571-159801CB5FE0}"/>
                </a:ext>
              </a:extLst>
            </p:cNvPr>
            <p:cNvGrpSpPr/>
            <p:nvPr/>
          </p:nvGrpSpPr>
          <p:grpSpPr>
            <a:xfrm>
              <a:off x="1687598" y="2807644"/>
              <a:ext cx="940130" cy="1006690"/>
              <a:chOff x="2496339" y="3062826"/>
              <a:chExt cx="527077" cy="564395"/>
            </a:xfrm>
          </p:grpSpPr>
          <p:sp>
            <p:nvSpPr>
              <p:cNvPr id="19" name="사각형: 둥근 위쪽 모서리 15">
                <a:extLst>
                  <a:ext uri="{FF2B5EF4-FFF2-40B4-BE49-F238E27FC236}">
                    <a16:creationId xmlns:a16="http://schemas.microsoft.com/office/drawing/2014/main" id="{B2FFE643-6D03-4B19-B297-6FD009D272B5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0" name="사각형: 둥근 위쪽 모서리 16">
                <a:extLst>
                  <a:ext uri="{FF2B5EF4-FFF2-40B4-BE49-F238E27FC236}">
                    <a16:creationId xmlns:a16="http://schemas.microsoft.com/office/drawing/2014/main" id="{3640A2E9-33DC-4456-AC15-07F7CAB7B3F4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50400" y1="23140" x2="50400" y2="23140"/>
                          <a14:foregroundMark x1="28800" y1="84298" x2="28800" y2="84298"/>
                          <a14:foregroundMark x1="47200" y1="80165" x2="49600" y2="80165"/>
                          <a14:foregroundMark x1="60000" y1="78512" x2="60000" y2="78512"/>
                          <a14:foregroundMark x1="7200" y1="61983" x2="7200" y2="61983"/>
                          <a14:foregroundMark x1="14400" y1="75207" x2="14400" y2="75207"/>
                          <a14:foregroundMark x1="21600" y1="80165" x2="21600" y2="80165"/>
                          <a14:foregroundMark x1="40000" y1="87603" x2="40000" y2="87603"/>
                          <a14:foregroundMark x1="38400" y1="81818" x2="38400" y2="81818"/>
                          <a14:foregroundMark x1="46400" y1="14876" x2="46400" y2="1487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14232" y="2953312"/>
              <a:ext cx="699492" cy="677108"/>
            </a:xfrm>
            <a:prstGeom prst="rect">
              <a:avLst/>
            </a:prstGeom>
          </p:spPr>
        </p:pic>
      </p:grpSp>
      <p:sp>
        <p:nvSpPr>
          <p:cNvPr id="5" name="제목 4">
            <a:extLst>
              <a:ext uri="{FF2B5EF4-FFF2-40B4-BE49-F238E27FC236}">
                <a16:creationId xmlns:a16="http://schemas.microsoft.com/office/drawing/2014/main" id="{102E70B8-7F6C-4FD2-A04C-8B33FC43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645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2153" y="6237246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190250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공공재정환수법 제정 목적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b="1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59747" y="2004989"/>
            <a:ext cx="10303716" cy="18874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51584" y="4599494"/>
            <a:ext cx="10303716" cy="170245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1033153" y="2372573"/>
            <a:ext cx="97615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공공재정에 대한 부정청구 등을 금지하고 </a:t>
            </a:r>
            <a:endParaRPr lang="en-US" altLang="ko-KR" sz="3200" b="1" dirty="0">
              <a:solidFill>
                <a:schemeClr val="accent1">
                  <a:lumMod val="5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3200" b="1" dirty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부정청구 등으로 얻은 이익의 환수</a:t>
            </a:r>
            <a:r>
              <a:rPr lang="en-US" altLang="ko-KR" sz="3200" b="1" dirty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3200" b="1" dirty="0">
                <a:solidFill>
                  <a:schemeClr val="accent1">
                    <a:lumMod val="5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관리 체계 확립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74538" y="5195802"/>
            <a:ext cx="9175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rgbClr val="1191D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3600" b="1" dirty="0">
                <a:solidFill>
                  <a:srgbClr val="1191D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공공재정 운용의 건전성 및 투명성 제고</a:t>
            </a:r>
            <a:r>
              <a:rPr lang="en-US" altLang="ko-KR" sz="3600" b="1" dirty="0">
                <a:solidFill>
                  <a:srgbClr val="1191D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”</a:t>
            </a:r>
            <a:endParaRPr lang="ko-KR" altLang="en-US" sz="3600" b="1" dirty="0">
              <a:solidFill>
                <a:srgbClr val="1191D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화살표: 아래쪽 1">
            <a:extLst>
              <a:ext uri="{FF2B5EF4-FFF2-40B4-BE49-F238E27FC236}">
                <a16:creationId xmlns:a16="http://schemas.microsoft.com/office/drawing/2014/main" id="{2C9F136B-6B18-437E-BF5F-8300AE66DB53}"/>
              </a:ext>
            </a:extLst>
          </p:cNvPr>
          <p:cNvSpPr/>
          <p:nvPr/>
        </p:nvSpPr>
        <p:spPr>
          <a:xfrm>
            <a:off x="4393875" y="3892485"/>
            <a:ext cx="3752603" cy="623708"/>
          </a:xfrm>
          <a:prstGeom prst="downArrow">
            <a:avLst>
              <a:gd name="adj1" fmla="val 50000"/>
              <a:gd name="adj2" fmla="val 46192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제목 5">
            <a:extLst>
              <a:ext uri="{FF2B5EF4-FFF2-40B4-BE49-F238E27FC236}">
                <a16:creationId xmlns:a16="http://schemas.microsoft.com/office/drawing/2014/main" id="{88ABD22E-3068-4EE9-A755-CBA0952DE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D48CFFCD-1184-498F-A392-11CC7DBDBF29}"/>
              </a:ext>
            </a:extLst>
          </p:cNvPr>
          <p:cNvSpPr/>
          <p:nvPr/>
        </p:nvSpPr>
        <p:spPr>
          <a:xfrm>
            <a:off x="685606" y="1268949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2020. 1. 1. </a:t>
            </a:r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공공재정환수법 시행 </a:t>
            </a:r>
            <a:r>
              <a:rPr lang="en-US" altLang="ko-KR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(2020. 1. 1.</a:t>
            </a:r>
            <a:r>
              <a:rPr lang="ko-KR" altLang="en-US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지급된 모든 공공재정지급금 대상</a:t>
            </a:r>
            <a:r>
              <a:rPr lang="en-US" altLang="ko-KR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5993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4" y="6239627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F70AFAE8-B107-4A5B-924E-9437A64DF79F}"/>
              </a:ext>
            </a:extLst>
          </p:cNvPr>
          <p:cNvGrpSpPr/>
          <p:nvPr/>
        </p:nvGrpSpPr>
        <p:grpSpPr>
          <a:xfrm>
            <a:off x="668458" y="556054"/>
            <a:ext cx="10990141" cy="5734739"/>
            <a:chOff x="668459" y="556054"/>
            <a:chExt cx="10395004" cy="5734739"/>
          </a:xfrm>
        </p:grpSpPr>
        <p:sp>
          <p:nvSpPr>
            <p:cNvPr id="62" name="사각형: 둥근 모서리 61"/>
            <p:cNvSpPr/>
            <p:nvPr/>
          </p:nvSpPr>
          <p:spPr>
            <a:xfrm>
              <a:off x="685606" y="1268949"/>
              <a:ext cx="10377857" cy="457931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457200" latinLnBrk="0"/>
              <a:r>
                <a:rPr lang="ko-KR" altLang="en-US" sz="2400" b="1" kern="0" spc="-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88900"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400" b="1" kern="0" spc="-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88900" algn="ctr" rotWithShape="0">
                      <a:prstClr val="black">
                        <a:alpha val="40000"/>
                      </a:prst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공공재정환수법 </a:t>
              </a:r>
              <a:r>
                <a:rPr lang="en-US" altLang="ko-KR" sz="2400" b="1" kern="0" spc="-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88900" algn="ctr" rotWithShape="0">
                      <a:prstClr val="black">
                        <a:alpha val="40000"/>
                      </a:prst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= </a:t>
              </a:r>
              <a:r>
                <a:rPr lang="ko-KR" altLang="en-US" sz="2400" b="1" kern="0" spc="-100" dirty="0" err="1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88900" algn="ctr" rotWithShape="0">
                      <a:prstClr val="black">
                        <a:alpha val="40000"/>
                      </a:prst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부정이익등</a:t>
              </a:r>
              <a:r>
                <a:rPr lang="ko-KR" altLang="en-US" sz="2400" b="1" kern="0" spc="-100" dirty="0">
                  <a:ln>
                    <a:solidFill>
                      <a:srgbClr val="5B9BD5">
                        <a:alpha val="0"/>
                      </a:srgbClr>
                    </a:solidFill>
                  </a:ln>
                  <a:solidFill>
                    <a:schemeClr val="bg1"/>
                  </a:solidFill>
                  <a:effectLst>
                    <a:outerShdw blurRad="88900" algn="ctr" rotWithShape="0">
                      <a:prstClr val="black">
                        <a:alpha val="40000"/>
                      </a:prst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환수 및 제재에 관한 일반법</a:t>
              </a:r>
              <a:endParaRPr lang="ko-KR" altLang="ko-KR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53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668459" y="567206"/>
              <a:ext cx="606078" cy="555256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9971BDD4-E71B-4B85-B379-4847BDB511F9}"/>
                </a:ext>
              </a:extLst>
            </p:cNvPr>
            <p:cNvSpPr txBox="1"/>
            <p:nvPr/>
          </p:nvSpPr>
          <p:spPr>
            <a:xfrm>
              <a:off x="1492693" y="608274"/>
              <a:ext cx="4190250" cy="43088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r>
                <a:rPr lang="ko-KR" altLang="en-US" sz="28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6FAF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핵심 요약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759747" y="556054"/>
              <a:ext cx="5444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</a:t>
              </a:r>
              <a:endParaRPr lang="ko-KR" altLang="en-US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759747" y="2004988"/>
              <a:ext cx="10303716" cy="428580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\</a:t>
              </a:r>
              <a:endParaRPr lang="ko-KR" altLang="en-US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8575F5E-3778-4CBE-86E6-70AB5709EB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9746" y="2004988"/>
              <a:ext cx="10303715" cy="4285805"/>
            </a:xfrm>
            <a:prstGeom prst="rect">
              <a:avLst/>
            </a:prstGeom>
          </p:spPr>
        </p:pic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11C1321D-F254-4003-8797-3E017E47A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34510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사각형: 둥근 모서리 61"/>
          <p:cNvSpPr/>
          <p:nvPr/>
        </p:nvSpPr>
        <p:spPr>
          <a:xfrm>
            <a:off x="685606" y="1268949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공공재정지급금 정의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295138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070025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공공재정환수법 주요내용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5CAA641-A5D4-4D80-B292-60B305F3B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606" y="1956668"/>
            <a:ext cx="10377857" cy="4621648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00D4400-E48A-4523-9841-7C780A412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2745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사각형: 둥근 모서리 61"/>
          <p:cNvSpPr/>
          <p:nvPr/>
        </p:nvSpPr>
        <p:spPr>
          <a:xfrm>
            <a:off x="685606" y="1268949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공공재정환수법 적용 및 다른 법률과의 관계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291645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190250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공공재정환수법 주요 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847BAF5-3D7E-459E-9AA5-73293C63D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519376"/>
            <a:ext cx="4967463" cy="325775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7C496BD-FE3D-4703-9149-727F422E13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459" y="2519376"/>
            <a:ext cx="4851107" cy="3257754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6D56C3A7-75DF-433B-84CE-EE47C4BE2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9312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323576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2" y="621796"/>
            <a:ext cx="10302562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 범위 및 </a:t>
            </a:r>
            <a:r>
              <a:rPr lang="en-US" altLang="ko-KR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2023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본예산 중 공공재정지급금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C7B26DB-0B33-4B90-BD6A-1B01476CA9A1}"/>
              </a:ext>
            </a:extLst>
          </p:cNvPr>
          <p:cNvSpPr/>
          <p:nvPr/>
        </p:nvSpPr>
        <p:spPr>
          <a:xfrm>
            <a:off x="719502" y="138560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</a:t>
            </a:r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공공재정지급금 범위에 관한 규정 </a:t>
            </a:r>
            <a:r>
              <a:rPr lang="en-US" altLang="ko-KR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국민권익위원회 고시</a:t>
            </a:r>
            <a:r>
              <a:rPr lang="en-US" altLang="ko-KR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2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조 교육자치단체 소관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126A88ED-E189-431F-82B2-A5191D2F788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0801095"/>
              </p:ext>
            </p:extLst>
          </p:nvPr>
        </p:nvGraphicFramePr>
        <p:xfrm>
          <a:off x="6095999" y="2383107"/>
          <a:ext cx="5001359" cy="4171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2D7239DD-5316-4C1B-BA10-35F1D541EF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502" y="1983545"/>
            <a:ext cx="4757518" cy="4570894"/>
          </a:xfrm>
          <a:prstGeom prst="rect">
            <a:avLst/>
          </a:prstGeom>
        </p:spPr>
      </p:pic>
      <p:sp>
        <p:nvSpPr>
          <p:cNvPr id="6" name="순서도: 대체 처리 5">
            <a:extLst>
              <a:ext uri="{FF2B5EF4-FFF2-40B4-BE49-F238E27FC236}">
                <a16:creationId xmlns:a16="http://schemas.microsoft.com/office/drawing/2014/main" id="{3FA767DD-14EA-4572-86FF-6E19FAF609F4}"/>
              </a:ext>
            </a:extLst>
          </p:cNvPr>
          <p:cNvSpPr/>
          <p:nvPr/>
        </p:nvSpPr>
        <p:spPr>
          <a:xfrm>
            <a:off x="7372789" y="2001185"/>
            <a:ext cx="2447778" cy="399561"/>
          </a:xfrm>
          <a:prstGeom prst="flowChartAlternateProcess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atin typeface="HY견고딕" panose="02030600000101010101" pitchFamily="18" charset="-127"/>
                <a:ea typeface="HY견고딕" panose="02030600000101010101" pitchFamily="18" charset="-127"/>
              </a:rPr>
              <a:t>2023</a:t>
            </a:r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년 본예산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EA99B968-FC37-494B-949B-5303A14FB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200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249726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2633734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부정청구등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유형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C7B26DB-0B33-4B90-BD6A-1B01476CA9A1}"/>
              </a:ext>
            </a:extLst>
          </p:cNvPr>
          <p:cNvSpPr/>
          <p:nvPr/>
        </p:nvSpPr>
        <p:spPr>
          <a:xfrm>
            <a:off x="719502" y="138560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공공재정에 손해를 입히거나 이익을 얻는 일체의 행위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095FA8C-9803-4F0A-8E5E-26634399E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747" y="2354001"/>
            <a:ext cx="10337612" cy="3895725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55CE8677-72E9-448C-B5E3-7199ADDC5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97B6F85-1226-4C79-B72D-BF13893B0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258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473" y="6287768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669548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부정청구등에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따른 제재 처분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C7B26DB-0B33-4B90-BD6A-1B01476CA9A1}"/>
              </a:ext>
            </a:extLst>
          </p:cNvPr>
          <p:cNvSpPr/>
          <p:nvPr/>
        </p:nvSpPr>
        <p:spPr>
          <a:xfrm>
            <a:off x="719502" y="138560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부정청구등이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있는 경우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9D5589D-7F46-4EB1-80A3-31DEEC5C1D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502" y="2516871"/>
            <a:ext cx="6556864" cy="373285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EBF5CA2-171A-4782-873A-044B3BB74D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8080" y="2516871"/>
            <a:ext cx="3460652" cy="373285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A52D7D-C2C4-4A63-8F50-E7B93F8D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6731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212" y="6287768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2992807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 err="1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부정이익등의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환수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C7B26DB-0B33-4B90-BD6A-1B01476CA9A1}"/>
              </a:ext>
            </a:extLst>
          </p:cNvPr>
          <p:cNvSpPr/>
          <p:nvPr/>
        </p:nvSpPr>
        <p:spPr>
          <a:xfrm>
            <a:off x="719502" y="138560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부정이익등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환수 및 지급중단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8577455-D34C-4CFC-95EC-72EE71DE5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503" y="2189984"/>
            <a:ext cx="5376498" cy="411196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403AE5C-DD14-4705-A077-2C3BA09513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7920" y="2189984"/>
            <a:ext cx="4879439" cy="4099348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93BA4924-C369-4F43-94AA-4828BBC6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9F24158-7065-48EB-A486-851078468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241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8872" y="6205418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6226063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제재부가금 감면사유 및 적용배제 사유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C7B26DB-0B33-4B90-BD6A-1B01476CA9A1}"/>
              </a:ext>
            </a:extLst>
          </p:cNvPr>
          <p:cNvSpPr/>
          <p:nvPr/>
        </p:nvSpPr>
        <p:spPr>
          <a:xfrm>
            <a:off x="719502" y="138560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제재부가금</a:t>
            </a:r>
            <a:r>
              <a:rPr lang="en-US" altLang="ko-KR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부정이익등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환수에 추가하여 부가하는 금전적 제재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7EB0B76-1F16-44C1-99F6-555CE0E4D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334" y="2106683"/>
            <a:ext cx="3635522" cy="39817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96E2936-BD16-4D83-9576-ABB1B27E9B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4290" y="2106683"/>
            <a:ext cx="3290086" cy="3981700"/>
          </a:xfrm>
          <a:prstGeom prst="rect">
            <a:avLst/>
          </a:prstGeom>
        </p:spPr>
      </p:pic>
      <p:grpSp>
        <p:nvGrpSpPr>
          <p:cNvPr id="32" name="그룹 31">
            <a:extLst>
              <a:ext uri="{FF2B5EF4-FFF2-40B4-BE49-F238E27FC236}">
                <a16:creationId xmlns:a16="http://schemas.microsoft.com/office/drawing/2014/main" id="{4A05A921-D345-46F0-ABE9-CF9F04CD1DFA}"/>
              </a:ext>
            </a:extLst>
          </p:cNvPr>
          <p:cNvGrpSpPr/>
          <p:nvPr/>
        </p:nvGrpSpPr>
        <p:grpSpPr>
          <a:xfrm>
            <a:off x="7837567" y="2106683"/>
            <a:ext cx="3709099" cy="3981700"/>
            <a:chOff x="971552" y="2069467"/>
            <a:chExt cx="3893077" cy="3918584"/>
          </a:xfrm>
        </p:grpSpPr>
        <p:sp>
          <p:nvSpPr>
            <p:cNvPr id="34" name="object 16">
              <a:extLst>
                <a:ext uri="{FF2B5EF4-FFF2-40B4-BE49-F238E27FC236}">
                  <a16:creationId xmlns:a16="http://schemas.microsoft.com/office/drawing/2014/main" id="{5B851CFB-891A-484E-96B8-EB2A223D6214}"/>
                </a:ext>
              </a:extLst>
            </p:cNvPr>
            <p:cNvSpPr/>
            <p:nvPr/>
          </p:nvSpPr>
          <p:spPr>
            <a:xfrm>
              <a:off x="971809" y="2069467"/>
              <a:ext cx="3816350" cy="3918584"/>
            </a:xfrm>
            <a:custGeom>
              <a:avLst/>
              <a:gdLst/>
              <a:ahLst/>
              <a:cxnLst/>
              <a:rect l="l" t="t" r="r" b="b"/>
              <a:pathLst>
                <a:path w="3816350" h="3918585">
                  <a:moveTo>
                    <a:pt x="3639312" y="0"/>
                  </a:moveTo>
                  <a:lnTo>
                    <a:pt x="176834" y="0"/>
                  </a:lnTo>
                  <a:lnTo>
                    <a:pt x="129825" y="6312"/>
                  </a:lnTo>
                  <a:lnTo>
                    <a:pt x="87582" y="24129"/>
                  </a:lnTo>
                  <a:lnTo>
                    <a:pt x="51793" y="51768"/>
                  </a:lnTo>
                  <a:lnTo>
                    <a:pt x="24143" y="87545"/>
                  </a:lnTo>
                  <a:lnTo>
                    <a:pt x="6316" y="129778"/>
                  </a:lnTo>
                  <a:lnTo>
                    <a:pt x="0" y="176784"/>
                  </a:lnTo>
                  <a:lnTo>
                    <a:pt x="0" y="3741369"/>
                  </a:lnTo>
                  <a:lnTo>
                    <a:pt x="6316" y="3788378"/>
                  </a:lnTo>
                  <a:lnTo>
                    <a:pt x="24143" y="3830621"/>
                  </a:lnTo>
                  <a:lnTo>
                    <a:pt x="51793" y="3866410"/>
                  </a:lnTo>
                  <a:lnTo>
                    <a:pt x="87582" y="3894060"/>
                  </a:lnTo>
                  <a:lnTo>
                    <a:pt x="129825" y="3911887"/>
                  </a:lnTo>
                  <a:lnTo>
                    <a:pt x="176834" y="3918204"/>
                  </a:lnTo>
                  <a:lnTo>
                    <a:pt x="3639312" y="3918204"/>
                  </a:lnTo>
                  <a:lnTo>
                    <a:pt x="3686317" y="3911887"/>
                  </a:lnTo>
                  <a:lnTo>
                    <a:pt x="3728550" y="3894060"/>
                  </a:lnTo>
                  <a:lnTo>
                    <a:pt x="3764327" y="3866410"/>
                  </a:lnTo>
                  <a:lnTo>
                    <a:pt x="3791966" y="3830621"/>
                  </a:lnTo>
                  <a:lnTo>
                    <a:pt x="3809783" y="3788378"/>
                  </a:lnTo>
                  <a:lnTo>
                    <a:pt x="3816096" y="3741369"/>
                  </a:lnTo>
                  <a:lnTo>
                    <a:pt x="3816096" y="176784"/>
                  </a:lnTo>
                  <a:lnTo>
                    <a:pt x="3809783" y="129778"/>
                  </a:lnTo>
                  <a:lnTo>
                    <a:pt x="3791966" y="87545"/>
                  </a:lnTo>
                  <a:lnTo>
                    <a:pt x="3764327" y="51768"/>
                  </a:lnTo>
                  <a:lnTo>
                    <a:pt x="3728550" y="24129"/>
                  </a:lnTo>
                  <a:lnTo>
                    <a:pt x="3686317" y="6312"/>
                  </a:lnTo>
                  <a:lnTo>
                    <a:pt x="3639312" y="0"/>
                  </a:lnTo>
                  <a:close/>
                </a:path>
              </a:pathLst>
            </a:custGeom>
            <a:solidFill>
              <a:srgbClr val="667BB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35" name="object 17">
              <a:extLst>
                <a:ext uri="{FF2B5EF4-FFF2-40B4-BE49-F238E27FC236}">
                  <a16:creationId xmlns:a16="http://schemas.microsoft.com/office/drawing/2014/main" id="{79593579-C9F7-49F8-9067-7662B1477A78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41576" y="3645407"/>
              <a:ext cx="1990344" cy="797052"/>
            </a:xfrm>
            <a:prstGeom prst="rect">
              <a:avLst/>
            </a:prstGeom>
          </p:spPr>
        </p:pic>
        <p:sp>
          <p:nvSpPr>
            <p:cNvPr id="36" name="object 18">
              <a:extLst>
                <a:ext uri="{FF2B5EF4-FFF2-40B4-BE49-F238E27FC236}">
                  <a16:creationId xmlns:a16="http://schemas.microsoft.com/office/drawing/2014/main" id="{081D8E8B-D6FF-4FD5-AD7E-094D61FE4AE9}"/>
                </a:ext>
              </a:extLst>
            </p:cNvPr>
            <p:cNvSpPr/>
            <p:nvPr/>
          </p:nvSpPr>
          <p:spPr>
            <a:xfrm>
              <a:off x="1359903" y="4869103"/>
              <a:ext cx="904240" cy="847725"/>
            </a:xfrm>
            <a:custGeom>
              <a:avLst/>
              <a:gdLst/>
              <a:ahLst/>
              <a:cxnLst/>
              <a:rect l="l" t="t" r="r" b="b"/>
              <a:pathLst>
                <a:path w="904239" h="847725">
                  <a:moveTo>
                    <a:pt x="471576" y="331927"/>
                  </a:moveTo>
                  <a:lnTo>
                    <a:pt x="268122" y="331927"/>
                  </a:lnTo>
                  <a:lnTo>
                    <a:pt x="257759" y="334022"/>
                  </a:lnTo>
                  <a:lnTo>
                    <a:pt x="249288" y="339725"/>
                  </a:lnTo>
                  <a:lnTo>
                    <a:pt x="243586" y="348183"/>
                  </a:lnTo>
                  <a:lnTo>
                    <a:pt x="241503" y="358546"/>
                  </a:lnTo>
                  <a:lnTo>
                    <a:pt x="243738" y="368820"/>
                  </a:lnTo>
                  <a:lnTo>
                    <a:pt x="249453" y="377215"/>
                  </a:lnTo>
                  <a:lnTo>
                    <a:pt x="257848" y="382930"/>
                  </a:lnTo>
                  <a:lnTo>
                    <a:pt x="268122" y="385178"/>
                  </a:lnTo>
                  <a:lnTo>
                    <a:pt x="466826" y="385178"/>
                  </a:lnTo>
                  <a:lnTo>
                    <a:pt x="464312" y="372478"/>
                  </a:lnTo>
                  <a:lnTo>
                    <a:pt x="464121" y="359625"/>
                  </a:lnTo>
                  <a:lnTo>
                    <a:pt x="466229" y="346964"/>
                  </a:lnTo>
                  <a:lnTo>
                    <a:pt x="471576" y="331927"/>
                  </a:lnTo>
                  <a:close/>
                </a:path>
                <a:path w="904239" h="847725">
                  <a:moveTo>
                    <a:pt x="488696" y="267271"/>
                  </a:moveTo>
                  <a:lnTo>
                    <a:pt x="484530" y="254215"/>
                  </a:lnTo>
                  <a:lnTo>
                    <a:pt x="481076" y="240982"/>
                  </a:lnTo>
                  <a:lnTo>
                    <a:pt x="478345" y="227571"/>
                  </a:lnTo>
                  <a:lnTo>
                    <a:pt x="476326" y="214020"/>
                  </a:lnTo>
                  <a:lnTo>
                    <a:pt x="268122" y="214020"/>
                  </a:lnTo>
                  <a:lnTo>
                    <a:pt x="257759" y="216115"/>
                  </a:lnTo>
                  <a:lnTo>
                    <a:pt x="249288" y="221818"/>
                  </a:lnTo>
                  <a:lnTo>
                    <a:pt x="243586" y="230276"/>
                  </a:lnTo>
                  <a:lnTo>
                    <a:pt x="241503" y="240652"/>
                  </a:lnTo>
                  <a:lnTo>
                    <a:pt x="243586" y="251015"/>
                  </a:lnTo>
                  <a:lnTo>
                    <a:pt x="249288" y="259473"/>
                  </a:lnTo>
                  <a:lnTo>
                    <a:pt x="257759" y="265176"/>
                  </a:lnTo>
                  <a:lnTo>
                    <a:pt x="268122" y="267271"/>
                  </a:lnTo>
                  <a:lnTo>
                    <a:pt x="488696" y="267271"/>
                  </a:lnTo>
                  <a:close/>
                </a:path>
                <a:path w="904239" h="847725">
                  <a:moveTo>
                    <a:pt x="636054" y="592467"/>
                  </a:moveTo>
                  <a:lnTo>
                    <a:pt x="633818" y="582193"/>
                  </a:lnTo>
                  <a:lnTo>
                    <a:pt x="628103" y="573798"/>
                  </a:lnTo>
                  <a:lnTo>
                    <a:pt x="619696" y="568071"/>
                  </a:lnTo>
                  <a:lnTo>
                    <a:pt x="609434" y="565835"/>
                  </a:lnTo>
                  <a:lnTo>
                    <a:pt x="268122" y="565835"/>
                  </a:lnTo>
                  <a:lnTo>
                    <a:pt x="257759" y="567931"/>
                  </a:lnTo>
                  <a:lnTo>
                    <a:pt x="249288" y="573633"/>
                  </a:lnTo>
                  <a:lnTo>
                    <a:pt x="243586" y="582104"/>
                  </a:lnTo>
                  <a:lnTo>
                    <a:pt x="241503" y="592467"/>
                  </a:lnTo>
                  <a:lnTo>
                    <a:pt x="243586" y="602830"/>
                  </a:lnTo>
                  <a:lnTo>
                    <a:pt x="249288" y="611289"/>
                  </a:lnTo>
                  <a:lnTo>
                    <a:pt x="257759" y="616991"/>
                  </a:lnTo>
                  <a:lnTo>
                    <a:pt x="268122" y="619086"/>
                  </a:lnTo>
                  <a:lnTo>
                    <a:pt x="609434" y="619086"/>
                  </a:lnTo>
                  <a:lnTo>
                    <a:pt x="619798" y="616991"/>
                  </a:lnTo>
                  <a:lnTo>
                    <a:pt x="628256" y="611289"/>
                  </a:lnTo>
                  <a:lnTo>
                    <a:pt x="633958" y="602830"/>
                  </a:lnTo>
                  <a:lnTo>
                    <a:pt x="636054" y="592467"/>
                  </a:lnTo>
                  <a:close/>
                </a:path>
                <a:path w="904239" h="847725">
                  <a:moveTo>
                    <a:pt x="636054" y="475513"/>
                  </a:moveTo>
                  <a:lnTo>
                    <a:pt x="633958" y="465150"/>
                  </a:lnTo>
                  <a:lnTo>
                    <a:pt x="628256" y="456679"/>
                  </a:lnTo>
                  <a:lnTo>
                    <a:pt x="619798" y="450977"/>
                  </a:lnTo>
                  <a:lnTo>
                    <a:pt x="609434" y="448881"/>
                  </a:lnTo>
                  <a:lnTo>
                    <a:pt x="268122" y="448881"/>
                  </a:lnTo>
                  <a:lnTo>
                    <a:pt x="257759" y="450977"/>
                  </a:lnTo>
                  <a:lnTo>
                    <a:pt x="249288" y="456679"/>
                  </a:lnTo>
                  <a:lnTo>
                    <a:pt x="243586" y="465150"/>
                  </a:lnTo>
                  <a:lnTo>
                    <a:pt x="241503" y="475513"/>
                  </a:lnTo>
                  <a:lnTo>
                    <a:pt x="243586" y="485876"/>
                  </a:lnTo>
                  <a:lnTo>
                    <a:pt x="249288" y="494334"/>
                  </a:lnTo>
                  <a:lnTo>
                    <a:pt x="257759" y="500037"/>
                  </a:lnTo>
                  <a:lnTo>
                    <a:pt x="268122" y="502132"/>
                  </a:lnTo>
                  <a:lnTo>
                    <a:pt x="609434" y="502132"/>
                  </a:lnTo>
                  <a:lnTo>
                    <a:pt x="619798" y="500037"/>
                  </a:lnTo>
                  <a:lnTo>
                    <a:pt x="628256" y="494334"/>
                  </a:lnTo>
                  <a:lnTo>
                    <a:pt x="633958" y="485876"/>
                  </a:lnTo>
                  <a:lnTo>
                    <a:pt x="636054" y="475513"/>
                  </a:lnTo>
                  <a:close/>
                </a:path>
                <a:path w="904239" h="847725">
                  <a:moveTo>
                    <a:pt x="877544" y="721779"/>
                  </a:moveTo>
                  <a:lnTo>
                    <a:pt x="875512" y="711238"/>
                  </a:lnTo>
                  <a:lnTo>
                    <a:pt x="869848" y="702564"/>
                  </a:lnTo>
                  <a:lnTo>
                    <a:pt x="861364" y="696595"/>
                  </a:lnTo>
                  <a:lnTo>
                    <a:pt x="850900" y="694207"/>
                  </a:lnTo>
                  <a:lnTo>
                    <a:pt x="742543" y="694207"/>
                  </a:lnTo>
                  <a:lnTo>
                    <a:pt x="742543" y="426059"/>
                  </a:lnTo>
                  <a:lnTo>
                    <a:pt x="696620" y="427075"/>
                  </a:lnTo>
                  <a:lnTo>
                    <a:pt x="690245" y="426059"/>
                  </a:lnTo>
                  <a:lnTo>
                    <a:pt x="690245" y="694207"/>
                  </a:lnTo>
                  <a:lnTo>
                    <a:pt x="295681" y="694207"/>
                  </a:lnTo>
                  <a:lnTo>
                    <a:pt x="285330" y="696302"/>
                  </a:lnTo>
                  <a:lnTo>
                    <a:pt x="276860" y="702005"/>
                  </a:lnTo>
                  <a:lnTo>
                    <a:pt x="271157" y="710463"/>
                  </a:lnTo>
                  <a:lnTo>
                    <a:pt x="269074" y="720826"/>
                  </a:lnTo>
                  <a:lnTo>
                    <a:pt x="269074" y="753148"/>
                  </a:lnTo>
                  <a:lnTo>
                    <a:pt x="265785" y="769023"/>
                  </a:lnTo>
                  <a:lnTo>
                    <a:pt x="257009" y="781989"/>
                  </a:lnTo>
                  <a:lnTo>
                    <a:pt x="244055" y="790752"/>
                  </a:lnTo>
                  <a:lnTo>
                    <a:pt x="228193" y="794042"/>
                  </a:lnTo>
                  <a:lnTo>
                    <a:pt x="212356" y="790968"/>
                  </a:lnTo>
                  <a:lnTo>
                    <a:pt x="199390" y="782358"/>
                  </a:lnTo>
                  <a:lnTo>
                    <a:pt x="190601" y="769518"/>
                  </a:lnTo>
                  <a:lnTo>
                    <a:pt x="187299" y="753732"/>
                  </a:lnTo>
                  <a:lnTo>
                    <a:pt x="186512" y="162585"/>
                  </a:lnTo>
                  <a:lnTo>
                    <a:pt x="181737" y="142062"/>
                  </a:lnTo>
                  <a:lnTo>
                    <a:pt x="177800" y="132245"/>
                  </a:lnTo>
                  <a:lnTo>
                    <a:pt x="481088" y="132245"/>
                  </a:lnTo>
                  <a:lnTo>
                    <a:pt x="494461" y="91986"/>
                  </a:lnTo>
                  <a:lnTo>
                    <a:pt x="500100" y="79006"/>
                  </a:lnTo>
                  <a:lnTo>
                    <a:pt x="94132" y="79006"/>
                  </a:lnTo>
                  <a:lnTo>
                    <a:pt x="57531" y="86448"/>
                  </a:lnTo>
                  <a:lnTo>
                    <a:pt x="27635" y="106629"/>
                  </a:lnTo>
                  <a:lnTo>
                    <a:pt x="7454" y="136525"/>
                  </a:lnTo>
                  <a:lnTo>
                    <a:pt x="0" y="173126"/>
                  </a:lnTo>
                  <a:lnTo>
                    <a:pt x="0" y="214020"/>
                  </a:lnTo>
                  <a:lnTo>
                    <a:pt x="2095" y="224383"/>
                  </a:lnTo>
                  <a:lnTo>
                    <a:pt x="7797" y="232841"/>
                  </a:lnTo>
                  <a:lnTo>
                    <a:pt x="16268" y="238556"/>
                  </a:lnTo>
                  <a:lnTo>
                    <a:pt x="26631" y="240652"/>
                  </a:lnTo>
                  <a:lnTo>
                    <a:pt x="135013" y="240652"/>
                  </a:lnTo>
                  <a:lnTo>
                    <a:pt x="135013" y="754100"/>
                  </a:lnTo>
                  <a:lnTo>
                    <a:pt x="142379" y="790346"/>
                  </a:lnTo>
                  <a:lnTo>
                    <a:pt x="162356" y="819937"/>
                  </a:lnTo>
                  <a:lnTo>
                    <a:pt x="191947" y="839914"/>
                  </a:lnTo>
                  <a:lnTo>
                    <a:pt x="228193" y="847293"/>
                  </a:lnTo>
                  <a:lnTo>
                    <a:pt x="784377" y="847293"/>
                  </a:lnTo>
                  <a:lnTo>
                    <a:pt x="820597" y="839914"/>
                  </a:lnTo>
                  <a:lnTo>
                    <a:pt x="850201" y="819937"/>
                  </a:lnTo>
                  <a:lnTo>
                    <a:pt x="870178" y="790346"/>
                  </a:lnTo>
                  <a:lnTo>
                    <a:pt x="877544" y="754100"/>
                  </a:lnTo>
                  <a:lnTo>
                    <a:pt x="877544" y="721779"/>
                  </a:lnTo>
                  <a:close/>
                </a:path>
                <a:path w="904239" h="847725">
                  <a:moveTo>
                    <a:pt x="903643" y="188302"/>
                  </a:moveTo>
                  <a:lnTo>
                    <a:pt x="897661" y="140716"/>
                  </a:lnTo>
                  <a:lnTo>
                    <a:pt x="879881" y="96189"/>
                  </a:lnTo>
                  <a:lnTo>
                    <a:pt x="850912" y="57162"/>
                  </a:lnTo>
                  <a:lnTo>
                    <a:pt x="811403" y="26073"/>
                  </a:lnTo>
                  <a:lnTo>
                    <a:pt x="765060" y="6489"/>
                  </a:lnTo>
                  <a:lnTo>
                    <a:pt x="746340" y="3975"/>
                  </a:lnTo>
                  <a:lnTo>
                    <a:pt x="746340" y="277736"/>
                  </a:lnTo>
                  <a:lnTo>
                    <a:pt x="743953" y="289572"/>
                  </a:lnTo>
                  <a:lnTo>
                    <a:pt x="737425" y="299237"/>
                  </a:lnTo>
                  <a:lnTo>
                    <a:pt x="727760" y="305765"/>
                  </a:lnTo>
                  <a:lnTo>
                    <a:pt x="715924" y="308152"/>
                  </a:lnTo>
                  <a:lnTo>
                    <a:pt x="704075" y="305765"/>
                  </a:lnTo>
                  <a:lnTo>
                    <a:pt x="694410" y="299237"/>
                  </a:lnTo>
                  <a:lnTo>
                    <a:pt x="687882" y="289572"/>
                  </a:lnTo>
                  <a:lnTo>
                    <a:pt x="685495" y="277736"/>
                  </a:lnTo>
                  <a:lnTo>
                    <a:pt x="687705" y="266001"/>
                  </a:lnTo>
                  <a:lnTo>
                    <a:pt x="694016" y="256374"/>
                  </a:lnTo>
                  <a:lnTo>
                    <a:pt x="703491" y="249809"/>
                  </a:lnTo>
                  <a:lnTo>
                    <a:pt x="715149" y="247307"/>
                  </a:lnTo>
                  <a:lnTo>
                    <a:pt x="715924" y="247307"/>
                  </a:lnTo>
                  <a:lnTo>
                    <a:pt x="727760" y="249694"/>
                  </a:lnTo>
                  <a:lnTo>
                    <a:pt x="737425" y="256209"/>
                  </a:lnTo>
                  <a:lnTo>
                    <a:pt x="743953" y="265887"/>
                  </a:lnTo>
                  <a:lnTo>
                    <a:pt x="746340" y="277736"/>
                  </a:lnTo>
                  <a:lnTo>
                    <a:pt x="746340" y="3975"/>
                  </a:lnTo>
                  <a:lnTo>
                    <a:pt x="742543" y="3467"/>
                  </a:lnTo>
                  <a:lnTo>
                    <a:pt x="742543" y="93268"/>
                  </a:lnTo>
                  <a:lnTo>
                    <a:pt x="742543" y="194995"/>
                  </a:lnTo>
                  <a:lnTo>
                    <a:pt x="740448" y="205371"/>
                  </a:lnTo>
                  <a:lnTo>
                    <a:pt x="734745" y="213829"/>
                  </a:lnTo>
                  <a:lnTo>
                    <a:pt x="726287" y="219544"/>
                  </a:lnTo>
                  <a:lnTo>
                    <a:pt x="715924" y="221627"/>
                  </a:lnTo>
                  <a:lnTo>
                    <a:pt x="705561" y="219544"/>
                  </a:lnTo>
                  <a:lnTo>
                    <a:pt x="697090" y="213829"/>
                  </a:lnTo>
                  <a:lnTo>
                    <a:pt x="691388" y="205371"/>
                  </a:lnTo>
                  <a:lnTo>
                    <a:pt x="689292" y="194995"/>
                  </a:lnTo>
                  <a:lnTo>
                    <a:pt x="689292" y="93268"/>
                  </a:lnTo>
                  <a:lnTo>
                    <a:pt x="691388" y="82905"/>
                  </a:lnTo>
                  <a:lnTo>
                    <a:pt x="697090" y="74434"/>
                  </a:lnTo>
                  <a:lnTo>
                    <a:pt x="705561" y="68732"/>
                  </a:lnTo>
                  <a:lnTo>
                    <a:pt x="715924" y="66636"/>
                  </a:lnTo>
                  <a:lnTo>
                    <a:pt x="726287" y="68732"/>
                  </a:lnTo>
                  <a:lnTo>
                    <a:pt x="734745" y="74434"/>
                  </a:lnTo>
                  <a:lnTo>
                    <a:pt x="740448" y="82905"/>
                  </a:lnTo>
                  <a:lnTo>
                    <a:pt x="742543" y="93268"/>
                  </a:lnTo>
                  <a:lnTo>
                    <a:pt x="742543" y="3467"/>
                  </a:lnTo>
                  <a:lnTo>
                    <a:pt x="669290" y="5969"/>
                  </a:lnTo>
                  <a:lnTo>
                    <a:pt x="624763" y="23761"/>
                  </a:lnTo>
                  <a:lnTo>
                    <a:pt x="585724" y="52730"/>
                  </a:lnTo>
                  <a:lnTo>
                    <a:pt x="554634" y="92265"/>
                  </a:lnTo>
                  <a:lnTo>
                    <a:pt x="535254" y="138087"/>
                  </a:lnTo>
                  <a:lnTo>
                    <a:pt x="528624" y="187388"/>
                  </a:lnTo>
                  <a:lnTo>
                    <a:pt x="530352" y="212267"/>
                  </a:lnTo>
                  <a:lnTo>
                    <a:pt x="535266" y="236613"/>
                  </a:lnTo>
                  <a:lnTo>
                    <a:pt x="543267" y="260121"/>
                  </a:lnTo>
                  <a:lnTo>
                    <a:pt x="554291" y="282486"/>
                  </a:lnTo>
                  <a:lnTo>
                    <a:pt x="520065" y="356654"/>
                  </a:lnTo>
                  <a:lnTo>
                    <a:pt x="518096" y="364210"/>
                  </a:lnTo>
                  <a:lnTo>
                    <a:pt x="519137" y="371690"/>
                  </a:lnTo>
                  <a:lnTo>
                    <a:pt x="522909" y="378218"/>
                  </a:lnTo>
                  <a:lnTo>
                    <a:pt x="529120" y="382981"/>
                  </a:lnTo>
                  <a:lnTo>
                    <a:pt x="534339" y="385521"/>
                  </a:lnTo>
                  <a:lnTo>
                    <a:pt x="540423" y="385635"/>
                  </a:lnTo>
                  <a:lnTo>
                    <a:pt x="545731" y="383273"/>
                  </a:lnTo>
                  <a:lnTo>
                    <a:pt x="620839" y="349046"/>
                  </a:lnTo>
                  <a:lnTo>
                    <a:pt x="667169" y="368604"/>
                  </a:lnTo>
                  <a:lnTo>
                    <a:pt x="715352" y="375081"/>
                  </a:lnTo>
                  <a:lnTo>
                    <a:pt x="762927" y="369112"/>
                  </a:lnTo>
                  <a:lnTo>
                    <a:pt x="807466" y="351320"/>
                  </a:lnTo>
                  <a:lnTo>
                    <a:pt x="810526" y="349046"/>
                  </a:lnTo>
                  <a:lnTo>
                    <a:pt x="846518" y="322351"/>
                  </a:lnTo>
                  <a:lnTo>
                    <a:pt x="857681" y="308152"/>
                  </a:lnTo>
                  <a:lnTo>
                    <a:pt x="877633" y="282816"/>
                  </a:lnTo>
                  <a:lnTo>
                    <a:pt x="892606" y="247307"/>
                  </a:lnTo>
                  <a:lnTo>
                    <a:pt x="897178" y="236486"/>
                  </a:lnTo>
                  <a:lnTo>
                    <a:pt x="899172" y="221627"/>
                  </a:lnTo>
                  <a:lnTo>
                    <a:pt x="903643" y="188302"/>
                  </a:lnTo>
                  <a:close/>
                </a:path>
              </a:pathLst>
            </a:custGeom>
            <a:solidFill>
              <a:srgbClr val="A8B5D7">
                <a:alpha val="31764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19">
              <a:extLst>
                <a:ext uri="{FF2B5EF4-FFF2-40B4-BE49-F238E27FC236}">
                  <a16:creationId xmlns:a16="http://schemas.microsoft.com/office/drawing/2014/main" id="{A728230E-6136-481C-935F-25DFD67227FB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37232" y="4619256"/>
              <a:ext cx="1409699" cy="390131"/>
            </a:xfrm>
            <a:prstGeom prst="rect">
              <a:avLst/>
            </a:prstGeom>
          </p:spPr>
        </p:pic>
        <p:sp>
          <p:nvSpPr>
            <p:cNvPr id="38" name="object 20">
              <a:extLst>
                <a:ext uri="{FF2B5EF4-FFF2-40B4-BE49-F238E27FC236}">
                  <a16:creationId xmlns:a16="http://schemas.microsoft.com/office/drawing/2014/main" id="{68DE8D9A-8B0A-4F80-9929-92C430E9127B}"/>
                </a:ext>
              </a:extLst>
            </p:cNvPr>
            <p:cNvSpPr/>
            <p:nvPr/>
          </p:nvSpPr>
          <p:spPr>
            <a:xfrm>
              <a:off x="2293493" y="4675377"/>
              <a:ext cx="1301750" cy="282575"/>
            </a:xfrm>
            <a:custGeom>
              <a:avLst/>
              <a:gdLst/>
              <a:ahLst/>
              <a:cxnLst/>
              <a:rect l="l" t="t" r="r" b="b"/>
              <a:pathLst>
                <a:path w="1301750" h="282575">
                  <a:moveTo>
                    <a:pt x="1000632" y="0"/>
                  </a:moveTo>
                  <a:lnTo>
                    <a:pt x="962914" y="0"/>
                  </a:lnTo>
                  <a:lnTo>
                    <a:pt x="962914" y="282575"/>
                  </a:lnTo>
                  <a:lnTo>
                    <a:pt x="1000632" y="282575"/>
                  </a:lnTo>
                  <a:lnTo>
                    <a:pt x="1000632" y="137795"/>
                  </a:lnTo>
                  <a:lnTo>
                    <a:pt x="1301242" y="137795"/>
                  </a:lnTo>
                  <a:lnTo>
                    <a:pt x="1301242" y="109728"/>
                  </a:lnTo>
                  <a:lnTo>
                    <a:pt x="1044829" y="109728"/>
                  </a:lnTo>
                  <a:lnTo>
                    <a:pt x="1044829" y="105537"/>
                  </a:lnTo>
                  <a:lnTo>
                    <a:pt x="1000632" y="105537"/>
                  </a:lnTo>
                  <a:lnTo>
                    <a:pt x="1000632" y="0"/>
                  </a:lnTo>
                  <a:close/>
                </a:path>
                <a:path w="1301750" h="282575">
                  <a:moveTo>
                    <a:pt x="1259712" y="169799"/>
                  </a:moveTo>
                  <a:lnTo>
                    <a:pt x="1075308" y="169799"/>
                  </a:lnTo>
                  <a:lnTo>
                    <a:pt x="1075308" y="278384"/>
                  </a:lnTo>
                  <a:lnTo>
                    <a:pt x="1259712" y="278384"/>
                  </a:lnTo>
                  <a:lnTo>
                    <a:pt x="1259712" y="246380"/>
                  </a:lnTo>
                  <a:lnTo>
                    <a:pt x="1112520" y="246380"/>
                  </a:lnTo>
                  <a:lnTo>
                    <a:pt x="1112520" y="201549"/>
                  </a:lnTo>
                  <a:lnTo>
                    <a:pt x="1259712" y="201549"/>
                  </a:lnTo>
                  <a:lnTo>
                    <a:pt x="1259712" y="169799"/>
                  </a:lnTo>
                  <a:close/>
                </a:path>
                <a:path w="1301750" h="282575">
                  <a:moveTo>
                    <a:pt x="1259712" y="201549"/>
                  </a:moveTo>
                  <a:lnTo>
                    <a:pt x="1222247" y="201549"/>
                  </a:lnTo>
                  <a:lnTo>
                    <a:pt x="1222247" y="246380"/>
                  </a:lnTo>
                  <a:lnTo>
                    <a:pt x="1259712" y="246380"/>
                  </a:lnTo>
                  <a:lnTo>
                    <a:pt x="1259712" y="201549"/>
                  </a:lnTo>
                  <a:close/>
                </a:path>
                <a:path w="1301750" h="282575">
                  <a:moveTo>
                    <a:pt x="1301242" y="137795"/>
                  </a:moveTo>
                  <a:lnTo>
                    <a:pt x="1034160" y="137795"/>
                  </a:lnTo>
                  <a:lnTo>
                    <a:pt x="1034160" y="141478"/>
                  </a:lnTo>
                  <a:lnTo>
                    <a:pt x="1301242" y="141478"/>
                  </a:lnTo>
                  <a:lnTo>
                    <a:pt x="1301242" y="137795"/>
                  </a:lnTo>
                  <a:close/>
                </a:path>
                <a:path w="1301750" h="282575">
                  <a:moveTo>
                    <a:pt x="1258823" y="9144"/>
                  </a:moveTo>
                  <a:lnTo>
                    <a:pt x="1072260" y="9144"/>
                  </a:lnTo>
                  <a:lnTo>
                    <a:pt x="1072260" y="41148"/>
                  </a:lnTo>
                  <a:lnTo>
                    <a:pt x="1219834" y="41148"/>
                  </a:lnTo>
                  <a:lnTo>
                    <a:pt x="1219715" y="48387"/>
                  </a:lnTo>
                  <a:lnTo>
                    <a:pt x="1215850" y="90392"/>
                  </a:lnTo>
                  <a:lnTo>
                    <a:pt x="1213104" y="109728"/>
                  </a:lnTo>
                  <a:lnTo>
                    <a:pt x="1251458" y="109728"/>
                  </a:lnTo>
                  <a:lnTo>
                    <a:pt x="1256283" y="64008"/>
                  </a:lnTo>
                  <a:lnTo>
                    <a:pt x="1258444" y="23717"/>
                  </a:lnTo>
                  <a:lnTo>
                    <a:pt x="1258823" y="9144"/>
                  </a:lnTo>
                  <a:close/>
                </a:path>
                <a:path w="1301750" h="282575">
                  <a:moveTo>
                    <a:pt x="668401" y="191770"/>
                  </a:moveTo>
                  <a:lnTo>
                    <a:pt x="630046" y="191770"/>
                  </a:lnTo>
                  <a:lnTo>
                    <a:pt x="630046" y="281051"/>
                  </a:lnTo>
                  <a:lnTo>
                    <a:pt x="668401" y="281051"/>
                  </a:lnTo>
                  <a:lnTo>
                    <a:pt x="668401" y="191770"/>
                  </a:lnTo>
                  <a:close/>
                </a:path>
                <a:path w="1301750" h="282575">
                  <a:moveTo>
                    <a:pt x="928497" y="55245"/>
                  </a:moveTo>
                  <a:lnTo>
                    <a:pt x="891286" y="55245"/>
                  </a:lnTo>
                  <a:lnTo>
                    <a:pt x="889738" y="65151"/>
                  </a:lnTo>
                  <a:lnTo>
                    <a:pt x="887571" y="75057"/>
                  </a:lnTo>
                  <a:lnTo>
                    <a:pt x="872299" y="114315"/>
                  </a:lnTo>
                  <a:lnTo>
                    <a:pt x="844740" y="151098"/>
                  </a:lnTo>
                  <a:lnTo>
                    <a:pt x="815091" y="176266"/>
                  </a:lnTo>
                  <a:lnTo>
                    <a:pt x="776605" y="198501"/>
                  </a:lnTo>
                  <a:lnTo>
                    <a:pt x="801877" y="225044"/>
                  </a:lnTo>
                  <a:lnTo>
                    <a:pt x="846758" y="196129"/>
                  </a:lnTo>
                  <a:lnTo>
                    <a:pt x="880951" y="163385"/>
                  </a:lnTo>
                  <a:lnTo>
                    <a:pt x="905839" y="126380"/>
                  </a:lnTo>
                  <a:lnTo>
                    <a:pt x="922051" y="84963"/>
                  </a:lnTo>
                  <a:lnTo>
                    <a:pt x="925641" y="70371"/>
                  </a:lnTo>
                  <a:lnTo>
                    <a:pt x="928497" y="55245"/>
                  </a:lnTo>
                  <a:close/>
                </a:path>
                <a:path w="1301750" h="282575">
                  <a:moveTo>
                    <a:pt x="780288" y="160020"/>
                  </a:moveTo>
                  <a:lnTo>
                    <a:pt x="518794" y="160020"/>
                  </a:lnTo>
                  <a:lnTo>
                    <a:pt x="518794" y="191770"/>
                  </a:lnTo>
                  <a:lnTo>
                    <a:pt x="780288" y="191770"/>
                  </a:lnTo>
                  <a:lnTo>
                    <a:pt x="780288" y="160020"/>
                  </a:lnTo>
                  <a:close/>
                </a:path>
                <a:path w="1301750" h="282575">
                  <a:moveTo>
                    <a:pt x="595883" y="6477"/>
                  </a:moveTo>
                  <a:lnTo>
                    <a:pt x="558673" y="6477"/>
                  </a:lnTo>
                  <a:lnTo>
                    <a:pt x="558673" y="132969"/>
                  </a:lnTo>
                  <a:lnTo>
                    <a:pt x="740409" y="132969"/>
                  </a:lnTo>
                  <a:lnTo>
                    <a:pt x="740409" y="102489"/>
                  </a:lnTo>
                  <a:lnTo>
                    <a:pt x="595630" y="102489"/>
                  </a:lnTo>
                  <a:lnTo>
                    <a:pt x="595630" y="74168"/>
                  </a:lnTo>
                  <a:lnTo>
                    <a:pt x="740409" y="74168"/>
                  </a:lnTo>
                  <a:lnTo>
                    <a:pt x="740409" y="44577"/>
                  </a:lnTo>
                  <a:lnTo>
                    <a:pt x="595883" y="44577"/>
                  </a:lnTo>
                  <a:lnTo>
                    <a:pt x="595883" y="6477"/>
                  </a:lnTo>
                  <a:close/>
                </a:path>
                <a:path w="1301750" h="282575">
                  <a:moveTo>
                    <a:pt x="740409" y="74168"/>
                  </a:moveTo>
                  <a:lnTo>
                    <a:pt x="703833" y="74168"/>
                  </a:lnTo>
                  <a:lnTo>
                    <a:pt x="703833" y="102489"/>
                  </a:lnTo>
                  <a:lnTo>
                    <a:pt x="740409" y="102489"/>
                  </a:lnTo>
                  <a:lnTo>
                    <a:pt x="740409" y="74168"/>
                  </a:lnTo>
                  <a:close/>
                </a:path>
                <a:path w="1301750" h="282575">
                  <a:moveTo>
                    <a:pt x="932052" y="23241"/>
                  </a:moveTo>
                  <a:lnTo>
                    <a:pt x="883793" y="23876"/>
                  </a:lnTo>
                  <a:lnTo>
                    <a:pt x="791209" y="23876"/>
                  </a:lnTo>
                  <a:lnTo>
                    <a:pt x="791209" y="56134"/>
                  </a:lnTo>
                  <a:lnTo>
                    <a:pt x="823594" y="56134"/>
                  </a:lnTo>
                  <a:lnTo>
                    <a:pt x="857392" y="55927"/>
                  </a:lnTo>
                  <a:lnTo>
                    <a:pt x="891286" y="55245"/>
                  </a:lnTo>
                  <a:lnTo>
                    <a:pt x="928497" y="55245"/>
                  </a:lnTo>
                  <a:lnTo>
                    <a:pt x="930646" y="39459"/>
                  </a:lnTo>
                  <a:lnTo>
                    <a:pt x="932052" y="23241"/>
                  </a:lnTo>
                  <a:close/>
                </a:path>
                <a:path w="1301750" h="282575">
                  <a:moveTo>
                    <a:pt x="740409" y="6477"/>
                  </a:moveTo>
                  <a:lnTo>
                    <a:pt x="702818" y="6477"/>
                  </a:lnTo>
                  <a:lnTo>
                    <a:pt x="702818" y="44577"/>
                  </a:lnTo>
                  <a:lnTo>
                    <a:pt x="740409" y="44577"/>
                  </a:lnTo>
                  <a:lnTo>
                    <a:pt x="740409" y="6477"/>
                  </a:lnTo>
                  <a:close/>
                </a:path>
                <a:path w="1301750" h="282575">
                  <a:moveTo>
                    <a:pt x="188721" y="189357"/>
                  </a:moveTo>
                  <a:lnTo>
                    <a:pt x="153669" y="189357"/>
                  </a:lnTo>
                  <a:lnTo>
                    <a:pt x="153669" y="275590"/>
                  </a:lnTo>
                  <a:lnTo>
                    <a:pt x="188721" y="275590"/>
                  </a:lnTo>
                  <a:lnTo>
                    <a:pt x="188721" y="189357"/>
                  </a:lnTo>
                  <a:close/>
                </a:path>
                <a:path w="1301750" h="282575">
                  <a:moveTo>
                    <a:pt x="117626" y="55880"/>
                  </a:moveTo>
                  <a:lnTo>
                    <a:pt x="83184" y="55880"/>
                  </a:lnTo>
                  <a:lnTo>
                    <a:pt x="82161" y="64619"/>
                  </a:lnTo>
                  <a:lnTo>
                    <a:pt x="80613" y="73501"/>
                  </a:lnTo>
                  <a:lnTo>
                    <a:pt x="68961" y="110061"/>
                  </a:lnTo>
                  <a:lnTo>
                    <a:pt x="48244" y="146907"/>
                  </a:lnTo>
                  <a:lnTo>
                    <a:pt x="18351" y="182895"/>
                  </a:lnTo>
                  <a:lnTo>
                    <a:pt x="0" y="200025"/>
                  </a:lnTo>
                  <a:lnTo>
                    <a:pt x="27686" y="220726"/>
                  </a:lnTo>
                  <a:lnTo>
                    <a:pt x="58419" y="188214"/>
                  </a:lnTo>
                  <a:lnTo>
                    <a:pt x="82295" y="154559"/>
                  </a:lnTo>
                  <a:lnTo>
                    <a:pt x="119662" y="154559"/>
                  </a:lnTo>
                  <a:lnTo>
                    <a:pt x="115950" y="150215"/>
                  </a:lnTo>
                  <a:lnTo>
                    <a:pt x="109664" y="141747"/>
                  </a:lnTo>
                  <a:lnTo>
                    <a:pt x="103949" y="132828"/>
                  </a:lnTo>
                  <a:lnTo>
                    <a:pt x="98806" y="123444"/>
                  </a:lnTo>
                  <a:lnTo>
                    <a:pt x="103784" y="111136"/>
                  </a:lnTo>
                  <a:lnTo>
                    <a:pt x="108061" y="98806"/>
                  </a:lnTo>
                  <a:lnTo>
                    <a:pt x="111646" y="86475"/>
                  </a:lnTo>
                  <a:lnTo>
                    <a:pt x="114554" y="74168"/>
                  </a:lnTo>
                  <a:lnTo>
                    <a:pt x="116867" y="61737"/>
                  </a:lnTo>
                  <a:lnTo>
                    <a:pt x="117626" y="55880"/>
                  </a:lnTo>
                  <a:close/>
                </a:path>
                <a:path w="1301750" h="282575">
                  <a:moveTo>
                    <a:pt x="119662" y="154559"/>
                  </a:moveTo>
                  <a:lnTo>
                    <a:pt x="82295" y="154559"/>
                  </a:lnTo>
                  <a:lnTo>
                    <a:pt x="87201" y="162798"/>
                  </a:lnTo>
                  <a:lnTo>
                    <a:pt x="116014" y="199802"/>
                  </a:lnTo>
                  <a:lnTo>
                    <a:pt x="129539" y="212852"/>
                  </a:lnTo>
                  <a:lnTo>
                    <a:pt x="153669" y="189357"/>
                  </a:lnTo>
                  <a:lnTo>
                    <a:pt x="188721" y="189357"/>
                  </a:lnTo>
                  <a:lnTo>
                    <a:pt x="188721" y="187452"/>
                  </a:lnTo>
                  <a:lnTo>
                    <a:pt x="153669" y="187452"/>
                  </a:lnTo>
                  <a:lnTo>
                    <a:pt x="145526" y="180494"/>
                  </a:lnTo>
                  <a:lnTo>
                    <a:pt x="137667" y="173323"/>
                  </a:lnTo>
                  <a:lnTo>
                    <a:pt x="130095" y="165913"/>
                  </a:lnTo>
                  <a:lnTo>
                    <a:pt x="122808" y="158242"/>
                  </a:lnTo>
                  <a:lnTo>
                    <a:pt x="119662" y="154559"/>
                  </a:lnTo>
                  <a:close/>
                </a:path>
                <a:path w="1301750" h="282575">
                  <a:moveTo>
                    <a:pt x="188721" y="3048"/>
                  </a:moveTo>
                  <a:lnTo>
                    <a:pt x="153669" y="3048"/>
                  </a:lnTo>
                  <a:lnTo>
                    <a:pt x="153669" y="98552"/>
                  </a:lnTo>
                  <a:lnTo>
                    <a:pt x="121284" y="98552"/>
                  </a:lnTo>
                  <a:lnTo>
                    <a:pt x="121284" y="129921"/>
                  </a:lnTo>
                  <a:lnTo>
                    <a:pt x="153669" y="129921"/>
                  </a:lnTo>
                  <a:lnTo>
                    <a:pt x="153669" y="187452"/>
                  </a:lnTo>
                  <a:lnTo>
                    <a:pt x="188721" y="187452"/>
                  </a:lnTo>
                  <a:lnTo>
                    <a:pt x="188721" y="3048"/>
                  </a:lnTo>
                  <a:close/>
                </a:path>
                <a:path w="1301750" h="282575">
                  <a:moveTo>
                    <a:pt x="119761" y="23876"/>
                  </a:moveTo>
                  <a:lnTo>
                    <a:pt x="111708" y="24116"/>
                  </a:lnTo>
                  <a:lnTo>
                    <a:pt x="103727" y="24272"/>
                  </a:lnTo>
                  <a:lnTo>
                    <a:pt x="87883" y="24384"/>
                  </a:lnTo>
                  <a:lnTo>
                    <a:pt x="17652" y="24384"/>
                  </a:lnTo>
                  <a:lnTo>
                    <a:pt x="17652" y="56388"/>
                  </a:lnTo>
                  <a:lnTo>
                    <a:pt x="69850" y="56388"/>
                  </a:lnTo>
                  <a:lnTo>
                    <a:pt x="76454" y="56261"/>
                  </a:lnTo>
                  <a:lnTo>
                    <a:pt x="83184" y="55880"/>
                  </a:lnTo>
                  <a:lnTo>
                    <a:pt x="117626" y="55880"/>
                  </a:lnTo>
                  <a:lnTo>
                    <a:pt x="118491" y="49212"/>
                  </a:lnTo>
                  <a:lnTo>
                    <a:pt x="119447" y="36591"/>
                  </a:lnTo>
                  <a:lnTo>
                    <a:pt x="119761" y="23876"/>
                  </a:lnTo>
                  <a:close/>
                </a:path>
                <a:path w="1301750" h="282575">
                  <a:moveTo>
                    <a:pt x="498601" y="136017"/>
                  </a:moveTo>
                  <a:lnTo>
                    <a:pt x="462025" y="136017"/>
                  </a:lnTo>
                  <a:lnTo>
                    <a:pt x="462025" y="282575"/>
                  </a:lnTo>
                  <a:lnTo>
                    <a:pt x="498601" y="282575"/>
                  </a:lnTo>
                  <a:lnTo>
                    <a:pt x="498601" y="136017"/>
                  </a:lnTo>
                  <a:close/>
                </a:path>
                <a:path w="1301750" h="282575">
                  <a:moveTo>
                    <a:pt x="438276" y="203708"/>
                  </a:moveTo>
                  <a:lnTo>
                    <a:pt x="402336" y="203708"/>
                  </a:lnTo>
                  <a:lnTo>
                    <a:pt x="402336" y="275590"/>
                  </a:lnTo>
                  <a:lnTo>
                    <a:pt x="438276" y="275590"/>
                  </a:lnTo>
                  <a:lnTo>
                    <a:pt x="438276" y="203708"/>
                  </a:lnTo>
                  <a:close/>
                </a:path>
                <a:path w="1301750" h="282575">
                  <a:moveTo>
                    <a:pt x="371006" y="55245"/>
                  </a:moveTo>
                  <a:lnTo>
                    <a:pt x="336169" y="55245"/>
                  </a:lnTo>
                  <a:lnTo>
                    <a:pt x="335168" y="64006"/>
                  </a:lnTo>
                  <a:lnTo>
                    <a:pt x="333692" y="72945"/>
                  </a:lnTo>
                  <a:lnTo>
                    <a:pt x="322897" y="110188"/>
                  </a:lnTo>
                  <a:lnTo>
                    <a:pt x="303228" y="148209"/>
                  </a:lnTo>
                  <a:lnTo>
                    <a:pt x="273605" y="186023"/>
                  </a:lnTo>
                  <a:lnTo>
                    <a:pt x="254762" y="204216"/>
                  </a:lnTo>
                  <a:lnTo>
                    <a:pt x="281939" y="225044"/>
                  </a:lnTo>
                  <a:lnTo>
                    <a:pt x="313055" y="191770"/>
                  </a:lnTo>
                  <a:lnTo>
                    <a:pt x="337438" y="155194"/>
                  </a:lnTo>
                  <a:lnTo>
                    <a:pt x="374142" y="155194"/>
                  </a:lnTo>
                  <a:lnTo>
                    <a:pt x="368234" y="146952"/>
                  </a:lnTo>
                  <a:lnTo>
                    <a:pt x="362886" y="138414"/>
                  </a:lnTo>
                  <a:lnTo>
                    <a:pt x="358086" y="129565"/>
                  </a:lnTo>
                  <a:lnTo>
                    <a:pt x="353821" y="120396"/>
                  </a:lnTo>
                  <a:lnTo>
                    <a:pt x="361942" y="97224"/>
                  </a:lnTo>
                  <a:lnTo>
                    <a:pt x="368014" y="73421"/>
                  </a:lnTo>
                  <a:lnTo>
                    <a:pt x="371006" y="55245"/>
                  </a:lnTo>
                  <a:close/>
                </a:path>
                <a:path w="1301750" h="282575">
                  <a:moveTo>
                    <a:pt x="374142" y="155194"/>
                  </a:moveTo>
                  <a:lnTo>
                    <a:pt x="337438" y="155194"/>
                  </a:lnTo>
                  <a:lnTo>
                    <a:pt x="342487" y="165052"/>
                  </a:lnTo>
                  <a:lnTo>
                    <a:pt x="366400" y="199554"/>
                  </a:lnTo>
                  <a:lnTo>
                    <a:pt x="386206" y="217932"/>
                  </a:lnTo>
                  <a:lnTo>
                    <a:pt x="402336" y="203708"/>
                  </a:lnTo>
                  <a:lnTo>
                    <a:pt x="438276" y="203708"/>
                  </a:lnTo>
                  <a:lnTo>
                    <a:pt x="438276" y="184785"/>
                  </a:lnTo>
                  <a:lnTo>
                    <a:pt x="402336" y="184785"/>
                  </a:lnTo>
                  <a:lnTo>
                    <a:pt x="394644" y="177875"/>
                  </a:lnTo>
                  <a:lnTo>
                    <a:pt x="387381" y="170656"/>
                  </a:lnTo>
                  <a:lnTo>
                    <a:pt x="380547" y="163103"/>
                  </a:lnTo>
                  <a:lnTo>
                    <a:pt x="374142" y="155194"/>
                  </a:lnTo>
                  <a:close/>
                </a:path>
                <a:path w="1301750" h="282575">
                  <a:moveTo>
                    <a:pt x="438276" y="3048"/>
                  </a:moveTo>
                  <a:lnTo>
                    <a:pt x="402336" y="3048"/>
                  </a:lnTo>
                  <a:lnTo>
                    <a:pt x="402336" y="184785"/>
                  </a:lnTo>
                  <a:lnTo>
                    <a:pt x="438276" y="184785"/>
                  </a:lnTo>
                  <a:lnTo>
                    <a:pt x="438276" y="136017"/>
                  </a:lnTo>
                  <a:lnTo>
                    <a:pt x="498601" y="136017"/>
                  </a:lnTo>
                  <a:lnTo>
                    <a:pt x="498601" y="104648"/>
                  </a:lnTo>
                  <a:lnTo>
                    <a:pt x="438276" y="104648"/>
                  </a:lnTo>
                  <a:lnTo>
                    <a:pt x="438276" y="3048"/>
                  </a:lnTo>
                  <a:close/>
                </a:path>
                <a:path w="1301750" h="282575">
                  <a:moveTo>
                    <a:pt x="498601" y="0"/>
                  </a:moveTo>
                  <a:lnTo>
                    <a:pt x="462025" y="0"/>
                  </a:lnTo>
                  <a:lnTo>
                    <a:pt x="462025" y="104648"/>
                  </a:lnTo>
                  <a:lnTo>
                    <a:pt x="498601" y="104648"/>
                  </a:lnTo>
                  <a:lnTo>
                    <a:pt x="498601" y="0"/>
                  </a:lnTo>
                  <a:close/>
                </a:path>
                <a:path w="1301750" h="282575">
                  <a:moveTo>
                    <a:pt x="374014" y="23876"/>
                  </a:moveTo>
                  <a:lnTo>
                    <a:pt x="365944" y="24116"/>
                  </a:lnTo>
                  <a:lnTo>
                    <a:pt x="357933" y="24272"/>
                  </a:lnTo>
                  <a:lnTo>
                    <a:pt x="342138" y="24384"/>
                  </a:lnTo>
                  <a:lnTo>
                    <a:pt x="271906" y="24384"/>
                  </a:lnTo>
                  <a:lnTo>
                    <a:pt x="271906" y="55880"/>
                  </a:lnTo>
                  <a:lnTo>
                    <a:pt x="322833" y="55880"/>
                  </a:lnTo>
                  <a:lnTo>
                    <a:pt x="329438" y="55626"/>
                  </a:lnTo>
                  <a:lnTo>
                    <a:pt x="336169" y="55245"/>
                  </a:lnTo>
                  <a:lnTo>
                    <a:pt x="371006" y="55245"/>
                  </a:lnTo>
                  <a:lnTo>
                    <a:pt x="372038" y="48976"/>
                  </a:lnTo>
                  <a:lnTo>
                    <a:pt x="374014" y="23876"/>
                  </a:lnTo>
                  <a:close/>
                </a:path>
                <a:path w="1301750" h="282575">
                  <a:moveTo>
                    <a:pt x="244475" y="0"/>
                  </a:moveTo>
                  <a:lnTo>
                    <a:pt x="208787" y="0"/>
                  </a:lnTo>
                  <a:lnTo>
                    <a:pt x="208787" y="282575"/>
                  </a:lnTo>
                  <a:lnTo>
                    <a:pt x="244475" y="282575"/>
                  </a:lnTo>
                  <a:lnTo>
                    <a:pt x="2444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39" name="object 38">
              <a:extLst>
                <a:ext uri="{FF2B5EF4-FFF2-40B4-BE49-F238E27FC236}">
                  <a16:creationId xmlns:a16="http://schemas.microsoft.com/office/drawing/2014/main" id="{50F0D593-8F5E-4B0F-870F-129F1A74D87F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1807" y="2069469"/>
              <a:ext cx="3816097" cy="1722121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C37DE69A-3E7B-406E-9DD0-1D549BA0B25C}"/>
                </a:ext>
              </a:extLst>
            </p:cNvPr>
            <p:cNvSpPr txBox="1"/>
            <p:nvPr/>
          </p:nvSpPr>
          <p:spPr>
            <a:xfrm>
              <a:off x="2237232" y="5131337"/>
              <a:ext cx="1598674" cy="4717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>
                  <a:solidFill>
                    <a:schemeClr val="bg1"/>
                  </a:solidFill>
                  <a:latin typeface="한컴 고딕" panose="02000500000000000000" pitchFamily="2" charset="-127"/>
                  <a:ea typeface="한컴 고딕" panose="02000500000000000000" pitchFamily="2" charset="-127"/>
                </a:rPr>
                <a:t>적용 배제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0C7D785-309C-47F3-90C1-3562E0594A3E}"/>
                </a:ext>
              </a:extLst>
            </p:cNvPr>
            <p:cNvSpPr txBox="1"/>
            <p:nvPr/>
          </p:nvSpPr>
          <p:spPr>
            <a:xfrm>
              <a:off x="971552" y="2341945"/>
              <a:ext cx="3893077" cy="6168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>
                  <a:solidFill>
                    <a:srgbClr val="635E9F"/>
                  </a:solidFill>
                </a:rPr>
                <a:t>환수금액이 과거 </a:t>
              </a:r>
              <a:r>
                <a:rPr lang="en-US" altLang="ko-KR" sz="1400" b="1" dirty="0">
                  <a:solidFill>
                    <a:srgbClr val="635E9F"/>
                  </a:solidFill>
                </a:rPr>
                <a:t>3</a:t>
              </a:r>
              <a:r>
                <a:rPr lang="ko-KR" altLang="en-US" sz="1400" b="1" dirty="0">
                  <a:solidFill>
                    <a:srgbClr val="635E9F"/>
                  </a:solidFill>
                </a:rPr>
                <a:t>년간 누적하여 </a:t>
              </a:r>
              <a:r>
                <a:rPr lang="en-US" altLang="ko-KR" sz="1400" b="1" dirty="0">
                  <a:solidFill>
                    <a:srgbClr val="635E9F"/>
                  </a:solidFill>
                </a:rPr>
                <a:t>100</a:t>
              </a:r>
              <a:r>
                <a:rPr lang="ko-KR" altLang="en-US" sz="1400" b="1" dirty="0">
                  <a:solidFill>
                    <a:srgbClr val="635E9F"/>
                  </a:solidFill>
                </a:rPr>
                <a:t>만원이 안되는 경우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BD19769-7F97-44CC-9956-3DFFFC6659B9}"/>
                </a:ext>
              </a:extLst>
            </p:cNvPr>
            <p:cNvSpPr txBox="1"/>
            <p:nvPr/>
          </p:nvSpPr>
          <p:spPr>
            <a:xfrm>
              <a:off x="1014884" y="2874024"/>
              <a:ext cx="3773020" cy="59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>
                  <a:solidFill>
                    <a:srgbClr val="635E9F"/>
                  </a:solidFill>
                </a:rPr>
                <a:t>1</a:t>
              </a:r>
              <a:r>
                <a:rPr lang="ko-KR" altLang="en-US" sz="1400" b="1" dirty="0">
                  <a:solidFill>
                    <a:srgbClr val="635E9F"/>
                  </a:solidFill>
                </a:rPr>
                <a:t>회 부정청구 금액이 </a:t>
              </a:r>
              <a:r>
                <a:rPr lang="en-US" altLang="ko-KR" sz="1400" b="1" dirty="0">
                  <a:solidFill>
                    <a:srgbClr val="635E9F"/>
                  </a:solidFill>
                </a:rPr>
                <a:t>10</a:t>
              </a:r>
              <a:r>
                <a:rPr lang="ko-KR" altLang="en-US" sz="1400" b="1" dirty="0">
                  <a:solidFill>
                    <a:srgbClr val="635E9F"/>
                  </a:solidFill>
                </a:rPr>
                <a:t>만원 이하로 부정수익자가 지체 없이 반납한 경우</a:t>
              </a:r>
            </a:p>
          </p:txBody>
        </p:sp>
      </p:grpSp>
      <p:sp>
        <p:nvSpPr>
          <p:cNvPr id="2" name="제목 1">
            <a:extLst>
              <a:ext uri="{FF2B5EF4-FFF2-40B4-BE49-F238E27FC236}">
                <a16:creationId xmlns:a16="http://schemas.microsoft.com/office/drawing/2014/main" id="{FF4FD16B-1A5A-43BA-8D7D-3162005F1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9096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6072" y="6205433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789773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환수 및 제재부가금 부과 절차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606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endParaRPr lang="ko-KR" altLang="en-US" sz="24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5C89EE3C-100D-48F3-92FE-5780AEB25387}"/>
              </a:ext>
            </a:extLst>
          </p:cNvPr>
          <p:cNvSpPr/>
          <p:nvPr/>
        </p:nvSpPr>
        <p:spPr>
          <a:xfrm>
            <a:off x="693979" y="1571587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공공재정환수법 위반 처분 절차</a:t>
            </a:r>
            <a:endParaRPr lang="ko-KR" altLang="ko-KR" sz="24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자유형: 도형 27">
            <a:extLst>
              <a:ext uri="{FF2B5EF4-FFF2-40B4-BE49-F238E27FC236}">
                <a16:creationId xmlns:a16="http://schemas.microsoft.com/office/drawing/2014/main" id="{786FAE94-89D5-47CC-9646-748029D46D6A}"/>
              </a:ext>
            </a:extLst>
          </p:cNvPr>
          <p:cNvSpPr/>
          <p:nvPr/>
        </p:nvSpPr>
        <p:spPr>
          <a:xfrm>
            <a:off x="638066" y="2521831"/>
            <a:ext cx="2595463" cy="1523265"/>
          </a:xfrm>
          <a:custGeom>
            <a:avLst/>
            <a:gdLst>
              <a:gd name="connsiteX0" fmla="*/ 0 w 2289267"/>
              <a:gd name="connsiteY0" fmla="*/ 116103 h 1161029"/>
              <a:gd name="connsiteX1" fmla="*/ 116103 w 2289267"/>
              <a:gd name="connsiteY1" fmla="*/ 0 h 1161029"/>
              <a:gd name="connsiteX2" fmla="*/ 2173164 w 2289267"/>
              <a:gd name="connsiteY2" fmla="*/ 0 h 1161029"/>
              <a:gd name="connsiteX3" fmla="*/ 2289267 w 2289267"/>
              <a:gd name="connsiteY3" fmla="*/ 116103 h 1161029"/>
              <a:gd name="connsiteX4" fmla="*/ 2289267 w 2289267"/>
              <a:gd name="connsiteY4" fmla="*/ 1044926 h 1161029"/>
              <a:gd name="connsiteX5" fmla="*/ 2173164 w 2289267"/>
              <a:gd name="connsiteY5" fmla="*/ 1161029 h 1161029"/>
              <a:gd name="connsiteX6" fmla="*/ 116103 w 2289267"/>
              <a:gd name="connsiteY6" fmla="*/ 1161029 h 1161029"/>
              <a:gd name="connsiteX7" fmla="*/ 0 w 2289267"/>
              <a:gd name="connsiteY7" fmla="*/ 1044926 h 1161029"/>
              <a:gd name="connsiteX8" fmla="*/ 0 w 2289267"/>
              <a:gd name="connsiteY8" fmla="*/ 116103 h 116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9267" h="1161029">
                <a:moveTo>
                  <a:pt x="0" y="116103"/>
                </a:moveTo>
                <a:cubicBezTo>
                  <a:pt x="0" y="51981"/>
                  <a:pt x="51981" y="0"/>
                  <a:pt x="116103" y="0"/>
                </a:cubicBezTo>
                <a:lnTo>
                  <a:pt x="2173164" y="0"/>
                </a:lnTo>
                <a:cubicBezTo>
                  <a:pt x="2237286" y="0"/>
                  <a:pt x="2289267" y="51981"/>
                  <a:pt x="2289267" y="116103"/>
                </a:cubicBezTo>
                <a:lnTo>
                  <a:pt x="2289267" y="1044926"/>
                </a:lnTo>
                <a:cubicBezTo>
                  <a:pt x="2289267" y="1109048"/>
                  <a:pt x="2237286" y="1161029"/>
                  <a:pt x="2173164" y="1161029"/>
                </a:cubicBezTo>
                <a:lnTo>
                  <a:pt x="116103" y="1161029"/>
                </a:lnTo>
                <a:cubicBezTo>
                  <a:pt x="51981" y="1161029"/>
                  <a:pt x="0" y="1109048"/>
                  <a:pt x="0" y="1044926"/>
                </a:cubicBezTo>
                <a:lnTo>
                  <a:pt x="0" y="11610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585" tIns="102585" rIns="102585" bIns="102585" numCol="1" spcCol="1270" anchor="ctr" anchorCtr="0">
            <a:noAutofit/>
          </a:bodyPr>
          <a:lstStyle/>
          <a:p>
            <a:pPr marL="0" lvl="0" indent="0" algn="l" defTabSz="800100" latinLnBrk="1">
              <a:lnSpc>
                <a:spcPct val="5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감사부서</a:t>
            </a: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: </a:t>
            </a: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처분심의</a:t>
            </a:r>
            <a:endParaRPr lang="en-US" altLang="ko-KR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l" defTabSz="800100" latinLnBrk="1">
              <a:lnSpc>
                <a:spcPct val="5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endParaRPr lang="en-US" altLang="ko-KR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l" defTabSz="800100" latinLnBrk="1">
              <a:lnSpc>
                <a:spcPct val="5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사업부서</a:t>
            </a: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: </a:t>
            </a: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내부확정</a:t>
            </a:r>
          </a:p>
        </p:txBody>
      </p:sp>
      <p:sp>
        <p:nvSpPr>
          <p:cNvPr id="29" name="자유형: 도형 28">
            <a:extLst>
              <a:ext uri="{FF2B5EF4-FFF2-40B4-BE49-F238E27FC236}">
                <a16:creationId xmlns:a16="http://schemas.microsoft.com/office/drawing/2014/main" id="{B852F83A-DE9E-4D4B-A7AE-A2F416E1EB3A}"/>
              </a:ext>
            </a:extLst>
          </p:cNvPr>
          <p:cNvSpPr/>
          <p:nvPr/>
        </p:nvSpPr>
        <p:spPr>
          <a:xfrm rot="21482063">
            <a:off x="3201111" y="3156258"/>
            <a:ext cx="297842" cy="479423"/>
          </a:xfrm>
          <a:custGeom>
            <a:avLst/>
            <a:gdLst>
              <a:gd name="connsiteX0" fmla="*/ 0 w 392577"/>
              <a:gd name="connsiteY0" fmla="*/ 95885 h 479423"/>
              <a:gd name="connsiteX1" fmla="*/ 196289 w 392577"/>
              <a:gd name="connsiteY1" fmla="*/ 95885 h 479423"/>
              <a:gd name="connsiteX2" fmla="*/ 196289 w 392577"/>
              <a:gd name="connsiteY2" fmla="*/ 0 h 479423"/>
              <a:gd name="connsiteX3" fmla="*/ 392577 w 392577"/>
              <a:gd name="connsiteY3" fmla="*/ 239712 h 479423"/>
              <a:gd name="connsiteX4" fmla="*/ 196289 w 392577"/>
              <a:gd name="connsiteY4" fmla="*/ 479423 h 479423"/>
              <a:gd name="connsiteX5" fmla="*/ 196289 w 392577"/>
              <a:gd name="connsiteY5" fmla="*/ 383538 h 479423"/>
              <a:gd name="connsiteX6" fmla="*/ 0 w 392577"/>
              <a:gd name="connsiteY6" fmla="*/ 383538 h 479423"/>
              <a:gd name="connsiteX7" fmla="*/ 0 w 392577"/>
              <a:gd name="connsiteY7" fmla="*/ 95885 h 47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2577" h="479423">
                <a:moveTo>
                  <a:pt x="0" y="95885"/>
                </a:moveTo>
                <a:lnTo>
                  <a:pt x="196289" y="95885"/>
                </a:lnTo>
                <a:lnTo>
                  <a:pt x="196289" y="0"/>
                </a:lnTo>
                <a:lnTo>
                  <a:pt x="392577" y="239712"/>
                </a:lnTo>
                <a:lnTo>
                  <a:pt x="196289" y="479423"/>
                </a:lnTo>
                <a:lnTo>
                  <a:pt x="196289" y="383538"/>
                </a:lnTo>
                <a:lnTo>
                  <a:pt x="0" y="383538"/>
                </a:lnTo>
                <a:lnTo>
                  <a:pt x="0" y="95885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95885" rIns="117772" bIns="95884" numCol="1" spcCol="1270" anchor="ctr" anchorCtr="0">
            <a:noAutofit/>
          </a:bodyPr>
          <a:lstStyle/>
          <a:p>
            <a:pPr marL="0" lvl="0" indent="0" algn="ctr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000" kern="1200"/>
          </a:p>
        </p:txBody>
      </p:sp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D7851328-865E-4B8F-A78C-60EE263A6669}"/>
              </a:ext>
            </a:extLst>
          </p:cNvPr>
          <p:cNvSpPr/>
          <p:nvPr/>
        </p:nvSpPr>
        <p:spPr>
          <a:xfrm>
            <a:off x="3448210" y="2521831"/>
            <a:ext cx="2340000" cy="1523265"/>
          </a:xfrm>
          <a:custGeom>
            <a:avLst/>
            <a:gdLst>
              <a:gd name="connsiteX0" fmla="*/ 0 w 1933160"/>
              <a:gd name="connsiteY0" fmla="*/ 116103 h 1161029"/>
              <a:gd name="connsiteX1" fmla="*/ 116103 w 1933160"/>
              <a:gd name="connsiteY1" fmla="*/ 0 h 1161029"/>
              <a:gd name="connsiteX2" fmla="*/ 1817057 w 1933160"/>
              <a:gd name="connsiteY2" fmla="*/ 0 h 1161029"/>
              <a:gd name="connsiteX3" fmla="*/ 1933160 w 1933160"/>
              <a:gd name="connsiteY3" fmla="*/ 116103 h 1161029"/>
              <a:gd name="connsiteX4" fmla="*/ 1933160 w 1933160"/>
              <a:gd name="connsiteY4" fmla="*/ 1044926 h 1161029"/>
              <a:gd name="connsiteX5" fmla="*/ 1817057 w 1933160"/>
              <a:gd name="connsiteY5" fmla="*/ 1161029 h 1161029"/>
              <a:gd name="connsiteX6" fmla="*/ 116103 w 1933160"/>
              <a:gd name="connsiteY6" fmla="*/ 1161029 h 1161029"/>
              <a:gd name="connsiteX7" fmla="*/ 0 w 1933160"/>
              <a:gd name="connsiteY7" fmla="*/ 1044926 h 1161029"/>
              <a:gd name="connsiteX8" fmla="*/ 0 w 1933160"/>
              <a:gd name="connsiteY8" fmla="*/ 116103 h 116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160" h="1161029">
                <a:moveTo>
                  <a:pt x="0" y="116103"/>
                </a:moveTo>
                <a:cubicBezTo>
                  <a:pt x="0" y="51981"/>
                  <a:pt x="51981" y="0"/>
                  <a:pt x="116103" y="0"/>
                </a:cubicBezTo>
                <a:lnTo>
                  <a:pt x="1817057" y="0"/>
                </a:lnTo>
                <a:cubicBezTo>
                  <a:pt x="1881179" y="0"/>
                  <a:pt x="1933160" y="51981"/>
                  <a:pt x="1933160" y="116103"/>
                </a:cubicBezTo>
                <a:lnTo>
                  <a:pt x="1933160" y="1044926"/>
                </a:lnTo>
                <a:cubicBezTo>
                  <a:pt x="1933160" y="1109048"/>
                  <a:pt x="1881179" y="1161029"/>
                  <a:pt x="1817057" y="1161029"/>
                </a:cubicBezTo>
                <a:lnTo>
                  <a:pt x="116103" y="1161029"/>
                </a:lnTo>
                <a:cubicBezTo>
                  <a:pt x="51981" y="1161029"/>
                  <a:pt x="0" y="1109048"/>
                  <a:pt x="0" y="1044926"/>
                </a:cubicBezTo>
                <a:lnTo>
                  <a:pt x="0" y="11610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585" tIns="102585" rIns="102585" bIns="10258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처분사전통지</a:t>
            </a:r>
            <a:endParaRPr lang="en-US" altLang="ko-KR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ko-KR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</a:t>
            </a: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의견제출</a:t>
            </a:r>
            <a:r>
              <a:rPr lang="en-US" altLang="ko-KR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, </a:t>
            </a: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청문 중 </a:t>
            </a:r>
            <a:r>
              <a:rPr lang="ko-KR" altLang="en-US" sz="2200" b="1" dirty="0" err="1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택</a:t>
            </a: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r>
              <a:rPr lang="en-US" altLang="ko-KR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1)</a:t>
            </a:r>
            <a:endParaRPr lang="ko-KR" altLang="en-US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31" name="자유형: 도형 30">
            <a:extLst>
              <a:ext uri="{FF2B5EF4-FFF2-40B4-BE49-F238E27FC236}">
                <a16:creationId xmlns:a16="http://schemas.microsoft.com/office/drawing/2014/main" id="{2D81C784-5D69-425B-A265-E623E024D28B}"/>
              </a:ext>
            </a:extLst>
          </p:cNvPr>
          <p:cNvSpPr/>
          <p:nvPr/>
        </p:nvSpPr>
        <p:spPr>
          <a:xfrm>
            <a:off x="6222401" y="2521831"/>
            <a:ext cx="2340000" cy="1523263"/>
          </a:xfrm>
          <a:custGeom>
            <a:avLst/>
            <a:gdLst>
              <a:gd name="connsiteX0" fmla="*/ 0 w 1933160"/>
              <a:gd name="connsiteY0" fmla="*/ 116103 h 1161029"/>
              <a:gd name="connsiteX1" fmla="*/ 116103 w 1933160"/>
              <a:gd name="connsiteY1" fmla="*/ 0 h 1161029"/>
              <a:gd name="connsiteX2" fmla="*/ 1817057 w 1933160"/>
              <a:gd name="connsiteY2" fmla="*/ 0 h 1161029"/>
              <a:gd name="connsiteX3" fmla="*/ 1933160 w 1933160"/>
              <a:gd name="connsiteY3" fmla="*/ 116103 h 1161029"/>
              <a:gd name="connsiteX4" fmla="*/ 1933160 w 1933160"/>
              <a:gd name="connsiteY4" fmla="*/ 1044926 h 1161029"/>
              <a:gd name="connsiteX5" fmla="*/ 1817057 w 1933160"/>
              <a:gd name="connsiteY5" fmla="*/ 1161029 h 1161029"/>
              <a:gd name="connsiteX6" fmla="*/ 116103 w 1933160"/>
              <a:gd name="connsiteY6" fmla="*/ 1161029 h 1161029"/>
              <a:gd name="connsiteX7" fmla="*/ 0 w 1933160"/>
              <a:gd name="connsiteY7" fmla="*/ 1044926 h 1161029"/>
              <a:gd name="connsiteX8" fmla="*/ 0 w 1933160"/>
              <a:gd name="connsiteY8" fmla="*/ 116103 h 116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160" h="1161029">
                <a:moveTo>
                  <a:pt x="0" y="116103"/>
                </a:moveTo>
                <a:cubicBezTo>
                  <a:pt x="0" y="51981"/>
                  <a:pt x="51981" y="0"/>
                  <a:pt x="116103" y="0"/>
                </a:cubicBezTo>
                <a:lnTo>
                  <a:pt x="1817057" y="0"/>
                </a:lnTo>
                <a:cubicBezTo>
                  <a:pt x="1881179" y="0"/>
                  <a:pt x="1933160" y="51981"/>
                  <a:pt x="1933160" y="116103"/>
                </a:cubicBezTo>
                <a:lnTo>
                  <a:pt x="1933160" y="1044926"/>
                </a:lnTo>
                <a:cubicBezTo>
                  <a:pt x="1933160" y="1109048"/>
                  <a:pt x="1881179" y="1161029"/>
                  <a:pt x="1817057" y="1161029"/>
                </a:cubicBezTo>
                <a:lnTo>
                  <a:pt x="116103" y="1161029"/>
                </a:lnTo>
                <a:cubicBezTo>
                  <a:pt x="51981" y="1161029"/>
                  <a:pt x="0" y="1109048"/>
                  <a:pt x="0" y="1044926"/>
                </a:cubicBezTo>
                <a:lnTo>
                  <a:pt x="0" y="11610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585" tIns="102585" rIns="102585" bIns="102585" numCol="1" spcCol="1270" anchor="ctr" anchorCtr="0">
            <a:noAutofit/>
          </a:bodyPr>
          <a:lstStyle/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제출 의견</a:t>
            </a: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</a:t>
            </a: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청문</a:t>
            </a: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 </a:t>
            </a:r>
          </a:p>
          <a:p>
            <a:pPr marL="0" lvl="0" indent="0" algn="ctr" defTabSz="8001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반영 또는 </a:t>
            </a:r>
            <a:r>
              <a:rPr lang="ko-KR" altLang="en-US" sz="2200" b="1" kern="1200" dirty="0" err="1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미반영</a:t>
            </a:r>
            <a:endParaRPr lang="ko-KR" altLang="en-US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34" name="자유형: 도형 33">
            <a:extLst>
              <a:ext uri="{FF2B5EF4-FFF2-40B4-BE49-F238E27FC236}">
                <a16:creationId xmlns:a16="http://schemas.microsoft.com/office/drawing/2014/main" id="{AC312591-393A-4861-825C-E2AD50319837}"/>
              </a:ext>
            </a:extLst>
          </p:cNvPr>
          <p:cNvSpPr/>
          <p:nvPr/>
        </p:nvSpPr>
        <p:spPr>
          <a:xfrm>
            <a:off x="8944536" y="2521831"/>
            <a:ext cx="2340000" cy="1523263"/>
          </a:xfrm>
          <a:custGeom>
            <a:avLst/>
            <a:gdLst>
              <a:gd name="connsiteX0" fmla="*/ 0 w 1933160"/>
              <a:gd name="connsiteY0" fmla="*/ 116103 h 1161029"/>
              <a:gd name="connsiteX1" fmla="*/ 116103 w 1933160"/>
              <a:gd name="connsiteY1" fmla="*/ 0 h 1161029"/>
              <a:gd name="connsiteX2" fmla="*/ 1817057 w 1933160"/>
              <a:gd name="connsiteY2" fmla="*/ 0 h 1161029"/>
              <a:gd name="connsiteX3" fmla="*/ 1933160 w 1933160"/>
              <a:gd name="connsiteY3" fmla="*/ 116103 h 1161029"/>
              <a:gd name="connsiteX4" fmla="*/ 1933160 w 1933160"/>
              <a:gd name="connsiteY4" fmla="*/ 1044926 h 1161029"/>
              <a:gd name="connsiteX5" fmla="*/ 1817057 w 1933160"/>
              <a:gd name="connsiteY5" fmla="*/ 1161029 h 1161029"/>
              <a:gd name="connsiteX6" fmla="*/ 116103 w 1933160"/>
              <a:gd name="connsiteY6" fmla="*/ 1161029 h 1161029"/>
              <a:gd name="connsiteX7" fmla="*/ 0 w 1933160"/>
              <a:gd name="connsiteY7" fmla="*/ 1044926 h 1161029"/>
              <a:gd name="connsiteX8" fmla="*/ 0 w 1933160"/>
              <a:gd name="connsiteY8" fmla="*/ 116103 h 116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3160" h="1161029">
                <a:moveTo>
                  <a:pt x="0" y="116103"/>
                </a:moveTo>
                <a:cubicBezTo>
                  <a:pt x="0" y="51981"/>
                  <a:pt x="51981" y="0"/>
                  <a:pt x="116103" y="0"/>
                </a:cubicBezTo>
                <a:lnTo>
                  <a:pt x="1817057" y="0"/>
                </a:lnTo>
                <a:cubicBezTo>
                  <a:pt x="1881179" y="0"/>
                  <a:pt x="1933160" y="51981"/>
                  <a:pt x="1933160" y="116103"/>
                </a:cubicBezTo>
                <a:lnTo>
                  <a:pt x="1933160" y="1044926"/>
                </a:lnTo>
                <a:cubicBezTo>
                  <a:pt x="1933160" y="1109048"/>
                  <a:pt x="1881179" y="1161029"/>
                  <a:pt x="1817057" y="1161029"/>
                </a:cubicBezTo>
                <a:lnTo>
                  <a:pt x="116103" y="1161029"/>
                </a:lnTo>
                <a:cubicBezTo>
                  <a:pt x="51981" y="1161029"/>
                  <a:pt x="0" y="1109048"/>
                  <a:pt x="0" y="1044926"/>
                </a:cubicBezTo>
                <a:lnTo>
                  <a:pt x="0" y="11610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585" tIns="102585" rIns="102585" bIns="102585" numCol="1" spcCol="1270" anchor="ctr" anchorCtr="0">
            <a:noAutofit/>
          </a:bodyPr>
          <a:lstStyle/>
          <a:p>
            <a:pPr marL="0" lvl="0" indent="0" algn="ctr" defTabSz="800100" latinLnBrk="1"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 확정</a:t>
            </a:r>
            <a:endParaRPr lang="en-US" altLang="ko-KR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ctr" defTabSz="800100" latinLnBrk="1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</a:t>
            </a: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 변경</a:t>
            </a:r>
            <a:r>
              <a:rPr lang="en-US" altLang="ko-KR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</a:t>
            </a:r>
          </a:p>
        </p:txBody>
      </p:sp>
      <p:sp>
        <p:nvSpPr>
          <p:cNvPr id="35" name="자유형: 도형 34">
            <a:extLst>
              <a:ext uri="{FF2B5EF4-FFF2-40B4-BE49-F238E27FC236}">
                <a16:creationId xmlns:a16="http://schemas.microsoft.com/office/drawing/2014/main" id="{9B168A4E-4C35-44B7-9257-CD36CC019241}"/>
              </a:ext>
            </a:extLst>
          </p:cNvPr>
          <p:cNvSpPr/>
          <p:nvPr/>
        </p:nvSpPr>
        <p:spPr>
          <a:xfrm>
            <a:off x="6207522" y="4634408"/>
            <a:ext cx="2340000" cy="745975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 불인정</a:t>
            </a:r>
            <a:endParaRPr lang="ko-KR" altLang="en-US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36" name="자유형: 도형 35">
            <a:extLst>
              <a:ext uri="{FF2B5EF4-FFF2-40B4-BE49-F238E27FC236}">
                <a16:creationId xmlns:a16="http://schemas.microsoft.com/office/drawing/2014/main" id="{8138F8D3-03A0-4BEB-8E7B-0E962C3530C7}"/>
              </a:ext>
            </a:extLst>
          </p:cNvPr>
          <p:cNvSpPr/>
          <p:nvPr/>
        </p:nvSpPr>
        <p:spPr>
          <a:xfrm>
            <a:off x="8957855" y="4634409"/>
            <a:ext cx="2340000" cy="1550810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kern="1200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처분통지</a:t>
            </a:r>
            <a:endParaRPr lang="en-US" altLang="ko-KR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altLang="ko-KR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(30</a:t>
            </a:r>
            <a:r>
              <a:rPr lang="ko-KR" altLang="en-US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일 이상 납부기한</a:t>
            </a:r>
            <a:r>
              <a:rPr lang="en-US" altLang="ko-KR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</a:t>
            </a:r>
            <a:endParaRPr lang="ko-KR" altLang="en-US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37" name="자유형: 도형 36">
            <a:extLst>
              <a:ext uri="{FF2B5EF4-FFF2-40B4-BE49-F238E27FC236}">
                <a16:creationId xmlns:a16="http://schemas.microsoft.com/office/drawing/2014/main" id="{42714AD4-73B0-4CE0-AD95-F192259FE1BA}"/>
              </a:ext>
            </a:extLst>
          </p:cNvPr>
          <p:cNvSpPr/>
          <p:nvPr/>
        </p:nvSpPr>
        <p:spPr>
          <a:xfrm rot="5400000">
            <a:off x="9915660" y="4173986"/>
            <a:ext cx="424389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38" name="자유형: 도형 37">
            <a:extLst>
              <a:ext uri="{FF2B5EF4-FFF2-40B4-BE49-F238E27FC236}">
                <a16:creationId xmlns:a16="http://schemas.microsoft.com/office/drawing/2014/main" id="{1B45552A-47FB-4E9C-9676-8868836A7482}"/>
              </a:ext>
            </a:extLst>
          </p:cNvPr>
          <p:cNvSpPr/>
          <p:nvPr/>
        </p:nvSpPr>
        <p:spPr>
          <a:xfrm>
            <a:off x="6207522" y="5455548"/>
            <a:ext cx="2340000" cy="729669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4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 인정</a:t>
            </a:r>
            <a:endParaRPr lang="en-US" altLang="ko-KR" sz="2400" b="1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39" name="자유형: 도형 38">
            <a:extLst>
              <a:ext uri="{FF2B5EF4-FFF2-40B4-BE49-F238E27FC236}">
                <a16:creationId xmlns:a16="http://schemas.microsoft.com/office/drawing/2014/main" id="{79C6EBE4-F66A-4CB1-9646-07B9BBBBE5FB}"/>
              </a:ext>
            </a:extLst>
          </p:cNvPr>
          <p:cNvSpPr/>
          <p:nvPr/>
        </p:nvSpPr>
        <p:spPr>
          <a:xfrm>
            <a:off x="3464630" y="4634409"/>
            <a:ext cx="2340000" cy="750750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이의신청</a:t>
            </a:r>
            <a:endParaRPr lang="ko-KR" altLang="en-US" sz="22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7F7342C4-E3B0-4DD5-89C7-6B2781FF2D9B}"/>
              </a:ext>
            </a:extLst>
          </p:cNvPr>
          <p:cNvSpPr/>
          <p:nvPr/>
        </p:nvSpPr>
        <p:spPr>
          <a:xfrm>
            <a:off x="3460910" y="5449302"/>
            <a:ext cx="2340000" cy="735917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2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처분 이행</a:t>
            </a:r>
            <a:endParaRPr lang="en-US" altLang="ko-KR" sz="2200" b="1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42" name="자유형: 도형 41">
            <a:extLst>
              <a:ext uri="{FF2B5EF4-FFF2-40B4-BE49-F238E27FC236}">
                <a16:creationId xmlns:a16="http://schemas.microsoft.com/office/drawing/2014/main" id="{6ACFDF5E-7496-4207-B976-D4B3036C2A19}"/>
              </a:ext>
            </a:extLst>
          </p:cNvPr>
          <p:cNvSpPr/>
          <p:nvPr/>
        </p:nvSpPr>
        <p:spPr>
          <a:xfrm rot="21482063">
            <a:off x="5868755" y="3221840"/>
            <a:ext cx="297842" cy="479423"/>
          </a:xfrm>
          <a:custGeom>
            <a:avLst/>
            <a:gdLst>
              <a:gd name="connsiteX0" fmla="*/ 0 w 392577"/>
              <a:gd name="connsiteY0" fmla="*/ 95885 h 479423"/>
              <a:gd name="connsiteX1" fmla="*/ 196289 w 392577"/>
              <a:gd name="connsiteY1" fmla="*/ 95885 h 479423"/>
              <a:gd name="connsiteX2" fmla="*/ 196289 w 392577"/>
              <a:gd name="connsiteY2" fmla="*/ 0 h 479423"/>
              <a:gd name="connsiteX3" fmla="*/ 392577 w 392577"/>
              <a:gd name="connsiteY3" fmla="*/ 239712 h 479423"/>
              <a:gd name="connsiteX4" fmla="*/ 196289 w 392577"/>
              <a:gd name="connsiteY4" fmla="*/ 479423 h 479423"/>
              <a:gd name="connsiteX5" fmla="*/ 196289 w 392577"/>
              <a:gd name="connsiteY5" fmla="*/ 383538 h 479423"/>
              <a:gd name="connsiteX6" fmla="*/ 0 w 392577"/>
              <a:gd name="connsiteY6" fmla="*/ 383538 h 479423"/>
              <a:gd name="connsiteX7" fmla="*/ 0 w 392577"/>
              <a:gd name="connsiteY7" fmla="*/ 95885 h 47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2577" h="479423">
                <a:moveTo>
                  <a:pt x="0" y="95885"/>
                </a:moveTo>
                <a:lnTo>
                  <a:pt x="196289" y="95885"/>
                </a:lnTo>
                <a:lnTo>
                  <a:pt x="196289" y="0"/>
                </a:lnTo>
                <a:lnTo>
                  <a:pt x="392577" y="239712"/>
                </a:lnTo>
                <a:lnTo>
                  <a:pt x="196289" y="479423"/>
                </a:lnTo>
                <a:lnTo>
                  <a:pt x="196289" y="383538"/>
                </a:lnTo>
                <a:lnTo>
                  <a:pt x="0" y="383538"/>
                </a:lnTo>
                <a:lnTo>
                  <a:pt x="0" y="95885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95885" rIns="117772" bIns="95884" numCol="1" spcCol="1270" anchor="ctr" anchorCtr="0">
            <a:noAutofit/>
          </a:bodyPr>
          <a:lstStyle/>
          <a:p>
            <a:pPr marL="0" lvl="0" indent="0" algn="ctr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000" kern="1200"/>
          </a:p>
        </p:txBody>
      </p:sp>
      <p:sp>
        <p:nvSpPr>
          <p:cNvPr id="43" name="자유형: 도형 42">
            <a:extLst>
              <a:ext uri="{FF2B5EF4-FFF2-40B4-BE49-F238E27FC236}">
                <a16:creationId xmlns:a16="http://schemas.microsoft.com/office/drawing/2014/main" id="{CEA4BC9C-3044-4C5F-A951-7A5E12AE5A8C}"/>
              </a:ext>
            </a:extLst>
          </p:cNvPr>
          <p:cNvSpPr/>
          <p:nvPr/>
        </p:nvSpPr>
        <p:spPr>
          <a:xfrm rot="21482063">
            <a:off x="8608690" y="3265766"/>
            <a:ext cx="297842" cy="479423"/>
          </a:xfrm>
          <a:custGeom>
            <a:avLst/>
            <a:gdLst>
              <a:gd name="connsiteX0" fmla="*/ 0 w 392577"/>
              <a:gd name="connsiteY0" fmla="*/ 95885 h 479423"/>
              <a:gd name="connsiteX1" fmla="*/ 196289 w 392577"/>
              <a:gd name="connsiteY1" fmla="*/ 95885 h 479423"/>
              <a:gd name="connsiteX2" fmla="*/ 196289 w 392577"/>
              <a:gd name="connsiteY2" fmla="*/ 0 h 479423"/>
              <a:gd name="connsiteX3" fmla="*/ 392577 w 392577"/>
              <a:gd name="connsiteY3" fmla="*/ 239712 h 479423"/>
              <a:gd name="connsiteX4" fmla="*/ 196289 w 392577"/>
              <a:gd name="connsiteY4" fmla="*/ 479423 h 479423"/>
              <a:gd name="connsiteX5" fmla="*/ 196289 w 392577"/>
              <a:gd name="connsiteY5" fmla="*/ 383538 h 479423"/>
              <a:gd name="connsiteX6" fmla="*/ 0 w 392577"/>
              <a:gd name="connsiteY6" fmla="*/ 383538 h 479423"/>
              <a:gd name="connsiteX7" fmla="*/ 0 w 392577"/>
              <a:gd name="connsiteY7" fmla="*/ 95885 h 479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2577" h="479423">
                <a:moveTo>
                  <a:pt x="0" y="95885"/>
                </a:moveTo>
                <a:lnTo>
                  <a:pt x="196289" y="95885"/>
                </a:lnTo>
                <a:lnTo>
                  <a:pt x="196289" y="0"/>
                </a:lnTo>
                <a:lnTo>
                  <a:pt x="392577" y="239712"/>
                </a:lnTo>
                <a:lnTo>
                  <a:pt x="196289" y="479423"/>
                </a:lnTo>
                <a:lnTo>
                  <a:pt x="196289" y="383538"/>
                </a:lnTo>
                <a:lnTo>
                  <a:pt x="0" y="383538"/>
                </a:lnTo>
                <a:lnTo>
                  <a:pt x="0" y="95885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95885" rIns="117772" bIns="95884" numCol="1" spcCol="1270" anchor="ctr" anchorCtr="0">
            <a:noAutofit/>
          </a:bodyPr>
          <a:lstStyle/>
          <a:p>
            <a:pPr marL="0" lvl="0" indent="0" algn="ctr" defTabSz="889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000" kern="1200"/>
          </a:p>
        </p:txBody>
      </p:sp>
      <p:sp>
        <p:nvSpPr>
          <p:cNvPr id="44" name="자유형: 도형 43">
            <a:extLst>
              <a:ext uri="{FF2B5EF4-FFF2-40B4-BE49-F238E27FC236}">
                <a16:creationId xmlns:a16="http://schemas.microsoft.com/office/drawing/2014/main" id="{07DF0548-A03F-4EC0-B9AF-11D92E922013}"/>
              </a:ext>
            </a:extLst>
          </p:cNvPr>
          <p:cNvSpPr/>
          <p:nvPr/>
        </p:nvSpPr>
        <p:spPr>
          <a:xfrm>
            <a:off x="638067" y="4634408"/>
            <a:ext cx="2340000" cy="750750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0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이의신청 처리</a:t>
            </a:r>
            <a:endParaRPr lang="ko-KR" altLang="en-US" sz="2000" b="1" kern="1200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45" name="자유형: 도형 44">
            <a:extLst>
              <a:ext uri="{FF2B5EF4-FFF2-40B4-BE49-F238E27FC236}">
                <a16:creationId xmlns:a16="http://schemas.microsoft.com/office/drawing/2014/main" id="{4623669C-50C4-4254-B750-9C6C1CB9033F}"/>
              </a:ext>
            </a:extLst>
          </p:cNvPr>
          <p:cNvSpPr/>
          <p:nvPr/>
        </p:nvSpPr>
        <p:spPr>
          <a:xfrm>
            <a:off x="638067" y="5434470"/>
            <a:ext cx="2340000" cy="750750"/>
          </a:xfrm>
          <a:custGeom>
            <a:avLst/>
            <a:gdLst>
              <a:gd name="connsiteX0" fmla="*/ 0 w 2001838"/>
              <a:gd name="connsiteY0" fmla="*/ 134463 h 1344633"/>
              <a:gd name="connsiteX1" fmla="*/ 134463 w 2001838"/>
              <a:gd name="connsiteY1" fmla="*/ 0 h 1344633"/>
              <a:gd name="connsiteX2" fmla="*/ 1867375 w 2001838"/>
              <a:gd name="connsiteY2" fmla="*/ 0 h 1344633"/>
              <a:gd name="connsiteX3" fmla="*/ 2001838 w 2001838"/>
              <a:gd name="connsiteY3" fmla="*/ 134463 h 1344633"/>
              <a:gd name="connsiteX4" fmla="*/ 2001838 w 2001838"/>
              <a:gd name="connsiteY4" fmla="*/ 1210170 h 1344633"/>
              <a:gd name="connsiteX5" fmla="*/ 1867375 w 2001838"/>
              <a:gd name="connsiteY5" fmla="*/ 1344633 h 1344633"/>
              <a:gd name="connsiteX6" fmla="*/ 134463 w 2001838"/>
              <a:gd name="connsiteY6" fmla="*/ 1344633 h 1344633"/>
              <a:gd name="connsiteX7" fmla="*/ 0 w 2001838"/>
              <a:gd name="connsiteY7" fmla="*/ 1210170 h 1344633"/>
              <a:gd name="connsiteX8" fmla="*/ 0 w 2001838"/>
              <a:gd name="connsiteY8" fmla="*/ 134463 h 1344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01838" h="1344633">
                <a:moveTo>
                  <a:pt x="0" y="134463"/>
                </a:moveTo>
                <a:cubicBezTo>
                  <a:pt x="0" y="60201"/>
                  <a:pt x="60201" y="0"/>
                  <a:pt x="134463" y="0"/>
                </a:cubicBezTo>
                <a:lnTo>
                  <a:pt x="1867375" y="0"/>
                </a:lnTo>
                <a:cubicBezTo>
                  <a:pt x="1941637" y="0"/>
                  <a:pt x="2001838" y="60201"/>
                  <a:pt x="2001838" y="134463"/>
                </a:cubicBezTo>
                <a:lnTo>
                  <a:pt x="2001838" y="1210170"/>
                </a:lnTo>
                <a:cubicBezTo>
                  <a:pt x="2001838" y="1284432"/>
                  <a:pt x="1941637" y="1344633"/>
                  <a:pt x="1867375" y="1344633"/>
                </a:cubicBezTo>
                <a:lnTo>
                  <a:pt x="134463" y="1344633"/>
                </a:lnTo>
                <a:cubicBezTo>
                  <a:pt x="60201" y="1344633"/>
                  <a:pt x="0" y="1284432"/>
                  <a:pt x="0" y="1210170"/>
                </a:cubicBezTo>
                <a:lnTo>
                  <a:pt x="0" y="134463"/>
                </a:lnTo>
                <a:close/>
              </a:path>
            </a:pathLst>
          </a:custGeom>
          <a:gradFill rotWithShape="0">
            <a:gsLst>
              <a:gs pos="57000">
                <a:schemeClr val="bg1">
                  <a:lumMod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rgbClr val="1968B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063" tIns="146063" rIns="146063" bIns="146063" numCol="1" spcCol="1270" anchor="ctr" anchorCtr="0">
            <a:noAutofit/>
          </a:bodyPr>
          <a:lstStyle/>
          <a:p>
            <a:pPr marL="0" lvl="0" indent="0" algn="ctr" defTabSz="1244600" latinLnBrk="1"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0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미납 시 </a:t>
            </a:r>
            <a:endParaRPr lang="en-US" altLang="ko-KR" sz="2000" b="1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marL="0" lvl="0" indent="0" algn="ctr" defTabSz="1244600" latinLnBrk="1">
              <a:spcBef>
                <a:spcPct val="0"/>
              </a:spcBef>
              <a:spcAft>
                <a:spcPct val="35000"/>
              </a:spcAft>
              <a:buNone/>
            </a:pPr>
            <a:r>
              <a:rPr lang="ko-KR" altLang="en-US" sz="2000" b="1" dirty="0">
                <a:solidFill>
                  <a:srgbClr val="1968B3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가산금 및 체납처분</a:t>
            </a:r>
            <a:endParaRPr lang="en-US" altLang="ko-KR" sz="2000" b="1" dirty="0">
              <a:solidFill>
                <a:srgbClr val="1968B3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46" name="자유형: 도형 45">
            <a:extLst>
              <a:ext uri="{FF2B5EF4-FFF2-40B4-BE49-F238E27FC236}">
                <a16:creationId xmlns:a16="http://schemas.microsoft.com/office/drawing/2014/main" id="{C02123A0-F5F1-43AA-92B9-50232D9B6899}"/>
              </a:ext>
            </a:extLst>
          </p:cNvPr>
          <p:cNvSpPr/>
          <p:nvPr/>
        </p:nvSpPr>
        <p:spPr>
          <a:xfrm rot="10800000">
            <a:off x="3016435" y="4866425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47" name="자유형: 도형 46">
            <a:extLst>
              <a:ext uri="{FF2B5EF4-FFF2-40B4-BE49-F238E27FC236}">
                <a16:creationId xmlns:a16="http://schemas.microsoft.com/office/drawing/2014/main" id="{134FBC1B-55E7-4C38-B913-4EDCD0C7FC42}"/>
              </a:ext>
            </a:extLst>
          </p:cNvPr>
          <p:cNvSpPr/>
          <p:nvPr/>
        </p:nvSpPr>
        <p:spPr>
          <a:xfrm rot="10800000">
            <a:off x="3016435" y="5477129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48" name="자유형: 도형 47">
            <a:extLst>
              <a:ext uri="{FF2B5EF4-FFF2-40B4-BE49-F238E27FC236}">
                <a16:creationId xmlns:a16="http://schemas.microsoft.com/office/drawing/2014/main" id="{569A9957-59DF-492A-A6E8-2949F379BB20}"/>
              </a:ext>
            </a:extLst>
          </p:cNvPr>
          <p:cNvSpPr/>
          <p:nvPr/>
        </p:nvSpPr>
        <p:spPr>
          <a:xfrm rot="10800000">
            <a:off x="5804630" y="4789958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54" name="자유형: 도형 53">
            <a:extLst>
              <a:ext uri="{FF2B5EF4-FFF2-40B4-BE49-F238E27FC236}">
                <a16:creationId xmlns:a16="http://schemas.microsoft.com/office/drawing/2014/main" id="{2780E3E7-9118-48E9-BF99-27E7C51171B4}"/>
              </a:ext>
            </a:extLst>
          </p:cNvPr>
          <p:cNvSpPr/>
          <p:nvPr/>
        </p:nvSpPr>
        <p:spPr>
          <a:xfrm rot="10800000">
            <a:off x="5835557" y="5564874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55" name="자유형: 도형 54">
            <a:extLst>
              <a:ext uri="{FF2B5EF4-FFF2-40B4-BE49-F238E27FC236}">
                <a16:creationId xmlns:a16="http://schemas.microsoft.com/office/drawing/2014/main" id="{D1B1A80E-3411-453F-BD90-B78526A8E7CA}"/>
              </a:ext>
            </a:extLst>
          </p:cNvPr>
          <p:cNvSpPr/>
          <p:nvPr/>
        </p:nvSpPr>
        <p:spPr>
          <a:xfrm rot="10800000">
            <a:off x="8550375" y="4904240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62" name="자유형: 도형 61">
            <a:extLst>
              <a:ext uri="{FF2B5EF4-FFF2-40B4-BE49-F238E27FC236}">
                <a16:creationId xmlns:a16="http://schemas.microsoft.com/office/drawing/2014/main" id="{D1BCFC99-D749-4A75-AD69-17C3B64DFD89}"/>
              </a:ext>
            </a:extLst>
          </p:cNvPr>
          <p:cNvSpPr/>
          <p:nvPr/>
        </p:nvSpPr>
        <p:spPr>
          <a:xfrm rot="10800000">
            <a:off x="8550375" y="5488440"/>
            <a:ext cx="333598" cy="496455"/>
          </a:xfrm>
          <a:custGeom>
            <a:avLst/>
            <a:gdLst>
              <a:gd name="connsiteX0" fmla="*/ 0 w 424389"/>
              <a:gd name="connsiteY0" fmla="*/ 99291 h 496455"/>
              <a:gd name="connsiteX1" fmla="*/ 212195 w 424389"/>
              <a:gd name="connsiteY1" fmla="*/ 99291 h 496455"/>
              <a:gd name="connsiteX2" fmla="*/ 212195 w 424389"/>
              <a:gd name="connsiteY2" fmla="*/ 0 h 496455"/>
              <a:gd name="connsiteX3" fmla="*/ 424389 w 424389"/>
              <a:gd name="connsiteY3" fmla="*/ 248228 h 496455"/>
              <a:gd name="connsiteX4" fmla="*/ 212195 w 424389"/>
              <a:gd name="connsiteY4" fmla="*/ 496455 h 496455"/>
              <a:gd name="connsiteX5" fmla="*/ 212195 w 424389"/>
              <a:gd name="connsiteY5" fmla="*/ 397164 h 496455"/>
              <a:gd name="connsiteX6" fmla="*/ 0 w 424389"/>
              <a:gd name="connsiteY6" fmla="*/ 397164 h 496455"/>
              <a:gd name="connsiteX7" fmla="*/ 0 w 424389"/>
              <a:gd name="connsiteY7" fmla="*/ 99291 h 49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4389" h="496455">
                <a:moveTo>
                  <a:pt x="0" y="99291"/>
                </a:moveTo>
                <a:lnTo>
                  <a:pt x="212195" y="99291"/>
                </a:lnTo>
                <a:lnTo>
                  <a:pt x="212195" y="0"/>
                </a:lnTo>
                <a:lnTo>
                  <a:pt x="424389" y="248228"/>
                </a:lnTo>
                <a:lnTo>
                  <a:pt x="212195" y="496455"/>
                </a:lnTo>
                <a:lnTo>
                  <a:pt x="212195" y="397164"/>
                </a:lnTo>
                <a:lnTo>
                  <a:pt x="0" y="397164"/>
                </a:lnTo>
                <a:lnTo>
                  <a:pt x="0" y="99291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99289" rIns="127318" bIns="99292" numCol="1" spcCol="1270" anchor="ctr" anchorCtr="0">
            <a:noAutofit/>
          </a:bodyPr>
          <a:lstStyle/>
          <a:p>
            <a:pPr marL="0" lvl="0" indent="0" algn="ctr" defTabSz="933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100" kern="120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9C034A8-F59C-40C0-9EC7-B3B0EA7C0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8293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7.png">
            <a:extLst>
              <a:ext uri="{FF2B5EF4-FFF2-40B4-BE49-F238E27FC236}">
                <a16:creationId xmlns:a16="http://schemas.microsoft.com/office/drawing/2014/main" id="{3056B41A-58AA-4CE7-AAE4-190C9A9BB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5114" y="6239519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6" name="사각형: 둥근 위쪽 모서리 15">
            <a:extLst>
              <a:ext uri="{FF2B5EF4-FFF2-40B4-BE49-F238E27FC236}">
                <a16:creationId xmlns:a16="http://schemas.microsoft.com/office/drawing/2014/main" id="{5789EAC5-56B0-4646-8CAC-53FF1B3DE6F2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143838-1B1D-4132-B3F0-024647EA81F7}"/>
              </a:ext>
            </a:extLst>
          </p:cNvPr>
          <p:cNvSpPr txBox="1"/>
          <p:nvPr/>
        </p:nvSpPr>
        <p:spPr>
          <a:xfrm>
            <a:off x="1492693" y="608274"/>
            <a:ext cx="3113032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가산금 및 체납처분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8FC75C-CD05-4502-A97B-5B77A30D63B2}"/>
              </a:ext>
            </a:extLst>
          </p:cNvPr>
          <p:cNvSpPr txBox="1"/>
          <p:nvPr/>
        </p:nvSpPr>
        <p:spPr>
          <a:xfrm>
            <a:off x="759747" y="556054"/>
            <a:ext cx="606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6DF77B51-7B7B-479F-A9DB-7286F6F530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459" y="1365384"/>
            <a:ext cx="10877778" cy="472545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A31EC2B-4A89-45E5-8B82-2CEAC2566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084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8FF7218-3B8B-404A-B03A-8F3E2C25DDB6}"/>
              </a:ext>
            </a:extLst>
          </p:cNvPr>
          <p:cNvGrpSpPr/>
          <p:nvPr/>
        </p:nvGrpSpPr>
        <p:grpSpPr>
          <a:xfrm>
            <a:off x="658351" y="2556657"/>
            <a:ext cx="11259846" cy="1006690"/>
            <a:chOff x="1687598" y="2807644"/>
            <a:chExt cx="11259846" cy="100669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97E4FC6-D200-48FD-B742-FAF43D581AB1}"/>
                </a:ext>
              </a:extLst>
            </p:cNvPr>
            <p:cNvSpPr txBox="1"/>
            <p:nvPr/>
          </p:nvSpPr>
          <p:spPr>
            <a:xfrm>
              <a:off x="2754360" y="2990767"/>
              <a:ext cx="10193084" cy="67710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r>
                <a:rPr lang="en-US" altLang="ko-KR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2. </a:t>
              </a:r>
              <a:r>
                <a:rPr lang="ko-KR" altLang="en-US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위반 주요지적 사례</a:t>
              </a:r>
              <a:endPara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642F803-06BF-4C79-8E99-EC0436E84A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15503" y="3789243"/>
              <a:ext cx="6478620" cy="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7000">
                    <a:schemeClr val="bg1">
                      <a:lumMod val="65000"/>
                    </a:schemeClr>
                  </a:gs>
                </a:gsLst>
                <a:lin ang="10800000" scaled="1"/>
                <a:tileRect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C229180D-E125-4BDF-B571-159801CB5FE0}"/>
                </a:ext>
              </a:extLst>
            </p:cNvPr>
            <p:cNvGrpSpPr/>
            <p:nvPr/>
          </p:nvGrpSpPr>
          <p:grpSpPr>
            <a:xfrm>
              <a:off x="1687598" y="2807644"/>
              <a:ext cx="940130" cy="1006690"/>
              <a:chOff x="2496339" y="3062826"/>
              <a:chExt cx="527077" cy="564395"/>
            </a:xfrm>
          </p:grpSpPr>
          <p:sp>
            <p:nvSpPr>
              <p:cNvPr id="19" name="사각형: 둥근 위쪽 모서리 15">
                <a:extLst>
                  <a:ext uri="{FF2B5EF4-FFF2-40B4-BE49-F238E27FC236}">
                    <a16:creationId xmlns:a16="http://schemas.microsoft.com/office/drawing/2014/main" id="{B2FFE643-6D03-4B19-B297-6FD009D272B5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0" name="사각형: 둥근 위쪽 모서리 16">
                <a:extLst>
                  <a:ext uri="{FF2B5EF4-FFF2-40B4-BE49-F238E27FC236}">
                    <a16:creationId xmlns:a16="http://schemas.microsoft.com/office/drawing/2014/main" id="{3640A2E9-33DC-4456-AC15-07F7CAB7B3F4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50400" y1="23140" x2="50400" y2="23140"/>
                          <a14:foregroundMark x1="28800" y1="84298" x2="28800" y2="84298"/>
                          <a14:foregroundMark x1="47200" y1="80165" x2="49600" y2="80165"/>
                          <a14:foregroundMark x1="60000" y1="78512" x2="60000" y2="78512"/>
                          <a14:foregroundMark x1="7200" y1="61983" x2="7200" y2="61983"/>
                          <a14:foregroundMark x1="14400" y1="75207" x2="14400" y2="75207"/>
                          <a14:foregroundMark x1="21600" y1="80165" x2="21600" y2="80165"/>
                          <a14:foregroundMark x1="40000" y1="87603" x2="40000" y2="87603"/>
                          <a14:foregroundMark x1="38400" y1="81818" x2="38400" y2="81818"/>
                          <a14:foregroundMark x1="46400" y1="14876" x2="46400" y2="1487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14232" y="2953312"/>
              <a:ext cx="699492" cy="677108"/>
            </a:xfrm>
            <a:prstGeom prst="rect">
              <a:avLst/>
            </a:prstGeom>
          </p:spPr>
        </p:pic>
      </p:grpSp>
      <p:sp>
        <p:nvSpPr>
          <p:cNvPr id="3" name="제목 2">
            <a:extLst>
              <a:ext uri="{FF2B5EF4-FFF2-40B4-BE49-F238E27FC236}">
                <a16:creationId xmlns:a16="http://schemas.microsoft.com/office/drawing/2014/main" id="{471D6F13-DBF7-47D3-A9D0-4AD8AA232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093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291645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908395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국민권익위원회 유권해석 사례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5196480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D20053-1217-4C00-884B-3FD55121406E}"/>
              </a:ext>
            </a:extLst>
          </p:cNvPr>
          <p:cNvSpPr txBox="1"/>
          <p:nvPr/>
        </p:nvSpPr>
        <p:spPr>
          <a:xfrm>
            <a:off x="668459" y="1555878"/>
            <a:ext cx="11056947" cy="4605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2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Q.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공립학교 행정실 직원의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 횡령 사실 적발 시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A.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 지급 주체는 교육청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지급받은 주체는 학교임</a:t>
            </a:r>
            <a:endParaRPr lang="en-US" altLang="ko-KR" sz="3000" kern="0" spc="-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학교는 기준에서 정한 절차를 따르지 않거나 정해진 목적 외 </a:t>
            </a:r>
            <a:endParaRPr lang="en-US" altLang="ko-KR" sz="3000" kern="0" spc="-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사용이 아니므로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 위반사항으로 보기 어려움</a:t>
            </a:r>
            <a:endParaRPr lang="en-US" altLang="ko-KR" sz="3000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2652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형법 등의 적용 여부는 별론으로 함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375CBBB-9A5D-468A-840C-3016EA34F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813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601" y="6272966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908395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국민권익위원회 유권해석 사례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5196480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A83781-1DCC-4472-8230-BDDD0FB49FD1}"/>
              </a:ext>
            </a:extLst>
          </p:cNvPr>
          <p:cNvSpPr txBox="1"/>
          <p:nvPr/>
        </p:nvSpPr>
        <p:spPr>
          <a:xfrm>
            <a:off x="668459" y="1669561"/>
            <a:ext cx="11003836" cy="4485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Q.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교육청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구청에서 각각 지원한 목적사업비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보조금이 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3000" kern="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공공재정지금금에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해당하는지 여부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A. </a:t>
            </a:r>
            <a:r>
              <a:rPr lang="ko-KR" altLang="en-US" sz="3000" kern="10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목적사업비</a:t>
            </a:r>
            <a:r>
              <a:rPr lang="en-US" altLang="ko-KR" sz="3000" kern="10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620-03), </a:t>
            </a:r>
            <a:r>
              <a:rPr lang="ko-KR" altLang="en-US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보조금</a:t>
            </a:r>
            <a:r>
              <a:rPr lang="en-US" altLang="ko-KR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 </a:t>
            </a:r>
            <a:r>
              <a:rPr lang="en-US" altLang="ko-KR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308-08)</a:t>
            </a:r>
            <a:r>
              <a:rPr lang="ko-KR" altLang="en-US" sz="3000" kern="100" spc="-10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은 </a:t>
            </a:r>
            <a:r>
              <a:rPr lang="ko-KR" altLang="en-US" sz="3000" kern="10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공공재정지급금의 </a:t>
            </a:r>
            <a:endParaRPr lang="en-US" altLang="ko-KR" sz="3000" kern="10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F2652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10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범위에 관한 규정에 따라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공공재정지급금에  해당됨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A3A3F0A-2015-4FC0-98C4-C9715565E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8511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196936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908395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국민권익위원회 유권해석 사례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5196480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45E1E0-B7E7-456B-AECA-70274AA266FE}"/>
              </a:ext>
            </a:extLst>
          </p:cNvPr>
          <p:cNvSpPr txBox="1"/>
          <p:nvPr/>
        </p:nvSpPr>
        <p:spPr>
          <a:xfrm>
            <a:off x="668459" y="1433251"/>
            <a:ext cx="11282242" cy="4485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Q.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사립학교에 지급되는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재정결함보조금이 공공재정지급금에 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해당하는지 여부 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A.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재정결함보조금은 사립학교에 인건비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운영비 재정부족액을</a:t>
            </a:r>
            <a:endParaRPr lang="en-US" altLang="ko-KR" sz="3000" kern="0" spc="-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지원하는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보조금으로 공공재정지급금에 해당됨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2FDC092-A827-486D-89D2-ED61DC76B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5674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3530" y="6265430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694420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 교육청 국민권익위원회 질의응답 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4970856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BD8385-BAFB-4AF1-AC75-46A5416F124D}"/>
              </a:ext>
            </a:extLst>
          </p:cNvPr>
          <p:cNvSpPr txBox="1"/>
          <p:nvPr/>
        </p:nvSpPr>
        <p:spPr>
          <a:xfrm>
            <a:off x="759747" y="1559740"/>
            <a:ext cx="10910477" cy="5098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Q. </a:t>
            </a:r>
            <a:r>
              <a:rPr lang="ko-KR" altLang="en-US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정당한 방법으로 교부 받은 공공재정지급금을 </a:t>
            </a:r>
            <a:r>
              <a:rPr lang="ko-KR" altLang="en-US" sz="3000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계약법에 따라 </a:t>
            </a:r>
            <a:endParaRPr lang="en-US" altLang="ko-KR" sz="3000" spc="-150" dirty="0"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  <a:p>
            <a:pPr>
              <a:lnSpc>
                <a:spcPct val="200000"/>
              </a:lnSpc>
            </a:pPr>
            <a:r>
              <a:rPr lang="en-US" altLang="ko-KR" sz="3000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     </a:t>
            </a:r>
            <a:r>
              <a:rPr lang="ko-KR" altLang="en-US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계약하였을  경우 </a:t>
            </a:r>
            <a:r>
              <a:rPr lang="ko-KR" altLang="en-US" sz="3000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적용 배제 </a:t>
            </a:r>
            <a:r>
              <a:rPr lang="ko-KR" altLang="en-US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대상인지</a:t>
            </a:r>
            <a:r>
              <a:rPr lang="en-US" altLang="ko-KR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?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A. </a:t>
            </a:r>
            <a:r>
              <a:rPr lang="ko-KR" altLang="en-US" sz="3000" spc="-15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원칙적으로 계약관계는 적용을 받지 않지만</a:t>
            </a:r>
            <a:r>
              <a:rPr lang="en-US" altLang="ko-KR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, </a:t>
            </a:r>
            <a:r>
              <a:rPr lang="ko-KR" altLang="en-US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집행 과정에서 </a:t>
            </a:r>
            <a:endParaRPr lang="en-US" altLang="ko-KR" sz="3000" spc="-150" dirty="0"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  <a:p>
            <a:pPr>
              <a:lnSpc>
                <a:spcPct val="200000"/>
              </a:lnSpc>
            </a:pPr>
            <a:r>
              <a:rPr lang="en-US" altLang="ko-KR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     </a:t>
            </a:r>
            <a:r>
              <a:rPr lang="ko-KR" altLang="en-US" sz="3000" spc="-15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수익자인 </a:t>
            </a:r>
            <a:r>
              <a:rPr lang="ko-KR" altLang="en-US" sz="3000" spc="-15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학교의 부정청구 행위가 확인된 경우 등 </a:t>
            </a:r>
            <a:endParaRPr lang="en-US" altLang="ko-KR" sz="3000" spc="-150" dirty="0">
              <a:solidFill>
                <a:srgbClr val="F26522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  <a:p>
            <a:pPr>
              <a:lnSpc>
                <a:spcPct val="200000"/>
              </a:lnSpc>
            </a:pPr>
            <a:r>
              <a:rPr lang="ko-KR" altLang="en-US" sz="3000" spc="-15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     사안에 따라</a:t>
            </a:r>
            <a:r>
              <a:rPr lang="en-US" altLang="ko-KR" sz="3000" spc="-15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  </a:t>
            </a:r>
            <a:r>
              <a:rPr lang="ko-KR" altLang="en-US" sz="3000" spc="-150" dirty="0"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rPr>
              <a:t>법 적용 받을 수 있음</a:t>
            </a:r>
            <a:endParaRPr lang="en-US" altLang="ko-KR" sz="3000" spc="-150" dirty="0">
              <a:solidFill>
                <a:srgbClr val="F26522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charset="0"/>
            </a:endParaRPr>
          </a:p>
          <a:p>
            <a:pPr>
              <a:lnSpc>
                <a:spcPct val="150000"/>
              </a:lnSpc>
            </a:pPr>
            <a:endParaRPr lang="ko-KR" altLang="en-US" sz="2000" b="1" kern="0" spc="-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68F61BC-D6BC-4416-AA8A-2A0933C33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37288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8613" y="6239893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694420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 교육청 국민권익위원회 질의응답 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4970856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2015D32-EAEF-493F-9997-80688F690C0A}"/>
              </a:ext>
            </a:extLst>
          </p:cNvPr>
          <p:cNvSpPr txBox="1"/>
          <p:nvPr/>
        </p:nvSpPr>
        <p:spPr>
          <a:xfrm>
            <a:off x="759747" y="1516552"/>
            <a:ext cx="11035507" cy="4485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사립교원 호봉획정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잘못으로 환수 사유 발생 시 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이자가 부과되는지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여부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514350" indent="-514350">
              <a:lnSpc>
                <a:spcPct val="250000"/>
              </a:lnSpc>
              <a:buAutoNum type="alphaUcPeriod"/>
            </a:pP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잘못 지급된 인건비 재정결함보조금을 </a:t>
            </a:r>
            <a:endParaRPr lang="en-US" altLang="ko-KR" sz="3000" kern="0" spc="-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결산으로 그대로 확정한 경우  이자를 포함하여 환수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하여야 함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4B4084D7-4270-464C-B32A-E4AC47078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9964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867" y="279684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6944209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 교육청 국민권익위원회 질의응답 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4970856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45552DD-D3CA-4551-B17C-24A02352A8AA}"/>
              </a:ext>
            </a:extLst>
          </p:cNvPr>
          <p:cNvSpPr txBox="1"/>
          <p:nvPr/>
        </p:nvSpPr>
        <p:spPr>
          <a:xfrm>
            <a:off x="759747" y="1390778"/>
            <a:ext cx="11331231" cy="4485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Q.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공공지급금 관련 서류를 잘못 보고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하여 결과적으로 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50000"/>
              </a:lnSpc>
            </a:pP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허위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과다</a:t>
            </a:r>
            <a:r>
              <a:rPr lang="en-US" altLang="ko-KR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0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청구된 경우</a:t>
            </a:r>
            <a:endParaRPr lang="en-US" altLang="ko-KR" sz="3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514350" indent="-514350">
              <a:lnSpc>
                <a:spcPct val="250000"/>
              </a:lnSpc>
              <a:buAutoNum type="alphaUcPeriod"/>
            </a:pP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보고 자료를 토대로 공공재정지급금이 결정되므로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>
              <a:lnSpc>
                <a:spcPct val="250000"/>
              </a:lnSpc>
            </a:pP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보고 행위는</a:t>
            </a:r>
            <a:r>
              <a:rPr lang="en-US" altLang="ko-KR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F2652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청구 행위로 볼 여지가 상당함</a:t>
            </a: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EE77F0B2-58F4-44EF-84A1-1D405160D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505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4715" y="6135218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565352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</a:t>
            </a:r>
            <a:r>
              <a:rPr lang="en-US" altLang="ko-KR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점검 시 주요지적 사례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314450"/>
            <a:ext cx="11126795" cy="5441951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D20053-1217-4C00-884B-3FD55121406E}"/>
              </a:ext>
            </a:extLst>
          </p:cNvPr>
          <p:cNvSpPr txBox="1"/>
          <p:nvPr/>
        </p:nvSpPr>
        <p:spPr>
          <a:xfrm>
            <a:off x="759746" y="1397751"/>
            <a:ext cx="10763795" cy="488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허위 청구</a:t>
            </a:r>
            <a:endParaRPr lang="en-US" altLang="ko-KR" sz="2800" kern="0" spc="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400" kern="0" spc="10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근무하지도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않은 </a:t>
            </a:r>
            <a:r>
              <a:rPr lang="ko-KR" altLang="en-US" sz="2400" kern="0" spc="100" dirty="0" err="1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방과후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강사 수당 등을 지급받을 목적으로 허위 청구</a:t>
            </a:r>
            <a:endParaRPr lang="en-US" altLang="ko-KR" sz="2400" kern="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목적 외 사용</a:t>
            </a:r>
            <a:endParaRPr lang="en-US" altLang="ko-KR" sz="2800" kern="0" spc="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8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전기공사비로 교부된 목적사업비 </a:t>
            </a:r>
            <a:r>
              <a:rPr lang="en-US" altLang="ko-KR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10,000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천원을 </a:t>
            </a:r>
            <a:endParaRPr lang="en-US" altLang="ko-KR" sz="2400" kern="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실내인테리어 공사 진행</a:t>
            </a:r>
            <a:endParaRPr lang="en-US" altLang="ko-KR" sz="2400" kern="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고지 금액 계산 예시</a:t>
            </a:r>
            <a:r>
              <a:rPr lang="en-US" altLang="ko-KR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kern="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다음 장 참조</a:t>
            </a:r>
            <a:endParaRPr lang="en-US" altLang="ko-KR" sz="2400" kern="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41271FB-A0B3-48AF-9AB8-B4E23B1623E1}"/>
              </a:ext>
            </a:extLst>
          </p:cNvPr>
          <p:cNvSpPr/>
          <p:nvPr/>
        </p:nvSpPr>
        <p:spPr>
          <a:xfrm>
            <a:off x="759746" y="3383666"/>
            <a:ext cx="6199854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altLang="ko-KR" sz="20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C03BAE32-4BC8-44E3-8E49-0151F3056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379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934CEA-B88C-4780-A8C8-61FDC6BB2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F75539A9-566B-4148-95B9-84F5D7D7AE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39700"/>
            <a:ext cx="12293600" cy="699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96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4565352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</a:t>
            </a:r>
            <a:r>
              <a:rPr lang="en-US" altLang="ko-KR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점검 시 주요지적 사례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207908"/>
            <a:ext cx="11126795" cy="5497691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D20053-1217-4C00-884B-3FD55121406E}"/>
              </a:ext>
            </a:extLst>
          </p:cNvPr>
          <p:cNvSpPr txBox="1"/>
          <p:nvPr/>
        </p:nvSpPr>
        <p:spPr>
          <a:xfrm>
            <a:off x="759747" y="1164720"/>
            <a:ext cx="10341749" cy="2598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오지급의 경우</a:t>
            </a:r>
            <a:endParaRPr lang="en-US" altLang="ko-KR" sz="2400" kern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0000F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2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- (</a:t>
            </a:r>
            <a:r>
              <a:rPr lang="ko-KR" altLang="en-US" sz="22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공통</a:t>
            </a:r>
            <a:r>
              <a:rPr lang="en-US" altLang="ko-KR" sz="22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2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교육공무직원 퇴직금을 잘못 산정하여 과다 지급</a:t>
            </a:r>
            <a:endParaRPr lang="en-US" altLang="ko-KR" sz="220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- (</a:t>
            </a: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사립</a:t>
            </a: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기간제교사</a:t>
            </a: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사무직원 등 호봉 획정을 잘못하여 급여 과다 지급</a:t>
            </a:r>
            <a:endParaRPr lang="en-US" altLang="ko-KR" sz="2200" spc="10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- (</a:t>
            </a: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사립</a:t>
            </a: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2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주민등록표상 세대를 같이 하지 않는데도 부양가족수당 잘못 지급</a:t>
            </a:r>
            <a:endParaRPr lang="en-US" altLang="ko-KR" sz="2200" spc="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200" spc="10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고지 금액 계산 예시</a:t>
            </a:r>
            <a:endParaRPr lang="en-US" altLang="ko-KR" sz="2200" spc="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CC551283-5905-4D7B-A361-59E5181C5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213" y="3717214"/>
            <a:ext cx="10249004" cy="2978916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4ACB7044-998B-44E1-8DCB-40AA45AA2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76690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8FF7218-3B8B-404A-B03A-8F3E2C25DDB6}"/>
              </a:ext>
            </a:extLst>
          </p:cNvPr>
          <p:cNvGrpSpPr/>
          <p:nvPr/>
        </p:nvGrpSpPr>
        <p:grpSpPr>
          <a:xfrm>
            <a:off x="658351" y="2531257"/>
            <a:ext cx="11259846" cy="1006690"/>
            <a:chOff x="1687598" y="2807644"/>
            <a:chExt cx="11259846" cy="100669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97E4FC6-D200-48FD-B742-FAF43D581AB1}"/>
                </a:ext>
              </a:extLst>
            </p:cNvPr>
            <p:cNvSpPr txBox="1"/>
            <p:nvPr/>
          </p:nvSpPr>
          <p:spPr>
            <a:xfrm>
              <a:off x="2754360" y="2990767"/>
              <a:ext cx="10193084" cy="67710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r>
                <a:rPr lang="en-US" altLang="ko-KR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3. </a:t>
              </a:r>
              <a:r>
                <a:rPr lang="ko-KR" altLang="en-US" sz="4400" kern="0" spc="-1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1968B3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관련 추진 계획</a:t>
              </a:r>
              <a:endPara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642F803-06BF-4C79-8E99-EC0436E84A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15503" y="3789243"/>
              <a:ext cx="6478620" cy="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7000">
                    <a:schemeClr val="bg1">
                      <a:lumMod val="65000"/>
                    </a:schemeClr>
                  </a:gs>
                </a:gsLst>
                <a:lin ang="10800000" scaled="1"/>
                <a:tileRect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C229180D-E125-4BDF-B571-159801CB5FE0}"/>
                </a:ext>
              </a:extLst>
            </p:cNvPr>
            <p:cNvGrpSpPr/>
            <p:nvPr/>
          </p:nvGrpSpPr>
          <p:grpSpPr>
            <a:xfrm>
              <a:off x="1687598" y="2807644"/>
              <a:ext cx="940130" cy="1006690"/>
              <a:chOff x="2496339" y="3062826"/>
              <a:chExt cx="527077" cy="564395"/>
            </a:xfrm>
          </p:grpSpPr>
          <p:sp>
            <p:nvSpPr>
              <p:cNvPr id="19" name="사각형: 둥근 위쪽 모서리 15">
                <a:extLst>
                  <a:ext uri="{FF2B5EF4-FFF2-40B4-BE49-F238E27FC236}">
                    <a16:creationId xmlns:a16="http://schemas.microsoft.com/office/drawing/2014/main" id="{B2FFE643-6D03-4B19-B297-6FD009D272B5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0" name="사각형: 둥근 위쪽 모서리 16">
                <a:extLst>
                  <a:ext uri="{FF2B5EF4-FFF2-40B4-BE49-F238E27FC236}">
                    <a16:creationId xmlns:a16="http://schemas.microsoft.com/office/drawing/2014/main" id="{3640A2E9-33DC-4456-AC15-07F7CAB7B3F4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50400" y1="23140" x2="50400" y2="23140"/>
                          <a14:foregroundMark x1="28800" y1="84298" x2="28800" y2="84298"/>
                          <a14:foregroundMark x1="47200" y1="80165" x2="49600" y2="80165"/>
                          <a14:foregroundMark x1="60000" y1="78512" x2="60000" y2="78512"/>
                          <a14:foregroundMark x1="7200" y1="61983" x2="7200" y2="61983"/>
                          <a14:foregroundMark x1="14400" y1="75207" x2="14400" y2="75207"/>
                          <a14:foregroundMark x1="21600" y1="80165" x2="21600" y2="80165"/>
                          <a14:foregroundMark x1="40000" y1="87603" x2="40000" y2="87603"/>
                          <a14:foregroundMark x1="38400" y1="81818" x2="38400" y2="81818"/>
                          <a14:foregroundMark x1="46400" y1="14876" x2="46400" y2="1487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14232" y="2953312"/>
              <a:ext cx="699492" cy="677108"/>
            </a:xfrm>
            <a:prstGeom prst="rect">
              <a:avLst/>
            </a:prstGeom>
          </p:spPr>
        </p:pic>
      </p:grpSp>
      <p:sp>
        <p:nvSpPr>
          <p:cNvPr id="3" name="제목 2">
            <a:extLst>
              <a:ext uri="{FF2B5EF4-FFF2-40B4-BE49-F238E27FC236}">
                <a16:creationId xmlns:a16="http://schemas.microsoft.com/office/drawing/2014/main" id="{D474C485-7D42-420F-9484-70ECDD901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792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사각형: 둥근 모서리 61"/>
          <p:cNvSpPr/>
          <p:nvPr/>
        </p:nvSpPr>
        <p:spPr>
          <a:xfrm>
            <a:off x="685606" y="1268949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en-US" altLang="ko-KR" sz="28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8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인식 강화</a:t>
            </a:r>
            <a:endParaRPr lang="ko-KR" altLang="ko-KR" sz="2800" b="1" kern="0" spc="-10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1867" y="279684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grpSp>
        <p:nvGrpSpPr>
          <p:cNvPr id="52" name="그룹 51"/>
          <p:cNvGrpSpPr/>
          <p:nvPr/>
        </p:nvGrpSpPr>
        <p:grpSpPr>
          <a:xfrm>
            <a:off x="668459" y="567206"/>
            <a:ext cx="606078" cy="555256"/>
            <a:chOff x="1866893" y="2870397"/>
            <a:chExt cx="940130" cy="1006690"/>
          </a:xfrm>
        </p:grpSpPr>
        <p:sp>
          <p:nvSpPr>
            <p:cNvPr id="53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1866893" y="2870397"/>
              <a:ext cx="940130" cy="1006690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5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1866893" y="2877943"/>
              <a:ext cx="940130" cy="999144"/>
            </a:xfrm>
            <a:prstGeom prst="round2SameRect">
              <a:avLst>
                <a:gd name="adj1" fmla="val 21423"/>
                <a:gd name="adj2" fmla="val 11443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66112" y="631945"/>
            <a:ext cx="5430633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>
                    <a:lumMod val="50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향후 계획</a:t>
            </a:r>
            <a:endParaRPr lang="ko-KR" altLang="en-US" sz="280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06FA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400" y1="23140" x2="50400" y2="23140"/>
                        <a14:foregroundMark x1="28800" y1="84298" x2="28800" y2="84298"/>
                        <a14:foregroundMark x1="47200" y1="80165" x2="49600" y2="80165"/>
                        <a14:foregroundMark x1="60000" y1="78512" x2="60000" y2="78512"/>
                        <a14:foregroundMark x1="7200" y1="61983" x2="7200" y2="61983"/>
                        <a14:foregroundMark x1="14400" y1="75207" x2="14400" y2="75207"/>
                        <a14:foregroundMark x1="21600" y1="80165" x2="21600" y2="80165"/>
                        <a14:foregroundMark x1="40000" y1="87603" x2="40000" y2="87603"/>
                        <a14:foregroundMark x1="38400" y1="81818" x2="38400" y2="81818"/>
                        <a14:foregroundMark x1="46400" y1="14876" x2="46400" y2="148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7073" y="601838"/>
            <a:ext cx="440366" cy="426274"/>
          </a:xfrm>
          <a:prstGeom prst="rect">
            <a:avLst/>
          </a:prstGeom>
        </p:spPr>
      </p:pic>
      <p:sp>
        <p:nvSpPr>
          <p:cNvPr id="34" name="모서리가 둥근 직사각형 33"/>
          <p:cNvSpPr/>
          <p:nvPr/>
        </p:nvSpPr>
        <p:spPr>
          <a:xfrm>
            <a:off x="668459" y="1932997"/>
            <a:ext cx="10377857" cy="4645319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757073" y="2092672"/>
            <a:ext cx="10289243" cy="4308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▲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부정수급 근절을 위한 본청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학교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담당자 연수 등 강화</a:t>
            </a:r>
          </a:p>
          <a:p>
            <a:pPr fontAlgn="base">
              <a:lnSpc>
                <a:spcPct val="200000"/>
              </a:lnSpc>
            </a:pP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학교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),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본청 부서 대상 공공재정환수법 관련 </a:t>
            </a:r>
            <a:endParaRPr lang="en-US" altLang="ko-KR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연수</a:t>
            </a:r>
            <a:r>
              <a:rPr lang="en-US" altLang="ko-KR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협의회 등 정기적 실시</a:t>
            </a:r>
            <a:r>
              <a:rPr lang="en-US" altLang="ko-KR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 </a:t>
            </a:r>
            <a:r>
              <a:rPr lang="en-US" altLang="ko-KR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회</a:t>
            </a:r>
            <a:r>
              <a:rPr lang="en-US" altLang="ko-KR" sz="2800" dirty="0">
                <a:solidFill>
                  <a:srgbClr val="1968B3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dirty="0">
              <a:solidFill>
                <a:srgbClr val="1968B3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기관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학교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담당자 윤리 청렴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의식 제고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분기별 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회 이상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회의 시 및 공문 등을 통하여 수시 안내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668459" y="567206"/>
            <a:ext cx="606078" cy="555256"/>
            <a:chOff x="1866893" y="2870397"/>
            <a:chExt cx="940130" cy="1006690"/>
          </a:xfrm>
        </p:grpSpPr>
        <p:sp>
          <p:nvSpPr>
            <p:cNvPr id="23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1866893" y="2870397"/>
              <a:ext cx="940130" cy="1006690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2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1866893" y="2877943"/>
              <a:ext cx="940130" cy="999144"/>
            </a:xfrm>
            <a:prstGeom prst="round2SameRect">
              <a:avLst>
                <a:gd name="adj1" fmla="val 21423"/>
                <a:gd name="adj2" fmla="val 11443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36" name="그림 35">
            <a:extLst>
              <a:ext uri="{FF2B5EF4-FFF2-40B4-BE49-F238E27FC236}">
                <a16:creationId xmlns:a16="http://schemas.microsoft.com/office/drawing/2014/main" id="{5E034B5C-5B38-4E08-B5B3-13903C0C8151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400" y1="23140" x2="50400" y2="23140"/>
                        <a14:foregroundMark x1="28800" y1="84298" x2="28800" y2="84298"/>
                        <a14:foregroundMark x1="47200" y1="80165" x2="49600" y2="80165"/>
                        <a14:foregroundMark x1="60000" y1="78512" x2="60000" y2="78512"/>
                        <a14:foregroundMark x1="7200" y1="61983" x2="7200" y2="61983"/>
                        <a14:foregroundMark x1="14400" y1="75207" x2="14400" y2="75207"/>
                        <a14:foregroundMark x1="21600" y1="80165" x2="21600" y2="80165"/>
                        <a14:foregroundMark x1="40000" y1="87603" x2="40000" y2="87603"/>
                        <a14:foregroundMark x1="38400" y1="81818" x2="38400" y2="81818"/>
                        <a14:foregroundMark x1="46400" y1="14876" x2="46400" y2="148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770" y="567206"/>
            <a:ext cx="622767" cy="555256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8333C3F1-4CEE-4410-9745-ACA8F9E53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2715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사각형: 둥근 모서리 61"/>
          <p:cNvSpPr/>
          <p:nvPr/>
        </p:nvSpPr>
        <p:spPr>
          <a:xfrm>
            <a:off x="685606" y="1268949"/>
            <a:ext cx="10377857" cy="457931"/>
          </a:xfrm>
          <a:prstGeom prst="roundRect">
            <a:avLst>
              <a:gd name="adj" fmla="val 0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200" latinLnBrk="0"/>
            <a:r>
              <a:rPr lang="en-US" altLang="ko-KR" sz="28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점검 강화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5" name="Picture 2" descr="C:\Users\user\Desktop\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5914" y="6153945"/>
            <a:ext cx="1093387" cy="566355"/>
          </a:xfrm>
          <a:prstGeom prst="rect">
            <a:avLst/>
          </a:prstGeom>
          <a:solidFill>
            <a:sysClr val="window" lastClr="FFFFFF"/>
          </a:solidFill>
          <a:extLst/>
        </p:spPr>
      </p:pic>
      <p:grpSp>
        <p:nvGrpSpPr>
          <p:cNvPr id="52" name="그룹 51"/>
          <p:cNvGrpSpPr/>
          <p:nvPr/>
        </p:nvGrpSpPr>
        <p:grpSpPr>
          <a:xfrm>
            <a:off x="668459" y="567206"/>
            <a:ext cx="606078" cy="555256"/>
            <a:chOff x="1866893" y="2870397"/>
            <a:chExt cx="940130" cy="1006690"/>
          </a:xfrm>
        </p:grpSpPr>
        <p:sp>
          <p:nvSpPr>
            <p:cNvPr id="53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1866893" y="2870397"/>
              <a:ext cx="940130" cy="1006690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55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1866893" y="2877943"/>
              <a:ext cx="940130" cy="999144"/>
            </a:xfrm>
            <a:prstGeom prst="round2SameRect">
              <a:avLst>
                <a:gd name="adj1" fmla="val 21423"/>
                <a:gd name="adj2" fmla="val 11443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66112" y="631945"/>
            <a:ext cx="5430633" cy="4308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>
                    <a:lumMod val="50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향후 계획</a:t>
            </a:r>
            <a:endParaRPr lang="ko-KR" altLang="en-US" sz="280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06FA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400" y1="23140" x2="50400" y2="23140"/>
                        <a14:foregroundMark x1="28800" y1="84298" x2="28800" y2="84298"/>
                        <a14:foregroundMark x1="47200" y1="80165" x2="49600" y2="80165"/>
                        <a14:foregroundMark x1="60000" y1="78512" x2="60000" y2="78512"/>
                        <a14:foregroundMark x1="7200" y1="61983" x2="7200" y2="61983"/>
                        <a14:foregroundMark x1="14400" y1="75207" x2="14400" y2="75207"/>
                        <a14:foregroundMark x1="21600" y1="80165" x2="21600" y2="80165"/>
                        <a14:foregroundMark x1="40000" y1="87603" x2="40000" y2="87603"/>
                        <a14:foregroundMark x1="38400" y1="81818" x2="38400" y2="81818"/>
                        <a14:foregroundMark x1="46400" y1="14876" x2="46400" y2="148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7073" y="601838"/>
            <a:ext cx="440366" cy="426274"/>
          </a:xfrm>
          <a:prstGeom prst="rect">
            <a:avLst/>
          </a:prstGeom>
        </p:spPr>
      </p:pic>
      <p:sp>
        <p:nvSpPr>
          <p:cNvPr id="34" name="모서리가 둥근 직사각형 33"/>
          <p:cNvSpPr/>
          <p:nvPr/>
        </p:nvSpPr>
        <p:spPr>
          <a:xfrm>
            <a:off x="668459" y="1932997"/>
            <a:ext cx="10377857" cy="4645319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863526" y="2092672"/>
            <a:ext cx="1018279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3000" b="1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▲ </a:t>
            </a:r>
            <a:r>
              <a:rPr lang="ko-KR" altLang="en-US" sz="3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종합감사 필수 점검 및 사안 감사 시 확인 등</a:t>
            </a:r>
          </a:p>
          <a:p>
            <a:pPr fontAlgn="base">
              <a:lnSpc>
                <a:spcPct val="200000"/>
              </a:lnSpc>
            </a:pPr>
            <a:r>
              <a:rPr lang="ko-KR" altLang="en-US" sz="2800" kern="100" spc="1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800" kern="100" spc="1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800" kern="100" spc="1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관련 법규를 엄격하게 적용</a:t>
            </a:r>
            <a:r>
              <a:rPr lang="ko-KR" altLang="en-US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하여 위반사항 지적</a:t>
            </a:r>
            <a:endParaRPr lang="en-US" altLang="ko-KR" sz="2800" kern="100" spc="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(2020</a:t>
            </a:r>
            <a:r>
              <a:rPr lang="ko-KR" altLang="en-US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년부터 지급된 공공재정지급금</a:t>
            </a:r>
            <a:r>
              <a:rPr lang="en-US" altLang="ko-KR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400" kern="100" spc="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공공재정환수제도 </a:t>
            </a:r>
            <a:r>
              <a:rPr lang="ko-KR" altLang="en-US" sz="2800" kern="100" spc="1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세부 처리기준 마련</a:t>
            </a:r>
            <a:r>
              <a:rPr lang="ko-KR" altLang="en-US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하여 꼼꼼히 운영</a:t>
            </a:r>
            <a:endParaRPr lang="en-US" altLang="ko-KR" sz="2800" kern="100" spc="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z="28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공공재정지급금 </a:t>
            </a:r>
            <a:r>
              <a:rPr lang="ko-KR" altLang="en-US" sz="2800" kern="100" spc="100" dirty="0"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이행 자체 점검 강화</a:t>
            </a:r>
            <a:r>
              <a:rPr lang="en-US" altLang="ko-KR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연 </a:t>
            </a:r>
            <a:r>
              <a:rPr lang="en-US" altLang="ko-KR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400" kern="100" spc="1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회 정기 및 수시</a:t>
            </a:r>
            <a:r>
              <a:rPr lang="en-US" altLang="ko-KR" sz="2400" dirty="0"/>
              <a:t>)</a:t>
            </a:r>
            <a:endParaRPr lang="ko-KR" altLang="en-US" sz="2400" dirty="0"/>
          </a:p>
          <a:p>
            <a:pPr>
              <a:lnSpc>
                <a:spcPct val="150000"/>
              </a:lnSpc>
            </a:pPr>
            <a:endParaRPr lang="ko-KR" altLang="en-US" sz="3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668459" y="567206"/>
            <a:ext cx="606078" cy="555256"/>
            <a:chOff x="1866893" y="2870397"/>
            <a:chExt cx="940130" cy="1006690"/>
          </a:xfrm>
        </p:grpSpPr>
        <p:sp>
          <p:nvSpPr>
            <p:cNvPr id="23" name="사각형: 둥근 위쪽 모서리 15">
              <a:extLst>
                <a:ext uri="{FF2B5EF4-FFF2-40B4-BE49-F238E27FC236}">
                  <a16:creationId xmlns:a16="http://schemas.microsoft.com/office/drawing/2014/main" id="{B2FFE643-6D03-4B19-B297-6FD009D272B5}"/>
                </a:ext>
              </a:extLst>
            </p:cNvPr>
            <p:cNvSpPr/>
            <p:nvPr/>
          </p:nvSpPr>
          <p:spPr>
            <a:xfrm>
              <a:off x="1866893" y="2870397"/>
              <a:ext cx="940130" cy="1006690"/>
            </a:xfrm>
            <a:prstGeom prst="round2SameRect">
              <a:avLst>
                <a:gd name="adj1" fmla="val 6547"/>
                <a:gd name="adj2" fmla="val 0"/>
              </a:avLst>
            </a:prstGeom>
            <a:gradFill>
              <a:gsLst>
                <a:gs pos="0">
                  <a:srgbClr val="0987B9"/>
                </a:gs>
                <a:gs pos="100000">
                  <a:srgbClr val="027FB5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2" name="사각형: 둥근 위쪽 모서리 16">
              <a:extLst>
                <a:ext uri="{FF2B5EF4-FFF2-40B4-BE49-F238E27FC236}">
                  <a16:creationId xmlns:a16="http://schemas.microsoft.com/office/drawing/2014/main" id="{3640A2E9-33DC-4456-AC15-07F7CAB7B3F4}"/>
                </a:ext>
              </a:extLst>
            </p:cNvPr>
            <p:cNvSpPr/>
            <p:nvPr/>
          </p:nvSpPr>
          <p:spPr>
            <a:xfrm flipH="1">
              <a:off x="1866893" y="2877943"/>
              <a:ext cx="940130" cy="999144"/>
            </a:xfrm>
            <a:prstGeom prst="round2SameRect">
              <a:avLst>
                <a:gd name="adj1" fmla="val 21423"/>
                <a:gd name="adj2" fmla="val 11443"/>
              </a:avLst>
            </a:prstGeom>
            <a:gradFill flip="none" rotWithShape="1">
              <a:gsLst>
                <a:gs pos="56000">
                  <a:schemeClr val="bg1">
                    <a:alpha val="0"/>
                  </a:schemeClr>
                </a:gs>
                <a:gs pos="0">
                  <a:schemeClr val="bg1">
                    <a:alpha val="45000"/>
                  </a:schemeClr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457200" latinLnBrk="0"/>
              <a:endParaRPr lang="ko-KR" altLang="en-US" sz="160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36" name="그림 35">
            <a:extLst>
              <a:ext uri="{FF2B5EF4-FFF2-40B4-BE49-F238E27FC236}">
                <a16:creationId xmlns:a16="http://schemas.microsoft.com/office/drawing/2014/main" id="{5E034B5C-5B38-4E08-B5B3-13903C0C8151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400" y1="23140" x2="50400" y2="23140"/>
                        <a14:foregroundMark x1="28800" y1="84298" x2="28800" y2="84298"/>
                        <a14:foregroundMark x1="47200" y1="80165" x2="49600" y2="80165"/>
                        <a14:foregroundMark x1="60000" y1="78512" x2="60000" y2="78512"/>
                        <a14:foregroundMark x1="7200" y1="61983" x2="7200" y2="61983"/>
                        <a14:foregroundMark x1="14400" y1="75207" x2="14400" y2="75207"/>
                        <a14:foregroundMark x1="21600" y1="80165" x2="21600" y2="80165"/>
                        <a14:foregroundMark x1="40000" y1="87603" x2="40000" y2="87603"/>
                        <a14:foregroundMark x1="38400" y1="81818" x2="38400" y2="81818"/>
                        <a14:foregroundMark x1="46400" y1="14876" x2="46400" y2="148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770" y="567206"/>
            <a:ext cx="622767" cy="555256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B19743F0-36B8-421C-BD14-E155FB5B9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D69530E-58C3-47F5-B3CA-5FB25B3DF5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68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68FF7218-3B8B-404A-B03A-8F3E2C25DDB6}"/>
              </a:ext>
            </a:extLst>
          </p:cNvPr>
          <p:cNvGrpSpPr/>
          <p:nvPr/>
        </p:nvGrpSpPr>
        <p:grpSpPr>
          <a:xfrm>
            <a:off x="658351" y="2620157"/>
            <a:ext cx="10607435" cy="1006690"/>
            <a:chOff x="1687598" y="2807644"/>
            <a:chExt cx="10607435" cy="100669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97E4FC6-D200-48FD-B742-FAF43D581AB1}"/>
                </a:ext>
              </a:extLst>
            </p:cNvPr>
            <p:cNvSpPr txBox="1"/>
            <p:nvPr/>
          </p:nvSpPr>
          <p:spPr>
            <a:xfrm>
              <a:off x="2754360" y="2990767"/>
              <a:ext cx="9540673" cy="67710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457200" latinLnBrk="0">
                <a:spcBef>
                  <a:spcPts val="800"/>
                </a:spcBef>
              </a:pPr>
              <a:r>
                <a:rPr lang="en-US" altLang="ko-KR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4. </a:t>
              </a:r>
              <a:r>
                <a:rPr lang="ko-KR" altLang="en-US" sz="44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공공재정환수법 입법예고안</a:t>
              </a:r>
              <a:endParaRPr lang="ko-KR" altLang="en-US" sz="44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642F803-06BF-4C79-8E99-EC0436E84AD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15503" y="3789243"/>
              <a:ext cx="6478620" cy="1"/>
            </a:xfrm>
            <a:prstGeom prst="line">
              <a:avLst/>
            </a:prstGeom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47000">
                    <a:schemeClr val="bg1">
                      <a:lumMod val="65000"/>
                    </a:schemeClr>
                  </a:gs>
                </a:gsLst>
                <a:lin ang="10800000" scaled="1"/>
                <a:tileRect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C229180D-E125-4BDF-B571-159801CB5FE0}"/>
                </a:ext>
              </a:extLst>
            </p:cNvPr>
            <p:cNvGrpSpPr/>
            <p:nvPr/>
          </p:nvGrpSpPr>
          <p:grpSpPr>
            <a:xfrm>
              <a:off x="1687598" y="2807644"/>
              <a:ext cx="940130" cy="1006690"/>
              <a:chOff x="2496339" y="3062826"/>
              <a:chExt cx="527077" cy="564395"/>
            </a:xfrm>
          </p:grpSpPr>
          <p:sp>
            <p:nvSpPr>
              <p:cNvPr id="19" name="사각형: 둥근 위쪽 모서리 15">
                <a:extLst>
                  <a:ext uri="{FF2B5EF4-FFF2-40B4-BE49-F238E27FC236}">
                    <a16:creationId xmlns:a16="http://schemas.microsoft.com/office/drawing/2014/main" id="{B2FFE643-6D03-4B19-B297-6FD009D272B5}"/>
                  </a:ext>
                </a:extLst>
              </p:cNvPr>
              <p:cNvSpPr/>
              <p:nvPr/>
            </p:nvSpPr>
            <p:spPr>
              <a:xfrm>
                <a:off x="2496339" y="3062826"/>
                <a:ext cx="527077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>
                <a:gsLst>
                  <a:gs pos="0">
                    <a:srgbClr val="0987B9"/>
                  </a:gs>
                  <a:gs pos="100000">
                    <a:srgbClr val="027FB5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0" name="사각형: 둥근 위쪽 모서리 16">
                <a:extLst>
                  <a:ext uri="{FF2B5EF4-FFF2-40B4-BE49-F238E27FC236}">
                    <a16:creationId xmlns:a16="http://schemas.microsoft.com/office/drawing/2014/main" id="{3640A2E9-33DC-4456-AC15-07F7CAB7B3F4}"/>
                  </a:ext>
                </a:extLst>
              </p:cNvPr>
              <p:cNvSpPr/>
              <p:nvPr/>
            </p:nvSpPr>
            <p:spPr>
              <a:xfrm flipH="1">
                <a:off x="2496339" y="3062826"/>
                <a:ext cx="527076" cy="564395"/>
              </a:xfrm>
              <a:prstGeom prst="round2SameRect">
                <a:avLst>
                  <a:gd name="adj1" fmla="val 6547"/>
                  <a:gd name="adj2" fmla="val 0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45000"/>
                    </a:schemeClr>
                  </a:gs>
                </a:gsLst>
                <a:lin ang="78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 latinLnBrk="0"/>
                <a:endParaRPr lang="ko-KR" altLang="en-US">
                  <a:solidFill>
                    <a:prstClr val="white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3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50400" y1="23140" x2="50400" y2="23140"/>
                          <a14:foregroundMark x1="28800" y1="84298" x2="28800" y2="84298"/>
                          <a14:foregroundMark x1="47200" y1="80165" x2="49600" y2="80165"/>
                          <a14:foregroundMark x1="60000" y1="78512" x2="60000" y2="78512"/>
                          <a14:foregroundMark x1="7200" y1="61983" x2="7200" y2="61983"/>
                          <a14:foregroundMark x1="14400" y1="75207" x2="14400" y2="75207"/>
                          <a14:foregroundMark x1="21600" y1="80165" x2="21600" y2="80165"/>
                          <a14:foregroundMark x1="40000" y1="87603" x2="40000" y2="87603"/>
                          <a14:foregroundMark x1="38400" y1="81818" x2="38400" y2="81818"/>
                          <a14:foregroundMark x1="46400" y1="14876" x2="46400" y2="14876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814232" y="2953312"/>
              <a:ext cx="699492" cy="677108"/>
            </a:xfrm>
            <a:prstGeom prst="rect">
              <a:avLst/>
            </a:prstGeom>
          </p:spPr>
        </p:pic>
      </p:grpSp>
      <p:sp>
        <p:nvSpPr>
          <p:cNvPr id="3" name="제목 2">
            <a:extLst>
              <a:ext uri="{FF2B5EF4-FFF2-40B4-BE49-F238E27FC236}">
                <a16:creationId xmlns:a16="http://schemas.microsoft.com/office/drawing/2014/main" id="{75AF6420-680B-4FB1-81D6-5781402FE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06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3351880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입법예고안 주요내용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4970856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BD8385-BAFB-4AF1-AC75-46A5416F124D}"/>
              </a:ext>
            </a:extLst>
          </p:cNvPr>
          <p:cNvSpPr txBox="1"/>
          <p:nvPr/>
        </p:nvSpPr>
        <p:spPr>
          <a:xfrm>
            <a:off x="863526" y="1476439"/>
            <a:ext cx="12071424" cy="1549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진정한 자진신고가 아닌 경우 제재부가금 면제를 감면으로 조정</a:t>
            </a:r>
            <a:endParaRPr lang="en-US" altLang="ko-KR" sz="26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-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수사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감사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점검 등을 통해 행정청에서 부정청구를 인지한 경우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C6F5145-8236-44E1-A079-85FA372317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79" y="3379751"/>
            <a:ext cx="10491561" cy="2922195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924A77D0-2DE5-443E-9E72-031DA4A18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779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사각형: 둥근 위쪽 모서리 15">
            <a:extLst>
              <a:ext uri="{FF2B5EF4-FFF2-40B4-BE49-F238E27FC236}">
                <a16:creationId xmlns:a16="http://schemas.microsoft.com/office/drawing/2014/main" id="{B2FFE643-6D03-4B19-B297-6FD009D272B5}"/>
              </a:ext>
            </a:extLst>
          </p:cNvPr>
          <p:cNvSpPr/>
          <p:nvPr/>
        </p:nvSpPr>
        <p:spPr>
          <a:xfrm>
            <a:off x="668459" y="567206"/>
            <a:ext cx="606078" cy="555256"/>
          </a:xfrm>
          <a:prstGeom prst="round2SameRect">
            <a:avLst>
              <a:gd name="adj1" fmla="val 6547"/>
              <a:gd name="adj2" fmla="val 0"/>
            </a:avLst>
          </a:prstGeom>
          <a:gradFill>
            <a:gsLst>
              <a:gs pos="0">
                <a:srgbClr val="0987B9"/>
              </a:gs>
              <a:gs pos="100000">
                <a:srgbClr val="027FB5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 latinLnBrk="0"/>
            <a:endParaRPr lang="ko-KR" altLang="en-US" sz="1600">
              <a:solidFill>
                <a:prstClr val="white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971BDD4-E71B-4B85-B379-4847BDB511F9}"/>
              </a:ext>
            </a:extLst>
          </p:cNvPr>
          <p:cNvSpPr txBox="1"/>
          <p:nvPr/>
        </p:nvSpPr>
        <p:spPr>
          <a:xfrm>
            <a:off x="1492693" y="608274"/>
            <a:ext cx="3351880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defTabSz="457200" latinLnBrk="0">
              <a:spcBef>
                <a:spcPts val="800"/>
              </a:spcBef>
            </a:pPr>
            <a:r>
              <a:rPr lang="ko-KR" altLang="en-US" sz="28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6FA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입법예고안 주요내용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9747" y="556054"/>
            <a:ext cx="544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endParaRPr lang="ko-KR" altLang="en-US" sz="28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모서리가 둥근 직사각형 33">
            <a:extLst>
              <a:ext uri="{FF2B5EF4-FFF2-40B4-BE49-F238E27FC236}">
                <a16:creationId xmlns:a16="http://schemas.microsoft.com/office/drawing/2014/main" id="{E1E97E51-2ADE-4120-8B07-8FA0673DE988}"/>
              </a:ext>
            </a:extLst>
          </p:cNvPr>
          <p:cNvSpPr/>
          <p:nvPr/>
        </p:nvSpPr>
        <p:spPr>
          <a:xfrm>
            <a:off x="668459" y="1476439"/>
            <a:ext cx="11126795" cy="4970856"/>
          </a:xfrm>
          <a:prstGeom prst="roundRect">
            <a:avLst>
              <a:gd name="adj" fmla="val 4197"/>
            </a:avLst>
          </a:prstGeom>
          <a:noFill/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0BD8385-BAFB-4AF1-AC75-46A5416F124D}"/>
              </a:ext>
            </a:extLst>
          </p:cNvPr>
          <p:cNvSpPr txBox="1"/>
          <p:nvPr/>
        </p:nvSpPr>
        <p:spPr>
          <a:xfrm>
            <a:off x="759746" y="1476439"/>
            <a:ext cx="11126795" cy="119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다른 법률에 환수 규정은 있으나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이자부과 규정이 없으면 공공</a:t>
            </a:r>
            <a:endParaRPr lang="en-US" altLang="ko-KR" sz="26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   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재정환수법을 적용하여 이자 부과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F491A1-A261-4296-AF65-F0E6BC08DF5E}"/>
              </a:ext>
            </a:extLst>
          </p:cNvPr>
          <p:cNvSpPr txBox="1"/>
          <p:nvPr/>
        </p:nvSpPr>
        <p:spPr>
          <a:xfrm>
            <a:off x="759746" y="2852388"/>
            <a:ext cx="9838341" cy="749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</a:t>
            </a:r>
            <a:r>
              <a:rPr lang="en-US" altLang="ko-KR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허위</a:t>
            </a:r>
            <a:r>
              <a:rPr lang="en-US" altLang="ko-KR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과다청구자에</a:t>
            </a:r>
            <a:r>
              <a:rPr lang="ko-KR" altLang="en-US" sz="24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대해 형사처벌 규정 신설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AB9AB8-A7B6-4C43-AFA0-B8590D52EC2A}"/>
              </a:ext>
            </a:extLst>
          </p:cNvPr>
          <p:cNvSpPr txBox="1"/>
          <p:nvPr/>
        </p:nvSpPr>
        <p:spPr>
          <a:xfrm>
            <a:off x="819978" y="5185198"/>
            <a:ext cx="11372022" cy="1199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완화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00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잘못 지급된 공공재정지급금 환수 시 이자부과 면제</a:t>
            </a:r>
            <a:endParaRPr lang="en-US" altLang="ko-KR" sz="26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       (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단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부과대상자에게 귀책사유가 없는 경우</a:t>
            </a:r>
            <a:r>
              <a:rPr lang="en-US" altLang="ko-KR" sz="2600" kern="0" dirty="0">
                <a:ln>
                  <a:solidFill>
                    <a:srgbClr val="5B9BD5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600" kern="0" dirty="0">
              <a:ln>
                <a:solidFill>
                  <a:srgbClr val="5B9BD5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662ACF8-6306-4E9E-AF28-5F6409091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8770" y="3727873"/>
            <a:ext cx="10109790" cy="1457325"/>
          </a:xfrm>
          <a:prstGeom prst="rect">
            <a:avLst/>
          </a:prstGeom>
        </p:spPr>
      </p:pic>
      <p:sp>
        <p:nvSpPr>
          <p:cNvPr id="3" name="제목 2">
            <a:extLst>
              <a:ext uri="{FF2B5EF4-FFF2-40B4-BE49-F238E27FC236}">
                <a16:creationId xmlns:a16="http://schemas.microsoft.com/office/drawing/2014/main" id="{30BD34EC-E69F-4340-A2CE-1F5315B57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939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9508C62-C3F8-4BE3-B56D-1228E9A0E0D5}"/>
              </a:ext>
            </a:extLst>
          </p:cNvPr>
          <p:cNvSpPr txBox="1"/>
          <p:nvPr/>
        </p:nvSpPr>
        <p:spPr>
          <a:xfrm>
            <a:off x="3603378" y="2690336"/>
            <a:ext cx="5437300" cy="73866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8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1968B3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질의 응답 시간</a:t>
            </a:r>
            <a:endParaRPr kumimoji="0" lang="en-US" altLang="ko-KR" sz="48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1968B3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08E58FF-2829-4C8A-B385-578CA6CCCD7D}"/>
              </a:ext>
            </a:extLst>
          </p:cNvPr>
          <p:cNvSpPr txBox="1"/>
          <p:nvPr/>
        </p:nvSpPr>
        <p:spPr>
          <a:xfrm>
            <a:off x="2032754" y="1569984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828282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6524DC7-ADA2-4055-8CD8-18B445181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798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09508C62-C3F8-4BE3-B56D-1228E9A0E0D5}"/>
              </a:ext>
            </a:extLst>
          </p:cNvPr>
          <p:cNvSpPr txBox="1"/>
          <p:nvPr/>
        </p:nvSpPr>
        <p:spPr>
          <a:xfrm>
            <a:off x="2755900" y="2424733"/>
            <a:ext cx="7899399" cy="257038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2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97989A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이미 청렴의 대표기관 </a:t>
            </a:r>
            <a:r>
              <a:rPr kumimoji="0" lang="ko-KR" altLang="en-US" sz="36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F26522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경</a:t>
            </a:r>
            <a:r>
              <a:rPr kumimoji="0" lang="ko-KR" altLang="en-US" sz="36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BAF4D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남</a:t>
            </a:r>
            <a:r>
              <a:rPr kumimoji="0" lang="ko-KR" altLang="en-US" sz="36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1191D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교</a:t>
            </a:r>
            <a:r>
              <a:rPr kumimoji="0" lang="ko-KR" altLang="en-US" sz="36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1968B3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육</a:t>
            </a:r>
            <a:r>
              <a:rPr kumimoji="0" lang="en-US" altLang="ko-KR" sz="3200" b="0" i="0" u="none" strike="noStrike" kern="1200" cap="none" spc="0" normalizeH="0" baseline="0" noProof="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97989A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97989A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앞으로도 경남교육의 자부심을 </a:t>
            </a:r>
            <a:endParaRPr lang="en-US" altLang="ko-KR" sz="32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지켜 나가겠습니다</a:t>
            </a:r>
            <a:r>
              <a:rPr lang="en-US" altLang="ko-KR" sz="32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 </a:t>
            </a:r>
            <a:endParaRPr kumimoji="0" lang="en-US" altLang="ko-KR" sz="32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08E58FF-2829-4C8A-B385-578CA6CCCD7D}"/>
              </a:ext>
            </a:extLst>
          </p:cNvPr>
          <p:cNvSpPr txBox="1"/>
          <p:nvPr/>
        </p:nvSpPr>
        <p:spPr>
          <a:xfrm>
            <a:off x="2032754" y="1569984"/>
            <a:ext cx="65" cy="184666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828282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B362070-F2CA-492D-A7B7-2655006B8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626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acromill Embrain_main">
  <a:themeElements>
    <a:clrScheme name="embrain">
      <a:dk1>
        <a:srgbClr val="000000"/>
      </a:dk1>
      <a:lt1>
        <a:sysClr val="window" lastClr="FFFFFF"/>
      </a:lt1>
      <a:dk2>
        <a:srgbClr val="0099FF"/>
      </a:dk2>
      <a:lt2>
        <a:srgbClr val="5656AE"/>
      </a:lt2>
      <a:accent1>
        <a:srgbClr val="0052A4"/>
      </a:accent1>
      <a:accent2>
        <a:srgbClr val="2D8D97"/>
      </a:accent2>
      <a:accent3>
        <a:srgbClr val="8FCB23"/>
      </a:accent3>
      <a:accent4>
        <a:srgbClr val="FFC000"/>
      </a:accent4>
      <a:accent5>
        <a:srgbClr val="F68608"/>
      </a:accent5>
      <a:accent6>
        <a:srgbClr val="D43C5D"/>
      </a:accent6>
      <a:hlink>
        <a:srgbClr val="0099FF"/>
      </a:hlink>
      <a:folHlink>
        <a:srgbClr val="727272"/>
      </a:folHlink>
    </a:clrScheme>
    <a:fontScheme name="사용자 지정 48">
      <a:majorFont>
        <a:latin typeface="Calibri"/>
        <a:ea typeface="나눔고딕"/>
        <a:cs typeface=""/>
      </a:majorFont>
      <a:minorFont>
        <a:latin typeface="Calibri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6578</TotalTime>
  <Words>879</Words>
  <Application>Microsoft Office PowerPoint</Application>
  <PresentationFormat>와이드스크린</PresentationFormat>
  <Paragraphs>192</Paragraphs>
  <Slides>32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32</vt:i4>
      </vt:variant>
    </vt:vector>
  </HeadingPairs>
  <TitlesOfParts>
    <vt:vector size="48" baseType="lpstr">
      <vt:lpstr>HY견고딕</vt:lpstr>
      <vt:lpstr>HY견명조</vt:lpstr>
      <vt:lpstr>HY헤드라인M</vt:lpstr>
      <vt:lpstr>KoPub돋움체 Bold</vt:lpstr>
      <vt:lpstr>KoPub돋움체 Medium</vt:lpstr>
      <vt:lpstr>나눔고딕</vt:lpstr>
      <vt:lpstr>나눔바른고딕</vt:lpstr>
      <vt:lpstr>맑은 고딕</vt:lpstr>
      <vt:lpstr>배달의민족 주아</vt:lpstr>
      <vt:lpstr>한컴 고딕</vt:lpstr>
      <vt:lpstr>Arial</vt:lpstr>
      <vt:lpstr>Calibri</vt:lpstr>
      <vt:lpstr>Calibri Light</vt:lpstr>
      <vt:lpstr>Wingdings</vt:lpstr>
      <vt:lpstr>Macromill Embrain_main</vt:lpstr>
      <vt:lpstr>14_Office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조현석</dc:creator>
  <cp:lastModifiedBy>user</cp:lastModifiedBy>
  <cp:revision>1049</cp:revision>
  <cp:lastPrinted>2023-11-27T04:23:23Z</cp:lastPrinted>
  <dcterms:created xsi:type="dcterms:W3CDTF">2020-12-22T02:25:54Z</dcterms:created>
  <dcterms:modified xsi:type="dcterms:W3CDTF">2023-11-28T00:43:06Z</dcterms:modified>
</cp:coreProperties>
</file>