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01" r:id="rId2"/>
    <p:sldId id="302" r:id="rId3"/>
    <p:sldId id="398" r:id="rId4"/>
    <p:sldId id="261" r:id="rId5"/>
    <p:sldId id="400" r:id="rId6"/>
    <p:sldId id="401" r:id="rId7"/>
    <p:sldId id="402" r:id="rId8"/>
    <p:sldId id="404" r:id="rId9"/>
    <p:sldId id="405" r:id="rId10"/>
    <p:sldId id="407" r:id="rId11"/>
    <p:sldId id="408" r:id="rId12"/>
    <p:sldId id="410" r:id="rId13"/>
    <p:sldId id="412" r:id="rId14"/>
    <p:sldId id="413" r:id="rId15"/>
    <p:sldId id="414" r:id="rId16"/>
    <p:sldId id="415" r:id="rId17"/>
    <p:sldId id="416" r:id="rId18"/>
    <p:sldId id="417" r:id="rId19"/>
    <p:sldId id="418" r:id="rId20"/>
    <p:sldId id="419" r:id="rId21"/>
    <p:sldId id="420" r:id="rId22"/>
    <p:sldId id="421" r:id="rId23"/>
    <p:sldId id="422" r:id="rId24"/>
    <p:sldId id="423" r:id="rId25"/>
    <p:sldId id="424" r:id="rId26"/>
    <p:sldId id="425" r:id="rId27"/>
    <p:sldId id="426" r:id="rId28"/>
    <p:sldId id="427" r:id="rId29"/>
    <p:sldId id="428" r:id="rId30"/>
    <p:sldId id="429" r:id="rId31"/>
    <p:sldId id="446" r:id="rId32"/>
    <p:sldId id="430" r:id="rId33"/>
    <p:sldId id="431" r:id="rId34"/>
    <p:sldId id="432" r:id="rId35"/>
    <p:sldId id="433" r:id="rId36"/>
    <p:sldId id="434" r:id="rId37"/>
    <p:sldId id="435" r:id="rId38"/>
    <p:sldId id="436" r:id="rId39"/>
    <p:sldId id="437" r:id="rId40"/>
    <p:sldId id="438" r:id="rId41"/>
    <p:sldId id="439" r:id="rId42"/>
    <p:sldId id="440" r:id="rId43"/>
    <p:sldId id="441" r:id="rId44"/>
    <p:sldId id="442" r:id="rId45"/>
    <p:sldId id="443" r:id="rId46"/>
    <p:sldId id="447" r:id="rId47"/>
    <p:sldId id="448" r:id="rId4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7628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7" pos="574" userDrawn="1">
          <p15:clr>
            <a:srgbClr val="A4A3A4"/>
          </p15:clr>
        </p15:guide>
        <p15:guide id="8" orient="horz" pos="127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9E5"/>
    <a:srgbClr val="CFE4AE"/>
    <a:srgbClr val="A2CF62"/>
    <a:srgbClr val="A0C33E"/>
    <a:srgbClr val="FDB933"/>
    <a:srgbClr val="FF9900"/>
    <a:srgbClr val="FDB931"/>
    <a:srgbClr val="0000FF"/>
    <a:srgbClr val="FBBB37"/>
    <a:srgbClr val="DFEE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400" autoAdjust="0"/>
    <p:restoredTop sz="88376" autoAdjust="0"/>
  </p:normalViewPr>
  <p:slideViewPr>
    <p:cSldViewPr snapToGrid="0">
      <p:cViewPr varScale="1">
        <p:scale>
          <a:sx n="102" d="100"/>
          <a:sy n="102" d="100"/>
        </p:scale>
        <p:origin x="258" y="102"/>
      </p:cViewPr>
      <p:guideLst>
        <p:guide orient="horz" pos="777"/>
        <p:guide pos="7628"/>
        <p:guide pos="166"/>
        <p:guide orient="horz" pos="1049"/>
        <p:guide pos="574"/>
        <p:guide orient="horz" pos="12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A76EB2-37A4-48CC-8EF9-BD723A52184F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2C90CA-C4E9-4CCE-A621-1D3FE0DB4C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678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https://www.youtube.com/watch?v=ACbXzjLAsXE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hyperlink" Target="https://www.youtube.com/watch?v=KSGbyO7S6H4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4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png"/><Relationship Id="rId4" Type="http://schemas.openxmlformats.org/officeDocument/2006/relationships/image" Target="../media/image69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fW9esI3R2Bs" TargetMode="External"/><Relationship Id="rId3" Type="http://schemas.openxmlformats.org/officeDocument/2006/relationships/image" Target="../media/image76.png"/><Relationship Id="rId7" Type="http://schemas.openxmlformats.org/officeDocument/2006/relationships/image" Target="../media/image78.png"/><Relationship Id="rId2" Type="http://schemas.openxmlformats.org/officeDocument/2006/relationships/hyperlink" Target="https://www.youtube.com/watch?v=bohEi97osMQ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cZa6G0PT9r0" TargetMode="External"/><Relationship Id="rId5" Type="http://schemas.openxmlformats.org/officeDocument/2006/relationships/image" Target="../media/image77.png"/><Relationship Id="rId4" Type="http://schemas.openxmlformats.org/officeDocument/2006/relationships/hyperlink" Target="https://www.youtube.com/watch?v=X8PtiaKEcNM" TargetMode="External"/><Relationship Id="rId9" Type="http://schemas.openxmlformats.org/officeDocument/2006/relationships/image" Target="../media/image79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NQgbz6m_620" TargetMode="External"/><Relationship Id="rId3" Type="http://schemas.openxmlformats.org/officeDocument/2006/relationships/image" Target="../media/image80.png"/><Relationship Id="rId7" Type="http://schemas.openxmlformats.org/officeDocument/2006/relationships/image" Target="../media/image82.png"/><Relationship Id="rId2" Type="http://schemas.openxmlformats.org/officeDocument/2006/relationships/hyperlink" Target="https://www.youtube.com/watch?v=7t2QKaY25XQ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TxZtHAJF3X4" TargetMode="External"/><Relationship Id="rId5" Type="http://schemas.openxmlformats.org/officeDocument/2006/relationships/image" Target="../media/image81.png"/><Relationship Id="rId4" Type="http://schemas.openxmlformats.org/officeDocument/2006/relationships/hyperlink" Target="https://www.youtube.com/watch?v=xKZ5luIdNSQ" TargetMode="External"/><Relationship Id="rId9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EE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D1099CFC-184A-4633-8B6F-2E0A94421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07"/>
          <a:stretch/>
        </p:blipFill>
        <p:spPr>
          <a:xfrm>
            <a:off x="5731296" y="383263"/>
            <a:ext cx="6717438" cy="6357256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F7EF83E6-6614-907A-D9AA-C1451962EE7F}"/>
              </a:ext>
            </a:extLst>
          </p:cNvPr>
          <p:cNvSpPr/>
          <p:nvPr/>
        </p:nvSpPr>
        <p:spPr>
          <a:xfrm>
            <a:off x="586408" y="1439870"/>
            <a:ext cx="1384989" cy="1412660"/>
          </a:xfrm>
          <a:prstGeom prst="roundRect">
            <a:avLst/>
          </a:prstGeom>
          <a:solidFill>
            <a:srgbClr val="A2CF6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73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73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7EDB4E-094C-5B03-6C40-A22432570319}"/>
              </a:ext>
            </a:extLst>
          </p:cNvPr>
          <p:cNvSpPr txBox="1"/>
          <p:nvPr/>
        </p:nvSpPr>
        <p:spPr>
          <a:xfrm>
            <a:off x="2203874" y="1321978"/>
            <a:ext cx="46243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푸른 지구의 </a:t>
            </a:r>
            <a:endParaRPr lang="en-US" altLang="ko-KR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소중한 자원</a:t>
            </a:r>
            <a:r>
              <a:rPr lang="en-US" altLang="ko-KR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r>
              <a:rPr lang="ko-KR" alt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D0B402C-0D11-A2F2-733E-37ED1351C76D}"/>
              </a:ext>
            </a:extLst>
          </p:cNvPr>
          <p:cNvSpPr/>
          <p:nvPr/>
        </p:nvSpPr>
        <p:spPr>
          <a:xfrm>
            <a:off x="2675791" y="4584000"/>
            <a:ext cx="3055505" cy="53901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13971093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4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4" y="783888"/>
            <a:ext cx="2095500" cy="2781300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50526" y="773202"/>
            <a:ext cx="60356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푸른 지구의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소중한 자원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801223" y="4184561"/>
            <a:ext cx="33137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물의 여행</a:t>
            </a:r>
            <a:endParaRPr lang="en-US" altLang="ko-KR" sz="4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801223" y="5110070"/>
            <a:ext cx="615104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물을 아껴 써야 해요</a:t>
            </a:r>
            <a:r>
              <a:rPr lang="en-US" altLang="ko-KR" sz="4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endParaRPr lang="ko-KR" altLang="en-US" sz="4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601308" y="2905125"/>
            <a:ext cx="1419932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</a:t>
            </a:r>
          </a:p>
        </p:txBody>
      </p:sp>
    </p:spTree>
    <p:extLst>
      <p:ext uri="{BB962C8B-B14F-4D97-AF65-F5344CB8AC3E}">
        <p14:creationId xmlns:p14="http://schemas.microsoft.com/office/powerpoint/2010/main" val="148258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4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4" y="783888"/>
            <a:ext cx="2095500" cy="2781300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601308" y="2905125"/>
            <a:ext cx="1419932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50525" y="773202"/>
            <a:ext cx="59561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푸른 지구의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소중한 자원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880" t="3262" r="1024" b="3497"/>
          <a:stretch/>
        </p:blipFill>
        <p:spPr>
          <a:xfrm>
            <a:off x="3487918" y="4201173"/>
            <a:ext cx="8107880" cy="17374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296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548280" cy="677561"/>
            <a:chOff x="8659256" y="114928"/>
            <a:chExt cx="3548280" cy="677561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69544" y="114928"/>
                <a:ext cx="30203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푸른지구의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10631155" y="423157"/>
              <a:ext cx="1576381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물의 여행</a:t>
              </a: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038" y="1090507"/>
            <a:ext cx="10591213" cy="117754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591" y="2261112"/>
            <a:ext cx="6407727" cy="438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981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383" y="1212216"/>
            <a:ext cx="8777720" cy="659507"/>
          </a:xfrm>
          <a:prstGeom prst="rect">
            <a:avLst/>
          </a:prstGeom>
        </p:spPr>
      </p:pic>
      <p:sp>
        <p:nvSpPr>
          <p:cNvPr id="14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281662" y="2338248"/>
            <a:ext cx="9628674" cy="340940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1598098" y="2552157"/>
            <a:ext cx="9199498" cy="2988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민물고기와 동물이 사는 곳입니다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낙동강 주변에 서식하는 동물이 마십니다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농사에 낙동강의 물을 사용합니다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공장에서 낙동강의 물을 씁니다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사람들이 마실 물로 사용됩니다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401633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677" y="1140908"/>
            <a:ext cx="9318359" cy="161713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591" y="2830062"/>
            <a:ext cx="5224875" cy="3057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21920278-0647-4CA2-BC7B-591F0C215DE4}"/>
              </a:ext>
            </a:extLst>
          </p:cNvPr>
          <p:cNvGrpSpPr/>
          <p:nvPr/>
        </p:nvGrpSpPr>
        <p:grpSpPr>
          <a:xfrm>
            <a:off x="1364157" y="3055470"/>
            <a:ext cx="2672526" cy="2089467"/>
            <a:chOff x="80360" y="2505832"/>
            <a:chExt cx="2672526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F257DEA-269F-4F8D-B6A0-D7F387302F34}"/>
                </a:ext>
              </a:extLst>
            </p:cNvPr>
            <p:cNvSpPr txBox="1"/>
            <p:nvPr/>
          </p:nvSpPr>
          <p:spPr>
            <a:xfrm>
              <a:off x="80360" y="3887413"/>
              <a:ext cx="2672526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수돗물이 만들어지는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과정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 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영상</a:t>
              </a:r>
            </a:p>
          </p:txBody>
        </p:sp>
        <p:pic>
          <p:nvPicPr>
            <p:cNvPr id="17" name="그림 16">
              <a:hlinkClick r:id="rId4"/>
              <a:extLst>
                <a:ext uri="{FF2B5EF4-FFF2-40B4-BE49-F238E27FC236}">
                  <a16:creationId xmlns:a16="http://schemas.microsoft.com/office/drawing/2014/main" id="{1B8BAE0B-1795-497F-A108-B8AF3E6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439049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3672" y="937060"/>
            <a:ext cx="6841779" cy="5798529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6024561" y="2341267"/>
            <a:ext cx="884255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착수정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7463150" y="3836324"/>
            <a:ext cx="884255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응집지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4941014" y="3844226"/>
            <a:ext cx="884255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여과지</a:t>
            </a:r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391911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2428" y="1225163"/>
            <a:ext cx="9810227" cy="2388779"/>
          </a:xfrm>
          <a:prstGeom prst="rect">
            <a:avLst/>
          </a:prstGeom>
        </p:spPr>
      </p:pic>
      <p:sp>
        <p:nvSpPr>
          <p:cNvPr id="17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482224" y="4000751"/>
            <a:ext cx="9227550" cy="181875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2070370" y="4309963"/>
            <a:ext cx="5988407" cy="1215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물을 낭비하지 않습니다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물을 아껴 씁니다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64347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010474"/>
            <a:ext cx="6972300" cy="73342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419" y="1866488"/>
            <a:ext cx="2882230" cy="256198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5007" y="1866488"/>
            <a:ext cx="3193582" cy="256198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6066" y="1856440"/>
            <a:ext cx="3193582" cy="2561982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5682" y="4533900"/>
            <a:ext cx="9676393" cy="225720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2298863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59255" y="68233"/>
            <a:ext cx="3528185" cy="687609"/>
            <a:chOff x="8659256" y="114928"/>
            <a:chExt cx="3528185" cy="687609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659256" y="114928"/>
              <a:ext cx="3430667" cy="369332"/>
              <a:chOff x="8659256" y="114928"/>
              <a:chExt cx="3430667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69544" y="114928"/>
                <a:ext cx="302037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 err="1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푸른지구의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659256" y="1692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10609287" y="433205"/>
              <a:ext cx="157815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solidFill>
                    <a:srgbClr val="A2CF62"/>
                  </a:solidFill>
                </a:rPr>
                <a:t>1.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물의 여행</a:t>
              </a:r>
            </a:p>
          </p:txBody>
        </p:sp>
      </p:grp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/>
          <a:srcRect b="76497"/>
          <a:stretch/>
        </p:blipFill>
        <p:spPr>
          <a:xfrm>
            <a:off x="1106781" y="1396333"/>
            <a:ext cx="10983141" cy="614000"/>
          </a:xfrm>
          <a:prstGeom prst="rect">
            <a:avLst/>
          </a:prstGeom>
        </p:spPr>
      </p:pic>
      <p:sp>
        <p:nvSpPr>
          <p:cNvPr id="18" name="사각형: 둥근 모서리 11">
            <a:extLst>
              <a:ext uri="{FF2B5EF4-FFF2-40B4-BE49-F238E27FC236}">
                <a16:creationId xmlns:a16="http://schemas.microsoft.com/office/drawing/2014/main" id="{E364D6F3-DE92-4584-A19C-70BF0BFB8F18}"/>
              </a:ext>
            </a:extLst>
          </p:cNvPr>
          <p:cNvSpPr/>
          <p:nvPr/>
        </p:nvSpPr>
        <p:spPr>
          <a:xfrm>
            <a:off x="1331495" y="2288073"/>
            <a:ext cx="9227550" cy="384671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CFB5029-E552-4DDA-935D-304E94F36033}"/>
              </a:ext>
            </a:extLst>
          </p:cNvPr>
          <p:cNvSpPr txBox="1"/>
          <p:nvPr/>
        </p:nvSpPr>
        <p:spPr>
          <a:xfrm>
            <a:off x="1725377" y="2434648"/>
            <a:ext cx="7634754" cy="3579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덕동하수처리장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창원마산합포구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합천군가야야로하수처리장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합천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남해하수종말처리장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남해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남지하수종말처리장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창녕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거제면하수처리장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거제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</a:t>
            </a:r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상동하수처리장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김해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4660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868" y="1079709"/>
            <a:ext cx="9111608" cy="5778291"/>
          </a:xfrm>
          <a:prstGeom prst="rect">
            <a:avLst/>
          </a:prstGeom>
        </p:spPr>
      </p:pic>
      <p:cxnSp>
        <p:nvCxnSpPr>
          <p:cNvPr id="4" name="직선 연결선 3"/>
          <p:cNvCxnSpPr/>
          <p:nvPr/>
        </p:nvCxnSpPr>
        <p:spPr>
          <a:xfrm>
            <a:off x="3406393" y="4280598"/>
            <a:ext cx="2793441" cy="6330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 flipV="1">
            <a:off x="3406393" y="4280598"/>
            <a:ext cx="2793441" cy="6330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 flipV="1">
            <a:off x="9099687" y="4280598"/>
            <a:ext cx="0" cy="6330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178459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304" y="1144897"/>
            <a:ext cx="9758455" cy="95746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2246" y="2123123"/>
            <a:ext cx="7085770" cy="46293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22713917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6382" y="2275998"/>
            <a:ext cx="10218664" cy="2236752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0090" y="1157622"/>
            <a:ext cx="9871249" cy="120648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37094" y="2403541"/>
            <a:ext cx="1929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solidFill>
                  <a:srgbClr val="2389E5"/>
                </a:solidFill>
              </a:rPr>
              <a:t>생활하수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4"/>
          <a:srcRect l="62499" t="38593" r="4034" b="31944"/>
          <a:stretch/>
        </p:blipFill>
        <p:spPr>
          <a:xfrm>
            <a:off x="6114849" y="3996609"/>
            <a:ext cx="3999814" cy="2300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95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502" y="2486654"/>
            <a:ext cx="10471149" cy="183826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621937" y="2633714"/>
            <a:ext cx="1929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solidFill>
                  <a:srgbClr val="2389E5"/>
                </a:solidFill>
              </a:rPr>
              <a:t>축산폐수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2068" y="1280168"/>
            <a:ext cx="9871249" cy="1206486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/>
          <a:srcRect l="9627" t="12743" r="49531" b="50791"/>
          <a:stretch/>
        </p:blipFill>
        <p:spPr>
          <a:xfrm>
            <a:off x="6581173" y="4234214"/>
            <a:ext cx="3932570" cy="22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7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>
                <a:latin typeface="HY견고딕" panose="02030600000101010101" pitchFamily="18" charset="-127"/>
                <a:ea typeface="HY견고딕" panose="02030600000101010101" pitchFamily="18" charset="-127"/>
              </a:rPr>
              <a:t>51</a:t>
            </a:r>
            <a:r>
              <a:rPr lang="ko-KR" altLang="en-US" sz="280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337" y="2496307"/>
            <a:ext cx="10429875" cy="24384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62705" y="2667964"/>
            <a:ext cx="1929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solidFill>
                  <a:srgbClr val="2389E5"/>
                </a:solidFill>
              </a:rPr>
              <a:t>공장폐수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103" y="1281192"/>
            <a:ext cx="9871249" cy="120648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4"/>
          <a:srcRect l="50894" t="4712" r="16773" b="59039"/>
          <a:stretch/>
        </p:blipFill>
        <p:spPr>
          <a:xfrm>
            <a:off x="7519169" y="4765025"/>
            <a:ext cx="3513776" cy="195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06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097" y="1144779"/>
            <a:ext cx="10401300" cy="51435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2501940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99" y="1563565"/>
            <a:ext cx="9906000" cy="41529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462136" y="3366195"/>
            <a:ext cx="19292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</a:rPr>
              <a:t>높아진 수온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10551" y="3356147"/>
            <a:ext cx="19292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err="1">
                <a:solidFill>
                  <a:srgbClr val="2389E5"/>
                </a:solidFill>
              </a:rPr>
              <a:t>물순환</a:t>
            </a:r>
            <a:r>
              <a:rPr lang="ko-KR" altLang="en-US" sz="2000" b="1" dirty="0">
                <a:solidFill>
                  <a:srgbClr val="2389E5"/>
                </a:solidFill>
              </a:rPr>
              <a:t> 정체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78888" y="3922359"/>
            <a:ext cx="15463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</a:rPr>
              <a:t>생활하수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477544" y="3922359"/>
            <a:ext cx="1294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rgbClr val="2389E5"/>
                </a:solidFill>
              </a:rPr>
              <a:t>공장폐수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1340906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52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73F8A052-E517-4A8D-BF75-9C6BD17F7F65}"/>
              </a:ext>
            </a:extLst>
          </p:cNvPr>
          <p:cNvGrpSpPr/>
          <p:nvPr/>
        </p:nvGrpSpPr>
        <p:grpSpPr>
          <a:xfrm>
            <a:off x="8659255" y="68233"/>
            <a:ext cx="3430667" cy="369332"/>
            <a:chOff x="8659256" y="114928"/>
            <a:chExt cx="3430667" cy="36933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66AF473-ADF1-4DFD-8A27-B835B5EFD9AD}"/>
                </a:ext>
              </a:extLst>
            </p:cNvPr>
            <p:cNvSpPr txBox="1"/>
            <p:nvPr/>
          </p:nvSpPr>
          <p:spPr>
            <a:xfrm>
              <a:off x="9069544" y="114928"/>
              <a:ext cx="30203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푸른지구의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소중한 자원</a:t>
              </a:r>
              <a:r>
                <a: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물</a:t>
              </a:r>
              <a:endPara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id="{2E43D5D8-D428-4478-95B3-875F48B8C8DE}"/>
                </a:ext>
              </a:extLst>
            </p:cNvPr>
            <p:cNvSpPr/>
            <p:nvPr/>
          </p:nvSpPr>
          <p:spPr>
            <a:xfrm>
              <a:off x="8659256" y="169200"/>
              <a:ext cx="410288" cy="260788"/>
            </a:xfrm>
            <a:prstGeom prst="roundRect">
              <a:avLst/>
            </a:prstGeom>
            <a:solidFill>
              <a:srgbClr val="A2CF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719" y="1281773"/>
            <a:ext cx="9772013" cy="510897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52823" y="4887252"/>
            <a:ext cx="28521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6000" b="1" dirty="0">
                <a:solidFill>
                  <a:srgbClr val="2389E5"/>
                </a:solidFill>
              </a:rPr>
              <a:t>㉠</a:t>
            </a:r>
            <a:r>
              <a:rPr lang="en-US" altLang="ko-KR" sz="6000" b="1" dirty="0">
                <a:solidFill>
                  <a:srgbClr val="2389E5"/>
                </a:solidFill>
              </a:rPr>
              <a:t>, </a:t>
            </a:r>
            <a:r>
              <a:rPr lang="ko-KR" altLang="en-US" sz="6000" b="1" dirty="0">
                <a:solidFill>
                  <a:srgbClr val="2389E5"/>
                </a:solidFill>
              </a:rPr>
              <a:t>㉡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50089" y="4887252"/>
            <a:ext cx="28521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6000" b="1" dirty="0">
                <a:solidFill>
                  <a:srgbClr val="2389E5"/>
                </a:solidFill>
              </a:rPr>
              <a:t>㉢</a:t>
            </a:r>
            <a:r>
              <a:rPr lang="en-US" altLang="ko-KR" sz="6000" b="1" dirty="0">
                <a:solidFill>
                  <a:srgbClr val="2389E5"/>
                </a:solidFill>
              </a:rPr>
              <a:t>, </a:t>
            </a:r>
            <a:r>
              <a:rPr lang="ko-KR" altLang="en-US" sz="6000" b="1" dirty="0">
                <a:solidFill>
                  <a:srgbClr val="2389E5"/>
                </a:solidFill>
              </a:rPr>
              <a:t>㉣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DCCD16-00A0-468E-89BE-0E765C3731E0}"/>
              </a:ext>
            </a:extLst>
          </p:cNvPr>
          <p:cNvSpPr txBox="1"/>
          <p:nvPr/>
        </p:nvSpPr>
        <p:spPr>
          <a:xfrm>
            <a:off x="10631154" y="376462"/>
            <a:ext cx="157638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rgbClr val="A2CF62"/>
                </a:solidFill>
              </a:rPr>
              <a:t>1. </a:t>
            </a:r>
            <a:r>
              <a:rPr lang="ko-KR" altLang="en-US" b="1" dirty="0">
                <a:solidFill>
                  <a:srgbClr val="A2CF62"/>
                </a:solidFill>
              </a:rPr>
              <a:t>물의 여행</a:t>
            </a:r>
          </a:p>
        </p:txBody>
      </p:sp>
    </p:spTree>
    <p:extLst>
      <p:ext uri="{BB962C8B-B14F-4D97-AF65-F5344CB8AC3E}">
        <p14:creationId xmlns:p14="http://schemas.microsoft.com/office/powerpoint/2010/main" val="427225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4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altLang="ko-KR" sz="13800" dirty="0"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9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13877" y="1152650"/>
            <a:ext cx="560281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푸른 지구의 </a:t>
            </a:r>
            <a:endParaRPr lang="en-US" altLang="ko-KR" sz="6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소중한 자원</a:t>
            </a:r>
            <a:r>
              <a:rPr lang="en-US" altLang="ko-KR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6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774AD8A-3F1D-EC64-A40F-140C18DEFD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4255" y="4307404"/>
            <a:ext cx="7460182" cy="16074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9052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E1466002-6B66-E513-8E7F-02C2FE243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9" y="1244109"/>
            <a:ext cx="11166902" cy="91220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9C1A4535-8971-E755-5F0E-B4A99EB1E6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3616" y="2237570"/>
            <a:ext cx="8844765" cy="355899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99E170FD-5F84-BC19-56E1-4D3B76FF51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225" y="5762640"/>
            <a:ext cx="7152424" cy="856511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EF3A1043-A821-CD41-507A-F52EEE51A93B}"/>
              </a:ext>
            </a:extLst>
          </p:cNvPr>
          <p:cNvSpPr/>
          <p:nvPr/>
        </p:nvSpPr>
        <p:spPr>
          <a:xfrm>
            <a:off x="8428861" y="5877813"/>
            <a:ext cx="2612028" cy="556776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200L</a:t>
            </a:r>
          </a:p>
        </p:txBody>
      </p:sp>
    </p:spTree>
    <p:extLst>
      <p:ext uri="{BB962C8B-B14F-4D97-AF65-F5344CB8AC3E}">
        <p14:creationId xmlns:p14="http://schemas.microsoft.com/office/powerpoint/2010/main" val="2153988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E1466002-6B66-E513-8E7F-02C2FE243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6" y="1196437"/>
            <a:ext cx="11065409" cy="903918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48D70AEC-F9CA-C998-AD11-EA0E2FA549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130" y="2506150"/>
            <a:ext cx="9229618" cy="2965868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CEDF1E13-FB24-AA4F-C8BC-4DC5804168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114" y="5777989"/>
            <a:ext cx="7409131" cy="943911"/>
          </a:xfrm>
          <a:prstGeom prst="rect">
            <a:avLst/>
          </a:prstGeom>
        </p:spPr>
      </p:pic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E9080B00-FB1E-C282-CBEF-4B63713B125F}"/>
              </a:ext>
            </a:extLst>
          </p:cNvPr>
          <p:cNvSpPr/>
          <p:nvPr/>
        </p:nvSpPr>
        <p:spPr>
          <a:xfrm>
            <a:off x="8416335" y="5877813"/>
            <a:ext cx="2612028" cy="62616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2400L</a:t>
            </a:r>
          </a:p>
        </p:txBody>
      </p:sp>
    </p:spTree>
    <p:extLst>
      <p:ext uri="{BB962C8B-B14F-4D97-AF65-F5344CB8AC3E}">
        <p14:creationId xmlns:p14="http://schemas.microsoft.com/office/powerpoint/2010/main" val="1605788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53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생각해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E1466002-6B66-E513-8E7F-02C2FE243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37" y="1197581"/>
            <a:ext cx="11012898" cy="899628"/>
          </a:xfrm>
          <a:prstGeom prst="rect">
            <a:avLst/>
          </a:prstGeom>
        </p:spPr>
      </p:pic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E9080B00-FB1E-C282-CBEF-4B63713B125F}"/>
              </a:ext>
            </a:extLst>
          </p:cNvPr>
          <p:cNvSpPr/>
          <p:nvPr/>
        </p:nvSpPr>
        <p:spPr>
          <a:xfrm>
            <a:off x="8416335" y="5877813"/>
            <a:ext cx="2612028" cy="62616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9000L</a:t>
            </a: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478EF390-417B-F21D-4DFB-6B2A6FD19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727" y="2214096"/>
            <a:ext cx="9508636" cy="3283502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5D913523-EEC3-D1EB-5BEC-CC3CD5CF8D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398" y="5746149"/>
            <a:ext cx="7338306" cy="88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607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실천하고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2274257-201B-CCE5-F844-54DB6DF26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294" y="1219341"/>
            <a:ext cx="7338307" cy="44594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52C0E14-5317-764B-2982-0689DD4777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25" y="1968121"/>
            <a:ext cx="10068106" cy="403804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4603B38-4188-6051-1110-6159A89D5B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7588" y="2729493"/>
            <a:ext cx="468353" cy="44159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CD7E637C-5500-3175-20FF-6672686C8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56021" y="3347773"/>
            <a:ext cx="468353" cy="44159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2565A2E-591B-59AE-8171-F1B1DB3505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11053" y="4064144"/>
            <a:ext cx="468353" cy="44159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D43BA181-219B-4862-408E-70891AFA75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7587" y="4710693"/>
            <a:ext cx="468353" cy="44159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D8DD2269-FF4D-3D95-E8DF-7CBB4896B8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7587" y="5358428"/>
            <a:ext cx="468353" cy="441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44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54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얼마나 실천하고 있나요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DBEB8D21-5B5A-CE07-0782-F45ADDF6B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9" y="1164635"/>
            <a:ext cx="10909607" cy="916930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B3B6C32-135C-76BA-197F-FACA8EEC00E0}"/>
              </a:ext>
            </a:extLst>
          </p:cNvPr>
          <p:cNvSpPr/>
          <p:nvPr/>
        </p:nvSpPr>
        <p:spPr>
          <a:xfrm>
            <a:off x="991402" y="2454442"/>
            <a:ext cx="10180181" cy="304189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샤워기 물을 틀어 놓고 오래 샤워하는 습관을 </a:t>
            </a:r>
            <a:r>
              <a:rPr lang="en-US" altLang="ko-KR" sz="32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/>
            </a:r>
            <a:br>
              <a:rPr lang="en-US" altLang="ko-KR" sz="32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</a:br>
            <a:r>
              <a:rPr lang="ko-KR" altLang="en-US" sz="32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고쳐서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물을 더 아껴 쓸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세수할 때는 물을 세면대에 받아서 쓰고 물 낭비를 줄일 것이다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3587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97A84E40-D935-C9CA-6BE9-7A3404876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34" y="1191661"/>
            <a:ext cx="11097928" cy="89983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7A1288C-8DC9-7619-D43F-D4D3C7DCF3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880" y="2242399"/>
            <a:ext cx="6351832" cy="38284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1E584FD1-12B8-F63B-F998-AF93FE3CE6C8}"/>
              </a:ext>
            </a:extLst>
          </p:cNvPr>
          <p:cNvGrpSpPr/>
          <p:nvPr/>
        </p:nvGrpSpPr>
        <p:grpSpPr>
          <a:xfrm>
            <a:off x="1427025" y="3098260"/>
            <a:ext cx="1566432" cy="2424938"/>
            <a:chOff x="1417400" y="2738209"/>
            <a:chExt cx="1566432" cy="2424938"/>
          </a:xfrm>
        </p:grpSpPr>
        <p:pic>
          <p:nvPicPr>
            <p:cNvPr id="18" name="그림 17">
              <a:hlinkClick r:id="rId4"/>
              <a:extLst>
                <a:ext uri="{FF2B5EF4-FFF2-40B4-BE49-F238E27FC236}">
                  <a16:creationId xmlns:a16="http://schemas.microsoft.com/office/drawing/2014/main" id="{8DE2BCDE-2793-FD05-754E-BCE8D51FA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0574" y="2738209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029A0DE-FABB-4EC9-A0DD-61AA6B298A7F}"/>
                </a:ext>
              </a:extLst>
            </p:cNvPr>
            <p:cNvSpPr txBox="1"/>
            <p:nvPr/>
          </p:nvSpPr>
          <p:spPr>
            <a:xfrm>
              <a:off x="1417400" y="4147484"/>
              <a:ext cx="1566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대체불가 </a:t>
              </a:r>
              <a:endPara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자원인 물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! </a:t>
              </a:r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물을 아껴요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!</a:t>
              </a:r>
              <a:endPara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83384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343316" y="136100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80B4D75-5444-23C0-85AD-D2087A7D0FB6}"/>
              </a:ext>
            </a:extLst>
          </p:cNvPr>
          <p:cNvSpPr/>
          <p:nvPr/>
        </p:nvSpPr>
        <p:spPr>
          <a:xfrm>
            <a:off x="879603" y="1233488"/>
            <a:ext cx="10083257" cy="593002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소중한 자원인 물을 아껴 쓰고 보호할 수 있는 방법을 써봅시다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CB55A261-E41E-A988-3678-A30DA9F63DF9}"/>
              </a:ext>
            </a:extLst>
          </p:cNvPr>
          <p:cNvSpPr/>
          <p:nvPr/>
        </p:nvSpPr>
        <p:spPr>
          <a:xfrm>
            <a:off x="797001" y="2336321"/>
            <a:ext cx="10354703" cy="373940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수돗물을 사용하지 않을 때는 수도꼭지를 잠급니다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타이머를 이용해서 샤워시간을 평소보다 줄입니다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설거지통에 물을 모아서 사용합니다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세탁은 한꺼번에 모아서 합니다</a:t>
            </a:r>
            <a:r>
              <a:rPr lang="en-US" altLang="ko-KR" sz="3200" b="1" spc="-2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17E9722-F7F6-8C8F-1FA7-F44C0667F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244" y="1392369"/>
            <a:ext cx="275506" cy="25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4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74392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5CA56533-6775-F846-2707-3330ED520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282" y="1233488"/>
            <a:ext cx="4928235" cy="459026"/>
          </a:xfrm>
          <a:prstGeom prst="rect">
            <a:avLst/>
          </a:prstGeom>
        </p:spPr>
      </p:pic>
      <p:pic>
        <p:nvPicPr>
          <p:cNvPr id="22" name="그래픽 21" descr="발자국 단색으로 채워진">
            <a:extLst>
              <a:ext uri="{FF2B5EF4-FFF2-40B4-BE49-F238E27FC236}">
                <a16:creationId xmlns:a16="http://schemas.microsoft.com/office/drawing/2014/main" id="{F416EA80-9777-3CA3-6A5F-E9314B7C68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19365452">
            <a:off x="7740762" y="3868536"/>
            <a:ext cx="2534645" cy="2534645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04FD2F46-B5A4-273B-9E4B-C8C83C951E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541" y="2101524"/>
            <a:ext cx="11103524" cy="168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8537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A7AF269-7E08-2855-FADD-8865AE372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5" y="1786520"/>
            <a:ext cx="10117138" cy="4997763"/>
          </a:xfrm>
          <a:prstGeom prst="rect">
            <a:avLst/>
          </a:prstGeom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C04EC79F-CD69-D2A6-B666-0D7242CC7CD6}"/>
              </a:ext>
            </a:extLst>
          </p:cNvPr>
          <p:cNvSpPr/>
          <p:nvPr/>
        </p:nvSpPr>
        <p:spPr>
          <a:xfrm>
            <a:off x="619506" y="1163701"/>
            <a:ext cx="10303598" cy="593002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 신문 기사를 읽고 </a:t>
            </a:r>
            <a:r>
              <a:rPr lang="en-US" altLang="ko-KR" sz="2400" b="1" dirty="0">
                <a:solidFill>
                  <a:schemeClr val="bg1"/>
                </a:solidFill>
              </a:rPr>
              <a:t>‘</a:t>
            </a:r>
            <a:r>
              <a:rPr lang="ko-KR" altLang="en-US" sz="2400" b="1" dirty="0">
                <a:solidFill>
                  <a:schemeClr val="bg1"/>
                </a:solidFill>
              </a:rPr>
              <a:t>물 발자국</a:t>
            </a:r>
            <a:r>
              <a:rPr lang="en-US" altLang="ko-KR" sz="2400" b="1" dirty="0">
                <a:solidFill>
                  <a:schemeClr val="bg1"/>
                </a:solidFill>
              </a:rPr>
              <a:t>＇</a:t>
            </a:r>
            <a:r>
              <a:rPr lang="ko-KR" altLang="en-US" sz="2400" b="1" dirty="0">
                <a:solidFill>
                  <a:schemeClr val="bg1"/>
                </a:solidFill>
              </a:rPr>
              <a:t>이 무엇인지 알아봅시다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1D8D456-E10B-70D6-2223-23F613A1E7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472" y="1361450"/>
            <a:ext cx="275506" cy="25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68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C04EC79F-CD69-D2A6-B666-0D7242CC7CD6}"/>
              </a:ext>
            </a:extLst>
          </p:cNvPr>
          <p:cNvSpPr/>
          <p:nvPr/>
        </p:nvSpPr>
        <p:spPr>
          <a:xfrm>
            <a:off x="911224" y="1242061"/>
            <a:ext cx="10041697" cy="916304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신문 기사를 읽고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물 사용을 줄이기 위해 필요한 습관은 무엇이라고 </a:t>
            </a:r>
            <a:r>
              <a:rPr lang="en-US" altLang="ko-KR" sz="2400" b="1" dirty="0">
                <a:solidFill>
                  <a:schemeClr val="bg1"/>
                </a:solidFill>
              </a:rPr>
              <a:t/>
            </a:r>
            <a:br>
              <a:rPr lang="en-US" altLang="ko-KR" sz="2400" b="1" dirty="0">
                <a:solidFill>
                  <a:schemeClr val="bg1"/>
                </a:solidFill>
              </a:rPr>
            </a:br>
            <a:r>
              <a:rPr lang="en-US" altLang="ko-KR" sz="2400" b="1" dirty="0">
                <a:solidFill>
                  <a:schemeClr val="bg1"/>
                </a:solidFill>
              </a:rPr>
              <a:t>    </a:t>
            </a:r>
            <a:r>
              <a:rPr lang="ko-KR" altLang="en-US" sz="2400" b="1" dirty="0">
                <a:solidFill>
                  <a:schemeClr val="bg1"/>
                </a:solidFill>
              </a:rPr>
              <a:t>생각하나요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CAB40C2-E214-DA4F-C601-CE20080939E8}"/>
              </a:ext>
            </a:extLst>
          </p:cNvPr>
          <p:cNvSpPr/>
          <p:nvPr/>
        </p:nvSpPr>
        <p:spPr>
          <a:xfrm>
            <a:off x="980798" y="2585988"/>
            <a:ext cx="10041695" cy="226995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음식이든 물건이든 꼭 필요한 것만 삽니다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있는 물건을 오래 사용합니다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2D8B3D6-72CD-EB81-F285-B47FE3528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810" y="1375815"/>
            <a:ext cx="275506" cy="25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9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09646811-924F-C14E-8F20-B14A4323A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135" y="1186251"/>
            <a:ext cx="11020926" cy="93756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4F841DA-2EFA-0C24-524E-D10D83136F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683" y="2252953"/>
            <a:ext cx="4812632" cy="117604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BC797B72-74EC-A640-01D7-E62A4FAB5B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43" y="3429000"/>
            <a:ext cx="10867966" cy="3173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5404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735" y="1129838"/>
            <a:ext cx="8799026" cy="547857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4F841DA-2EFA-0C24-524E-D10D83136F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437" y="1503915"/>
            <a:ext cx="2584841" cy="631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4113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56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알아볼까요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6461B20-C26F-2E7B-308C-A5868FBD8B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474" y="2361729"/>
            <a:ext cx="3824404" cy="3245804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81500942-93F0-C23B-2AF2-0E216F6A5B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7761" y="3373477"/>
            <a:ext cx="1076475" cy="71447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5215A926-3B49-4CB7-1730-25DBDD0A8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0406" y="5665649"/>
            <a:ext cx="895475" cy="714475"/>
          </a:xfrm>
          <a:prstGeom prst="rect">
            <a:avLst/>
          </a:prstGeom>
        </p:spPr>
      </p:pic>
      <p:sp>
        <p:nvSpPr>
          <p:cNvPr id="23" name="사각형: 둥근 모서리 22">
            <a:extLst>
              <a:ext uri="{FF2B5EF4-FFF2-40B4-BE49-F238E27FC236}">
                <a16:creationId xmlns:a16="http://schemas.microsoft.com/office/drawing/2014/main" id="{260AC556-45ED-F65B-4B9F-29AB4C7CE2C8}"/>
              </a:ext>
            </a:extLst>
          </p:cNvPr>
          <p:cNvSpPr/>
          <p:nvPr/>
        </p:nvSpPr>
        <p:spPr>
          <a:xfrm>
            <a:off x="7092133" y="2998976"/>
            <a:ext cx="3727273" cy="146347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 발자국 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개를 지웠습니다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97505A34-0D06-B03C-ADD3-B5CC1604FB11}"/>
              </a:ext>
            </a:extLst>
          </p:cNvPr>
          <p:cNvSpPr/>
          <p:nvPr/>
        </p:nvSpPr>
        <p:spPr>
          <a:xfrm>
            <a:off x="3588170" y="5022422"/>
            <a:ext cx="3727273" cy="153040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 발자국 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개를 남겼습니다</a:t>
            </a:r>
            <a:r>
              <a:rPr lang="en-US" altLang="ko-KR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r>
              <a:rPr lang="ko-KR" altLang="en-US" sz="36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36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1ACBA83-FFBD-FA1A-5805-F987C7A9DC7E}"/>
              </a:ext>
            </a:extLst>
          </p:cNvPr>
          <p:cNvSpPr txBox="1"/>
          <p:nvPr/>
        </p:nvSpPr>
        <p:spPr>
          <a:xfrm>
            <a:off x="4901927" y="2603835"/>
            <a:ext cx="2388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양치컵을 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사용한다면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?</a:t>
            </a:r>
            <a:endParaRPr lang="ko-KR" altLang="en-US" sz="2000" dirty="0">
              <a:latin typeface="맑은 고딕" panose="020B0503020000020004" pitchFamily="50" charset="-127"/>
              <a:ea typeface="맑은 고딕" panose="020B0503020000020004" pitchFamily="50" charset="-127"/>
              <a:cs typeface="함초롬바탕" panose="0203060400010101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194A9EF-0660-B7DA-9B92-C0AF4A377E12}"/>
              </a:ext>
            </a:extLst>
          </p:cNvPr>
          <p:cNvSpPr txBox="1"/>
          <p:nvPr/>
        </p:nvSpPr>
        <p:spPr>
          <a:xfrm>
            <a:off x="1001068" y="5344670"/>
            <a:ext cx="18363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양치컵을 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사용하지</a:t>
            </a:r>
            <a:endParaRPr lang="en-US" altLang="ko-KR" sz="2000" dirty="0">
              <a:latin typeface="맑은 고딕" panose="020B0503020000020004" pitchFamily="50" charset="-127"/>
              <a:ea typeface="맑은 고딕" panose="020B0503020000020004" pitchFamily="50" charset="-127"/>
              <a:cs typeface="함초롬바탕" panose="02030604000101010101" pitchFamily="18" charset="-127"/>
            </a:endParaRPr>
          </a:p>
          <a:p>
            <a:pPr algn="ct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않는다면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?</a:t>
            </a:r>
            <a:endParaRPr lang="ko-KR" altLang="en-US" sz="2000" dirty="0">
              <a:latin typeface="맑은 고딕" panose="020B0503020000020004" pitchFamily="50" charset="-127"/>
              <a:ea typeface="맑은 고딕" panose="020B0503020000020004" pitchFamily="50" charset="-127"/>
              <a:cs typeface="함초롬바탕" panose="02030604000101010101" pitchFamily="18" charset="-127"/>
            </a:endParaRP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7BF371B2-1D30-4556-5436-1BE3ADB2B061}"/>
              </a:ext>
            </a:extLst>
          </p:cNvPr>
          <p:cNvSpPr/>
          <p:nvPr/>
        </p:nvSpPr>
        <p:spPr>
          <a:xfrm>
            <a:off x="755487" y="1247541"/>
            <a:ext cx="10658805" cy="883272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  나의 생활 습관이 물 발자국을 남기는지</a:t>
            </a:r>
            <a:r>
              <a:rPr lang="en-US" altLang="ko-KR" sz="2400" b="1" dirty="0">
                <a:solidFill>
                  <a:schemeClr val="bg1"/>
                </a:solidFill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</a:rPr>
              <a:t>지우는지 알아보며 물 발자국을     </a:t>
            </a:r>
            <a:endParaRPr lang="en-US" altLang="ko-KR" sz="2400" b="1" dirty="0">
              <a:solidFill>
                <a:schemeClr val="bg1"/>
              </a:solidFill>
            </a:endParaRPr>
          </a:p>
          <a:p>
            <a:r>
              <a:rPr lang="en-US" altLang="ko-KR" sz="2400" b="1" dirty="0">
                <a:solidFill>
                  <a:schemeClr val="bg1"/>
                </a:solidFill>
              </a:rPr>
              <a:t>    </a:t>
            </a:r>
            <a:r>
              <a:rPr lang="ko-KR" altLang="en-US" sz="2400" b="1" dirty="0">
                <a:solidFill>
                  <a:schemeClr val="bg1"/>
                </a:solidFill>
              </a:rPr>
              <a:t>계산해 봅시다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AA361D86-C875-5759-2421-14BBB46FB0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1513" y="5214568"/>
            <a:ext cx="3727274" cy="1275865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18D9E088-4E90-BC84-F4DA-8E36ED753506}"/>
              </a:ext>
            </a:extLst>
          </p:cNvPr>
          <p:cNvSpPr txBox="1"/>
          <p:nvPr/>
        </p:nvSpPr>
        <p:spPr>
          <a:xfrm>
            <a:off x="9311696" y="5254347"/>
            <a:ext cx="594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dirty="0">
                <a:solidFill>
                  <a:srgbClr val="FF0000"/>
                </a:solidFill>
              </a:rPr>
              <a:t>1</a:t>
            </a:r>
            <a:endParaRPr lang="ko-KR" altLang="en-US" sz="3600" b="1" dirty="0">
              <a:solidFill>
                <a:srgbClr val="FF0000"/>
              </a:solidFill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id="{47983DE1-DFCE-2AED-CD48-59BFF0A8E6B0}"/>
              </a:ext>
            </a:extLst>
          </p:cNvPr>
          <p:cNvSpPr/>
          <p:nvPr/>
        </p:nvSpPr>
        <p:spPr>
          <a:xfrm>
            <a:off x="7626315" y="5808116"/>
            <a:ext cx="1575978" cy="63087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671" y="1392369"/>
            <a:ext cx="275506" cy="25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857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/>
      <p:bldP spid="26" grpId="0"/>
      <p:bldP spid="31" grpId="0"/>
      <p:bldP spid="3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18FD766F-974C-4F5A-B88C-01FF77F25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05085"/>
            <a:ext cx="11703050" cy="49512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5B9219A-191F-7A00-B902-96E196311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177" y="2672081"/>
            <a:ext cx="5806800" cy="373917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F8D8AD7-35F6-37A5-9B3C-83340EBBBC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0077" y="3265721"/>
            <a:ext cx="5316746" cy="2101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936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18FD766F-974C-4F5A-B88C-01FF77F25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05085"/>
            <a:ext cx="11703050" cy="49512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CC4637E-5228-CB58-537D-AFDEEDBA1F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922" y="2466842"/>
            <a:ext cx="4592955" cy="346320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0A37D236-C083-A207-79DA-66EF2A9329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9629" y="2880327"/>
            <a:ext cx="6681149" cy="263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453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18FD766F-974C-4F5A-B88C-01FF77F25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05085"/>
            <a:ext cx="11703050" cy="49512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75681635-6DBE-5ACF-61FA-32F7C333CA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208" y="2491687"/>
            <a:ext cx="5316747" cy="346819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AF04CFE9-E924-7A16-9AB3-F13FBDDD97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058" y="3006393"/>
            <a:ext cx="5490734" cy="243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2298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18FD766F-974C-4F5A-B88C-01FF77F25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05085"/>
            <a:ext cx="11703050" cy="49512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E2E35FA-7FA8-BC91-EFBF-C6BF36D9EA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487" y="2595880"/>
            <a:ext cx="4929775" cy="347984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B598DDA-98EE-AE11-8EAB-FFD800E239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9957" y="3512300"/>
            <a:ext cx="6466159" cy="201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1312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57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2667" y="110844"/>
            <a:ext cx="4104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실천해 볼까요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05A9B91B-FCEB-9FBD-F186-E3D5CBE25F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840" y="1198197"/>
            <a:ext cx="11348084" cy="52593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0400519E-E5A3-B90F-427D-7638F49E7B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906" y="1985270"/>
            <a:ext cx="11658428" cy="455371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A9074C-9E42-9517-8FC4-3AD257FDF9F3}"/>
              </a:ext>
            </a:extLst>
          </p:cNvPr>
          <p:cNvSpPr txBox="1"/>
          <p:nvPr/>
        </p:nvSpPr>
        <p:spPr>
          <a:xfrm>
            <a:off x="497840" y="3632200"/>
            <a:ext cx="427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</a:rPr>
              <a:t>양치할 때 </a:t>
            </a:r>
            <a:r>
              <a:rPr lang="ko-KR" altLang="en-US" sz="2400" b="1" dirty="0" err="1">
                <a:solidFill>
                  <a:srgbClr val="2389E5"/>
                </a:solidFill>
              </a:rPr>
              <a:t>양치컵</a:t>
            </a:r>
            <a:r>
              <a:rPr lang="ko-KR" altLang="en-US" sz="2400" b="1" dirty="0">
                <a:solidFill>
                  <a:srgbClr val="2389E5"/>
                </a:solidFill>
              </a:rPr>
              <a:t> 사용하기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CDC4A3-3880-D7C8-C88A-6061C1867040}"/>
              </a:ext>
            </a:extLst>
          </p:cNvPr>
          <p:cNvSpPr txBox="1"/>
          <p:nvPr/>
        </p:nvSpPr>
        <p:spPr>
          <a:xfrm>
            <a:off x="497840" y="4355002"/>
            <a:ext cx="427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</a:rPr>
              <a:t>샤워 시간 줄이기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6AE399-BA37-CE04-1FE3-4EF39CD83DEE}"/>
              </a:ext>
            </a:extLst>
          </p:cNvPr>
          <p:cNvSpPr txBox="1"/>
          <p:nvPr/>
        </p:nvSpPr>
        <p:spPr>
          <a:xfrm>
            <a:off x="497840" y="5054898"/>
            <a:ext cx="427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</a:rPr>
              <a:t>꼭 필요한 제품만 구입하기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3DD24BF-C295-B0AA-C915-CBEF40368129}"/>
              </a:ext>
            </a:extLst>
          </p:cNvPr>
          <p:cNvSpPr txBox="1"/>
          <p:nvPr/>
        </p:nvSpPr>
        <p:spPr>
          <a:xfrm>
            <a:off x="497840" y="5796943"/>
            <a:ext cx="427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>
                <a:solidFill>
                  <a:srgbClr val="2389E5"/>
                </a:solidFill>
              </a:rPr>
              <a:t>음식물 남기지 않기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8E05C73-7626-0E80-7870-7985BBF14013}"/>
              </a:ext>
            </a:extLst>
          </p:cNvPr>
          <p:cNvSpPr txBox="1"/>
          <p:nvPr/>
        </p:nvSpPr>
        <p:spPr>
          <a:xfrm>
            <a:off x="4897120" y="2541510"/>
            <a:ext cx="7183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2389E5"/>
                </a:solidFill>
              </a:rPr>
              <a:t>10  17 10 18  10 19  10 20 10 21  10 22 10 23 </a:t>
            </a:r>
            <a:endParaRPr lang="ko-KR" altLang="en-US" sz="2400" b="1" dirty="0">
              <a:solidFill>
                <a:srgbClr val="2389E5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7A3FEA5-3D46-A99E-5AAC-25AF43EBF2D0}"/>
              </a:ext>
            </a:extLst>
          </p:cNvPr>
          <p:cNvSpPr txBox="1"/>
          <p:nvPr/>
        </p:nvSpPr>
        <p:spPr>
          <a:xfrm>
            <a:off x="5124810" y="3566536"/>
            <a:ext cx="7476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</a:p>
          <a:p>
            <a:endParaRPr lang="en-US" altLang="ko-KR" sz="2400" b="1" dirty="0">
              <a:solidFill>
                <a:srgbClr val="2389E5"/>
              </a:solidFill>
            </a:endParaRPr>
          </a:p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</a:p>
          <a:p>
            <a:endParaRPr lang="en-US" altLang="ko-KR" sz="2400" b="1" dirty="0">
              <a:solidFill>
                <a:srgbClr val="2389E5"/>
              </a:solidFill>
            </a:endParaRPr>
          </a:p>
          <a:p>
            <a:r>
              <a:rPr lang="en-US" altLang="ko-KR" sz="2400" b="1" dirty="0">
                <a:solidFill>
                  <a:srgbClr val="2389E5"/>
                </a:solidFill>
              </a:rPr>
              <a:t> O</a:t>
            </a:r>
          </a:p>
          <a:p>
            <a:endParaRPr lang="en-US" altLang="ko-KR" sz="2400" b="1" dirty="0">
              <a:solidFill>
                <a:srgbClr val="2389E5"/>
              </a:solidFill>
            </a:endParaRPr>
          </a:p>
          <a:p>
            <a:r>
              <a:rPr lang="en-US" altLang="ko-KR" sz="2400" b="1" dirty="0">
                <a:solidFill>
                  <a:srgbClr val="2389E5"/>
                </a:solidFill>
              </a:rPr>
              <a:t> X</a:t>
            </a:r>
            <a:endParaRPr lang="ko-KR" altLang="en-US" sz="2400" b="1" dirty="0">
              <a:solidFill>
                <a:srgbClr val="2389E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2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7" grpId="0"/>
      <p:bldP spid="19" grpId="0"/>
      <p:bldP spid="20" grpId="0"/>
      <p:bldP spid="2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더 많은 내용을 알고 싶어요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7AE073E-0706-33DA-BA16-0D33D36F9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565" y="1179978"/>
            <a:ext cx="10977787" cy="5612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6094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AE508DD-A1DD-7D27-9A40-EA76F9319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" y="1151610"/>
            <a:ext cx="10576560" cy="73030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6504192-0671-96B2-FB06-EB6410B0D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935" y="1982998"/>
            <a:ext cx="10158364" cy="479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3942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58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9A240680-D404-3D94-8919-A3E7939C0D8A}"/>
              </a:ext>
            </a:extLst>
          </p:cNvPr>
          <p:cNvSpPr/>
          <p:nvPr/>
        </p:nvSpPr>
        <p:spPr>
          <a:xfrm>
            <a:off x="879604" y="1233488"/>
            <a:ext cx="9320198" cy="593002"/>
          </a:xfrm>
          <a:prstGeom prst="round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</a:rPr>
              <a:t>물 절약 실천을 위해 물을 재활용해보고 느낀 점을 써봅시다</a:t>
            </a:r>
            <a:r>
              <a:rPr lang="en-US" altLang="ko-KR" sz="2400" b="1" dirty="0">
                <a:solidFill>
                  <a:schemeClr val="bg1"/>
                </a:solidFill>
              </a:rPr>
              <a:t>.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7015B23-8A80-5B6B-D93E-3DF30710F7AE}"/>
              </a:ext>
            </a:extLst>
          </p:cNvPr>
          <p:cNvSpPr/>
          <p:nvPr/>
        </p:nvSpPr>
        <p:spPr>
          <a:xfrm>
            <a:off x="879604" y="2133599"/>
            <a:ext cx="10036961" cy="460887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나는 물을 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( 4 )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회까지 재활용했습니다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먼저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물을 받아 과일을 씻고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그 물로 내 양말을 빨래한 후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남은 물을 이용해서 실내화를 씻고 마지막으로 욕실 바닥을 청소했습니다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물을 재활용해보니 소중한 물을 아껴 쓸 수 있어서 뿌듯했습니다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481" y="1401979"/>
            <a:ext cx="275506" cy="25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04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C061853-C93C-2B4E-F93B-ACAA5C77F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59" y="1129838"/>
            <a:ext cx="10597515" cy="66849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E7C9028-33D7-C9C5-1DF8-69CE57240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99" y="2133600"/>
            <a:ext cx="11074399" cy="996073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FEB9C1C-A6E2-12CE-7533-D08AA591E4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99" y="3129673"/>
            <a:ext cx="11076579" cy="2706994"/>
          </a:xfrm>
          <a:prstGeom prst="rect">
            <a:avLst/>
          </a:prstGeom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6D71DF7C-B682-F4C8-04E7-A33351C35797}"/>
              </a:ext>
            </a:extLst>
          </p:cNvPr>
          <p:cNvSpPr/>
          <p:nvPr/>
        </p:nvSpPr>
        <p:spPr>
          <a:xfrm>
            <a:off x="3799840" y="3510027"/>
            <a:ext cx="680720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0412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C061853-C93C-2B4E-F93B-ACAA5C77F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359" y="1129838"/>
            <a:ext cx="10597515" cy="66849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E7C9028-33D7-C9C5-1DF8-69CE57240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99" y="2133600"/>
            <a:ext cx="11074399" cy="99607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35A0C92-D34F-4E11-019D-2E9FA62F36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98" y="3129673"/>
            <a:ext cx="11074399" cy="2696196"/>
          </a:xfrm>
          <a:prstGeom prst="rect">
            <a:avLst/>
          </a:prstGeom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6D71DF7C-B682-F4C8-04E7-A33351C35797}"/>
              </a:ext>
            </a:extLst>
          </p:cNvPr>
          <p:cNvSpPr/>
          <p:nvPr/>
        </p:nvSpPr>
        <p:spPr>
          <a:xfrm>
            <a:off x="3804920" y="3510027"/>
            <a:ext cx="1285239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1A1E1E7D-27F1-23EA-359F-7D4639793D7C}"/>
              </a:ext>
            </a:extLst>
          </p:cNvPr>
          <p:cNvSpPr/>
          <p:nvPr/>
        </p:nvSpPr>
        <p:spPr>
          <a:xfrm>
            <a:off x="5766117" y="3510027"/>
            <a:ext cx="492444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889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7A334DAE-BF0A-CB30-E08F-54E8C79C2F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84" y="3129673"/>
            <a:ext cx="11079214" cy="269569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C061853-C93C-2B4E-F93B-ACAA5C77F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59" y="1129838"/>
            <a:ext cx="10597515" cy="66849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E7C9028-33D7-C9C5-1DF8-69CE57240D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99" y="2133600"/>
            <a:ext cx="11074399" cy="996073"/>
          </a:xfrm>
          <a:prstGeom prst="rect">
            <a:avLst/>
          </a:prstGeom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6D71DF7C-B682-F4C8-04E7-A33351C35797}"/>
              </a:ext>
            </a:extLst>
          </p:cNvPr>
          <p:cNvSpPr/>
          <p:nvPr/>
        </p:nvSpPr>
        <p:spPr>
          <a:xfrm>
            <a:off x="3804919" y="3464943"/>
            <a:ext cx="1285239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1A1E1E7D-27F1-23EA-359F-7D4639793D7C}"/>
              </a:ext>
            </a:extLst>
          </p:cNvPr>
          <p:cNvSpPr/>
          <p:nvPr/>
        </p:nvSpPr>
        <p:spPr>
          <a:xfrm>
            <a:off x="5766116" y="3471578"/>
            <a:ext cx="875316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226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846558F-04D3-B47A-C031-C72322982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599" y="3053909"/>
            <a:ext cx="11074399" cy="2720390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C061853-C93C-2B4E-F93B-ACAA5C77F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59" y="1129838"/>
            <a:ext cx="10597515" cy="66849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E7C9028-33D7-C9C5-1DF8-69CE57240D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99" y="2133600"/>
            <a:ext cx="11074399" cy="996073"/>
          </a:xfrm>
          <a:prstGeom prst="rect">
            <a:avLst/>
          </a:prstGeom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6D71DF7C-B682-F4C8-04E7-A33351C35797}"/>
              </a:ext>
            </a:extLst>
          </p:cNvPr>
          <p:cNvSpPr/>
          <p:nvPr/>
        </p:nvSpPr>
        <p:spPr>
          <a:xfrm>
            <a:off x="3814545" y="3464943"/>
            <a:ext cx="1285239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1A1E1E7D-27F1-23EA-359F-7D4639793D7C}"/>
              </a:ext>
            </a:extLst>
          </p:cNvPr>
          <p:cNvSpPr/>
          <p:nvPr/>
        </p:nvSpPr>
        <p:spPr>
          <a:xfrm>
            <a:off x="5766115" y="3471578"/>
            <a:ext cx="1285239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D45C233A-073B-F912-538D-6929CF2F8E6B}"/>
              </a:ext>
            </a:extLst>
          </p:cNvPr>
          <p:cNvSpPr/>
          <p:nvPr/>
        </p:nvSpPr>
        <p:spPr>
          <a:xfrm>
            <a:off x="7717686" y="3487870"/>
            <a:ext cx="675544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7147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 animBg="1"/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24F25EA-14C2-BB03-9522-EE556F3F8F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" y="3092459"/>
            <a:ext cx="11074398" cy="2732112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59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432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활동도 있어요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1C061853-C93C-2B4E-F93B-ACAA5C77F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59" y="1129838"/>
            <a:ext cx="10597515" cy="66849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CE7C9028-33D7-C9C5-1DF8-69CE57240D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99" y="2133600"/>
            <a:ext cx="11074399" cy="996073"/>
          </a:xfrm>
          <a:prstGeom prst="rect">
            <a:avLst/>
          </a:prstGeom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6D71DF7C-B682-F4C8-04E7-A33351C35797}"/>
              </a:ext>
            </a:extLst>
          </p:cNvPr>
          <p:cNvSpPr/>
          <p:nvPr/>
        </p:nvSpPr>
        <p:spPr>
          <a:xfrm>
            <a:off x="3824135" y="3487870"/>
            <a:ext cx="1248379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1A1E1E7D-27F1-23EA-359F-7D4639793D7C}"/>
              </a:ext>
            </a:extLst>
          </p:cNvPr>
          <p:cNvSpPr/>
          <p:nvPr/>
        </p:nvSpPr>
        <p:spPr>
          <a:xfrm>
            <a:off x="5766116" y="3487870"/>
            <a:ext cx="1320402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DDC981B4-9F72-2F63-7021-DB955EC4F0EE}"/>
              </a:ext>
            </a:extLst>
          </p:cNvPr>
          <p:cNvSpPr/>
          <p:nvPr/>
        </p:nvSpPr>
        <p:spPr>
          <a:xfrm>
            <a:off x="7708095" y="3491048"/>
            <a:ext cx="1320402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1FF97220-E61F-3BC6-B9E3-056639F703C1}"/>
              </a:ext>
            </a:extLst>
          </p:cNvPr>
          <p:cNvSpPr/>
          <p:nvPr/>
        </p:nvSpPr>
        <p:spPr>
          <a:xfrm>
            <a:off x="9672765" y="3487870"/>
            <a:ext cx="1320402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AEA2DC8-3151-C82A-A98A-1BB731E66911}"/>
              </a:ext>
            </a:extLst>
          </p:cNvPr>
          <p:cNvSpPr/>
          <p:nvPr/>
        </p:nvSpPr>
        <p:spPr>
          <a:xfrm>
            <a:off x="3788123" y="4446729"/>
            <a:ext cx="1284391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3F9F6BC5-D7EE-0C1F-53DD-F74B55670087}"/>
              </a:ext>
            </a:extLst>
          </p:cNvPr>
          <p:cNvSpPr/>
          <p:nvPr/>
        </p:nvSpPr>
        <p:spPr>
          <a:xfrm>
            <a:off x="5766116" y="4458515"/>
            <a:ext cx="1320402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CF32B5A0-07A9-6747-1CEF-724E286FEBFD}"/>
              </a:ext>
            </a:extLst>
          </p:cNvPr>
          <p:cNvSpPr/>
          <p:nvPr/>
        </p:nvSpPr>
        <p:spPr>
          <a:xfrm>
            <a:off x="7708095" y="4458515"/>
            <a:ext cx="1320402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사각형: 둥근 모서리 21">
            <a:extLst>
              <a:ext uri="{FF2B5EF4-FFF2-40B4-BE49-F238E27FC236}">
                <a16:creationId xmlns:a16="http://schemas.microsoft.com/office/drawing/2014/main" id="{AC09E554-6639-B9DA-4CC5-967097B49EF5}"/>
              </a:ext>
            </a:extLst>
          </p:cNvPr>
          <p:cNvSpPr/>
          <p:nvPr/>
        </p:nvSpPr>
        <p:spPr>
          <a:xfrm>
            <a:off x="9687575" y="4458515"/>
            <a:ext cx="1044593" cy="480916"/>
          </a:xfrm>
          <a:prstGeom prst="roundRect">
            <a:avLst/>
          </a:prstGeom>
          <a:solidFill>
            <a:srgbClr val="2389E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>
            <a:extLst>
              <a:ext uri="{FF2B5EF4-FFF2-40B4-BE49-F238E27FC236}">
                <a16:creationId xmlns:a16="http://schemas.microsoft.com/office/drawing/2014/main" id="{ABDB060D-F524-52C1-BF64-EF42DA031B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1995" y="5900858"/>
            <a:ext cx="7368007" cy="82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233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7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268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해양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관련 영상</a:t>
            </a:r>
          </a:p>
        </p:txBody>
      </p:sp>
      <p:pic>
        <p:nvPicPr>
          <p:cNvPr id="23" name="그림 22">
            <a:hlinkClick r:id="rId2"/>
            <a:extLst>
              <a:ext uri="{FF2B5EF4-FFF2-40B4-BE49-F238E27FC236}">
                <a16:creationId xmlns:a16="http://schemas.microsoft.com/office/drawing/2014/main" id="{1B151D71-5F3A-4972-A122-2210E7766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8" y="4076063"/>
            <a:ext cx="3719765" cy="1993795"/>
          </a:xfrm>
          <a:prstGeom prst="rect">
            <a:avLst/>
          </a:prstGeom>
        </p:spPr>
      </p:pic>
      <p:pic>
        <p:nvPicPr>
          <p:cNvPr id="24" name="그림 23">
            <a:hlinkClick r:id="rId4"/>
            <a:extLst>
              <a:ext uri="{FF2B5EF4-FFF2-40B4-BE49-F238E27FC236}">
                <a16:creationId xmlns:a16="http://schemas.microsoft.com/office/drawing/2014/main" id="{CBC49452-18FF-4E55-A3E6-B1E57BA964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2013" y="1108522"/>
            <a:ext cx="3682311" cy="2221669"/>
          </a:xfrm>
          <a:prstGeom prst="rect">
            <a:avLst/>
          </a:prstGeom>
        </p:spPr>
      </p:pic>
      <p:pic>
        <p:nvPicPr>
          <p:cNvPr id="25" name="그림 24">
            <a:hlinkClick r:id="rId6"/>
            <a:extLst>
              <a:ext uri="{FF2B5EF4-FFF2-40B4-BE49-F238E27FC236}">
                <a16:creationId xmlns:a16="http://schemas.microsoft.com/office/drawing/2014/main" id="{FDF785B9-D2CC-4684-A936-54EA8BDFB1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2429" y="4084090"/>
            <a:ext cx="3725200" cy="2015052"/>
          </a:xfrm>
          <a:prstGeom prst="rect">
            <a:avLst/>
          </a:prstGeom>
        </p:spPr>
      </p:pic>
      <p:pic>
        <p:nvPicPr>
          <p:cNvPr id="27" name="그림 26">
            <a:hlinkClick r:id="rId8"/>
            <a:extLst>
              <a:ext uri="{FF2B5EF4-FFF2-40B4-BE49-F238E27FC236}">
                <a16:creationId xmlns:a16="http://schemas.microsoft.com/office/drawing/2014/main" id="{4D12CF1D-4615-4095-A3A2-FF34886773E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3710" y="1111082"/>
            <a:ext cx="3725201" cy="219616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5F93E491-59AC-4C92-979A-277BEAC06CCF}"/>
              </a:ext>
            </a:extLst>
          </p:cNvPr>
          <p:cNvSpPr txBox="1"/>
          <p:nvPr/>
        </p:nvSpPr>
        <p:spPr>
          <a:xfrm>
            <a:off x="1710769" y="3429000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바다쓰레기 충격 영상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D352590-46C4-4D5B-8A49-4D428B1C2138}"/>
              </a:ext>
            </a:extLst>
          </p:cNvPr>
          <p:cNvSpPr txBox="1"/>
          <p:nvPr/>
        </p:nvSpPr>
        <p:spPr>
          <a:xfrm>
            <a:off x="6579057" y="3401396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물을 아껴 쓰세요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1421756" y="6193062"/>
            <a:ext cx="372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나는</a:t>
            </a:r>
            <a:r>
              <a:rPr lang="en-US" altLang="ko-KR" dirty="0"/>
              <a:t> </a:t>
            </a:r>
            <a:r>
              <a:rPr lang="ko-KR" altLang="en-US" dirty="0"/>
              <a:t>오늘 물을 얼마나 사용했을까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생활 속 물 절약 캠페인</a:t>
            </a:r>
          </a:p>
        </p:txBody>
      </p:sp>
    </p:spTree>
    <p:extLst>
      <p:ext uri="{BB962C8B-B14F-4D97-AF65-F5344CB8AC3E}">
        <p14:creationId xmlns:p14="http://schemas.microsoft.com/office/powerpoint/2010/main" val="308557358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A2C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A2CF62"/>
          </a:solidFill>
          <a:ln>
            <a:solidFill>
              <a:srgbClr val="A2C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647042" y="65386"/>
            <a:ext cx="3544958" cy="716892"/>
            <a:chOff x="9089868" y="85959"/>
            <a:chExt cx="3102133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9089868" y="85959"/>
              <a:ext cx="3102132" cy="369332"/>
              <a:chOff x="9089868" y="85959"/>
              <a:chExt cx="3102132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089868" y="85959"/>
                <a:ext cx="310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r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푸른 지구의 소중한 자원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9154887" y="136100"/>
                <a:ext cx="410288" cy="260788"/>
              </a:xfrm>
              <a:prstGeom prst="roundRect">
                <a:avLst/>
              </a:prstGeom>
              <a:solidFill>
                <a:srgbClr val="A2CF6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algn="ctr"/>
                <a:r>
                  <a:rPr lang="en-US" altLang="ko-KR" dirty="0"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4</a:t>
                </a:r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565175" y="433519"/>
              <a:ext cx="2626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>
                  <a:solidFill>
                    <a:srgbClr val="A2CF62"/>
                  </a:solidFill>
                </a:rPr>
                <a:t>2. </a:t>
              </a:r>
              <a:r>
                <a:rPr lang="ko-KR" altLang="en-US" b="1" dirty="0">
                  <a:solidFill>
                    <a:srgbClr val="A2CF62"/>
                  </a:solidFill>
                </a:rPr>
                <a:t>물을 아껴 써야 해요</a:t>
              </a:r>
              <a:r>
                <a:rPr lang="en-US" altLang="ko-KR" b="1" dirty="0">
                  <a:solidFill>
                    <a:srgbClr val="A2CF62"/>
                  </a:solidFill>
                </a:rPr>
                <a:t>!</a:t>
              </a:r>
              <a:endParaRPr lang="ko-KR" altLang="en-US" b="1" dirty="0">
                <a:solidFill>
                  <a:srgbClr val="A2CF62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710AEAD-68E3-A05B-0A6C-06857E29E0E8}"/>
              </a:ext>
            </a:extLst>
          </p:cNvPr>
          <p:cNvSpPr txBox="1"/>
          <p:nvPr/>
        </p:nvSpPr>
        <p:spPr>
          <a:xfrm>
            <a:off x="1503862" y="151336"/>
            <a:ext cx="32688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물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해양</a:t>
            </a:r>
            <a:r>
              <a:rPr lang="en-US" altLang="ko-KR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관련 영상</a:t>
            </a:r>
          </a:p>
        </p:txBody>
      </p:sp>
      <p:pic>
        <p:nvPicPr>
          <p:cNvPr id="18" name="그림 17">
            <a:hlinkClick r:id="rId2"/>
            <a:extLst>
              <a:ext uri="{FF2B5EF4-FFF2-40B4-BE49-F238E27FC236}">
                <a16:creationId xmlns:a16="http://schemas.microsoft.com/office/drawing/2014/main" id="{38635918-2FDD-402F-BDB5-833F2022A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6907" y="1302579"/>
            <a:ext cx="3671655" cy="2198463"/>
          </a:xfrm>
          <a:prstGeom prst="rect">
            <a:avLst/>
          </a:prstGeom>
        </p:spPr>
      </p:pic>
      <p:pic>
        <p:nvPicPr>
          <p:cNvPr id="19" name="그림 18">
            <a:hlinkClick r:id="rId4"/>
            <a:extLst>
              <a:ext uri="{FF2B5EF4-FFF2-40B4-BE49-F238E27FC236}">
                <a16:creationId xmlns:a16="http://schemas.microsoft.com/office/drawing/2014/main" id="{450FC974-A09D-43C4-A7FE-34BCFD15EB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6253" y="4070594"/>
            <a:ext cx="3719766" cy="1993795"/>
          </a:xfrm>
          <a:prstGeom prst="rect">
            <a:avLst/>
          </a:prstGeom>
        </p:spPr>
      </p:pic>
      <p:pic>
        <p:nvPicPr>
          <p:cNvPr id="20" name="그림 19">
            <a:hlinkClick r:id="rId6"/>
            <a:extLst>
              <a:ext uri="{FF2B5EF4-FFF2-40B4-BE49-F238E27FC236}">
                <a16:creationId xmlns:a16="http://schemas.microsoft.com/office/drawing/2014/main" id="{0DBD63B9-626F-438D-9F94-33352C4819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4224" y="4070680"/>
            <a:ext cx="3725201" cy="201505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42A58BC5-3786-4E94-B02F-F08DE904C5EF}"/>
              </a:ext>
            </a:extLst>
          </p:cNvPr>
          <p:cNvSpPr txBox="1"/>
          <p:nvPr/>
        </p:nvSpPr>
        <p:spPr>
          <a:xfrm>
            <a:off x="2008320" y="6151720"/>
            <a:ext cx="3210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바다에 쓰레기가 숨어있다고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D1581F5-9B62-4694-9493-BFF5ABB877B7}"/>
              </a:ext>
            </a:extLst>
          </p:cNvPr>
          <p:cNvSpPr txBox="1"/>
          <p:nvPr/>
        </p:nvSpPr>
        <p:spPr>
          <a:xfrm>
            <a:off x="6690750" y="615172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바다거북은 왜 플라스틱을 삼켰을까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26" name="그림 25">
            <a:hlinkClick r:id="rId8"/>
            <a:extLst>
              <a:ext uri="{FF2B5EF4-FFF2-40B4-BE49-F238E27FC236}">
                <a16:creationId xmlns:a16="http://schemas.microsoft.com/office/drawing/2014/main" id="{6A117D1B-71BF-42F4-A82E-F10337702E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4224" y="1302316"/>
            <a:ext cx="3725201" cy="2198726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393B3EFA-C8C5-4298-8DFC-9C071DA9CC37}"/>
              </a:ext>
            </a:extLst>
          </p:cNvPr>
          <p:cNvSpPr txBox="1"/>
          <p:nvPr/>
        </p:nvSpPr>
        <p:spPr>
          <a:xfrm>
            <a:off x="1906109" y="3550655"/>
            <a:ext cx="3312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세계 물의 날 물 절약 방법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19BD9C1-CB3D-427D-837A-50296D2658ED}"/>
              </a:ext>
            </a:extLst>
          </p:cNvPr>
          <p:cNvSpPr txBox="1"/>
          <p:nvPr/>
        </p:nvSpPr>
        <p:spPr>
          <a:xfrm>
            <a:off x="6653297" y="3595190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화학세제 사용을 줄여요</a:t>
            </a:r>
          </a:p>
        </p:txBody>
      </p:sp>
    </p:spTree>
    <p:extLst>
      <p:ext uri="{BB962C8B-B14F-4D97-AF65-F5344CB8AC3E}">
        <p14:creationId xmlns:p14="http://schemas.microsoft.com/office/powerpoint/2010/main" val="3336857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1806</TotalTime>
  <Words>1125</Words>
  <Application>Microsoft Office PowerPoint</Application>
  <PresentationFormat>와이드스크린</PresentationFormat>
  <Paragraphs>311</Paragraphs>
  <Slides>47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54" baseType="lpstr">
      <vt:lpstr>HY견고딕</vt:lpstr>
      <vt:lpstr>HY헤드라인M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256</cp:revision>
  <dcterms:created xsi:type="dcterms:W3CDTF">2022-08-08T07:58:32Z</dcterms:created>
  <dcterms:modified xsi:type="dcterms:W3CDTF">2022-09-19T02:51:45Z</dcterms:modified>
</cp:coreProperties>
</file>