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01" r:id="rId2"/>
    <p:sldId id="302" r:id="rId3"/>
    <p:sldId id="304" r:id="rId4"/>
    <p:sldId id="307" r:id="rId5"/>
    <p:sldId id="306" r:id="rId6"/>
    <p:sldId id="321" r:id="rId7"/>
    <p:sldId id="323" r:id="rId8"/>
    <p:sldId id="322" r:id="rId9"/>
    <p:sldId id="324" r:id="rId10"/>
    <p:sldId id="327" r:id="rId11"/>
    <p:sldId id="326" r:id="rId12"/>
    <p:sldId id="325" r:id="rId13"/>
    <p:sldId id="328" r:id="rId14"/>
    <p:sldId id="449" r:id="rId15"/>
    <p:sldId id="329" r:id="rId16"/>
    <p:sldId id="450" r:id="rId17"/>
    <p:sldId id="333" r:id="rId18"/>
    <p:sldId id="451" r:id="rId19"/>
    <p:sldId id="331" r:id="rId20"/>
    <p:sldId id="332" r:id="rId21"/>
    <p:sldId id="330" r:id="rId22"/>
    <p:sldId id="334" r:id="rId23"/>
    <p:sldId id="335" r:id="rId24"/>
    <p:sldId id="453" r:id="rId25"/>
    <p:sldId id="336" r:id="rId26"/>
    <p:sldId id="454" r:id="rId27"/>
    <p:sldId id="337" r:id="rId28"/>
    <p:sldId id="443" r:id="rId29"/>
    <p:sldId id="339" r:id="rId30"/>
    <p:sldId id="340" r:id="rId31"/>
    <p:sldId id="341" r:id="rId32"/>
    <p:sldId id="342" r:id="rId33"/>
    <p:sldId id="343" r:id="rId34"/>
    <p:sldId id="344" r:id="rId35"/>
    <p:sldId id="444" r:id="rId36"/>
    <p:sldId id="446" r:id="rId37"/>
    <p:sldId id="448" r:id="rId38"/>
    <p:sldId id="350" r:id="rId39"/>
    <p:sldId id="351" r:id="rId40"/>
    <p:sldId id="352" r:id="rId41"/>
    <p:sldId id="440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2389E5"/>
    <a:srgbClr val="F58472"/>
    <a:srgbClr val="E6E6E6"/>
    <a:srgbClr val="FCD7CB"/>
    <a:srgbClr val="C7EBFC"/>
    <a:srgbClr val="DFEED4"/>
    <a:srgbClr val="BC8CBF"/>
    <a:srgbClr val="D9C1DD"/>
    <a:srgbClr val="FFD9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94" autoAdjust="0"/>
    <p:restoredTop sz="96400" autoAdjust="0"/>
  </p:normalViewPr>
  <p:slideViewPr>
    <p:cSldViewPr snapToGrid="0">
      <p:cViewPr varScale="1">
        <p:scale>
          <a:sx n="97" d="100"/>
          <a:sy n="97" d="100"/>
        </p:scale>
        <p:origin x="102" y="396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85DF75-ECB4-4DBD-83CE-80228DE34A66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B8F82-0B3D-4085-AD45-04C1E74F9A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653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과거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https://youtu.be/UGJtdVewWXo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https://youtu.be/nsl1yJnJyns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529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129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2699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402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088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신재생에너지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https://youtu.be/FFF_6Nz1pe0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09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497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연료전지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https://youtu.be/swdV2jlxGAI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수소에너지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https://youtu.be/UpIt_JXULoI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태양에너지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https://youtu.be/XFgzdob_tao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풍력에너지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https://youtu.be/7sO9uFpJDFo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조력에너지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https://youtu.be/BipYSdKKmDc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지열에너지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https://youtu.be/WJlpCmJerKk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바이오에너지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https://youtu.be/M3TTnPdkfKc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51070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246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9982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그리드패리티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설명 영상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 https://youtu.be/KUlDuTVQxdw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9731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그리드패리티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설명 영상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 https://youtu.be/KUlDuTVQxdw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3758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그리드패리티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설명 영상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 https://youtu.be/KUlDuTVQxdw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322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그리드패리티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설명 영상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 https://youtu.be/KUlDuTVQxdw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2300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6584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8741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1174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0025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그린리모델링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CF: https://www.youtube.com/watch?v=2BxkeqNhtQI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우리가 그린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그린리모델링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https://www.youtube.com/watch?v=Dm2W82WrO2U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5882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241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463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제로에너지하우스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https://www.youtube.com/watch?v=Hbr7WebWVvA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2428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1957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7032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3757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45247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0553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7225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4320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3429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4526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82797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8172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0674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0B8F82-0B3D-4085-AD45-04C1E74F9ACC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4144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GJtdVewWXo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nsl1yJnJyns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FFF_6Nz1pe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microsoft.com/office/2007/relationships/hdphoto" Target="../media/hdphoto1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7sO9uFpJDFo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youtu.be/XFgzdob_tao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pIt_JXULoI" TargetMode="External"/><Relationship Id="rId11" Type="http://schemas.openxmlformats.org/officeDocument/2006/relationships/hyperlink" Target="https://youtu.be/M3TTnPdkfKc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s://youtu.be/WJlpCmJerKk" TargetMode="External"/><Relationship Id="rId4" Type="http://schemas.openxmlformats.org/officeDocument/2006/relationships/hyperlink" Target="https://youtu.be/swdV2jlxGAI" TargetMode="External"/><Relationship Id="rId9" Type="http://schemas.openxmlformats.org/officeDocument/2006/relationships/hyperlink" Target="https://youtu.be/BipYSdKKmDc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hyperlink" Target="https://www.youtube.com/watch?v=2BxkeqNhtQI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youtube.com/watch?v=Dm2W82WrO2U" TargetMode="Externa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youtube.com/watch?v=1GeBhDbmbfw" TargetMode="Externa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youtube.com/watch?v=Hbr7WebWVvA" TargetMode="Externa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UutKxfXedU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hyperlink" Target="https://www.youtube.com/watch?v=adMZ8zzLow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DKgOUKsvMV8" TargetMode="External"/><Relationship Id="rId5" Type="http://schemas.openxmlformats.org/officeDocument/2006/relationships/image" Target="../media/image58.png"/><Relationship Id="rId4" Type="http://schemas.openxmlformats.org/officeDocument/2006/relationships/hyperlink" Target="https://www.youtube.com/watch?v=X9gAW-5kqeY" TargetMode="External"/><Relationship Id="rId9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EB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9B212F-C2D7-4814-9638-035CFE7677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4"/>
          <a:stretch/>
        </p:blipFill>
        <p:spPr>
          <a:xfrm>
            <a:off x="6643214" y="574899"/>
            <a:ext cx="5548786" cy="5708202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A57A0D44-9A7B-F129-7CC3-892DBC6BF81E}"/>
              </a:ext>
            </a:extLst>
          </p:cNvPr>
          <p:cNvSpPr/>
          <p:nvPr/>
        </p:nvSpPr>
        <p:spPr>
          <a:xfrm>
            <a:off x="471487" y="1686709"/>
            <a:ext cx="1434465" cy="1452731"/>
          </a:xfrm>
          <a:prstGeom prst="roundRect">
            <a:avLst/>
          </a:prstGeom>
          <a:solidFill>
            <a:srgbClr val="F5847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57221B-03F0-B6B9-7E92-A4ECA2D7A9F8}"/>
              </a:ext>
            </a:extLst>
          </p:cNvPr>
          <p:cNvSpPr txBox="1"/>
          <p:nvPr/>
        </p:nvSpPr>
        <p:spPr>
          <a:xfrm>
            <a:off x="2194887" y="1490008"/>
            <a:ext cx="9170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신재생에너지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53613EC5-AC37-5C38-5238-6FF558F7D192}"/>
              </a:ext>
            </a:extLst>
          </p:cNvPr>
          <p:cNvSpPr/>
          <p:nvPr/>
        </p:nvSpPr>
        <p:spPr>
          <a:xfrm>
            <a:off x="2327836" y="4331367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550487" y="1419057"/>
            <a:ext cx="9170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신재생에너지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359025" y="3984850"/>
            <a:ext cx="69541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신재생에너지가 </a:t>
            </a:r>
            <a:r>
              <a:rPr lang="ko-KR" altLang="en-US" sz="4400" b="1" dirty="0" err="1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뭔가요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359025" y="4866249"/>
            <a:ext cx="83728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우리의 실천이 환경을 구해요</a:t>
            </a:r>
            <a:r>
              <a:rPr lang="en-US" altLang="ko-KR" sz="4400" b="1" dirty="0">
                <a:solidFill>
                  <a:schemeClr val="accent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4400" b="1" dirty="0">
              <a:solidFill>
                <a:schemeClr val="accent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7CB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2A66202-E569-43A8-A9D4-C7FE1818A8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143" y="4155117"/>
            <a:ext cx="7306523" cy="15313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2949EE-14FB-4EE1-884B-505D135C7720}"/>
              </a:ext>
            </a:extLst>
          </p:cNvPr>
          <p:cNvSpPr txBox="1"/>
          <p:nvPr/>
        </p:nvSpPr>
        <p:spPr>
          <a:xfrm>
            <a:off x="2550487" y="1419057"/>
            <a:ext cx="9170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신재생에너지</a:t>
            </a:r>
          </a:p>
        </p:txBody>
      </p:sp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263580" y="4619626"/>
            <a:ext cx="3676006" cy="1829316"/>
            <a:chOff x="-421375" y="2458207"/>
            <a:chExt cx="3676006" cy="182931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-421375" y="3887413"/>
              <a:ext cx="36760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30</a:t>
              </a:r>
              <a:r>
                <a:rPr lang="ko-KR" altLang="en-US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년전의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화력 발전소 건설은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3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263" y="2458207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13F5E-369F-4AFE-A0A6-BE1FFDC9262B}"/>
              </a:ext>
            </a:extLst>
          </p:cNvPr>
          <p:cNvSpPr/>
          <p:nvPr/>
        </p:nvSpPr>
        <p:spPr>
          <a:xfrm>
            <a:off x="263525" y="1235656"/>
            <a:ext cx="11004550" cy="521352"/>
          </a:xfrm>
          <a:prstGeom prst="round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두 뉴스를 비교하여</a:t>
            </a:r>
            <a:r>
              <a:rPr lang="en-US" altLang="ko-KR" sz="2400" b="1" dirty="0">
                <a:solidFill>
                  <a:schemeClr val="bg1"/>
                </a:solidFill>
              </a:rPr>
              <a:t>,</a:t>
            </a:r>
            <a:r>
              <a:rPr lang="ko-KR" altLang="en-US" sz="2400" b="1" dirty="0">
                <a:solidFill>
                  <a:schemeClr val="bg1"/>
                </a:solidFill>
              </a:rPr>
              <a:t> 화력발전소에 대한 인식의 변화를 생각해봅시다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4F667BA-2DBF-4F32-88A3-7DE89C7B15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4246" y="2034747"/>
            <a:ext cx="4190704" cy="2495550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3C02C102-FEE5-4E4A-843D-FC6552932C25}"/>
              </a:ext>
            </a:extLst>
          </p:cNvPr>
          <p:cNvGrpSpPr/>
          <p:nvPr/>
        </p:nvGrpSpPr>
        <p:grpSpPr>
          <a:xfrm>
            <a:off x="7393479" y="4530297"/>
            <a:ext cx="3393878" cy="1829316"/>
            <a:chOff x="-280310" y="2458207"/>
            <a:chExt cx="3393878" cy="182931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83A5B42-CC8B-403D-AD44-95D1A52F073A}"/>
                </a:ext>
              </a:extLst>
            </p:cNvPr>
            <p:cNvSpPr txBox="1"/>
            <p:nvPr/>
          </p:nvSpPr>
          <p:spPr>
            <a:xfrm>
              <a:off x="-280310" y="3887413"/>
              <a:ext cx="33938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현재의 화력 발전소 건설은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20" name="그림 19">
              <a:hlinkClick r:id="rId6"/>
              <a:extLst>
                <a:ext uri="{FF2B5EF4-FFF2-40B4-BE49-F238E27FC236}">
                  <a16:creationId xmlns:a16="http://schemas.microsoft.com/office/drawing/2014/main" id="{CCFE7C78-4D31-4B43-8126-F23E233BE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263" y="2458207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39DFFE2A-C8AC-4D2F-9B85-3ACF5C43C8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7052" y="2013926"/>
            <a:ext cx="4180681" cy="2495549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0EDC30B9-32B1-B57E-3095-13266CC3D4E5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5160F20-B36C-037D-3D89-BA5CC39EFC13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26BD12AD-CC63-4DFC-E411-80CB6890CAD9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" name="사각형: 둥근 모서리 22">
                <a:extLst>
                  <a:ext uri="{FF2B5EF4-FFF2-40B4-BE49-F238E27FC236}">
                    <a16:creationId xmlns:a16="http://schemas.microsoft.com/office/drawing/2014/main" id="{8B634C87-3062-A652-DEC0-F5C21AB38BF0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5125531-6DC4-29A3-2087-7C4185B012FA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134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236021" y="2326946"/>
            <a:ext cx="10320702" cy="1451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87690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343316" y="2513837"/>
            <a:ext cx="10106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옛날에는 화력발전소 건설을 자랑스러워 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오늘날에는 화력발전소 건설을 반대한다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CB8FE30-F869-475C-9C14-315EA96B093D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3205C96-C1C0-45F0-8C2C-60B58BF71719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BB68F1-DAF8-4315-A55D-20C6383D7F3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사각형: 둥근 모서리 15">
                <a:extLst>
                  <a:ext uri="{FF2B5EF4-FFF2-40B4-BE49-F238E27FC236}">
                    <a16:creationId xmlns:a16="http://schemas.microsoft.com/office/drawing/2014/main" id="{50E6AD8C-3721-4C0F-81CD-2F9D6A7B31C4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4A20951-CDB6-40FC-9DDD-9F1ADE8BF672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162E357-1C45-4166-991F-0693F86820F6}"/>
              </a:ext>
            </a:extLst>
          </p:cNvPr>
          <p:cNvSpPr/>
          <p:nvPr/>
        </p:nvSpPr>
        <p:spPr>
          <a:xfrm>
            <a:off x="1236021" y="4772906"/>
            <a:ext cx="10320702" cy="1451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3881D8-4A43-4090-AFCE-AFB664903F75}"/>
              </a:ext>
            </a:extLst>
          </p:cNvPr>
          <p:cNvSpPr txBox="1"/>
          <p:nvPr/>
        </p:nvSpPr>
        <p:spPr>
          <a:xfrm>
            <a:off x="1343316" y="4959797"/>
            <a:ext cx="10106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환경문제와 지역민의 건강에 대한 생각이 바뀌었다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/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중요성을 생각하게 되었다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1582958"/>
            <a:ext cx="5041900" cy="6044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4127009"/>
            <a:ext cx="8097967" cy="44499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063" y="1150411"/>
            <a:ext cx="3644650" cy="963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57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6771943-A18D-4327-BE00-B60ED6A0D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33488"/>
            <a:ext cx="11404600" cy="95029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E0A26C9-01E3-450B-9C9A-2B134080B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0339" y="2183778"/>
            <a:ext cx="9081485" cy="4562475"/>
          </a:xfrm>
          <a:prstGeom prst="rect">
            <a:avLst/>
          </a:prstGeom>
          <a:solidFill>
            <a:schemeClr val="bg1"/>
          </a:solidFill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51BC1462-7247-4523-A544-CEC66A6293B9}"/>
              </a:ext>
            </a:extLst>
          </p:cNvPr>
          <p:cNvCxnSpPr>
            <a:cxnSpLocks/>
          </p:cNvCxnSpPr>
          <p:nvPr/>
        </p:nvCxnSpPr>
        <p:spPr>
          <a:xfrm>
            <a:off x="3590925" y="2724150"/>
            <a:ext cx="1276350" cy="21907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7551F035-5D1E-4D8F-8CB6-2E9CDE037EE6}"/>
              </a:ext>
            </a:extLst>
          </p:cNvPr>
          <p:cNvCxnSpPr>
            <a:cxnSpLocks/>
          </p:cNvCxnSpPr>
          <p:nvPr/>
        </p:nvCxnSpPr>
        <p:spPr>
          <a:xfrm flipV="1">
            <a:off x="3590925" y="2943225"/>
            <a:ext cx="1276350" cy="971551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363CF5AC-AFD3-4305-BCA7-FAA055EC44EF}"/>
              </a:ext>
            </a:extLst>
          </p:cNvPr>
          <p:cNvCxnSpPr>
            <a:cxnSpLocks/>
          </p:cNvCxnSpPr>
          <p:nvPr/>
        </p:nvCxnSpPr>
        <p:spPr>
          <a:xfrm flipV="1">
            <a:off x="3590925" y="4133851"/>
            <a:ext cx="1276350" cy="1104901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4A38BA79-E1C0-4DEB-A218-E6220AA9D18E}"/>
              </a:ext>
            </a:extLst>
          </p:cNvPr>
          <p:cNvCxnSpPr>
            <a:cxnSpLocks/>
          </p:cNvCxnSpPr>
          <p:nvPr/>
        </p:nvCxnSpPr>
        <p:spPr>
          <a:xfrm>
            <a:off x="3590925" y="3319464"/>
            <a:ext cx="1276350" cy="3050551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767E6156-0E7B-40AE-9BA1-70563D52A5CE}"/>
              </a:ext>
            </a:extLst>
          </p:cNvPr>
          <p:cNvCxnSpPr>
            <a:cxnSpLocks/>
          </p:cNvCxnSpPr>
          <p:nvPr/>
        </p:nvCxnSpPr>
        <p:spPr>
          <a:xfrm>
            <a:off x="3590925" y="4543425"/>
            <a:ext cx="1276350" cy="79057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FA10B634-1F9D-43F4-B3C9-D101CCA1A628}"/>
              </a:ext>
            </a:extLst>
          </p:cNvPr>
          <p:cNvCxnSpPr>
            <a:cxnSpLocks/>
          </p:cNvCxnSpPr>
          <p:nvPr/>
        </p:nvCxnSpPr>
        <p:spPr>
          <a:xfrm flipV="1">
            <a:off x="3590925" y="2943225"/>
            <a:ext cx="1276350" cy="289560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CCA2F909-B4E2-48E5-8EC9-5C2A873D4E51}"/>
              </a:ext>
            </a:extLst>
          </p:cNvPr>
          <p:cNvCxnSpPr>
            <a:cxnSpLocks/>
          </p:cNvCxnSpPr>
          <p:nvPr/>
        </p:nvCxnSpPr>
        <p:spPr>
          <a:xfrm flipV="1">
            <a:off x="3590925" y="6284290"/>
            <a:ext cx="1276350" cy="16613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5131DEEB-EF5A-4E95-8B44-5E07E1671804}"/>
              </a:ext>
            </a:extLst>
          </p:cNvPr>
          <p:cNvCxnSpPr>
            <a:cxnSpLocks/>
          </p:cNvCxnSpPr>
          <p:nvPr/>
        </p:nvCxnSpPr>
        <p:spPr>
          <a:xfrm flipV="1">
            <a:off x="7419975" y="2781484"/>
            <a:ext cx="1352550" cy="195449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0C0D0107-F2E2-443A-9860-2DD2BEE70111}"/>
              </a:ext>
            </a:extLst>
          </p:cNvPr>
          <p:cNvCxnSpPr>
            <a:cxnSpLocks/>
          </p:cNvCxnSpPr>
          <p:nvPr/>
        </p:nvCxnSpPr>
        <p:spPr>
          <a:xfrm>
            <a:off x="7419975" y="2986364"/>
            <a:ext cx="1352550" cy="442636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A2380A9F-8DD9-421B-A1B3-BEBAC2ACDA5A}"/>
              </a:ext>
            </a:extLst>
          </p:cNvPr>
          <p:cNvCxnSpPr>
            <a:cxnSpLocks/>
          </p:cNvCxnSpPr>
          <p:nvPr/>
        </p:nvCxnSpPr>
        <p:spPr>
          <a:xfrm>
            <a:off x="7486650" y="4133851"/>
            <a:ext cx="1276351" cy="1469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071FB185-044E-4A5E-8C1E-B12CBCDCE9DA}"/>
              </a:ext>
            </a:extLst>
          </p:cNvPr>
          <p:cNvCxnSpPr>
            <a:cxnSpLocks/>
          </p:cNvCxnSpPr>
          <p:nvPr/>
        </p:nvCxnSpPr>
        <p:spPr>
          <a:xfrm flipV="1">
            <a:off x="7486650" y="4920906"/>
            <a:ext cx="1286006" cy="41309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9D5A0924-CFBB-4D52-AB62-A26D3795C09A}"/>
              </a:ext>
            </a:extLst>
          </p:cNvPr>
          <p:cNvCxnSpPr>
            <a:cxnSpLocks/>
          </p:cNvCxnSpPr>
          <p:nvPr/>
        </p:nvCxnSpPr>
        <p:spPr>
          <a:xfrm flipV="1">
            <a:off x="7486650" y="5624512"/>
            <a:ext cx="1290834" cy="742845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8CC43A30-C5E3-467D-A46B-FFC0B79EB5F1}"/>
              </a:ext>
            </a:extLst>
          </p:cNvPr>
          <p:cNvCxnSpPr>
            <a:cxnSpLocks/>
          </p:cNvCxnSpPr>
          <p:nvPr/>
        </p:nvCxnSpPr>
        <p:spPr>
          <a:xfrm flipV="1">
            <a:off x="7486650" y="6284290"/>
            <a:ext cx="1285875" cy="5976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706B4254-FD61-FB8E-07DE-3243150E249D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1EB0D031-0BA2-837A-0908-A9869CF02994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50260C1-6944-0370-FB9A-95AB6972B2EB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5DBDC97-FFB0-593B-1039-C387A71C0C75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4449FBA-EAD8-6F3E-1736-466ABDE6E311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A15FB822-487A-4686-8DDE-A41E81C54064}"/>
              </a:ext>
            </a:extLst>
          </p:cNvPr>
          <p:cNvSpPr txBox="1"/>
          <p:nvPr/>
        </p:nvSpPr>
        <p:spPr>
          <a:xfrm>
            <a:off x="9081807" y="2886473"/>
            <a:ext cx="145967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화력발전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5FB822-487A-4686-8DDE-A41E81C54064}"/>
              </a:ext>
            </a:extLst>
          </p:cNvPr>
          <p:cNvSpPr txBox="1"/>
          <p:nvPr/>
        </p:nvSpPr>
        <p:spPr>
          <a:xfrm>
            <a:off x="9040468" y="4303784"/>
            <a:ext cx="15010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원자력발전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15FB822-487A-4686-8DDE-A41E81C54064}"/>
              </a:ext>
            </a:extLst>
          </p:cNvPr>
          <p:cNvSpPr txBox="1"/>
          <p:nvPr/>
        </p:nvSpPr>
        <p:spPr>
          <a:xfrm>
            <a:off x="9061137" y="5009009"/>
            <a:ext cx="145967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수력</a:t>
            </a:r>
            <a:r>
              <a:rPr lang="ko-KR" altLang="en-US" sz="2000" b="1" dirty="0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발전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15FB822-487A-4686-8DDE-A41E81C54064}"/>
              </a:ext>
            </a:extLst>
          </p:cNvPr>
          <p:cNvSpPr txBox="1"/>
          <p:nvPr/>
        </p:nvSpPr>
        <p:spPr>
          <a:xfrm>
            <a:off x="9103324" y="5721095"/>
            <a:ext cx="145967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태양광발전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15FB822-487A-4686-8DDE-A41E81C54064}"/>
              </a:ext>
            </a:extLst>
          </p:cNvPr>
          <p:cNvSpPr txBox="1"/>
          <p:nvPr/>
        </p:nvSpPr>
        <p:spPr>
          <a:xfrm>
            <a:off x="9061137" y="6457890"/>
            <a:ext cx="145967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smtClean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풍력발전</a:t>
            </a:r>
            <a:endParaRPr lang="ko-KR" altLang="en-US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674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6C81E31-23DA-4851-96ED-E6409CFBA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1" y="1381492"/>
            <a:ext cx="4957968" cy="5167874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A339DC5D-FB4B-4064-858B-0299606CA81A}"/>
              </a:ext>
            </a:extLst>
          </p:cNvPr>
          <p:cNvSpPr txBox="1"/>
          <p:nvPr/>
        </p:nvSpPr>
        <p:spPr>
          <a:xfrm>
            <a:off x="2768253" y="2227933"/>
            <a:ext cx="29514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온실가스를 많이 </a:t>
            </a:r>
            <a:endParaRPr lang="en-US" altLang="ko-KR" sz="28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배출한다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8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946D9F9-D591-4B68-A232-BF8867BB850B}"/>
              </a:ext>
            </a:extLst>
          </p:cNvPr>
          <p:cNvSpPr/>
          <p:nvPr/>
        </p:nvSpPr>
        <p:spPr>
          <a:xfrm>
            <a:off x="2664771" y="1979486"/>
            <a:ext cx="8927154" cy="150606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451EA8-EC7F-405E-8759-C68922F57FC4}"/>
              </a:ext>
            </a:extLst>
          </p:cNvPr>
          <p:cNvSpPr txBox="1"/>
          <p:nvPr/>
        </p:nvSpPr>
        <p:spPr>
          <a:xfrm>
            <a:off x="2867026" y="2227933"/>
            <a:ext cx="8543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온실가스를 많이 배출한다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원료가 고갈되면 발전을 할 수 없다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3D5276B5-E389-463B-84B4-99AFB77D9653}"/>
              </a:ext>
            </a:extLst>
          </p:cNvPr>
          <p:cNvSpPr/>
          <p:nvPr/>
        </p:nvSpPr>
        <p:spPr>
          <a:xfrm>
            <a:off x="2664771" y="3625228"/>
            <a:ext cx="8927154" cy="12239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0D9997-09E6-4F28-B5CF-29F3EE67D721}"/>
              </a:ext>
            </a:extLst>
          </p:cNvPr>
          <p:cNvSpPr txBox="1"/>
          <p:nvPr/>
        </p:nvSpPr>
        <p:spPr>
          <a:xfrm>
            <a:off x="2867026" y="3698565"/>
            <a:ext cx="8543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화력발전 보다는 적지만 온실가스를 배출한다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6885FAE0-CBD1-405B-958E-F6BBF38C07DC}"/>
              </a:ext>
            </a:extLst>
          </p:cNvPr>
          <p:cNvSpPr/>
          <p:nvPr/>
        </p:nvSpPr>
        <p:spPr>
          <a:xfrm>
            <a:off x="2664771" y="4988833"/>
            <a:ext cx="8927154" cy="13565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1295CD-713F-4EE8-A213-2E3DE916D884}"/>
              </a:ext>
            </a:extLst>
          </p:cNvPr>
          <p:cNvSpPr txBox="1"/>
          <p:nvPr/>
        </p:nvSpPr>
        <p:spPr>
          <a:xfrm>
            <a:off x="2856386" y="5128514"/>
            <a:ext cx="8543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발전 과정에서 방사성 물질이 나온다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핵폐기물을 땅에 묻어둔다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B9B97AF-CBBA-47D2-9FBD-50ECDEDAD968}"/>
              </a:ext>
            </a:extLst>
          </p:cNvPr>
          <p:cNvSpPr txBox="1"/>
          <p:nvPr/>
        </p:nvSpPr>
        <p:spPr>
          <a:xfrm>
            <a:off x="1081074" y="315770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화력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43540D-8A58-41AB-BCE6-FFA14B14486F}"/>
              </a:ext>
            </a:extLst>
          </p:cNvPr>
          <p:cNvSpPr txBox="1"/>
          <p:nvPr/>
        </p:nvSpPr>
        <p:spPr>
          <a:xfrm>
            <a:off x="597932" y="6114580"/>
            <a:ext cx="130026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원자력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4CC5B41-4116-70FB-CB87-4FD20E577673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7DA47628-42E8-0D45-C633-668C625475E8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E4AF92B-3DDD-037C-F6FE-D7C1A3264203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9D0BEF22-451A-2266-525F-9FC045D787BF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B4BF0E5-599F-AF39-7CF8-A0B8E8849C62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223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8" grpId="0" build="p"/>
      <p:bldP spid="20" grpId="0" build="p"/>
      <p:bldP spid="2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66AF0AC-95A6-4857-B32C-BF1CF6E4F601}"/>
              </a:ext>
            </a:extLst>
          </p:cNvPr>
          <p:cNvGrpSpPr/>
          <p:nvPr/>
        </p:nvGrpSpPr>
        <p:grpSpPr>
          <a:xfrm>
            <a:off x="521542" y="1298808"/>
            <a:ext cx="6265338" cy="5273441"/>
            <a:chOff x="6710157" y="2149262"/>
            <a:chExt cx="4957968" cy="4572638"/>
          </a:xfrm>
        </p:grpSpPr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581220CA-2682-4776-8BA8-558A04A5B2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10157" y="2149262"/>
              <a:ext cx="4957968" cy="4572638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20F1C1D-4344-436D-9733-85E557C21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88758" y="2745280"/>
              <a:ext cx="4600765" cy="3976620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B3A0216B-8C27-4A9A-851A-B3D01C8E8619}"/>
              </a:ext>
            </a:extLst>
          </p:cNvPr>
          <p:cNvSpPr txBox="1"/>
          <p:nvPr/>
        </p:nvSpPr>
        <p:spPr>
          <a:xfrm>
            <a:off x="992053" y="3092682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수력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BD393E8-2B01-4CD5-97F3-489470365D2B}"/>
              </a:ext>
            </a:extLst>
          </p:cNvPr>
          <p:cNvSpPr txBox="1"/>
          <p:nvPr/>
        </p:nvSpPr>
        <p:spPr>
          <a:xfrm>
            <a:off x="992053" y="616375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풍력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FF43A831-E5AB-4DA2-BF38-64DD6D726471}"/>
              </a:ext>
            </a:extLst>
          </p:cNvPr>
          <p:cNvSpPr/>
          <p:nvPr/>
        </p:nvSpPr>
        <p:spPr>
          <a:xfrm>
            <a:off x="3220814" y="2323948"/>
            <a:ext cx="8250879" cy="396889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A5BE1BF-7D75-4318-B9DB-5D43CB7236D4}"/>
              </a:ext>
            </a:extLst>
          </p:cNvPr>
          <p:cNvSpPr txBox="1"/>
          <p:nvPr/>
        </p:nvSpPr>
        <p:spPr>
          <a:xfrm>
            <a:off x="3428071" y="2590245"/>
            <a:ext cx="789668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온실가스를 거의 배출하지 않는다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발전 원료가 고갈되지 않는다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수명이 길고 유지보수비용도 적게 든다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댐 주위에 안개가 자주 끼고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수몰되는 지역이 생긴다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A3538653-CFB3-9D60-637D-BCE71630C7D0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5B6CC05-06A1-3C20-AA4B-5B8E4B17AE85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8920FF3-E746-6BC4-039A-4DA10103E491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" name="사각형: 둥근 모서리 16">
                <a:extLst>
                  <a:ext uri="{FF2B5EF4-FFF2-40B4-BE49-F238E27FC236}">
                    <a16:creationId xmlns:a16="http://schemas.microsoft.com/office/drawing/2014/main" id="{7A4AC47D-AFE3-6172-44F6-EC354A4890BB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B1117C1-3E7C-0F0C-18D5-B3F5CEEA0C6B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9B43540D-8A58-41AB-BCE6-FFA14B14486F}"/>
              </a:ext>
            </a:extLst>
          </p:cNvPr>
          <p:cNvSpPr txBox="1"/>
          <p:nvPr/>
        </p:nvSpPr>
        <p:spPr>
          <a:xfrm>
            <a:off x="607559" y="4618695"/>
            <a:ext cx="130026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태양광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8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6824FB48-A5FA-1AE3-17C6-FF945978FC81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BD699083-20B2-F994-764D-4F2EB6D2BA84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428CAC8-0609-6AE7-6185-09A9EBC45050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BD85C3E1-7A1F-4074-A4CB-7461707453F1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B8CECE1-F78E-5202-6D3E-00D71AB2A052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12853928-9F9C-4272-B6A1-E51045743F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901" b="48526"/>
          <a:stretch/>
        </p:blipFill>
        <p:spPr>
          <a:xfrm>
            <a:off x="415924" y="2217607"/>
            <a:ext cx="11395075" cy="191796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2853928-9F9C-4272-B6A1-E51045743F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3000"/>
          <a:stretch/>
        </p:blipFill>
        <p:spPr>
          <a:xfrm>
            <a:off x="398461" y="4057650"/>
            <a:ext cx="11395075" cy="253403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12853928-9F9C-4272-B6A1-E51045743F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5689"/>
          <a:stretch/>
        </p:blipFill>
        <p:spPr>
          <a:xfrm>
            <a:off x="263524" y="1285819"/>
            <a:ext cx="11395075" cy="77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8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181AF39-2C70-4EAA-BF28-60B78BD17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16" y="1246157"/>
            <a:ext cx="6640233" cy="504895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5598B56B-6E88-4524-A282-81805458539E}"/>
              </a:ext>
            </a:extLst>
          </p:cNvPr>
          <p:cNvGrpSpPr/>
          <p:nvPr/>
        </p:nvGrpSpPr>
        <p:grpSpPr>
          <a:xfrm>
            <a:off x="1658940" y="3298571"/>
            <a:ext cx="2098652" cy="1781691"/>
            <a:chOff x="367301" y="2505832"/>
            <a:chExt cx="2098652" cy="1781691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DF31763-A8EF-4565-A05E-A5B9E9DE1FE4}"/>
                </a:ext>
              </a:extLst>
            </p:cNvPr>
            <p:cNvSpPr txBox="1"/>
            <p:nvPr/>
          </p:nvSpPr>
          <p:spPr>
            <a:xfrm>
              <a:off x="367301" y="3887413"/>
              <a:ext cx="20986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신재생에너지란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27" name="그림 26">
              <a:hlinkClick r:id="rId4"/>
              <a:extLst>
                <a:ext uri="{FF2B5EF4-FFF2-40B4-BE49-F238E27FC236}">
                  <a16:creationId xmlns:a16="http://schemas.microsoft.com/office/drawing/2014/main" id="{953DF17B-CBB7-412C-AAAC-ECC511784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0BE0D5BB-EE3D-4231-8F64-ABCF8449B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926" y="2821138"/>
            <a:ext cx="5677598" cy="2974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B53B6CC-28A3-9BF9-76C2-F9177B5EEF2C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DAD5523F-A3BD-DC45-7270-829DAB9D1315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8480AE5-9A08-FC44-498C-C3DAF8ADB5B6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B800AA32-87E9-B8DD-E7F5-56C9C4982020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64C7AC4-9953-045D-5FC4-CFFC72CC5D83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487" y="1865403"/>
            <a:ext cx="1087755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33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71EC33F3-6558-C0B3-337F-F953F338A911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7A2C172B-F905-565D-C0CE-42E554A66885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5453C98-31CC-35D5-1610-287FEAA5409B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ECD4D06E-A78F-5081-EB57-05971FBEFC77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BCDAEA2-F24F-8482-3DCF-9D9AEF313A93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33" y="1218727"/>
            <a:ext cx="7753350" cy="44767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869" y="1948070"/>
            <a:ext cx="3968192" cy="4282402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4867426" y="1866702"/>
            <a:ext cx="6704961" cy="4515047"/>
            <a:chOff x="4867426" y="1866702"/>
            <a:chExt cx="6704961" cy="4515047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67426" y="1866702"/>
              <a:ext cx="6704961" cy="4515047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A5BE1BF-7D75-4318-B9DB-5D43CB7236D4}"/>
                </a:ext>
              </a:extLst>
            </p:cNvPr>
            <p:cNvSpPr txBox="1"/>
            <p:nvPr/>
          </p:nvSpPr>
          <p:spPr>
            <a:xfrm>
              <a:off x="5146716" y="3048474"/>
              <a:ext cx="622613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- 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동물이나 식물로부터 발생하는 더 이상 </a:t>
              </a:r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/>
              </a:r>
              <a:b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</a:br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   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이용할 수 없는 자원을 에너지로 전환</a:t>
              </a:r>
              <a:endParaRPr lang="en-US" altLang="ko-KR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  <a:p>
              <a:pPr algn="just"/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-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2200" b="1" dirty="0" err="1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이오매스</a:t>
              </a:r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: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곡류 폐기물</a:t>
              </a:r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배설물</a:t>
              </a:r>
              <a:r>
                <a:rPr lang="en-US" altLang="ko-KR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2200" b="1" dirty="0">
                  <a:solidFill>
                    <a:srgbClr val="2389E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B0604000101010101" pitchFamily="50" charset="-127"/>
                </a:rPr>
                <a:t>음식물쓰레기</a:t>
              </a:r>
              <a:endParaRPr lang="en-US" altLang="ko-KR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15243" y="2214321"/>
              <a:ext cx="1866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err="1">
                  <a:solidFill>
                    <a:srgbClr val="2389E5"/>
                  </a:solidFill>
                </a:rPr>
                <a:t>바이오에너지</a:t>
              </a:r>
              <a:endParaRPr lang="ko-KR" altLang="en-US" b="1" dirty="0">
                <a:solidFill>
                  <a:srgbClr val="2389E5"/>
                </a:solidFill>
              </a:endParaRPr>
            </a:p>
          </p:txBody>
        </p:sp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BE337984-00CC-4915-BCC8-1D6BB66D9A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39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629275" y="4285665"/>
              <a:ext cx="5229225" cy="18393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0880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181AF39-2C70-4EAA-BF28-60B78BD17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16" y="1246157"/>
            <a:ext cx="6640233" cy="504895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5598B56B-6E88-4524-A282-81805458539E}"/>
              </a:ext>
            </a:extLst>
          </p:cNvPr>
          <p:cNvGrpSpPr/>
          <p:nvPr/>
        </p:nvGrpSpPr>
        <p:grpSpPr>
          <a:xfrm>
            <a:off x="3350461" y="2276874"/>
            <a:ext cx="1318826" cy="1781691"/>
            <a:chOff x="727268" y="2505832"/>
            <a:chExt cx="1318826" cy="1781691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DF31763-A8EF-4565-A05E-A5B9E9DE1FE4}"/>
                </a:ext>
              </a:extLst>
            </p:cNvPr>
            <p:cNvSpPr txBox="1"/>
            <p:nvPr/>
          </p:nvSpPr>
          <p:spPr>
            <a:xfrm>
              <a:off x="811333" y="3887413"/>
              <a:ext cx="12105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연료전지</a:t>
              </a:r>
            </a:p>
          </p:txBody>
        </p:sp>
        <p:pic>
          <p:nvPicPr>
            <p:cNvPr id="27" name="그림 26">
              <a:hlinkClick r:id="rId4"/>
              <a:extLst>
                <a:ext uri="{FF2B5EF4-FFF2-40B4-BE49-F238E27FC236}">
                  <a16:creationId xmlns:a16="http://schemas.microsoft.com/office/drawing/2014/main" id="{953DF17B-CBB7-412C-AAAC-ECC511784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48453A76-CF95-447E-8AB6-8A4E0E477DA8}"/>
              </a:ext>
            </a:extLst>
          </p:cNvPr>
          <p:cNvGrpSpPr/>
          <p:nvPr/>
        </p:nvGrpSpPr>
        <p:grpSpPr>
          <a:xfrm>
            <a:off x="5410623" y="2226860"/>
            <a:ext cx="1467068" cy="1781691"/>
            <a:chOff x="683094" y="2505832"/>
            <a:chExt cx="1467068" cy="1781691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AC268A2-FAC3-4049-BD29-C9A2418636B7}"/>
                </a:ext>
              </a:extLst>
            </p:cNvPr>
            <p:cNvSpPr txBox="1"/>
            <p:nvPr/>
          </p:nvSpPr>
          <p:spPr>
            <a:xfrm>
              <a:off x="683094" y="38874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수소에너지</a:t>
              </a:r>
            </a:p>
          </p:txBody>
        </p:sp>
        <p:pic>
          <p:nvPicPr>
            <p:cNvPr id="33" name="그림 32">
              <a:hlinkClick r:id="rId6"/>
              <a:extLst>
                <a:ext uri="{FF2B5EF4-FFF2-40B4-BE49-F238E27FC236}">
                  <a16:creationId xmlns:a16="http://schemas.microsoft.com/office/drawing/2014/main" id="{45F04643-A269-469C-A9D4-29E56B0B4B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AD9DAA3E-101A-4BCD-A692-814256354A6F}"/>
              </a:ext>
            </a:extLst>
          </p:cNvPr>
          <p:cNvGrpSpPr/>
          <p:nvPr/>
        </p:nvGrpSpPr>
        <p:grpSpPr>
          <a:xfrm>
            <a:off x="7430894" y="2222083"/>
            <a:ext cx="1467068" cy="1781691"/>
            <a:chOff x="683094" y="2505832"/>
            <a:chExt cx="1467068" cy="1781691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655A478-1107-4EC9-A232-12DEBB87BD42}"/>
                </a:ext>
              </a:extLst>
            </p:cNvPr>
            <p:cNvSpPr txBox="1"/>
            <p:nvPr/>
          </p:nvSpPr>
          <p:spPr>
            <a:xfrm>
              <a:off x="683094" y="38874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태양에너지</a:t>
              </a:r>
            </a:p>
          </p:txBody>
        </p:sp>
        <p:pic>
          <p:nvPicPr>
            <p:cNvPr id="38" name="그림 37">
              <a:hlinkClick r:id="rId7"/>
              <a:extLst>
                <a:ext uri="{FF2B5EF4-FFF2-40B4-BE49-F238E27FC236}">
                  <a16:creationId xmlns:a16="http://schemas.microsoft.com/office/drawing/2014/main" id="{38554869-AA9C-450B-8D8A-303182ECCE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9C808E79-1A7E-465B-B875-F4ADDC9D21B1}"/>
              </a:ext>
            </a:extLst>
          </p:cNvPr>
          <p:cNvGrpSpPr/>
          <p:nvPr/>
        </p:nvGrpSpPr>
        <p:grpSpPr>
          <a:xfrm>
            <a:off x="2431915" y="4184277"/>
            <a:ext cx="1467068" cy="1781691"/>
            <a:chOff x="683095" y="2505832"/>
            <a:chExt cx="1467068" cy="178169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E5CC961-489E-435A-9AC9-1FB8AF618CE3}"/>
                </a:ext>
              </a:extLst>
            </p:cNvPr>
            <p:cNvSpPr txBox="1"/>
            <p:nvPr/>
          </p:nvSpPr>
          <p:spPr>
            <a:xfrm>
              <a:off x="683095" y="38874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풍력에너지</a:t>
              </a:r>
            </a:p>
          </p:txBody>
        </p:sp>
        <p:pic>
          <p:nvPicPr>
            <p:cNvPr id="50" name="그림 49">
              <a:hlinkClick r:id="rId8"/>
              <a:extLst>
                <a:ext uri="{FF2B5EF4-FFF2-40B4-BE49-F238E27FC236}">
                  <a16:creationId xmlns:a16="http://schemas.microsoft.com/office/drawing/2014/main" id="{028E042B-40B4-4D5B-9034-88DABCE74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3080746F-5E9F-47AF-8FB0-9A1C6444F128}"/>
              </a:ext>
            </a:extLst>
          </p:cNvPr>
          <p:cNvGrpSpPr/>
          <p:nvPr/>
        </p:nvGrpSpPr>
        <p:grpSpPr>
          <a:xfrm>
            <a:off x="4135273" y="4156204"/>
            <a:ext cx="2036135" cy="1781691"/>
            <a:chOff x="398561" y="2505832"/>
            <a:chExt cx="2036135" cy="178169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71906464-6236-44AF-814A-B9BF9B12F3DC}"/>
                </a:ext>
              </a:extLst>
            </p:cNvPr>
            <p:cNvSpPr txBox="1"/>
            <p:nvPr/>
          </p:nvSpPr>
          <p:spPr>
            <a:xfrm>
              <a:off x="398561" y="3887413"/>
              <a:ext cx="203613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수력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조력에너지</a:t>
              </a:r>
            </a:p>
          </p:txBody>
        </p:sp>
        <p:pic>
          <p:nvPicPr>
            <p:cNvPr id="53" name="그림 52">
              <a:hlinkClick r:id="rId9"/>
              <a:extLst>
                <a:ext uri="{FF2B5EF4-FFF2-40B4-BE49-F238E27FC236}">
                  <a16:creationId xmlns:a16="http://schemas.microsoft.com/office/drawing/2014/main" id="{79215D0F-7AAE-444A-9E66-E7A225607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6FEC090F-2A86-41D3-877E-C3CA106AEA10}"/>
              </a:ext>
            </a:extLst>
          </p:cNvPr>
          <p:cNvGrpSpPr/>
          <p:nvPr/>
        </p:nvGrpSpPr>
        <p:grpSpPr>
          <a:xfrm>
            <a:off x="6386359" y="4156204"/>
            <a:ext cx="1467068" cy="1781691"/>
            <a:chOff x="683094" y="2505832"/>
            <a:chExt cx="1467068" cy="1781691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9632519-36CC-4E59-8107-E1C109134130}"/>
                </a:ext>
              </a:extLst>
            </p:cNvPr>
            <p:cNvSpPr txBox="1"/>
            <p:nvPr/>
          </p:nvSpPr>
          <p:spPr>
            <a:xfrm>
              <a:off x="683094" y="388741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지열에너지</a:t>
              </a:r>
            </a:p>
          </p:txBody>
        </p:sp>
        <p:pic>
          <p:nvPicPr>
            <p:cNvPr id="56" name="그림 55">
              <a:hlinkClick r:id="rId10"/>
              <a:extLst>
                <a:ext uri="{FF2B5EF4-FFF2-40B4-BE49-F238E27FC236}">
                  <a16:creationId xmlns:a16="http://schemas.microsoft.com/office/drawing/2014/main" id="{E9D4E7FD-53D5-43CE-B5F6-ECAC096AAD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C9FF9254-DE27-45B6-AB43-46D9B7D6AC1B}"/>
              </a:ext>
            </a:extLst>
          </p:cNvPr>
          <p:cNvGrpSpPr/>
          <p:nvPr/>
        </p:nvGrpSpPr>
        <p:grpSpPr>
          <a:xfrm>
            <a:off x="8224672" y="4156204"/>
            <a:ext cx="1723549" cy="1781691"/>
            <a:chOff x="554854" y="2505832"/>
            <a:chExt cx="1723549" cy="1781691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AC8055A8-AF45-4E09-A8E3-29C439B44454}"/>
                </a:ext>
              </a:extLst>
            </p:cNvPr>
            <p:cNvSpPr txBox="1"/>
            <p:nvPr/>
          </p:nvSpPr>
          <p:spPr>
            <a:xfrm>
              <a:off x="554854" y="388741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바이오에너지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59" name="그림 58">
              <a:hlinkClick r:id="rId11"/>
              <a:extLst>
                <a:ext uri="{FF2B5EF4-FFF2-40B4-BE49-F238E27FC236}">
                  <a16:creationId xmlns:a16="http://schemas.microsoft.com/office/drawing/2014/main" id="{1752E32F-9191-4762-9B3F-3B8248347D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D8B315C6-F6BB-74C7-5E7E-45CD9BCA8D78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1C107AED-412A-7782-7364-F9EDCE5CC241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B0C5F8A-DFB2-2537-0FFA-DDC3FAFAF255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DD23E4E7-B220-8B28-F566-4D3781099475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7F2504-5506-A0BD-6181-DDF8155D5B0F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478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D285D34-563B-4170-9AFD-62BC55B61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437" y="1264047"/>
            <a:ext cx="10852533" cy="92038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6B988AB-832D-4928-BE4E-FCF4CCD076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5268" y="2115837"/>
            <a:ext cx="7583558" cy="4424111"/>
          </a:xfrm>
          <a:prstGeom prst="rect">
            <a:avLst/>
          </a:prstGeom>
        </p:spPr>
      </p:pic>
      <p:sp>
        <p:nvSpPr>
          <p:cNvPr id="30" name="타원 29">
            <a:extLst>
              <a:ext uri="{FF2B5EF4-FFF2-40B4-BE49-F238E27FC236}">
                <a16:creationId xmlns:a16="http://schemas.microsoft.com/office/drawing/2014/main" id="{4245E8F7-826C-486E-92DB-2DE6E1191683}"/>
              </a:ext>
            </a:extLst>
          </p:cNvPr>
          <p:cNvSpPr/>
          <p:nvPr/>
        </p:nvSpPr>
        <p:spPr>
          <a:xfrm>
            <a:off x="7878001" y="4038125"/>
            <a:ext cx="647700" cy="648130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1C247C3-CD51-5B63-AE87-A164870512C1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A5AFD1A0-ED36-52F0-5E7D-E4574F8ECBB7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A3FA0BC-164F-7200-942F-C1E08EEEE913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CEA8B9A4-6511-0BC2-06B5-E02311B2F1B8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B1ADC61-1D62-8D15-DF7F-A43A7A33A395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96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002" y="1264047"/>
            <a:ext cx="9795220" cy="526272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2EEFEF-D133-4007-9F9F-D5C67E640850}"/>
              </a:ext>
            </a:extLst>
          </p:cNvPr>
          <p:cNvSpPr txBox="1"/>
          <p:nvPr/>
        </p:nvSpPr>
        <p:spPr>
          <a:xfrm>
            <a:off x="1444951" y="2198742"/>
            <a:ext cx="5309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바이오발전소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693FD9E-2FE9-42AB-89AF-6747DC23B550}"/>
              </a:ext>
            </a:extLst>
          </p:cNvPr>
          <p:cNvSpPr txBox="1"/>
          <p:nvPr/>
        </p:nvSpPr>
        <p:spPr>
          <a:xfrm>
            <a:off x="1134461" y="4302988"/>
            <a:ext cx="91227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김해는 평야가 많고 쌀이 많이 재배된다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따라서 곡류폐기물로 전기를 만들 수 있기 때문이다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1C247C3-CD51-5B63-AE87-A164870512C1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A5AFD1A0-ED36-52F0-5E7D-E4574F8ECBB7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A3FA0BC-164F-7200-942F-C1E08EEEE913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CEA8B9A4-6511-0BC2-06B5-E02311B2F1B8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B1ADC61-1D62-8D15-DF7F-A43A7A33A395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646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28D50D6-B5C3-CFAB-17CB-8F01FFB8E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17" y="1150411"/>
            <a:ext cx="9299125" cy="6070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FFE0756-BBF0-6C6D-8375-434FF1B3AA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07"/>
          <a:stretch/>
        </p:blipFill>
        <p:spPr>
          <a:xfrm>
            <a:off x="1482464" y="1871395"/>
            <a:ext cx="8804440" cy="4686725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880D3FD6-04F9-232D-4715-FCE2FE8D82A4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ABE84BC5-264C-FF35-365E-0619C90DA92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4FDC5A1-907F-3A30-7315-CA402C4B9A7B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사각형: 둥근 모서리 19">
                <a:extLst>
                  <a:ext uri="{FF2B5EF4-FFF2-40B4-BE49-F238E27FC236}">
                    <a16:creationId xmlns:a16="http://schemas.microsoft.com/office/drawing/2014/main" id="{54AC3412-78B2-5108-7B4C-8E5BD3E550F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5610696-1658-9F16-9CE2-327415178663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358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9FFE0756-BBF0-6C6D-8375-434FF1B3AA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92"/>
          <a:stretch/>
        </p:blipFill>
        <p:spPr>
          <a:xfrm>
            <a:off x="1452646" y="1871395"/>
            <a:ext cx="8993380" cy="4686725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880D3FD6-04F9-232D-4715-FCE2FE8D82A4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ABE84BC5-264C-FF35-365E-0619C90DA92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4FDC5A1-907F-3A30-7315-CA402C4B9A7B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사각형: 둥근 모서리 19">
                <a:extLst>
                  <a:ext uri="{FF2B5EF4-FFF2-40B4-BE49-F238E27FC236}">
                    <a16:creationId xmlns:a16="http://schemas.microsoft.com/office/drawing/2014/main" id="{54AC3412-78B2-5108-7B4C-8E5BD3E550F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5610696-1658-9F16-9CE2-327415178663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E28D50D6-B5C3-CFAB-17CB-8F01FFB8E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7" y="1150411"/>
            <a:ext cx="9299125" cy="60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4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3976C77-B09E-9C13-3D08-DB26B3BC01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929"/>
          <a:stretch/>
        </p:blipFill>
        <p:spPr>
          <a:xfrm>
            <a:off x="1397998" y="2038792"/>
            <a:ext cx="9167297" cy="468310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EE0D0BED-39F2-86C8-E130-C307199BBF7A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644E4BF9-4056-CADD-4E54-2E6D849CB0EA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D6176E3-043A-0DBB-34C8-2161120F2635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" name="사각형: 둥근 모서리 17">
                <a:extLst>
                  <a:ext uri="{FF2B5EF4-FFF2-40B4-BE49-F238E27FC236}">
                    <a16:creationId xmlns:a16="http://schemas.microsoft.com/office/drawing/2014/main" id="{7EA4B7CB-1B76-CD12-6DFE-202B66D7F23C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20374DD-ED39-D42B-0BEA-65E19A986FAC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E28D50D6-B5C3-CFAB-17CB-8F01FFB8E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7" y="1150411"/>
            <a:ext cx="9299125" cy="60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8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3976C77-B09E-9C13-3D08-DB26B3BC01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965"/>
          <a:stretch/>
        </p:blipFill>
        <p:spPr>
          <a:xfrm>
            <a:off x="1610139" y="2038792"/>
            <a:ext cx="9183858" cy="468310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EE0D0BED-39F2-86C8-E130-C307199BBF7A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644E4BF9-4056-CADD-4E54-2E6D849CB0EA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D6176E3-043A-0DBB-34C8-2161120F2635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" name="사각형: 둥근 모서리 17">
                <a:extLst>
                  <a:ext uri="{FF2B5EF4-FFF2-40B4-BE49-F238E27FC236}">
                    <a16:creationId xmlns:a16="http://schemas.microsoft.com/office/drawing/2014/main" id="{7EA4B7CB-1B76-CD12-6DFE-202B66D7F23C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20374DD-ED39-D42B-0BEA-65E19A986FAC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E28D50D6-B5C3-CFAB-17CB-8F01FFB8E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17" y="1150411"/>
            <a:ext cx="9299125" cy="60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67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992C063-416B-4C14-8988-E00A8DDDB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47" y="1223963"/>
            <a:ext cx="11136177" cy="98583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84BB9B1-AF51-40A2-AAC9-FE49B62AB9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2292157"/>
            <a:ext cx="10364646" cy="4429743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A1D50A65-3EF8-0B7B-D140-CFDA9B2EF3F1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935094E6-523D-DA34-9790-076DF889F2E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7799730-FD12-2A09-ACC9-73406C4E7880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A71E5F9F-AA6A-152D-3A7B-8945E7ED054F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F07D698-FAD8-7D7B-36AB-6BE511BC22B3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83FA1F2-8C88-46F1-94C5-9EBC5694CAC2}"/>
              </a:ext>
            </a:extLst>
          </p:cNvPr>
          <p:cNvSpPr txBox="1"/>
          <p:nvPr/>
        </p:nvSpPr>
        <p:spPr>
          <a:xfrm>
            <a:off x="2676468" y="3211573"/>
            <a:ext cx="9491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우리 마을에 화력발전소를 건설해야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9C6CEB-3857-4CD2-9D4B-55FC8584468F}"/>
              </a:ext>
            </a:extLst>
          </p:cNvPr>
          <p:cNvSpPr txBox="1"/>
          <p:nvPr/>
        </p:nvSpPr>
        <p:spPr>
          <a:xfrm>
            <a:off x="2983625" y="4176912"/>
            <a:ext cx="6922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전기를 충분히 사용할 수 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D5A78A-32AB-45F9-81F0-A231A744A3CB}"/>
              </a:ext>
            </a:extLst>
          </p:cNvPr>
          <p:cNvSpPr txBox="1"/>
          <p:nvPr/>
        </p:nvSpPr>
        <p:spPr>
          <a:xfrm>
            <a:off x="2983625" y="4936755"/>
            <a:ext cx="7934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싼 가격으로 전기를 공급받을 수 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249CA4-D104-4BFA-8955-51A2715E8607}"/>
              </a:ext>
            </a:extLst>
          </p:cNvPr>
          <p:cNvSpPr txBox="1"/>
          <p:nvPr/>
        </p:nvSpPr>
        <p:spPr>
          <a:xfrm>
            <a:off x="2983625" y="5620715"/>
            <a:ext cx="9221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지역민에게 필요한 시설을 요구할 수 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147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 build="p"/>
      <p:bldP spid="1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67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 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992C063-416B-4C14-8988-E00A8DDDB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47" y="1223963"/>
            <a:ext cx="11136177" cy="98583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6961F4D-B86E-408F-A045-8F5EBD624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07" y="2214151"/>
            <a:ext cx="10450383" cy="4643849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14B8EFA-5299-6C98-6A7F-D1D8F500931A}"/>
              </a:ext>
            </a:extLst>
          </p:cNvPr>
          <p:cNvGrpSpPr/>
          <p:nvPr/>
        </p:nvGrpSpPr>
        <p:grpSpPr>
          <a:xfrm>
            <a:off x="8743951" y="85959"/>
            <a:ext cx="3448048" cy="716892"/>
            <a:chOff x="8735115" y="85959"/>
            <a:chExt cx="3456885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36FC52DF-A57B-A6FF-0E11-18D920C75E18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F4400F4-024B-7D4B-973B-3DC5E7D3F96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92537DCF-F034-B775-E4C2-3B1055CF984A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DA4ED6A-352D-BF17-8ACF-369E2F417C41}"/>
                </a:ext>
              </a:extLst>
            </p:cNvPr>
            <p:cNvSpPr txBox="1"/>
            <p:nvPr/>
          </p:nvSpPr>
          <p:spPr>
            <a:xfrm>
              <a:off x="9001036" y="433519"/>
              <a:ext cx="31909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1. </a:t>
              </a:r>
              <a:r>
                <a:rPr lang="ko-KR" altLang="en-US" b="1" dirty="0">
                  <a:solidFill>
                    <a:srgbClr val="F58472"/>
                  </a:solidFill>
                </a:rPr>
                <a:t>신재생에너지가 </a:t>
              </a:r>
              <a:r>
                <a:rPr lang="ko-KR" altLang="en-US" b="1" dirty="0" err="1">
                  <a:solidFill>
                    <a:srgbClr val="F58472"/>
                  </a:solidFill>
                </a:rPr>
                <a:t>뭔가요</a:t>
              </a:r>
              <a:r>
                <a:rPr lang="en-US" altLang="ko-KR" b="1" dirty="0">
                  <a:solidFill>
                    <a:srgbClr val="F58472"/>
                  </a:solidFill>
                </a:rPr>
                <a:t>?</a:t>
              </a:r>
              <a:endParaRPr lang="ko-KR" altLang="en-US" b="1" dirty="0">
                <a:solidFill>
                  <a:srgbClr val="F58472"/>
                </a:solidFill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93706CD-F70E-4CB0-8E2B-963257DF0639}"/>
              </a:ext>
            </a:extLst>
          </p:cNvPr>
          <p:cNvSpPr txBox="1"/>
          <p:nvPr/>
        </p:nvSpPr>
        <p:spPr>
          <a:xfrm>
            <a:off x="2702155" y="2440919"/>
            <a:ext cx="7934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화력발전소를 건설하지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않아야한다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EFC546-FD20-4C8D-BC44-7D1AB7104EC3}"/>
              </a:ext>
            </a:extLst>
          </p:cNvPr>
          <p:cNvSpPr txBox="1"/>
          <p:nvPr/>
        </p:nvSpPr>
        <p:spPr>
          <a:xfrm>
            <a:off x="2702155" y="6018239"/>
            <a:ext cx="7934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화력발전소를 건설하지 않아야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1A830F3-E1B1-43CC-B256-87BF170D4F07}"/>
              </a:ext>
            </a:extLst>
          </p:cNvPr>
          <p:cNvSpPr txBox="1"/>
          <p:nvPr/>
        </p:nvSpPr>
        <p:spPr>
          <a:xfrm>
            <a:off x="2702156" y="3596906"/>
            <a:ext cx="7934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화력발전소를 건설해야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CAF2C3-BBEB-441D-8F41-7B0CCEBAA47A}"/>
              </a:ext>
            </a:extLst>
          </p:cNvPr>
          <p:cNvSpPr txBox="1"/>
          <p:nvPr/>
        </p:nvSpPr>
        <p:spPr>
          <a:xfrm>
            <a:off x="2665846" y="4875814"/>
            <a:ext cx="7934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화력발전소를 건설하지 않아야 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978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  <p:bldP spid="16" grpId="0" build="p"/>
      <p:bldP spid="1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7CB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E6EE435-C4ED-4DC7-819B-0F0916B1E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950" y="4156064"/>
            <a:ext cx="7658100" cy="1453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2949EE-14FB-4EE1-884B-505D135C7720}"/>
              </a:ext>
            </a:extLst>
          </p:cNvPr>
          <p:cNvSpPr txBox="1"/>
          <p:nvPr/>
        </p:nvSpPr>
        <p:spPr>
          <a:xfrm>
            <a:off x="2550487" y="1419057"/>
            <a:ext cx="9170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지구를 지키는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신재생에너지</a:t>
            </a:r>
          </a:p>
        </p:txBody>
      </p:sp>
    </p:spTree>
    <p:extLst>
      <p:ext uri="{BB962C8B-B14F-4D97-AF65-F5344CB8AC3E}">
        <p14:creationId xmlns:p14="http://schemas.microsoft.com/office/powerpoint/2010/main" val="54927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44EEA24-2E0B-F336-4787-90D9C051D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86" y="1039980"/>
            <a:ext cx="6906909" cy="69578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8825C64-9C75-22CE-B528-320E68A229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0561" y="2013157"/>
            <a:ext cx="8770876" cy="4228616"/>
          </a:xfrm>
          <a:prstGeom prst="rect">
            <a:avLst/>
          </a:prstGeom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5C1BD607-0C11-C91D-D6DE-7FF62CD3D4F7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E1159CCE-AD23-D46B-F4FA-0CCE700FD774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B3509F3-87C4-A929-CAB5-C2A4466E4B03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사각형: 둥근 모서리 31">
                <a:extLst>
                  <a:ext uri="{FF2B5EF4-FFF2-40B4-BE49-F238E27FC236}">
                    <a16:creationId xmlns:a16="http://schemas.microsoft.com/office/drawing/2014/main" id="{2470E6A7-FA98-6A11-413F-B431FF67EB9D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0A9AE2E-B8D0-160E-85FF-F6413DD2E07B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972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사각형: 둥근 모서리 1">
            <a:extLst>
              <a:ext uri="{FF2B5EF4-FFF2-40B4-BE49-F238E27FC236}">
                <a16:creationId xmlns:a16="http://schemas.microsoft.com/office/drawing/2014/main" id="{D472690E-F5EC-E7AD-2BA8-4CD692568F71}"/>
              </a:ext>
            </a:extLst>
          </p:cNvPr>
          <p:cNvSpPr/>
          <p:nvPr/>
        </p:nvSpPr>
        <p:spPr>
          <a:xfrm>
            <a:off x="1106436" y="4729596"/>
            <a:ext cx="5562721" cy="81566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b="74413"/>
          <a:stretch/>
        </p:blipFill>
        <p:spPr>
          <a:xfrm>
            <a:off x="621052" y="1433956"/>
            <a:ext cx="10010775" cy="56389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D472690E-F5EC-E7AD-2BA8-4CD692568F71}"/>
              </a:ext>
            </a:extLst>
          </p:cNvPr>
          <p:cNvSpPr/>
          <p:nvPr/>
        </p:nvSpPr>
        <p:spPr>
          <a:xfrm>
            <a:off x="1106436" y="2295284"/>
            <a:ext cx="10729032" cy="81566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584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EFF8AB-A4F5-1D96-FAF8-8DF8263B7941}"/>
              </a:ext>
            </a:extLst>
          </p:cNvPr>
          <p:cNvSpPr txBox="1"/>
          <p:nvPr/>
        </p:nvSpPr>
        <p:spPr>
          <a:xfrm>
            <a:off x="1213730" y="2433985"/>
            <a:ext cx="1050595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환경을 오염시키지 않고 스마트폰을 충전할 수 있어요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9BDA250-172C-20F7-EF5B-B254737C06C8}"/>
              </a:ext>
            </a:extLst>
          </p:cNvPr>
          <p:cNvSpPr txBox="1"/>
          <p:nvPr/>
        </p:nvSpPr>
        <p:spPr>
          <a:xfrm>
            <a:off x="1213731" y="4860429"/>
            <a:ext cx="51870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</a:t>
            </a:r>
            <a:r>
              <a:rPr lang="ko-KR" altLang="en-US" sz="30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아껴쓸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수 있어요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3"/>
          <a:srcRect t="68731"/>
          <a:stretch/>
        </p:blipFill>
        <p:spPr>
          <a:xfrm>
            <a:off x="651761" y="3815046"/>
            <a:ext cx="10010775" cy="68911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A8825C64-9C75-22CE-B528-320E68A229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6615" y="3815046"/>
            <a:ext cx="4654925" cy="224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8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AF051286-8D0B-A422-960C-B8D07BDE7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01" y="1194693"/>
            <a:ext cx="5992896" cy="51228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A9E3C17-46AD-20D4-F526-2A2995A3BE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52"/>
          <a:stretch/>
        </p:blipFill>
        <p:spPr>
          <a:xfrm>
            <a:off x="3923818" y="1954115"/>
            <a:ext cx="7199453" cy="4453833"/>
          </a:xfrm>
          <a:prstGeom prst="rect">
            <a:avLst/>
          </a:prstGeom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B0FC12DC-5A4B-795A-AD7F-183C4A4BCD30}"/>
              </a:ext>
            </a:extLst>
          </p:cNvPr>
          <p:cNvGrpSpPr/>
          <p:nvPr/>
        </p:nvGrpSpPr>
        <p:grpSpPr>
          <a:xfrm>
            <a:off x="1225434" y="4005551"/>
            <a:ext cx="1723549" cy="2397244"/>
            <a:chOff x="554860" y="2505832"/>
            <a:chExt cx="1723549" cy="239724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6208D7B-46B8-0447-2702-B10F1A61A3D0}"/>
                </a:ext>
              </a:extLst>
            </p:cNvPr>
            <p:cNvSpPr txBox="1"/>
            <p:nvPr/>
          </p:nvSpPr>
          <p:spPr>
            <a:xfrm>
              <a:off x="554860" y="3887413"/>
              <a:ext cx="172354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지식채널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e-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우리가 그린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 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그린리모델링</a:t>
              </a:r>
            </a:p>
          </p:txBody>
        </p:sp>
        <p:pic>
          <p:nvPicPr>
            <p:cNvPr id="29" name="그림 28">
              <a:hlinkClick r:id="rId5"/>
              <a:extLst>
                <a:ext uri="{FF2B5EF4-FFF2-40B4-BE49-F238E27FC236}">
                  <a16:creationId xmlns:a16="http://schemas.microsoft.com/office/drawing/2014/main" id="{1E4141EB-6DF2-2F25-B1F0-6EC43AFF9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B0FC12DC-5A4B-795A-AD7F-183C4A4BCD30}"/>
              </a:ext>
            </a:extLst>
          </p:cNvPr>
          <p:cNvGrpSpPr/>
          <p:nvPr/>
        </p:nvGrpSpPr>
        <p:grpSpPr>
          <a:xfrm>
            <a:off x="1064627" y="2040901"/>
            <a:ext cx="2105063" cy="1781691"/>
            <a:chOff x="364099" y="2505832"/>
            <a:chExt cx="2105063" cy="178169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6208D7B-46B8-0447-2702-B10F1A61A3D0}"/>
                </a:ext>
              </a:extLst>
            </p:cNvPr>
            <p:cNvSpPr txBox="1"/>
            <p:nvPr/>
          </p:nvSpPr>
          <p:spPr>
            <a:xfrm>
              <a:off x="364099" y="3887413"/>
              <a:ext cx="210506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그린리모델링 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CF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7" name="그림 16">
              <a:hlinkClick r:id="rId7"/>
              <a:extLst>
                <a:ext uri="{FF2B5EF4-FFF2-40B4-BE49-F238E27FC236}">
                  <a16:creationId xmlns:a16="http://schemas.microsoft.com/office/drawing/2014/main" id="{1E4141EB-6DF2-2F25-B1F0-6EC43AFF9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392371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AF051286-8D0B-A422-960C-B8D07BDE7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01" y="1194693"/>
            <a:ext cx="5992896" cy="51228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A9E3C17-46AD-20D4-F526-2A2995A3BE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194"/>
          <a:stretch/>
        </p:blipFill>
        <p:spPr>
          <a:xfrm>
            <a:off x="3854369" y="1964609"/>
            <a:ext cx="7072132" cy="4453833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B0FC12DC-5A4B-795A-AD7F-183C4A4BCD30}"/>
              </a:ext>
            </a:extLst>
          </p:cNvPr>
          <p:cNvGrpSpPr/>
          <p:nvPr/>
        </p:nvGrpSpPr>
        <p:grpSpPr>
          <a:xfrm>
            <a:off x="1343316" y="3146791"/>
            <a:ext cx="1585690" cy="2089467"/>
            <a:chOff x="623787" y="2505832"/>
            <a:chExt cx="1585690" cy="208946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6208D7B-46B8-0447-2702-B10F1A61A3D0}"/>
                </a:ext>
              </a:extLst>
            </p:cNvPr>
            <p:cNvSpPr txBox="1"/>
            <p:nvPr/>
          </p:nvSpPr>
          <p:spPr>
            <a:xfrm>
              <a:off x="623787" y="3887413"/>
              <a:ext cx="158569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제로에너지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건축물이란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8" name="그림 17">
              <a:hlinkClick r:id="rId5"/>
              <a:extLst>
                <a:ext uri="{FF2B5EF4-FFF2-40B4-BE49-F238E27FC236}">
                  <a16:creationId xmlns:a16="http://schemas.microsoft.com/office/drawing/2014/main" id="{1E4141EB-6DF2-2F25-B1F0-6EC43AFF9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95422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AF051286-8D0B-A422-960C-B8D07BDE7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01" y="1194693"/>
            <a:ext cx="5992896" cy="51228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58EAB8D-B8FE-2AB8-1D65-BD44BA8FC1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342"/>
          <a:stretch/>
        </p:blipFill>
        <p:spPr>
          <a:xfrm>
            <a:off x="2048720" y="1872011"/>
            <a:ext cx="8368496" cy="4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5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AF051286-8D0B-A422-960C-B8D07BDE7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01" y="1194693"/>
            <a:ext cx="5992896" cy="51228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58EAB8D-B8FE-2AB8-1D65-BD44BA8FC1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9"/>
          <a:stretch/>
        </p:blipFill>
        <p:spPr>
          <a:xfrm>
            <a:off x="4514127" y="1964609"/>
            <a:ext cx="6539697" cy="4576107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B0FC12DC-5A4B-795A-AD7F-183C4A4BCD30}"/>
              </a:ext>
            </a:extLst>
          </p:cNvPr>
          <p:cNvGrpSpPr/>
          <p:nvPr/>
        </p:nvGrpSpPr>
        <p:grpSpPr>
          <a:xfrm>
            <a:off x="1732013" y="3026154"/>
            <a:ext cx="1556836" cy="2089467"/>
            <a:chOff x="638213" y="2505832"/>
            <a:chExt cx="1556836" cy="2089467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6208D7B-46B8-0447-2702-B10F1A61A3D0}"/>
                </a:ext>
              </a:extLst>
            </p:cNvPr>
            <p:cNvSpPr txBox="1"/>
            <p:nvPr/>
          </p:nvSpPr>
          <p:spPr>
            <a:xfrm>
              <a:off x="638213" y="3887413"/>
              <a:ext cx="155683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제로에너지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하우스</a:t>
              </a:r>
            </a:p>
          </p:txBody>
        </p:sp>
        <p:pic>
          <p:nvPicPr>
            <p:cNvPr id="31" name="그림 30">
              <a:hlinkClick r:id="rId5"/>
              <a:extLst>
                <a:ext uri="{FF2B5EF4-FFF2-40B4-BE49-F238E27FC236}">
                  <a16:creationId xmlns:a16="http://schemas.microsoft.com/office/drawing/2014/main" id="{1E4141EB-6DF2-2F25-B1F0-6EC43AFF9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401064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AF051286-8D0B-A422-960C-B8D07BDE7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01" y="1194693"/>
            <a:ext cx="5992896" cy="51228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8B808E9-E4C0-1757-2EF5-BAB02BE6A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276" y="1825709"/>
            <a:ext cx="9021434" cy="60015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CAFAD47-6661-4506-9502-70EDFF3FD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86892">
            <a:off x="4911018" y="3192785"/>
            <a:ext cx="6782747" cy="453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4B776238-0836-4192-B617-23A4C3CCA90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34480"/>
          <a:stretch/>
        </p:blipFill>
        <p:spPr>
          <a:xfrm>
            <a:off x="1438564" y="3018344"/>
            <a:ext cx="6179829" cy="4296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823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만들어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37F4753-FD3D-5243-6E5D-A7CC5F091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81496"/>
            <a:ext cx="7119052" cy="5622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1E0FF4B-71D7-7C00-ACAE-3C9D8F201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728" y="1872026"/>
            <a:ext cx="11796543" cy="430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9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만들어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37F4753-FD3D-5243-6E5D-A7CC5F091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81496"/>
            <a:ext cx="7119052" cy="5622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640906F-E528-5D1D-0302-F0CD02F6D1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16" y="1743743"/>
            <a:ext cx="11157478" cy="49057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4207876-E9F2-E7DF-A8C0-E2451792B539}"/>
              </a:ext>
            </a:extLst>
          </p:cNvPr>
          <p:cNvSpPr txBox="1"/>
          <p:nvPr/>
        </p:nvSpPr>
        <p:spPr>
          <a:xfrm>
            <a:off x="8363684" y="2075152"/>
            <a:ext cx="1579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박초록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467380-EF34-BFC7-064F-E50D8D5C5F73}"/>
              </a:ext>
            </a:extLst>
          </p:cNvPr>
          <p:cNvSpPr txBox="1"/>
          <p:nvPr/>
        </p:nvSpPr>
        <p:spPr>
          <a:xfrm>
            <a:off x="2329520" y="3384591"/>
            <a:ext cx="10106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태양열 에너지를 활용한 단열 구조 주택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219BD6-E02B-1896-535F-D95E3277860A}"/>
              </a:ext>
            </a:extLst>
          </p:cNvPr>
          <p:cNvSpPr txBox="1"/>
          <p:nvPr/>
        </p:nvSpPr>
        <p:spPr>
          <a:xfrm>
            <a:off x="2329520" y="5348604"/>
            <a:ext cx="10106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태양전지판</a:t>
            </a:r>
            <a:r>
              <a:rPr lang="en-US" altLang="ko-KR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300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고단열</a:t>
            </a:r>
            <a:r>
              <a:rPr lang="ko-KR" altLang="en-US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지붕</a:t>
            </a:r>
            <a:r>
              <a:rPr lang="en-US" altLang="ko-KR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벽체</a:t>
            </a:r>
            <a:r>
              <a:rPr lang="en-US" altLang="ko-KR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열교환기 등</a:t>
            </a:r>
            <a:endParaRPr lang="en-US" altLang="ko-KR" sz="3200" b="1" spc="-3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138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  <p:bldP spid="1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만들어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37F4753-FD3D-5243-6E5D-A7CC5F091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81496"/>
            <a:ext cx="7119052" cy="56224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9BED1E7-2E50-533F-6AF3-AA56F5B15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060" y="1631551"/>
            <a:ext cx="10489942" cy="509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3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0DB7AB0A-9040-380E-C1BD-C49D8DEF7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52" y="1129838"/>
            <a:ext cx="11708100" cy="78116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908F0F8-D565-1C33-D25F-56B95B5FCB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13" y="2103776"/>
            <a:ext cx="11708100" cy="455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6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0DB7AB0A-9040-380E-C1BD-C49D8DEF7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52" y="1129838"/>
            <a:ext cx="11708100" cy="78116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1E1A335-78A8-EF99-41F4-BC7D18615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677" y="2103776"/>
            <a:ext cx="11257450" cy="470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0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0DB7AB0A-9040-380E-C1BD-C49D8DEF7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52" y="1129838"/>
            <a:ext cx="11708100" cy="78116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C4326FC-EB65-5B9B-30E7-992110C65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53" y="2123414"/>
            <a:ext cx="11708100" cy="457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7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742AD8E4-76DD-B733-D4DD-6BCA961E2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140025"/>
            <a:ext cx="11623675" cy="818439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167659" y="2084341"/>
            <a:ext cx="11835288" cy="4656409"/>
            <a:chOff x="167659" y="2084341"/>
            <a:chExt cx="11835288" cy="4656409"/>
          </a:xfrm>
        </p:grpSpPr>
        <p:sp>
          <p:nvSpPr>
            <p:cNvPr id="2" name="직사각형 1"/>
            <p:cNvSpPr/>
            <p:nvPr/>
          </p:nvSpPr>
          <p:spPr>
            <a:xfrm>
              <a:off x="347241" y="2392392"/>
              <a:ext cx="11539960" cy="434835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99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4F39BA02-4064-545A-843B-E4E733F1EB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16848"/>
            <a:stretch/>
          </p:blipFill>
          <p:spPr>
            <a:xfrm>
              <a:off x="167659" y="2084341"/>
              <a:ext cx="11835288" cy="3634451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92569C4-3DB4-488C-B1E0-A02128029682}"/>
              </a:ext>
            </a:extLst>
          </p:cNvPr>
          <p:cNvSpPr txBox="1"/>
          <p:nvPr/>
        </p:nvSpPr>
        <p:spPr>
          <a:xfrm>
            <a:off x="1114270" y="3673882"/>
            <a:ext cx="9199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전기의 생산에서 많은 유해물질이 배출되는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CAD3A6-A464-4125-8270-90BE06134B78}"/>
              </a:ext>
            </a:extLst>
          </p:cNvPr>
          <p:cNvSpPr txBox="1"/>
          <p:nvPr/>
        </p:nvSpPr>
        <p:spPr>
          <a:xfrm>
            <a:off x="1114270" y="4696337"/>
            <a:ext cx="9199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지구의 환경과 지역민의 건강에 좋지 않다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A681EB-C5E1-4304-AFFC-06DFB7471A2A}"/>
              </a:ext>
            </a:extLst>
          </p:cNvPr>
          <p:cNvSpPr txBox="1"/>
          <p:nvPr/>
        </p:nvSpPr>
        <p:spPr>
          <a:xfrm>
            <a:off x="1114270" y="5740343"/>
            <a:ext cx="9917643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지구는 계속 파괴될 것이고 그곳에서 사는 우리도 건강하게 지금과 같은 삶을 누리기 힘들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974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67659" y="1958465"/>
            <a:ext cx="11719541" cy="4899536"/>
            <a:chOff x="167659" y="1958465"/>
            <a:chExt cx="11719541" cy="4899536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F8EA0B93-7D50-4135-908A-BC57D42BC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59" y="1958465"/>
              <a:ext cx="11719541" cy="4899536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3639FCD-9F73-4874-DD01-5E43C8CC8D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37" t="16375" r="11920" b="70255"/>
            <a:stretch/>
          </p:blipFill>
          <p:spPr>
            <a:xfrm>
              <a:off x="641068" y="4012148"/>
              <a:ext cx="9826908" cy="625033"/>
            </a:xfrm>
            <a:prstGeom prst="rect">
              <a:avLst/>
            </a:prstGeom>
          </p:spPr>
        </p:pic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742AD8E4-76DD-B733-D4DD-6BCA961E2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525" y="1140025"/>
            <a:ext cx="11623675" cy="81843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52ED451-2BD8-4CF4-B7FA-D9051259CFC9}"/>
              </a:ext>
            </a:extLst>
          </p:cNvPr>
          <p:cNvSpPr txBox="1"/>
          <p:nvPr/>
        </p:nvSpPr>
        <p:spPr>
          <a:xfrm>
            <a:off x="1042205" y="3380497"/>
            <a:ext cx="9199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화석연료로 전기를 생산하는 것을 줄여 나가야 한다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35814F-1882-406D-96C6-E34EAD0CD254}"/>
              </a:ext>
            </a:extLst>
          </p:cNvPr>
          <p:cNvSpPr txBox="1"/>
          <p:nvPr/>
        </p:nvSpPr>
        <p:spPr>
          <a:xfrm>
            <a:off x="942219" y="4649160"/>
            <a:ext cx="105977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전기는 우리 생활에서 꼭 필요하다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따라서 전기를 계속 생산하면서도 환경에 피해가 없도록 청정연료를 활용해 전기를 생산해야하는 것이 지금 가장 좋은 방법이라고 생각한다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이렇게 되면 전기는 사용할 수 있으면서 환경은 오염되지 않게 될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877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167659" y="2034524"/>
            <a:ext cx="11623675" cy="4389008"/>
            <a:chOff x="167659" y="2034524"/>
            <a:chExt cx="11623675" cy="438900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D80E8A2A-AE41-6011-129B-DD66C8EB6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59" y="2034524"/>
              <a:ext cx="11623675" cy="4389008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474562" y="2521476"/>
              <a:ext cx="11157995" cy="29870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742AD8E4-76DD-B733-D4DD-6BCA961E2A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140025"/>
            <a:ext cx="11623675" cy="81843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83360CE-834D-4396-AA89-4DD164F08D90}"/>
              </a:ext>
            </a:extLst>
          </p:cNvPr>
          <p:cNvSpPr txBox="1"/>
          <p:nvPr/>
        </p:nvSpPr>
        <p:spPr>
          <a:xfrm>
            <a:off x="708673" y="2774057"/>
            <a:ext cx="10689771" cy="2271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우리 인간의 삶에 필요한 전기 생산을 위해 지구가 많이 힘들어졌다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전기를 만들 때 지금처럼 화석연료가 아니라 온실가스 배출이 없는 원료로 생산된다면 지구와 인류가 함께 행복한 방법이 될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따라서 전기생산 원료의 변화를 제안합니다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9F0718BC-57C2-4206-90D9-2908ACCB64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2832" b="15817"/>
          <a:stretch/>
        </p:blipFill>
        <p:spPr>
          <a:xfrm>
            <a:off x="263525" y="5230625"/>
            <a:ext cx="11527809" cy="148528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0CC43311-2936-438F-A1AB-E65F837102BC}"/>
              </a:ext>
            </a:extLst>
          </p:cNvPr>
          <p:cNvGrpSpPr/>
          <p:nvPr/>
        </p:nvGrpSpPr>
        <p:grpSpPr>
          <a:xfrm>
            <a:off x="1519916" y="6057057"/>
            <a:ext cx="1296000" cy="216006"/>
            <a:chOff x="1447200" y="5313594"/>
            <a:chExt cx="1296000" cy="216006"/>
          </a:xfrm>
        </p:grpSpPr>
        <p:sp>
          <p:nvSpPr>
            <p:cNvPr id="2" name="별: 꼭짓점 5개 1">
              <a:extLst>
                <a:ext uri="{FF2B5EF4-FFF2-40B4-BE49-F238E27FC236}">
                  <a16:creationId xmlns:a16="http://schemas.microsoft.com/office/drawing/2014/main" id="{184485EA-836E-46D6-84A7-33712EA7A2CA}"/>
                </a:ext>
              </a:extLst>
            </p:cNvPr>
            <p:cNvSpPr/>
            <p:nvPr/>
          </p:nvSpPr>
          <p:spPr>
            <a:xfrm>
              <a:off x="1447200" y="5313594"/>
              <a:ext cx="216000" cy="21600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별: 꼭짓점 5개 15">
              <a:extLst>
                <a:ext uri="{FF2B5EF4-FFF2-40B4-BE49-F238E27FC236}">
                  <a16:creationId xmlns:a16="http://schemas.microsoft.com/office/drawing/2014/main" id="{E321908F-2A80-4778-A9F1-E1A45082F592}"/>
                </a:ext>
              </a:extLst>
            </p:cNvPr>
            <p:cNvSpPr/>
            <p:nvPr/>
          </p:nvSpPr>
          <p:spPr>
            <a:xfrm>
              <a:off x="1735207" y="5313600"/>
              <a:ext cx="216000" cy="21600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8" name="별: 꼭짓점 5개 17">
              <a:extLst>
                <a:ext uri="{FF2B5EF4-FFF2-40B4-BE49-F238E27FC236}">
                  <a16:creationId xmlns:a16="http://schemas.microsoft.com/office/drawing/2014/main" id="{E613746F-14F3-47C4-BA9A-E2D311EA69BD}"/>
                </a:ext>
              </a:extLst>
            </p:cNvPr>
            <p:cNvSpPr/>
            <p:nvPr/>
          </p:nvSpPr>
          <p:spPr>
            <a:xfrm>
              <a:off x="2275200" y="5313600"/>
              <a:ext cx="216000" cy="21600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5" name="별: 꼭짓점 5개 24">
              <a:extLst>
                <a:ext uri="{FF2B5EF4-FFF2-40B4-BE49-F238E27FC236}">
                  <a16:creationId xmlns:a16="http://schemas.microsoft.com/office/drawing/2014/main" id="{E05D40AD-91E3-43BC-81C7-FB97811B2B07}"/>
                </a:ext>
              </a:extLst>
            </p:cNvPr>
            <p:cNvSpPr/>
            <p:nvPr/>
          </p:nvSpPr>
          <p:spPr>
            <a:xfrm>
              <a:off x="1980000" y="5313600"/>
              <a:ext cx="216000" cy="21600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별: 꼭짓점 5개 25">
              <a:extLst>
                <a:ext uri="{FF2B5EF4-FFF2-40B4-BE49-F238E27FC236}">
                  <a16:creationId xmlns:a16="http://schemas.microsoft.com/office/drawing/2014/main" id="{63EC4E36-10F4-441A-B5D0-AACAB8AF71E1}"/>
                </a:ext>
              </a:extLst>
            </p:cNvPr>
            <p:cNvSpPr/>
            <p:nvPr/>
          </p:nvSpPr>
          <p:spPr>
            <a:xfrm>
              <a:off x="2527200" y="5313600"/>
              <a:ext cx="216000" cy="216000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8374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4CF698C-A740-1613-A9C8-5284C93E8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77" y="1129838"/>
            <a:ext cx="11717824" cy="706783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651CC86-C124-B30C-A8FD-C0E60B52AE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9166"/>
          <a:stretch/>
        </p:blipFill>
        <p:spPr>
          <a:xfrm>
            <a:off x="383666" y="2114361"/>
            <a:ext cx="11529356" cy="59996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2472B3A-6364-4FB1-9389-A0DECF6B06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682"/>
          <a:stretch/>
        </p:blipFill>
        <p:spPr>
          <a:xfrm>
            <a:off x="383666" y="2576362"/>
            <a:ext cx="11529356" cy="428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6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8319C0B2-A049-7FDF-1B3D-D91F9041C6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21" b="46076"/>
          <a:stretch/>
        </p:blipFill>
        <p:spPr>
          <a:xfrm>
            <a:off x="347734" y="2413563"/>
            <a:ext cx="11327710" cy="391309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319C0B2-A049-7FDF-1B3D-D91F9041C6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834"/>
          <a:stretch/>
        </p:blipFill>
        <p:spPr>
          <a:xfrm>
            <a:off x="347734" y="1532970"/>
            <a:ext cx="11327710" cy="7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81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solidFill>
              <a:srgbClr val="BC8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89827094-653A-153A-97FA-5FCCBFCCA05F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DD8982F-9689-244F-B9A1-68F7750F3DAD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10DF1CE-E196-0A3F-32E5-82DE129725D4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사각형: 둥근 모서리 23">
                <a:extLst>
                  <a:ext uri="{FF2B5EF4-FFF2-40B4-BE49-F238E27FC236}">
                    <a16:creationId xmlns:a16="http://schemas.microsoft.com/office/drawing/2014/main" id="{E2859832-C494-03ED-7351-08D280C44BD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316AF6-752C-09E0-ED22-F3B7CA79A27C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8856E2BE-CD71-E4FE-4178-CB1A85E6AC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3935"/>
          <a:stretch/>
        </p:blipFill>
        <p:spPr>
          <a:xfrm>
            <a:off x="347734" y="2328539"/>
            <a:ext cx="11327710" cy="397888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319C0B2-A049-7FDF-1B3D-D91F9041C6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834"/>
          <a:stretch/>
        </p:blipFill>
        <p:spPr>
          <a:xfrm>
            <a:off x="347734" y="1552020"/>
            <a:ext cx="11327710" cy="7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4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F584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2938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에너지 관련 영상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E47DBB52-798B-C42A-AAFB-4BE40744B4C5}"/>
              </a:ext>
            </a:extLst>
          </p:cNvPr>
          <p:cNvGrpSpPr/>
          <p:nvPr/>
        </p:nvGrpSpPr>
        <p:grpSpPr>
          <a:xfrm>
            <a:off x="8743951" y="85959"/>
            <a:ext cx="3448049" cy="716892"/>
            <a:chOff x="8735115" y="85959"/>
            <a:chExt cx="3456886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2FFF4D0-E320-1BDF-5D31-B3BF32128320}"/>
                </a:ext>
              </a:extLst>
            </p:cNvPr>
            <p:cNvGrpSpPr/>
            <p:nvPr/>
          </p:nvGrpSpPr>
          <p:grpSpPr>
            <a:xfrm>
              <a:off x="8735115" y="85959"/>
              <a:ext cx="3456885" cy="369332"/>
              <a:chOff x="8735115" y="85959"/>
              <a:chExt cx="3456885" cy="369332"/>
            </a:xfrm>
          </p:grpSpPr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781F5FF-F4A1-B2D8-0988-C8530A4CDB20}"/>
                  </a:ext>
                </a:extLst>
              </p:cNvPr>
              <p:cNvSpPr txBox="1"/>
              <p:nvPr/>
            </p:nvSpPr>
            <p:spPr>
              <a:xfrm>
                <a:off x="9073838" y="85959"/>
                <a:ext cx="31181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지구를 지키는 신재생에너지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" name="사각형: 둥근 모서리 6">
                <a:extLst>
                  <a:ext uri="{FF2B5EF4-FFF2-40B4-BE49-F238E27FC236}">
                    <a16:creationId xmlns:a16="http://schemas.microsoft.com/office/drawing/2014/main" id="{3B225527-A189-5FCB-51EC-581731A7DF36}"/>
                  </a:ext>
                </a:extLst>
              </p:cNvPr>
              <p:cNvSpPr/>
              <p:nvPr/>
            </p:nvSpPr>
            <p:spPr>
              <a:xfrm>
                <a:off x="8735115" y="116805"/>
                <a:ext cx="410288" cy="260788"/>
              </a:xfrm>
              <a:prstGeom prst="roundRect">
                <a:avLst/>
              </a:prstGeom>
              <a:solidFill>
                <a:srgbClr val="F58472"/>
              </a:solidFill>
              <a:ln>
                <a:solidFill>
                  <a:srgbClr val="F5847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EBC7DE0-2852-496A-582A-7F634A358564}"/>
                </a:ext>
              </a:extLst>
            </p:cNvPr>
            <p:cNvSpPr txBox="1"/>
            <p:nvPr/>
          </p:nvSpPr>
          <p:spPr>
            <a:xfrm>
              <a:off x="8735116" y="433519"/>
              <a:ext cx="3456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F58472"/>
                  </a:solidFill>
                </a:rPr>
                <a:t>2. </a:t>
              </a:r>
              <a:r>
                <a:rPr lang="ko-KR" altLang="en-US" b="1" dirty="0">
                  <a:solidFill>
                    <a:srgbClr val="F58472"/>
                  </a:solidFill>
                </a:rPr>
                <a:t>우리의 실천이 환경을 구해요</a:t>
              </a:r>
            </a:p>
          </p:txBody>
        </p:sp>
      </p:grpSp>
      <p:pic>
        <p:nvPicPr>
          <p:cNvPr id="8" name="그림 7">
            <a:hlinkClick r:id="rId2"/>
            <a:extLst>
              <a:ext uri="{FF2B5EF4-FFF2-40B4-BE49-F238E27FC236}">
                <a16:creationId xmlns:a16="http://schemas.microsoft.com/office/drawing/2014/main" id="{F021ACFE-E3CE-0A59-F2C3-9D3A555BF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733" y="4159503"/>
            <a:ext cx="3719767" cy="1985771"/>
          </a:xfrm>
          <a:prstGeom prst="rect">
            <a:avLst/>
          </a:prstGeom>
        </p:spPr>
      </p:pic>
      <p:pic>
        <p:nvPicPr>
          <p:cNvPr id="10" name="그림 9">
            <a:hlinkClick r:id="rId4"/>
            <a:extLst>
              <a:ext uri="{FF2B5EF4-FFF2-40B4-BE49-F238E27FC236}">
                <a16:creationId xmlns:a16="http://schemas.microsoft.com/office/drawing/2014/main" id="{9F620485-93A5-B79A-F2EB-8456594ED2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005" y="1297331"/>
            <a:ext cx="3742321" cy="2209681"/>
          </a:xfrm>
          <a:prstGeom prst="rect">
            <a:avLst/>
          </a:prstGeom>
        </p:spPr>
      </p:pic>
      <p:pic>
        <p:nvPicPr>
          <p:cNvPr id="16" name="그림 15">
            <a:hlinkClick r:id="rId6"/>
            <a:extLst>
              <a:ext uri="{FF2B5EF4-FFF2-40B4-BE49-F238E27FC236}">
                <a16:creationId xmlns:a16="http://schemas.microsoft.com/office/drawing/2014/main" id="{458CE14B-6846-2A20-81E1-F25EB0B5E6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9733" y="1297331"/>
            <a:ext cx="3728386" cy="22148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7EAEECB-BA6A-5220-1939-5399972A90C2}"/>
              </a:ext>
            </a:extLst>
          </p:cNvPr>
          <p:cNvSpPr txBox="1"/>
          <p:nvPr/>
        </p:nvSpPr>
        <p:spPr>
          <a:xfrm>
            <a:off x="1299885" y="3613663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친환경</a:t>
            </a:r>
            <a:r>
              <a:rPr lang="en-US" altLang="ko-KR" dirty="0"/>
              <a:t> </a:t>
            </a:r>
            <a:r>
              <a:rPr lang="ko-KR" altLang="en-US" dirty="0"/>
              <a:t>미래에너지</a:t>
            </a:r>
            <a:r>
              <a:rPr lang="en-US" altLang="ko-KR" dirty="0"/>
              <a:t>-</a:t>
            </a:r>
            <a:r>
              <a:rPr lang="ko-KR" altLang="en-US" dirty="0"/>
              <a:t>신재생에너지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569457-5A01-A3BB-72D4-838C9B73425F}"/>
              </a:ext>
            </a:extLst>
          </p:cNvPr>
          <p:cNvSpPr txBox="1"/>
          <p:nvPr/>
        </p:nvSpPr>
        <p:spPr>
          <a:xfrm>
            <a:off x="7052433" y="3559545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기후변화와 화석연료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C563C5-6427-D1AB-B871-6167DA0D6895}"/>
              </a:ext>
            </a:extLst>
          </p:cNvPr>
          <p:cNvSpPr txBox="1"/>
          <p:nvPr/>
        </p:nvSpPr>
        <p:spPr>
          <a:xfrm>
            <a:off x="1790325" y="624608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만약 화석연료가 없다면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5" name="그림 24">
            <a:hlinkClick r:id="rId8"/>
            <a:extLst>
              <a:ext uri="{FF2B5EF4-FFF2-40B4-BE49-F238E27FC236}">
                <a16:creationId xmlns:a16="http://schemas.microsoft.com/office/drawing/2014/main" id="{D6C0243E-91A6-5D5D-C325-9AAC1E25A5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29125" y="4159503"/>
            <a:ext cx="3725201" cy="203317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9086118-86BF-C0CB-2A81-EED31412B5F2}"/>
              </a:ext>
            </a:extLst>
          </p:cNvPr>
          <p:cNvSpPr txBox="1"/>
          <p:nvPr/>
        </p:nvSpPr>
        <p:spPr>
          <a:xfrm>
            <a:off x="6935608" y="6300912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전기도둑을 잡아라</a:t>
            </a:r>
            <a:r>
              <a:rPr lang="en-US" altLang="ko-KR" dirty="0"/>
              <a:t>!(</a:t>
            </a:r>
            <a:r>
              <a:rPr lang="ko-KR" altLang="en-US" dirty="0"/>
              <a:t>대기전력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07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988</TotalTime>
  <Words>1096</Words>
  <Application>Microsoft Office PowerPoint</Application>
  <PresentationFormat>와이드스크린</PresentationFormat>
  <Paragraphs>326</Paragraphs>
  <Slides>41</Slides>
  <Notes>35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8" baseType="lpstr">
      <vt:lpstr>HY견고딕</vt:lpstr>
      <vt:lpstr>HY헤드라인M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231</cp:revision>
  <dcterms:created xsi:type="dcterms:W3CDTF">2022-08-08T07:58:32Z</dcterms:created>
  <dcterms:modified xsi:type="dcterms:W3CDTF">2022-09-19T04:09:12Z</dcterms:modified>
</cp:coreProperties>
</file>