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1" r:id="rId1"/>
  </p:sldMasterIdLst>
  <p:notesMasterIdLst>
    <p:notesMasterId r:id="rId23"/>
  </p:notesMasterIdLst>
  <p:handoutMasterIdLst>
    <p:handoutMasterId r:id="rId24"/>
  </p:handoutMasterIdLst>
  <p:sldIdLst>
    <p:sldId id="498" r:id="rId2"/>
    <p:sldId id="444" r:id="rId3"/>
    <p:sldId id="504" r:id="rId4"/>
    <p:sldId id="505" r:id="rId5"/>
    <p:sldId id="431" r:id="rId6"/>
    <p:sldId id="422" r:id="rId7"/>
    <p:sldId id="427" r:id="rId8"/>
    <p:sldId id="506" r:id="rId9"/>
    <p:sldId id="428" r:id="rId10"/>
    <p:sldId id="443" r:id="rId11"/>
    <p:sldId id="468" r:id="rId12"/>
    <p:sldId id="471" r:id="rId13"/>
    <p:sldId id="499" r:id="rId14"/>
    <p:sldId id="491" r:id="rId15"/>
    <p:sldId id="492" r:id="rId16"/>
    <p:sldId id="482" r:id="rId17"/>
    <p:sldId id="483" r:id="rId18"/>
    <p:sldId id="488" r:id="rId19"/>
    <p:sldId id="502" r:id="rId20"/>
    <p:sldId id="503" r:id="rId21"/>
    <p:sldId id="490" r:id="rId22"/>
  </p:sldIdLst>
  <p:sldSz cx="9144000" cy="6858000" type="screen4x3"/>
  <p:notesSz cx="9866313" cy="6735763"/>
  <p:embeddedFontLst>
    <p:embeddedFont>
      <p:font typeface="맑은 고딕" panose="020B0503020000020004" pitchFamily="50" charset="-127"/>
      <p:regular r:id="rId25"/>
      <p:bold r:id="rId26"/>
    </p:embeddedFont>
    <p:embeddedFont>
      <p:font typeface="나눔바른고딕" panose="020B0600000101010101" charset="-127"/>
      <p:regular r:id="rId27"/>
      <p:bold r:id="rId28"/>
    </p:embeddedFont>
    <p:embeddedFont>
      <p:font typeface="KoPub돋움체 Bold" panose="02020603020101020101" pitchFamily="18" charset="-127"/>
      <p:regular r:id="rId29"/>
    </p:embeddedFont>
    <p:embeddedFont>
      <p:font typeface="KoPub돋움체 Medium" panose="02020603020101020101" pitchFamily="18" charset="-127"/>
      <p:regular r:id="rId30"/>
    </p:embeddedFont>
    <p:embeddedFont>
      <p:font typeface="HY견명조" panose="02030600000101010101" pitchFamily="18" charset="-127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KoPub돋움체 Light" panose="00000300000000000000" pitchFamily="2" charset="-127"/>
      <p:regular r:id="rId36"/>
    </p:embeddedFont>
    <p:embeddedFont>
      <p:font typeface="HY헤드라인M" panose="02030600000101010101" pitchFamily="18" charset="-127"/>
      <p:regular r:id="rId37"/>
    </p:embeddedFont>
    <p:embeddedFont>
      <p:font typeface="휴먼옛체" panose="02030504000101010101" pitchFamily="18" charset="-127"/>
      <p:regular r:id="rId38"/>
    </p:embeddedFont>
    <p:embeddedFont>
      <p:font typeface="Calibri Light" panose="020F0302020204030204" pitchFamily="34" charset="0"/>
      <p:regular r:id="rId39"/>
      <p:italic r:id="rId4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2" userDrawn="1">
          <p15:clr>
            <a:srgbClr val="A4A3A4"/>
          </p15:clr>
        </p15:guide>
        <p15:guide id="2" pos="3107" userDrawn="1">
          <p15:clr>
            <a:srgbClr val="A4A3A4"/>
          </p15:clr>
        </p15:guide>
        <p15:guide id="4" pos="31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52E3"/>
    <a:srgbClr val="E1FFFC"/>
    <a:srgbClr val="F2F2F2"/>
    <a:srgbClr val="D5EDFF"/>
    <a:srgbClr val="A9E1D6"/>
    <a:srgbClr val="D4F0E7"/>
    <a:srgbClr val="C1E4FF"/>
    <a:srgbClr val="E5F4FF"/>
    <a:srgbClr val="D1EBFF"/>
    <a:srgbClr val="F3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8" autoAdjust="0"/>
    <p:restoredTop sz="88079" autoAdjust="0"/>
  </p:normalViewPr>
  <p:slideViewPr>
    <p:cSldViewPr>
      <p:cViewPr varScale="1">
        <p:scale>
          <a:sx n="106" d="100"/>
          <a:sy n="106" d="100"/>
        </p:scale>
        <p:origin x="163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16" d="100"/>
          <a:sy n="116" d="100"/>
        </p:scale>
        <p:origin x="-2430" y="-114"/>
      </p:cViewPr>
      <p:guideLst>
        <p:guide orient="horz" pos="2122"/>
        <p:guide pos="3107"/>
        <p:guide pos="31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31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r">
              <a:defRPr sz="1200"/>
            </a:lvl1pPr>
          </a:lstStyle>
          <a:p>
            <a:fld id="{17F7215D-1C6D-47B6-BB48-AFED4F63A082}" type="datetimeFigureOut">
              <a:rPr lang="ko-KR" altLang="en-US" smtClean="0"/>
              <a:pPr/>
              <a:t>2022-07-19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31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r">
              <a:defRPr sz="1200"/>
            </a:lvl1pPr>
          </a:lstStyle>
          <a:p>
            <a:fld id="{8DD1B618-F28B-4378-8539-0B552196C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31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r">
              <a:defRPr sz="1200"/>
            </a:lvl1pPr>
          </a:lstStyle>
          <a:p>
            <a:fld id="{E3987930-AADF-4AE0-B819-4A59FEDC1863}" type="datetimeFigureOut">
              <a:rPr lang="ko-KR" altLang="en-US" smtClean="0"/>
              <a:pPr/>
              <a:t>2022-07-19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48025" y="504825"/>
            <a:ext cx="337026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36" tIns="45368" rIns="90736" bIns="4536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vert="horz" lIns="90736" tIns="45368" rIns="90736" bIns="4536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31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r">
              <a:defRPr sz="1200"/>
            </a:lvl1pPr>
          </a:lstStyle>
          <a:p>
            <a:fld id="{87A303BD-9B22-4F95-A2BB-D0F287B422C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027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664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477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37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새 슬라이드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6176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3028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81995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692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692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0452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395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0452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395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395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379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512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026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129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399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338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026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44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2528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2158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05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597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rgbClr val="C1E4FF">
                <a:alpha val="8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3958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rgbClr val="D5EDFF">
                <a:alpha val="8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pPr/>
              <a:t>7/19/2022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그림1.png"/>
          <p:cNvPicPr>
            <a:picLocks noChangeAspect="1"/>
          </p:cNvPicPr>
          <p:nvPr/>
        </p:nvPicPr>
        <p:blipFill>
          <a:blip r:embed="rId3">
            <a:lum bright="-1000" contrast="10000"/>
          </a:blip>
          <a:srcRect l="3623" r="3624"/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C853A6-C319-410C-AEAA-D66C501AFD40}"/>
              </a:ext>
            </a:extLst>
          </p:cNvPr>
          <p:cNvSpPr txBox="1"/>
          <p:nvPr/>
        </p:nvSpPr>
        <p:spPr>
          <a:xfrm>
            <a:off x="0" y="1663696"/>
            <a:ext cx="9144000" cy="10156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ko-KR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『</a:t>
            </a:r>
            <a:r>
              <a:rPr lang="ko-KR" altLang="en-US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공직자의 이해충돌 방지법</a:t>
            </a:r>
            <a:r>
              <a:rPr lang="en-US" altLang="ko-KR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』</a:t>
            </a:r>
            <a:r>
              <a:rPr lang="ko-KR" altLang="en-US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의 이해</a:t>
            </a:r>
            <a:endParaRPr lang="ko-KR" altLang="en-US" sz="4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3764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26" descr="투명_마크-로고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1755" y="4258528"/>
            <a:ext cx="3528392" cy="81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998210" y="5077619"/>
            <a:ext cx="3196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+mj-lt"/>
                <a:ea typeface="10X10 Bold" panose="020D0604000000000000" pitchFamily="50" charset="-127"/>
              </a:rPr>
              <a:t>감 사 관</a:t>
            </a:r>
            <a:endParaRPr lang="ko-KR" altLang="en-US" sz="2400" b="1" dirty="0">
              <a:latin typeface="+mj-lt"/>
              <a:ea typeface="10X10 Bold" panose="020D0604000000000000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9144000" cy="808596"/>
          </a:xfrm>
          <a:prstGeom prst="rect">
            <a:avLst/>
          </a:prstGeom>
          <a:solidFill>
            <a:schemeClr val="bg1"/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10" name="_x281655928" descr="EMB000033003da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822"/>
            <a:ext cx="1296144" cy="67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5BC9771-BB43-49DF-9253-811CCDE35D4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4205"/>
            <a:ext cx="1656184" cy="72889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5868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15"/>
          <p:cNvGrpSpPr/>
          <p:nvPr/>
        </p:nvGrpSpPr>
        <p:grpSpPr>
          <a:xfrm>
            <a:off x="708077" y="1196751"/>
            <a:ext cx="6072230" cy="768566"/>
            <a:chOff x="2924163" y="2593859"/>
            <a:chExt cx="3295201" cy="699583"/>
          </a:xfrm>
        </p:grpSpPr>
        <p:sp>
          <p:nvSpPr>
            <p:cNvPr id="8" name="TextBox 7"/>
            <p:cNvSpPr txBox="1"/>
            <p:nvPr/>
          </p:nvSpPr>
          <p:spPr>
            <a:xfrm>
              <a:off x="2989015" y="2593859"/>
              <a:ext cx="578656" cy="5883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600" b="1" spc="-150" dirty="0" smtClean="0">
                  <a:gradFill>
                    <a:gsLst>
                      <a:gs pos="83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KoPub돋움체 Bold" pitchFamily="18" charset="-127"/>
                  <a:ea typeface="KoPub돋움체 Bold" pitchFamily="18" charset="-127"/>
                </a:rPr>
                <a:t>목 차</a:t>
              </a:r>
              <a:endParaRPr lang="ko-KR" altLang="en-US" sz="3600" b="1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9" name="그룹 11"/>
            <p:cNvGrpSpPr/>
            <p:nvPr/>
          </p:nvGrpSpPr>
          <p:grpSpPr>
            <a:xfrm>
              <a:off x="2924163" y="3247723"/>
              <a:ext cx="3295201" cy="45719"/>
              <a:chOff x="-9526" y="5857892"/>
              <a:chExt cx="9153525" cy="1000108"/>
            </a:xfrm>
          </p:grpSpPr>
          <p:sp>
            <p:nvSpPr>
              <p:cNvPr id="10" name="직사각형 9"/>
              <p:cNvSpPr/>
              <p:nvPr/>
            </p:nvSpPr>
            <p:spPr>
              <a:xfrm>
                <a:off x="-9526" y="5857892"/>
                <a:ext cx="4581525" cy="1000108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2000" dirty="0"/>
              </a:p>
            </p:txBody>
          </p:sp>
          <p:sp>
            <p:nvSpPr>
              <p:cNvPr id="11" name="직사각형 10"/>
              <p:cNvSpPr/>
              <p:nvPr/>
            </p:nvSpPr>
            <p:spPr>
              <a:xfrm>
                <a:off x="4572000" y="5857892"/>
                <a:ext cx="4571999" cy="1000108"/>
              </a:xfrm>
              <a:prstGeom prst="rect">
                <a:avLst/>
              </a:prstGeom>
              <a:solidFill>
                <a:srgbClr val="20A8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2000"/>
              </a:p>
            </p:txBody>
          </p:sp>
        </p:grpSp>
      </p:grpSp>
      <p:sp>
        <p:nvSpPr>
          <p:cNvPr id="2" name="모서리가 둥근 직사각형 1"/>
          <p:cNvSpPr/>
          <p:nvPr/>
        </p:nvSpPr>
        <p:spPr>
          <a:xfrm>
            <a:off x="827583" y="2276872"/>
            <a:ext cx="3528393" cy="3312368"/>
          </a:xfrm>
          <a:prstGeom prst="round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08077" y="2420888"/>
            <a:ext cx="5232075" cy="1872208"/>
          </a:xfrm>
          <a:prstGeom prst="round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899592" y="2492896"/>
            <a:ext cx="5976664" cy="2880320"/>
          </a:xfrm>
          <a:prstGeom prst="roundRect">
            <a:avLst/>
          </a:prstGeom>
          <a:solidFill>
            <a:schemeClr val="bg2"/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1232633" y="1628800"/>
            <a:ext cx="4808006" cy="450059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1.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제정 배경 및 의의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이해충돌방지법</a:t>
            </a: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주요 내용</a:t>
            </a:r>
            <a:endParaRPr lang="en-US" altLang="ko-KR" sz="3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151181">
              <a:spcAft>
                <a:spcPts val="2143"/>
              </a:spcAft>
              <a:defRPr/>
            </a:pPr>
            <a:r>
              <a:rPr lang="en-US" altLang="ko-KR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3</a:t>
            </a: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.</a:t>
            </a:r>
            <a:r>
              <a:rPr lang="en-US" altLang="ko-KR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위반행위 신고</a:t>
            </a:r>
            <a:endParaRPr lang="en-US" altLang="ko-KR" sz="3200" b="1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151181">
              <a:spcAft>
                <a:spcPts val="2143"/>
              </a:spcAft>
              <a:defRPr/>
            </a:pPr>
            <a:r>
              <a:rPr lang="en-US" altLang="ko-KR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4. </a:t>
            </a:r>
            <a:r>
              <a:rPr lang="ko-KR" altLang="en-US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위반에 대한 제재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68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입법 추진 배경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3036073-E2CA-4ED5-A379-81059DA3CFC5}"/>
              </a:ext>
            </a:extLst>
          </p:cNvPr>
          <p:cNvSpPr/>
          <p:nvPr/>
        </p:nvSpPr>
        <p:spPr>
          <a:xfrm>
            <a:off x="500034" y="4286256"/>
            <a:ext cx="7929618" cy="619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 fontAlgn="base">
              <a:lnSpc>
                <a:spcPct val="160000"/>
              </a:lnSpc>
              <a:buBlip>
                <a:blip r:embed="rId3"/>
              </a:buBlip>
            </a:pPr>
            <a:r>
              <a:rPr lang="ko-KR" altLang="en-US" sz="2400" kern="0" dirty="0" smtClean="0">
                <a:solidFill>
                  <a:srgbClr val="000000"/>
                </a:solidFill>
                <a:latin typeface="KoPub돋움체 Bold" pitchFamily="18" charset="-127"/>
                <a:ea typeface="KoPub돋움체 Bold" pitchFamily="18" charset="-127"/>
              </a:rPr>
              <a:t>공직자의 사적 이해관계를 실효적으로 관리하는 장치 미흡</a:t>
            </a:r>
            <a:endParaRPr lang="en-US" altLang="ko-KR" sz="2400" kern="0" dirty="0">
              <a:solidFill>
                <a:srgbClr val="00000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500154" y="1424917"/>
            <a:ext cx="8276976" cy="1285884"/>
            <a:chOff x="500034" y="2786058"/>
            <a:chExt cx="8276976" cy="128588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63036073-E2CA-4ED5-A379-81059DA3CFC5}"/>
                </a:ext>
              </a:extLst>
            </p:cNvPr>
            <p:cNvSpPr/>
            <p:nvPr/>
          </p:nvSpPr>
          <p:spPr>
            <a:xfrm>
              <a:off x="500034" y="2786058"/>
              <a:ext cx="7929618" cy="619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52000" indent="-252000" fontAlgn="base">
                <a:lnSpc>
                  <a:spcPct val="160000"/>
                </a:lnSpc>
                <a:buBlip>
                  <a:blip r:embed="rId3"/>
                </a:buBlip>
              </a:pPr>
              <a:r>
                <a:rPr lang="ko-KR" altLang="en-US" sz="2400" kern="0" dirty="0" smtClean="0">
                  <a:solidFill>
                    <a:srgbClr val="000000"/>
                  </a:solidFill>
                  <a:latin typeface="KoPub돋움체 Bold" pitchFamily="18" charset="-127"/>
                  <a:ea typeface="KoPub돋움체 Bold" pitchFamily="18" charset="-127"/>
                </a:rPr>
                <a:t>새로운 유형의 부패를 통제해 국민 신뢰 확보 필요</a:t>
              </a:r>
              <a:endParaRPr lang="en-US" altLang="ko-KR" sz="2400" kern="0" dirty="0">
                <a:solidFill>
                  <a:srgbClr val="00000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gray">
            <a:xfrm>
              <a:off x="918830" y="3411676"/>
              <a:ext cx="7858180" cy="66026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90000" rIns="0" bIns="0">
              <a:spAutoFit/>
            </a:bodyPr>
            <a:lstStyle/>
            <a:p>
              <a:pPr marL="182563" indent="-182563" defTabSz="801688" latinLnBrk="0"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가족채용 비리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퇴직자 전관예우 등 공직자의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Bold" pitchFamily="18" charset="-127"/>
                  <a:ea typeface="KoPub돋움체 Bold" pitchFamily="18" charset="-127"/>
                </a:rPr>
                <a:t>사적 이해관계와 결부된 부패사건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 지속</a:t>
              </a:r>
              <a:endPara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endParaRPr>
            </a:p>
            <a:p>
              <a:pPr marL="182563" indent="-182563" defTabSz="801688" latinLnBrk="0"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국민 불신을 해소하기 위해 이해충돌상황 관리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통제장치 강구</a:t>
              </a:r>
              <a:endPara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endParaRPr>
            </a:p>
          </p:txBody>
        </p:sp>
      </p:grpSp>
      <p:sp>
        <p:nvSpPr>
          <p:cNvPr id="10" name="Text Box 13"/>
          <p:cNvSpPr txBox="1">
            <a:spLocks noChangeArrowheads="1"/>
          </p:cNvSpPr>
          <p:nvPr/>
        </p:nvSpPr>
        <p:spPr bwMode="gray">
          <a:xfrm>
            <a:off x="928662" y="4913992"/>
            <a:ext cx="7858180" cy="12296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90000" rIns="0" bIns="0">
            <a:spAutoFit/>
          </a:bodyPr>
          <a:lstStyle/>
          <a:p>
            <a:pPr marL="182563" indent="-182563" defTabSz="801688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’18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년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공무원 행동강령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에 이해충돌 방지 규정 우선 도입했으나</a:t>
            </a:r>
            <a:r>
              <a: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,</a:t>
            </a:r>
          </a:p>
          <a:p>
            <a:pPr marL="182563" indent="-182563" defTabSz="801688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행정부에만 적용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되고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제재수단도 징계로 한정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돼</a:t>
            </a:r>
            <a:r>
              <a: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국회의원을 비롯한 </a:t>
            </a:r>
            <a:r>
              <a:rPr lang="ko-KR" altLang="en-US" sz="1600" dirty="0" err="1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선출직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 공직자 등에 대해서는 실효성 한계</a:t>
            </a:r>
            <a:endParaRPr lang="en-US" altLang="ko-KR" sz="1600" dirty="0" smtClean="0">
              <a:solidFill>
                <a:prstClr val="black"/>
              </a:solidFill>
              <a:latin typeface="KoPub돋움체 Light" pitchFamily="2" charset="-127"/>
              <a:ea typeface="KoPub돋움체 Light" pitchFamily="2" charset="-127"/>
            </a:endParaRPr>
          </a:p>
          <a:p>
            <a:pPr marL="182563" indent="-182563" defTabSz="801688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이해충돌 방지규정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상향법제화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 필요</a:t>
            </a:r>
            <a:endParaRPr lang="en-US" altLang="ko-KR" sz="1600" dirty="0" smtClean="0">
              <a:solidFill>
                <a:prstClr val="black"/>
              </a:solidFill>
              <a:latin typeface="KoPub돋움체 Light" pitchFamily="2" charset="-127"/>
              <a:ea typeface="KoPub돋움체 Light" pitchFamily="2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500034" y="2932055"/>
            <a:ext cx="8286808" cy="1000132"/>
            <a:chOff x="500034" y="1571612"/>
            <a:chExt cx="8286808" cy="1000132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63036073-E2CA-4ED5-A379-81059DA3CFC5}"/>
                </a:ext>
              </a:extLst>
            </p:cNvPr>
            <p:cNvSpPr/>
            <p:nvPr/>
          </p:nvSpPr>
          <p:spPr>
            <a:xfrm>
              <a:off x="500034" y="1571612"/>
              <a:ext cx="7929618" cy="619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52000" indent="-252000" fontAlgn="base">
                <a:lnSpc>
                  <a:spcPct val="160000"/>
                </a:lnSpc>
                <a:buBlip>
                  <a:blip r:embed="rId3"/>
                </a:buBlip>
              </a:pPr>
              <a:r>
                <a:rPr lang="ko-KR" altLang="en-US" sz="2400" kern="0" dirty="0" smtClean="0">
                  <a:solidFill>
                    <a:srgbClr val="000000"/>
                  </a:solidFill>
                  <a:latin typeface="KoPub돋움체 Bold" pitchFamily="18" charset="-127"/>
                  <a:ea typeface="KoPub돋움체 Bold" pitchFamily="18" charset="-127"/>
                </a:rPr>
                <a:t>국제사회 눈높이에 맞는 공직자 행위기준 정립</a:t>
              </a:r>
              <a:endParaRPr lang="en-US" altLang="ko-KR" sz="2400" kern="0" dirty="0">
                <a:solidFill>
                  <a:srgbClr val="00000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gray">
            <a:xfrm>
              <a:off x="928662" y="2234644"/>
              <a:ext cx="7858180" cy="3371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90000" rIns="0" bIns="0">
              <a:spAutoFit/>
            </a:bodyPr>
            <a:lstStyle/>
            <a:p>
              <a:pPr marL="182563" indent="-182563" defTabSz="801688" latinLnBrk="0"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미국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캐나다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프랑스 등 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OECD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가입국 수준에 맞는 이해충돌방지 법제도 확립 필요</a:t>
              </a:r>
              <a:endPara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000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715736" y="5094944"/>
            <a:ext cx="19415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2018. 4.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공무원 행동강령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에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이해충돌방지규정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우선 반영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시행</a:t>
            </a:r>
            <a:endParaRPr lang="ko-KR" altLang="en-US" sz="1300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60760" y="1428736"/>
            <a:ext cx="2283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2021. 3. 17.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 이해충돌방지법안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에 대한 정무위 공청회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2021. 4. 14.</a:t>
            </a:r>
          </a:p>
          <a:p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정무위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법안심사 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소위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8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차례 심의 및 의결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2021. 4. 22.</a:t>
            </a:r>
          </a:p>
          <a:p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정무위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전체회의</a:t>
            </a:r>
            <a:endParaRPr lang="en-US" altLang="ko-KR" sz="1300" dirty="0" err="1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2021. 4. 29.</a:t>
            </a:r>
          </a:p>
          <a:p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법사위 전체회의</a:t>
            </a:r>
            <a:endParaRPr lang="en-US" altLang="ko-KR" sz="1300" dirty="0" err="1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2021. 4. 29.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본회의 의결</a:t>
            </a:r>
            <a:endParaRPr lang="en-US" altLang="ko-KR" sz="12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5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2021. 5. 18.</a:t>
            </a:r>
          </a:p>
          <a:p>
            <a:r>
              <a:rPr lang="en-US" altLang="ko-KR" sz="1200" dirty="0" smtClean="0">
                <a:latin typeface="KoPub돋움체 Medium" pitchFamily="18" charset="-127"/>
                <a:ea typeface="KoPub돋움체 Medium" pitchFamily="18" charset="-127"/>
              </a:rPr>
              <a:t>『 </a:t>
            </a:r>
            <a:r>
              <a:rPr lang="ko-KR" altLang="en-US" sz="1200" dirty="0" smtClean="0">
                <a:latin typeface="KoPub돋움체 Medium" pitchFamily="18" charset="-127"/>
                <a:ea typeface="KoPub돋움체 Medium" pitchFamily="18" charset="-127"/>
              </a:rPr>
              <a:t>공직자의 이해충돌 방지법</a:t>
            </a:r>
            <a:r>
              <a:rPr lang="en-US" altLang="ko-KR" sz="1200" dirty="0" smtClean="0">
                <a:latin typeface="KoPub돋움체 Medium" pitchFamily="18" charset="-127"/>
                <a:ea typeface="KoPub돋움체 Medium" pitchFamily="18" charset="-127"/>
              </a:rPr>
              <a:t> 』</a:t>
            </a:r>
            <a:r>
              <a:rPr lang="ko-KR" altLang="en-US" sz="1200" dirty="0" smtClean="0">
                <a:latin typeface="KoPub돋움체 Medium" pitchFamily="18" charset="-127"/>
                <a:ea typeface="KoPub돋움체 Medium" pitchFamily="18" charset="-127"/>
              </a:rPr>
              <a:t> 공포</a:t>
            </a:r>
            <a:endParaRPr lang="en-US" altLang="ko-KR" sz="120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43" name="직선 연결선 42"/>
          <p:cNvCxnSpPr/>
          <p:nvPr/>
        </p:nvCxnSpPr>
        <p:spPr>
          <a:xfrm rot="5400000">
            <a:off x="4705060" y="3155080"/>
            <a:ext cx="3310606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143504" y="5094944"/>
            <a:ext cx="242889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2020. 5.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20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대 국회 회기 만료로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법률안 폐기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재입법예고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2020. 6.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정부안 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21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대 국회 제출</a:t>
            </a:r>
          </a:p>
        </p:txBody>
      </p:sp>
      <p:cxnSp>
        <p:nvCxnSpPr>
          <p:cNvPr id="39" name="직선 연결선 38"/>
          <p:cNvCxnSpPr/>
          <p:nvPr/>
        </p:nvCxnSpPr>
        <p:spPr>
          <a:xfrm rot="5400000">
            <a:off x="4298080" y="5868930"/>
            <a:ext cx="1691642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29058" y="2571744"/>
            <a:ext cx="21431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2019. 3.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 이해충돌방지제도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입법화를 위한 공개토론회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2019. 7.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공직자의 이해충돌 방지법안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입법예고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2020. 1.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정부안 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20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대 국회 제출</a:t>
            </a:r>
          </a:p>
        </p:txBody>
      </p:sp>
      <p:cxnSp>
        <p:nvCxnSpPr>
          <p:cNvPr id="35" name="직선 연결선 34"/>
          <p:cNvCxnSpPr/>
          <p:nvPr/>
        </p:nvCxnSpPr>
        <p:spPr>
          <a:xfrm rot="5400000">
            <a:off x="2845259" y="3797625"/>
            <a:ext cx="2166804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rot="5400000">
            <a:off x="2191221" y="5546897"/>
            <a:ext cx="1048700" cy="191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00166" y="3000372"/>
            <a:ext cx="25003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2015. 3.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이해충돌방지규정을 제외한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부정청탁 및 </a:t>
            </a:r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금품등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수수의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금지에 관한 법률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본회의 의결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2016. 9.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청탁금지법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시행</a:t>
            </a:r>
            <a:endParaRPr lang="ko-KR" altLang="en-US" sz="1300" dirty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 rot="16200000" flipH="1">
            <a:off x="631640" y="4011774"/>
            <a:ext cx="1737382" cy="33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85720" y="5072074"/>
            <a:ext cx="21066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2013. 8.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부정청탁 금지 및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공직자의 이해충돌 방지법안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국회 제출</a:t>
            </a:r>
            <a:endParaRPr lang="ko-KR" altLang="en-US" sz="1300" dirty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-237836" y="5547856"/>
            <a:ext cx="1047906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입법 추진 경과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13" name="Straight Connector 16">
            <a:extLst>
              <a:ext uri="{FF2B5EF4-FFF2-40B4-BE49-F238E27FC236}">
                <a16:creationId xmlns:a16="http://schemas.microsoft.com/office/drawing/2014/main" id="{895A655D-DAAC-4FBB-949D-D3117504858F}"/>
              </a:ext>
            </a:extLst>
          </p:cNvPr>
          <p:cNvCxnSpPr/>
          <p:nvPr/>
        </p:nvCxnSpPr>
        <p:spPr>
          <a:xfrm>
            <a:off x="285720" y="4952068"/>
            <a:ext cx="64800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214282" y="4879506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428728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643174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857620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072066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00892" y="5072074"/>
            <a:ext cx="164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600" spc="-150" dirty="0" smtClean="0">
                <a:solidFill>
                  <a:srgbClr val="0952E3"/>
                </a:solidFill>
                <a:latin typeface="KoPub돋움체 Bold" pitchFamily="18" charset="-127"/>
                <a:ea typeface="KoPub돋움체 Bold" pitchFamily="18" charset="-127"/>
              </a:rPr>
              <a:t>2022.  5. 19. </a:t>
            </a:r>
            <a:r>
              <a:rPr lang="ko-KR" altLang="en-US" sz="1600" spc="-150" dirty="0" smtClean="0">
                <a:latin typeface="KoPub돋움체 Bold" pitchFamily="18" charset="-127"/>
                <a:ea typeface="KoPub돋움체 Bold" pitchFamily="18" charset="-127"/>
              </a:rPr>
              <a:t>시행</a:t>
            </a:r>
            <a:endParaRPr lang="ko-KR" altLang="en-US" sz="1600" spc="-150" dirty="0"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 rot="5400000">
            <a:off x="8485805" y="5244933"/>
            <a:ext cx="360000" cy="191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16">
            <a:extLst>
              <a:ext uri="{FF2B5EF4-FFF2-40B4-BE49-F238E27FC236}">
                <a16:creationId xmlns:a16="http://schemas.microsoft.com/office/drawing/2014/main" id="{895A655D-DAAC-4FBB-949D-D3117504858F}"/>
              </a:ext>
            </a:extLst>
          </p:cNvPr>
          <p:cNvCxnSpPr/>
          <p:nvPr/>
        </p:nvCxnSpPr>
        <p:spPr>
          <a:xfrm>
            <a:off x="6477496" y="4951996"/>
            <a:ext cx="21600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그룹 35"/>
          <p:cNvGrpSpPr/>
          <p:nvPr/>
        </p:nvGrpSpPr>
        <p:grpSpPr>
          <a:xfrm>
            <a:off x="6215074" y="4783512"/>
            <a:ext cx="360000" cy="360000"/>
            <a:chOff x="6569454" y="4640636"/>
            <a:chExt cx="360000" cy="360000"/>
          </a:xfrm>
          <a:solidFill>
            <a:srgbClr val="FF00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7" name="타원 36"/>
            <p:cNvSpPr/>
            <p:nvPr/>
          </p:nvSpPr>
          <p:spPr>
            <a:xfrm>
              <a:off x="6569454" y="4640636"/>
              <a:ext cx="360000" cy="360000"/>
            </a:xfrm>
            <a:prstGeom prst="ellipse">
              <a:avLst/>
            </a:prstGeom>
            <a:grpFill/>
            <a:ln w="38100"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6627759" y="4692758"/>
              <a:ext cx="252000" cy="252000"/>
            </a:xfrm>
            <a:prstGeom prst="ellipse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40" name="타원 39"/>
          <p:cNvSpPr/>
          <p:nvPr/>
        </p:nvSpPr>
        <p:spPr>
          <a:xfrm>
            <a:off x="8600588" y="489151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6323074" y="489151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4137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530819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77341" y="936228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이해충돌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Conflict of Interest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11960" y="1861473"/>
            <a:ext cx="4083169" cy="16681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2400" i="1" dirty="0" smtClean="0">
                <a:latin typeface="HY견명조" pitchFamily="18" charset="-127"/>
                <a:ea typeface="HY견명조" pitchFamily="18" charset="-127"/>
              </a:rPr>
              <a:t>이해충돌방지법</a:t>
            </a: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   200</a:t>
            </a:r>
            <a:r>
              <a:rPr lang="ko-KR" altLang="en-US" sz="2400" i="1" dirty="0" smtClean="0">
                <a:latin typeface="HY견명조" pitchFamily="18" charset="-127"/>
                <a:ea typeface="HY견명조" pitchFamily="18" charset="-127"/>
              </a:rPr>
              <a:t>만 공직자를 </a:t>
            </a:r>
            <a:endParaRPr lang="en-US" altLang="ko-KR" sz="2400" i="1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i="1" dirty="0" smtClean="0">
                <a:latin typeface="HY견명조" pitchFamily="18" charset="-127"/>
                <a:ea typeface="HY견명조" pitchFamily="18" charset="-127"/>
              </a:rPr>
              <a:t>   잠재적 범죄자로 간주</a:t>
            </a: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…”</a:t>
            </a:r>
            <a:endParaRPr lang="ko-KR" altLang="en-US" sz="2400" i="1" dirty="0">
              <a:latin typeface="HY견명조" pitchFamily="18" charset="-127"/>
              <a:ea typeface="HY견명조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42910" y="4143380"/>
            <a:ext cx="8286808" cy="2430000"/>
            <a:chOff x="642910" y="4143380"/>
            <a:chExt cx="8286808" cy="2430000"/>
          </a:xfrm>
        </p:grpSpPr>
        <p:sp>
          <p:nvSpPr>
            <p:cNvPr id="20" name="오각형 19"/>
            <p:cNvSpPr/>
            <p:nvPr/>
          </p:nvSpPr>
          <p:spPr>
            <a:xfrm>
              <a:off x="642910" y="4143380"/>
              <a:ext cx="2286016" cy="2430000"/>
            </a:xfrm>
            <a:prstGeom prst="homePlate">
              <a:avLst>
                <a:gd name="adj" fmla="val 16298"/>
              </a:avLst>
            </a:prstGeom>
            <a:solidFill>
              <a:schemeClr val="accent4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000364" y="4143380"/>
              <a:ext cx="5929354" cy="2430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3143240" y="4220161"/>
              <a:ext cx="5643602" cy="1000132"/>
              <a:chOff x="1643042" y="4286260"/>
              <a:chExt cx="6072230" cy="102441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6" name="직사각형 15"/>
              <p:cNvSpPr/>
              <p:nvPr/>
            </p:nvSpPr>
            <p:spPr>
              <a:xfrm>
                <a:off x="1643042" y="4572008"/>
                <a:ext cx="6072230" cy="73866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ko-KR" altLang="en-US" sz="20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1643042" y="4286260"/>
                <a:ext cx="1714512" cy="426308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공직자 </a:t>
                </a:r>
              </a:p>
            </p:txBody>
          </p:sp>
        </p:grpSp>
        <p:grpSp>
          <p:nvGrpSpPr>
            <p:cNvPr id="26" name="그룹 25"/>
            <p:cNvGrpSpPr/>
            <p:nvPr/>
          </p:nvGrpSpPr>
          <p:grpSpPr>
            <a:xfrm>
              <a:off x="3143240" y="5434607"/>
              <a:ext cx="5643602" cy="1000132"/>
              <a:chOff x="1643042" y="4286260"/>
              <a:chExt cx="6072230" cy="102441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직사각형 26"/>
              <p:cNvSpPr/>
              <p:nvPr/>
            </p:nvSpPr>
            <p:spPr>
              <a:xfrm>
                <a:off x="1643042" y="4572008"/>
                <a:ext cx="6072230" cy="73866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ko-KR" altLang="en-US" sz="20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643042" y="4286260"/>
                <a:ext cx="1714512" cy="426308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r>
                  <a:rPr lang="ko-KR" altLang="en-US" sz="200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국민 </a:t>
                </a:r>
                <a:endParaRPr lang="ko-KR" altLang="en-US" sz="20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785786" y="4429132"/>
              <a:ext cx="1831647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직무수행 중</a:t>
              </a:r>
              <a:endParaRPr lang="en-US" altLang="ko-KR" sz="200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사적 이해관계가 </a:t>
              </a:r>
              <a:endParaRPr lang="en-US" altLang="ko-KR" sz="200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발생할 경우 </a:t>
              </a:r>
              <a:endParaRPr lang="en-US" altLang="ko-KR" sz="200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신고</a:t>
              </a:r>
              <a:r>
                <a:rPr lang="en-US" altLang="ko-KR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회피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71868" y="4720224"/>
              <a:ext cx="4858575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이해충돌 상황에서 공직자의 심리적 갈등 제거</a:t>
              </a:r>
              <a:endParaRPr lang="en-US" altLang="ko-KR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571868" y="5934670"/>
              <a:ext cx="521497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이해충돌 의심 상황에서도 직무수행의 공정성 신뢰</a:t>
              </a:r>
              <a:endParaRPr lang="en-US" altLang="ko-KR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-9053" y="-36214"/>
            <a:ext cx="3687065" cy="58130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 algn="ctr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1.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제정 배경 및 의의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687993"/>
            <a:ext cx="3549424" cy="2157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45117" y="1608931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05229" y="970326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이해충돌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Conflict of Interest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786" y="2184648"/>
            <a:ext cx="7715304" cy="72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altLang="ko-KR" sz="1400" dirty="0" smtClean="0">
              <a:solidFill>
                <a:schemeClr val="accent4">
                  <a:lumMod val="7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KoPub돋움체 Bold" pitchFamily="18" charset="-127"/>
                <a:ea typeface="KoPub돋움체 Bold" pitchFamily="18" charset="-127"/>
              </a:rPr>
              <a:t>사적 이익과 공적 책무가 서로 부딪히는 상황 </a:t>
            </a:r>
            <a:endParaRPr lang="en-US" altLang="ko-KR" sz="2000" dirty="0">
              <a:solidFill>
                <a:schemeClr val="tx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32" name="아래쪽 화살표 31"/>
          <p:cNvSpPr/>
          <p:nvPr/>
        </p:nvSpPr>
        <p:spPr>
          <a:xfrm>
            <a:off x="3812503" y="3414248"/>
            <a:ext cx="1428760" cy="428628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597793" y="4005064"/>
            <a:ext cx="7858180" cy="2478660"/>
            <a:chOff x="-3071866" y="2928934"/>
            <a:chExt cx="7858180" cy="2478660"/>
          </a:xfrm>
        </p:grpSpPr>
        <p:sp>
          <p:nvSpPr>
            <p:cNvPr id="8" name="직사각형 7"/>
            <p:cNvSpPr/>
            <p:nvPr/>
          </p:nvSpPr>
          <p:spPr>
            <a:xfrm>
              <a:off x="-2928990" y="3214686"/>
              <a:ext cx="7715304" cy="21929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25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25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25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ko-KR" altLang="en-US" sz="2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63036073-E2CA-4ED5-A379-81059DA3CFC5}"/>
                </a:ext>
              </a:extLst>
            </p:cNvPr>
            <p:cNvSpPr/>
            <p:nvPr/>
          </p:nvSpPr>
          <p:spPr>
            <a:xfrm>
              <a:off x="-2786114" y="3357562"/>
              <a:ext cx="7286676" cy="19082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630238" indent="-630238" fontAlgn="base">
                <a:lnSpc>
                  <a:spcPct val="120000"/>
                </a:lnSpc>
                <a:spcAft>
                  <a:spcPts val="1200"/>
                </a:spcAft>
              </a:pP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제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1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조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(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목적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) </a:t>
              </a:r>
            </a:p>
            <a:p>
              <a:pPr marL="593725" indent="-593725" fontAlgn="base">
                <a:lnSpc>
                  <a:spcPct val="120000"/>
                </a:lnSpc>
                <a:spcAft>
                  <a:spcPts val="1200"/>
                </a:spcAft>
              </a:pP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    ① 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이 법은 공직자의 </a:t>
              </a: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직무수행과 관련한 사적 이익추구를 금지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함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/>
              </a:r>
              <a:b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</a:b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으로써 공직자의 직무수행 중 </a:t>
              </a:r>
              <a:r>
                <a:rPr lang="ko-KR" altLang="en-US" kern="0" dirty="0" smtClean="0">
                  <a:latin typeface="HY견명조" pitchFamily="18" charset="-127"/>
                  <a:ea typeface="HY견명조" pitchFamily="18" charset="-127"/>
                </a:rPr>
                <a:t>발생할 수 있는 이해충돌을 방지하여 </a:t>
              </a: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공정한 직무수행을 보장</a:t>
              </a:r>
              <a:r>
                <a:rPr lang="ko-KR" altLang="en-US" kern="0" dirty="0" smtClean="0">
                  <a:latin typeface="HY견명조" pitchFamily="18" charset="-127"/>
                  <a:ea typeface="HY견명조" pitchFamily="18" charset="-127"/>
                </a:rPr>
                <a:t>하고 </a:t>
              </a: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공공기관에 대한 국민의 </a:t>
              </a:r>
              <a:r>
                <a:rPr lang="en-US" altLang="ko-KR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/>
              </a:r>
              <a:br>
                <a:rPr lang="en-US" altLang="ko-KR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</a:b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신뢰를 확보</a:t>
              </a:r>
              <a:r>
                <a:rPr lang="ko-KR" altLang="en-US" kern="0" dirty="0" smtClean="0">
                  <a:latin typeface="HY견명조" pitchFamily="18" charset="-127"/>
                  <a:ea typeface="HY견명조" pitchFamily="18" charset="-127"/>
                </a:rPr>
                <a:t>하는 것을 목적으로 한다</a:t>
              </a:r>
              <a:r>
                <a:rPr lang="en-US" altLang="ko-KR" kern="0" dirty="0" smtClean="0">
                  <a:latin typeface="HY견명조" pitchFamily="18" charset="-127"/>
                  <a:ea typeface="HY견명조" pitchFamily="18" charset="-127"/>
                </a:rPr>
                <a:t>.</a:t>
              </a:r>
              <a:endParaRPr lang="en-US" altLang="ko-KR" sz="1600" kern="0" dirty="0">
                <a:latin typeface="HY견명조" pitchFamily="18" charset="-127"/>
                <a:ea typeface="HY견명조" pitchFamily="18" charset="-127"/>
              </a:endParaRPr>
            </a:p>
          </p:txBody>
        </p:sp>
        <p:grpSp>
          <p:nvGrpSpPr>
            <p:cNvPr id="10" name="그룹 14"/>
            <p:cNvGrpSpPr/>
            <p:nvPr/>
          </p:nvGrpSpPr>
          <p:grpSpPr>
            <a:xfrm>
              <a:off x="-3071866" y="2928934"/>
              <a:ext cx="846868" cy="400110"/>
              <a:chOff x="4094987" y="3786190"/>
              <a:chExt cx="846868" cy="400110"/>
            </a:xfrm>
          </p:grpSpPr>
          <p:sp>
            <p:nvSpPr>
              <p:cNvPr id="11" name="모서리가 둥근 직사각형 10"/>
              <p:cNvSpPr/>
              <p:nvPr/>
            </p:nvSpPr>
            <p:spPr>
              <a:xfrm>
                <a:off x="4094987" y="3806245"/>
                <a:ext cx="846868" cy="360000"/>
              </a:xfrm>
              <a:prstGeom prst="roundRect">
                <a:avLst/>
              </a:prstGeom>
              <a:solidFill>
                <a:schemeClr val="accent4">
                  <a:lumMod val="50000"/>
                </a:schemeClr>
              </a:solidFill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11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125512" y="3786190"/>
                <a:ext cx="7858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조 문</a:t>
                </a:r>
                <a:endParaRPr lang="ko-KR" altLang="en-US" sz="2000" dirty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13" name="그룹 21"/>
            <p:cNvGrpSpPr/>
            <p:nvPr/>
          </p:nvGrpSpPr>
          <p:grpSpPr>
            <a:xfrm>
              <a:off x="-3071866" y="2928934"/>
              <a:ext cx="846868" cy="400110"/>
              <a:chOff x="4094987" y="3786190"/>
              <a:chExt cx="846868" cy="400110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4094987" y="3806245"/>
                <a:ext cx="846868" cy="360000"/>
              </a:xfrm>
              <a:prstGeom prst="roundRect">
                <a:avLst/>
              </a:prstGeom>
              <a:solidFill>
                <a:schemeClr val="accent4">
                  <a:lumMod val="50000"/>
                </a:schemeClr>
              </a:solidFill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11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125512" y="3786190"/>
                <a:ext cx="7858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조 문</a:t>
                </a:r>
                <a:endParaRPr lang="ko-KR" altLang="en-US" sz="2000" dirty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16" name="그룹 24"/>
            <p:cNvGrpSpPr/>
            <p:nvPr/>
          </p:nvGrpSpPr>
          <p:grpSpPr>
            <a:xfrm>
              <a:off x="-3071866" y="2928934"/>
              <a:ext cx="3143272" cy="400110"/>
              <a:chOff x="4094987" y="3786190"/>
              <a:chExt cx="846868" cy="400110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4094987" y="3806245"/>
                <a:ext cx="846868" cy="360000"/>
              </a:xfrm>
              <a:prstGeom prst="roundRect">
                <a:avLst/>
              </a:prstGeom>
              <a:solidFill>
                <a:schemeClr val="accent4">
                  <a:lumMod val="50000"/>
                </a:schemeClr>
              </a:solidFill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11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4125512" y="3786190"/>
                <a:ext cx="7858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『</a:t>
                </a:r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이해충돌방지법</a:t>
                </a:r>
                <a:r>
                  <a:rPr lang="en-US" altLang="ko-KR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』 </a:t>
                </a:r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조문</a:t>
                </a:r>
                <a:endParaRPr lang="ko-KR" altLang="en-US" sz="2000" dirty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sp>
          <p:nvSpPr>
            <p:cNvPr id="19" name="순서도: 판단 18"/>
            <p:cNvSpPr/>
            <p:nvPr/>
          </p:nvSpPr>
          <p:spPr>
            <a:xfrm>
              <a:off x="-2928990" y="3071810"/>
              <a:ext cx="108000" cy="108000"/>
            </a:xfrm>
            <a:prstGeom prst="flowChartDecision">
              <a:avLst/>
            </a:prstGeom>
            <a:solidFill>
              <a:schemeClr val="bg1"/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0" name="순서도: 판단 19"/>
            <p:cNvSpPr/>
            <p:nvPr/>
          </p:nvSpPr>
          <p:spPr>
            <a:xfrm>
              <a:off x="-214346" y="3071810"/>
              <a:ext cx="108000" cy="108000"/>
            </a:xfrm>
            <a:prstGeom prst="flowChartDecision">
              <a:avLst/>
            </a:prstGeom>
            <a:solidFill>
              <a:schemeClr val="bg1"/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642910" y="1898896"/>
            <a:ext cx="2071702" cy="400110"/>
            <a:chOff x="-1357354" y="2285992"/>
            <a:chExt cx="2071702" cy="400110"/>
          </a:xfrm>
        </p:grpSpPr>
        <p:sp>
          <p:nvSpPr>
            <p:cNvPr id="22" name="모서리가 둥근 직사각형 21"/>
            <p:cNvSpPr/>
            <p:nvPr/>
          </p:nvSpPr>
          <p:spPr>
            <a:xfrm>
              <a:off x="-1357354" y="2285992"/>
              <a:ext cx="2071702" cy="36839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160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-1214478" y="2285992"/>
              <a:ext cx="19223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이해충돌</a:t>
              </a:r>
              <a:endParaRPr lang="ko-KR" altLang="en-US" sz="2000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-11165"/>
            <a:ext cx="3687065" cy="58130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 algn="ctr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1.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제정 배경 및 의의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0" y="766149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992327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적용 대상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214282" y="1697346"/>
            <a:ext cx="7958118" cy="1024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 fontAlgn="base">
              <a:lnSpc>
                <a:spcPct val="160000"/>
              </a:lnSpc>
              <a:buBlip>
                <a:blip r:embed="rId3"/>
              </a:buBlip>
            </a:pP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공공기관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)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국회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법원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헌법재판소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선거관리위원회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중앙행정기관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지자체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교육청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공직유관단체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각급 국립</a:t>
            </a:r>
            <a:r>
              <a:rPr lang="en-US" altLang="ko-KR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공립학교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등 모든 기관</a:t>
            </a:r>
            <a:endParaRPr lang="ko-KR" altLang="en-US" dirty="0">
              <a:solidFill>
                <a:srgbClr val="00206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2.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이해충돌방지법 주요내용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4332" y="2726479"/>
            <a:ext cx="6300794" cy="87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 smtClean="0"/>
              <a:t>※ </a:t>
            </a:r>
            <a:r>
              <a:rPr lang="ko-KR" altLang="en-US" b="1" dirty="0" smtClean="0"/>
              <a:t>제외 대상</a:t>
            </a:r>
            <a:endParaRPr lang="en-US" altLang="ko-KR" b="1" dirty="0" smtClean="0"/>
          </a:p>
          <a:p>
            <a:pPr fontAlgn="base">
              <a:lnSpc>
                <a:spcPct val="150000"/>
              </a:lnSpc>
            </a:pPr>
            <a:r>
              <a:rPr lang="en-US" altLang="ko-KR" b="1" dirty="0" smtClean="0"/>
              <a:t> - 「</a:t>
            </a:r>
            <a:r>
              <a:rPr lang="en-US" altLang="ko-KR" b="1" dirty="0" err="1"/>
              <a:t>청탁방지법</a:t>
            </a:r>
            <a:r>
              <a:rPr lang="en-US" altLang="ko-KR" b="1" dirty="0" smtClean="0"/>
              <a:t>」 </a:t>
            </a:r>
            <a:r>
              <a:rPr lang="ko-KR" altLang="en-US" b="1" dirty="0" smtClean="0"/>
              <a:t>적용대상에서 언론사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사립학교 제외</a:t>
            </a:r>
            <a:endParaRPr lang="ko-KR" altLang="en-US" b="1" dirty="0"/>
          </a:p>
        </p:txBody>
      </p:sp>
      <p:sp>
        <p:nvSpPr>
          <p:cNvPr id="6" name="대각선 방향의 모서리가 둥근 사각형 5"/>
          <p:cNvSpPr/>
          <p:nvPr/>
        </p:nvSpPr>
        <p:spPr>
          <a:xfrm>
            <a:off x="1475656" y="5229200"/>
            <a:ext cx="2448272" cy="936104"/>
          </a:xfrm>
          <a:prstGeom prst="round2Diag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" name="한쪽 모서리는 잘리고 다른 쪽 모서리는 둥근 사각형 7"/>
          <p:cNvSpPr/>
          <p:nvPr/>
        </p:nvSpPr>
        <p:spPr>
          <a:xfrm>
            <a:off x="1115616" y="5085184"/>
            <a:ext cx="3384376" cy="864096"/>
          </a:xfrm>
          <a:prstGeom prst="snipRound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0" name="대각선 방향의 모서리가 둥근 사각형 9"/>
          <p:cNvSpPr/>
          <p:nvPr/>
        </p:nvSpPr>
        <p:spPr>
          <a:xfrm>
            <a:off x="156007" y="4728984"/>
            <a:ext cx="8687969" cy="1333840"/>
          </a:xfrm>
          <a:prstGeom prst="round2Diag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0" bIns="0" rtlCol="0" anchor="ctr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kern="0" dirty="0" smtClean="0">
                <a:latin typeface="KoPub돋움체 Bold" pitchFamily="18" charset="-127"/>
                <a:ea typeface="KoPub돋움체 Bold" pitchFamily="18" charset="-127"/>
              </a:rPr>
              <a:t>      법령에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따라 학교에 배치한 운동부 지도자 등도 교직원에 포함</a:t>
            </a:r>
            <a:endParaRPr lang="en-US" altLang="ko-KR" kern="0" dirty="0">
              <a:latin typeface="KoPub돋움체 Bold" pitchFamily="18" charset="-127"/>
              <a:ea typeface="KoPub돋움체 Bold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     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학교와 용역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도급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)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계약을 체결한 업체의 소속 직원은 법 적용 대상이 아님</a:t>
            </a:r>
            <a:endParaRPr lang="en-US" altLang="ko-KR" kern="0" dirty="0">
              <a:latin typeface="KoPub돋움체 Bold" pitchFamily="18" charset="-127"/>
              <a:ea typeface="KoPub돋움체 Bold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    </a:t>
            </a:r>
            <a:r>
              <a:rPr lang="en-US" altLang="ko-KR" kern="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전문업체와 용역 계약을 체결한 전문업체 종사자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위탁계약에 의 한 방과후 과정 </a:t>
            </a:r>
            <a:r>
              <a:rPr lang="ko-KR" altLang="en-US" kern="0" dirty="0" smtClean="0">
                <a:latin typeface="KoPub돋움체 Bold" pitchFamily="18" charset="-127"/>
                <a:ea typeface="KoPub돋움체 Bold" pitchFamily="18" charset="-127"/>
              </a:rPr>
              <a:t>담당자</a:t>
            </a:r>
            <a:r>
              <a:rPr lang="en-US" altLang="ko-KR" kern="0" dirty="0" smtClean="0">
                <a:latin typeface="KoPub돋움체 Bold" pitchFamily="18" charset="-127"/>
                <a:ea typeface="KoPub돋움체 Bold" pitchFamily="18" charset="-127"/>
              </a:rPr>
              <a:t>)</a:t>
            </a:r>
            <a:r>
              <a:rPr lang="ko-KR" altLang="en-US" kern="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endParaRPr lang="ko-KR" altLang="en-US" dirty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9" name="대각선 방향의 모서리가 잘린 사각형 8"/>
          <p:cNvSpPr/>
          <p:nvPr/>
        </p:nvSpPr>
        <p:spPr>
          <a:xfrm>
            <a:off x="2843808" y="5261710"/>
            <a:ext cx="4392488" cy="1047609"/>
          </a:xfrm>
          <a:prstGeom prst="snip2Diag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428734" y="3861048"/>
            <a:ext cx="8031698" cy="93089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각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급 국</a:t>
            </a:r>
            <a:r>
              <a:rPr lang="en-US" altLang="ko-KR" kern="0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공립학교의 장과 교직원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)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교장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),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원장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),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수석교사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교사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교육청이  직접 채용한 학교의 직원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기간제 교사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</a:p>
        </p:txBody>
      </p:sp>
      <p:sp>
        <p:nvSpPr>
          <p:cNvPr id="62" name="타원 61"/>
          <p:cNvSpPr/>
          <p:nvPr/>
        </p:nvSpPr>
        <p:spPr>
          <a:xfrm>
            <a:off x="500095" y="5007714"/>
            <a:ext cx="111465" cy="72008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500095" y="5387692"/>
            <a:ext cx="111465" cy="72008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0" y="1228504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1559118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주요 내용 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10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행위기준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177122" y="2245040"/>
            <a:ext cx="8572560" cy="930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 fontAlgn="base">
              <a:lnSpc>
                <a:spcPct val="160000"/>
              </a:lnSpc>
              <a:buBlip>
                <a:blip r:embed="rId3"/>
              </a:buBlip>
            </a:pP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공직자의 직무수행 과정에서 발생할 수 있는 부정한 사익추구를 예방할 수 있도록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/>
            </a:r>
            <a:b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</a:b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공직자가 해야 할 </a:t>
            </a:r>
            <a:r>
              <a:rPr lang="en-US" altLang="ko-KR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5</a:t>
            </a: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개의 신고의무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와 </a:t>
            </a: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하지 말아야 할 </a:t>
            </a:r>
            <a:r>
              <a:rPr lang="en-US" altLang="ko-KR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5</a:t>
            </a: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개의 제한 및 금지행위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를 담음</a:t>
            </a:r>
            <a:endParaRPr lang="ko-KR" altLang="en-US" dirty="0">
              <a:solidFill>
                <a:srgbClr val="00206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319998" y="3428822"/>
            <a:ext cx="8494276" cy="3323308"/>
            <a:chOff x="319998" y="2786058"/>
            <a:chExt cx="8494276" cy="3323308"/>
          </a:xfrm>
        </p:grpSpPr>
        <p:sp>
          <p:nvSpPr>
            <p:cNvPr id="42" name="직사각형 41"/>
            <p:cNvSpPr/>
            <p:nvPr/>
          </p:nvSpPr>
          <p:spPr>
            <a:xfrm>
              <a:off x="4670870" y="3037532"/>
              <a:ext cx="4143404" cy="307183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319998" y="3037532"/>
              <a:ext cx="4143404" cy="307183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5" name="오각형 94"/>
            <p:cNvSpPr/>
            <p:nvPr/>
          </p:nvSpPr>
          <p:spPr>
            <a:xfrm rot="10800000">
              <a:off x="4857752" y="2786059"/>
              <a:ext cx="3786214" cy="500066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3" name="오각형 92"/>
            <p:cNvSpPr/>
            <p:nvPr/>
          </p:nvSpPr>
          <p:spPr>
            <a:xfrm>
              <a:off x="500034" y="2786058"/>
              <a:ext cx="3786214" cy="500066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00034" y="2857496"/>
              <a:ext cx="364333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신고 </a:t>
              </a:r>
              <a:r>
                <a:rPr lang="en-US" altLang="ko-KR" dirty="0" smtClean="0">
                  <a:solidFill>
                    <a:schemeClr val="bg1"/>
                  </a:solidFill>
                  <a:latin typeface="KoPub돋움체 Light"/>
                  <a:ea typeface="KoPub돋움체 Light"/>
                </a:rPr>
                <a:t>·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제출 의무</a:t>
              </a:r>
              <a:endParaRPr lang="ko-KR" altLang="en-US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500034" y="3571876"/>
              <a:ext cx="3857652" cy="2189064"/>
              <a:chOff x="642910" y="3571876"/>
              <a:chExt cx="3857652" cy="2189064"/>
            </a:xfrm>
          </p:grpSpPr>
          <p:grpSp>
            <p:nvGrpSpPr>
              <p:cNvPr id="105" name="그룹 104"/>
              <p:cNvGrpSpPr/>
              <p:nvPr/>
            </p:nvGrpSpPr>
            <p:grpSpPr>
              <a:xfrm>
                <a:off x="642910" y="3571876"/>
                <a:ext cx="3857652" cy="411048"/>
                <a:chOff x="642910" y="3571876"/>
                <a:chExt cx="3857652" cy="411048"/>
              </a:xfrm>
            </p:grpSpPr>
            <p:sp>
              <p:nvSpPr>
                <p:cNvPr id="7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3571876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사적 이해관계자 신고 및</a:t>
                  </a:r>
                  <a:r>
                    <a:rPr lang="en-US" altLang="ko-KR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 </a:t>
                  </a:r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회피</a:t>
                  </a:r>
                  <a:r>
                    <a:rPr lang="en-US" altLang="ko-KR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·</a:t>
                  </a:r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기피 신청</a:t>
                  </a:r>
                  <a:endParaRPr lang="en-US" spc="-15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642910" y="3582814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01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2" name="그룹 101"/>
              <p:cNvGrpSpPr/>
              <p:nvPr/>
            </p:nvGrpSpPr>
            <p:grpSpPr>
              <a:xfrm>
                <a:off x="642910" y="4016380"/>
                <a:ext cx="3857652" cy="411048"/>
                <a:chOff x="642910" y="4149659"/>
                <a:chExt cx="3857652" cy="411048"/>
              </a:xfrm>
            </p:grpSpPr>
            <p:sp>
              <p:nvSpPr>
                <p:cNvPr id="63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4149659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3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공공기관 직무 관련 부동산 보유</a:t>
                  </a:r>
                  <a:r>
                    <a:rPr lang="en-US" altLang="ko-KR" spc="-3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 ·</a:t>
                  </a:r>
                  <a:r>
                    <a:rPr lang="ko-KR" altLang="en-US" spc="-3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매수 신고</a:t>
                  </a:r>
                  <a:endParaRPr lang="en-US" spc="-30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642910" y="4160597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02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1" name="그룹 100"/>
              <p:cNvGrpSpPr/>
              <p:nvPr/>
            </p:nvGrpSpPr>
            <p:grpSpPr>
              <a:xfrm>
                <a:off x="642910" y="4460884"/>
                <a:ext cx="3857652" cy="411048"/>
                <a:chOff x="642910" y="4731893"/>
                <a:chExt cx="3857652" cy="411048"/>
              </a:xfrm>
            </p:grpSpPr>
            <p:sp>
              <p:nvSpPr>
                <p:cNvPr id="66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4731893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2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고위공직자 민간부문 업무활동 내역 제출</a:t>
                  </a:r>
                  <a:endParaRPr lang="en-US" spc="-200" dirty="0" smtClean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642910" y="4742831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03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8" name="그룹 97"/>
              <p:cNvGrpSpPr/>
              <p:nvPr/>
            </p:nvGrpSpPr>
            <p:grpSpPr>
              <a:xfrm>
                <a:off x="642910" y="4905388"/>
                <a:ext cx="3857652" cy="411048"/>
                <a:chOff x="642910" y="5314127"/>
                <a:chExt cx="3857652" cy="411048"/>
              </a:xfrm>
            </p:grpSpPr>
            <p:sp>
              <p:nvSpPr>
                <p:cNvPr id="71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5314127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직무관련자와의 거래 신고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642910" y="5325065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04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7" name="그룹 96"/>
              <p:cNvGrpSpPr/>
              <p:nvPr/>
            </p:nvGrpSpPr>
            <p:grpSpPr>
              <a:xfrm>
                <a:off x="642910" y="5349892"/>
                <a:ext cx="3857652" cy="411048"/>
                <a:chOff x="642910" y="5572140"/>
                <a:chExt cx="3857652" cy="411048"/>
              </a:xfrm>
            </p:grpSpPr>
            <p:sp>
              <p:nvSpPr>
                <p:cNvPr id="77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5572140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퇴직자 사적 접촉 신고</a:t>
                  </a:r>
                  <a:endParaRPr lang="en-US" spc="-15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642910" y="5583078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05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</p:grpSp>
        <p:sp>
          <p:nvSpPr>
            <p:cNvPr id="82" name="직사각형 81"/>
            <p:cNvSpPr/>
            <p:nvPr/>
          </p:nvSpPr>
          <p:spPr>
            <a:xfrm>
              <a:off x="5000628" y="2857496"/>
              <a:ext cx="364333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제한</a:t>
              </a:r>
              <a:r>
                <a:rPr lang="en-US" altLang="ko-KR" dirty="0" smtClean="0">
                  <a:solidFill>
                    <a:schemeClr val="bg1"/>
                  </a:solidFill>
                  <a:latin typeface="KoPub돋움체 Light"/>
                  <a:ea typeface="KoPub돋움체 Light"/>
                </a:rPr>
                <a:t> ·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금지행위</a:t>
              </a:r>
              <a:endParaRPr lang="ko-KR" altLang="en-US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41" name="그룹 40"/>
            <p:cNvGrpSpPr/>
            <p:nvPr/>
          </p:nvGrpSpPr>
          <p:grpSpPr>
            <a:xfrm>
              <a:off x="4786314" y="3571876"/>
              <a:ext cx="3857652" cy="2189060"/>
              <a:chOff x="4714876" y="3571876"/>
              <a:chExt cx="3857652" cy="2189060"/>
            </a:xfrm>
          </p:grpSpPr>
          <p:grpSp>
            <p:nvGrpSpPr>
              <p:cNvPr id="104" name="그룹 103"/>
              <p:cNvGrpSpPr/>
              <p:nvPr/>
            </p:nvGrpSpPr>
            <p:grpSpPr>
              <a:xfrm>
                <a:off x="4714876" y="3571876"/>
                <a:ext cx="3857652" cy="411048"/>
                <a:chOff x="4714876" y="3577766"/>
                <a:chExt cx="3857652" cy="411048"/>
              </a:xfrm>
            </p:grpSpPr>
            <p:sp>
              <p:nvSpPr>
                <p:cNvPr id="83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3577766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직무 관련 외부활동 제한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84" name="TextBox 83"/>
                <p:cNvSpPr txBox="1"/>
                <p:nvPr/>
              </p:nvSpPr>
              <p:spPr>
                <a:xfrm>
                  <a:off x="4714876" y="3588704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06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3" name="그룹 102"/>
              <p:cNvGrpSpPr/>
              <p:nvPr/>
            </p:nvGrpSpPr>
            <p:grpSpPr>
              <a:xfrm>
                <a:off x="4714876" y="4016380"/>
                <a:ext cx="3857652" cy="411048"/>
                <a:chOff x="4714876" y="4155549"/>
                <a:chExt cx="3857652" cy="411048"/>
              </a:xfrm>
            </p:grpSpPr>
            <p:sp>
              <p:nvSpPr>
                <p:cNvPr id="85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4155549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가족 채용 제한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86" name="TextBox 85"/>
                <p:cNvSpPr txBox="1"/>
                <p:nvPr/>
              </p:nvSpPr>
              <p:spPr>
                <a:xfrm>
                  <a:off x="4714876" y="4166487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07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0" name="그룹 99"/>
              <p:cNvGrpSpPr/>
              <p:nvPr/>
            </p:nvGrpSpPr>
            <p:grpSpPr>
              <a:xfrm>
                <a:off x="4714876" y="4460884"/>
                <a:ext cx="3857652" cy="411048"/>
                <a:chOff x="4714876" y="4737783"/>
                <a:chExt cx="3857652" cy="411048"/>
              </a:xfrm>
            </p:grpSpPr>
            <p:sp>
              <p:nvSpPr>
                <p:cNvPr id="87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4737783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수의계약 체결 제한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88" name="TextBox 87"/>
                <p:cNvSpPr txBox="1"/>
                <p:nvPr/>
              </p:nvSpPr>
              <p:spPr>
                <a:xfrm>
                  <a:off x="4714876" y="4748721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08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9" name="그룹 98"/>
              <p:cNvGrpSpPr/>
              <p:nvPr/>
            </p:nvGrpSpPr>
            <p:grpSpPr>
              <a:xfrm>
                <a:off x="4714876" y="4905388"/>
                <a:ext cx="3857652" cy="411048"/>
                <a:chOff x="4714876" y="5320017"/>
                <a:chExt cx="3857652" cy="411048"/>
              </a:xfrm>
            </p:grpSpPr>
            <p:sp>
              <p:nvSpPr>
                <p:cNvPr id="89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5320017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공공기관 물품 등의 사적 사용</a:t>
                  </a:r>
                  <a:r>
                    <a:rPr lang="en-US" altLang="ko-KR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·</a:t>
                  </a:r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수익 금지</a:t>
                  </a:r>
                  <a:endParaRPr lang="en-US" spc="-15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90" name="TextBox 89"/>
                <p:cNvSpPr txBox="1"/>
                <p:nvPr/>
              </p:nvSpPr>
              <p:spPr>
                <a:xfrm>
                  <a:off x="4714876" y="5330955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09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6" name="그룹 95"/>
              <p:cNvGrpSpPr/>
              <p:nvPr/>
            </p:nvGrpSpPr>
            <p:grpSpPr>
              <a:xfrm>
                <a:off x="4714876" y="5349888"/>
                <a:ext cx="3857652" cy="411048"/>
                <a:chOff x="4714876" y="5578030"/>
                <a:chExt cx="3857652" cy="411048"/>
              </a:xfrm>
            </p:grpSpPr>
            <p:sp>
              <p:nvSpPr>
                <p:cNvPr id="91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5578030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직무상 비밀 등 이용 금지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92" name="TextBox 91"/>
                <p:cNvSpPr txBox="1"/>
                <p:nvPr/>
              </p:nvSpPr>
              <p:spPr>
                <a:xfrm>
                  <a:off x="4714876" y="5588968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10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</p:grpSp>
      </p:grpSp>
      <p:cxnSp>
        <p:nvCxnSpPr>
          <p:cNvPr id="44" name="직선 연결선 43"/>
          <p:cNvCxnSpPr/>
          <p:nvPr/>
        </p:nvCxnSpPr>
        <p:spPr>
          <a:xfrm flipV="1">
            <a:off x="5412047" y="4379694"/>
            <a:ext cx="2239088" cy="18273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5412047" y="4841692"/>
            <a:ext cx="1338812" cy="6093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flipV="1">
            <a:off x="1142976" y="4403936"/>
            <a:ext cx="3299864" cy="2322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2.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이해충돌방지법 주요내용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>
            <a:off x="1115544" y="6179231"/>
            <a:ext cx="2058695" cy="18049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5401824" y="5288593"/>
            <a:ext cx="1785950" cy="1588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3" name="직선 연결선 52"/>
          <p:cNvCxnSpPr>
            <a:endCxn id="89" idx="3"/>
          </p:cNvCxnSpPr>
          <p:nvPr/>
        </p:nvCxnSpPr>
        <p:spPr>
          <a:xfrm>
            <a:off x="5417671" y="5739999"/>
            <a:ext cx="3226295" cy="3757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flipV="1">
            <a:off x="5401824" y="6179231"/>
            <a:ext cx="2338528" cy="5267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1139178" y="5720160"/>
            <a:ext cx="2371370" cy="49674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88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#1.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 이해관계자 신고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KoPub돋움체 Light"/>
                <a:ea typeface="KoPub돋움체 Light"/>
              </a:rPr>
              <a:t>·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회피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652528" y="1500172"/>
            <a:ext cx="7920000" cy="234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spcAft>
                <a:spcPts val="600"/>
              </a:spcAft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8280" y="1714488"/>
            <a:ext cx="760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spc="-150" dirty="0" smtClean="0">
                <a:latin typeface="KoPub돋움체 Bold" pitchFamily="18" charset="-127"/>
                <a:ea typeface="KoPub돋움체 Bold" pitchFamily="18" charset="-127"/>
              </a:rPr>
              <a:t>공직자 </a:t>
            </a:r>
            <a:r>
              <a:rPr lang="ko-KR" altLang="en-US" sz="2400" spc="-150" dirty="0" smtClean="0">
                <a:latin typeface="KoPub돋움체 Medium" pitchFamily="18" charset="-127"/>
                <a:ea typeface="KoPub돋움체 Medium" pitchFamily="18" charset="-127"/>
              </a:rPr>
              <a:t>는</a:t>
            </a:r>
            <a:r>
              <a:rPr lang="ko-KR" altLang="en-US" sz="2400" spc="-150" dirty="0" smtClean="0">
                <a:latin typeface="KoPub돋움체 Bold" pitchFamily="18" charset="-127"/>
                <a:ea typeface="KoPub돋움체 Bold" pitchFamily="18" charset="-127"/>
              </a:rPr>
              <a:t>  </a:t>
            </a:r>
            <a:r>
              <a:rPr lang="en-US" altLang="ko-KR" sz="2400" spc="-150" dirty="0" smtClean="0">
                <a:latin typeface="KoPub돋움체 Bold" pitchFamily="18" charset="-127"/>
                <a:ea typeface="KoPub돋움체 Bold" pitchFamily="18" charset="-127"/>
              </a:rPr>
              <a:t>/  </a:t>
            </a:r>
            <a:r>
              <a:rPr lang="ko-KR" altLang="en-US" sz="2800" spc="-150" dirty="0" smtClean="0">
                <a:latin typeface="KoPub돋움체 Bold" pitchFamily="18" charset="-127"/>
                <a:ea typeface="KoPub돋움체 Bold" pitchFamily="18" charset="-127"/>
              </a:rPr>
              <a:t>직무관련자 </a:t>
            </a:r>
            <a:r>
              <a:rPr lang="ko-KR" altLang="en-US" sz="2400" spc="-150" dirty="0" smtClean="0">
                <a:latin typeface="KoPub돋움체 Medium" pitchFamily="18" charset="-127"/>
                <a:ea typeface="KoPub돋움체 Medium" pitchFamily="18" charset="-127"/>
              </a:rPr>
              <a:t>가</a:t>
            </a:r>
            <a:r>
              <a:rPr lang="ko-KR" altLang="en-US" sz="2400" spc="-150" dirty="0" smtClean="0">
                <a:latin typeface="KoPub돋움체 Bold" pitchFamily="18" charset="-127"/>
                <a:ea typeface="KoPub돋움체 Bold" pitchFamily="18" charset="-127"/>
              </a:rPr>
              <a:t>  </a:t>
            </a:r>
            <a:r>
              <a:rPr lang="en-US" altLang="ko-KR" sz="2400" spc="-150" dirty="0" smtClean="0">
                <a:latin typeface="KoPub돋움체 Bold" pitchFamily="18" charset="-127"/>
                <a:ea typeface="KoPub돋움체 Bold" pitchFamily="18" charset="-127"/>
              </a:rPr>
              <a:t>/  </a:t>
            </a:r>
            <a:r>
              <a:rPr lang="ko-KR" altLang="en-US" sz="2800" spc="-150" dirty="0" smtClean="0">
                <a:latin typeface="KoPub돋움체 Bold" pitchFamily="18" charset="-127"/>
                <a:ea typeface="KoPub돋움체 Bold" pitchFamily="18" charset="-127"/>
              </a:rPr>
              <a:t>사적 이해관계자 </a:t>
            </a:r>
            <a:r>
              <a:rPr lang="ko-KR" altLang="en-US" sz="2400" spc="-150" dirty="0" smtClean="0">
                <a:latin typeface="KoPub돋움체 Medium" pitchFamily="18" charset="-127"/>
                <a:ea typeface="KoPub돋움체 Medium" pitchFamily="18" charset="-127"/>
              </a:rPr>
              <a:t>임을 안 경우</a:t>
            </a:r>
            <a:endParaRPr lang="ko-KR" altLang="en-US" sz="2400" spc="-150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8280" y="2285992"/>
            <a:ext cx="462177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안 날로부터 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14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일 이내에 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Aft>
                <a:spcPts val="60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소속기관장에게 그 사실을 서면으로 </a:t>
            </a: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신고하고</a:t>
            </a:r>
            <a:r>
              <a:rPr lang="ko-KR" altLang="en-US" sz="200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endParaRPr lang="en-US" altLang="ko-KR" dirty="0" smtClean="0">
              <a:latin typeface="KoPub돋움체 Bold" pitchFamily="18" charset="-127"/>
              <a:ea typeface="KoPub돋움체 Bold" pitchFamily="18" charset="-127"/>
            </a:endParaRPr>
          </a:p>
          <a:p>
            <a:pPr>
              <a:spcAft>
                <a:spcPts val="600"/>
              </a:spcAft>
            </a:pP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회피를 신청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하여야 한다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.(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1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항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)</a:t>
            </a:r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52528" y="4071941"/>
            <a:ext cx="7920000" cy="216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8280" y="4286256"/>
            <a:ext cx="19223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2400" spc="-150" dirty="0" smtClean="0">
                <a:latin typeface="KoPub돋움체 Bold" pitchFamily="18" charset="-127"/>
                <a:ea typeface="KoPub돋움체 Bold" pitchFamily="18" charset="-127"/>
              </a:rPr>
              <a:t>기피 신청 </a:t>
            </a:r>
            <a:r>
              <a:rPr lang="en-US" altLang="ko-KR" sz="1600" dirty="0" smtClean="0"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sz="1600" dirty="0" smtClean="0">
                <a:latin typeface="KoPub돋움체 Medium" pitchFamily="18" charset="-127"/>
                <a:ea typeface="KoPub돋움체 Medium" pitchFamily="18" charset="-127"/>
              </a:rPr>
              <a:t>2</a:t>
            </a: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항</a:t>
            </a:r>
            <a:r>
              <a:rPr lang="en-US" altLang="ko-KR" sz="1600" dirty="0" smtClean="0">
                <a:latin typeface="KoPub돋움체 Medium" pitchFamily="18" charset="-127"/>
                <a:ea typeface="KoPub돋움체 Medium" pitchFamily="18" charset="-127"/>
              </a:rPr>
              <a:t>)</a:t>
            </a:r>
            <a:endParaRPr lang="en-US" altLang="ko-KR" sz="24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8280" y="4820488"/>
            <a:ext cx="69846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직무관련자 또는 공직자의 직무수행과 관련해 직접적 이해관계가 있는 자는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600"/>
              </a:spcBef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해당 공직자에게 사적 이해관계가 있다고 판단하는 경우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600"/>
              </a:spcBef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그 공직자의 소속기관장에게 기피를 신청할 수 있음</a:t>
            </a:r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#1.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 이해관계자</a:t>
            </a:r>
            <a:r>
              <a:rPr lang="ko-KR" altLang="en-US" sz="40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란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ko-KR" altLang="en-US" b="1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214282" y="1340768"/>
            <a:ext cx="8174142" cy="31085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20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20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20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44573" y="1528539"/>
            <a:ext cx="3015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사적이해관계자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2</a:t>
            </a: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조 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6</a:t>
            </a: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항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)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99592" y="4637082"/>
            <a:ext cx="6558206" cy="21698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민법 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779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가족의 범위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①다음의 자는 가족으로 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1. </a:t>
            </a:r>
            <a:r>
              <a:rPr lang="ko-KR" altLang="en-US" dirty="0"/>
              <a:t>배우자</a:t>
            </a:r>
            <a:r>
              <a:rPr lang="en-US" altLang="ko-KR" dirty="0"/>
              <a:t>, </a:t>
            </a:r>
            <a:r>
              <a:rPr lang="ko-KR" altLang="en-US" dirty="0"/>
              <a:t>직계혈족 및 형제자매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2. </a:t>
            </a:r>
            <a:r>
              <a:rPr lang="ko-KR" altLang="en-US" dirty="0"/>
              <a:t>직계혈족의 배우자</a:t>
            </a:r>
            <a:r>
              <a:rPr lang="en-US" altLang="ko-KR" dirty="0"/>
              <a:t>, </a:t>
            </a:r>
            <a:r>
              <a:rPr lang="ko-KR" altLang="en-US" dirty="0"/>
              <a:t>배우자의 직계혈족 및 배우자의 형제자매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②제</a:t>
            </a:r>
            <a:r>
              <a:rPr lang="en-US" altLang="ko-KR" dirty="0"/>
              <a:t>1</a:t>
            </a:r>
            <a:r>
              <a:rPr lang="ko-KR" altLang="en-US" dirty="0" err="1"/>
              <a:t>항제</a:t>
            </a:r>
            <a:r>
              <a:rPr lang="en-US" altLang="ko-KR" dirty="0"/>
              <a:t>2</a:t>
            </a:r>
            <a:r>
              <a:rPr lang="ko-KR" altLang="en-US" dirty="0"/>
              <a:t>호의 경우에는 생계를 같이 하는 경우에 한한다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2029181"/>
            <a:ext cx="7620997" cy="24160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600"/>
              </a:spcBef>
              <a:buAutoNum type="arabicPeriod"/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공직자 또는  그 가족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「민법」 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779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조에 따른 가족을 말한다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공직자 자신 또는 그 가족이 임원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대표자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</a:rPr>
              <a:t>〮</a:t>
            </a:r>
            <a:r>
              <a:rPr lang="ko-KR" altLang="en-US" dirty="0" smtClean="0">
                <a:latin typeface="맑은 고딕" panose="020B0503020000020004" pitchFamily="50" charset="-127"/>
              </a:rPr>
              <a:t>관리자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</a:rPr>
              <a:t>〮</a:t>
            </a:r>
            <a:r>
              <a:rPr lang="ko-KR" altLang="en-US" dirty="0" smtClean="0">
                <a:latin typeface="맑은 고딕" panose="020B0503020000020004" pitchFamily="50" charset="-127"/>
              </a:rPr>
              <a:t>또는  사외이사로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재직하고 있는 법인 또는 단체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 startAt="3"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공직자로 채용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</a:rPr>
              <a:t>〮</a:t>
            </a:r>
            <a:r>
              <a:rPr lang="ko-KR" altLang="en-US" dirty="0" smtClean="0">
                <a:latin typeface="맑은 고딕" panose="020B0503020000020004" pitchFamily="50" charset="-127"/>
              </a:rPr>
              <a:t>임용되기 전 </a:t>
            </a:r>
            <a:r>
              <a:rPr lang="en-US" altLang="ko-KR" dirty="0" smtClean="0">
                <a:latin typeface="맑은 고딕" panose="020B0503020000020004" pitchFamily="50" charset="-127"/>
              </a:rPr>
              <a:t>2</a:t>
            </a:r>
            <a:r>
              <a:rPr lang="ko-KR" altLang="en-US" dirty="0" smtClean="0">
                <a:latin typeface="맑은 고딕" panose="020B0503020000020004" pitchFamily="50" charset="-127"/>
              </a:rPr>
              <a:t>년 이내에 공직자의 자신이 재직하였던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개인이나 법인 또는 단체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타원 42"/>
          <p:cNvSpPr/>
          <p:nvPr/>
        </p:nvSpPr>
        <p:spPr>
          <a:xfrm>
            <a:off x="3623636" y="4143380"/>
            <a:ext cx="2520000" cy="25200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" name="그룹 82"/>
          <p:cNvGrpSpPr/>
          <p:nvPr/>
        </p:nvGrpSpPr>
        <p:grpSpPr>
          <a:xfrm>
            <a:off x="7092280" y="4869160"/>
            <a:ext cx="1368152" cy="1190247"/>
            <a:chOff x="5611284" y="3689366"/>
            <a:chExt cx="1368152" cy="1190247"/>
          </a:xfrm>
        </p:grpSpPr>
        <p:sp>
          <p:nvSpPr>
            <p:cNvPr id="84" name="TextBox 83"/>
            <p:cNvSpPr txBox="1"/>
            <p:nvPr/>
          </p:nvSpPr>
          <p:spPr>
            <a:xfrm>
              <a:off x="5611284" y="4571836"/>
              <a:ext cx="1368152" cy="307777"/>
            </a:xfrm>
            <a:prstGeom prst="rect">
              <a:avLst/>
            </a:prstGeom>
            <a:solidFill>
              <a:schemeClr val="accent1">
                <a:lumMod val="40000"/>
                <a:lumOff val="60000"/>
                <a:alpha val="53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latin typeface="KoPub돋움체 Bold" pitchFamily="18" charset="-127"/>
                  <a:ea typeface="KoPub돋움체 Bold" pitchFamily="18" charset="-127"/>
                </a:rPr>
                <a:t>직무관련자</a:t>
              </a:r>
              <a:endParaRPr lang="en-US" altLang="ko-KR" sz="1400" b="1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pic>
          <p:nvPicPr>
            <p:cNvPr id="85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8800" y="3689366"/>
              <a:ext cx="753120" cy="75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" name="모서리가 둥근 직사각형 89"/>
          <p:cNvSpPr/>
          <p:nvPr/>
        </p:nvSpPr>
        <p:spPr>
          <a:xfrm>
            <a:off x="3553779" y="4793577"/>
            <a:ext cx="2676181" cy="1053567"/>
          </a:xfrm>
          <a:prstGeom prst="round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26237" y="5841891"/>
            <a:ext cx="1430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물품</a:t>
            </a: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용역</a:t>
            </a: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공사 계약</a:t>
            </a:r>
            <a:endParaRPr lang="en-US" altLang="ko-KR" sz="1400" b="1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6" name="그룹 11"/>
          <p:cNvGrpSpPr/>
          <p:nvPr/>
        </p:nvGrpSpPr>
        <p:grpSpPr>
          <a:xfrm>
            <a:off x="571472" y="1484784"/>
            <a:ext cx="8001056" cy="2400657"/>
            <a:chOff x="571472" y="1340768"/>
            <a:chExt cx="8001056" cy="240065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57" name="직사각형 56"/>
            <p:cNvSpPr/>
            <p:nvPr/>
          </p:nvSpPr>
          <p:spPr>
            <a:xfrm>
              <a:off x="571472" y="1340768"/>
              <a:ext cx="8001056" cy="2400657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55576" y="1463756"/>
              <a:ext cx="7538880" cy="142192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공직자는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본인</a:t>
              </a:r>
              <a:r>
                <a:rPr lang="en-US" altLang="ko-KR" sz="2400" dirty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가족 중 일부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 또는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특수관계사업자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공직자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자신의 </a:t>
              </a:r>
              <a:r>
                <a:rPr lang="ko-KR" altLang="en-US" sz="2400" dirty="0" smtClean="0">
                  <a:latin typeface="KoPub돋움체 Bold" pitchFamily="18" charset="-127"/>
                  <a:ea typeface="KoPub돋움체 Bold" pitchFamily="18" charset="-127"/>
                </a:rPr>
                <a:t>직무관련자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dirty="0" smtClean="0">
                  <a:latin typeface="KoPub돋움체 Bold" pitchFamily="18" charset="-127"/>
                  <a:ea typeface="KoPub돋움체 Bold" pitchFamily="18" charset="-127"/>
                </a:rPr>
                <a:t>금전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부동산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물품</a:t>
              </a:r>
              <a:r>
                <a:rPr lang="en-US" altLang="ko-KR" sz="2400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용역</a:t>
              </a:r>
              <a:r>
                <a:rPr lang="en-US" altLang="ko-KR" sz="2400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공사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등 계약 거래행위를 한다는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것을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755576" y="2926685"/>
              <a:ext cx="7692769" cy="73699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b="1" spc="-50" dirty="0">
                  <a:latin typeface="KoPub돋움체 Medium" pitchFamily="18" charset="-127"/>
                  <a:ea typeface="KoPub돋움체 Medium" pitchFamily="18" charset="-127"/>
                </a:rPr>
                <a:t>사전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 또는 </a:t>
              </a:r>
              <a:r>
                <a:rPr lang="ko-KR" altLang="en-US" b="1" spc="-50" dirty="0">
                  <a:latin typeface="KoPub돋움체 Medium" pitchFamily="18" charset="-127"/>
                  <a:ea typeface="KoPub돋움체 Medium" pitchFamily="18" charset="-127"/>
                </a:rPr>
                <a:t>사후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에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알게 된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경우 안 날부터 </a:t>
              </a:r>
              <a:r>
                <a:rPr lang="en-US" altLang="ko-KR" b="1" spc="-50" dirty="0">
                  <a:latin typeface="KoPub돋움체 Medium" pitchFamily="18" charset="-127"/>
                  <a:ea typeface="KoPub돋움체 Medium" pitchFamily="18" charset="-127"/>
                </a:rPr>
                <a:t>14</a:t>
              </a:r>
              <a:r>
                <a:rPr lang="ko-KR" altLang="en-US" b="1" spc="-50" dirty="0">
                  <a:latin typeface="KoPub돋움체 Medium" pitchFamily="18" charset="-127"/>
                  <a:ea typeface="KoPub돋움체 Medium" pitchFamily="18" charset="-127"/>
                </a:rPr>
                <a:t>일 이내</a:t>
              </a:r>
              <a:r>
                <a:rPr lang="en-US" altLang="ko-KR" b="1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소속기관장에게 서면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신고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→ 소속기관장은 직무수행의 일시 중지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직무 </a:t>
              </a:r>
              <a:r>
                <a:rPr lang="ko-KR" altLang="en-US" dirty="0" err="1">
                  <a:latin typeface="KoPub돋움체 Medium" pitchFamily="18" charset="-127"/>
                  <a:ea typeface="KoPub돋움체 Medium" pitchFamily="18" charset="-127"/>
                </a:rPr>
                <a:t>재배정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전보 등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조치</a:t>
              </a:r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</p:grpSp>
      <p:grpSp>
        <p:nvGrpSpPr>
          <p:cNvPr id="7" name="그룹 42"/>
          <p:cNvGrpSpPr/>
          <p:nvPr/>
        </p:nvGrpSpPr>
        <p:grpSpPr>
          <a:xfrm>
            <a:off x="714348" y="4071942"/>
            <a:ext cx="2133008" cy="2571768"/>
            <a:chOff x="5050694" y="4000504"/>
            <a:chExt cx="2133008" cy="2571768"/>
          </a:xfrm>
        </p:grpSpPr>
        <p:sp>
          <p:nvSpPr>
            <p:cNvPr id="44" name="타원 43"/>
            <p:cNvSpPr/>
            <p:nvPr/>
          </p:nvSpPr>
          <p:spPr>
            <a:xfrm>
              <a:off x="5050694" y="4926388"/>
              <a:ext cx="720000" cy="72000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6463702" y="5016388"/>
              <a:ext cx="72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5050694" y="4000504"/>
              <a:ext cx="72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5050694" y="6032272"/>
              <a:ext cx="72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6463702" y="4000504"/>
              <a:ext cx="720000" cy="54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6463702" y="6032272"/>
              <a:ext cx="720000" cy="54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5770694" y="5285594"/>
              <a:ext cx="693008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 rot="5400000">
              <a:off x="5217752" y="4733446"/>
              <a:ext cx="38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 rot="5400000">
              <a:off x="5217752" y="5839330"/>
              <a:ext cx="38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/>
            <p:nvPr/>
          </p:nvCxnSpPr>
          <p:spPr>
            <a:xfrm rot="5400000">
              <a:off x="6585760" y="4778446"/>
              <a:ext cx="47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 rot="5400000">
              <a:off x="6585760" y="5794330"/>
              <a:ext cx="47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5082720" y="5132500"/>
              <a:ext cx="6559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공직자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6574275" y="6148384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자녀</a:t>
              </a:r>
              <a:endParaRPr lang="ko-KR" altLang="en-US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161267" y="4116616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부모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574275" y="4116616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부모</a:t>
              </a:r>
              <a:endParaRPr lang="ko-KR" altLang="en-US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495728" y="5132500"/>
              <a:ext cx="6559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배우자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161267" y="6148384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자녀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cxnSp>
        <p:nvCxnSpPr>
          <p:cNvPr id="63" name="직선 연결선 62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#4.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직무관련자와의 거래 신고</a:t>
            </a:r>
            <a:r>
              <a:rPr lang="ko-KR" altLang="en-US" sz="3600" b="1" spc="-6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pic>
        <p:nvPicPr>
          <p:cNvPr id="94" name="Picture 2" descr="C:\Users\업무망PC\Documents\모든 문서(권나라)\이해충돌방지법\Flaticon\money_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05" y="4255625"/>
            <a:ext cx="627906" cy="6279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grpSp>
        <p:nvGrpSpPr>
          <p:cNvPr id="3" name="그룹 77"/>
          <p:cNvGrpSpPr/>
          <p:nvPr/>
        </p:nvGrpSpPr>
        <p:grpSpPr>
          <a:xfrm>
            <a:off x="3059835" y="5102217"/>
            <a:ext cx="3750344" cy="236564"/>
            <a:chOff x="3197920" y="4416901"/>
            <a:chExt cx="1474342" cy="132190"/>
          </a:xfrm>
        </p:grpSpPr>
        <p:cxnSp>
          <p:nvCxnSpPr>
            <p:cNvPr id="79" name="직선 화살표 연결선 78"/>
            <p:cNvCxnSpPr/>
            <p:nvPr/>
          </p:nvCxnSpPr>
          <p:spPr>
            <a:xfrm>
              <a:off x="3197920" y="4416901"/>
              <a:ext cx="1474342" cy="0"/>
            </a:xfrm>
            <a:prstGeom prst="straightConnector1">
              <a:avLst/>
            </a:prstGeom>
            <a:ln w="25400">
              <a:solidFill>
                <a:schemeClr val="accent4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화살표 연결선 79"/>
            <p:cNvCxnSpPr/>
            <p:nvPr/>
          </p:nvCxnSpPr>
          <p:spPr>
            <a:xfrm flipH="1">
              <a:off x="3197921" y="4549091"/>
              <a:ext cx="1445517" cy="0"/>
            </a:xfrm>
            <a:prstGeom prst="straightConnector1">
              <a:avLst/>
            </a:prstGeom>
            <a:ln w="25400">
              <a:solidFill>
                <a:schemeClr val="accent4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3817816" y="5890031"/>
            <a:ext cx="840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부동</a:t>
            </a:r>
            <a:r>
              <a:rPr lang="ko-KR" altLang="en-US" sz="1400" b="1" dirty="0">
                <a:latin typeface="KoPub돋움체 Bold" pitchFamily="18" charset="-127"/>
                <a:ea typeface="KoPub돋움체 Bold" pitchFamily="18" charset="-127"/>
              </a:rPr>
              <a:t>산</a:t>
            </a:r>
            <a:endParaRPr lang="en-US" altLang="ko-KR" sz="1400" b="1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383234" y="4916918"/>
            <a:ext cx="840008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금</a:t>
            </a:r>
            <a:r>
              <a:rPr lang="ko-KR" altLang="en-US" sz="1400" b="1" dirty="0">
                <a:latin typeface="KoPub돋움체 Bold" pitchFamily="18" charset="-127"/>
                <a:ea typeface="KoPub돋움체 Bold" pitchFamily="18" charset="-127"/>
              </a:rPr>
              <a:t>전</a:t>
            </a:r>
            <a:endParaRPr lang="en-US" altLang="ko-KR" sz="1400" b="1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96" name="Picture 3" descr="C:\Users\업무망PC\Documents\모든 문서(권나라)\이해충돌방지법\Flaticon\hous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031" y="5203938"/>
            <a:ext cx="704039" cy="7040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97" name="Picture 4" descr="C:\Users\업무망PC\Documents\모든 문서(권나라)\이해충돌방지법\Flaticon\contrac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309" y="5224695"/>
            <a:ext cx="617196" cy="6171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32008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1357290" y="3501008"/>
            <a:ext cx="6522653" cy="2642636"/>
            <a:chOff x="621114" y="3501008"/>
            <a:chExt cx="7379909" cy="3093224"/>
          </a:xfrm>
        </p:grpSpPr>
        <p:pic>
          <p:nvPicPr>
            <p:cNvPr id="1026" name="Picture 2" descr="C:\Users\업무망PC\Documents\모든 문서(권나라)\이해충돌방지법\Flaticon\building.png"/>
            <p:cNvPicPr>
              <a:picLocks noChangeAspect="1" noChangeArrowheads="1"/>
            </p:cNvPicPr>
            <p:nvPr/>
          </p:nvPicPr>
          <p:blipFill>
            <a:blip r:embed="rId3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114" y="4077072"/>
              <a:ext cx="1045096" cy="10450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4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9878" y="3501008"/>
              <a:ext cx="753120" cy="75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4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314" y="5102448"/>
              <a:ext cx="753120" cy="75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1629798" y="3900061"/>
              <a:ext cx="720080" cy="37656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1874619" y="4276621"/>
              <a:ext cx="17036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현직 공직자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 A</a:t>
              </a:r>
            </a:p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인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허가 담당</a:t>
              </a:r>
              <a:endParaRPr lang="en-US" altLang="ko-KR" sz="1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33" name="직선 연결선 32"/>
            <p:cNvCxnSpPr/>
            <p:nvPr/>
          </p:nvCxnSpPr>
          <p:spPr>
            <a:xfrm>
              <a:off x="1629798" y="5210088"/>
              <a:ext cx="587884" cy="537840"/>
            </a:xfrm>
            <a:prstGeom prst="line">
              <a:avLst/>
            </a:prstGeom>
            <a:ln w="254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1917258" y="5855568"/>
              <a:ext cx="170363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퇴직자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B</a:t>
              </a:r>
            </a:p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인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허가 신청자</a:t>
              </a:r>
              <a:endParaRPr lang="en-US" altLang="ko-KR" sz="1400" b="1" dirty="0">
                <a:latin typeface="KoPub돋움체 Bold" pitchFamily="18" charset="-127"/>
                <a:ea typeface="KoPub돋움체 Bold" pitchFamily="18" charset="-127"/>
              </a:endParaRPr>
            </a:p>
            <a:p>
              <a:pPr algn="ctr"/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(A</a:t>
              </a:r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의 직무관련자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)</a:t>
              </a:r>
            </a:p>
          </p:txBody>
        </p:sp>
        <p:grpSp>
          <p:nvGrpSpPr>
            <p:cNvPr id="2" name="그룹 71685"/>
            <p:cNvGrpSpPr/>
            <p:nvPr/>
          </p:nvGrpSpPr>
          <p:grpSpPr>
            <a:xfrm>
              <a:off x="3776712" y="3762049"/>
              <a:ext cx="4174268" cy="1631031"/>
              <a:chOff x="3508137" y="4165600"/>
              <a:chExt cx="4174268" cy="1631031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71685" name="모서리가 둥근 직사각형 71684"/>
              <p:cNvSpPr/>
              <p:nvPr/>
            </p:nvSpPr>
            <p:spPr>
              <a:xfrm>
                <a:off x="3641278" y="4165600"/>
                <a:ext cx="4041127" cy="1631031"/>
              </a:xfrm>
              <a:prstGeom prst="roundRect">
                <a:avLst/>
              </a:prstGeom>
              <a:grpFill/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32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pic>
            <p:nvPicPr>
              <p:cNvPr id="1027" name="Picture 3" descr="C:\Users\업무망PC\Documents\모든 문서(권나라)\이해충돌방지법\Flaticon\golf-player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1278" y="4418323"/>
                <a:ext cx="1002160" cy="1002160"/>
              </a:xfrm>
              <a:prstGeom prst="rect">
                <a:avLst/>
              </a:prstGeom>
              <a:grpFill/>
              <a:extLst/>
            </p:spPr>
          </p:pic>
          <p:pic>
            <p:nvPicPr>
              <p:cNvPr id="1028" name="Picture 4" descr="C:\Users\업무망PC\Documents\모든 문서(권나라)\이해충돌방지법\Flaticon\passenger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04047" y="4347924"/>
                <a:ext cx="1035347" cy="1035347"/>
              </a:xfrm>
              <a:prstGeom prst="rect">
                <a:avLst/>
              </a:prstGeom>
              <a:grpFill/>
              <a:extLst/>
            </p:spPr>
          </p:pic>
          <p:pic>
            <p:nvPicPr>
              <p:cNvPr id="1029" name="Picture 5" descr="C:\Users\업무망PC\Documents\모든 문서(권나라)\이해충돌방지법\Flaticon\cards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03083" y="4361541"/>
                <a:ext cx="1008112" cy="100811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47" name="TextBox 46"/>
              <p:cNvSpPr txBox="1"/>
              <p:nvPr/>
            </p:nvSpPr>
            <p:spPr>
              <a:xfrm>
                <a:off x="3508137" y="5468990"/>
                <a:ext cx="12684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latin typeface="KoPub돋움체 Bold" pitchFamily="18" charset="-127"/>
                    <a:ea typeface="KoPub돋움체 Bold" pitchFamily="18" charset="-127"/>
                  </a:rPr>
                  <a:t>골프</a:t>
                </a:r>
                <a:endParaRPr lang="en-US" altLang="ko-KR" sz="14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5004047" y="5467430"/>
                <a:ext cx="12684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KoPub돋움체 Bold" pitchFamily="18" charset="-127"/>
                    <a:ea typeface="KoPub돋움체 Bold" pitchFamily="18" charset="-127"/>
                  </a:rPr>
                  <a:t>여</a:t>
                </a:r>
                <a:r>
                  <a:rPr lang="ko-KR" altLang="en-US" sz="1400" b="1" dirty="0">
                    <a:latin typeface="KoPub돋움체 Bold" pitchFamily="18" charset="-127"/>
                    <a:ea typeface="KoPub돋움체 Bold" pitchFamily="18" charset="-127"/>
                  </a:rPr>
                  <a:t>행</a:t>
                </a:r>
                <a:endParaRPr lang="en-US" altLang="ko-KR" sz="1400" b="1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6413963" y="5467430"/>
                <a:ext cx="12684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latin typeface="KoPub돋움체 Bold" pitchFamily="18" charset="-127"/>
                    <a:ea typeface="KoPub돋움체 Bold" pitchFamily="18" charset="-127"/>
                  </a:rPr>
                  <a:t>사행성 오락</a:t>
                </a:r>
                <a:endParaRPr lang="en-US" altLang="ko-KR" sz="14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3923928" y="5755322"/>
              <a:ext cx="4077095" cy="369332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>
                  <a:latin typeface="KoPub돋움체 Bold" pitchFamily="18" charset="-127"/>
                  <a:ea typeface="KoPub돋움체 Bold" pitchFamily="18" charset="-127"/>
                </a:rPr>
                <a:t>소속기관장에게 신고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#5.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 사적 접촉 신고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3" name="그룹 29"/>
          <p:cNvGrpSpPr/>
          <p:nvPr/>
        </p:nvGrpSpPr>
        <p:grpSpPr>
          <a:xfrm>
            <a:off x="571472" y="1484784"/>
            <a:ext cx="8001056" cy="1620000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31" name="직사각형 30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55576" y="1463756"/>
              <a:ext cx="7538880" cy="97872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공직자는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직무관련자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인 소속기관의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퇴직자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퇴직 후 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2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년 이내의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자에 한함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)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와</a:t>
              </a:r>
              <a:endParaRPr lang="en-US" altLang="ko-KR" dirty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골프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dirty="0" smtClean="0">
                  <a:latin typeface="KoPub돋움체 Medium" pitchFamily="18" charset="-127"/>
                  <a:ea typeface="KoPub돋움체 Medium" pitchFamily="18" charset="-127"/>
                </a:rPr>
                <a:t>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여행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dirty="0" smtClean="0">
                  <a:latin typeface="KoPub돋움체 Medium" pitchFamily="18" charset="-127"/>
                  <a:ea typeface="KoPub돋움체 Medium" pitchFamily="18" charset="-127"/>
                </a:rPr>
                <a:t>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사행성 오락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을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하는 경우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소속기관장에게 신고</a:t>
              </a:r>
              <a:endParaRPr lang="en-US" altLang="ko-KR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576" y="2420888"/>
              <a:ext cx="7692769" cy="40459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→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소속기관장은 해당 공직자의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직무를 </a:t>
              </a:r>
              <a:r>
                <a:rPr lang="ko-KR" altLang="en-US" dirty="0" err="1">
                  <a:latin typeface="KoPub돋움체 Medium" pitchFamily="18" charset="-127"/>
                  <a:ea typeface="KoPub돋움체 Medium" pitchFamily="18" charset="-127"/>
                </a:rPr>
                <a:t>중지ㆍ취소하는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등 필요한 조치</a:t>
              </a:r>
            </a:p>
          </p:txBody>
        </p:sp>
      </p:grpSp>
      <p:cxnSp>
        <p:nvCxnSpPr>
          <p:cNvPr id="36" name="직선 연결선 35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0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182286" y="3822139"/>
            <a:ext cx="6990114" cy="830997"/>
          </a:xfrm>
          <a:prstGeom prst="rect">
            <a:avLst/>
          </a:prstGeom>
          <a:solidFill>
            <a:schemeClr val="tx2">
              <a:lumMod val="40000"/>
              <a:lumOff val="60000"/>
              <a:alpha val="22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j-lt"/>
                <a:ea typeface="KoPub돋움체 Light" pitchFamily="2" charset="-127"/>
              </a:rPr>
              <a:t>직무 관련자에게 사적으로 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노무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조언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자문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j-lt"/>
                <a:ea typeface="KoPub돋움체 Light" pitchFamily="2" charset="-127"/>
              </a:rPr>
              <a:t>타인에게 소속 공공기관 관련 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지식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정보 제공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4610452"/>
            <a:ext cx="6569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j-lt"/>
                <a:ea typeface="KoPub돋움체 Light" pitchFamily="2" charset="-127"/>
              </a:rPr>
              <a:t>소속 공공기관 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상대방을 대리 또는 조언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자문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정보 제공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외국의 기관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법인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단체 등 대리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직무와 관련된 다른 직위에 취임</a:t>
            </a:r>
          </a:p>
        </p:txBody>
      </p:sp>
      <p:grpSp>
        <p:nvGrpSpPr>
          <p:cNvPr id="2" name="그룹 16"/>
          <p:cNvGrpSpPr/>
          <p:nvPr/>
        </p:nvGrpSpPr>
        <p:grpSpPr>
          <a:xfrm>
            <a:off x="6156176" y="3936129"/>
            <a:ext cx="1780348" cy="635879"/>
            <a:chOff x="6804248" y="3720105"/>
            <a:chExt cx="1780348" cy="635879"/>
          </a:xfrm>
          <a:solidFill>
            <a:schemeClr val="bg1"/>
          </a:solidFill>
        </p:grpSpPr>
        <p:sp>
          <p:nvSpPr>
            <p:cNvPr id="16" name="덧셈 기호 15"/>
            <p:cNvSpPr/>
            <p:nvPr/>
          </p:nvSpPr>
          <p:spPr>
            <a:xfrm>
              <a:off x="6804248" y="3720105"/>
              <a:ext cx="658029" cy="635879"/>
            </a:xfrm>
            <a:prstGeom prst="mathPlus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+mj-lt"/>
                <a:ea typeface="KoPub돋움체 Bold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577526" y="3843776"/>
              <a:ext cx="1007070" cy="30777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대가 수수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#6.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 외부 활동 제한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3" name="그룹 22"/>
          <p:cNvGrpSpPr/>
          <p:nvPr/>
        </p:nvGrpSpPr>
        <p:grpSpPr>
          <a:xfrm>
            <a:off x="571472" y="1484784"/>
            <a:ext cx="8001056" cy="2160000"/>
            <a:chOff x="571472" y="1340768"/>
            <a:chExt cx="8001056" cy="1924565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24" name="직사각형 23"/>
            <p:cNvSpPr/>
            <p:nvPr/>
          </p:nvSpPr>
          <p:spPr>
            <a:xfrm>
              <a:off x="571472" y="1340768"/>
              <a:ext cx="8001056" cy="1924565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5576" y="1463756"/>
              <a:ext cx="7538880" cy="81551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공직자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는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지식</a:t>
              </a:r>
              <a:r>
                <a:rPr lang="en-US" altLang="ko-KR" sz="2400" dirty="0" smtClean="0">
                  <a:latin typeface="KoPub돋움체 Bold" pitchFamily="18" charset="-127"/>
                  <a:ea typeface="KoPub돋움체 Bold" pitchFamily="18" charset="-127"/>
                </a:rPr>
                <a:t> ·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정보를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제공하고 대가를 받는 행위 등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공직자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직무 수행의 공정성을 해칠 수 있는 각종 </a:t>
              </a:r>
              <a:r>
                <a:rPr lang="ko-KR" altLang="en-US" sz="2400" b="1" spc="-50" dirty="0">
                  <a:latin typeface="KoPub돋움체 Bold" pitchFamily="18" charset="-127"/>
                  <a:ea typeface="KoPub돋움체 Bold" pitchFamily="18" charset="-127"/>
                </a:rPr>
                <a:t>외부활동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을 </a:t>
              </a:r>
              <a:r>
                <a:rPr lang="ko-KR" altLang="en-US" sz="2400" b="1" spc="-50" dirty="0">
                  <a:latin typeface="KoPub돋움체 Bold" pitchFamily="18" charset="-127"/>
                  <a:ea typeface="KoPub돋움체 Bold" pitchFamily="18" charset="-127"/>
                </a:rPr>
                <a:t>원천적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으로 </a:t>
              </a:r>
              <a:r>
                <a:rPr lang="ko-KR" altLang="en-US" sz="2400" b="1" spc="-50" dirty="0">
                  <a:latin typeface="KoPub돋움체 Bold" pitchFamily="18" charset="-127"/>
                  <a:ea typeface="KoPub돋움체 Bold" pitchFamily="18" charset="-127"/>
                </a:rPr>
                <a:t>금지</a:t>
              </a:r>
              <a:endParaRPr lang="en-US" altLang="ko-KR" sz="2400" b="1" spc="-5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55576" y="2599862"/>
            <a:ext cx="753888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→ </a:t>
            </a:r>
            <a:r>
              <a:rPr lang="ko-KR" altLang="en-US" spc="-50" dirty="0" smtClean="0">
                <a:latin typeface="KoPub돋움체 Medium" pitchFamily="18" charset="-127"/>
                <a:ea typeface="KoPub돋움체 Medium" pitchFamily="18" charset="-127"/>
              </a:rPr>
              <a:t>소속기관장은 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공직자의 행위가 </a:t>
            </a:r>
            <a:r>
              <a:rPr lang="ko-KR" altLang="en-US" b="1" spc="-50" dirty="0">
                <a:latin typeface="KoPub돋움체 Medium" pitchFamily="18" charset="-127"/>
                <a:ea typeface="KoPub돋움체 Medium" pitchFamily="18" charset="-127"/>
              </a:rPr>
              <a:t>제한된 외부활동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으로 판단되면 해당 공직자에게 </a:t>
            </a:r>
            <a:endParaRPr lang="en-US" altLang="ko-KR" spc="-5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    그 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행위를 </a:t>
            </a:r>
            <a:r>
              <a:rPr lang="ko-KR" altLang="en-US" dirty="0" err="1">
                <a:latin typeface="KoPub돋움체 Medium" pitchFamily="18" charset="-127"/>
                <a:ea typeface="KoPub돋움체 Medium" pitchFamily="18" charset="-127"/>
              </a:rPr>
              <a:t>중지ㆍ종료하도록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 명령하여야 함</a:t>
            </a:r>
          </a:p>
        </p:txBody>
      </p:sp>
      <p:cxnSp>
        <p:nvCxnSpPr>
          <p:cNvPr id="26" name="직선 연결선 25"/>
          <p:cNvCxnSpPr/>
          <p:nvPr/>
        </p:nvCxnSpPr>
        <p:spPr>
          <a:xfrm rot="5400000">
            <a:off x="77831" y="4825237"/>
            <a:ext cx="1785950" cy="1588"/>
          </a:xfrm>
          <a:prstGeom prst="line">
            <a:avLst/>
          </a:prstGeom>
          <a:ln w="28575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24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#7.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가족 채용 제한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10" name="그룹 70"/>
          <p:cNvGrpSpPr/>
          <p:nvPr/>
        </p:nvGrpSpPr>
        <p:grpSpPr>
          <a:xfrm>
            <a:off x="571472" y="1484784"/>
            <a:ext cx="8001056" cy="1620000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72" name="직사각형 71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55576" y="1463756"/>
              <a:ext cx="7538880" cy="83099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공공기관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산하기관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자회사 포함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)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은 경쟁절차를 거치지 않는 한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소속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고위공직자</a:t>
              </a:r>
              <a:r>
                <a:rPr lang="en-US" altLang="ko-KR" sz="2400" b="1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채용담당자 등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의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가족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을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채용할 수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없음</a:t>
              </a:r>
              <a:endParaRPr lang="en-US" altLang="ko-KR" sz="2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755576" y="2555612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자신의 가족 등이 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경쟁절차 없이 채용되도록 </a:t>
            </a:r>
            <a:r>
              <a:rPr lang="ko-KR" altLang="en-US" dirty="0" err="1" smtClean="0">
                <a:latin typeface="KoPub돋움체 Medium" pitchFamily="18" charset="-127"/>
                <a:ea typeface="KoPub돋움체 Medium" pitchFamily="18" charset="-127"/>
              </a:rPr>
              <a:t>지시ㆍ유도하거나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묵인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하는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행위 </a:t>
            </a:r>
            <a:r>
              <a:rPr lang="ko-KR" altLang="en-US" b="1" dirty="0" smtClean="0">
                <a:latin typeface="KoPub돋움체 Medium" pitchFamily="18" charset="-127"/>
                <a:ea typeface="KoPub돋움체 Medium" pitchFamily="18" charset="-127"/>
              </a:rPr>
              <a:t>금지</a:t>
            </a:r>
            <a:endParaRPr lang="ko-KR" altLang="en-US" b="1" dirty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64" name="직선 연결선 63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그룹 50"/>
          <p:cNvGrpSpPr/>
          <p:nvPr/>
        </p:nvGrpSpPr>
        <p:grpSpPr>
          <a:xfrm>
            <a:off x="545195" y="3356992"/>
            <a:ext cx="8447949" cy="3158899"/>
            <a:chOff x="545195" y="3356992"/>
            <a:chExt cx="8447949" cy="3158899"/>
          </a:xfrm>
        </p:grpSpPr>
        <p:sp>
          <p:nvSpPr>
            <p:cNvPr id="43" name="모서리가 둥근 직사각형 42"/>
            <p:cNvSpPr/>
            <p:nvPr/>
          </p:nvSpPr>
          <p:spPr>
            <a:xfrm>
              <a:off x="1977752" y="3356992"/>
              <a:ext cx="2880000" cy="31530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2" name="그룹 18"/>
            <p:cNvGrpSpPr/>
            <p:nvPr/>
          </p:nvGrpSpPr>
          <p:grpSpPr>
            <a:xfrm>
              <a:off x="2143108" y="3501009"/>
              <a:ext cx="1346686" cy="2865718"/>
              <a:chOff x="1833447" y="3334052"/>
              <a:chExt cx="1589439" cy="1952791"/>
            </a:xfrm>
            <a:solidFill>
              <a:schemeClr val="accent3">
                <a:lumMod val="20000"/>
                <a:lumOff val="80000"/>
                <a:alpha val="50000"/>
              </a:schemeClr>
            </a:solidFill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833447" y="3334052"/>
                <a:ext cx="1584175" cy="1952791"/>
              </a:xfrm>
              <a:prstGeom prst="roundRect">
                <a:avLst/>
              </a:prstGeom>
              <a:solidFill>
                <a:srgbClr val="C1E4FF"/>
              </a:solidFill>
              <a:ln>
                <a:noFill/>
                <a:prstDash val="sysDot"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32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870892" y="4021011"/>
                <a:ext cx="1551994" cy="1887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고위공직자</a:t>
                </a:r>
                <a:endParaRPr lang="en-US" altLang="ko-KR" sz="1200" b="1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870893" y="4904244"/>
                <a:ext cx="1551993" cy="1887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채용담당자</a:t>
                </a:r>
                <a:endParaRPr lang="en-US" altLang="ko-KR" sz="12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3" name="그룹 11"/>
            <p:cNvGrpSpPr/>
            <p:nvPr/>
          </p:nvGrpSpPr>
          <p:grpSpPr>
            <a:xfrm>
              <a:off x="545195" y="3428999"/>
              <a:ext cx="1097847" cy="973795"/>
              <a:chOff x="609597" y="3429000"/>
              <a:chExt cx="1309137" cy="1369204"/>
            </a:xfrm>
          </p:grpSpPr>
          <p:pic>
            <p:nvPicPr>
              <p:cNvPr id="3076" name="Picture 4" descr="C:\Users\업무망PC\Documents\모든 문서(권나라)\이해충돌방지법\Flaticon\building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4126" y="3429000"/>
                <a:ext cx="720080" cy="7200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609597" y="4149080"/>
                <a:ext cx="1309137" cy="6491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공공기관 </a:t>
                </a:r>
                <a:r>
                  <a: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rPr>
                  <a:t>A</a:t>
                </a:r>
              </a:p>
              <a:p>
                <a:pPr algn="ctr"/>
                <a:r>
                  <a: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rPr>
                  <a:t>(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모회사 </a:t>
                </a:r>
                <a:r>
                  <a: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rPr>
                  <a:t>A)</a:t>
                </a:r>
              </a:p>
            </p:txBody>
          </p:sp>
        </p:grpSp>
        <p:grpSp>
          <p:nvGrpSpPr>
            <p:cNvPr id="4" name="그룹 15"/>
            <p:cNvGrpSpPr/>
            <p:nvPr/>
          </p:nvGrpSpPr>
          <p:grpSpPr>
            <a:xfrm>
              <a:off x="545195" y="5733256"/>
              <a:ext cx="1097847" cy="782635"/>
              <a:chOff x="3900491" y="4593150"/>
              <a:chExt cx="1097847" cy="782635"/>
            </a:xfrm>
          </p:grpSpPr>
          <p:pic>
            <p:nvPicPr>
              <p:cNvPr id="3077" name="Picture 5" descr="C:\Users\업무망PC\Documents\모든 문서(권나라)\이해충돌방지법\Flaticon\building-front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03398" y="4593150"/>
                <a:ext cx="492034" cy="492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Box 21"/>
              <p:cNvSpPr txBox="1"/>
              <p:nvPr/>
            </p:nvSpPr>
            <p:spPr>
              <a:xfrm>
                <a:off x="3900491" y="5098786"/>
                <a:ext cx="109784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자회사 </a:t>
                </a:r>
                <a:r>
                  <a:rPr lang="en-US" altLang="ko-KR" sz="1200" b="1" dirty="0">
                    <a:latin typeface="KoPub돋움체 Bold" pitchFamily="18" charset="-127"/>
                    <a:ea typeface="KoPub돋움체 Bold" pitchFamily="18" charset="-127"/>
                  </a:rPr>
                  <a:t>C</a:t>
                </a:r>
              </a:p>
            </p:txBody>
          </p:sp>
        </p:grpSp>
        <p:grpSp>
          <p:nvGrpSpPr>
            <p:cNvPr id="5" name="그룹 14"/>
            <p:cNvGrpSpPr/>
            <p:nvPr/>
          </p:nvGrpSpPr>
          <p:grpSpPr>
            <a:xfrm>
              <a:off x="545195" y="4725144"/>
              <a:ext cx="1097847" cy="779103"/>
              <a:chOff x="2033993" y="4233518"/>
              <a:chExt cx="1097847" cy="779103"/>
            </a:xfrm>
          </p:grpSpPr>
          <p:pic>
            <p:nvPicPr>
              <p:cNvPr id="3078" name="Picture 6" descr="C:\Users\업무망PC\Documents\모든 문서(권나라)\이해충돌방지법\Flaticon\university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752" y="4233518"/>
                <a:ext cx="504056" cy="5040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2033993" y="4735622"/>
                <a:ext cx="109784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산하기관 </a:t>
                </a:r>
                <a:r>
                  <a:rPr lang="en-US" altLang="ko-KR" sz="1200" b="1" dirty="0">
                    <a:latin typeface="KoPub돋움체 Bold" pitchFamily="18" charset="-127"/>
                    <a:ea typeface="KoPub돋움체 Bold" pitchFamily="18" charset="-127"/>
                  </a:rPr>
                  <a:t>B</a:t>
                </a:r>
              </a:p>
            </p:txBody>
          </p:sp>
        </p:grpSp>
        <p:pic>
          <p:nvPicPr>
            <p:cNvPr id="65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3153" y="3970687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3153" y="5194823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TextBox 88"/>
            <p:cNvSpPr txBox="1"/>
            <p:nvPr/>
          </p:nvSpPr>
          <p:spPr>
            <a:xfrm>
              <a:off x="5429256" y="3547592"/>
              <a:ext cx="356388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모든 공공기관</a:t>
              </a: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b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</a:b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소속 고위공직자와 채용담당자의 가족 채용 제한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</a:p>
          </p:txBody>
        </p:sp>
        <p:sp>
          <p:nvSpPr>
            <p:cNvPr id="91" name="아래쪽 화살표 90"/>
            <p:cNvSpPr/>
            <p:nvPr/>
          </p:nvSpPr>
          <p:spPr>
            <a:xfrm rot="16200000">
              <a:off x="4926316" y="3650748"/>
              <a:ext cx="576064" cy="564616"/>
            </a:xfrm>
            <a:prstGeom prst="downArrow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5429256" y="4500570"/>
              <a:ext cx="356388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산하기관인</a:t>
              </a:r>
              <a:r>
                <a:rPr lang="en-US" altLang="ko-KR" sz="1400" b="1" u="sng" dirty="0" smtClean="0">
                  <a:latin typeface="KoPub돋움체 Light" pitchFamily="2" charset="-127"/>
                  <a:ea typeface="KoPub돋움체 Light" pitchFamily="2" charset="-127"/>
                </a:rPr>
                <a:t>  </a:t>
              </a: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경우</a:t>
              </a:r>
              <a:r>
                <a:rPr lang="ko-KR" altLang="en-US" sz="1400" b="1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/>
              </a:r>
              <a:b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</a:b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감독기관의 고위공직자 가족을 포함해 채용 제한</a:t>
              </a:r>
              <a:endParaRPr lang="en-US" altLang="ko-KR" sz="1400" dirty="0" smtClean="0">
                <a:latin typeface="KoPub돋움체 Light" pitchFamily="2" charset="-127"/>
                <a:ea typeface="KoPub돋움체 Light" pitchFamily="2" charset="-127"/>
              </a:endParaRPr>
            </a:p>
          </p:txBody>
        </p:sp>
        <p:sp>
          <p:nvSpPr>
            <p:cNvPr id="94" name="아래쪽 화살표 93"/>
            <p:cNvSpPr/>
            <p:nvPr/>
          </p:nvSpPr>
          <p:spPr>
            <a:xfrm rot="16200000">
              <a:off x="4917431" y="4649171"/>
              <a:ext cx="576064" cy="564616"/>
            </a:xfrm>
            <a:prstGeom prst="downArrow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5489314" y="5500702"/>
              <a:ext cx="350382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자회사인 경우</a:t>
              </a:r>
              <a:r>
                <a:rPr lang="ko-KR" altLang="en-US" sz="1400" b="1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/>
              </a:r>
              <a:b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</a:b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모회사의 고위공직자 가족을 포함해 채용 제한</a:t>
              </a:r>
              <a:endParaRPr lang="en-US" altLang="ko-KR" sz="1400" dirty="0" smtClean="0">
                <a:latin typeface="KoPub돋움체 Light" pitchFamily="2" charset="-127"/>
                <a:ea typeface="KoPub돋움체 Light" pitchFamily="2" charset="-127"/>
              </a:endParaRPr>
            </a:p>
          </p:txBody>
        </p:sp>
        <p:sp>
          <p:nvSpPr>
            <p:cNvPr id="97" name="아래쪽 화살표 96"/>
            <p:cNvSpPr/>
            <p:nvPr/>
          </p:nvSpPr>
          <p:spPr>
            <a:xfrm rot="16200000">
              <a:off x="4923466" y="5649303"/>
              <a:ext cx="576064" cy="564616"/>
            </a:xfrm>
            <a:prstGeom prst="downArrow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50" name="그룹 49"/>
            <p:cNvGrpSpPr/>
            <p:nvPr/>
          </p:nvGrpSpPr>
          <p:grpSpPr>
            <a:xfrm>
              <a:off x="3571868" y="3571876"/>
              <a:ext cx="1141099" cy="2823109"/>
              <a:chOff x="3645215" y="3571876"/>
              <a:chExt cx="1141099" cy="2823109"/>
            </a:xfrm>
          </p:grpSpPr>
          <p:grpSp>
            <p:nvGrpSpPr>
              <p:cNvPr id="6" name="그룹 1"/>
              <p:cNvGrpSpPr/>
              <p:nvPr/>
            </p:nvGrpSpPr>
            <p:grpSpPr>
              <a:xfrm>
                <a:off x="3645215" y="4429132"/>
                <a:ext cx="1069661" cy="968630"/>
                <a:chOff x="4067944" y="4589832"/>
                <a:chExt cx="1069661" cy="968630"/>
              </a:xfrm>
            </p:grpSpPr>
            <p:pic>
              <p:nvPicPr>
                <p:cNvPr id="62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51787" y="4589832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63" name="TextBox 62"/>
                <p:cNvSpPr txBox="1"/>
                <p:nvPr/>
              </p:nvSpPr>
              <p:spPr>
                <a:xfrm>
                  <a:off x="4067944" y="5096797"/>
                  <a:ext cx="106966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공공기관 </a:t>
                  </a:r>
                  <a:r>
                    <a:rPr lang="en-US" altLang="ko-KR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8" name="그룹 67"/>
              <p:cNvGrpSpPr/>
              <p:nvPr/>
            </p:nvGrpSpPr>
            <p:grpSpPr>
              <a:xfrm>
                <a:off x="3654100" y="5429264"/>
                <a:ext cx="1132214" cy="965721"/>
                <a:chOff x="5668719" y="4509120"/>
                <a:chExt cx="1132214" cy="965721"/>
              </a:xfrm>
            </p:grpSpPr>
            <p:pic>
              <p:nvPicPr>
                <p:cNvPr id="69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43677" y="4509120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70" name="TextBox 69"/>
                <p:cNvSpPr txBox="1"/>
                <p:nvPr/>
              </p:nvSpPr>
              <p:spPr>
                <a:xfrm>
                  <a:off x="5668719" y="5013176"/>
                  <a:ext cx="113221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모회사 </a:t>
                  </a:r>
                  <a:r>
                    <a:rPr lang="en-US" altLang="ko-KR" sz="1200" b="1" dirty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49" name="그룹 48"/>
              <p:cNvGrpSpPr/>
              <p:nvPr/>
            </p:nvGrpSpPr>
            <p:grpSpPr>
              <a:xfrm>
                <a:off x="3857620" y="3571876"/>
                <a:ext cx="661095" cy="841867"/>
                <a:chOff x="3857620" y="3571876"/>
                <a:chExt cx="661095" cy="841867"/>
              </a:xfrm>
            </p:grpSpPr>
            <p:sp>
              <p:nvSpPr>
                <p:cNvPr id="44" name="TextBox 43"/>
                <p:cNvSpPr txBox="1"/>
                <p:nvPr/>
              </p:nvSpPr>
              <p:spPr>
                <a:xfrm>
                  <a:off x="3857620" y="4136744"/>
                  <a:ext cx="661095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dirty="0" smtClean="0">
                      <a:latin typeface="KoPub돋움체 Bold" pitchFamily="18" charset="-127"/>
                      <a:ea typeface="KoPub돋움체 Bold" pitchFamily="18" charset="-127"/>
                    </a:rPr>
                    <a:t>가족</a:t>
                  </a:r>
                  <a:endParaRPr lang="ko-KR" altLang="en-US" sz="1200" dirty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  <p:grpSp>
              <p:nvGrpSpPr>
                <p:cNvPr id="48" name="그룹 47"/>
                <p:cNvGrpSpPr/>
                <p:nvPr/>
              </p:nvGrpSpPr>
              <p:grpSpPr>
                <a:xfrm>
                  <a:off x="3857620" y="3571876"/>
                  <a:ext cx="642942" cy="571503"/>
                  <a:chOff x="3428992" y="3429000"/>
                  <a:chExt cx="642942" cy="571503"/>
                </a:xfrm>
              </p:grpSpPr>
              <p:pic>
                <p:nvPicPr>
                  <p:cNvPr id="46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428992" y="3429000"/>
                    <a:ext cx="428628" cy="50006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47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643306" y="3571876"/>
                    <a:ext cx="428628" cy="42862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</p:grpSp>
      <p:sp>
        <p:nvSpPr>
          <p:cNvPr id="52" name="&quot;없음&quot; 기호 51"/>
          <p:cNvSpPr/>
          <p:nvPr/>
        </p:nvSpPr>
        <p:spPr>
          <a:xfrm>
            <a:off x="1714480" y="4572008"/>
            <a:ext cx="720000" cy="720000"/>
          </a:xfrm>
          <a:prstGeom prst="noSmoking">
            <a:avLst>
              <a:gd name="adj" fmla="val 11280"/>
            </a:avLst>
          </a:prstGeom>
          <a:solidFill>
            <a:srgbClr val="C00000"/>
          </a:solidFill>
          <a:ln>
            <a:noFill/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649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64" name="직선 연결선 63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#8.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수의계약 체결 제한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6" name="그룹 43"/>
          <p:cNvGrpSpPr/>
          <p:nvPr/>
        </p:nvGrpSpPr>
        <p:grpSpPr>
          <a:xfrm>
            <a:off x="571472" y="1484784"/>
            <a:ext cx="8001056" cy="1944216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5" name="직사각형 44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55576" y="1463756"/>
              <a:ext cx="7538880" cy="100016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공공기관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산하기관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자회사 포함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)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소속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고위공직자</a:t>
              </a:r>
              <a:r>
                <a:rPr lang="en-US" altLang="ko-KR" sz="2400" b="1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계약담당자</a:t>
              </a:r>
              <a:r>
                <a:rPr lang="en-US" altLang="ko-KR" sz="2400" b="1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</a:p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pc="80" dirty="0" smtClean="0">
                  <a:latin typeface="KoPub돋움체 Medium" pitchFamily="18" charset="-127"/>
                  <a:ea typeface="KoPub돋움체 Medium" pitchFamily="18" charset="-127"/>
                </a:rPr>
                <a:t>해당</a:t>
              </a:r>
              <a:r>
                <a:rPr lang="ko-KR" altLang="en-US" sz="2400" b="1" spc="80" dirty="0" smtClean="0">
                  <a:latin typeface="KoPub돋움체 Bold" pitchFamily="18" charset="-127"/>
                  <a:ea typeface="KoPub돋움체 Bold" pitchFamily="18" charset="-127"/>
                </a:rPr>
                <a:t> 상임위 국회의원</a:t>
              </a:r>
              <a:r>
                <a:rPr lang="en-US" altLang="ko-KR" sz="2400" b="1" spc="80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pc="80" dirty="0">
                  <a:latin typeface="KoPub돋움체 Medium" pitchFamily="18" charset="-127"/>
                  <a:ea typeface="KoPub돋움체 Medium" pitchFamily="18" charset="-127"/>
                </a:rPr>
                <a:t>해당 기관 감사권을 가진 </a:t>
              </a:r>
              <a:r>
                <a:rPr lang="ko-KR" altLang="en-US" sz="2400" b="1" spc="80" dirty="0" smtClean="0">
                  <a:latin typeface="KoPub돋움체 Bold" pitchFamily="18" charset="-127"/>
                  <a:ea typeface="KoPub돋움체 Bold" pitchFamily="18" charset="-127"/>
                </a:rPr>
                <a:t>지방의회의원 </a:t>
              </a:r>
              <a:r>
                <a:rPr lang="ko-KR" altLang="en-US" spc="80" dirty="0">
                  <a:latin typeface="KoPub돋움체 Medium" pitchFamily="18" charset="-127"/>
                  <a:ea typeface="KoPub돋움체 Medium" pitchFamily="18" charset="-127"/>
                </a:rPr>
                <a:t>및</a:t>
              </a:r>
              <a:r>
                <a:rPr lang="ko-KR" altLang="en-US" sz="2400" b="1" spc="80" dirty="0" smtClean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그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가족</a:t>
              </a:r>
              <a:r>
                <a:rPr lang="en-US" altLang="ko-KR" sz="2400" b="1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등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과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 수의계약을 체결할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수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없음</a:t>
              </a:r>
              <a:endParaRPr lang="en-US" altLang="ko-KR" sz="2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723656" y="2915652"/>
            <a:ext cx="7736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공공기관이 가족 등과 수의계약을 체결하도록 </a:t>
            </a:r>
            <a:r>
              <a:rPr lang="ko-KR" altLang="en-US" dirty="0" err="1" smtClean="0">
                <a:latin typeface="KoPub돋움체 Medium" pitchFamily="18" charset="-127"/>
                <a:ea typeface="KoPub돋움체 Medium" pitchFamily="18" charset="-127"/>
              </a:rPr>
              <a:t>지시ㆍ유도하거나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묵인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하는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행위 </a:t>
            </a:r>
            <a:r>
              <a:rPr lang="ko-KR" altLang="en-US" b="1" dirty="0" smtClean="0">
                <a:latin typeface="KoPub돋움체 Medium" pitchFamily="18" charset="-127"/>
                <a:ea typeface="KoPub돋움체 Medium" pitchFamily="18" charset="-127"/>
              </a:rPr>
              <a:t>금지</a:t>
            </a:r>
            <a:endParaRPr lang="ko-KR" altLang="en-US" b="1" dirty="0">
              <a:latin typeface="KoPub돋움체 Medium" pitchFamily="18" charset="-127"/>
              <a:ea typeface="KoPub돋움체 Medium" pitchFamily="18" charset="-127"/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255482" y="3573016"/>
            <a:ext cx="8459922" cy="3153088"/>
            <a:chOff x="255482" y="3573016"/>
            <a:chExt cx="8459922" cy="3153088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1979712" y="3573016"/>
              <a:ext cx="3060000" cy="31530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2" name="그룹 18"/>
            <p:cNvGrpSpPr/>
            <p:nvPr/>
          </p:nvGrpSpPr>
          <p:grpSpPr>
            <a:xfrm>
              <a:off x="2123729" y="3789040"/>
              <a:ext cx="1528260" cy="2865717"/>
              <a:chOff x="1833448" y="3284984"/>
              <a:chExt cx="1589440" cy="1952791"/>
            </a:xfrm>
            <a:solidFill>
              <a:srgbClr val="D1EBFF"/>
            </a:solidFill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833448" y="3284984"/>
                <a:ext cx="1584175" cy="1952791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  <a:prstDash val="sysDot"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32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870893" y="3726601"/>
                <a:ext cx="1551995" cy="18875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고위공직자</a:t>
                </a:r>
                <a:endParaRPr lang="en-US" altLang="ko-KR" sz="1200" b="1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870893" y="4315424"/>
                <a:ext cx="1551995" cy="18875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계</a:t>
                </a:r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약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담당자</a:t>
                </a:r>
                <a:endParaRPr lang="en-US" altLang="ko-KR" sz="12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3" name="그룹 11"/>
            <p:cNvGrpSpPr/>
            <p:nvPr/>
          </p:nvGrpSpPr>
          <p:grpSpPr>
            <a:xfrm>
              <a:off x="255482" y="3645024"/>
              <a:ext cx="1097847" cy="1004573"/>
              <a:chOff x="609597" y="3429000"/>
              <a:chExt cx="1309137" cy="1412479"/>
            </a:xfrm>
          </p:grpSpPr>
          <p:pic>
            <p:nvPicPr>
              <p:cNvPr id="3076" name="Picture 4" descr="C:\Users\업무망PC\Documents\모든 문서(권나라)\이해충돌방지법\Flaticon\building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4126" y="3429000"/>
                <a:ext cx="720080" cy="7200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609597" y="4149080"/>
                <a:ext cx="1309137" cy="6923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300" b="1" dirty="0" smtClean="0">
                    <a:latin typeface="KoPub돋움체 Bold" pitchFamily="18" charset="-127"/>
                    <a:ea typeface="KoPub돋움체 Bold" pitchFamily="18" charset="-127"/>
                  </a:rPr>
                  <a:t>공공기관 </a:t>
                </a:r>
                <a:r>
                  <a:rPr lang="en-US" altLang="ko-KR" sz="1300" b="1" dirty="0" smtClean="0">
                    <a:latin typeface="KoPub돋움체 Bold" pitchFamily="18" charset="-127"/>
                    <a:ea typeface="KoPub돋움체 Bold" pitchFamily="18" charset="-127"/>
                  </a:rPr>
                  <a:t>A</a:t>
                </a:r>
              </a:p>
              <a:p>
                <a:pPr algn="ctr"/>
                <a:r>
                  <a:rPr lang="en-US" altLang="ko-KR" sz="1300" b="1" dirty="0" smtClean="0">
                    <a:latin typeface="KoPub돋움체 Bold" pitchFamily="18" charset="-127"/>
                    <a:ea typeface="KoPub돋움체 Bold" pitchFamily="18" charset="-127"/>
                  </a:rPr>
                  <a:t>(</a:t>
                </a:r>
                <a:r>
                  <a:rPr lang="ko-KR" altLang="en-US" sz="1300" b="1" dirty="0" smtClean="0">
                    <a:latin typeface="KoPub돋움체 Bold" pitchFamily="18" charset="-127"/>
                    <a:ea typeface="KoPub돋움체 Bold" pitchFamily="18" charset="-127"/>
                  </a:rPr>
                  <a:t>모회사 </a:t>
                </a:r>
                <a:r>
                  <a:rPr lang="en-US" altLang="ko-KR" sz="1300" b="1" dirty="0" smtClean="0">
                    <a:latin typeface="KoPub돋움체 Bold" pitchFamily="18" charset="-127"/>
                    <a:ea typeface="KoPub돋움체 Bold" pitchFamily="18" charset="-127"/>
                  </a:rPr>
                  <a:t>A)</a:t>
                </a:r>
              </a:p>
            </p:txBody>
          </p:sp>
        </p:grpSp>
        <p:grpSp>
          <p:nvGrpSpPr>
            <p:cNvPr id="4" name="그룹 15"/>
            <p:cNvGrpSpPr/>
            <p:nvPr/>
          </p:nvGrpSpPr>
          <p:grpSpPr>
            <a:xfrm>
              <a:off x="255482" y="5661248"/>
              <a:ext cx="1097847" cy="798024"/>
              <a:chOff x="3900491" y="4593150"/>
              <a:chExt cx="1097847" cy="798024"/>
            </a:xfrm>
          </p:grpSpPr>
          <p:pic>
            <p:nvPicPr>
              <p:cNvPr id="3077" name="Picture 5" descr="C:\Users\업무망PC\Documents\모든 문서(권나라)\이해충돌방지법\Flaticon\building-front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03398" y="4593150"/>
                <a:ext cx="492034" cy="492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Box 21"/>
              <p:cNvSpPr txBox="1"/>
              <p:nvPr/>
            </p:nvSpPr>
            <p:spPr>
              <a:xfrm>
                <a:off x="3900491" y="5098786"/>
                <a:ext cx="109784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300" b="1" dirty="0">
                    <a:latin typeface="KoPub돋움체 Bold" pitchFamily="18" charset="-127"/>
                    <a:ea typeface="KoPub돋움체 Bold" pitchFamily="18" charset="-127"/>
                  </a:rPr>
                  <a:t>자회사 </a:t>
                </a:r>
                <a:r>
                  <a:rPr lang="en-US" altLang="ko-KR" sz="1300" b="1" dirty="0">
                    <a:latin typeface="KoPub돋움체 Bold" pitchFamily="18" charset="-127"/>
                    <a:ea typeface="KoPub돋움체 Bold" pitchFamily="18" charset="-127"/>
                  </a:rPr>
                  <a:t>C</a:t>
                </a:r>
              </a:p>
            </p:txBody>
          </p:sp>
        </p:grpSp>
        <p:grpSp>
          <p:nvGrpSpPr>
            <p:cNvPr id="5" name="그룹 14"/>
            <p:cNvGrpSpPr/>
            <p:nvPr/>
          </p:nvGrpSpPr>
          <p:grpSpPr>
            <a:xfrm>
              <a:off x="255482" y="4725144"/>
              <a:ext cx="1097847" cy="794492"/>
              <a:chOff x="2033993" y="4233518"/>
              <a:chExt cx="1097847" cy="794492"/>
            </a:xfrm>
          </p:grpSpPr>
          <p:pic>
            <p:nvPicPr>
              <p:cNvPr id="3078" name="Picture 6" descr="C:\Users\업무망PC\Documents\모든 문서(권나라)\이해충돌방지법\Flaticon\university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752" y="4233518"/>
                <a:ext cx="504056" cy="5040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2033993" y="4735622"/>
                <a:ext cx="109784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300" b="1" dirty="0">
                    <a:latin typeface="KoPub돋움체 Bold" pitchFamily="18" charset="-127"/>
                    <a:ea typeface="KoPub돋움체 Bold" pitchFamily="18" charset="-127"/>
                  </a:rPr>
                  <a:t>산하기관 </a:t>
                </a:r>
                <a:r>
                  <a:rPr lang="en-US" altLang="ko-KR" sz="1300" b="1" dirty="0">
                    <a:latin typeface="KoPub돋움체 Bold" pitchFamily="18" charset="-127"/>
                    <a:ea typeface="KoPub돋움체 Bold" pitchFamily="18" charset="-127"/>
                  </a:rPr>
                  <a:t>B</a:t>
                </a:r>
              </a:p>
            </p:txBody>
          </p:sp>
        </p:grpSp>
        <p:pic>
          <p:nvPicPr>
            <p:cNvPr id="65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3861048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725144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5661248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" name="TextBox 81"/>
            <p:cNvSpPr txBox="1"/>
            <p:nvPr/>
          </p:nvSpPr>
          <p:spPr>
            <a:xfrm>
              <a:off x="2071670" y="6215082"/>
              <a:ext cx="159006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latin typeface="KoPub돋움체 Bold" pitchFamily="18" charset="-127"/>
                  <a:ea typeface="KoPub돋움체 Bold" pitchFamily="18" charset="-127"/>
                </a:rPr>
                <a:t>소관 상임위 국회의원</a:t>
              </a:r>
              <a:endParaRPr lang="en-US" altLang="ko-KR" sz="1200" b="1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algn="ctr"/>
              <a:r>
                <a:rPr lang="ko-KR" altLang="en-US" sz="1200" b="1" dirty="0" smtClean="0">
                  <a:latin typeface="KoPub돋움체 Bold" pitchFamily="18" charset="-127"/>
                  <a:ea typeface="KoPub돋움체 Bold" pitchFamily="18" charset="-127"/>
                </a:rPr>
                <a:t>또는 지방의회의원</a:t>
              </a:r>
              <a:endParaRPr lang="en-US" altLang="ko-KR" sz="1200" b="1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01" name="덧셈 기호 100"/>
            <p:cNvSpPr/>
            <p:nvPr/>
          </p:nvSpPr>
          <p:spPr>
            <a:xfrm>
              <a:off x="5000628" y="4797152"/>
              <a:ext cx="658029" cy="635879"/>
            </a:xfrm>
            <a:prstGeom prst="mathPlus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4" name="타원 13"/>
            <p:cNvSpPr/>
            <p:nvPr/>
          </p:nvSpPr>
          <p:spPr>
            <a:xfrm>
              <a:off x="1709407" y="3576555"/>
              <a:ext cx="4158737" cy="2802595"/>
            </a:xfrm>
            <a:prstGeom prst="ellipse">
              <a:avLst/>
            </a:prstGeom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641827" y="4437112"/>
              <a:ext cx="3073577" cy="14927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1.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해당 기관 소속 고위공직자</a:t>
              </a:r>
              <a:endParaRPr lang="en-US" altLang="ko-KR" sz="1300" dirty="0">
                <a:latin typeface="KoPub돋움체 Medium" pitchFamily="18" charset="-127"/>
                <a:ea typeface="KoPub돋움체 Medium" pitchFamily="18" charset="-127"/>
              </a:endParaRP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2.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해당 기관 소속 계약담당자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3.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감독기관 소속 고위공직자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4.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모회사 소속 고위공직자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5.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소관 상임위 국회의원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6.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소관 지방의회의원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7. 1∼6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번의 가족</a:t>
              </a:r>
              <a:endParaRPr lang="ko-KR" altLang="en-US" sz="1300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5641827" y="3717032"/>
              <a:ext cx="3073577" cy="553998"/>
            </a:xfrm>
            <a:prstGeom prst="rect">
              <a:avLst/>
            </a:prstGeom>
            <a:solidFill>
              <a:srgbClr val="D1EBFF">
                <a:alpha val="89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KoPub돋움체 Medium" pitchFamily="18" charset="-127"/>
                  <a:ea typeface="KoPub돋움체 Medium" pitchFamily="18" charset="-127"/>
                </a:rPr>
                <a:t>다음 중 어느 하나에 해당하는 사람이 </a:t>
              </a:r>
              <a:r>
                <a:rPr lang="ko-KR" altLang="en-US" sz="1500" dirty="0" smtClean="0">
                  <a:latin typeface="KoPub돋움체 Bold" pitchFamily="18" charset="-127"/>
                  <a:ea typeface="KoPub돋움체 Bold" pitchFamily="18" charset="-127"/>
                </a:rPr>
                <a:t>대표자인 법인 또는 단체</a:t>
              </a:r>
              <a:endParaRPr lang="ko-KR" altLang="en-US" sz="15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5641827" y="6021288"/>
              <a:ext cx="3073577" cy="553998"/>
            </a:xfrm>
            <a:prstGeom prst="rect">
              <a:avLst/>
            </a:prstGeom>
            <a:solidFill>
              <a:srgbClr val="D1EBFF">
                <a:alpha val="89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KoPub돋움체 Medium" pitchFamily="18" charset="-127"/>
                  <a:ea typeface="KoPub돋움체 Medium" pitchFamily="18" charset="-127"/>
                </a:rPr>
                <a:t>위의 어느 하나에 해당하는 사람과 </a:t>
              </a:r>
              <a:endParaRPr lang="en-US" altLang="ko-KR" sz="150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ctr"/>
              <a:r>
                <a:rPr lang="ko-KR" altLang="en-US" sz="1500" dirty="0" smtClean="0">
                  <a:latin typeface="KoPub돋움체 Medium" pitchFamily="18" charset="-127"/>
                  <a:ea typeface="KoPub돋움체 Medium" pitchFamily="18" charset="-127"/>
                </a:rPr>
                <a:t>관계된 </a:t>
              </a:r>
              <a:r>
                <a:rPr lang="ko-KR" altLang="en-US" sz="1500" dirty="0" smtClean="0">
                  <a:latin typeface="KoPub돋움체 Bold" pitchFamily="18" charset="-127"/>
                  <a:ea typeface="KoPub돋움체 Bold" pitchFamily="18" charset="-127"/>
                </a:rPr>
                <a:t>특수관계사업자</a:t>
              </a:r>
              <a:endParaRPr lang="ko-KR" altLang="en-US" sz="15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48" name="그룹 47"/>
            <p:cNvGrpSpPr/>
            <p:nvPr/>
          </p:nvGrpSpPr>
          <p:grpSpPr>
            <a:xfrm>
              <a:off x="3859529" y="3789823"/>
              <a:ext cx="1141099" cy="2823109"/>
              <a:chOff x="3645215" y="3571876"/>
              <a:chExt cx="1141099" cy="2823109"/>
            </a:xfrm>
          </p:grpSpPr>
          <p:grpSp>
            <p:nvGrpSpPr>
              <p:cNvPr id="49" name="그룹 1"/>
              <p:cNvGrpSpPr/>
              <p:nvPr/>
            </p:nvGrpSpPr>
            <p:grpSpPr>
              <a:xfrm>
                <a:off x="3645215" y="4429132"/>
                <a:ext cx="1069661" cy="968630"/>
                <a:chOff x="4067944" y="4589832"/>
                <a:chExt cx="1069661" cy="968630"/>
              </a:xfrm>
            </p:grpSpPr>
            <p:pic>
              <p:nvPicPr>
                <p:cNvPr id="58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51787" y="4589832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9" name="TextBox 58"/>
                <p:cNvSpPr txBox="1"/>
                <p:nvPr/>
              </p:nvSpPr>
              <p:spPr>
                <a:xfrm>
                  <a:off x="4067944" y="5096797"/>
                  <a:ext cx="106966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공공기관 </a:t>
                  </a:r>
                  <a:r>
                    <a:rPr lang="en-US" altLang="ko-KR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50" name="그룹 67"/>
              <p:cNvGrpSpPr/>
              <p:nvPr/>
            </p:nvGrpSpPr>
            <p:grpSpPr>
              <a:xfrm>
                <a:off x="3654100" y="5429264"/>
                <a:ext cx="1132214" cy="965721"/>
                <a:chOff x="5668719" y="4509120"/>
                <a:chExt cx="1132214" cy="965721"/>
              </a:xfrm>
            </p:grpSpPr>
            <p:pic>
              <p:nvPicPr>
                <p:cNvPr id="56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43677" y="4509120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7" name="TextBox 56"/>
                <p:cNvSpPr txBox="1"/>
                <p:nvPr/>
              </p:nvSpPr>
              <p:spPr>
                <a:xfrm>
                  <a:off x="5668719" y="5013176"/>
                  <a:ext cx="113221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모회사 </a:t>
                  </a:r>
                  <a:r>
                    <a:rPr lang="en-US" altLang="ko-KR" sz="1200" b="1" dirty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51" name="그룹 48"/>
              <p:cNvGrpSpPr/>
              <p:nvPr/>
            </p:nvGrpSpPr>
            <p:grpSpPr>
              <a:xfrm>
                <a:off x="3857620" y="3571876"/>
                <a:ext cx="661095" cy="841867"/>
                <a:chOff x="3857620" y="3571876"/>
                <a:chExt cx="661095" cy="841867"/>
              </a:xfrm>
            </p:grpSpPr>
            <p:sp>
              <p:nvSpPr>
                <p:cNvPr id="52" name="TextBox 51"/>
                <p:cNvSpPr txBox="1"/>
                <p:nvPr/>
              </p:nvSpPr>
              <p:spPr>
                <a:xfrm>
                  <a:off x="3857620" y="4136744"/>
                  <a:ext cx="661095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dirty="0" smtClean="0">
                      <a:latin typeface="KoPub돋움체 Bold" pitchFamily="18" charset="-127"/>
                      <a:ea typeface="KoPub돋움체 Bold" pitchFamily="18" charset="-127"/>
                    </a:rPr>
                    <a:t>가족</a:t>
                  </a:r>
                  <a:endParaRPr lang="ko-KR" altLang="en-US" sz="1200" dirty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  <p:grpSp>
              <p:nvGrpSpPr>
                <p:cNvPr id="53" name="그룹 47"/>
                <p:cNvGrpSpPr/>
                <p:nvPr/>
              </p:nvGrpSpPr>
              <p:grpSpPr>
                <a:xfrm>
                  <a:off x="3857620" y="3571876"/>
                  <a:ext cx="642942" cy="571503"/>
                  <a:chOff x="3428992" y="3429000"/>
                  <a:chExt cx="642942" cy="571503"/>
                </a:xfrm>
              </p:grpSpPr>
              <p:pic>
                <p:nvPicPr>
                  <p:cNvPr id="54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428992" y="3429000"/>
                    <a:ext cx="428628" cy="50006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55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643306" y="3571876"/>
                    <a:ext cx="428628" cy="42862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</p:grpSp>
      <p:sp>
        <p:nvSpPr>
          <p:cNvPr id="61" name="&quot;없음&quot; 기호 60"/>
          <p:cNvSpPr/>
          <p:nvPr/>
        </p:nvSpPr>
        <p:spPr>
          <a:xfrm>
            <a:off x="1643042" y="4714884"/>
            <a:ext cx="720000" cy="720000"/>
          </a:xfrm>
          <a:prstGeom prst="noSmoking">
            <a:avLst>
              <a:gd name="adj" fmla="val 11280"/>
            </a:avLst>
          </a:prstGeom>
          <a:solidFill>
            <a:srgbClr val="C00000"/>
          </a:solidFill>
          <a:ln>
            <a:noFill/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629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#9. </a:t>
            </a:r>
            <a:r>
              <a:rPr lang="ko-KR" altLang="en-US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물품의 사적 사용</a:t>
            </a:r>
            <a:r>
              <a:rPr lang="en-US" altLang="ko-KR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Calibri"/>
                <a:ea typeface="나눔바른고딕" panose="020B0603020101020101" pitchFamily="50" charset="-127"/>
                <a:cs typeface="Calibri"/>
              </a:rPr>
              <a:t>·</a:t>
            </a:r>
            <a:r>
              <a:rPr lang="ko-KR" altLang="en-US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Calibri"/>
                <a:ea typeface="나눔바른고딕" panose="020B0603020101020101" pitchFamily="50" charset="-127"/>
                <a:cs typeface="Calibri"/>
              </a:rPr>
              <a:t>수익 금지 </a:t>
            </a:r>
            <a:r>
              <a:rPr lang="ko-KR" altLang="en-US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r>
              <a:rPr lang="ko-KR" altLang="en-US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571472" y="1484784"/>
            <a:ext cx="8001056" cy="1964538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9" name="직사각형 18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55576" y="1463756"/>
              <a:ext cx="7538880" cy="137051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pc="-50" dirty="0" err="1" smtClean="0">
                  <a:latin typeface="KoPub돋움체 Medium" pitchFamily="18" charset="-127"/>
                  <a:ea typeface="KoPub돋움체 Medium" pitchFamily="18" charset="-127"/>
                </a:rPr>
                <a:t>공공기관이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z="2400" b="1" dirty="0" err="1">
                  <a:latin typeface="KoPub돋움체 Bold" pitchFamily="18" charset="-127"/>
                  <a:ea typeface="KoPub돋움체 Bold" pitchFamily="18" charset="-127"/>
                </a:rPr>
                <a:t>소유‧임차한</a:t>
              </a:r>
              <a:r>
                <a:rPr lang="en-US" altLang="ko-KR" sz="2400" b="1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en-US" altLang="ko-KR" sz="2400" b="1" dirty="0" err="1">
                  <a:latin typeface="KoPub돋움체 Bold" pitchFamily="18" charset="-127"/>
                  <a:ea typeface="KoPub돋움체 Bold" pitchFamily="18" charset="-127"/>
                </a:rPr>
                <a:t>물품‧차량‧시설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등을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 err="1" smtClean="0">
                  <a:latin typeface="KoPub돋움체 Bold" pitchFamily="18" charset="-127"/>
                  <a:ea typeface="KoPub돋움체 Bold" pitchFamily="18" charset="-127"/>
                </a:rPr>
                <a:t>사적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으로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z="2400" b="1" dirty="0" err="1">
                  <a:latin typeface="KoPub돋움체 Bold" pitchFamily="18" charset="-127"/>
                  <a:ea typeface="KoPub돋움체 Bold" pitchFamily="18" charset="-127"/>
                </a:rPr>
                <a:t>사용ㆍ수익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하거나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제3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자로 </a:t>
              </a:r>
              <a:r>
                <a:rPr lang="en-US" altLang="ko-KR" spc="-50" dirty="0" err="1" smtClean="0">
                  <a:latin typeface="KoPub돋움체 Medium" pitchFamily="18" charset="-127"/>
                  <a:ea typeface="KoPub돋움체 Medium" pitchFamily="18" charset="-127"/>
                </a:rPr>
                <a:t>하여금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사용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‧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수익하게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하는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행위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금지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공공기관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물품의 사적 </a:t>
              </a:r>
              <a:r>
                <a:rPr lang="ko-KR" altLang="en-US" spc="-50" dirty="0" err="1">
                  <a:latin typeface="KoPub돋움체 Medium" pitchFamily="18" charset="-127"/>
                  <a:ea typeface="KoPub돋움체 Medium" pitchFamily="18" charset="-127"/>
                </a:rPr>
                <a:t>사용ㆍ수익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 금지 의무를 위반하여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공직자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또는 제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3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자가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얻은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b="1" dirty="0" smtClean="0">
                  <a:latin typeface="KoPub돋움체 Bold" pitchFamily="18" charset="-127"/>
                  <a:ea typeface="KoPub돋움체 Bold" pitchFamily="18" charset="-127"/>
                </a:rPr>
                <a:t>재산상 </a:t>
              </a:r>
              <a:r>
                <a:rPr lang="ko-KR" altLang="en-US" b="1" dirty="0">
                  <a:latin typeface="KoPub돋움체 Bold" pitchFamily="18" charset="-127"/>
                  <a:ea typeface="KoPub돋움체 Bold" pitchFamily="18" charset="-127"/>
                </a:rPr>
                <a:t>이익</a:t>
              </a:r>
              <a:r>
                <a:rPr lang="ko-KR" altLang="en-US" dirty="0">
                  <a:latin typeface="KoPub돋움체 Bold" pitchFamily="18" charset="-127"/>
                  <a:ea typeface="KoPub돋움체 Bold" pitchFamily="18" charset="-127"/>
                </a:rPr>
                <a:t>은 </a:t>
              </a:r>
              <a:r>
                <a:rPr lang="ko-KR" altLang="en-US" b="1" dirty="0" smtClean="0">
                  <a:latin typeface="KoPub돋움체 Bold" pitchFamily="18" charset="-127"/>
                  <a:ea typeface="KoPub돋움체 Bold" pitchFamily="18" charset="-127"/>
                </a:rPr>
                <a:t>환수</a:t>
              </a:r>
              <a:endParaRPr lang="ko-KR" altLang="en-US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cxnSp>
        <p:nvCxnSpPr>
          <p:cNvPr id="13" name="직선 연결선 12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043608" y="3786190"/>
            <a:ext cx="0" cy="1171411"/>
          </a:xfrm>
          <a:prstGeom prst="line">
            <a:avLst/>
          </a:prstGeom>
          <a:ln w="28575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187624" y="3714752"/>
            <a:ext cx="748883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관용차를 주말이나 휴가기간 등에 사적 목적으로 사용하는 행위</a:t>
            </a:r>
            <a:endParaRPr lang="en-US" altLang="ko-KR" sz="16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공용 비품을 기관장의 개인 공간에서 사적으로 사용하는 행위</a:t>
            </a:r>
            <a:endParaRPr lang="en-US" altLang="ko-KR" sz="16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기관의 생활관 기숙사를 사적으로 이용하는 행위</a:t>
            </a:r>
            <a:endParaRPr lang="en-US" altLang="ko-KR" sz="160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115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621789" y="3458324"/>
            <a:ext cx="7198683" cy="133882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직무상 비밀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다른기관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 정보 포함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),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소속 공공기관의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미공개 정보 이용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하여 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자신 또는 제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자로 하여금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재물 또는 재산상 이득 취득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재산상 이득 없어도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)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사적 이익을 위하여 이용하거나 제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자로 하여금 이용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itchFamily="18" charset="-127"/>
              <a:ea typeface="KoPub돋움체 Medium" pitchFamily="18" charset="-127"/>
            </a:endParaRPr>
          </a:p>
        </p:txBody>
      </p:sp>
      <p:pic>
        <p:nvPicPr>
          <p:cNvPr id="27" name="Picture 3" descr="C:\Users\업무망PC\Desktop\Flaticon\user.png"/>
          <p:cNvPicPr>
            <a:picLocks noChangeAspect="1" noChangeArrowheads="1"/>
          </p:cNvPicPr>
          <p:nvPr/>
        </p:nvPicPr>
        <p:blipFill>
          <a:blip r:embed="rId3" cstate="print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58" y="3543298"/>
            <a:ext cx="785870" cy="78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28596" y="4366848"/>
            <a:ext cx="11939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>
                <a:latin typeface="KoPub돋움체 Bold" pitchFamily="18" charset="-127"/>
                <a:ea typeface="KoPub돋움체 Bold" pitchFamily="18" charset="-127"/>
              </a:rPr>
              <a:t>공직자</a:t>
            </a:r>
            <a:endParaRPr lang="en-US" altLang="ko-KR" sz="1300" b="1" dirty="0">
              <a:latin typeface="KoPub돋움체 Bold" pitchFamily="18" charset="-127"/>
              <a:ea typeface="KoPub돋움체 Bold" pitchFamily="18" charset="-127"/>
            </a:endParaRPr>
          </a:p>
          <a:p>
            <a:pPr algn="ctr"/>
            <a:r>
              <a:rPr lang="en-US" altLang="ko-KR" sz="1300" b="1" dirty="0"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sz="1300" b="1" dirty="0" err="1">
                <a:latin typeface="KoPub돋움체 Bold" pitchFamily="18" charset="-127"/>
                <a:ea typeface="KoPub돋움체 Bold" pitchFamily="18" charset="-127"/>
              </a:rPr>
              <a:t>퇴직후</a:t>
            </a:r>
            <a:r>
              <a:rPr lang="ko-KR" altLang="en-US" sz="1300" b="1" dirty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300" b="1" dirty="0">
                <a:latin typeface="KoPub돋움체 Bold" pitchFamily="18" charset="-127"/>
                <a:ea typeface="KoPub돋움체 Bold" pitchFamily="18" charset="-127"/>
              </a:rPr>
              <a:t>3</a:t>
            </a:r>
            <a:r>
              <a:rPr lang="ko-KR" altLang="en-US" sz="1300" b="1" dirty="0">
                <a:latin typeface="KoPub돋움체 Bold" pitchFamily="18" charset="-127"/>
                <a:ea typeface="KoPub돋움체 Bold" pitchFamily="18" charset="-127"/>
              </a:rPr>
              <a:t>년 內</a:t>
            </a:r>
            <a:r>
              <a:rPr lang="en-US" altLang="ko-KR" sz="1300" b="1" dirty="0">
                <a:latin typeface="KoPub돋움체 Bold" pitchFamily="18" charset="-127"/>
                <a:ea typeface="KoPub돋움체 Bold" pitchFamily="18" charset="-127"/>
              </a:rPr>
              <a:t>)</a:t>
            </a:r>
            <a:endParaRPr lang="ko-KR" altLang="en-US" sz="1300" b="1" dirty="0"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31" name="Picture 3" descr="C:\Users\업무망PC\Desktop\Flaticon\user.png"/>
          <p:cNvPicPr>
            <a:picLocks noChangeAspect="1" noChangeArrowheads="1"/>
          </p:cNvPicPr>
          <p:nvPr/>
        </p:nvPicPr>
        <p:blipFill>
          <a:blip r:embed="rId3" cstate="print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08" y="5301209"/>
            <a:ext cx="785869" cy="78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642910" y="6124755"/>
            <a:ext cx="750587" cy="292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smtClean="0">
                <a:latin typeface="KoPub돋움체 Bold" pitchFamily="18" charset="-127"/>
                <a:ea typeface="KoPub돋움체 Bold" pitchFamily="18" charset="-127"/>
              </a:rPr>
              <a:t>제</a:t>
            </a:r>
            <a:r>
              <a:rPr lang="en-US" altLang="ko-KR" sz="1300" b="1" dirty="0" smtClean="0">
                <a:latin typeface="KoPub돋움체 Bold" pitchFamily="18" charset="-127"/>
                <a:ea typeface="KoPub돋움체 Bold" pitchFamily="18" charset="-127"/>
              </a:rPr>
              <a:t>3</a:t>
            </a:r>
            <a:r>
              <a:rPr lang="ko-KR" altLang="en-US" sz="1300" b="1" dirty="0" smtClean="0">
                <a:latin typeface="KoPub돋움체 Bold" pitchFamily="18" charset="-127"/>
                <a:ea typeface="KoPub돋움체 Bold" pitchFamily="18" charset="-127"/>
              </a:rPr>
              <a:t>자</a:t>
            </a:r>
            <a:endParaRPr lang="ko-KR" altLang="en-US" sz="1300" b="1" dirty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19672" y="5313982"/>
            <a:ext cx="7196566" cy="923330"/>
          </a:xfrm>
          <a:prstGeom prst="rect">
            <a:avLst/>
          </a:prstGeom>
          <a:solidFill>
            <a:srgbClr val="F2F2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공직자로부터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직무상 비밀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또는 미공개 정보임을 알면서도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제공받거나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,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부정한 방법으로 취득하여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재물 또는 재산상 이득 취득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4" name="그룹 22"/>
          <p:cNvGrpSpPr/>
          <p:nvPr/>
        </p:nvGrpSpPr>
        <p:grpSpPr>
          <a:xfrm>
            <a:off x="571472" y="1484784"/>
            <a:ext cx="8001056" cy="1512168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24" name="직사각형 23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5576" y="1463756"/>
              <a:ext cx="7538880" cy="89025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공직자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퇴직 후 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3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년이 경과하지 않은 자 포함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)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또는 제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3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자가 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직무상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비밀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또는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미공개 정보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이용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하는 다음의 행위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금지</a:t>
              </a:r>
              <a:endParaRPr lang="en-US" altLang="ko-KR" sz="2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921552" y="2483604"/>
            <a:ext cx="753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pc="-50" dirty="0" smtClean="0">
                <a:latin typeface="KoPub돋움체 Medium" pitchFamily="18" charset="-127"/>
                <a:ea typeface="KoPub돋움체 Medium" pitchFamily="18" charset="-127"/>
              </a:rPr>
              <a:t>→ 공직자 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또는 제</a:t>
            </a:r>
            <a:r>
              <a:rPr lang="en-US" altLang="ko-KR" spc="-50" dirty="0"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자가 </a:t>
            </a:r>
            <a:r>
              <a:rPr lang="ko-KR" altLang="en-US" spc="-50" dirty="0" smtClean="0">
                <a:latin typeface="KoPub돋움체 Medium" pitchFamily="18" charset="-127"/>
                <a:ea typeface="KoPub돋움체 Medium" pitchFamily="18" charset="-127"/>
              </a:rPr>
              <a:t>얻은 </a:t>
            </a:r>
            <a:r>
              <a:rPr lang="ko-KR" altLang="en-US" spc="-50" dirty="0" smtClean="0">
                <a:latin typeface="KoPub돋움체 Bold" pitchFamily="18" charset="-127"/>
                <a:ea typeface="KoPub돋움체 Bold" pitchFamily="18" charset="-127"/>
              </a:rPr>
              <a:t>재산상 </a:t>
            </a:r>
            <a:r>
              <a:rPr lang="ko-KR" altLang="en-US" spc="-50" dirty="0">
                <a:latin typeface="KoPub돋움체 Bold" pitchFamily="18" charset="-127"/>
                <a:ea typeface="KoPub돋움체 Bold" pitchFamily="18" charset="-127"/>
              </a:rPr>
              <a:t>이익은 </a:t>
            </a:r>
            <a:r>
              <a:rPr lang="ko-KR" altLang="en-US" spc="-50" dirty="0" smtClean="0">
                <a:latin typeface="KoPub돋움체 Bold" pitchFamily="18" charset="-127"/>
                <a:ea typeface="KoPub돋움체 Bold" pitchFamily="18" charset="-127"/>
              </a:rPr>
              <a:t>몰수</a:t>
            </a:r>
            <a:r>
              <a:rPr lang="en-US" altLang="ko-KR" spc="-50" dirty="0" smtClean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pc="-50" dirty="0" smtClean="0">
                <a:latin typeface="KoPub돋움체 Bold" pitchFamily="18" charset="-127"/>
                <a:ea typeface="KoPub돋움체 Bold" pitchFamily="18" charset="-127"/>
              </a:rPr>
              <a:t>추징 </a:t>
            </a:r>
            <a:r>
              <a:rPr lang="en-US" altLang="ko-KR" sz="1400" b="1" spc="-50" dirty="0" smtClean="0">
                <a:latin typeface="KoPub돋움체 Light"/>
                <a:ea typeface="KoPub돋움체 Light"/>
              </a:rPr>
              <a:t>(</a:t>
            </a:r>
            <a:r>
              <a:rPr lang="ko-KR" altLang="en-US" sz="1400" b="1" spc="-50" dirty="0" smtClean="0">
                <a:latin typeface="KoPub돋움체 Light"/>
                <a:ea typeface="KoPub돋움체 Light"/>
              </a:rPr>
              <a:t>제</a:t>
            </a:r>
            <a:r>
              <a:rPr lang="en-US" altLang="ko-KR" sz="1400" b="1" spc="-50" dirty="0" smtClean="0">
                <a:latin typeface="KoPub돋움체 Light"/>
                <a:ea typeface="KoPub돋움체 Light"/>
              </a:rPr>
              <a:t>27</a:t>
            </a:r>
            <a:r>
              <a:rPr lang="ko-KR" altLang="en-US" sz="1400" b="1" spc="-50" dirty="0" smtClean="0">
                <a:latin typeface="KoPub돋움체 Light"/>
                <a:ea typeface="KoPub돋움체 Light"/>
              </a:rPr>
              <a:t>조</a:t>
            </a:r>
            <a:r>
              <a:rPr lang="en-US" altLang="ko-KR" sz="1400" b="1" spc="-50" dirty="0" smtClean="0">
                <a:latin typeface="KoPub돋움체 Light"/>
                <a:ea typeface="KoPub돋움체 Light"/>
              </a:rPr>
              <a:t>)</a:t>
            </a:r>
            <a:endParaRPr lang="en-US" altLang="ko-KR" b="1" spc="-5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#10.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직무상 비밀 등 이용 금지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5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11560" y="5143512"/>
            <a:ext cx="8143932" cy="13594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tIns="0" bIns="0" rtlCol="0" anchor="ctr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itchFamily="34" charset="0"/>
              <a:buChar char="•"/>
            </a:pPr>
            <a:r>
              <a:rPr lang="ko-KR" altLang="en-US" spc="50" dirty="0">
                <a:latin typeface="KoPub돋움체 Bold" pitchFamily="18" charset="-127"/>
                <a:ea typeface="KoPub돋움체 Bold" pitchFamily="18" charset="-127"/>
              </a:rPr>
              <a:t>누구든지 이 법의 위반행위가 발생하였거나 발생하고 있다는 사실을 알게 된 경우</a:t>
            </a:r>
            <a:r>
              <a:rPr lang="en-US" altLang="ko-KR" spc="50" dirty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위반행위가 발생한 </a:t>
            </a:r>
            <a:r>
              <a:rPr lang="ko-KR" altLang="en-US" dirty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공공기관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그 감독기관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 감사원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수사기관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국민권익위원회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에 신고</a:t>
            </a:r>
            <a:endParaRPr lang="en-US" altLang="ko-KR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itchFamily="34" charset="0"/>
              <a:buChar char="•"/>
            </a:pP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신고 취지 등을 밝힌 기명의 문서로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신고하고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신고 대상 및 증거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제출</a:t>
            </a:r>
            <a:endParaRPr lang="ko-KR" altLang="en-US" dirty="0"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11560" y="883247"/>
            <a:ext cx="7664461" cy="4047509"/>
            <a:chOff x="775003" y="1557547"/>
            <a:chExt cx="8436800" cy="483097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ED5C8DA-A514-4158-8641-9BC79C6CB4FC}"/>
                </a:ext>
              </a:extLst>
            </p:cNvPr>
            <p:cNvSpPr txBox="1"/>
            <p:nvPr/>
          </p:nvSpPr>
          <p:spPr>
            <a:xfrm>
              <a:off x="1725683" y="3017798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54DF938-1A0F-4BD9-9098-4BA7BAF7DDDC}"/>
                </a:ext>
              </a:extLst>
            </p:cNvPr>
            <p:cNvSpPr txBox="1"/>
            <p:nvPr/>
          </p:nvSpPr>
          <p:spPr>
            <a:xfrm>
              <a:off x="4195880" y="3070826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이첩</a:t>
              </a:r>
              <a:endParaRPr lang="en-US" altLang="ko-KR" sz="11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4D8E020-1667-4D60-BFA8-A0076C011A16}"/>
                </a:ext>
              </a:extLst>
            </p:cNvPr>
            <p:cNvSpPr txBox="1"/>
            <p:nvPr/>
          </p:nvSpPr>
          <p:spPr>
            <a:xfrm>
              <a:off x="5746320" y="2485681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D52B6AA-AC07-454B-9365-51C14312E9DF}"/>
                </a:ext>
              </a:extLst>
            </p:cNvPr>
            <p:cNvSpPr txBox="1"/>
            <p:nvPr/>
          </p:nvSpPr>
          <p:spPr>
            <a:xfrm>
              <a:off x="2637586" y="3734700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F7100C6-3389-4B2C-AFFD-A6D79655F413}"/>
                </a:ext>
              </a:extLst>
            </p:cNvPr>
            <p:cNvSpPr txBox="1"/>
            <p:nvPr/>
          </p:nvSpPr>
          <p:spPr>
            <a:xfrm>
              <a:off x="3848413" y="3379575"/>
              <a:ext cx="1836000" cy="64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72000" rIns="72000" anchor="ctr">
              <a:noAutofit/>
            </a:bodyPr>
            <a:lstStyle>
              <a:defPPr>
                <a:defRPr lang="en-US"/>
              </a:defPPr>
              <a:lvl1pPr algn="ctr" defTabSz="457200" latinLnBrk="0">
                <a:defRPr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 defTabSz="457200" latinLnBrk="0"/>
              <a:lvl3pPr defTabSz="457200" latinLnBrk="0"/>
              <a:lvl4pPr defTabSz="457200" latinLnBrk="0"/>
              <a:lvl5pPr defTabSz="457200" latinLnBrk="0"/>
              <a:lvl6pPr defTabSz="457200" latinLnBrk="0"/>
              <a:lvl7pPr defTabSz="457200" latinLnBrk="0"/>
              <a:lvl8pPr defTabSz="457200" latinLnBrk="0"/>
              <a:lvl9pPr defTabSz="457200" latinLnBrk="0"/>
            </a:lstStyle>
            <a:p>
              <a:r>
                <a:rPr lang="ko-KR" altLang="en-US"/>
                <a:t>소속기관</a:t>
              </a:r>
              <a:r>
                <a:rPr lang="en-US" altLang="ko-KR" sz="1100"/>
                <a:t/>
              </a:r>
              <a:br>
                <a:rPr lang="en-US" altLang="ko-KR" sz="1100"/>
              </a:br>
              <a:r>
                <a:rPr lang="en-US" altLang="ko-KR" sz="1100" b="0"/>
                <a:t>(</a:t>
              </a:r>
              <a:r>
                <a:rPr lang="ko-KR" altLang="en-US" sz="1100" b="0"/>
                <a:t>징계처분</a:t>
              </a:r>
              <a:r>
                <a:rPr lang="en-US" altLang="ko-KR" sz="1100" b="0"/>
                <a:t>)</a:t>
              </a:r>
              <a:endParaRPr lang="ko-KR" altLang="en-US" sz="1100" b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9EC8A47-B72A-4FCF-9C68-2D05EA3294A5}"/>
                </a:ext>
              </a:extLst>
            </p:cNvPr>
            <p:cNvSpPr txBox="1"/>
            <p:nvPr/>
          </p:nvSpPr>
          <p:spPr>
            <a:xfrm>
              <a:off x="3848414" y="2139420"/>
              <a:ext cx="1836000" cy="58477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txBody>
            <a:bodyPr wrap="square" lIns="72000" rIns="72000" anchor="ctr">
              <a:noAutofit/>
            </a:bodyPr>
            <a:lstStyle>
              <a:defPPr>
                <a:defRPr lang="en-US"/>
              </a:defPPr>
              <a:lvl1pPr algn="ctr" defTabSz="457200" latinLnBrk="0">
                <a:defRPr b="1" spc="-8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 defTabSz="457200" latinLnBrk="0"/>
              <a:lvl3pPr defTabSz="457200" latinLnBrk="0"/>
              <a:lvl4pPr defTabSz="457200" latinLnBrk="0"/>
              <a:lvl5pPr defTabSz="457200" latinLnBrk="0"/>
              <a:lvl6pPr defTabSz="457200" latinLnBrk="0"/>
              <a:lvl7pPr defTabSz="457200" latinLnBrk="0"/>
              <a:lvl8pPr defTabSz="457200" latinLnBrk="0"/>
              <a:lvl9pPr defTabSz="457200" latinLnBrk="0"/>
            </a:lstStyle>
            <a:p>
              <a:r>
                <a:rPr lang="ko-KR" altLang="en-US" sz="1400"/>
                <a:t>권익위</a:t>
              </a:r>
              <a:r>
                <a:rPr lang="en-US" altLang="ko-KR" sz="1400"/>
                <a:t/>
              </a:r>
              <a:br>
                <a:rPr lang="en-US" altLang="ko-KR" sz="1400"/>
              </a:br>
              <a:r>
                <a:rPr lang="en-US" altLang="ko-KR" sz="1100" b="0"/>
                <a:t>(</a:t>
              </a:r>
              <a:r>
                <a:rPr lang="ko-KR" altLang="en-US" sz="1100" b="0"/>
                <a:t>사실관계 확인</a:t>
              </a:r>
              <a:r>
                <a:rPr lang="en-US" altLang="ko-KR" sz="1100" b="0"/>
                <a:t>)</a:t>
              </a:r>
              <a:endParaRPr lang="ko-KR" altLang="en-US" sz="1400" b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21CAEB6-A603-4A68-B903-61A6817B21A7}"/>
                </a:ext>
              </a:extLst>
            </p:cNvPr>
            <p:cNvSpPr txBox="1"/>
            <p:nvPr/>
          </p:nvSpPr>
          <p:spPr>
            <a:xfrm>
              <a:off x="775003" y="3379575"/>
              <a:ext cx="1836000" cy="648000"/>
            </a:xfrm>
            <a:prstGeom prst="rect">
              <a:avLst/>
            </a:prstGeom>
            <a:solidFill>
              <a:srgbClr val="D0CECE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ko-KR" altLang="en-US" sz="1400" b="1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</a:t>
              </a:r>
              <a:r>
                <a:rPr lang="en-US" altLang="ko-KR" sz="120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20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모든 국민</a:t>
              </a:r>
              <a:r>
                <a:rPr lang="en-US" altLang="ko-KR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</a:t>
              </a:r>
              <a:r>
                <a:rPr lang="en-US" altLang="ko-KR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100" spc="-40" dirty="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9F99D31-8890-4F09-8F5A-DF86D79E3954}"/>
                </a:ext>
              </a:extLst>
            </p:cNvPr>
            <p:cNvSpPr txBox="1"/>
            <p:nvPr/>
          </p:nvSpPr>
          <p:spPr>
            <a:xfrm>
              <a:off x="6921824" y="3379575"/>
              <a:ext cx="1836000" cy="648000"/>
            </a:xfrm>
            <a:prstGeom prst="rect">
              <a:avLst/>
            </a:prstGeom>
            <a:solidFill>
              <a:srgbClr val="D0CECE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감사원</a:t>
              </a:r>
              <a:r>
                <a:rPr lang="en-US" altLang="ko-KR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수사기관</a:t>
              </a:r>
              <a:r>
                <a:rPr lang="en-US" altLang="ko-KR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br>
                <a:rPr lang="en-US" altLang="ko-KR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감독기관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0066A28-9F87-48D9-85A5-AB74B4CAC474}"/>
                </a:ext>
              </a:extLst>
            </p:cNvPr>
            <p:cNvSpPr txBox="1"/>
            <p:nvPr/>
          </p:nvSpPr>
          <p:spPr>
            <a:xfrm>
              <a:off x="3320485" y="2090169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52E8107-EC38-45F0-B7C7-EA4A0A1B814D}"/>
                </a:ext>
              </a:extLst>
            </p:cNvPr>
            <p:cNvSpPr txBox="1"/>
            <p:nvPr/>
          </p:nvSpPr>
          <p:spPr>
            <a:xfrm>
              <a:off x="7900273" y="3017798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이첩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B08774D-39B5-4BAB-8078-DDA246BB6C81}"/>
                </a:ext>
              </a:extLst>
            </p:cNvPr>
            <p:cNvSpPr txBox="1"/>
            <p:nvPr/>
          </p:nvSpPr>
          <p:spPr>
            <a:xfrm>
              <a:off x="3356522" y="3395451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B7D3831-2302-4A68-A7DB-BE414E4D4FB4}"/>
                </a:ext>
              </a:extLst>
            </p:cNvPr>
            <p:cNvSpPr txBox="1"/>
            <p:nvPr/>
          </p:nvSpPr>
          <p:spPr>
            <a:xfrm>
              <a:off x="4737560" y="2755945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FB76496-BDAC-4364-85B9-45E0D069DC00}"/>
                </a:ext>
              </a:extLst>
            </p:cNvPr>
            <p:cNvSpPr txBox="1"/>
            <p:nvPr/>
          </p:nvSpPr>
          <p:spPr>
            <a:xfrm>
              <a:off x="3314610" y="4329594"/>
              <a:ext cx="1458598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부과 등 요구</a:t>
              </a:r>
              <a:endParaRPr lang="en-US" altLang="ko-KR" sz="11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4559FD6-2787-4685-B6D4-CB46F56C1538}"/>
                </a:ext>
              </a:extLst>
            </p:cNvPr>
            <p:cNvSpPr txBox="1"/>
            <p:nvPr/>
          </p:nvSpPr>
          <p:spPr>
            <a:xfrm>
              <a:off x="7900273" y="4065586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5055780-ACC6-4E04-A318-2FE37BC72EBC}"/>
                </a:ext>
              </a:extLst>
            </p:cNvPr>
            <p:cNvSpPr txBox="1"/>
            <p:nvPr/>
          </p:nvSpPr>
          <p:spPr>
            <a:xfrm>
              <a:off x="8411314" y="4757217"/>
              <a:ext cx="800489" cy="54538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공소제기</a:t>
              </a:r>
              <a:r>
                <a:rPr lang="en-US" altLang="ko-KR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05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05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검찰</a:t>
              </a:r>
              <a:r>
                <a:rPr lang="en-US" altLang="ko-KR" sz="105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</p:txBody>
        </p:sp>
        <p:grpSp>
          <p:nvGrpSpPr>
            <p:cNvPr id="30" name="그룹 30742">
              <a:extLst>
                <a:ext uri="{FF2B5EF4-FFF2-40B4-BE49-F238E27FC236}">
                  <a16:creationId xmlns:a16="http://schemas.microsoft.com/office/drawing/2014/main" id="{87809CB5-BB18-4304-AC3B-237ACE3B4E64}"/>
                </a:ext>
              </a:extLst>
            </p:cNvPr>
            <p:cNvGrpSpPr/>
            <p:nvPr/>
          </p:nvGrpSpPr>
          <p:grpSpPr>
            <a:xfrm>
              <a:off x="4420912" y="5484927"/>
              <a:ext cx="4710086" cy="903596"/>
              <a:chOff x="2978150" y="5492638"/>
              <a:chExt cx="3949704" cy="903596"/>
            </a:xfrm>
          </p:grpSpPr>
          <p:sp>
            <p:nvSpPr>
              <p:cNvPr id="56" name="사각형: 둥근 모서리 71">
                <a:extLst>
                  <a:ext uri="{FF2B5EF4-FFF2-40B4-BE49-F238E27FC236}">
                    <a16:creationId xmlns:a16="http://schemas.microsoft.com/office/drawing/2014/main" id="{18580C4B-8A80-48A8-888B-0D126F32EDC0}"/>
                  </a:ext>
                </a:extLst>
              </p:cNvPr>
              <p:cNvSpPr/>
              <p:nvPr/>
            </p:nvSpPr>
            <p:spPr>
              <a:xfrm rot="16200000">
                <a:off x="4602860" y="4071240"/>
                <a:ext cx="700284" cy="3949704"/>
              </a:xfrm>
              <a:prstGeom prst="roundRect">
                <a:avLst>
                  <a:gd name="adj" fmla="val 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/>
              </a:p>
            </p:txBody>
          </p:sp>
          <p:grpSp>
            <p:nvGrpSpPr>
              <p:cNvPr id="57" name="그룹 30733">
                <a:extLst>
                  <a:ext uri="{FF2B5EF4-FFF2-40B4-BE49-F238E27FC236}">
                    <a16:creationId xmlns:a16="http://schemas.microsoft.com/office/drawing/2014/main" id="{49C06FA7-3570-4442-9939-42F691B946EE}"/>
                  </a:ext>
                </a:extLst>
              </p:cNvPr>
              <p:cNvGrpSpPr/>
              <p:nvPr/>
            </p:nvGrpSpPr>
            <p:grpSpPr>
              <a:xfrm>
                <a:off x="3149603" y="5890759"/>
                <a:ext cx="3606798" cy="392021"/>
                <a:chOff x="5263246" y="5737240"/>
                <a:chExt cx="2422844" cy="495860"/>
              </a:xfrm>
            </p:grpSpPr>
            <p:sp>
              <p:nvSpPr>
                <p:cNvPr id="59" name="직사각형 58">
                  <a:extLst>
                    <a:ext uri="{FF2B5EF4-FFF2-40B4-BE49-F238E27FC236}">
                      <a16:creationId xmlns:a16="http://schemas.microsoft.com/office/drawing/2014/main" id="{49FCE318-F3D6-43FA-BB3F-55BEF2B2178C}"/>
                    </a:ext>
                  </a:extLst>
                </p:cNvPr>
                <p:cNvSpPr/>
                <p:nvPr/>
              </p:nvSpPr>
              <p:spPr>
                <a:xfrm>
                  <a:off x="5263246" y="6002267"/>
                  <a:ext cx="1152000" cy="230832"/>
                </a:xfrm>
                <a:prstGeom prst="rect">
                  <a:avLst/>
                </a:prstGeom>
                <a:solidFill>
                  <a:schemeClr val="bg2"/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900" b="1" spc="-8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과태료 부과</a:t>
                  </a:r>
                </a:p>
              </p:txBody>
            </p:sp>
            <p:sp>
              <p:nvSpPr>
                <p:cNvPr id="60" name="직사각형 59">
                  <a:extLst>
                    <a:ext uri="{FF2B5EF4-FFF2-40B4-BE49-F238E27FC236}">
                      <a16:creationId xmlns:a16="http://schemas.microsoft.com/office/drawing/2014/main" id="{9714BFFC-F119-4CF9-A597-99633C115630}"/>
                    </a:ext>
                  </a:extLst>
                </p:cNvPr>
                <p:cNvSpPr/>
                <p:nvPr/>
              </p:nvSpPr>
              <p:spPr>
                <a:xfrm>
                  <a:off x="5263246" y="5737240"/>
                  <a:ext cx="1151999" cy="253916"/>
                </a:xfrm>
                <a:prstGeom prst="rect">
                  <a:avLst/>
                </a:prstGeom>
                <a:solidFill>
                  <a:srgbClr val="2F5597"/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1050" b="1" spc="-4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과태료 부과 처분</a:t>
                  </a:r>
                </a:p>
              </p:txBody>
            </p:sp>
            <p:sp>
              <p:nvSpPr>
                <p:cNvPr id="61" name="직사각형 60">
                  <a:extLst>
                    <a:ext uri="{FF2B5EF4-FFF2-40B4-BE49-F238E27FC236}">
                      <a16:creationId xmlns:a16="http://schemas.microsoft.com/office/drawing/2014/main" id="{E0F947B2-327F-47BD-815C-5E1F4EB4D5D8}"/>
                    </a:ext>
                  </a:extLst>
                </p:cNvPr>
                <p:cNvSpPr/>
                <p:nvPr/>
              </p:nvSpPr>
              <p:spPr>
                <a:xfrm>
                  <a:off x="6534090" y="5737255"/>
                  <a:ext cx="1151999" cy="253918"/>
                </a:xfrm>
                <a:prstGeom prst="rect">
                  <a:avLst/>
                </a:prstGeom>
                <a:solidFill>
                  <a:schemeClr val="accent6">
                    <a:lumMod val="75000"/>
                  </a:schemeClr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1050" b="1" spc="-4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형사 재판</a:t>
                  </a:r>
                </a:p>
              </p:txBody>
            </p:sp>
            <p:sp>
              <p:nvSpPr>
                <p:cNvPr id="62" name="직사각형 61">
                  <a:extLst>
                    <a:ext uri="{FF2B5EF4-FFF2-40B4-BE49-F238E27FC236}">
                      <a16:creationId xmlns:a16="http://schemas.microsoft.com/office/drawing/2014/main" id="{3D75D0F1-D6FC-467C-A774-61A59730FFB7}"/>
                    </a:ext>
                  </a:extLst>
                </p:cNvPr>
                <p:cNvSpPr/>
                <p:nvPr/>
              </p:nvSpPr>
              <p:spPr>
                <a:xfrm>
                  <a:off x="6534090" y="6002268"/>
                  <a:ext cx="1152000" cy="230832"/>
                </a:xfrm>
                <a:prstGeom prst="rect">
                  <a:avLst/>
                </a:prstGeom>
                <a:solidFill>
                  <a:schemeClr val="bg2"/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900" b="1" spc="-8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형사 처벌</a:t>
                  </a:r>
                </a:p>
              </p:txBody>
            </p:sp>
          </p:grpSp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23857963-B02B-41CD-94CB-031128B9F74E}"/>
                  </a:ext>
                </a:extLst>
              </p:cNvPr>
              <p:cNvSpPr/>
              <p:nvPr/>
            </p:nvSpPr>
            <p:spPr>
              <a:xfrm>
                <a:off x="4103617" y="5492638"/>
                <a:ext cx="1698771" cy="350604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wrap="square" lIns="72000" rIns="72000" anchor="ctr">
                <a:spAutoFit/>
              </a:bodyPr>
              <a:lstStyle/>
              <a:p>
                <a:pPr algn="ctr"/>
                <a:r>
                  <a:rPr lang="ko-KR" altLang="en-US" sz="1200" b="1" spc="-40">
                    <a:ln>
                      <a:solidFill>
                        <a:srgbClr val="FAEDD2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관할법원</a:t>
                </a:r>
              </a:p>
            </p:txBody>
          </p:sp>
        </p:grpSp>
        <p:grpSp>
          <p:nvGrpSpPr>
            <p:cNvPr id="31" name="그래픽 211">
              <a:extLst>
                <a:ext uri="{FF2B5EF4-FFF2-40B4-BE49-F238E27FC236}">
                  <a16:creationId xmlns:a16="http://schemas.microsoft.com/office/drawing/2014/main" id="{66BBA74F-4C22-4399-B336-485017A724B3}"/>
                </a:ext>
              </a:extLst>
            </p:cNvPr>
            <p:cNvGrpSpPr/>
            <p:nvPr/>
          </p:nvGrpSpPr>
          <p:grpSpPr>
            <a:xfrm>
              <a:off x="4350216" y="1557547"/>
              <a:ext cx="832397" cy="601176"/>
              <a:chOff x="4183856" y="3150393"/>
              <a:chExt cx="771525" cy="557213"/>
            </a:xfrm>
            <a:solidFill>
              <a:srgbClr val="333F50"/>
            </a:solidFill>
          </p:grpSpPr>
          <p:sp>
            <p:nvSpPr>
              <p:cNvPr id="52" name="자유형: 도형 88">
                <a:extLst>
                  <a:ext uri="{FF2B5EF4-FFF2-40B4-BE49-F238E27FC236}">
                    <a16:creationId xmlns:a16="http://schemas.microsoft.com/office/drawing/2014/main" id="{FEA7F8F8-362C-47DA-8BD0-32DEC33B0CF4}"/>
                  </a:ext>
                </a:extLst>
              </p:cNvPr>
              <p:cNvSpPr/>
              <p:nvPr/>
            </p:nvSpPr>
            <p:spPr>
              <a:xfrm>
                <a:off x="4183856" y="3183731"/>
                <a:ext cx="771525" cy="19050"/>
              </a:xfrm>
              <a:custGeom>
                <a:avLst/>
                <a:gdLst/>
                <a:ahLst/>
                <a:cxnLst/>
                <a:rect l="0" t="0" r="0" b="0"/>
                <a:pathLst>
                  <a:path w="771525" h="19050">
                    <a:moveTo>
                      <a:pt x="7144" y="7144"/>
                    </a:moveTo>
                    <a:lnTo>
                      <a:pt x="769144" y="7144"/>
                    </a:lnTo>
                    <a:lnTo>
                      <a:pt x="769144" y="19526"/>
                    </a:lnTo>
                    <a:lnTo>
                      <a:pt x="7144" y="1952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  <p:sp>
            <p:nvSpPr>
              <p:cNvPr id="53" name="자유형: 도형 89">
                <a:extLst>
                  <a:ext uri="{FF2B5EF4-FFF2-40B4-BE49-F238E27FC236}">
                    <a16:creationId xmlns:a16="http://schemas.microsoft.com/office/drawing/2014/main" id="{31D36C12-1012-4C71-AB00-EBD1499DC763}"/>
                  </a:ext>
                </a:extLst>
              </p:cNvPr>
              <p:cNvSpPr/>
              <p:nvPr/>
            </p:nvSpPr>
            <p:spPr>
              <a:xfrm>
                <a:off x="4183856" y="3202781"/>
                <a:ext cx="771525" cy="504825"/>
              </a:xfrm>
              <a:custGeom>
                <a:avLst/>
                <a:gdLst/>
                <a:ahLst/>
                <a:cxnLst/>
                <a:rect l="0" t="0" r="0" b="0"/>
                <a:pathLst>
                  <a:path w="771525" h="504825">
                    <a:moveTo>
                      <a:pt x="7144" y="497681"/>
                    </a:moveTo>
                    <a:lnTo>
                      <a:pt x="40481" y="497681"/>
                    </a:lnTo>
                    <a:lnTo>
                      <a:pt x="40481" y="388144"/>
                    </a:lnTo>
                    <a:lnTo>
                      <a:pt x="105251" y="388144"/>
                    </a:lnTo>
                    <a:lnTo>
                      <a:pt x="105251" y="497681"/>
                    </a:lnTo>
                    <a:lnTo>
                      <a:pt x="769144" y="497681"/>
                    </a:lnTo>
                    <a:lnTo>
                      <a:pt x="769144" y="7144"/>
                    </a:lnTo>
                    <a:lnTo>
                      <a:pt x="7144" y="7144"/>
                    </a:lnTo>
                    <a:lnTo>
                      <a:pt x="7144" y="497681"/>
                    </a:lnTo>
                    <a:close/>
                    <a:moveTo>
                      <a:pt x="666274" y="45244"/>
                    </a:moveTo>
                    <a:lnTo>
                      <a:pt x="731044" y="45244"/>
                    </a:lnTo>
                    <a:lnTo>
                      <a:pt x="731044" y="110014"/>
                    </a:lnTo>
                    <a:lnTo>
                      <a:pt x="666274" y="110014"/>
                    </a:lnTo>
                    <a:lnTo>
                      <a:pt x="666274" y="45244"/>
                    </a:lnTo>
                    <a:close/>
                    <a:moveTo>
                      <a:pt x="666274" y="130969"/>
                    </a:moveTo>
                    <a:lnTo>
                      <a:pt x="731044" y="130969"/>
                    </a:lnTo>
                    <a:lnTo>
                      <a:pt x="731044" y="195739"/>
                    </a:lnTo>
                    <a:lnTo>
                      <a:pt x="666274" y="195739"/>
                    </a:lnTo>
                    <a:lnTo>
                      <a:pt x="666274" y="130969"/>
                    </a:lnTo>
                    <a:close/>
                    <a:moveTo>
                      <a:pt x="666274" y="216694"/>
                    </a:moveTo>
                    <a:lnTo>
                      <a:pt x="731044" y="216694"/>
                    </a:lnTo>
                    <a:lnTo>
                      <a:pt x="731044" y="281464"/>
                    </a:lnTo>
                    <a:lnTo>
                      <a:pt x="666274" y="281464"/>
                    </a:lnTo>
                    <a:lnTo>
                      <a:pt x="666274" y="216694"/>
                    </a:lnTo>
                    <a:close/>
                    <a:moveTo>
                      <a:pt x="666274" y="302419"/>
                    </a:moveTo>
                    <a:lnTo>
                      <a:pt x="731044" y="302419"/>
                    </a:lnTo>
                    <a:lnTo>
                      <a:pt x="731044" y="367189"/>
                    </a:lnTo>
                    <a:lnTo>
                      <a:pt x="666274" y="367189"/>
                    </a:lnTo>
                    <a:lnTo>
                      <a:pt x="666274" y="302419"/>
                    </a:lnTo>
                    <a:close/>
                    <a:moveTo>
                      <a:pt x="666274" y="388144"/>
                    </a:moveTo>
                    <a:lnTo>
                      <a:pt x="731044" y="388144"/>
                    </a:lnTo>
                    <a:lnTo>
                      <a:pt x="731044" y="411956"/>
                    </a:lnTo>
                    <a:lnTo>
                      <a:pt x="666274" y="411956"/>
                    </a:lnTo>
                    <a:lnTo>
                      <a:pt x="666274" y="388144"/>
                    </a:lnTo>
                    <a:close/>
                    <a:moveTo>
                      <a:pt x="576739" y="45244"/>
                    </a:moveTo>
                    <a:lnTo>
                      <a:pt x="641509" y="45244"/>
                    </a:lnTo>
                    <a:lnTo>
                      <a:pt x="641509" y="110014"/>
                    </a:lnTo>
                    <a:lnTo>
                      <a:pt x="576739" y="110014"/>
                    </a:lnTo>
                    <a:lnTo>
                      <a:pt x="576739" y="45244"/>
                    </a:lnTo>
                    <a:close/>
                    <a:moveTo>
                      <a:pt x="576739" y="130969"/>
                    </a:moveTo>
                    <a:lnTo>
                      <a:pt x="641509" y="130969"/>
                    </a:lnTo>
                    <a:lnTo>
                      <a:pt x="641509" y="195739"/>
                    </a:lnTo>
                    <a:lnTo>
                      <a:pt x="576739" y="195739"/>
                    </a:lnTo>
                    <a:lnTo>
                      <a:pt x="576739" y="130969"/>
                    </a:lnTo>
                    <a:close/>
                    <a:moveTo>
                      <a:pt x="576739" y="216694"/>
                    </a:moveTo>
                    <a:lnTo>
                      <a:pt x="641509" y="216694"/>
                    </a:lnTo>
                    <a:lnTo>
                      <a:pt x="641509" y="281464"/>
                    </a:lnTo>
                    <a:lnTo>
                      <a:pt x="576739" y="281464"/>
                    </a:lnTo>
                    <a:lnTo>
                      <a:pt x="576739" y="216694"/>
                    </a:lnTo>
                    <a:close/>
                    <a:moveTo>
                      <a:pt x="576739" y="302419"/>
                    </a:moveTo>
                    <a:lnTo>
                      <a:pt x="641509" y="302419"/>
                    </a:lnTo>
                    <a:lnTo>
                      <a:pt x="641509" y="367189"/>
                    </a:lnTo>
                    <a:lnTo>
                      <a:pt x="576739" y="367189"/>
                    </a:lnTo>
                    <a:lnTo>
                      <a:pt x="576739" y="302419"/>
                    </a:lnTo>
                    <a:close/>
                    <a:moveTo>
                      <a:pt x="576739" y="388144"/>
                    </a:moveTo>
                    <a:lnTo>
                      <a:pt x="641509" y="388144"/>
                    </a:lnTo>
                    <a:lnTo>
                      <a:pt x="641509" y="411956"/>
                    </a:lnTo>
                    <a:lnTo>
                      <a:pt x="576739" y="411956"/>
                    </a:lnTo>
                    <a:lnTo>
                      <a:pt x="576739" y="388144"/>
                    </a:lnTo>
                    <a:close/>
                    <a:moveTo>
                      <a:pt x="487204" y="45244"/>
                    </a:moveTo>
                    <a:lnTo>
                      <a:pt x="551974" y="45244"/>
                    </a:lnTo>
                    <a:lnTo>
                      <a:pt x="551974" y="110014"/>
                    </a:lnTo>
                    <a:lnTo>
                      <a:pt x="487204" y="110014"/>
                    </a:lnTo>
                    <a:cubicBezTo>
                      <a:pt x="487204" y="110014"/>
                      <a:pt x="487204" y="45244"/>
                      <a:pt x="487204" y="45244"/>
                    </a:cubicBezTo>
                    <a:close/>
                    <a:moveTo>
                      <a:pt x="487204" y="130969"/>
                    </a:moveTo>
                    <a:lnTo>
                      <a:pt x="551974" y="130969"/>
                    </a:lnTo>
                    <a:lnTo>
                      <a:pt x="551974" y="195739"/>
                    </a:lnTo>
                    <a:lnTo>
                      <a:pt x="487204" y="195739"/>
                    </a:lnTo>
                    <a:cubicBezTo>
                      <a:pt x="487204" y="195739"/>
                      <a:pt x="487204" y="130969"/>
                      <a:pt x="487204" y="130969"/>
                    </a:cubicBezTo>
                    <a:close/>
                    <a:moveTo>
                      <a:pt x="487204" y="216694"/>
                    </a:moveTo>
                    <a:lnTo>
                      <a:pt x="551974" y="216694"/>
                    </a:lnTo>
                    <a:lnTo>
                      <a:pt x="551974" y="281464"/>
                    </a:lnTo>
                    <a:lnTo>
                      <a:pt x="487204" y="281464"/>
                    </a:lnTo>
                    <a:cubicBezTo>
                      <a:pt x="487204" y="281464"/>
                      <a:pt x="487204" y="216694"/>
                      <a:pt x="487204" y="216694"/>
                    </a:cubicBezTo>
                    <a:close/>
                    <a:moveTo>
                      <a:pt x="487204" y="302419"/>
                    </a:moveTo>
                    <a:lnTo>
                      <a:pt x="551974" y="302419"/>
                    </a:lnTo>
                    <a:lnTo>
                      <a:pt x="551974" y="367189"/>
                    </a:lnTo>
                    <a:lnTo>
                      <a:pt x="487204" y="367189"/>
                    </a:lnTo>
                    <a:cubicBezTo>
                      <a:pt x="487204" y="367189"/>
                      <a:pt x="487204" y="302419"/>
                      <a:pt x="487204" y="302419"/>
                    </a:cubicBezTo>
                    <a:close/>
                    <a:moveTo>
                      <a:pt x="487204" y="388144"/>
                    </a:moveTo>
                    <a:lnTo>
                      <a:pt x="551974" y="388144"/>
                    </a:lnTo>
                    <a:lnTo>
                      <a:pt x="551974" y="411956"/>
                    </a:lnTo>
                    <a:lnTo>
                      <a:pt x="487204" y="411956"/>
                    </a:lnTo>
                    <a:cubicBezTo>
                      <a:pt x="487204" y="411956"/>
                      <a:pt x="487204" y="388144"/>
                      <a:pt x="487204" y="388144"/>
                    </a:cubicBezTo>
                    <a:close/>
                    <a:moveTo>
                      <a:pt x="397669" y="45244"/>
                    </a:moveTo>
                    <a:lnTo>
                      <a:pt x="462439" y="45244"/>
                    </a:lnTo>
                    <a:lnTo>
                      <a:pt x="462439" y="110014"/>
                    </a:lnTo>
                    <a:lnTo>
                      <a:pt x="397669" y="110014"/>
                    </a:lnTo>
                    <a:lnTo>
                      <a:pt x="397669" y="45244"/>
                    </a:lnTo>
                    <a:close/>
                    <a:moveTo>
                      <a:pt x="397669" y="130969"/>
                    </a:moveTo>
                    <a:lnTo>
                      <a:pt x="462439" y="130969"/>
                    </a:lnTo>
                    <a:lnTo>
                      <a:pt x="462439" y="195739"/>
                    </a:lnTo>
                    <a:lnTo>
                      <a:pt x="397669" y="195739"/>
                    </a:lnTo>
                    <a:lnTo>
                      <a:pt x="397669" y="130969"/>
                    </a:lnTo>
                    <a:close/>
                    <a:moveTo>
                      <a:pt x="397669" y="216694"/>
                    </a:moveTo>
                    <a:lnTo>
                      <a:pt x="462439" y="216694"/>
                    </a:lnTo>
                    <a:lnTo>
                      <a:pt x="462439" y="281464"/>
                    </a:lnTo>
                    <a:lnTo>
                      <a:pt x="397669" y="281464"/>
                    </a:lnTo>
                    <a:lnTo>
                      <a:pt x="397669" y="216694"/>
                    </a:lnTo>
                    <a:close/>
                    <a:moveTo>
                      <a:pt x="397669" y="302419"/>
                    </a:moveTo>
                    <a:lnTo>
                      <a:pt x="462439" y="302419"/>
                    </a:lnTo>
                    <a:lnTo>
                      <a:pt x="462439" y="367189"/>
                    </a:lnTo>
                    <a:lnTo>
                      <a:pt x="397669" y="367189"/>
                    </a:lnTo>
                    <a:lnTo>
                      <a:pt x="397669" y="302419"/>
                    </a:lnTo>
                    <a:close/>
                    <a:moveTo>
                      <a:pt x="397669" y="388144"/>
                    </a:moveTo>
                    <a:lnTo>
                      <a:pt x="462439" y="388144"/>
                    </a:lnTo>
                    <a:lnTo>
                      <a:pt x="462439" y="411956"/>
                    </a:lnTo>
                    <a:lnTo>
                      <a:pt x="397669" y="411956"/>
                    </a:lnTo>
                    <a:lnTo>
                      <a:pt x="397669" y="388144"/>
                    </a:lnTo>
                    <a:close/>
                    <a:moveTo>
                      <a:pt x="308134" y="45244"/>
                    </a:moveTo>
                    <a:lnTo>
                      <a:pt x="372904" y="45244"/>
                    </a:lnTo>
                    <a:lnTo>
                      <a:pt x="372904" y="110014"/>
                    </a:lnTo>
                    <a:lnTo>
                      <a:pt x="308134" y="110014"/>
                    </a:lnTo>
                    <a:cubicBezTo>
                      <a:pt x="308134" y="110014"/>
                      <a:pt x="308134" y="45244"/>
                      <a:pt x="308134" y="45244"/>
                    </a:cubicBezTo>
                    <a:close/>
                    <a:moveTo>
                      <a:pt x="308134" y="130969"/>
                    </a:moveTo>
                    <a:lnTo>
                      <a:pt x="372904" y="130969"/>
                    </a:lnTo>
                    <a:lnTo>
                      <a:pt x="372904" y="195739"/>
                    </a:lnTo>
                    <a:lnTo>
                      <a:pt x="308134" y="195739"/>
                    </a:lnTo>
                    <a:cubicBezTo>
                      <a:pt x="308134" y="195739"/>
                      <a:pt x="308134" y="130969"/>
                      <a:pt x="308134" y="130969"/>
                    </a:cubicBezTo>
                    <a:close/>
                    <a:moveTo>
                      <a:pt x="308134" y="216694"/>
                    </a:moveTo>
                    <a:lnTo>
                      <a:pt x="372904" y="216694"/>
                    </a:lnTo>
                    <a:lnTo>
                      <a:pt x="372904" y="281464"/>
                    </a:lnTo>
                    <a:lnTo>
                      <a:pt x="308134" y="281464"/>
                    </a:lnTo>
                    <a:cubicBezTo>
                      <a:pt x="308134" y="281464"/>
                      <a:pt x="308134" y="216694"/>
                      <a:pt x="308134" y="216694"/>
                    </a:cubicBezTo>
                    <a:close/>
                    <a:moveTo>
                      <a:pt x="308134" y="302419"/>
                    </a:moveTo>
                    <a:lnTo>
                      <a:pt x="372904" y="302419"/>
                    </a:lnTo>
                    <a:lnTo>
                      <a:pt x="372904" y="367189"/>
                    </a:lnTo>
                    <a:lnTo>
                      <a:pt x="308134" y="367189"/>
                    </a:lnTo>
                    <a:cubicBezTo>
                      <a:pt x="308134" y="367189"/>
                      <a:pt x="308134" y="302419"/>
                      <a:pt x="308134" y="302419"/>
                    </a:cubicBezTo>
                    <a:close/>
                    <a:moveTo>
                      <a:pt x="308134" y="388144"/>
                    </a:moveTo>
                    <a:lnTo>
                      <a:pt x="372904" y="388144"/>
                    </a:lnTo>
                    <a:lnTo>
                      <a:pt x="372904" y="411956"/>
                    </a:lnTo>
                    <a:lnTo>
                      <a:pt x="308134" y="411956"/>
                    </a:lnTo>
                    <a:cubicBezTo>
                      <a:pt x="308134" y="411956"/>
                      <a:pt x="308134" y="388144"/>
                      <a:pt x="308134" y="388144"/>
                    </a:cubicBezTo>
                    <a:close/>
                    <a:moveTo>
                      <a:pt x="218599" y="45244"/>
                    </a:moveTo>
                    <a:lnTo>
                      <a:pt x="283369" y="45244"/>
                    </a:lnTo>
                    <a:lnTo>
                      <a:pt x="283369" y="110014"/>
                    </a:lnTo>
                    <a:lnTo>
                      <a:pt x="218599" y="110014"/>
                    </a:lnTo>
                    <a:cubicBezTo>
                      <a:pt x="218599" y="110014"/>
                      <a:pt x="218599" y="45244"/>
                      <a:pt x="218599" y="45244"/>
                    </a:cubicBezTo>
                    <a:close/>
                    <a:moveTo>
                      <a:pt x="218599" y="130969"/>
                    </a:moveTo>
                    <a:lnTo>
                      <a:pt x="283369" y="130969"/>
                    </a:lnTo>
                    <a:lnTo>
                      <a:pt x="283369" y="195739"/>
                    </a:lnTo>
                    <a:lnTo>
                      <a:pt x="218599" y="195739"/>
                    </a:lnTo>
                    <a:cubicBezTo>
                      <a:pt x="218599" y="195739"/>
                      <a:pt x="218599" y="130969"/>
                      <a:pt x="218599" y="130969"/>
                    </a:cubicBezTo>
                    <a:close/>
                    <a:moveTo>
                      <a:pt x="218599" y="216694"/>
                    </a:moveTo>
                    <a:lnTo>
                      <a:pt x="283369" y="216694"/>
                    </a:lnTo>
                    <a:lnTo>
                      <a:pt x="283369" y="281464"/>
                    </a:lnTo>
                    <a:lnTo>
                      <a:pt x="218599" y="281464"/>
                    </a:lnTo>
                    <a:cubicBezTo>
                      <a:pt x="218599" y="281464"/>
                      <a:pt x="218599" y="216694"/>
                      <a:pt x="218599" y="216694"/>
                    </a:cubicBezTo>
                    <a:close/>
                    <a:moveTo>
                      <a:pt x="218599" y="302419"/>
                    </a:moveTo>
                    <a:lnTo>
                      <a:pt x="283369" y="302419"/>
                    </a:lnTo>
                    <a:lnTo>
                      <a:pt x="283369" y="367189"/>
                    </a:lnTo>
                    <a:lnTo>
                      <a:pt x="218599" y="367189"/>
                    </a:lnTo>
                    <a:cubicBezTo>
                      <a:pt x="218599" y="367189"/>
                      <a:pt x="218599" y="302419"/>
                      <a:pt x="218599" y="302419"/>
                    </a:cubicBezTo>
                    <a:close/>
                    <a:moveTo>
                      <a:pt x="218599" y="388144"/>
                    </a:moveTo>
                    <a:lnTo>
                      <a:pt x="283369" y="388144"/>
                    </a:lnTo>
                    <a:lnTo>
                      <a:pt x="283369" y="411956"/>
                    </a:lnTo>
                    <a:lnTo>
                      <a:pt x="218599" y="411956"/>
                    </a:lnTo>
                    <a:cubicBezTo>
                      <a:pt x="218599" y="411956"/>
                      <a:pt x="218599" y="388144"/>
                      <a:pt x="218599" y="388144"/>
                    </a:cubicBezTo>
                    <a:close/>
                    <a:moveTo>
                      <a:pt x="130016" y="45244"/>
                    </a:moveTo>
                    <a:lnTo>
                      <a:pt x="194786" y="45244"/>
                    </a:lnTo>
                    <a:lnTo>
                      <a:pt x="194786" y="110014"/>
                    </a:lnTo>
                    <a:lnTo>
                      <a:pt x="130016" y="110014"/>
                    </a:lnTo>
                    <a:lnTo>
                      <a:pt x="130016" y="45244"/>
                    </a:lnTo>
                    <a:close/>
                    <a:moveTo>
                      <a:pt x="130016" y="130969"/>
                    </a:moveTo>
                    <a:lnTo>
                      <a:pt x="194786" y="130969"/>
                    </a:lnTo>
                    <a:lnTo>
                      <a:pt x="194786" y="195739"/>
                    </a:lnTo>
                    <a:lnTo>
                      <a:pt x="130016" y="195739"/>
                    </a:lnTo>
                    <a:lnTo>
                      <a:pt x="130016" y="130969"/>
                    </a:lnTo>
                    <a:close/>
                    <a:moveTo>
                      <a:pt x="130016" y="216694"/>
                    </a:moveTo>
                    <a:lnTo>
                      <a:pt x="194786" y="216694"/>
                    </a:lnTo>
                    <a:lnTo>
                      <a:pt x="194786" y="281464"/>
                    </a:lnTo>
                    <a:lnTo>
                      <a:pt x="130016" y="281464"/>
                    </a:lnTo>
                    <a:lnTo>
                      <a:pt x="130016" y="216694"/>
                    </a:lnTo>
                    <a:close/>
                    <a:moveTo>
                      <a:pt x="130016" y="302419"/>
                    </a:moveTo>
                    <a:lnTo>
                      <a:pt x="194786" y="302419"/>
                    </a:lnTo>
                    <a:lnTo>
                      <a:pt x="194786" y="367189"/>
                    </a:lnTo>
                    <a:lnTo>
                      <a:pt x="130016" y="367189"/>
                    </a:lnTo>
                    <a:lnTo>
                      <a:pt x="130016" y="302419"/>
                    </a:lnTo>
                    <a:close/>
                    <a:moveTo>
                      <a:pt x="130016" y="388144"/>
                    </a:moveTo>
                    <a:lnTo>
                      <a:pt x="194786" y="388144"/>
                    </a:lnTo>
                    <a:lnTo>
                      <a:pt x="194786" y="411956"/>
                    </a:lnTo>
                    <a:lnTo>
                      <a:pt x="130016" y="411956"/>
                    </a:lnTo>
                    <a:lnTo>
                      <a:pt x="130016" y="388144"/>
                    </a:lnTo>
                    <a:close/>
                    <a:moveTo>
                      <a:pt x="40481" y="45244"/>
                    </a:moveTo>
                    <a:lnTo>
                      <a:pt x="105251" y="45244"/>
                    </a:lnTo>
                    <a:lnTo>
                      <a:pt x="105251" y="110014"/>
                    </a:lnTo>
                    <a:lnTo>
                      <a:pt x="40481" y="110014"/>
                    </a:lnTo>
                    <a:lnTo>
                      <a:pt x="40481" y="45244"/>
                    </a:lnTo>
                    <a:close/>
                    <a:moveTo>
                      <a:pt x="40481" y="130969"/>
                    </a:moveTo>
                    <a:lnTo>
                      <a:pt x="105251" y="130969"/>
                    </a:lnTo>
                    <a:lnTo>
                      <a:pt x="105251" y="195739"/>
                    </a:lnTo>
                    <a:lnTo>
                      <a:pt x="40481" y="195739"/>
                    </a:lnTo>
                    <a:lnTo>
                      <a:pt x="40481" y="130969"/>
                    </a:lnTo>
                    <a:close/>
                    <a:moveTo>
                      <a:pt x="40481" y="216694"/>
                    </a:moveTo>
                    <a:lnTo>
                      <a:pt x="105251" y="216694"/>
                    </a:lnTo>
                    <a:lnTo>
                      <a:pt x="105251" y="281464"/>
                    </a:lnTo>
                    <a:lnTo>
                      <a:pt x="40481" y="281464"/>
                    </a:lnTo>
                    <a:lnTo>
                      <a:pt x="40481" y="216694"/>
                    </a:lnTo>
                    <a:close/>
                    <a:moveTo>
                      <a:pt x="40481" y="302419"/>
                    </a:moveTo>
                    <a:lnTo>
                      <a:pt x="105251" y="302419"/>
                    </a:lnTo>
                    <a:lnTo>
                      <a:pt x="105251" y="367189"/>
                    </a:lnTo>
                    <a:lnTo>
                      <a:pt x="40481" y="367189"/>
                    </a:lnTo>
                    <a:lnTo>
                      <a:pt x="40481" y="302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  <p:sp>
            <p:nvSpPr>
              <p:cNvPr id="54" name="자유형: 도형 90">
                <a:extLst>
                  <a:ext uri="{FF2B5EF4-FFF2-40B4-BE49-F238E27FC236}">
                    <a16:creationId xmlns:a16="http://schemas.microsoft.com/office/drawing/2014/main" id="{D991733D-6053-40AA-AEE7-50BC3A196786}"/>
                  </a:ext>
                </a:extLst>
              </p:cNvPr>
              <p:cNvSpPr/>
              <p:nvPr/>
            </p:nvSpPr>
            <p:spPr>
              <a:xfrm>
                <a:off x="4384834" y="3150393"/>
                <a:ext cx="257175" cy="38100"/>
              </a:xfrm>
              <a:custGeom>
                <a:avLst/>
                <a:gdLst/>
                <a:ahLst/>
                <a:cxnLst/>
                <a:rect l="0" t="0" r="0" b="0"/>
                <a:pathLst>
                  <a:path w="257175" h="38100">
                    <a:moveTo>
                      <a:pt x="7144" y="7144"/>
                    </a:moveTo>
                    <a:lnTo>
                      <a:pt x="254794" y="7144"/>
                    </a:lnTo>
                    <a:lnTo>
                      <a:pt x="254794" y="35719"/>
                    </a:lnTo>
                    <a:lnTo>
                      <a:pt x="7144" y="357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  <p:sp>
            <p:nvSpPr>
              <p:cNvPr id="55" name="자유형: 도형 91">
                <a:extLst>
                  <a:ext uri="{FF2B5EF4-FFF2-40B4-BE49-F238E27FC236}">
                    <a16:creationId xmlns:a16="http://schemas.microsoft.com/office/drawing/2014/main" id="{9FE8FA6E-39B8-4C15-842E-78A5F7B47AF9}"/>
                  </a:ext>
                </a:extLst>
              </p:cNvPr>
              <p:cNvSpPr/>
              <p:nvPr/>
            </p:nvSpPr>
            <p:spPr>
              <a:xfrm>
                <a:off x="4746784" y="3150393"/>
                <a:ext cx="180975" cy="38100"/>
              </a:xfrm>
              <a:custGeom>
                <a:avLst/>
                <a:gdLst/>
                <a:ahLst/>
                <a:cxnLst/>
                <a:rect l="0" t="0" r="0" b="0"/>
                <a:pathLst>
                  <a:path w="180975" h="38100">
                    <a:moveTo>
                      <a:pt x="7144" y="7144"/>
                    </a:moveTo>
                    <a:lnTo>
                      <a:pt x="174784" y="7144"/>
                    </a:lnTo>
                    <a:lnTo>
                      <a:pt x="174784" y="35719"/>
                    </a:lnTo>
                    <a:lnTo>
                      <a:pt x="7144" y="357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</p:grpSp>
        <p:grpSp>
          <p:nvGrpSpPr>
            <p:cNvPr id="32" name="그룹 30738">
              <a:extLst>
                <a:ext uri="{FF2B5EF4-FFF2-40B4-BE49-F238E27FC236}">
                  <a16:creationId xmlns:a16="http://schemas.microsoft.com/office/drawing/2014/main" id="{164DF089-D0FA-48E8-BFC2-F5A91C6BB512}"/>
                </a:ext>
              </a:extLst>
            </p:cNvPr>
            <p:cNvGrpSpPr/>
            <p:nvPr/>
          </p:nvGrpSpPr>
          <p:grpSpPr>
            <a:xfrm>
              <a:off x="1571323" y="2340202"/>
              <a:ext cx="2277090" cy="1042987"/>
              <a:chOff x="1981200" y="2609850"/>
              <a:chExt cx="2209800" cy="962025"/>
            </a:xfrm>
          </p:grpSpPr>
          <p:sp>
            <p:nvSpPr>
              <p:cNvPr id="50" name="자유형: 도형 30737">
                <a:extLst>
                  <a:ext uri="{FF2B5EF4-FFF2-40B4-BE49-F238E27FC236}">
                    <a16:creationId xmlns:a16="http://schemas.microsoft.com/office/drawing/2014/main" id="{CBE41729-79A9-4B8F-A8FE-0EE9C53ACB19}"/>
                  </a:ext>
                </a:extLst>
              </p:cNvPr>
              <p:cNvSpPr/>
              <p:nvPr/>
            </p:nvSpPr>
            <p:spPr>
              <a:xfrm>
                <a:off x="1981200" y="2609850"/>
                <a:ext cx="2209800" cy="962025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51" name="자유형: 도형 99">
                <a:extLst>
                  <a:ext uri="{FF2B5EF4-FFF2-40B4-BE49-F238E27FC236}">
                    <a16:creationId xmlns:a16="http://schemas.microsoft.com/office/drawing/2014/main" id="{60EF4A65-B468-45E4-B576-8B9D1F370608}"/>
                  </a:ext>
                </a:extLst>
              </p:cNvPr>
              <p:cNvSpPr/>
              <p:nvPr/>
            </p:nvSpPr>
            <p:spPr>
              <a:xfrm>
                <a:off x="2163562" y="2743200"/>
                <a:ext cx="2027438" cy="825061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prstDash val="sysDash"/>
                <a:head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</p:grpSp>
        <p:grpSp>
          <p:nvGrpSpPr>
            <p:cNvPr id="33" name="그룹 101">
              <a:extLst>
                <a:ext uri="{FF2B5EF4-FFF2-40B4-BE49-F238E27FC236}">
                  <a16:creationId xmlns:a16="http://schemas.microsoft.com/office/drawing/2014/main" id="{366B2D00-CDCF-4954-B587-25B3479DA670}"/>
                </a:ext>
              </a:extLst>
            </p:cNvPr>
            <p:cNvGrpSpPr/>
            <p:nvPr/>
          </p:nvGrpSpPr>
          <p:grpSpPr>
            <a:xfrm flipH="1">
              <a:off x="5684413" y="2340202"/>
              <a:ext cx="2248752" cy="1042987"/>
              <a:chOff x="1981200" y="2609850"/>
              <a:chExt cx="2209800" cy="962025"/>
            </a:xfrm>
          </p:grpSpPr>
          <p:sp>
            <p:nvSpPr>
              <p:cNvPr id="48" name="자유형: 도형 102">
                <a:extLst>
                  <a:ext uri="{FF2B5EF4-FFF2-40B4-BE49-F238E27FC236}">
                    <a16:creationId xmlns:a16="http://schemas.microsoft.com/office/drawing/2014/main" id="{948D0533-0EF9-43DD-9AEC-16BA8CB82306}"/>
                  </a:ext>
                </a:extLst>
              </p:cNvPr>
              <p:cNvSpPr/>
              <p:nvPr/>
            </p:nvSpPr>
            <p:spPr>
              <a:xfrm>
                <a:off x="1981200" y="2609850"/>
                <a:ext cx="2209800" cy="962025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49" name="자유형: 도형 103">
                <a:extLst>
                  <a:ext uri="{FF2B5EF4-FFF2-40B4-BE49-F238E27FC236}">
                    <a16:creationId xmlns:a16="http://schemas.microsoft.com/office/drawing/2014/main" id="{76022DA1-A0B1-4D95-B93B-53587152310C}"/>
                  </a:ext>
                </a:extLst>
              </p:cNvPr>
              <p:cNvSpPr/>
              <p:nvPr/>
            </p:nvSpPr>
            <p:spPr>
              <a:xfrm>
                <a:off x="2163562" y="2743200"/>
                <a:ext cx="2027438" cy="825061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prstDash val="sysDash"/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7CA72714-D79D-499B-A653-01874C3F6C35}"/>
                </a:ext>
              </a:extLst>
            </p:cNvPr>
            <p:cNvSpPr txBox="1"/>
            <p:nvPr/>
          </p:nvSpPr>
          <p:spPr>
            <a:xfrm>
              <a:off x="1725683" y="4065586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자유형: 도형 30739">
              <a:extLst>
                <a:ext uri="{FF2B5EF4-FFF2-40B4-BE49-F238E27FC236}">
                  <a16:creationId xmlns:a16="http://schemas.microsoft.com/office/drawing/2014/main" id="{9AB252AE-A287-48E7-A13E-FF48CEB40315}"/>
                </a:ext>
              </a:extLst>
            </p:cNvPr>
            <p:cNvSpPr/>
            <p:nvPr/>
          </p:nvSpPr>
          <p:spPr>
            <a:xfrm>
              <a:off x="1759238" y="4027575"/>
              <a:ext cx="5988350" cy="927928"/>
            </a:xfrm>
            <a:custGeom>
              <a:avLst/>
              <a:gdLst>
                <a:gd name="connsiteX0" fmla="*/ 0 w 5989320"/>
                <a:gd name="connsiteY0" fmla="*/ 0 h 929640"/>
                <a:gd name="connsiteX1" fmla="*/ 0 w 5989320"/>
                <a:gd name="connsiteY1" fmla="*/ 929640 h 929640"/>
                <a:gd name="connsiteX2" fmla="*/ 5989320 w 5989320"/>
                <a:gd name="connsiteY2" fmla="*/ 929640 h 929640"/>
                <a:gd name="connsiteX3" fmla="*/ 5989320 w 5989320"/>
                <a:gd name="connsiteY3" fmla="*/ 30480 h 929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89320" h="929640">
                  <a:moveTo>
                    <a:pt x="0" y="0"/>
                  </a:moveTo>
                  <a:lnTo>
                    <a:pt x="0" y="929640"/>
                  </a:lnTo>
                  <a:lnTo>
                    <a:pt x="5989320" y="929640"/>
                  </a:lnTo>
                  <a:lnTo>
                    <a:pt x="5989320" y="3048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prstDash val="sysDash"/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/>
            </a:p>
          </p:txBody>
        </p:sp>
        <p:sp>
          <p:nvSpPr>
            <p:cNvPr id="36" name="자유형: 도형 30741">
              <a:extLst>
                <a:ext uri="{FF2B5EF4-FFF2-40B4-BE49-F238E27FC236}">
                  <a16:creationId xmlns:a16="http://schemas.microsoft.com/office/drawing/2014/main" id="{88573A20-89BB-4B88-B553-A31AFC9AC183}"/>
                </a:ext>
              </a:extLst>
            </p:cNvPr>
            <p:cNvSpPr/>
            <p:nvPr/>
          </p:nvSpPr>
          <p:spPr>
            <a:xfrm>
              <a:off x="1566560" y="4023655"/>
              <a:ext cx="6381750" cy="1073776"/>
            </a:xfrm>
            <a:custGeom>
              <a:avLst/>
              <a:gdLst>
                <a:gd name="connsiteX0" fmla="*/ 0 w 6381750"/>
                <a:gd name="connsiteY0" fmla="*/ 31750 h 1054100"/>
                <a:gd name="connsiteX1" fmla="*/ 0 w 6381750"/>
                <a:gd name="connsiteY1" fmla="*/ 1054100 h 1054100"/>
                <a:gd name="connsiteX2" fmla="*/ 6381750 w 6381750"/>
                <a:gd name="connsiteY2" fmla="*/ 1054100 h 1054100"/>
                <a:gd name="connsiteX3" fmla="*/ 6381750 w 6381750"/>
                <a:gd name="connsiteY3" fmla="*/ 0 h 105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81750" h="1054100">
                  <a:moveTo>
                    <a:pt x="0" y="31750"/>
                  </a:moveTo>
                  <a:lnTo>
                    <a:pt x="0" y="1054100"/>
                  </a:lnTo>
                  <a:lnTo>
                    <a:pt x="6381750" y="1054100"/>
                  </a:lnTo>
                  <a:lnTo>
                    <a:pt x="6381750" y="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/>
            </a:p>
          </p:txBody>
        </p: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71F6EC30-8679-4623-9193-921965DBD019}"/>
                </a:ext>
              </a:extLst>
            </p:cNvPr>
            <p:cNvCxnSpPr>
              <a:cxnSpLocks/>
              <a:stCxn id="21" idx="3"/>
              <a:endCxn id="19" idx="1"/>
            </p:cNvCxnSpPr>
            <p:nvPr/>
          </p:nvCxnSpPr>
          <p:spPr>
            <a:xfrm>
              <a:off x="2611003" y="3703575"/>
              <a:ext cx="1237410" cy="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329AEF90-8A42-4DD7-899D-7AD62CD2DA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66413" y="2724195"/>
              <a:ext cx="1" cy="65538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80C9D66-08BC-40B9-8909-17B9BB2344F7}"/>
                </a:ext>
              </a:extLst>
            </p:cNvPr>
            <p:cNvSpPr txBox="1"/>
            <p:nvPr/>
          </p:nvSpPr>
          <p:spPr>
            <a:xfrm>
              <a:off x="5717784" y="3734700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6648375-36D5-4BF0-95CF-D46F92243D62}"/>
                </a:ext>
              </a:extLst>
            </p:cNvPr>
            <p:cNvSpPr txBox="1"/>
            <p:nvPr/>
          </p:nvSpPr>
          <p:spPr>
            <a:xfrm>
              <a:off x="6212106" y="3395451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수사의뢰</a:t>
              </a:r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EC1076C5-B308-4E13-BFC0-C1DCF470AE62}"/>
                </a:ext>
              </a:extLst>
            </p:cNvPr>
            <p:cNvCxnSpPr>
              <a:cxnSpLocks/>
            </p:cNvCxnSpPr>
            <p:nvPr/>
          </p:nvCxnSpPr>
          <p:spPr>
            <a:xfrm>
              <a:off x="5691202" y="3703575"/>
              <a:ext cx="1237410" cy="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71361FC3-32EA-4F82-BC3B-F25C6CD027BB}"/>
                </a:ext>
              </a:extLst>
            </p:cNvPr>
            <p:cNvCxnSpPr>
              <a:cxnSpLocks/>
              <a:stCxn id="19" idx="2"/>
            </p:cNvCxnSpPr>
            <p:nvPr/>
          </p:nvCxnSpPr>
          <p:spPr>
            <a:xfrm>
              <a:off x="4766413" y="4027575"/>
              <a:ext cx="0" cy="167451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E1A89015-0B75-47B3-A8F9-B6CEF10C431A}"/>
                </a:ext>
              </a:extLst>
            </p:cNvPr>
            <p:cNvCxnSpPr>
              <a:cxnSpLocks/>
            </p:cNvCxnSpPr>
            <p:nvPr/>
          </p:nvCxnSpPr>
          <p:spPr>
            <a:xfrm>
              <a:off x="8411313" y="4027575"/>
              <a:ext cx="0" cy="167451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그룹 75">
              <a:extLst>
                <a:ext uri="{FF2B5EF4-FFF2-40B4-BE49-F238E27FC236}">
                  <a16:creationId xmlns:a16="http://schemas.microsoft.com/office/drawing/2014/main" id="{28DC3631-7D26-403B-B8B4-DED694E6DA7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243090" y="5169741"/>
              <a:ext cx="1065741" cy="365724"/>
              <a:chOff x="2870200" y="4062413"/>
              <a:chExt cx="1184275" cy="406400"/>
            </a:xfrm>
            <a:solidFill>
              <a:srgbClr val="D0CECE"/>
            </a:solidFill>
          </p:grpSpPr>
          <p:sp>
            <p:nvSpPr>
              <p:cNvPr id="45" name="Freeform 66">
                <a:extLst>
                  <a:ext uri="{FF2B5EF4-FFF2-40B4-BE49-F238E27FC236}">
                    <a16:creationId xmlns:a16="http://schemas.microsoft.com/office/drawing/2014/main" id="{66BE44B1-50F8-48CB-B336-CD0108EB16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78175" y="4062413"/>
                <a:ext cx="568325" cy="406400"/>
              </a:xfrm>
              <a:custGeom>
                <a:avLst/>
                <a:gdLst>
                  <a:gd name="T0" fmla="*/ 348 w 358"/>
                  <a:gd name="T1" fmla="*/ 72 h 256"/>
                  <a:gd name="T2" fmla="*/ 260 w 358"/>
                  <a:gd name="T3" fmla="*/ 34 h 256"/>
                  <a:gd name="T4" fmla="*/ 178 w 358"/>
                  <a:gd name="T5" fmla="*/ 0 h 256"/>
                  <a:gd name="T6" fmla="*/ 42 w 358"/>
                  <a:gd name="T7" fmla="*/ 58 h 256"/>
                  <a:gd name="T8" fmla="*/ 10 w 358"/>
                  <a:gd name="T9" fmla="*/ 72 h 256"/>
                  <a:gd name="T10" fmla="*/ 0 w 358"/>
                  <a:gd name="T11" fmla="*/ 80 h 256"/>
                  <a:gd name="T12" fmla="*/ 2 w 358"/>
                  <a:gd name="T13" fmla="*/ 82 h 256"/>
                  <a:gd name="T14" fmla="*/ 26 w 358"/>
                  <a:gd name="T15" fmla="*/ 84 h 256"/>
                  <a:gd name="T16" fmla="*/ 26 w 358"/>
                  <a:gd name="T17" fmla="*/ 236 h 256"/>
                  <a:gd name="T18" fmla="*/ 26 w 358"/>
                  <a:gd name="T19" fmla="*/ 250 h 256"/>
                  <a:gd name="T20" fmla="*/ 26 w 358"/>
                  <a:gd name="T21" fmla="*/ 252 h 256"/>
                  <a:gd name="T22" fmla="*/ 30 w 358"/>
                  <a:gd name="T23" fmla="*/ 256 h 256"/>
                  <a:gd name="T24" fmla="*/ 328 w 358"/>
                  <a:gd name="T25" fmla="*/ 256 h 256"/>
                  <a:gd name="T26" fmla="*/ 332 w 358"/>
                  <a:gd name="T27" fmla="*/ 252 h 256"/>
                  <a:gd name="T28" fmla="*/ 332 w 358"/>
                  <a:gd name="T29" fmla="*/ 248 h 256"/>
                  <a:gd name="T30" fmla="*/ 332 w 358"/>
                  <a:gd name="T31" fmla="*/ 214 h 256"/>
                  <a:gd name="T32" fmla="*/ 348 w 358"/>
                  <a:gd name="T33" fmla="*/ 84 h 256"/>
                  <a:gd name="T34" fmla="*/ 356 w 358"/>
                  <a:gd name="T35" fmla="*/ 82 h 256"/>
                  <a:gd name="T36" fmla="*/ 358 w 358"/>
                  <a:gd name="T37" fmla="*/ 80 h 256"/>
                  <a:gd name="T38" fmla="*/ 348 w 358"/>
                  <a:gd name="T39" fmla="*/ 72 h 256"/>
                  <a:gd name="T40" fmla="*/ 94 w 358"/>
                  <a:gd name="T41" fmla="*/ 214 h 256"/>
                  <a:gd name="T42" fmla="*/ 60 w 358"/>
                  <a:gd name="T43" fmla="*/ 84 h 256"/>
                  <a:gd name="T44" fmla="*/ 94 w 358"/>
                  <a:gd name="T45" fmla="*/ 214 h 256"/>
                  <a:gd name="T46" fmla="*/ 196 w 358"/>
                  <a:gd name="T47" fmla="*/ 214 h 256"/>
                  <a:gd name="T48" fmla="*/ 196 w 358"/>
                  <a:gd name="T49" fmla="*/ 174 h 256"/>
                  <a:gd name="T50" fmla="*/ 196 w 358"/>
                  <a:gd name="T51" fmla="*/ 174 h 256"/>
                  <a:gd name="T52" fmla="*/ 194 w 358"/>
                  <a:gd name="T53" fmla="*/ 170 h 256"/>
                  <a:gd name="T54" fmla="*/ 166 w 358"/>
                  <a:gd name="T55" fmla="*/ 170 h 256"/>
                  <a:gd name="T56" fmla="*/ 164 w 358"/>
                  <a:gd name="T57" fmla="*/ 170 h 256"/>
                  <a:gd name="T58" fmla="*/ 162 w 358"/>
                  <a:gd name="T59" fmla="*/ 174 h 256"/>
                  <a:gd name="T60" fmla="*/ 162 w 358"/>
                  <a:gd name="T61" fmla="*/ 202 h 256"/>
                  <a:gd name="T62" fmla="*/ 128 w 358"/>
                  <a:gd name="T63" fmla="*/ 214 h 256"/>
                  <a:gd name="T64" fmla="*/ 178 w 358"/>
                  <a:gd name="T65" fmla="*/ 84 h 256"/>
                  <a:gd name="T66" fmla="*/ 230 w 358"/>
                  <a:gd name="T67" fmla="*/ 214 h 256"/>
                  <a:gd name="T68" fmla="*/ 298 w 358"/>
                  <a:gd name="T69" fmla="*/ 214 h 256"/>
                  <a:gd name="T70" fmla="*/ 264 w 358"/>
                  <a:gd name="T71" fmla="*/ 84 h 256"/>
                  <a:gd name="T72" fmla="*/ 298 w 358"/>
                  <a:gd name="T73" fmla="*/ 214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58" h="256">
                    <a:moveTo>
                      <a:pt x="348" y="72"/>
                    </a:moveTo>
                    <a:lnTo>
                      <a:pt x="348" y="72"/>
                    </a:lnTo>
                    <a:lnTo>
                      <a:pt x="316" y="58"/>
                    </a:lnTo>
                    <a:lnTo>
                      <a:pt x="260" y="34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98" y="34"/>
                    </a:lnTo>
                    <a:lnTo>
                      <a:pt x="42" y="58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4" y="76"/>
                    </a:lnTo>
                    <a:lnTo>
                      <a:pt x="0" y="80"/>
                    </a:lnTo>
                    <a:lnTo>
                      <a:pt x="0" y="82"/>
                    </a:lnTo>
                    <a:lnTo>
                      <a:pt x="2" y="82"/>
                    </a:lnTo>
                    <a:lnTo>
                      <a:pt x="10" y="84"/>
                    </a:lnTo>
                    <a:lnTo>
                      <a:pt x="26" y="84"/>
                    </a:lnTo>
                    <a:lnTo>
                      <a:pt x="26" y="214"/>
                    </a:lnTo>
                    <a:lnTo>
                      <a:pt x="26" y="236"/>
                    </a:lnTo>
                    <a:lnTo>
                      <a:pt x="26" y="248"/>
                    </a:lnTo>
                    <a:lnTo>
                      <a:pt x="26" y="250"/>
                    </a:lnTo>
                    <a:lnTo>
                      <a:pt x="26" y="252"/>
                    </a:lnTo>
                    <a:lnTo>
                      <a:pt x="26" y="252"/>
                    </a:lnTo>
                    <a:lnTo>
                      <a:pt x="26" y="256"/>
                    </a:lnTo>
                    <a:lnTo>
                      <a:pt x="30" y="256"/>
                    </a:lnTo>
                    <a:lnTo>
                      <a:pt x="328" y="256"/>
                    </a:lnTo>
                    <a:lnTo>
                      <a:pt x="328" y="256"/>
                    </a:lnTo>
                    <a:lnTo>
                      <a:pt x="332" y="256"/>
                    </a:lnTo>
                    <a:lnTo>
                      <a:pt x="332" y="252"/>
                    </a:lnTo>
                    <a:lnTo>
                      <a:pt x="332" y="250"/>
                    </a:lnTo>
                    <a:lnTo>
                      <a:pt x="332" y="248"/>
                    </a:lnTo>
                    <a:lnTo>
                      <a:pt x="332" y="236"/>
                    </a:lnTo>
                    <a:lnTo>
                      <a:pt x="332" y="214"/>
                    </a:lnTo>
                    <a:lnTo>
                      <a:pt x="332" y="84"/>
                    </a:lnTo>
                    <a:lnTo>
                      <a:pt x="348" y="84"/>
                    </a:lnTo>
                    <a:lnTo>
                      <a:pt x="348" y="84"/>
                    </a:lnTo>
                    <a:lnTo>
                      <a:pt x="356" y="82"/>
                    </a:lnTo>
                    <a:lnTo>
                      <a:pt x="358" y="82"/>
                    </a:lnTo>
                    <a:lnTo>
                      <a:pt x="358" y="80"/>
                    </a:lnTo>
                    <a:lnTo>
                      <a:pt x="354" y="76"/>
                    </a:lnTo>
                    <a:lnTo>
                      <a:pt x="348" y="72"/>
                    </a:lnTo>
                    <a:lnTo>
                      <a:pt x="348" y="72"/>
                    </a:lnTo>
                    <a:close/>
                    <a:moveTo>
                      <a:pt x="94" y="214"/>
                    </a:moveTo>
                    <a:lnTo>
                      <a:pt x="60" y="214"/>
                    </a:lnTo>
                    <a:lnTo>
                      <a:pt x="60" y="84"/>
                    </a:lnTo>
                    <a:lnTo>
                      <a:pt x="94" y="84"/>
                    </a:lnTo>
                    <a:lnTo>
                      <a:pt x="94" y="214"/>
                    </a:lnTo>
                    <a:close/>
                    <a:moveTo>
                      <a:pt x="230" y="214"/>
                    </a:moveTo>
                    <a:lnTo>
                      <a:pt x="196" y="214"/>
                    </a:lnTo>
                    <a:lnTo>
                      <a:pt x="196" y="202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4" y="170"/>
                    </a:lnTo>
                    <a:lnTo>
                      <a:pt x="192" y="170"/>
                    </a:lnTo>
                    <a:lnTo>
                      <a:pt x="166" y="170"/>
                    </a:lnTo>
                    <a:lnTo>
                      <a:pt x="166" y="170"/>
                    </a:lnTo>
                    <a:lnTo>
                      <a:pt x="164" y="170"/>
                    </a:lnTo>
                    <a:lnTo>
                      <a:pt x="162" y="174"/>
                    </a:lnTo>
                    <a:lnTo>
                      <a:pt x="162" y="174"/>
                    </a:lnTo>
                    <a:lnTo>
                      <a:pt x="162" y="174"/>
                    </a:lnTo>
                    <a:lnTo>
                      <a:pt x="162" y="202"/>
                    </a:lnTo>
                    <a:lnTo>
                      <a:pt x="162" y="214"/>
                    </a:lnTo>
                    <a:lnTo>
                      <a:pt x="128" y="214"/>
                    </a:lnTo>
                    <a:lnTo>
                      <a:pt x="128" y="84"/>
                    </a:lnTo>
                    <a:lnTo>
                      <a:pt x="178" y="84"/>
                    </a:lnTo>
                    <a:lnTo>
                      <a:pt x="230" y="84"/>
                    </a:lnTo>
                    <a:lnTo>
                      <a:pt x="230" y="214"/>
                    </a:lnTo>
                    <a:lnTo>
                      <a:pt x="230" y="214"/>
                    </a:lnTo>
                    <a:close/>
                    <a:moveTo>
                      <a:pt x="298" y="214"/>
                    </a:moveTo>
                    <a:lnTo>
                      <a:pt x="264" y="214"/>
                    </a:lnTo>
                    <a:lnTo>
                      <a:pt x="264" y="84"/>
                    </a:lnTo>
                    <a:lnTo>
                      <a:pt x="298" y="84"/>
                    </a:lnTo>
                    <a:lnTo>
                      <a:pt x="298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/>
              </a:p>
            </p:txBody>
          </p:sp>
          <p:sp>
            <p:nvSpPr>
              <p:cNvPr id="46" name="Freeform 67">
                <a:extLst>
                  <a:ext uri="{FF2B5EF4-FFF2-40B4-BE49-F238E27FC236}">
                    <a16:creationId xmlns:a16="http://schemas.microsoft.com/office/drawing/2014/main" id="{ACCB68B2-1A11-4EB2-BBE6-16867614DF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70200" y="4224338"/>
                <a:ext cx="333375" cy="244475"/>
              </a:xfrm>
              <a:custGeom>
                <a:avLst/>
                <a:gdLst>
                  <a:gd name="T0" fmla="*/ 4 w 210"/>
                  <a:gd name="T1" fmla="*/ 0 h 154"/>
                  <a:gd name="T2" fmla="*/ 0 w 210"/>
                  <a:gd name="T3" fmla="*/ 150 h 154"/>
                  <a:gd name="T4" fmla="*/ 4 w 210"/>
                  <a:gd name="T5" fmla="*/ 154 h 154"/>
                  <a:gd name="T6" fmla="*/ 208 w 210"/>
                  <a:gd name="T7" fmla="*/ 154 h 154"/>
                  <a:gd name="T8" fmla="*/ 210 w 210"/>
                  <a:gd name="T9" fmla="*/ 4 h 154"/>
                  <a:gd name="T10" fmla="*/ 204 w 210"/>
                  <a:gd name="T11" fmla="*/ 0 h 154"/>
                  <a:gd name="T12" fmla="*/ 42 w 210"/>
                  <a:gd name="T13" fmla="*/ 130 h 154"/>
                  <a:gd name="T14" fmla="*/ 26 w 210"/>
                  <a:gd name="T15" fmla="*/ 130 h 154"/>
                  <a:gd name="T16" fmla="*/ 22 w 210"/>
                  <a:gd name="T17" fmla="*/ 82 h 154"/>
                  <a:gd name="T18" fmla="*/ 26 w 210"/>
                  <a:gd name="T19" fmla="*/ 78 h 154"/>
                  <a:gd name="T20" fmla="*/ 42 w 210"/>
                  <a:gd name="T21" fmla="*/ 78 h 154"/>
                  <a:gd name="T22" fmla="*/ 42 w 210"/>
                  <a:gd name="T23" fmla="*/ 48 h 154"/>
                  <a:gd name="T24" fmla="*/ 38 w 210"/>
                  <a:gd name="T25" fmla="*/ 52 h 154"/>
                  <a:gd name="T26" fmla="*/ 22 w 210"/>
                  <a:gd name="T27" fmla="*/ 50 h 154"/>
                  <a:gd name="T28" fmla="*/ 22 w 210"/>
                  <a:gd name="T29" fmla="*/ 30 h 154"/>
                  <a:gd name="T30" fmla="*/ 38 w 210"/>
                  <a:gd name="T31" fmla="*/ 26 h 154"/>
                  <a:gd name="T32" fmla="*/ 42 w 210"/>
                  <a:gd name="T33" fmla="*/ 30 h 154"/>
                  <a:gd name="T34" fmla="*/ 90 w 210"/>
                  <a:gd name="T35" fmla="*/ 126 h 154"/>
                  <a:gd name="T36" fmla="*/ 74 w 210"/>
                  <a:gd name="T37" fmla="*/ 130 h 154"/>
                  <a:gd name="T38" fmla="*/ 68 w 210"/>
                  <a:gd name="T39" fmla="*/ 126 h 154"/>
                  <a:gd name="T40" fmla="*/ 70 w 210"/>
                  <a:gd name="T41" fmla="*/ 78 h 154"/>
                  <a:gd name="T42" fmla="*/ 86 w 210"/>
                  <a:gd name="T43" fmla="*/ 78 h 154"/>
                  <a:gd name="T44" fmla="*/ 90 w 210"/>
                  <a:gd name="T45" fmla="*/ 126 h 154"/>
                  <a:gd name="T46" fmla="*/ 90 w 210"/>
                  <a:gd name="T47" fmla="*/ 50 h 154"/>
                  <a:gd name="T48" fmla="*/ 74 w 210"/>
                  <a:gd name="T49" fmla="*/ 52 h 154"/>
                  <a:gd name="T50" fmla="*/ 68 w 210"/>
                  <a:gd name="T51" fmla="*/ 30 h 154"/>
                  <a:gd name="T52" fmla="*/ 74 w 210"/>
                  <a:gd name="T53" fmla="*/ 26 h 154"/>
                  <a:gd name="T54" fmla="*/ 90 w 210"/>
                  <a:gd name="T55" fmla="*/ 28 h 154"/>
                  <a:gd name="T56" fmla="*/ 138 w 210"/>
                  <a:gd name="T57" fmla="*/ 126 h 154"/>
                  <a:gd name="T58" fmla="*/ 134 w 210"/>
                  <a:gd name="T59" fmla="*/ 130 h 154"/>
                  <a:gd name="T60" fmla="*/ 118 w 210"/>
                  <a:gd name="T61" fmla="*/ 130 h 154"/>
                  <a:gd name="T62" fmla="*/ 116 w 210"/>
                  <a:gd name="T63" fmla="*/ 82 h 154"/>
                  <a:gd name="T64" fmla="*/ 134 w 210"/>
                  <a:gd name="T65" fmla="*/ 78 h 154"/>
                  <a:gd name="T66" fmla="*/ 138 w 210"/>
                  <a:gd name="T67" fmla="*/ 82 h 154"/>
                  <a:gd name="T68" fmla="*/ 138 w 210"/>
                  <a:gd name="T69" fmla="*/ 48 h 154"/>
                  <a:gd name="T70" fmla="*/ 122 w 210"/>
                  <a:gd name="T71" fmla="*/ 52 h 154"/>
                  <a:gd name="T72" fmla="*/ 116 w 210"/>
                  <a:gd name="T73" fmla="*/ 48 h 154"/>
                  <a:gd name="T74" fmla="*/ 118 w 210"/>
                  <a:gd name="T75" fmla="*/ 28 h 154"/>
                  <a:gd name="T76" fmla="*/ 134 w 210"/>
                  <a:gd name="T77" fmla="*/ 26 h 154"/>
                  <a:gd name="T78" fmla="*/ 138 w 210"/>
                  <a:gd name="T79" fmla="*/ 48 h 154"/>
                  <a:gd name="T80" fmla="*/ 184 w 210"/>
                  <a:gd name="T81" fmla="*/ 130 h 154"/>
                  <a:gd name="T82" fmla="*/ 168 w 210"/>
                  <a:gd name="T83" fmla="*/ 130 h 154"/>
                  <a:gd name="T84" fmla="*/ 164 w 210"/>
                  <a:gd name="T85" fmla="*/ 82 h 154"/>
                  <a:gd name="T86" fmla="*/ 168 w 210"/>
                  <a:gd name="T87" fmla="*/ 78 h 154"/>
                  <a:gd name="T88" fmla="*/ 184 w 210"/>
                  <a:gd name="T89" fmla="*/ 78 h 154"/>
                  <a:gd name="T90" fmla="*/ 186 w 210"/>
                  <a:gd name="T91" fmla="*/ 48 h 154"/>
                  <a:gd name="T92" fmla="*/ 180 w 210"/>
                  <a:gd name="T93" fmla="*/ 52 h 154"/>
                  <a:gd name="T94" fmla="*/ 166 w 210"/>
                  <a:gd name="T95" fmla="*/ 50 h 154"/>
                  <a:gd name="T96" fmla="*/ 164 w 210"/>
                  <a:gd name="T97" fmla="*/ 30 h 154"/>
                  <a:gd name="T98" fmla="*/ 180 w 210"/>
                  <a:gd name="T99" fmla="*/ 26 h 154"/>
                  <a:gd name="T100" fmla="*/ 186 w 210"/>
                  <a:gd name="T101" fmla="*/ 3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0" h="154">
                    <a:moveTo>
                      <a:pt x="20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4" y="154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8" y="154"/>
                    </a:lnTo>
                    <a:lnTo>
                      <a:pt x="210" y="150"/>
                    </a:lnTo>
                    <a:lnTo>
                      <a:pt x="210" y="4"/>
                    </a:lnTo>
                    <a:lnTo>
                      <a:pt x="210" y="4"/>
                    </a:lnTo>
                    <a:lnTo>
                      <a:pt x="208" y="0"/>
                    </a:lnTo>
                    <a:lnTo>
                      <a:pt x="204" y="0"/>
                    </a:lnTo>
                    <a:lnTo>
                      <a:pt x="204" y="0"/>
                    </a:lnTo>
                    <a:close/>
                    <a:moveTo>
                      <a:pt x="42" y="126"/>
                    </a:moveTo>
                    <a:lnTo>
                      <a:pt x="42" y="126"/>
                    </a:lnTo>
                    <a:lnTo>
                      <a:pt x="42" y="130"/>
                    </a:lnTo>
                    <a:lnTo>
                      <a:pt x="38" y="130"/>
                    </a:lnTo>
                    <a:lnTo>
                      <a:pt x="26" y="130"/>
                    </a:lnTo>
                    <a:lnTo>
                      <a:pt x="26" y="130"/>
                    </a:lnTo>
                    <a:lnTo>
                      <a:pt x="22" y="130"/>
                    </a:lnTo>
                    <a:lnTo>
                      <a:pt x="22" y="126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78"/>
                    </a:lnTo>
                    <a:lnTo>
                      <a:pt x="26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2" y="78"/>
                    </a:lnTo>
                    <a:lnTo>
                      <a:pt x="42" y="82"/>
                    </a:lnTo>
                    <a:lnTo>
                      <a:pt x="42" y="126"/>
                    </a:lnTo>
                    <a:close/>
                    <a:moveTo>
                      <a:pt x="42" y="48"/>
                    </a:moveTo>
                    <a:lnTo>
                      <a:pt x="42" y="48"/>
                    </a:lnTo>
                    <a:lnTo>
                      <a:pt x="42" y="50"/>
                    </a:lnTo>
                    <a:lnTo>
                      <a:pt x="38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2" y="50"/>
                    </a:lnTo>
                    <a:lnTo>
                      <a:pt x="22" y="48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2" y="28"/>
                    </a:lnTo>
                    <a:lnTo>
                      <a:pt x="26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2" y="28"/>
                    </a:lnTo>
                    <a:lnTo>
                      <a:pt x="42" y="30"/>
                    </a:lnTo>
                    <a:lnTo>
                      <a:pt x="42" y="48"/>
                    </a:lnTo>
                    <a:close/>
                    <a:moveTo>
                      <a:pt x="90" y="126"/>
                    </a:moveTo>
                    <a:lnTo>
                      <a:pt x="90" y="126"/>
                    </a:lnTo>
                    <a:lnTo>
                      <a:pt x="90" y="130"/>
                    </a:lnTo>
                    <a:lnTo>
                      <a:pt x="86" y="130"/>
                    </a:lnTo>
                    <a:lnTo>
                      <a:pt x="74" y="130"/>
                    </a:lnTo>
                    <a:lnTo>
                      <a:pt x="74" y="130"/>
                    </a:lnTo>
                    <a:lnTo>
                      <a:pt x="70" y="130"/>
                    </a:lnTo>
                    <a:lnTo>
                      <a:pt x="68" y="126"/>
                    </a:lnTo>
                    <a:lnTo>
                      <a:pt x="68" y="82"/>
                    </a:lnTo>
                    <a:lnTo>
                      <a:pt x="68" y="82"/>
                    </a:lnTo>
                    <a:lnTo>
                      <a:pt x="70" y="78"/>
                    </a:lnTo>
                    <a:lnTo>
                      <a:pt x="74" y="78"/>
                    </a:lnTo>
                    <a:lnTo>
                      <a:pt x="86" y="78"/>
                    </a:lnTo>
                    <a:lnTo>
                      <a:pt x="86" y="78"/>
                    </a:lnTo>
                    <a:lnTo>
                      <a:pt x="90" y="78"/>
                    </a:lnTo>
                    <a:lnTo>
                      <a:pt x="90" y="82"/>
                    </a:lnTo>
                    <a:lnTo>
                      <a:pt x="90" y="126"/>
                    </a:lnTo>
                    <a:close/>
                    <a:moveTo>
                      <a:pt x="90" y="48"/>
                    </a:moveTo>
                    <a:lnTo>
                      <a:pt x="90" y="48"/>
                    </a:lnTo>
                    <a:lnTo>
                      <a:pt x="90" y="50"/>
                    </a:lnTo>
                    <a:lnTo>
                      <a:pt x="86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0" y="50"/>
                    </a:lnTo>
                    <a:lnTo>
                      <a:pt x="68" y="48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70" y="28"/>
                    </a:lnTo>
                    <a:lnTo>
                      <a:pt x="74" y="26"/>
                    </a:lnTo>
                    <a:lnTo>
                      <a:pt x="86" y="26"/>
                    </a:lnTo>
                    <a:lnTo>
                      <a:pt x="86" y="26"/>
                    </a:lnTo>
                    <a:lnTo>
                      <a:pt x="90" y="28"/>
                    </a:lnTo>
                    <a:lnTo>
                      <a:pt x="90" y="30"/>
                    </a:lnTo>
                    <a:lnTo>
                      <a:pt x="90" y="48"/>
                    </a:lnTo>
                    <a:close/>
                    <a:moveTo>
                      <a:pt x="138" y="126"/>
                    </a:moveTo>
                    <a:lnTo>
                      <a:pt x="138" y="126"/>
                    </a:lnTo>
                    <a:lnTo>
                      <a:pt x="136" y="130"/>
                    </a:lnTo>
                    <a:lnTo>
                      <a:pt x="134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18" y="130"/>
                    </a:lnTo>
                    <a:lnTo>
                      <a:pt x="116" y="126"/>
                    </a:lnTo>
                    <a:lnTo>
                      <a:pt x="116" y="82"/>
                    </a:lnTo>
                    <a:lnTo>
                      <a:pt x="116" y="82"/>
                    </a:lnTo>
                    <a:lnTo>
                      <a:pt x="118" y="78"/>
                    </a:lnTo>
                    <a:lnTo>
                      <a:pt x="122" y="78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6" y="78"/>
                    </a:lnTo>
                    <a:lnTo>
                      <a:pt x="138" y="82"/>
                    </a:lnTo>
                    <a:lnTo>
                      <a:pt x="138" y="126"/>
                    </a:lnTo>
                    <a:close/>
                    <a:moveTo>
                      <a:pt x="138" y="48"/>
                    </a:moveTo>
                    <a:lnTo>
                      <a:pt x="138" y="48"/>
                    </a:lnTo>
                    <a:lnTo>
                      <a:pt x="136" y="50"/>
                    </a:lnTo>
                    <a:lnTo>
                      <a:pt x="134" y="52"/>
                    </a:lnTo>
                    <a:lnTo>
                      <a:pt x="122" y="52"/>
                    </a:lnTo>
                    <a:lnTo>
                      <a:pt x="122" y="52"/>
                    </a:lnTo>
                    <a:lnTo>
                      <a:pt x="118" y="50"/>
                    </a:lnTo>
                    <a:lnTo>
                      <a:pt x="116" y="48"/>
                    </a:lnTo>
                    <a:lnTo>
                      <a:pt x="116" y="30"/>
                    </a:lnTo>
                    <a:lnTo>
                      <a:pt x="116" y="30"/>
                    </a:lnTo>
                    <a:lnTo>
                      <a:pt x="118" y="28"/>
                    </a:lnTo>
                    <a:lnTo>
                      <a:pt x="122" y="26"/>
                    </a:lnTo>
                    <a:lnTo>
                      <a:pt x="134" y="26"/>
                    </a:lnTo>
                    <a:lnTo>
                      <a:pt x="134" y="26"/>
                    </a:lnTo>
                    <a:lnTo>
                      <a:pt x="136" y="28"/>
                    </a:lnTo>
                    <a:lnTo>
                      <a:pt x="138" y="30"/>
                    </a:lnTo>
                    <a:lnTo>
                      <a:pt x="138" y="48"/>
                    </a:lnTo>
                    <a:close/>
                    <a:moveTo>
                      <a:pt x="186" y="126"/>
                    </a:moveTo>
                    <a:lnTo>
                      <a:pt x="186" y="126"/>
                    </a:lnTo>
                    <a:lnTo>
                      <a:pt x="184" y="130"/>
                    </a:lnTo>
                    <a:lnTo>
                      <a:pt x="180" y="130"/>
                    </a:lnTo>
                    <a:lnTo>
                      <a:pt x="168" y="130"/>
                    </a:lnTo>
                    <a:lnTo>
                      <a:pt x="168" y="130"/>
                    </a:lnTo>
                    <a:lnTo>
                      <a:pt x="166" y="130"/>
                    </a:lnTo>
                    <a:lnTo>
                      <a:pt x="164" y="126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6" y="78"/>
                    </a:lnTo>
                    <a:lnTo>
                      <a:pt x="168" y="78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78"/>
                    </a:lnTo>
                    <a:lnTo>
                      <a:pt x="186" y="82"/>
                    </a:lnTo>
                    <a:lnTo>
                      <a:pt x="186" y="126"/>
                    </a:lnTo>
                    <a:close/>
                    <a:moveTo>
                      <a:pt x="186" y="48"/>
                    </a:moveTo>
                    <a:lnTo>
                      <a:pt x="186" y="48"/>
                    </a:lnTo>
                    <a:lnTo>
                      <a:pt x="184" y="50"/>
                    </a:lnTo>
                    <a:lnTo>
                      <a:pt x="18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6" y="50"/>
                    </a:lnTo>
                    <a:lnTo>
                      <a:pt x="164" y="48"/>
                    </a:lnTo>
                    <a:lnTo>
                      <a:pt x="164" y="30"/>
                    </a:lnTo>
                    <a:lnTo>
                      <a:pt x="164" y="30"/>
                    </a:lnTo>
                    <a:lnTo>
                      <a:pt x="166" y="28"/>
                    </a:lnTo>
                    <a:lnTo>
                      <a:pt x="168" y="26"/>
                    </a:lnTo>
                    <a:lnTo>
                      <a:pt x="180" y="26"/>
                    </a:lnTo>
                    <a:lnTo>
                      <a:pt x="180" y="26"/>
                    </a:lnTo>
                    <a:lnTo>
                      <a:pt x="184" y="28"/>
                    </a:lnTo>
                    <a:lnTo>
                      <a:pt x="186" y="30"/>
                    </a:lnTo>
                    <a:lnTo>
                      <a:pt x="186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/>
              </a:p>
            </p:txBody>
          </p:sp>
          <p:sp>
            <p:nvSpPr>
              <p:cNvPr id="47" name="Freeform 68">
                <a:extLst>
                  <a:ext uri="{FF2B5EF4-FFF2-40B4-BE49-F238E27FC236}">
                    <a16:creationId xmlns:a16="http://schemas.microsoft.com/office/drawing/2014/main" id="{A01758BB-43D4-4A68-8495-96D0A52A96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4275" y="4224338"/>
                <a:ext cx="330200" cy="244475"/>
              </a:xfrm>
              <a:custGeom>
                <a:avLst/>
                <a:gdLst>
                  <a:gd name="T0" fmla="*/ 4 w 208"/>
                  <a:gd name="T1" fmla="*/ 0 h 154"/>
                  <a:gd name="T2" fmla="*/ 0 w 208"/>
                  <a:gd name="T3" fmla="*/ 150 h 154"/>
                  <a:gd name="T4" fmla="*/ 4 w 208"/>
                  <a:gd name="T5" fmla="*/ 154 h 154"/>
                  <a:gd name="T6" fmla="*/ 208 w 208"/>
                  <a:gd name="T7" fmla="*/ 154 h 154"/>
                  <a:gd name="T8" fmla="*/ 208 w 208"/>
                  <a:gd name="T9" fmla="*/ 4 h 154"/>
                  <a:gd name="T10" fmla="*/ 204 w 208"/>
                  <a:gd name="T11" fmla="*/ 0 h 154"/>
                  <a:gd name="T12" fmla="*/ 42 w 208"/>
                  <a:gd name="T13" fmla="*/ 130 h 154"/>
                  <a:gd name="T14" fmla="*/ 26 w 208"/>
                  <a:gd name="T15" fmla="*/ 130 h 154"/>
                  <a:gd name="T16" fmla="*/ 22 w 208"/>
                  <a:gd name="T17" fmla="*/ 82 h 154"/>
                  <a:gd name="T18" fmla="*/ 26 w 208"/>
                  <a:gd name="T19" fmla="*/ 78 h 154"/>
                  <a:gd name="T20" fmla="*/ 42 w 208"/>
                  <a:gd name="T21" fmla="*/ 78 h 154"/>
                  <a:gd name="T22" fmla="*/ 42 w 208"/>
                  <a:gd name="T23" fmla="*/ 48 h 154"/>
                  <a:gd name="T24" fmla="*/ 38 w 208"/>
                  <a:gd name="T25" fmla="*/ 52 h 154"/>
                  <a:gd name="T26" fmla="*/ 22 w 208"/>
                  <a:gd name="T27" fmla="*/ 50 h 154"/>
                  <a:gd name="T28" fmla="*/ 22 w 208"/>
                  <a:gd name="T29" fmla="*/ 30 h 154"/>
                  <a:gd name="T30" fmla="*/ 38 w 208"/>
                  <a:gd name="T31" fmla="*/ 26 h 154"/>
                  <a:gd name="T32" fmla="*/ 42 w 208"/>
                  <a:gd name="T33" fmla="*/ 30 h 154"/>
                  <a:gd name="T34" fmla="*/ 90 w 208"/>
                  <a:gd name="T35" fmla="*/ 126 h 154"/>
                  <a:gd name="T36" fmla="*/ 74 w 208"/>
                  <a:gd name="T37" fmla="*/ 130 h 154"/>
                  <a:gd name="T38" fmla="*/ 68 w 208"/>
                  <a:gd name="T39" fmla="*/ 126 h 154"/>
                  <a:gd name="T40" fmla="*/ 70 w 208"/>
                  <a:gd name="T41" fmla="*/ 78 h 154"/>
                  <a:gd name="T42" fmla="*/ 86 w 208"/>
                  <a:gd name="T43" fmla="*/ 78 h 154"/>
                  <a:gd name="T44" fmla="*/ 90 w 208"/>
                  <a:gd name="T45" fmla="*/ 126 h 154"/>
                  <a:gd name="T46" fmla="*/ 88 w 208"/>
                  <a:gd name="T47" fmla="*/ 50 h 154"/>
                  <a:gd name="T48" fmla="*/ 74 w 208"/>
                  <a:gd name="T49" fmla="*/ 52 h 154"/>
                  <a:gd name="T50" fmla="*/ 68 w 208"/>
                  <a:gd name="T51" fmla="*/ 30 h 154"/>
                  <a:gd name="T52" fmla="*/ 74 w 208"/>
                  <a:gd name="T53" fmla="*/ 26 h 154"/>
                  <a:gd name="T54" fmla="*/ 88 w 208"/>
                  <a:gd name="T55" fmla="*/ 28 h 154"/>
                  <a:gd name="T56" fmla="*/ 138 w 208"/>
                  <a:gd name="T57" fmla="*/ 126 h 154"/>
                  <a:gd name="T58" fmla="*/ 134 w 208"/>
                  <a:gd name="T59" fmla="*/ 130 h 154"/>
                  <a:gd name="T60" fmla="*/ 118 w 208"/>
                  <a:gd name="T61" fmla="*/ 130 h 154"/>
                  <a:gd name="T62" fmla="*/ 116 w 208"/>
                  <a:gd name="T63" fmla="*/ 82 h 154"/>
                  <a:gd name="T64" fmla="*/ 134 w 208"/>
                  <a:gd name="T65" fmla="*/ 78 h 154"/>
                  <a:gd name="T66" fmla="*/ 138 w 208"/>
                  <a:gd name="T67" fmla="*/ 82 h 154"/>
                  <a:gd name="T68" fmla="*/ 138 w 208"/>
                  <a:gd name="T69" fmla="*/ 48 h 154"/>
                  <a:gd name="T70" fmla="*/ 122 w 208"/>
                  <a:gd name="T71" fmla="*/ 52 h 154"/>
                  <a:gd name="T72" fmla="*/ 116 w 208"/>
                  <a:gd name="T73" fmla="*/ 48 h 154"/>
                  <a:gd name="T74" fmla="*/ 118 w 208"/>
                  <a:gd name="T75" fmla="*/ 28 h 154"/>
                  <a:gd name="T76" fmla="*/ 134 w 208"/>
                  <a:gd name="T77" fmla="*/ 26 h 154"/>
                  <a:gd name="T78" fmla="*/ 138 w 208"/>
                  <a:gd name="T79" fmla="*/ 48 h 154"/>
                  <a:gd name="T80" fmla="*/ 184 w 208"/>
                  <a:gd name="T81" fmla="*/ 130 h 154"/>
                  <a:gd name="T82" fmla="*/ 168 w 208"/>
                  <a:gd name="T83" fmla="*/ 130 h 154"/>
                  <a:gd name="T84" fmla="*/ 164 w 208"/>
                  <a:gd name="T85" fmla="*/ 82 h 154"/>
                  <a:gd name="T86" fmla="*/ 168 w 208"/>
                  <a:gd name="T87" fmla="*/ 78 h 154"/>
                  <a:gd name="T88" fmla="*/ 184 w 208"/>
                  <a:gd name="T89" fmla="*/ 78 h 154"/>
                  <a:gd name="T90" fmla="*/ 186 w 208"/>
                  <a:gd name="T91" fmla="*/ 48 h 154"/>
                  <a:gd name="T92" fmla="*/ 180 w 208"/>
                  <a:gd name="T93" fmla="*/ 52 h 154"/>
                  <a:gd name="T94" fmla="*/ 166 w 208"/>
                  <a:gd name="T95" fmla="*/ 50 h 154"/>
                  <a:gd name="T96" fmla="*/ 164 w 208"/>
                  <a:gd name="T97" fmla="*/ 30 h 154"/>
                  <a:gd name="T98" fmla="*/ 180 w 208"/>
                  <a:gd name="T99" fmla="*/ 26 h 154"/>
                  <a:gd name="T100" fmla="*/ 186 w 208"/>
                  <a:gd name="T101" fmla="*/ 3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08" h="154">
                    <a:moveTo>
                      <a:pt x="20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4" y="154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8" y="154"/>
                    </a:lnTo>
                    <a:lnTo>
                      <a:pt x="208" y="150"/>
                    </a:lnTo>
                    <a:lnTo>
                      <a:pt x="208" y="4"/>
                    </a:lnTo>
                    <a:lnTo>
                      <a:pt x="208" y="4"/>
                    </a:lnTo>
                    <a:lnTo>
                      <a:pt x="208" y="0"/>
                    </a:lnTo>
                    <a:lnTo>
                      <a:pt x="204" y="0"/>
                    </a:lnTo>
                    <a:lnTo>
                      <a:pt x="204" y="0"/>
                    </a:lnTo>
                    <a:close/>
                    <a:moveTo>
                      <a:pt x="42" y="126"/>
                    </a:moveTo>
                    <a:lnTo>
                      <a:pt x="42" y="126"/>
                    </a:lnTo>
                    <a:lnTo>
                      <a:pt x="42" y="130"/>
                    </a:lnTo>
                    <a:lnTo>
                      <a:pt x="38" y="130"/>
                    </a:lnTo>
                    <a:lnTo>
                      <a:pt x="26" y="130"/>
                    </a:lnTo>
                    <a:lnTo>
                      <a:pt x="26" y="130"/>
                    </a:lnTo>
                    <a:lnTo>
                      <a:pt x="22" y="130"/>
                    </a:lnTo>
                    <a:lnTo>
                      <a:pt x="22" y="126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78"/>
                    </a:lnTo>
                    <a:lnTo>
                      <a:pt x="26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2" y="78"/>
                    </a:lnTo>
                    <a:lnTo>
                      <a:pt x="42" y="82"/>
                    </a:lnTo>
                    <a:lnTo>
                      <a:pt x="42" y="126"/>
                    </a:lnTo>
                    <a:close/>
                    <a:moveTo>
                      <a:pt x="42" y="48"/>
                    </a:moveTo>
                    <a:lnTo>
                      <a:pt x="42" y="48"/>
                    </a:lnTo>
                    <a:lnTo>
                      <a:pt x="42" y="50"/>
                    </a:lnTo>
                    <a:lnTo>
                      <a:pt x="38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2" y="50"/>
                    </a:lnTo>
                    <a:lnTo>
                      <a:pt x="22" y="48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2" y="28"/>
                    </a:lnTo>
                    <a:lnTo>
                      <a:pt x="26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2" y="28"/>
                    </a:lnTo>
                    <a:lnTo>
                      <a:pt x="42" y="30"/>
                    </a:lnTo>
                    <a:lnTo>
                      <a:pt x="42" y="48"/>
                    </a:lnTo>
                    <a:close/>
                    <a:moveTo>
                      <a:pt x="90" y="126"/>
                    </a:moveTo>
                    <a:lnTo>
                      <a:pt x="90" y="126"/>
                    </a:lnTo>
                    <a:lnTo>
                      <a:pt x="88" y="130"/>
                    </a:lnTo>
                    <a:lnTo>
                      <a:pt x="86" y="130"/>
                    </a:lnTo>
                    <a:lnTo>
                      <a:pt x="74" y="130"/>
                    </a:lnTo>
                    <a:lnTo>
                      <a:pt x="74" y="130"/>
                    </a:lnTo>
                    <a:lnTo>
                      <a:pt x="70" y="130"/>
                    </a:lnTo>
                    <a:lnTo>
                      <a:pt x="68" y="126"/>
                    </a:lnTo>
                    <a:lnTo>
                      <a:pt x="68" y="82"/>
                    </a:lnTo>
                    <a:lnTo>
                      <a:pt x="68" y="82"/>
                    </a:lnTo>
                    <a:lnTo>
                      <a:pt x="70" y="78"/>
                    </a:lnTo>
                    <a:lnTo>
                      <a:pt x="74" y="78"/>
                    </a:lnTo>
                    <a:lnTo>
                      <a:pt x="86" y="78"/>
                    </a:lnTo>
                    <a:lnTo>
                      <a:pt x="86" y="78"/>
                    </a:lnTo>
                    <a:lnTo>
                      <a:pt x="88" y="78"/>
                    </a:lnTo>
                    <a:lnTo>
                      <a:pt x="90" y="82"/>
                    </a:lnTo>
                    <a:lnTo>
                      <a:pt x="90" y="126"/>
                    </a:lnTo>
                    <a:close/>
                    <a:moveTo>
                      <a:pt x="90" y="48"/>
                    </a:moveTo>
                    <a:lnTo>
                      <a:pt x="90" y="48"/>
                    </a:lnTo>
                    <a:lnTo>
                      <a:pt x="88" y="50"/>
                    </a:lnTo>
                    <a:lnTo>
                      <a:pt x="86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0" y="50"/>
                    </a:lnTo>
                    <a:lnTo>
                      <a:pt x="68" y="48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70" y="28"/>
                    </a:lnTo>
                    <a:lnTo>
                      <a:pt x="74" y="26"/>
                    </a:lnTo>
                    <a:lnTo>
                      <a:pt x="86" y="26"/>
                    </a:lnTo>
                    <a:lnTo>
                      <a:pt x="86" y="26"/>
                    </a:lnTo>
                    <a:lnTo>
                      <a:pt x="88" y="28"/>
                    </a:lnTo>
                    <a:lnTo>
                      <a:pt x="90" y="30"/>
                    </a:lnTo>
                    <a:lnTo>
                      <a:pt x="90" y="48"/>
                    </a:lnTo>
                    <a:close/>
                    <a:moveTo>
                      <a:pt x="138" y="126"/>
                    </a:moveTo>
                    <a:lnTo>
                      <a:pt x="138" y="126"/>
                    </a:lnTo>
                    <a:lnTo>
                      <a:pt x="136" y="130"/>
                    </a:lnTo>
                    <a:lnTo>
                      <a:pt x="134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18" y="130"/>
                    </a:lnTo>
                    <a:lnTo>
                      <a:pt x="116" y="126"/>
                    </a:lnTo>
                    <a:lnTo>
                      <a:pt x="116" y="82"/>
                    </a:lnTo>
                    <a:lnTo>
                      <a:pt x="116" y="82"/>
                    </a:lnTo>
                    <a:lnTo>
                      <a:pt x="118" y="78"/>
                    </a:lnTo>
                    <a:lnTo>
                      <a:pt x="122" y="78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6" y="78"/>
                    </a:lnTo>
                    <a:lnTo>
                      <a:pt x="138" y="82"/>
                    </a:lnTo>
                    <a:lnTo>
                      <a:pt x="138" y="126"/>
                    </a:lnTo>
                    <a:close/>
                    <a:moveTo>
                      <a:pt x="138" y="48"/>
                    </a:moveTo>
                    <a:lnTo>
                      <a:pt x="138" y="48"/>
                    </a:lnTo>
                    <a:lnTo>
                      <a:pt x="136" y="50"/>
                    </a:lnTo>
                    <a:lnTo>
                      <a:pt x="134" y="52"/>
                    </a:lnTo>
                    <a:lnTo>
                      <a:pt x="122" y="52"/>
                    </a:lnTo>
                    <a:lnTo>
                      <a:pt x="122" y="52"/>
                    </a:lnTo>
                    <a:lnTo>
                      <a:pt x="118" y="50"/>
                    </a:lnTo>
                    <a:lnTo>
                      <a:pt x="116" y="48"/>
                    </a:lnTo>
                    <a:lnTo>
                      <a:pt x="116" y="30"/>
                    </a:lnTo>
                    <a:lnTo>
                      <a:pt x="116" y="30"/>
                    </a:lnTo>
                    <a:lnTo>
                      <a:pt x="118" y="28"/>
                    </a:lnTo>
                    <a:lnTo>
                      <a:pt x="122" y="26"/>
                    </a:lnTo>
                    <a:lnTo>
                      <a:pt x="134" y="26"/>
                    </a:lnTo>
                    <a:lnTo>
                      <a:pt x="134" y="26"/>
                    </a:lnTo>
                    <a:lnTo>
                      <a:pt x="136" y="28"/>
                    </a:lnTo>
                    <a:lnTo>
                      <a:pt x="138" y="30"/>
                    </a:lnTo>
                    <a:lnTo>
                      <a:pt x="138" y="48"/>
                    </a:lnTo>
                    <a:close/>
                    <a:moveTo>
                      <a:pt x="186" y="126"/>
                    </a:moveTo>
                    <a:lnTo>
                      <a:pt x="186" y="126"/>
                    </a:lnTo>
                    <a:lnTo>
                      <a:pt x="184" y="130"/>
                    </a:lnTo>
                    <a:lnTo>
                      <a:pt x="180" y="130"/>
                    </a:lnTo>
                    <a:lnTo>
                      <a:pt x="168" y="130"/>
                    </a:lnTo>
                    <a:lnTo>
                      <a:pt x="168" y="130"/>
                    </a:lnTo>
                    <a:lnTo>
                      <a:pt x="166" y="130"/>
                    </a:lnTo>
                    <a:lnTo>
                      <a:pt x="164" y="126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6" y="78"/>
                    </a:lnTo>
                    <a:lnTo>
                      <a:pt x="168" y="78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78"/>
                    </a:lnTo>
                    <a:lnTo>
                      <a:pt x="186" y="82"/>
                    </a:lnTo>
                    <a:lnTo>
                      <a:pt x="186" y="126"/>
                    </a:lnTo>
                    <a:close/>
                    <a:moveTo>
                      <a:pt x="186" y="48"/>
                    </a:moveTo>
                    <a:lnTo>
                      <a:pt x="186" y="48"/>
                    </a:lnTo>
                    <a:lnTo>
                      <a:pt x="184" y="50"/>
                    </a:lnTo>
                    <a:lnTo>
                      <a:pt x="18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6" y="50"/>
                    </a:lnTo>
                    <a:lnTo>
                      <a:pt x="164" y="48"/>
                    </a:lnTo>
                    <a:lnTo>
                      <a:pt x="164" y="30"/>
                    </a:lnTo>
                    <a:lnTo>
                      <a:pt x="164" y="30"/>
                    </a:lnTo>
                    <a:lnTo>
                      <a:pt x="166" y="28"/>
                    </a:lnTo>
                    <a:lnTo>
                      <a:pt x="168" y="26"/>
                    </a:lnTo>
                    <a:lnTo>
                      <a:pt x="180" y="26"/>
                    </a:lnTo>
                    <a:lnTo>
                      <a:pt x="180" y="26"/>
                    </a:lnTo>
                    <a:lnTo>
                      <a:pt x="184" y="28"/>
                    </a:lnTo>
                    <a:lnTo>
                      <a:pt x="186" y="30"/>
                    </a:lnTo>
                    <a:lnTo>
                      <a:pt x="186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/>
              </a:p>
            </p:txBody>
          </p:sp>
        </p:grp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3.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위반행위 신고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76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101266"/>
              </p:ext>
            </p:extLst>
          </p:nvPr>
        </p:nvGraphicFramePr>
        <p:xfrm>
          <a:off x="251520" y="1196752"/>
          <a:ext cx="8424936" cy="5040560"/>
        </p:xfrm>
        <a:graphic>
          <a:graphicData uri="http://schemas.openxmlformats.org/drawingml/2006/table">
            <a:tbl>
              <a:tblPr/>
              <a:tblGrid>
                <a:gridCol w="124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5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43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구분</a:t>
                      </a:r>
                    </a:p>
                  </a:txBody>
                  <a:tcPr marL="25319" marR="25319" marT="25319" marB="25319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위반행위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제재내용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1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징계</a:t>
                      </a:r>
                    </a:p>
                  </a:txBody>
                  <a:tcPr marL="50728" marR="50728" marT="50728" marB="50728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이 법 또는 이 법에 따른 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명령을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위반한 공직자 </a:t>
                      </a: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징계처분</a:t>
                      </a: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212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형벌</a:t>
                      </a:r>
                    </a:p>
                  </a:txBody>
                  <a:tcPr marL="50728" marR="50728" marT="50728" marB="50728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직무상 비밀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소속기관의 미공개 정보를 이용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재물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또는 재산상 이득을 취한 공직자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(§14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①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7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년 이하 징역 또는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7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 이하 벌금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(※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병과 가능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21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공직자로부터 제공받거나 부정 취득한 비밀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미공개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정보를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이용하여 재물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재산상 이익 취득한 자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(§14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②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년 이하 징역 또는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 이하 벌금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(※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병과 가능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94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사적 이익을 위해 직무상 비밀 또는 미공개 정보를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이용하거나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제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자가 이용하도록 한 공직자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(§14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③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년 이하 징역 또는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 이하 벌금</a:t>
                      </a: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4.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위반에 대한 제재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05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272049"/>
              </p:ext>
            </p:extLst>
          </p:nvPr>
        </p:nvGraphicFramePr>
        <p:xfrm>
          <a:off x="251520" y="1196752"/>
          <a:ext cx="8568952" cy="5472608"/>
        </p:xfrm>
        <a:graphic>
          <a:graphicData uri="http://schemas.openxmlformats.org/drawingml/2006/table">
            <a:tbl>
              <a:tblPr/>
              <a:tblGrid>
                <a:gridCol w="968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9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1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94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구분</a:t>
                      </a:r>
                    </a:p>
                  </a:txBody>
                  <a:tcPr marL="25319" marR="25319" marT="25319" marB="25319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위반행위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제재내용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896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과태료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공공기관</a:t>
                      </a:r>
                      <a:r>
                        <a:rPr lang="en-US" altLang="ko-KR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산하기관</a:t>
                      </a:r>
                      <a:r>
                        <a:rPr lang="en-US" altLang="ko-KR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자회사</a:t>
                      </a:r>
                      <a:r>
                        <a:rPr lang="en-US" altLang="ko-KR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에 </a:t>
                      </a:r>
                      <a:r>
                        <a:rPr lang="ko-KR" altLang="en-US" sz="1600" kern="0" spc="-50" baseline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가족이 채용되도록 지시</a:t>
                      </a:r>
                      <a:r>
                        <a:rPr lang="en-US" altLang="ko-KR" sz="1600" kern="0" spc="-50" baseline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유도</a:t>
                      </a:r>
                      <a:r>
                        <a:rPr lang="en-US" altLang="ko-KR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묵인한 </a:t>
                      </a:r>
                      <a:r>
                        <a:rPr lang="ko-KR" altLang="en-US" sz="1600" kern="0" spc="-50" baseline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공직자 </a:t>
                      </a:r>
                      <a:r>
                        <a:rPr lang="en-US" altLang="ko-KR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(§11)</a:t>
                      </a:r>
                      <a:endParaRPr lang="ko-KR" altLang="en-US" sz="1600" kern="0" spc="-50" baseline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8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수의계약 체결 금지를 위반하도록 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지시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유도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묵인한 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공직자 </a:t>
                      </a:r>
                      <a:r>
                        <a:rPr lang="en-US" altLang="ko-KR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(§12)</a:t>
                      </a:r>
                      <a:endParaRPr lang="ko-KR" altLang="en-US" sz="1600" kern="0" spc="-15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사적 이해관계를 신고하지 않은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(§5)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2</a:t>
                      </a:r>
                      <a:r>
                        <a:rPr lang="ko-KR" altLang="en-US" sz="1800" kern="0" spc="-5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8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부동산 보유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매수를 신고하지 않은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(§6)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직무관련자와의 거래를 신고하지 않은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(§9)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직무관련 외부활동을 한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(§10)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837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공공기관 물품을 사적으로 사용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수익하거나 제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자로 하여금 사용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수익하게 한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(§13)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 err="1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임용ㆍ임기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 개시 전 업무활동내역을 제출하지 않은 고위공직자 </a:t>
                      </a:r>
                      <a:r>
                        <a:rPr lang="en-US" altLang="ko-KR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(§8)</a:t>
                      </a:r>
                      <a:endParaRPr lang="ko-KR" altLang="en-US" sz="1600" kern="0" spc="-15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1</a:t>
                      </a: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직무관련자인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퇴직자와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사적 접촉을 신고하지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않은 공직자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(§15)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4.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위반에 대한 제재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05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23528" y="4149080"/>
            <a:ext cx="9144000" cy="1212511"/>
          </a:xfrm>
          <a:prstGeom prst="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r>
              <a:rPr lang="ko-KR" altLang="en-US" sz="6000" spc="300" dirty="0" smtClean="0">
                <a:latin typeface="휴먼옛체" panose="02030504000101010101" pitchFamily="18" charset="-127"/>
                <a:ea typeface="휴먼옛체" panose="02030504000101010101" pitchFamily="18" charset="-127"/>
              </a:rPr>
              <a:t>감사합니다</a:t>
            </a:r>
            <a:r>
              <a:rPr lang="en-US" altLang="ko-KR" sz="6000" dirty="0" smtClean="0">
                <a:latin typeface="휴먼옛체" panose="02030504000101010101" pitchFamily="18" charset="-127"/>
                <a:ea typeface="휴먼옛체" panose="02030504000101010101" pitchFamily="18" charset="-127"/>
              </a:rPr>
              <a:t>.</a:t>
            </a:r>
            <a:endParaRPr lang="ko-KR" altLang="en-US" sz="4800" dirty="0" smtClean="0">
              <a:solidFill>
                <a:srgbClr val="0033CC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-10552" y="1988840"/>
            <a:ext cx="9144000" cy="13542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/>
            <a:r>
              <a:rPr lang="en-US" altLang="ko-KR" sz="44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“</a:t>
            </a:r>
            <a:r>
              <a:rPr lang="ko-KR" altLang="en-US" sz="44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공정한 공직사회를 위해 </a:t>
            </a:r>
            <a:endParaRPr lang="en-US" altLang="ko-KR" sz="44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 marL="100013" indent="-100013" algn="ctr"/>
            <a:r>
              <a:rPr lang="ko-KR" altLang="en-US" sz="4400" dirty="0" smtClean="0">
                <a:solidFill>
                  <a:srgbClr val="0033CC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       노력하여 주시기 바랍니다</a:t>
            </a:r>
            <a:r>
              <a:rPr lang="en-US" altLang="ko-KR" sz="4400" dirty="0" smtClean="0">
                <a:solidFill>
                  <a:srgbClr val="0033CC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.”</a:t>
            </a:r>
            <a:endParaRPr lang="ko-KR" altLang="en-US" sz="3600" dirty="0" smtClean="0">
              <a:solidFill>
                <a:srgbClr val="0033CC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104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square" tIns="0" bIns="0">
        <a:spAutoFit/>
      </a:bodyPr>
      <a:lstStyle>
        <a:defPPr marL="100013" indent="-100013" algn="ctr">
          <a:lnSpc>
            <a:spcPct val="150000"/>
          </a:lnSpc>
          <a:defRPr sz="3200" dirty="0" smtClean="0">
            <a:latin typeface="KoPub돋움체 Bold" pitchFamily="18" charset="-127"/>
            <a:ea typeface="KoPub돋움체 Bold" pitchFamily="18" charset="-127"/>
          </a:defRPr>
        </a:defPPr>
      </a:lstStyle>
    </a:spDef>
    <a:txDef>
      <a:spPr>
        <a:solidFill>
          <a:srgbClr val="0070C0">
            <a:alpha val="89000"/>
          </a:srgbClr>
        </a:solidFill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10861</TotalTime>
  <Words>1819</Words>
  <Application>Microsoft Office PowerPoint</Application>
  <PresentationFormat>화면 슬라이드 쇼(4:3)</PresentationFormat>
  <Paragraphs>353</Paragraphs>
  <Slides>21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5" baseType="lpstr">
      <vt:lpstr>맑은 고딕</vt:lpstr>
      <vt:lpstr>궁서</vt:lpstr>
      <vt:lpstr>10X10 Bold</vt:lpstr>
      <vt:lpstr>나눔바른고딕</vt:lpstr>
      <vt:lpstr>KoPub돋움체 Bold</vt:lpstr>
      <vt:lpstr>Arial</vt:lpstr>
      <vt:lpstr>KoPub돋움체 Medium</vt:lpstr>
      <vt:lpstr>HY견명조</vt:lpstr>
      <vt:lpstr>Calibri</vt:lpstr>
      <vt:lpstr>KoPub돋움체 Light</vt:lpstr>
      <vt:lpstr>HY헤드라인M</vt:lpstr>
      <vt:lpstr>휴먼옛체</vt:lpstr>
      <vt:lpstr>Calibri Light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1044</cp:revision>
  <cp:lastPrinted>2021-10-01T00:02:09Z</cp:lastPrinted>
  <dcterms:created xsi:type="dcterms:W3CDTF">2020-04-21T05:10:16Z</dcterms:created>
  <dcterms:modified xsi:type="dcterms:W3CDTF">2022-07-19T03:52:21Z</dcterms:modified>
</cp:coreProperties>
</file>