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356" r:id="rId3"/>
    <p:sldId id="357" r:id="rId4"/>
    <p:sldId id="302" r:id="rId5"/>
    <p:sldId id="304" r:id="rId6"/>
    <p:sldId id="306" r:id="rId7"/>
    <p:sldId id="261" r:id="rId8"/>
    <p:sldId id="307" r:id="rId9"/>
    <p:sldId id="308" r:id="rId10"/>
    <p:sldId id="316" r:id="rId11"/>
    <p:sldId id="317" r:id="rId12"/>
    <p:sldId id="310" r:id="rId13"/>
    <p:sldId id="311" r:id="rId14"/>
    <p:sldId id="318" r:id="rId15"/>
    <p:sldId id="312" r:id="rId16"/>
    <p:sldId id="313" r:id="rId17"/>
    <p:sldId id="319" r:id="rId18"/>
    <p:sldId id="320" r:id="rId19"/>
    <p:sldId id="321" r:id="rId20"/>
    <p:sldId id="314" r:id="rId21"/>
    <p:sldId id="322" r:id="rId22"/>
    <p:sldId id="323" r:id="rId23"/>
    <p:sldId id="324" r:id="rId24"/>
    <p:sldId id="315" r:id="rId25"/>
    <p:sldId id="325" r:id="rId26"/>
    <p:sldId id="326" r:id="rId27"/>
    <p:sldId id="328" r:id="rId28"/>
    <p:sldId id="355" r:id="rId29"/>
    <p:sldId id="327" r:id="rId30"/>
    <p:sldId id="335" r:id="rId31"/>
    <p:sldId id="336" r:id="rId32"/>
    <p:sldId id="330" r:id="rId33"/>
    <p:sldId id="343" r:id="rId34"/>
    <p:sldId id="346" r:id="rId35"/>
    <p:sldId id="344" r:id="rId36"/>
    <p:sldId id="345" r:id="rId37"/>
    <p:sldId id="347" r:id="rId38"/>
    <p:sldId id="337" r:id="rId39"/>
    <p:sldId id="348" r:id="rId40"/>
    <p:sldId id="349" r:id="rId41"/>
    <p:sldId id="350" r:id="rId42"/>
    <p:sldId id="351" r:id="rId43"/>
    <p:sldId id="354" r:id="rId4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6" orient="horz" pos="123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2389E5"/>
    <a:srgbClr val="E2F3F0"/>
    <a:srgbClr val="A4DAD2"/>
    <a:srgbClr val="25BCAD"/>
    <a:srgbClr val="FFD99A"/>
    <a:srgbClr val="FF9900"/>
    <a:srgbClr val="FDB931"/>
    <a:srgbClr val="FDB93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452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378"/>
      </p:cViewPr>
      <p:guideLst>
        <p:guide orient="horz" pos="777"/>
        <p:guide pos="574"/>
        <p:guide pos="166"/>
        <p:guide orient="horz" pos="1049"/>
        <p:guide orient="horz" pos="123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8.png"/><Relationship Id="rId7" Type="http://schemas.openxmlformats.org/officeDocument/2006/relationships/hyperlink" Target="https://www.keep.go.kr/portal/141?action=read&amp;action-value=0bc299b10ad3e9ed0663be87ae070730&amp;page=4&amp;search_word=%EC%A7%80%EA%B5%AC%EC%98%A8%EB%82%9C%ED%99%94&amp;tags=%EC%86%8C%EC%9D%8C,%ED%8F%90%EA%B8%B0%EB%AC%BC+%EB%B0%8F+%EC%9E%90%EC%9B%90%EC%88%9C%ED%99%98,%ED%99%98%EA%B2%BD%EB%B3%B4%EA%B1%B4,%EB%AC%BC,%ED%86%A0%EC%96%91,%EC%83%9D%ED%83%9C%EA%B3%84,%EA%B8%B0%ED%9B%84%EB%B3%80%ED%99%94+%EB%B0%8F+%ED%83%84%EC%86%8C%EC%A4%91%EB%A6%BD,%EB%8C%80%EA%B8%B0,%EC%97%90%EB%84%88%EC%A7%80,%EC%A7%80%EC%86%8D%EA%B0%80%EB%8A%A5%EB%B0%9C%EC%A0%84,%EC%83%9D%EB%AA%85%EC%9C%A4%EB%A6%AC,%EA%25B" TargetMode="Externa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image" Target="../media/image39.png"/><Relationship Id="rId10" Type="http://schemas.openxmlformats.org/officeDocument/2006/relationships/hyperlink" Target="https://www.youtube.com/watch?v=PUZLIPM6cQE" TargetMode="External"/><Relationship Id="rId4" Type="http://schemas.openxmlformats.org/officeDocument/2006/relationships/hyperlink" Target="https://m.blog.naver.com/kecoprumy/220797496991" TargetMode="External"/><Relationship Id="rId9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hyperlink" Target="https://youtu.be/IAXMQXZKtYs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LF78rK91qGg" TargetMode="External"/><Relationship Id="rId3" Type="http://schemas.openxmlformats.org/officeDocument/2006/relationships/image" Target="../media/image70.png"/><Relationship Id="rId7" Type="http://schemas.openxmlformats.org/officeDocument/2006/relationships/image" Target="../media/image72.png"/><Relationship Id="rId2" Type="http://schemas.openxmlformats.org/officeDocument/2006/relationships/hyperlink" Target="https://www.youtube.com/watch?v=Af2an3IuNHw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00Z6b2IMzXo" TargetMode="External"/><Relationship Id="rId5" Type="http://schemas.openxmlformats.org/officeDocument/2006/relationships/image" Target="../media/image71.png"/><Relationship Id="rId4" Type="http://schemas.openxmlformats.org/officeDocument/2006/relationships/hyperlink" Target="https://www.youtube.com/watch?v=zPPZfT75Qh0" TargetMode="External"/><Relationship Id="rId9" Type="http://schemas.openxmlformats.org/officeDocument/2006/relationships/image" Target="../media/image7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hyperlink" Target="https://www.youtube.com/watch?v=UeJo1TntdyQ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EE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1099CFC-184A-4633-8B6F-2E0A94421A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607"/>
          <a:stretch/>
        </p:blipFill>
        <p:spPr>
          <a:xfrm>
            <a:off x="5705568" y="473546"/>
            <a:ext cx="6245801" cy="5910908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2EF13327-A4B5-C176-BC44-3DE9AF922A6A}"/>
              </a:ext>
            </a:extLst>
          </p:cNvPr>
          <p:cNvSpPr/>
          <p:nvPr/>
        </p:nvSpPr>
        <p:spPr>
          <a:xfrm>
            <a:off x="471637" y="1251515"/>
            <a:ext cx="1406123" cy="1482060"/>
          </a:xfrm>
          <a:prstGeom prst="roundRect">
            <a:avLst/>
          </a:prstGeom>
          <a:solidFill>
            <a:srgbClr val="25BCA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72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sz="7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2456A0-25C7-A0D0-BF22-8B6E369E6431}"/>
              </a:ext>
            </a:extLst>
          </p:cNvPr>
          <p:cNvSpPr txBox="1"/>
          <p:nvPr/>
        </p:nvSpPr>
        <p:spPr>
          <a:xfrm>
            <a:off x="2236614" y="1079566"/>
            <a:ext cx="44433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지구가 </a:t>
            </a:r>
            <a:endParaRPr lang="en-US" altLang="ko-K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뜨거워지고 </a:t>
            </a:r>
            <a:endParaRPr lang="en-US" altLang="ko-K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있어요</a:t>
            </a:r>
            <a:r>
              <a:rPr lang="en-US" altLang="ko-KR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00366610-EE40-2B05-56D1-3BBD421E4E45}"/>
              </a:ext>
            </a:extLst>
          </p:cNvPr>
          <p:cNvSpPr/>
          <p:nvPr/>
        </p:nvSpPr>
        <p:spPr>
          <a:xfrm>
            <a:off x="2327836" y="4331367"/>
            <a:ext cx="3055505" cy="53901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dirty="0">
                <a:latin typeface="+mn-ea"/>
              </a:rPr>
              <a:t>교수학습자료</a:t>
            </a:r>
          </a:p>
        </p:txBody>
      </p:sp>
    </p:spTree>
    <p:extLst>
      <p:ext uri="{BB962C8B-B14F-4D97-AF65-F5344CB8AC3E}">
        <p14:creationId xmlns:p14="http://schemas.microsoft.com/office/powerpoint/2010/main" val="1397109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EE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D1099CFC-184A-4633-8B6F-2E0A94421A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928" r="3607"/>
          <a:stretch/>
        </p:blipFill>
        <p:spPr>
          <a:xfrm>
            <a:off x="7039355" y="4487711"/>
            <a:ext cx="2752688" cy="2007797"/>
          </a:xfrm>
          <a:prstGeom prst="rect">
            <a:avLst/>
          </a:prstGeom>
        </p:spPr>
      </p:pic>
      <p:sp>
        <p:nvSpPr>
          <p:cNvPr id="9" name="사각형: 둥근 모서리 3">
            <a:extLst>
              <a:ext uri="{FF2B5EF4-FFF2-40B4-BE49-F238E27FC236}">
                <a16:creationId xmlns:a16="http://schemas.microsoft.com/office/drawing/2014/main" id="{00366610-EE40-2B05-56D1-3BBD421E4E45}"/>
              </a:ext>
            </a:extLst>
          </p:cNvPr>
          <p:cNvSpPr/>
          <p:nvPr/>
        </p:nvSpPr>
        <p:spPr>
          <a:xfrm>
            <a:off x="3218697" y="3200596"/>
            <a:ext cx="4656339" cy="898542"/>
          </a:xfrm>
          <a:prstGeom prst="roundRect">
            <a:avLst/>
          </a:prstGeom>
          <a:solidFill>
            <a:srgbClr val="FFCC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b="1" dirty="0">
                <a:latin typeface="+mn-ea"/>
              </a:rPr>
              <a:t>교수학습자료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D1099CFC-184A-4633-8B6F-2E0A94421A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607" b="84768"/>
          <a:stretch/>
        </p:blipFill>
        <p:spPr>
          <a:xfrm>
            <a:off x="1137773" y="676370"/>
            <a:ext cx="8654270" cy="124756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D1099CFC-184A-4633-8B6F-2E0A94421A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450" t="15825" r="11653" b="77703"/>
          <a:stretch/>
        </p:blipFill>
        <p:spPr>
          <a:xfrm>
            <a:off x="6857998" y="2029909"/>
            <a:ext cx="2580581" cy="665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853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12748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DA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기후변화</a:t>
            </a:r>
            <a:r>
              <a:rPr lang="en-US" altLang="ko-KR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위기</a:t>
            </a:r>
            <a:r>
              <a:rPr lang="en-US" altLang="ko-KR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500" y="1666707"/>
            <a:ext cx="9541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지구가 뜨거워지고 있어요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730DBEE-C173-4F00-BA1C-9F4E5AFD06A4}"/>
              </a:ext>
            </a:extLst>
          </p:cNvPr>
          <p:cNvSpPr txBox="1"/>
          <p:nvPr/>
        </p:nvSpPr>
        <p:spPr>
          <a:xfrm>
            <a:off x="2650499" y="3993642"/>
            <a:ext cx="36086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뜨거운 지구</a:t>
            </a:r>
            <a:endParaRPr lang="en-US" altLang="ko-KR" sz="4400" b="1" dirty="0">
              <a:solidFill>
                <a:schemeClr val="accent5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9" name="TextBox 8">
            <a:hlinkClick r:id="rId3" action="ppaction://hlinksldjump"/>
            <a:extLst>
              <a:ext uri="{FF2B5EF4-FFF2-40B4-BE49-F238E27FC236}">
                <a16:creationId xmlns:a16="http://schemas.microsoft.com/office/drawing/2014/main" id="{B29DC6DC-6BE2-46BF-A5DF-7C6E1B4DF115}"/>
              </a:ext>
            </a:extLst>
          </p:cNvPr>
          <p:cNvSpPr txBox="1"/>
          <p:nvPr/>
        </p:nvSpPr>
        <p:spPr>
          <a:xfrm>
            <a:off x="2650499" y="4919151"/>
            <a:ext cx="74815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2.</a:t>
            </a: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 뜨거워지고 있는 지구</a:t>
            </a:r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sz="4400" b="1" dirty="0">
                <a:solidFill>
                  <a:schemeClr val="accent5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멈춰</a:t>
            </a:r>
            <a:r>
              <a:rPr lang="en-US" altLang="ko-KR" sz="4400" b="1" dirty="0">
                <a:solidFill>
                  <a:schemeClr val="accent5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!</a:t>
            </a:r>
            <a:endParaRPr lang="ko-KR" altLang="en-US" sz="4400" b="1" dirty="0">
              <a:solidFill>
                <a:schemeClr val="accent5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8258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DAD2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기후변화</a:t>
            </a:r>
            <a:r>
              <a:rPr lang="en-US" altLang="ko-KR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위기</a:t>
            </a:r>
            <a:r>
              <a:rPr lang="en-US" altLang="ko-KR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499" y="1666707"/>
            <a:ext cx="948208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지구가 뜨거워지고 있어요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8095" y="4070659"/>
            <a:ext cx="7362193" cy="13829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91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4" name="그림 3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164508" y="1128399"/>
            <a:ext cx="4500000" cy="2700000"/>
          </a:xfrm>
          <a:prstGeom prst="rect">
            <a:avLst/>
          </a:prstGeom>
        </p:spPr>
      </p:pic>
      <p:pic>
        <p:nvPicPr>
          <p:cNvPr id="7" name="그림 6"/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6539787" y="1150411"/>
            <a:ext cx="4500000" cy="2700000"/>
          </a:xfrm>
          <a:prstGeom prst="rect">
            <a:avLst/>
          </a:prstGeom>
        </p:spPr>
      </p:pic>
      <p:pic>
        <p:nvPicPr>
          <p:cNvPr id="9" name="그림 8"/>
          <p:cNvPicPr preferRelativeResize="0"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1164508" y="4025931"/>
            <a:ext cx="4500000" cy="2700000"/>
          </a:xfrm>
          <a:prstGeom prst="rect">
            <a:avLst/>
          </a:prstGeom>
        </p:spPr>
      </p:pic>
      <p:pic>
        <p:nvPicPr>
          <p:cNvPr id="17" name="그림 16"/>
          <p:cNvPicPr preferRelativeResize="0"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6539787" y="4025931"/>
            <a:ext cx="4500000" cy="27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9154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125" y="1246130"/>
            <a:ext cx="6496957" cy="419158"/>
          </a:xfrm>
          <a:prstGeom prst="rect">
            <a:avLst/>
          </a:prstGeom>
        </p:spPr>
      </p:pic>
      <p:sp>
        <p:nvSpPr>
          <p:cNvPr id="17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1059956" y="1907145"/>
            <a:ext cx="10112869" cy="192956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125" y="4326270"/>
            <a:ext cx="3515216" cy="390580"/>
          </a:xfrm>
          <a:prstGeom prst="rect">
            <a:avLst/>
          </a:prstGeom>
        </p:spPr>
      </p:pic>
      <p:sp>
        <p:nvSpPr>
          <p:cNvPr id="18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1039564" y="4929447"/>
            <a:ext cx="10112869" cy="144641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1343316" y="2115576"/>
            <a:ext cx="93036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폭우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홍수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폭염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가뭄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산불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태풍 등이 자주 발생하여 많은 사람들이 다치거나 재산을 잃고 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1467437" y="5342665"/>
            <a:ext cx="93036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지구의 기후변화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위기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때문이다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565981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333" y="1507142"/>
            <a:ext cx="9974067" cy="54300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4" y="3064995"/>
            <a:ext cx="10844001" cy="2223442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9499196" y="3284432"/>
            <a:ext cx="285828" cy="34488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곱하기 기호 4">
            <a:extLst>
              <a:ext uri="{FF2B5EF4-FFF2-40B4-BE49-F238E27FC236}">
                <a16:creationId xmlns:a16="http://schemas.microsoft.com/office/drawing/2014/main" id="{E28D8CD2-1FBA-4325-A8E0-778313E9D63B}"/>
              </a:ext>
            </a:extLst>
          </p:cNvPr>
          <p:cNvSpPr/>
          <p:nvPr/>
        </p:nvSpPr>
        <p:spPr>
          <a:xfrm>
            <a:off x="10768336" y="3893270"/>
            <a:ext cx="534403" cy="558114"/>
          </a:xfrm>
          <a:prstGeom prst="mathMultiply">
            <a:avLst/>
          </a:prstGeom>
          <a:solidFill>
            <a:srgbClr val="FF0000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9500764" y="4681171"/>
            <a:ext cx="285828" cy="34488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66022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952" y="1246376"/>
            <a:ext cx="10709275" cy="447194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5088" y="1952625"/>
            <a:ext cx="8741822" cy="46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1614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952" y="1246376"/>
            <a:ext cx="10709275" cy="447194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5088" y="1952624"/>
            <a:ext cx="8741822" cy="464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316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467" y="1331153"/>
            <a:ext cx="7649643" cy="504895"/>
          </a:xfrm>
          <a:prstGeom prst="rect">
            <a:avLst/>
          </a:prstGeom>
        </p:spPr>
      </p:pic>
      <p:sp>
        <p:nvSpPr>
          <p:cNvPr id="14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844356" y="2233061"/>
            <a:ext cx="10503286" cy="317852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1266314" y="2926576"/>
            <a:ext cx="9841240" cy="17735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지구가 뜨거워지고 있기 때문이다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지구가 빠른 속도로 뜨거워지고 있기 때문이다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지구 온도가 빠른 속도로 높아지고 있기 때문이다</a:t>
            </a:r>
            <a:r>
              <a:rPr lang="en-US" altLang="ko-KR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0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000" dirty="0"/>
          </a:p>
        </p:txBody>
      </p:sp>
    </p:spTree>
    <p:extLst>
      <p:ext uri="{BB962C8B-B14F-4D97-AF65-F5344CB8AC3E}">
        <p14:creationId xmlns:p14="http://schemas.microsoft.com/office/powerpoint/2010/main" val="161862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6" y="1233488"/>
            <a:ext cx="5921144" cy="49276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805" y="1901256"/>
            <a:ext cx="11034165" cy="2058867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526" y="4237863"/>
            <a:ext cx="8672657" cy="488037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431" y="4924319"/>
            <a:ext cx="11017539" cy="1588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1902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77251"/>
            <a:ext cx="8672657" cy="488037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2020753"/>
            <a:ext cx="10297245" cy="454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4061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77251"/>
            <a:ext cx="8672657" cy="488037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2020753"/>
            <a:ext cx="10297245" cy="454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5345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146" y="1191976"/>
            <a:ext cx="9507277" cy="562053"/>
          </a:xfrm>
          <a:prstGeom prst="rect">
            <a:avLst/>
          </a:prstGeom>
        </p:spPr>
      </p:pic>
      <p:sp>
        <p:nvSpPr>
          <p:cNvPr id="14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837938" y="2303597"/>
            <a:ext cx="10112869" cy="321789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1369787" y="2713624"/>
            <a:ext cx="9303657" cy="23978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이상기후 때문이다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기후변화 때문이다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기후위기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때문이다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지구 온도가 계속 높아지고 있기 때문이다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204602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41920"/>
            <a:ext cx="9197962" cy="44925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98" y="1855365"/>
            <a:ext cx="10976693" cy="129580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/>
          <a:srcRect r="49480"/>
          <a:stretch/>
        </p:blipFill>
        <p:spPr>
          <a:xfrm>
            <a:off x="1565562" y="3391593"/>
            <a:ext cx="4577543" cy="3325371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4"/>
          <a:srcRect l="51407"/>
          <a:stretch/>
        </p:blipFill>
        <p:spPr>
          <a:xfrm>
            <a:off x="6508866" y="3391593"/>
            <a:ext cx="4402973" cy="332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643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41920"/>
            <a:ext cx="9197962" cy="44925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348" y="1855364"/>
            <a:ext cx="10976693" cy="1295802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4"/>
          <a:srcRect l="50428"/>
          <a:stretch/>
        </p:blipFill>
        <p:spPr>
          <a:xfrm>
            <a:off x="6134793" y="3391592"/>
            <a:ext cx="4491642" cy="3325371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4"/>
          <a:srcRect r="51070"/>
          <a:stretch/>
        </p:blipFill>
        <p:spPr>
          <a:xfrm>
            <a:off x="1343316" y="3291840"/>
            <a:ext cx="4433456" cy="332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29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41920"/>
            <a:ext cx="9197962" cy="44925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488" y="1893484"/>
            <a:ext cx="10976693" cy="1295802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4"/>
          <a:srcRect r="50306"/>
          <a:stretch/>
        </p:blipFill>
        <p:spPr>
          <a:xfrm>
            <a:off x="1565562" y="3391593"/>
            <a:ext cx="4502729" cy="3325371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4"/>
          <a:srcRect l="49572"/>
          <a:stretch/>
        </p:blipFill>
        <p:spPr>
          <a:xfrm>
            <a:off x="6414835" y="3391593"/>
            <a:ext cx="4569228" cy="332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03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41920"/>
            <a:ext cx="9197962" cy="44925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538" y="1893484"/>
            <a:ext cx="10976693" cy="1295802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4"/>
          <a:srcRect l="51437"/>
          <a:stretch/>
        </p:blipFill>
        <p:spPr>
          <a:xfrm>
            <a:off x="6226233" y="3391592"/>
            <a:ext cx="4400202" cy="3325371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4"/>
          <a:srcRect t="9000" r="49144"/>
          <a:stretch/>
        </p:blipFill>
        <p:spPr>
          <a:xfrm>
            <a:off x="1276814" y="3391592"/>
            <a:ext cx="4608024" cy="3026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57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152" y="1241919"/>
            <a:ext cx="9653558" cy="45662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2177967"/>
            <a:ext cx="10178421" cy="299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5598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3622" y="1952625"/>
            <a:ext cx="9424757" cy="4805622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152" y="1241919"/>
            <a:ext cx="9653558" cy="45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2902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3621" y="1952625"/>
            <a:ext cx="9424757" cy="4805622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465" y="1241919"/>
            <a:ext cx="9653558" cy="45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9135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95" y="1241424"/>
            <a:ext cx="6778288" cy="436267"/>
          </a:xfrm>
          <a:prstGeom prst="rect">
            <a:avLst/>
          </a:prstGeom>
        </p:spPr>
      </p:pic>
      <p:sp>
        <p:nvSpPr>
          <p:cNvPr id="14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911225" y="1952625"/>
            <a:ext cx="10112869" cy="378315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1241193" y="2320709"/>
            <a:ext cx="930365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폭염 및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가뭄 기간이 길어질 것이다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폭우 및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홍수가 자주 발생할 것이다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태풍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산불 등이 더 많이 발생할 것이다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식량 자원이 줄어들 것이다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인간을 비롯한 지구 생물들의 생명이 위험해질 것이다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714365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434" y="1234129"/>
            <a:ext cx="10415814" cy="92717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7337" y="2161308"/>
            <a:ext cx="7897327" cy="4621877"/>
          </a:xfrm>
          <a:prstGeom prst="rect">
            <a:avLst/>
          </a:prstGeom>
        </p:spPr>
      </p:pic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85421F3D-4C32-4870-B797-A83C1E19A82E}"/>
              </a:ext>
            </a:extLst>
          </p:cNvPr>
          <p:cNvCxnSpPr>
            <a:cxnSpLocks/>
          </p:cNvCxnSpPr>
          <p:nvPr/>
        </p:nvCxnSpPr>
        <p:spPr>
          <a:xfrm>
            <a:off x="4679013" y="2607001"/>
            <a:ext cx="2212238" cy="123268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85421F3D-4C32-4870-B797-A83C1E19A82E}"/>
              </a:ext>
            </a:extLst>
          </p:cNvPr>
          <p:cNvCxnSpPr>
            <a:cxnSpLocks/>
          </p:cNvCxnSpPr>
          <p:nvPr/>
        </p:nvCxnSpPr>
        <p:spPr>
          <a:xfrm>
            <a:off x="4679013" y="3790179"/>
            <a:ext cx="2212238" cy="119745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85421F3D-4C32-4870-B797-A83C1E19A82E}"/>
              </a:ext>
            </a:extLst>
          </p:cNvPr>
          <p:cNvCxnSpPr>
            <a:cxnSpLocks/>
          </p:cNvCxnSpPr>
          <p:nvPr/>
        </p:nvCxnSpPr>
        <p:spPr>
          <a:xfrm flipV="1">
            <a:off x="4679013" y="2607001"/>
            <a:ext cx="2212238" cy="238063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85421F3D-4C32-4870-B797-A83C1E19A82E}"/>
              </a:ext>
            </a:extLst>
          </p:cNvPr>
          <p:cNvCxnSpPr>
            <a:cxnSpLocks/>
          </p:cNvCxnSpPr>
          <p:nvPr/>
        </p:nvCxnSpPr>
        <p:spPr>
          <a:xfrm>
            <a:off x="4662387" y="6141906"/>
            <a:ext cx="2212238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927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073" y="1233488"/>
            <a:ext cx="7535631" cy="47331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2003229"/>
            <a:ext cx="10618528" cy="290128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3531592" y="2328488"/>
            <a:ext cx="940656" cy="52322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펭귄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3531592" y="3185611"/>
            <a:ext cx="7831906" cy="1384995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남극의 빙하가 사라지고 있어 슬퍼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 지구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</a:rPr>
              <a:t> 온도가 높아지면 우리가 살아가기 힘들어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</a:rPr>
              <a:t>. 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</a:rPr>
              <a:t>지구의 온도가 높아지지 않도록 노력해줘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</a:rPr>
              <a:t>.</a:t>
            </a:r>
            <a:endParaRPr lang="ko-KR" altLang="en-US" sz="28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76213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50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692" y="1288563"/>
            <a:ext cx="11716261" cy="595719"/>
          </a:xfrm>
          <a:prstGeom prst="rect">
            <a:avLst/>
          </a:prstGeom>
        </p:spPr>
      </p:pic>
      <p:grpSp>
        <p:nvGrpSpPr>
          <p:cNvPr id="17" name="그룹 16"/>
          <p:cNvGrpSpPr/>
          <p:nvPr/>
        </p:nvGrpSpPr>
        <p:grpSpPr>
          <a:xfrm>
            <a:off x="487006" y="2366051"/>
            <a:ext cx="3524742" cy="4110284"/>
            <a:chOff x="487006" y="2366051"/>
            <a:chExt cx="3524742" cy="4110284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8644" y="2366051"/>
              <a:ext cx="3481466" cy="2613276"/>
            </a:xfrm>
            <a:prstGeom prst="rect">
              <a:avLst/>
            </a:prstGeom>
          </p:spPr>
        </p:pic>
        <p:pic>
          <p:nvPicPr>
            <p:cNvPr id="6" name="그림 5">
              <a:hlinkClick r:id="rId4"/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87006" y="5256965"/>
              <a:ext cx="3524742" cy="1219370"/>
            </a:xfrm>
            <a:prstGeom prst="rect">
              <a:avLst/>
            </a:prstGeom>
          </p:spPr>
        </p:pic>
      </p:grpSp>
      <p:grpSp>
        <p:nvGrpSpPr>
          <p:cNvPr id="18" name="그룹 17"/>
          <p:cNvGrpSpPr/>
          <p:nvPr/>
        </p:nvGrpSpPr>
        <p:grpSpPr>
          <a:xfrm>
            <a:off x="4195344" y="2366051"/>
            <a:ext cx="3620005" cy="4053126"/>
            <a:chOff x="4195344" y="2366051"/>
            <a:chExt cx="3620005" cy="4053126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264614" y="2366051"/>
              <a:ext cx="3481466" cy="2613276"/>
            </a:xfrm>
            <a:prstGeom prst="rect">
              <a:avLst/>
            </a:prstGeom>
          </p:spPr>
        </p:pic>
        <p:pic>
          <p:nvPicPr>
            <p:cNvPr id="9" name="그림 8">
              <a:hlinkClick r:id="rId7"/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195344" y="5256965"/>
              <a:ext cx="3620005" cy="1162212"/>
            </a:xfrm>
            <a:prstGeom prst="rect">
              <a:avLst/>
            </a:prstGeom>
          </p:spPr>
        </p:pic>
      </p:grpSp>
      <p:grpSp>
        <p:nvGrpSpPr>
          <p:cNvPr id="19" name="그룹 18"/>
          <p:cNvGrpSpPr/>
          <p:nvPr/>
        </p:nvGrpSpPr>
        <p:grpSpPr>
          <a:xfrm>
            <a:off x="8020583" y="2366051"/>
            <a:ext cx="3550736" cy="4015021"/>
            <a:chOff x="8020583" y="2366051"/>
            <a:chExt cx="3550736" cy="4015021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8020583" y="2366051"/>
              <a:ext cx="3550736" cy="2613276"/>
            </a:xfrm>
            <a:prstGeom prst="rect">
              <a:avLst/>
            </a:prstGeom>
          </p:spPr>
        </p:pic>
        <p:pic>
          <p:nvPicPr>
            <p:cNvPr id="15" name="그림 14">
              <a:hlinkClick r:id="rId10"/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166948" y="5256965"/>
              <a:ext cx="3258005" cy="11241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75003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750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716892"/>
            <a:chOff x="9051199" y="85959"/>
            <a:chExt cx="3140802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25BCAD"/>
                  </a:solidFill>
                </a:rPr>
                <a:t>1. </a:t>
              </a:r>
              <a:r>
                <a:rPr lang="ko-KR" altLang="en-US" b="1" dirty="0">
                  <a:solidFill>
                    <a:srgbClr val="25BCAD"/>
                  </a:solidFill>
                </a:rPr>
                <a:t>뜨거운 지구</a:t>
              </a:r>
            </a:p>
          </p:txBody>
        </p:sp>
      </p:grpSp>
      <p:pic>
        <p:nvPicPr>
          <p:cNvPr id="18" name="그림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78" y="1208668"/>
            <a:ext cx="11716262" cy="623268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0179" y="1966144"/>
            <a:ext cx="8011643" cy="4808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9417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DAD2">
            <a:alpha val="8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9411" y="4070659"/>
            <a:ext cx="7220876" cy="13564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기후변화</a:t>
            </a:r>
            <a:r>
              <a:rPr lang="en-US" altLang="ko-KR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위기</a:t>
            </a:r>
            <a:r>
              <a:rPr lang="en-US" altLang="ko-KR" dirty="0">
                <a:solidFill>
                  <a:schemeClr val="tx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499" y="1666707"/>
            <a:ext cx="948208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지구가 뜨거워지고 있어요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38032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25BCAD"/>
                  </a:solidFill>
                </a:rPr>
                <a:t>2.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뜨거워지고 있는 지구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,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멈춰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!</a:t>
              </a:r>
              <a:endParaRPr lang="ko-KR" altLang="en-US" sz="1600" b="1" dirty="0">
                <a:solidFill>
                  <a:srgbClr val="25BCAD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684" y="1236603"/>
            <a:ext cx="9154803" cy="42868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6916" y="2407890"/>
            <a:ext cx="7200000" cy="3691667"/>
          </a:xfrm>
          <a:prstGeom prst="rect">
            <a:avLst/>
          </a:prstGeom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847D9E68-9FBA-47DF-866C-8EA151B18156}"/>
              </a:ext>
            </a:extLst>
          </p:cNvPr>
          <p:cNvGrpSpPr/>
          <p:nvPr/>
        </p:nvGrpSpPr>
        <p:grpSpPr>
          <a:xfrm>
            <a:off x="1518556" y="2824950"/>
            <a:ext cx="1471387" cy="1946579"/>
            <a:chOff x="413528" y="2517457"/>
            <a:chExt cx="1328091" cy="1946579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16C58E2-4845-436B-BBF0-1E7E52A22B43}"/>
                </a:ext>
              </a:extLst>
            </p:cNvPr>
            <p:cNvSpPr txBox="1"/>
            <p:nvPr/>
          </p:nvSpPr>
          <p:spPr>
            <a:xfrm>
              <a:off x="413528" y="3817705"/>
              <a:ext cx="132809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그레타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 </a:t>
              </a:r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툰베리의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 외침</a:t>
              </a:r>
            </a:p>
          </p:txBody>
        </p:sp>
        <p:pic>
          <p:nvPicPr>
            <p:cNvPr id="17" name="그림 16">
              <a:hlinkClick r:id="rId4"/>
              <a:extLst>
                <a:ext uri="{FF2B5EF4-FFF2-40B4-BE49-F238E27FC236}">
                  <a16:creationId xmlns:a16="http://schemas.microsoft.com/office/drawing/2014/main" id="{2C51540B-7484-42EE-A14D-D806617615B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818" y="2517457"/>
              <a:ext cx="1153512" cy="1366386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</p:spTree>
    <p:extLst>
      <p:ext uri="{BB962C8B-B14F-4D97-AF65-F5344CB8AC3E}">
        <p14:creationId xmlns:p14="http://schemas.microsoft.com/office/powerpoint/2010/main" val="11713723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25BCAD"/>
                  </a:solidFill>
                </a:rPr>
                <a:t>2.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뜨거워지고 있는 지구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,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멈춰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!</a:t>
              </a:r>
              <a:endParaRPr lang="ko-KR" altLang="en-US" sz="1600" b="1" dirty="0">
                <a:solidFill>
                  <a:srgbClr val="25BCAD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684" y="1236603"/>
            <a:ext cx="9154803" cy="42868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6892" y="2069793"/>
            <a:ext cx="6894595" cy="4045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5187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25BCAD"/>
                  </a:solidFill>
                </a:rPr>
                <a:t>2.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뜨거워지고 있는 지구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,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멈춰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!</a:t>
              </a:r>
              <a:endParaRPr lang="ko-KR" altLang="en-US" sz="1600" b="1" dirty="0">
                <a:solidFill>
                  <a:srgbClr val="25BCAD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684" y="1236603"/>
            <a:ext cx="9154803" cy="42868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1964831"/>
            <a:ext cx="7453557" cy="404296"/>
          </a:xfrm>
          <a:prstGeom prst="rect">
            <a:avLst/>
          </a:prstGeom>
        </p:spPr>
      </p:pic>
      <p:sp>
        <p:nvSpPr>
          <p:cNvPr id="14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1280160" y="2509578"/>
            <a:ext cx="9551324" cy="148053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1421005" y="2680034"/>
            <a:ext cx="92442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어른들에게 기후변화의 심각성을 알리고 기후변화 대응을 재촉하기 위해서이다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073" y="4421311"/>
            <a:ext cx="10139089" cy="375136"/>
          </a:xfrm>
          <a:prstGeom prst="rect">
            <a:avLst/>
          </a:prstGeom>
        </p:spPr>
      </p:pic>
      <p:sp>
        <p:nvSpPr>
          <p:cNvPr id="17" name="사각형: 둥근 모서리 14">
            <a:extLst>
              <a:ext uri="{FF2B5EF4-FFF2-40B4-BE49-F238E27FC236}">
                <a16:creationId xmlns:a16="http://schemas.microsoft.com/office/drawing/2014/main" id="{8DF6C0B6-7654-4A1E-A8F8-F97611245342}"/>
              </a:ext>
            </a:extLst>
          </p:cNvPr>
          <p:cNvSpPr/>
          <p:nvPr/>
        </p:nvSpPr>
        <p:spPr>
          <a:xfrm>
            <a:off x="1280160" y="5021669"/>
            <a:ext cx="9551324" cy="148053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D3B0AB7-B68F-4C2C-9E72-7FE3BFB564FB}"/>
              </a:ext>
            </a:extLst>
          </p:cNvPr>
          <p:cNvSpPr txBox="1"/>
          <p:nvPr/>
        </p:nvSpPr>
        <p:spPr>
          <a:xfrm>
            <a:off x="1421005" y="5227649"/>
            <a:ext cx="91029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기후변화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위기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에 대응하고 환경운동을 실천하기 위해서이다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98170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  <p:bldP spid="18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25BCAD"/>
                  </a:solidFill>
                </a:rPr>
                <a:t>2.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뜨거워지고 있는 지구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,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멈춰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!</a:t>
              </a:r>
              <a:endParaRPr lang="ko-KR" altLang="en-US" sz="1600" b="1" dirty="0">
                <a:solidFill>
                  <a:srgbClr val="25BCAD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463" y="1233488"/>
            <a:ext cx="10301951" cy="86689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595" y="2396812"/>
            <a:ext cx="9573961" cy="413442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6219" y="4025304"/>
            <a:ext cx="939338" cy="132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597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25BCAD"/>
                  </a:solidFill>
                </a:rPr>
                <a:t>2.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뜨거워지고 있는 지구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,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멈춰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!</a:t>
              </a:r>
              <a:endParaRPr lang="ko-KR" altLang="en-US" sz="1600" b="1" dirty="0">
                <a:solidFill>
                  <a:srgbClr val="25BCAD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463" y="1233488"/>
            <a:ext cx="10301951" cy="86689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594" y="2396812"/>
            <a:ext cx="9573961" cy="4134427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8922" y="3981796"/>
            <a:ext cx="940715" cy="1328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312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25BCAD"/>
                  </a:solidFill>
                </a:rPr>
                <a:t>2.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뜨거워지고 있는 지구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,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멈춰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!</a:t>
              </a:r>
              <a:endParaRPr lang="ko-KR" altLang="en-US" sz="1600" b="1" dirty="0">
                <a:solidFill>
                  <a:srgbClr val="25BCAD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463" y="1233488"/>
            <a:ext cx="10301951" cy="866896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593" y="2396812"/>
            <a:ext cx="9573961" cy="4134427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91158" y="3908922"/>
            <a:ext cx="939338" cy="132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474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25BCAD"/>
                  </a:solidFill>
                </a:rPr>
                <a:t>2.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뜨거워지고 있는 지구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,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멈춰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!</a:t>
              </a:r>
              <a:endParaRPr lang="ko-KR" altLang="en-US" sz="1600" b="1" dirty="0">
                <a:solidFill>
                  <a:srgbClr val="25BCAD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463" y="1233488"/>
            <a:ext cx="10301951" cy="866896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594" y="2396812"/>
            <a:ext cx="9573961" cy="4134427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7751" y="3900613"/>
            <a:ext cx="939338" cy="132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307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25BCAD"/>
                  </a:solidFill>
                </a:rPr>
                <a:t>2.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뜨거워지고 있는 지구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,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멈춰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!</a:t>
              </a:r>
              <a:endParaRPr lang="ko-KR" altLang="en-US" sz="1600" b="1" dirty="0">
                <a:solidFill>
                  <a:srgbClr val="25BCAD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463" y="1233488"/>
            <a:ext cx="10301951" cy="866896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594" y="2396812"/>
            <a:ext cx="9573961" cy="4134427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1966" y="4083493"/>
            <a:ext cx="939338" cy="132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25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25BCAD"/>
                  </a:solidFill>
                </a:rPr>
                <a:t>2.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뜨거워지고 있는 지구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,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멈춰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!</a:t>
              </a:r>
              <a:endParaRPr lang="ko-KR" altLang="en-US" sz="1600" b="1" dirty="0">
                <a:solidFill>
                  <a:srgbClr val="25BCAD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463" y="1233488"/>
            <a:ext cx="10301951" cy="86689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594" y="2396812"/>
            <a:ext cx="9573961" cy="4134427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9438" y="4274686"/>
            <a:ext cx="939338" cy="132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263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25BCAD"/>
                  </a:solidFill>
                </a:rPr>
                <a:t>2.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뜨거워지고 있는 지구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,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멈춰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!</a:t>
              </a:r>
              <a:endParaRPr lang="ko-KR" altLang="en-US" sz="1600" b="1" dirty="0">
                <a:solidFill>
                  <a:srgbClr val="25BCAD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655" y="1264047"/>
            <a:ext cx="4658375" cy="42868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1952625"/>
            <a:ext cx="10657004" cy="18296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47311" y="4336191"/>
            <a:ext cx="38571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탄소중립</a:t>
            </a:r>
          </a:p>
        </p:txBody>
      </p:sp>
    </p:spTree>
    <p:extLst>
      <p:ext uri="{BB962C8B-B14F-4D97-AF65-F5344CB8AC3E}">
        <p14:creationId xmlns:p14="http://schemas.microsoft.com/office/powerpoint/2010/main" val="2348516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놀이해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25BCAD"/>
                  </a:solidFill>
                </a:rPr>
                <a:t>2.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뜨거워지고 있는 지구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,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멈춰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!</a:t>
              </a:r>
              <a:endParaRPr lang="ko-KR" altLang="en-US" sz="1600" b="1" dirty="0">
                <a:solidFill>
                  <a:srgbClr val="25BCAD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778" y="1071220"/>
            <a:ext cx="7773485" cy="46679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t="14729" b="53419"/>
          <a:stretch/>
        </p:blipFill>
        <p:spPr>
          <a:xfrm>
            <a:off x="6788696" y="1635331"/>
            <a:ext cx="4525006" cy="207475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949" y="1683651"/>
            <a:ext cx="5563969" cy="5097097"/>
          </a:xfrm>
          <a:prstGeom prst="rect">
            <a:avLst/>
          </a:prstGeom>
        </p:spPr>
      </p:pic>
      <p:grpSp>
        <p:nvGrpSpPr>
          <p:cNvPr id="9" name="그룹 8"/>
          <p:cNvGrpSpPr/>
          <p:nvPr/>
        </p:nvGrpSpPr>
        <p:grpSpPr>
          <a:xfrm>
            <a:off x="6892384" y="3727578"/>
            <a:ext cx="4525006" cy="1897934"/>
            <a:chOff x="6892384" y="3727578"/>
            <a:chExt cx="4525006" cy="1897934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 rotWithShape="1">
            <a:blip r:embed="rId3"/>
            <a:srcRect t="50151" b="39806"/>
            <a:stretch/>
          </p:blipFill>
          <p:spPr>
            <a:xfrm>
              <a:off x="6892384" y="3727578"/>
              <a:ext cx="4525006" cy="654161"/>
            </a:xfrm>
            <a:prstGeom prst="rect">
              <a:avLst/>
            </a:prstGeom>
          </p:spPr>
        </p:pic>
        <p:pic>
          <p:nvPicPr>
            <p:cNvPr id="17" name="그림 16"/>
            <p:cNvPicPr>
              <a:picLocks noChangeAspect="1"/>
            </p:cNvPicPr>
            <p:nvPr/>
          </p:nvPicPr>
          <p:blipFill rotWithShape="1">
            <a:blip r:embed="rId3"/>
            <a:srcRect t="65327" b="15592"/>
            <a:stretch/>
          </p:blipFill>
          <p:spPr>
            <a:xfrm>
              <a:off x="6892384" y="4382605"/>
              <a:ext cx="4525006" cy="1242907"/>
            </a:xfrm>
            <a:prstGeom prst="rect">
              <a:avLst/>
            </a:prstGeom>
          </p:spPr>
        </p:pic>
      </p:grpSp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3"/>
          <a:srcRect t="90100"/>
          <a:stretch/>
        </p:blipFill>
        <p:spPr>
          <a:xfrm>
            <a:off x="6892384" y="5886329"/>
            <a:ext cx="4525006" cy="615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7508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놀이해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25BCAD"/>
                  </a:solidFill>
                </a:rPr>
                <a:t>2.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뜨거워지고 있는 지구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,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멈춰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!</a:t>
              </a:r>
              <a:endParaRPr lang="ko-KR" altLang="en-US" sz="1600" b="1" dirty="0">
                <a:solidFill>
                  <a:srgbClr val="25BCAD"/>
                </a:solidFill>
              </a:endParaRP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777" y="1218537"/>
            <a:ext cx="10012172" cy="84784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651" y="2066380"/>
            <a:ext cx="9478698" cy="457548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1629581" y="2856032"/>
            <a:ext cx="8927583" cy="52322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세수나 양치할 때 물을 틀어놓고 사용한다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1629581" y="3516784"/>
            <a:ext cx="8927583" cy="52322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쓰레기는 아무데나 버린다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1629581" y="5165783"/>
            <a:ext cx="8927583" cy="52322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세수나 양치할 때 물을 잠가 놓고 사용할 것이다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1629580" y="5779136"/>
            <a:ext cx="8927583" cy="523220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쓰레기는 쓰레기통에 버릴 것이다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</a:p>
        </p:txBody>
      </p:sp>
    </p:spTree>
    <p:extLst>
      <p:ext uri="{BB962C8B-B14F-4D97-AF65-F5344CB8AC3E}">
        <p14:creationId xmlns:p14="http://schemas.microsoft.com/office/powerpoint/2010/main" val="1287221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0" animBg="1"/>
      <p:bldP spid="1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18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놀이해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25BCAD"/>
                  </a:solidFill>
                </a:rPr>
                <a:t>2.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뜨거워지고 있는 지구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,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멈춰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!</a:t>
              </a:r>
              <a:endParaRPr lang="ko-KR" altLang="en-US" sz="1600" b="1" dirty="0">
                <a:solidFill>
                  <a:srgbClr val="25BCAD"/>
                </a:solidFill>
              </a:endParaRP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838" y="1209739"/>
            <a:ext cx="10040751" cy="83831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8109" y="2048056"/>
            <a:ext cx="9635783" cy="480442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1679171" y="2769143"/>
            <a:ext cx="3591097" cy="584775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세수나 양치할 때 물을 틀어놓고 사용한다</a:t>
            </a:r>
            <a:r>
              <a:rPr lang="en-US" altLang="ko-KR" sz="1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1679170" y="3545112"/>
            <a:ext cx="3591097" cy="338554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쓰레기는 쓰레기통에 버린다</a:t>
            </a:r>
            <a:r>
              <a:rPr lang="en-US" altLang="ko-KR" sz="1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1679170" y="4167296"/>
            <a:ext cx="3591097" cy="338554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sz="1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샤워는 </a:t>
            </a:r>
            <a:r>
              <a:rPr lang="en-US" altLang="ko-KR" sz="1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1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 동안 한다</a:t>
            </a:r>
            <a:r>
              <a:rPr lang="en-US" altLang="ko-KR" sz="1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5383876" y="2223933"/>
            <a:ext cx="712123" cy="369332"/>
          </a:xfrm>
          <a:prstGeom prst="rect">
            <a:avLst/>
          </a:prstGeom>
          <a:solidFill>
            <a:srgbClr val="E2F3F0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10/1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6176356" y="2223933"/>
            <a:ext cx="712123" cy="369332"/>
          </a:xfrm>
          <a:prstGeom prst="rect">
            <a:avLst/>
          </a:prstGeom>
          <a:solidFill>
            <a:srgbClr val="E2F3F0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10/2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6968836" y="2223933"/>
            <a:ext cx="712123" cy="369332"/>
          </a:xfrm>
          <a:prstGeom prst="rect">
            <a:avLst/>
          </a:prstGeom>
          <a:solidFill>
            <a:srgbClr val="E2F3F0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10/3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7761316" y="2223933"/>
            <a:ext cx="712123" cy="369332"/>
          </a:xfrm>
          <a:prstGeom prst="rect">
            <a:avLst/>
          </a:prstGeom>
          <a:solidFill>
            <a:srgbClr val="E2F3F0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10/4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8553796" y="2223933"/>
            <a:ext cx="712123" cy="369332"/>
          </a:xfrm>
          <a:prstGeom prst="rect">
            <a:avLst/>
          </a:prstGeom>
          <a:solidFill>
            <a:srgbClr val="E2F3F0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10/5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9346276" y="2223933"/>
            <a:ext cx="712123" cy="369332"/>
          </a:xfrm>
          <a:prstGeom prst="rect">
            <a:avLst/>
          </a:prstGeom>
          <a:solidFill>
            <a:srgbClr val="E2F3F0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10/6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10105003" y="2223933"/>
            <a:ext cx="701040" cy="369332"/>
          </a:xfrm>
          <a:prstGeom prst="rect">
            <a:avLst/>
          </a:prstGeom>
          <a:solidFill>
            <a:srgbClr val="E2F3F0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10/7</a:t>
            </a: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5597023" y="2929148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5597023" y="3576976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5597023" y="4224804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6381191" y="2929148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6381191" y="3576976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타원 34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6381191" y="4224804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7165359" y="2934109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7" name="타원 36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7165359" y="3581937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7165359" y="4229765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7949165" y="2929148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7949165" y="3576976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1" name="타원 40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7949165" y="4224804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8732971" y="2929148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8732971" y="3576976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8732971" y="4224804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9516777" y="2929148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9516777" y="3576976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9516777" y="4224804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10300583" y="2929148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9" name="타원 48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10300583" y="3576976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3201CD17-26DD-4AD8-A752-F4A64A434803}"/>
              </a:ext>
            </a:extLst>
          </p:cNvPr>
          <p:cNvSpPr/>
          <p:nvPr/>
        </p:nvSpPr>
        <p:spPr>
          <a:xfrm>
            <a:off x="10300583" y="4224804"/>
            <a:ext cx="285828" cy="27341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01B7D0D7-B83B-40E5-931E-BCEAB305CB28}"/>
              </a:ext>
            </a:extLst>
          </p:cNvPr>
          <p:cNvSpPr txBox="1"/>
          <p:nvPr/>
        </p:nvSpPr>
        <p:spPr>
          <a:xfrm>
            <a:off x="1679170" y="5240598"/>
            <a:ext cx="8927583" cy="1128963"/>
          </a:xfrm>
          <a:prstGeom prst="rect">
            <a:avLst/>
          </a:prstGeom>
          <a:solidFill>
            <a:schemeClr val="bg1"/>
          </a:solidFill>
          <a:ln w="57150"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실천해보니 생각보다 실천하기 쉬웠다</a:t>
            </a:r>
            <a:r>
              <a:rPr lang="en-US" altLang="ko-KR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가족과 함께 실천하니 더 재미있었다</a:t>
            </a:r>
            <a:r>
              <a:rPr lang="en-US" altLang="ko-KR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등</a:t>
            </a:r>
            <a:endParaRPr lang="en-US" altLang="ko-KR" sz="24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2821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25BCAD"/>
                  </a:solidFill>
                </a:rPr>
                <a:t>2.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뜨거워지고 있는 지구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,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멈춰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!</a:t>
              </a:r>
              <a:endParaRPr lang="ko-KR" altLang="en-US" sz="1600" b="1" dirty="0">
                <a:solidFill>
                  <a:srgbClr val="25BCAD"/>
                </a:solidFill>
              </a:endParaRP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73443145-D7BE-4677-BB92-BC7F0302ACFD}"/>
              </a:ext>
            </a:extLst>
          </p:cNvPr>
          <p:cNvSpPr txBox="1"/>
          <p:nvPr/>
        </p:nvSpPr>
        <p:spPr>
          <a:xfrm>
            <a:off x="1343316" y="136100"/>
            <a:ext cx="3297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기후변화 관련 영상</a:t>
            </a:r>
          </a:p>
        </p:txBody>
      </p:sp>
      <p:pic>
        <p:nvPicPr>
          <p:cNvPr id="18" name="그림 17">
            <a:hlinkClick r:id="rId2"/>
            <a:extLst>
              <a:ext uri="{FF2B5EF4-FFF2-40B4-BE49-F238E27FC236}">
                <a16:creationId xmlns:a16="http://schemas.microsoft.com/office/drawing/2014/main" id="{8AFBD311-6703-4EAD-8C54-B3A8FDBB0C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5377" y="1227466"/>
            <a:ext cx="3719767" cy="222070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0"/>
          </a:effec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1787667" y="3545382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지식채널</a:t>
            </a:r>
            <a:r>
              <a:rPr lang="en-US" altLang="ko-KR" dirty="0"/>
              <a:t>e-</a:t>
            </a:r>
            <a:r>
              <a:rPr lang="ko-KR" altLang="en-US" dirty="0"/>
              <a:t>탄소이야기</a:t>
            </a:r>
          </a:p>
        </p:txBody>
      </p:sp>
      <p:pic>
        <p:nvPicPr>
          <p:cNvPr id="20" name="그림 19">
            <a:hlinkClick r:id="rId4"/>
            <a:extLst>
              <a:ext uri="{FF2B5EF4-FFF2-40B4-BE49-F238E27FC236}">
                <a16:creationId xmlns:a16="http://schemas.microsoft.com/office/drawing/2014/main" id="{645F6042-C6B6-4FDC-94B2-8A9B0F59466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6718"/>
          <a:stretch/>
        </p:blipFill>
        <p:spPr>
          <a:xfrm>
            <a:off x="6734560" y="1233488"/>
            <a:ext cx="3719767" cy="222070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7055151" y="3545382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슬기로운 기후변화 이야기</a:t>
            </a:r>
          </a:p>
        </p:txBody>
      </p:sp>
      <p:pic>
        <p:nvPicPr>
          <p:cNvPr id="22" name="그림 21">
            <a:hlinkClick r:id="rId6"/>
            <a:extLst>
              <a:ext uri="{FF2B5EF4-FFF2-40B4-BE49-F238E27FC236}">
                <a16:creationId xmlns:a16="http://schemas.microsoft.com/office/drawing/2014/main" id="{5B57FA58-D8EB-4907-8CAB-CBB74E7E58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67076" y="4207615"/>
            <a:ext cx="3719767" cy="1998482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787667" y="6314332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지구가 뜨거워진다고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24" name="그림 23">
            <a:hlinkClick r:id="rId8"/>
            <a:extLst>
              <a:ext uri="{FF2B5EF4-FFF2-40B4-BE49-F238E27FC236}">
                <a16:creationId xmlns:a16="http://schemas.microsoft.com/office/drawing/2014/main" id="{6584860C-56D8-4FBF-B78C-2BBF920D33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34560" y="4207614"/>
            <a:ext cx="3719767" cy="199848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7055151" y="6287051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지구</a:t>
            </a:r>
            <a:r>
              <a:rPr lang="en-US" altLang="ko-KR" dirty="0"/>
              <a:t> </a:t>
            </a:r>
            <a:r>
              <a:rPr lang="ko-KR" altLang="en-US" dirty="0"/>
              <a:t>평균기온 </a:t>
            </a:r>
            <a:r>
              <a:rPr lang="en-US" altLang="ko-KR" dirty="0"/>
              <a:t>1</a:t>
            </a:r>
            <a:r>
              <a:rPr lang="ko-KR" altLang="en-US" dirty="0"/>
              <a:t>도 올려보니</a:t>
            </a:r>
          </a:p>
        </p:txBody>
      </p:sp>
    </p:spTree>
    <p:extLst>
      <p:ext uri="{BB962C8B-B14F-4D97-AF65-F5344CB8AC3E}">
        <p14:creationId xmlns:p14="http://schemas.microsoft.com/office/powerpoint/2010/main" val="401460627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25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25BCAD"/>
          </a:solidFill>
          <a:ln>
            <a:solidFill>
              <a:srgbClr val="25BC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9051199" y="85959"/>
            <a:ext cx="3140802" cy="686114"/>
            <a:chOff x="9051199" y="85959"/>
            <a:chExt cx="3140802" cy="686114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51199" y="85959"/>
              <a:ext cx="3140801" cy="369332"/>
              <a:chOff x="9051199" y="85959"/>
              <a:chExt cx="3140801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420087" y="85959"/>
                <a:ext cx="27719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지구가 뜨거워지고 있어요</a:t>
                </a:r>
                <a:r>
                  <a:rPr lang="en-US" altLang="ko-KR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!</a:t>
                </a: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051199" y="115674"/>
                <a:ext cx="410288" cy="260788"/>
              </a:xfrm>
              <a:prstGeom prst="roundRect">
                <a:avLst/>
              </a:prstGeom>
              <a:solidFill>
                <a:srgbClr val="25BC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1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154887" y="433519"/>
              <a:ext cx="303711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>
                  <a:solidFill>
                    <a:srgbClr val="25BCAD"/>
                  </a:solidFill>
                </a:rPr>
                <a:t>2.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뜨거워지고 있는 지구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, </a:t>
              </a:r>
              <a:r>
                <a:rPr lang="ko-KR" altLang="en-US" sz="1600" b="1" dirty="0">
                  <a:solidFill>
                    <a:srgbClr val="25BCAD"/>
                  </a:solidFill>
                </a:rPr>
                <a:t>멈춰</a:t>
              </a:r>
              <a:r>
                <a:rPr lang="en-US" altLang="ko-KR" sz="1600" b="1" dirty="0">
                  <a:solidFill>
                    <a:srgbClr val="25BCAD"/>
                  </a:solidFill>
                </a:rPr>
                <a:t>!</a:t>
              </a:r>
              <a:endParaRPr lang="ko-KR" altLang="en-US" sz="1600" b="1" dirty="0">
                <a:solidFill>
                  <a:srgbClr val="25BCAD"/>
                </a:solidFill>
              </a:endParaRP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73443145-D7BE-4677-BB92-BC7F0302ACFD}"/>
              </a:ext>
            </a:extLst>
          </p:cNvPr>
          <p:cNvSpPr txBox="1"/>
          <p:nvPr/>
        </p:nvSpPr>
        <p:spPr>
          <a:xfrm>
            <a:off x="1343316" y="136100"/>
            <a:ext cx="3297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기후변화 관련 영상</a:t>
            </a:r>
          </a:p>
        </p:txBody>
      </p:sp>
      <p:pic>
        <p:nvPicPr>
          <p:cNvPr id="26" name="그림 25">
            <a:hlinkClick r:id="rId2"/>
            <a:extLst>
              <a:ext uri="{FF2B5EF4-FFF2-40B4-BE49-F238E27FC236}">
                <a16:creationId xmlns:a16="http://schemas.microsoft.com/office/drawing/2014/main" id="{A113AE2C-D569-414F-A9F0-F7D2E41F08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819" y="1987776"/>
            <a:ext cx="5204724" cy="310269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4138356" y="5302393"/>
            <a:ext cx="3078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err="1"/>
              <a:t>탄소중립이란</a:t>
            </a:r>
            <a:r>
              <a:rPr lang="ko-KR" altLang="en-US" dirty="0"/>
              <a:t> 무엇인가</a:t>
            </a:r>
            <a:r>
              <a:rPr lang="en-US" altLang="ko-KR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850403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889</TotalTime>
  <Words>850</Words>
  <Application>Microsoft Office PowerPoint</Application>
  <PresentationFormat>와이드스크린</PresentationFormat>
  <Paragraphs>243</Paragraphs>
  <Slides>43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43</vt:i4>
      </vt:variant>
    </vt:vector>
  </HeadingPairs>
  <TitlesOfParts>
    <vt:vector size="51" baseType="lpstr">
      <vt:lpstr>HY견고딕</vt:lpstr>
      <vt:lpstr>HY헤드라인M</vt:lpstr>
      <vt:lpstr>맑은 고딕</vt:lpstr>
      <vt:lpstr>한컴산뜻돋움</vt:lpstr>
      <vt:lpstr>함초롬돋움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231</cp:revision>
  <dcterms:created xsi:type="dcterms:W3CDTF">2022-08-08T07:58:32Z</dcterms:created>
  <dcterms:modified xsi:type="dcterms:W3CDTF">2022-09-19T04:55:04Z</dcterms:modified>
</cp:coreProperties>
</file>