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115"/>
  </p:notesMasterIdLst>
  <p:sldIdLst>
    <p:sldId id="256" r:id="rId2"/>
    <p:sldId id="413" r:id="rId3"/>
    <p:sldId id="422" r:id="rId4"/>
    <p:sldId id="423" r:id="rId5"/>
    <p:sldId id="424" r:id="rId6"/>
    <p:sldId id="425" r:id="rId7"/>
    <p:sldId id="426" r:id="rId8"/>
    <p:sldId id="427" r:id="rId9"/>
    <p:sldId id="428" r:id="rId10"/>
    <p:sldId id="429" r:id="rId11"/>
    <p:sldId id="439" r:id="rId12"/>
    <p:sldId id="560" r:id="rId13"/>
    <p:sldId id="440" r:id="rId14"/>
    <p:sldId id="441" r:id="rId15"/>
    <p:sldId id="442" r:id="rId16"/>
    <p:sldId id="443" r:id="rId17"/>
    <p:sldId id="444" r:id="rId18"/>
    <p:sldId id="379" r:id="rId19"/>
    <p:sldId id="446" r:id="rId20"/>
    <p:sldId id="452" r:id="rId21"/>
    <p:sldId id="453" r:id="rId22"/>
    <p:sldId id="454" r:id="rId23"/>
    <p:sldId id="455" r:id="rId24"/>
    <p:sldId id="456" r:id="rId25"/>
    <p:sldId id="461" r:id="rId26"/>
    <p:sldId id="470" r:id="rId27"/>
    <p:sldId id="471" r:id="rId28"/>
    <p:sldId id="472" r:id="rId29"/>
    <p:sldId id="473" r:id="rId30"/>
    <p:sldId id="474" r:id="rId31"/>
    <p:sldId id="480" r:id="rId32"/>
    <p:sldId id="475" r:id="rId33"/>
    <p:sldId id="476" r:id="rId34"/>
    <p:sldId id="477" r:id="rId35"/>
    <p:sldId id="478" r:id="rId36"/>
    <p:sldId id="457" r:id="rId37"/>
    <p:sldId id="458" r:id="rId38"/>
    <p:sldId id="481" r:id="rId39"/>
    <p:sldId id="482" r:id="rId40"/>
    <p:sldId id="459" r:id="rId41"/>
    <p:sldId id="448" r:id="rId42"/>
    <p:sldId id="483" r:id="rId43"/>
    <p:sldId id="488" r:id="rId44"/>
    <p:sldId id="489" r:id="rId45"/>
    <p:sldId id="485" r:id="rId46"/>
    <p:sldId id="490" r:id="rId47"/>
    <p:sldId id="491" r:id="rId48"/>
    <p:sldId id="492" r:id="rId49"/>
    <p:sldId id="486" r:id="rId50"/>
    <p:sldId id="511" r:id="rId51"/>
    <p:sldId id="512" r:id="rId52"/>
    <p:sldId id="513" r:id="rId53"/>
    <p:sldId id="510" r:id="rId54"/>
    <p:sldId id="493" r:id="rId55"/>
    <p:sldId id="494" r:id="rId56"/>
    <p:sldId id="495" r:id="rId57"/>
    <p:sldId id="496" r:id="rId58"/>
    <p:sldId id="497" r:id="rId59"/>
    <p:sldId id="498" r:id="rId60"/>
    <p:sldId id="499" r:id="rId61"/>
    <p:sldId id="500" r:id="rId62"/>
    <p:sldId id="501" r:id="rId63"/>
    <p:sldId id="502" r:id="rId64"/>
    <p:sldId id="503" r:id="rId65"/>
    <p:sldId id="514" r:id="rId66"/>
    <p:sldId id="487" r:id="rId67"/>
    <p:sldId id="515" r:id="rId68"/>
    <p:sldId id="555" r:id="rId69"/>
    <p:sldId id="516" r:id="rId70"/>
    <p:sldId id="556" r:id="rId71"/>
    <p:sldId id="557" r:id="rId72"/>
    <p:sldId id="558" r:id="rId73"/>
    <p:sldId id="559" r:id="rId74"/>
    <p:sldId id="561" r:id="rId75"/>
    <p:sldId id="562" r:id="rId76"/>
    <p:sldId id="563" r:id="rId77"/>
    <p:sldId id="564" r:id="rId78"/>
    <p:sldId id="565" r:id="rId79"/>
    <p:sldId id="566" r:id="rId80"/>
    <p:sldId id="567" r:id="rId81"/>
    <p:sldId id="568" r:id="rId82"/>
    <p:sldId id="569" r:id="rId83"/>
    <p:sldId id="571" r:id="rId84"/>
    <p:sldId id="572" r:id="rId85"/>
    <p:sldId id="573" r:id="rId86"/>
    <p:sldId id="574" r:id="rId87"/>
    <p:sldId id="575" r:id="rId88"/>
    <p:sldId id="576" r:id="rId89"/>
    <p:sldId id="577" r:id="rId90"/>
    <p:sldId id="578" r:id="rId91"/>
    <p:sldId id="579" r:id="rId92"/>
    <p:sldId id="580" r:id="rId93"/>
    <p:sldId id="581" r:id="rId94"/>
    <p:sldId id="582" r:id="rId95"/>
    <p:sldId id="583" r:id="rId96"/>
    <p:sldId id="584" r:id="rId97"/>
    <p:sldId id="586" r:id="rId98"/>
    <p:sldId id="594" r:id="rId99"/>
    <p:sldId id="595" r:id="rId100"/>
    <p:sldId id="596" r:id="rId101"/>
    <p:sldId id="598" r:id="rId102"/>
    <p:sldId id="599" r:id="rId103"/>
    <p:sldId id="600" r:id="rId104"/>
    <p:sldId id="534" r:id="rId105"/>
    <p:sldId id="535" r:id="rId106"/>
    <p:sldId id="536" r:id="rId107"/>
    <p:sldId id="537" r:id="rId108"/>
    <p:sldId id="545" r:id="rId109"/>
    <p:sldId id="546" r:id="rId110"/>
    <p:sldId id="551" r:id="rId111"/>
    <p:sldId id="553" r:id="rId112"/>
    <p:sldId id="554" r:id="rId113"/>
    <p:sldId id="279" r:id="rId114"/>
  </p:sldIdLst>
  <p:sldSz cx="9144000" cy="5143500" type="screen16x9"/>
  <p:notesSz cx="6858000" cy="9144000"/>
  <p:embeddedFontLst>
    <p:embeddedFont>
      <p:font typeface="KoPub돋움체 Bold" panose="02020603020101020101" pitchFamily="18" charset="-127"/>
      <p:regular r:id="rId116"/>
      <p:bold r:id="rId117"/>
    </p:embeddedFont>
    <p:embeddedFont>
      <p:font typeface="Raleway Light" panose="020B0600000101010101" charset="0"/>
      <p:regular r:id="rId118"/>
      <p:bold r:id="rId119"/>
      <p:italic r:id="rId120"/>
      <p:boldItalic r:id="rId121"/>
    </p:embeddedFont>
    <p:embeddedFont>
      <p:font typeface="Raleway ExtraBold" panose="020B0600000101010101" charset="0"/>
      <p:bold r:id="rId122"/>
      <p:boldItalic r:id="rId123"/>
    </p:embeddedFont>
    <p:embeddedFont>
      <p:font typeface="함초롬돋움" panose="020B0604000101010101" pitchFamily="50" charset="-127"/>
      <p:regular r:id="rId124"/>
      <p:bold r:id="rId125"/>
    </p:embeddedFont>
    <p:embeddedFont>
      <p:font typeface="KoPub돋움체 Medium" panose="02020603020101020101" pitchFamily="18" charset="-127"/>
      <p:regular r:id="rId126"/>
    </p:embeddedFont>
    <p:embeddedFont>
      <p:font typeface="맑은 고딕" panose="020B0503020000020004" pitchFamily="50" charset="-127"/>
      <p:regular r:id="rId127"/>
      <p:bold r:id="rId1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3969E5E-A9CD-4D14-A72F-1398D0408E29}">
  <a:tblStyle styleId="{63969E5E-A9CD-4D14-A72F-1398D0408E2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30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3115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font" Target="fonts/font2.fntdata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font" Target="fonts/font8.fntdata"/><Relationship Id="rId128" Type="http://schemas.openxmlformats.org/officeDocument/2006/relationships/font" Target="fonts/font13.fntdata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font" Target="fonts/font3.fntdata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font" Target="fonts/font9.fntdata"/><Relationship Id="rId129" Type="http://schemas.openxmlformats.org/officeDocument/2006/relationships/presProps" Target="pres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font" Target="fonts/font4.fntdata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viewProps" Target="view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font" Target="fonts/font5.fntdata"/><Relationship Id="rId125" Type="http://schemas.openxmlformats.org/officeDocument/2006/relationships/font" Target="fonts/font10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notesMaster" Target="notesMasters/notesMaster1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font" Target="fonts/font6.fntdata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font" Target="fonts/font12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DAC90E-0FFA-42F4-AC04-CCD7D419DB50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9C5B230A-5DE5-4261-A6A0-D570B5482485}">
      <dgm:prSet phldrT="[텍스트]"/>
      <dgm:spPr/>
      <dgm:t>
        <a:bodyPr/>
        <a:lstStyle/>
        <a:p>
          <a:pPr latinLnBrk="1"/>
          <a:r>
            <a:rPr lang="ko-KR" altLang="en-US" dirty="0" smtClean="0"/>
            <a:t>목적과 활용방안</a:t>
          </a:r>
          <a:endParaRPr lang="ko-KR" altLang="en-US" dirty="0"/>
        </a:p>
      </dgm:t>
    </dgm:pt>
    <dgm:pt modelId="{033A5990-2001-42DB-B1C5-2E31ABE157AD}" type="parTrans" cxnId="{5BC77A39-7B60-498C-8DA8-98C4898C7F7B}">
      <dgm:prSet/>
      <dgm:spPr/>
      <dgm:t>
        <a:bodyPr/>
        <a:lstStyle/>
        <a:p>
          <a:pPr latinLnBrk="1"/>
          <a:endParaRPr lang="ko-KR" altLang="en-US"/>
        </a:p>
      </dgm:t>
    </dgm:pt>
    <dgm:pt modelId="{D2931109-4F3C-4284-9243-5CC8A1EA0ED7}" type="sibTrans" cxnId="{5BC77A39-7B60-498C-8DA8-98C4898C7F7B}">
      <dgm:prSet/>
      <dgm:spPr/>
      <dgm:t>
        <a:bodyPr/>
        <a:lstStyle/>
        <a:p>
          <a:pPr latinLnBrk="1"/>
          <a:endParaRPr lang="ko-KR" altLang="en-US"/>
        </a:p>
      </dgm:t>
    </dgm:pt>
    <dgm:pt modelId="{710CAB0B-9314-498D-890E-991945B5AAAB}">
      <dgm:prSet phldrT="[텍스트]"/>
      <dgm:spPr/>
      <dgm:t>
        <a:bodyPr/>
        <a:lstStyle/>
        <a:p>
          <a:pPr latinLnBrk="1"/>
          <a:r>
            <a:rPr lang="ko-KR" altLang="en-US" dirty="0" smtClean="0"/>
            <a:t>기술의 이해와 더불어 왜</a:t>
          </a:r>
          <a:r>
            <a:rPr lang="en-US" altLang="ko-KR" dirty="0" smtClean="0"/>
            <a:t>, </a:t>
          </a:r>
          <a:r>
            <a:rPr lang="ko-KR" altLang="en-US" dirty="0" smtClean="0"/>
            <a:t>어떻게</a:t>
          </a:r>
          <a:r>
            <a:rPr lang="en-US" altLang="ko-KR" dirty="0" smtClean="0"/>
            <a:t>, </a:t>
          </a:r>
          <a:r>
            <a:rPr lang="ko-KR" altLang="en-US" dirty="0" smtClean="0"/>
            <a:t>누구를 위해 활용할 것인가를 먼저 습득</a:t>
          </a:r>
          <a:endParaRPr lang="ko-KR" altLang="en-US" dirty="0"/>
        </a:p>
      </dgm:t>
    </dgm:pt>
    <dgm:pt modelId="{CAE31221-192E-47B3-AC60-BA3A9026ACC1}" type="parTrans" cxnId="{13774539-5496-4E22-AD43-93A0876CE118}">
      <dgm:prSet/>
      <dgm:spPr/>
      <dgm:t>
        <a:bodyPr/>
        <a:lstStyle/>
        <a:p>
          <a:pPr latinLnBrk="1"/>
          <a:endParaRPr lang="ko-KR" altLang="en-US"/>
        </a:p>
      </dgm:t>
    </dgm:pt>
    <dgm:pt modelId="{88C5D75D-780D-4858-9745-FCA82965F26A}" type="sibTrans" cxnId="{13774539-5496-4E22-AD43-93A0876CE118}">
      <dgm:prSet/>
      <dgm:spPr/>
      <dgm:t>
        <a:bodyPr/>
        <a:lstStyle/>
        <a:p>
          <a:pPr latinLnBrk="1"/>
          <a:endParaRPr lang="ko-KR" altLang="en-US"/>
        </a:p>
      </dgm:t>
    </dgm:pt>
    <dgm:pt modelId="{D9A379A1-8472-4FC5-A64A-F17CE13F1804}">
      <dgm:prSet phldrT="[텍스트]"/>
      <dgm:spPr/>
      <dgm:t>
        <a:bodyPr/>
        <a:lstStyle/>
        <a:p>
          <a:pPr latinLnBrk="1"/>
          <a:r>
            <a:rPr lang="ko-KR" altLang="en-US" dirty="0" smtClean="0"/>
            <a:t>인공지능 도입과 관련된 윤리적 문제의 고찰</a:t>
          </a:r>
          <a:endParaRPr lang="ko-KR" altLang="en-US" dirty="0"/>
        </a:p>
      </dgm:t>
    </dgm:pt>
    <dgm:pt modelId="{66688920-581F-4F47-8E72-B3AF50EAACC0}" type="parTrans" cxnId="{74A14562-3B2E-4897-8331-21884008E99E}">
      <dgm:prSet/>
      <dgm:spPr/>
      <dgm:t>
        <a:bodyPr/>
        <a:lstStyle/>
        <a:p>
          <a:pPr latinLnBrk="1"/>
          <a:endParaRPr lang="ko-KR" altLang="en-US"/>
        </a:p>
      </dgm:t>
    </dgm:pt>
    <dgm:pt modelId="{DBEB3C5F-2459-411B-A978-AC6A3D6FB055}" type="sibTrans" cxnId="{74A14562-3B2E-4897-8331-21884008E99E}">
      <dgm:prSet/>
      <dgm:spPr/>
      <dgm:t>
        <a:bodyPr/>
        <a:lstStyle/>
        <a:p>
          <a:pPr latinLnBrk="1"/>
          <a:endParaRPr lang="ko-KR" altLang="en-US"/>
        </a:p>
      </dgm:t>
    </dgm:pt>
    <dgm:pt modelId="{8EBC04C0-73BA-45F0-A60D-4E609F1E124F}">
      <dgm:prSet phldrT="[텍스트]"/>
      <dgm:spPr/>
      <dgm:t>
        <a:bodyPr/>
        <a:lstStyle/>
        <a:p>
          <a:pPr latinLnBrk="1"/>
          <a:r>
            <a:rPr lang="ko-KR" altLang="en-US" dirty="0" smtClean="0"/>
            <a:t>학생중심</a:t>
          </a:r>
          <a:r>
            <a:rPr lang="en-US" altLang="ko-KR" dirty="0" smtClean="0"/>
            <a:t>, </a:t>
          </a:r>
          <a:r>
            <a:rPr lang="ko-KR" altLang="en-US" dirty="0" smtClean="0"/>
            <a:t>활동중심</a:t>
          </a:r>
          <a:endParaRPr lang="ko-KR" altLang="en-US" dirty="0"/>
        </a:p>
      </dgm:t>
    </dgm:pt>
    <dgm:pt modelId="{53FD446F-AFF5-488D-8EB7-5C0E840931F4}" type="parTrans" cxnId="{83C9C967-9E38-4EB8-91A5-C154E33D1421}">
      <dgm:prSet/>
      <dgm:spPr/>
      <dgm:t>
        <a:bodyPr/>
        <a:lstStyle/>
        <a:p>
          <a:pPr latinLnBrk="1"/>
          <a:endParaRPr lang="ko-KR" altLang="en-US"/>
        </a:p>
      </dgm:t>
    </dgm:pt>
    <dgm:pt modelId="{8ABFBD08-829B-4DE0-802F-EC8ABC99C326}" type="sibTrans" cxnId="{83C9C967-9E38-4EB8-91A5-C154E33D1421}">
      <dgm:prSet/>
      <dgm:spPr/>
      <dgm:t>
        <a:bodyPr/>
        <a:lstStyle/>
        <a:p>
          <a:pPr latinLnBrk="1"/>
          <a:endParaRPr lang="ko-KR" altLang="en-US"/>
        </a:p>
      </dgm:t>
    </dgm:pt>
    <dgm:pt modelId="{FEBF33D7-0190-4872-8D27-45E69706BCAA}">
      <dgm:prSet phldrT="[텍스트]"/>
      <dgm:spPr/>
      <dgm:t>
        <a:bodyPr/>
        <a:lstStyle/>
        <a:p>
          <a:pPr latinLnBrk="1"/>
          <a:r>
            <a:rPr lang="en-US" altLang="ko-KR" dirty="0" smtClean="0"/>
            <a:t> </a:t>
          </a:r>
          <a:r>
            <a:rPr lang="ko-KR" altLang="en-US" dirty="0" smtClean="0"/>
            <a:t>예제를 먼저 제시하고 해당 예제를 개인 또는 </a:t>
          </a:r>
          <a:r>
            <a:rPr lang="ko-KR" altLang="en-US" dirty="0" err="1" smtClean="0"/>
            <a:t>모둠이</a:t>
          </a:r>
          <a:r>
            <a:rPr lang="ko-KR" altLang="en-US" dirty="0" smtClean="0"/>
            <a:t> 풀어가는 형식으로 전체 내용 전개</a:t>
          </a:r>
          <a:endParaRPr lang="ko-KR" altLang="en-US" dirty="0"/>
        </a:p>
      </dgm:t>
    </dgm:pt>
    <dgm:pt modelId="{29D40D08-4D64-4D0A-AE0B-CB9659D0D078}" type="parTrans" cxnId="{8191821D-D973-466C-9C5E-E9DE65C7659A}">
      <dgm:prSet/>
      <dgm:spPr/>
      <dgm:t>
        <a:bodyPr/>
        <a:lstStyle/>
        <a:p>
          <a:pPr latinLnBrk="1"/>
          <a:endParaRPr lang="ko-KR" altLang="en-US"/>
        </a:p>
      </dgm:t>
    </dgm:pt>
    <dgm:pt modelId="{B95776FA-57C0-4DA9-B4E3-E81816BCA3C2}" type="sibTrans" cxnId="{8191821D-D973-466C-9C5E-E9DE65C7659A}">
      <dgm:prSet/>
      <dgm:spPr/>
      <dgm:t>
        <a:bodyPr/>
        <a:lstStyle/>
        <a:p>
          <a:pPr latinLnBrk="1"/>
          <a:endParaRPr lang="ko-KR" altLang="en-US"/>
        </a:p>
      </dgm:t>
    </dgm:pt>
    <dgm:pt modelId="{47B88D1E-96FD-4EA2-A02F-5F8E5B9516FF}">
      <dgm:prSet phldrT="[텍스트]"/>
      <dgm:spPr/>
      <dgm:t>
        <a:bodyPr/>
        <a:lstStyle/>
        <a:p>
          <a:pPr latinLnBrk="1"/>
          <a:r>
            <a:rPr lang="ko-KR" altLang="en-US" dirty="0" smtClean="0"/>
            <a:t>이론의 나열보다는 실제 기술을 체험하면서 인공지능에 대한 역량을 키워 나갈 수 있도록 함</a:t>
          </a:r>
          <a:endParaRPr lang="ko-KR" altLang="en-US" dirty="0"/>
        </a:p>
      </dgm:t>
    </dgm:pt>
    <dgm:pt modelId="{BFEA63F5-477B-4A1F-A973-EFE44DB695A3}" type="parTrans" cxnId="{8737F70A-6090-4964-8139-9AE7C842D66D}">
      <dgm:prSet/>
      <dgm:spPr/>
      <dgm:t>
        <a:bodyPr/>
        <a:lstStyle/>
        <a:p>
          <a:pPr latinLnBrk="1"/>
          <a:endParaRPr lang="ko-KR" altLang="en-US"/>
        </a:p>
      </dgm:t>
    </dgm:pt>
    <dgm:pt modelId="{C90D1DB8-62AF-42D3-B15B-53DCE24272F8}" type="sibTrans" cxnId="{8737F70A-6090-4964-8139-9AE7C842D66D}">
      <dgm:prSet/>
      <dgm:spPr/>
      <dgm:t>
        <a:bodyPr/>
        <a:lstStyle/>
        <a:p>
          <a:pPr latinLnBrk="1"/>
          <a:endParaRPr lang="ko-KR" altLang="en-US"/>
        </a:p>
      </dgm:t>
    </dgm:pt>
    <dgm:pt modelId="{DB446942-5AFF-44C6-AB62-6341AB9F1155}">
      <dgm:prSet phldrT="[텍스트]"/>
      <dgm:spPr/>
      <dgm:t>
        <a:bodyPr/>
        <a:lstStyle/>
        <a:p>
          <a:pPr latinLnBrk="1"/>
          <a:r>
            <a:rPr lang="ko-KR" altLang="en-US" dirty="0" smtClean="0"/>
            <a:t>실재 데이터 활용</a:t>
          </a:r>
          <a:endParaRPr lang="ko-KR" altLang="en-US" dirty="0"/>
        </a:p>
      </dgm:t>
    </dgm:pt>
    <dgm:pt modelId="{6F394B6A-6FEA-4EC9-9966-318489C14DDF}" type="parTrans" cxnId="{8B8D5A34-3970-4917-98AB-8E610C04E654}">
      <dgm:prSet/>
      <dgm:spPr/>
      <dgm:t>
        <a:bodyPr/>
        <a:lstStyle/>
        <a:p>
          <a:pPr latinLnBrk="1"/>
          <a:endParaRPr lang="ko-KR" altLang="en-US"/>
        </a:p>
      </dgm:t>
    </dgm:pt>
    <dgm:pt modelId="{940FE735-ED23-4C63-9229-53CB14B7BA60}" type="sibTrans" cxnId="{8B8D5A34-3970-4917-98AB-8E610C04E654}">
      <dgm:prSet/>
      <dgm:spPr/>
      <dgm:t>
        <a:bodyPr/>
        <a:lstStyle/>
        <a:p>
          <a:pPr latinLnBrk="1"/>
          <a:endParaRPr lang="ko-KR" altLang="en-US"/>
        </a:p>
      </dgm:t>
    </dgm:pt>
    <dgm:pt modelId="{BCCE7B14-D315-4926-87E7-86A171AB94BB}">
      <dgm:prSet phldrT="[텍스트]"/>
      <dgm:spPr/>
      <dgm:t>
        <a:bodyPr/>
        <a:lstStyle/>
        <a:p>
          <a:pPr latinLnBrk="1"/>
          <a:r>
            <a:rPr lang="ko-KR" altLang="en-US" dirty="0" smtClean="0"/>
            <a:t>인공지능과 </a:t>
          </a:r>
          <a:r>
            <a:rPr lang="ko-KR" altLang="en-US" dirty="0" err="1" smtClean="0"/>
            <a:t>머신러닝</a:t>
          </a:r>
          <a:r>
            <a:rPr lang="ko-KR" altLang="en-US" dirty="0" smtClean="0"/>
            <a:t> 분야에서 기초적을 활용하는 붓꽃 데이터 및 </a:t>
          </a:r>
          <a:r>
            <a:rPr lang="ko-KR" altLang="en-US" dirty="0" err="1" smtClean="0"/>
            <a:t>손글씨</a:t>
          </a:r>
          <a:r>
            <a:rPr lang="ko-KR" altLang="en-US" dirty="0" smtClean="0"/>
            <a:t> 데이터 이외에 미세먼지</a:t>
          </a:r>
          <a:r>
            <a:rPr lang="en-US" altLang="ko-KR" dirty="0" smtClean="0"/>
            <a:t>, </a:t>
          </a:r>
          <a:r>
            <a:rPr lang="ko-KR" altLang="en-US" dirty="0" smtClean="0"/>
            <a:t>인구</a:t>
          </a:r>
          <a:r>
            <a:rPr lang="en-US" altLang="ko-KR" dirty="0" smtClean="0"/>
            <a:t>, </a:t>
          </a:r>
          <a:r>
            <a:rPr lang="ko-KR" altLang="en-US" dirty="0" smtClean="0"/>
            <a:t>온난화 등의 문제를 실제 경험할 수 있는 데이터를 활용하여 인공지능 기술의 활용 가능성을 체득하도록 함</a:t>
          </a:r>
          <a:endParaRPr lang="ko-KR" altLang="en-US" dirty="0"/>
        </a:p>
      </dgm:t>
    </dgm:pt>
    <dgm:pt modelId="{BA4BEFD7-5343-460F-A7BA-7B236655A35D}" type="parTrans" cxnId="{2E9E3CCD-3B9E-4E87-AA82-37CE4ED9EDA9}">
      <dgm:prSet/>
      <dgm:spPr/>
      <dgm:t>
        <a:bodyPr/>
        <a:lstStyle/>
        <a:p>
          <a:pPr latinLnBrk="1"/>
          <a:endParaRPr lang="ko-KR" altLang="en-US"/>
        </a:p>
      </dgm:t>
    </dgm:pt>
    <dgm:pt modelId="{12708247-5F5C-497A-9454-34F7A2F01399}" type="sibTrans" cxnId="{2E9E3CCD-3B9E-4E87-AA82-37CE4ED9EDA9}">
      <dgm:prSet/>
      <dgm:spPr/>
      <dgm:t>
        <a:bodyPr/>
        <a:lstStyle/>
        <a:p>
          <a:pPr latinLnBrk="1"/>
          <a:endParaRPr lang="ko-KR" altLang="en-US"/>
        </a:p>
      </dgm:t>
    </dgm:pt>
    <dgm:pt modelId="{B7D7184F-A2CC-4A78-BE8E-214353006B14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타교과와</a:t>
          </a:r>
          <a:r>
            <a:rPr lang="ko-KR" altLang="en-US" dirty="0" smtClean="0"/>
            <a:t> 융합 제시</a:t>
          </a:r>
          <a:endParaRPr lang="ko-KR" altLang="en-US" dirty="0"/>
        </a:p>
      </dgm:t>
    </dgm:pt>
    <dgm:pt modelId="{22B14A6E-520C-4EFF-A83F-1B27CA1256F9}" type="parTrans" cxnId="{230A5232-FBE7-4587-8A41-66B14C871EFF}">
      <dgm:prSet/>
      <dgm:spPr/>
      <dgm:t>
        <a:bodyPr/>
        <a:lstStyle/>
        <a:p>
          <a:pPr latinLnBrk="1"/>
          <a:endParaRPr lang="ko-KR" altLang="en-US"/>
        </a:p>
      </dgm:t>
    </dgm:pt>
    <dgm:pt modelId="{3E88F3A5-8E54-434B-BC81-015CD105F247}" type="sibTrans" cxnId="{230A5232-FBE7-4587-8A41-66B14C871EFF}">
      <dgm:prSet/>
      <dgm:spPr/>
      <dgm:t>
        <a:bodyPr/>
        <a:lstStyle/>
        <a:p>
          <a:pPr latinLnBrk="1"/>
          <a:endParaRPr lang="ko-KR" altLang="en-US"/>
        </a:p>
      </dgm:t>
    </dgm:pt>
    <dgm:pt modelId="{58AC4976-D229-43F0-A071-1850F5D7EB7A}">
      <dgm:prSet phldrT="[텍스트]"/>
      <dgm:spPr/>
      <dgm:t>
        <a:bodyPr/>
        <a:lstStyle/>
        <a:p>
          <a:pPr latinLnBrk="1"/>
          <a:r>
            <a:rPr lang="ko-KR" altLang="en-US" dirty="0" smtClean="0"/>
            <a:t>프로젝트 기반</a:t>
          </a:r>
          <a:endParaRPr lang="ko-KR" altLang="en-US" dirty="0"/>
        </a:p>
      </dgm:t>
    </dgm:pt>
    <dgm:pt modelId="{4B710D1E-9AC8-4FFA-943C-91E6C0253AA2}" type="parTrans" cxnId="{70F729D7-01D2-4127-AD55-D3C475D11F51}">
      <dgm:prSet/>
      <dgm:spPr/>
      <dgm:t>
        <a:bodyPr/>
        <a:lstStyle/>
        <a:p>
          <a:pPr latinLnBrk="1"/>
          <a:endParaRPr lang="ko-KR" altLang="en-US"/>
        </a:p>
      </dgm:t>
    </dgm:pt>
    <dgm:pt modelId="{29E9D924-73F0-43D5-9283-CD4E24ACCC01}" type="sibTrans" cxnId="{70F729D7-01D2-4127-AD55-D3C475D11F51}">
      <dgm:prSet/>
      <dgm:spPr/>
      <dgm:t>
        <a:bodyPr/>
        <a:lstStyle/>
        <a:p>
          <a:pPr latinLnBrk="1"/>
          <a:endParaRPr lang="ko-KR" altLang="en-US"/>
        </a:p>
      </dgm:t>
    </dgm:pt>
    <dgm:pt modelId="{4C507C8D-D4A3-4DAA-8F81-203E7FCA368C}">
      <dgm:prSet phldrT="[텍스트]"/>
      <dgm:spPr/>
      <dgm:t>
        <a:bodyPr/>
        <a:lstStyle/>
        <a:p>
          <a:pPr latinLnBrk="1"/>
          <a:r>
            <a:rPr lang="ko-KR" altLang="en-US" dirty="0" smtClean="0"/>
            <a:t>토론과제를 지속적으로 제시하여 자연스러운 토론</a:t>
          </a:r>
          <a:r>
            <a:rPr lang="en-US" altLang="ko-KR" dirty="0" smtClean="0"/>
            <a:t>, </a:t>
          </a:r>
          <a:r>
            <a:rPr lang="ko-KR" altLang="en-US" dirty="0" smtClean="0"/>
            <a:t>협력 학습이 </a:t>
          </a:r>
          <a:r>
            <a:rPr lang="ko-KR" altLang="en-US" dirty="0" err="1" smtClean="0"/>
            <a:t>되도록함</a:t>
          </a:r>
          <a:endParaRPr lang="ko-KR" altLang="en-US" dirty="0"/>
        </a:p>
      </dgm:t>
    </dgm:pt>
    <dgm:pt modelId="{545042CF-44F1-48B5-888A-3A090BBCE746}" type="parTrans" cxnId="{F075B257-040D-4057-A699-A3F972E98361}">
      <dgm:prSet/>
      <dgm:spPr/>
      <dgm:t>
        <a:bodyPr/>
        <a:lstStyle/>
        <a:p>
          <a:pPr latinLnBrk="1"/>
          <a:endParaRPr lang="ko-KR" altLang="en-US"/>
        </a:p>
      </dgm:t>
    </dgm:pt>
    <dgm:pt modelId="{7EDDAF73-E361-474F-9CB0-5E8DE3D64AD0}" type="sibTrans" cxnId="{F075B257-040D-4057-A699-A3F972E98361}">
      <dgm:prSet/>
      <dgm:spPr/>
      <dgm:t>
        <a:bodyPr/>
        <a:lstStyle/>
        <a:p>
          <a:pPr latinLnBrk="1"/>
          <a:endParaRPr lang="ko-KR" altLang="en-US"/>
        </a:p>
      </dgm:t>
    </dgm:pt>
    <dgm:pt modelId="{C75C94CB-D4E3-4B0A-A9BB-7B9BC89C9186}">
      <dgm:prSet/>
      <dgm:spPr/>
      <dgm:t>
        <a:bodyPr/>
        <a:lstStyle/>
        <a:p>
          <a:pPr latinLnBrk="1"/>
          <a:r>
            <a:rPr lang="en-US" altLang="ko-KR" dirty="0" smtClean="0"/>
            <a:t>UN</a:t>
          </a:r>
          <a:r>
            <a:rPr lang="ko-KR" altLang="en-US" dirty="0" smtClean="0"/>
            <a:t>의</a:t>
          </a:r>
          <a:r>
            <a:rPr lang="en-US" altLang="ko-KR" dirty="0" smtClean="0"/>
            <a:t> SDG 17 Goal </a:t>
          </a:r>
          <a:r>
            <a:rPr lang="ko-KR" altLang="en-US" dirty="0" smtClean="0"/>
            <a:t>등을 제시하여 사회 인문 문제에 대하여 학생들이 고민할 수 있도록 하여</a:t>
          </a:r>
          <a:r>
            <a:rPr lang="en-US" altLang="ko-KR" dirty="0" smtClean="0"/>
            <a:t>, </a:t>
          </a:r>
          <a:r>
            <a:rPr lang="ko-KR" altLang="en-US" dirty="0" smtClean="0"/>
            <a:t>전 교과적 범위에서 인공지능과 </a:t>
          </a:r>
          <a:r>
            <a:rPr lang="ko-KR" altLang="en-US" dirty="0" err="1" smtClean="0"/>
            <a:t>머신러닝</a:t>
          </a:r>
          <a:r>
            <a:rPr lang="ko-KR" altLang="en-US" dirty="0" smtClean="0"/>
            <a:t> 기술을 융합하여 사용할 수 있음을 보여줌 </a:t>
          </a:r>
          <a:endParaRPr lang="ko-KR" altLang="en-US" dirty="0"/>
        </a:p>
      </dgm:t>
    </dgm:pt>
    <dgm:pt modelId="{881D2723-431A-46FC-8F1A-4A402DD7FF01}" type="parTrans" cxnId="{D777ED82-A7DD-45D7-81B8-3408A0ABE9AC}">
      <dgm:prSet/>
      <dgm:spPr/>
      <dgm:t>
        <a:bodyPr/>
        <a:lstStyle/>
        <a:p>
          <a:pPr latinLnBrk="1"/>
          <a:endParaRPr lang="ko-KR" altLang="en-US"/>
        </a:p>
      </dgm:t>
    </dgm:pt>
    <dgm:pt modelId="{AAF603FC-9CC0-4549-A26A-9550A29AF31D}" type="sibTrans" cxnId="{D777ED82-A7DD-45D7-81B8-3408A0ABE9AC}">
      <dgm:prSet/>
      <dgm:spPr/>
      <dgm:t>
        <a:bodyPr/>
        <a:lstStyle/>
        <a:p>
          <a:pPr latinLnBrk="1"/>
          <a:endParaRPr lang="ko-KR" altLang="en-US"/>
        </a:p>
      </dgm:t>
    </dgm:pt>
    <dgm:pt modelId="{1B1E440C-7A16-49F8-AF95-B949B4A220ED}">
      <dgm:prSet/>
      <dgm:spPr/>
      <dgm:t>
        <a:bodyPr/>
        <a:lstStyle/>
        <a:p>
          <a:pPr latinLnBrk="1"/>
          <a:r>
            <a:rPr lang="ko-KR" altLang="en-US" dirty="0" smtClean="0"/>
            <a:t>문제 찾기</a:t>
          </a:r>
          <a:r>
            <a:rPr lang="en-US" altLang="ko-KR" dirty="0" smtClean="0"/>
            <a:t>, </a:t>
          </a:r>
          <a:r>
            <a:rPr lang="ko-KR" altLang="en-US" dirty="0" smtClean="0"/>
            <a:t>데이터 획득</a:t>
          </a:r>
          <a:r>
            <a:rPr lang="en-US" altLang="ko-KR" dirty="0" smtClean="0"/>
            <a:t>, </a:t>
          </a:r>
          <a:r>
            <a:rPr lang="ko-KR" altLang="en-US" dirty="0" smtClean="0"/>
            <a:t>데이터 탐색</a:t>
          </a:r>
          <a:r>
            <a:rPr lang="en-US" altLang="ko-KR" dirty="0" smtClean="0"/>
            <a:t>, </a:t>
          </a:r>
          <a:r>
            <a:rPr lang="ko-KR" altLang="en-US" dirty="0" smtClean="0"/>
            <a:t>모델 만들기</a:t>
          </a:r>
          <a:r>
            <a:rPr lang="en-US" altLang="ko-KR" dirty="0" smtClean="0"/>
            <a:t>, </a:t>
          </a:r>
          <a:r>
            <a:rPr lang="ko-KR" altLang="en-US" dirty="0" smtClean="0"/>
            <a:t>평가</a:t>
          </a:r>
          <a:r>
            <a:rPr lang="en-US" altLang="ko-KR" dirty="0" smtClean="0"/>
            <a:t>, </a:t>
          </a:r>
          <a:r>
            <a:rPr lang="ko-KR" altLang="en-US" dirty="0" smtClean="0"/>
            <a:t>배포의 단계를 모두 학생들이 </a:t>
          </a:r>
          <a:r>
            <a:rPr lang="ko-KR" altLang="en-US" dirty="0" err="1" smtClean="0"/>
            <a:t>체험함으로서</a:t>
          </a:r>
          <a:r>
            <a:rPr lang="ko-KR" altLang="en-US" dirty="0" smtClean="0"/>
            <a:t> 각자의 프로젝트를 완성시키는 역량을 가질 수 있도록 함</a:t>
          </a:r>
          <a:r>
            <a:rPr lang="en-US" altLang="ko-KR" dirty="0" smtClean="0"/>
            <a:t>.</a:t>
          </a:r>
          <a:endParaRPr lang="ko-KR" altLang="en-US" dirty="0"/>
        </a:p>
      </dgm:t>
    </dgm:pt>
    <dgm:pt modelId="{5FE019CD-9B9C-4B1E-A925-5E2E64E0F942}" type="parTrans" cxnId="{596F679D-C8F5-4E59-9B52-65159F4DD5FA}">
      <dgm:prSet/>
      <dgm:spPr/>
      <dgm:t>
        <a:bodyPr/>
        <a:lstStyle/>
        <a:p>
          <a:pPr latinLnBrk="1"/>
          <a:endParaRPr lang="ko-KR" altLang="en-US"/>
        </a:p>
      </dgm:t>
    </dgm:pt>
    <dgm:pt modelId="{F40D177E-BC47-4FBB-B19A-DCD409B9CCA8}" type="sibTrans" cxnId="{596F679D-C8F5-4E59-9B52-65159F4DD5FA}">
      <dgm:prSet/>
      <dgm:spPr/>
      <dgm:t>
        <a:bodyPr/>
        <a:lstStyle/>
        <a:p>
          <a:pPr latinLnBrk="1"/>
          <a:endParaRPr lang="ko-KR" altLang="en-US"/>
        </a:p>
      </dgm:t>
    </dgm:pt>
    <dgm:pt modelId="{EE843221-9720-4008-9A6A-E2B7E0B10B9E}">
      <dgm:prSet/>
      <dgm:spPr/>
      <dgm:t>
        <a:bodyPr/>
        <a:lstStyle/>
        <a:p>
          <a:pPr latinLnBrk="1"/>
          <a:r>
            <a:rPr lang="ko-KR" altLang="en-US" dirty="0" smtClean="0"/>
            <a:t>단순히 대학 교재의 레벨 다운이 아닌 고등학교만의 정체성을 확립함</a:t>
          </a:r>
          <a:endParaRPr lang="ko-KR" altLang="en-US" dirty="0"/>
        </a:p>
      </dgm:t>
    </dgm:pt>
    <dgm:pt modelId="{6A0B4622-FD48-4E92-8104-CA4A77047DD2}" type="parTrans" cxnId="{28CC2236-277C-480E-834C-BCEEB55116B2}">
      <dgm:prSet/>
      <dgm:spPr/>
      <dgm:t>
        <a:bodyPr/>
        <a:lstStyle/>
        <a:p>
          <a:pPr latinLnBrk="1"/>
          <a:endParaRPr lang="ko-KR" altLang="en-US"/>
        </a:p>
      </dgm:t>
    </dgm:pt>
    <dgm:pt modelId="{E9DCC161-2DE1-4FEF-B550-7146762E252E}" type="sibTrans" cxnId="{28CC2236-277C-480E-834C-BCEEB55116B2}">
      <dgm:prSet/>
      <dgm:spPr/>
      <dgm:t>
        <a:bodyPr/>
        <a:lstStyle/>
        <a:p>
          <a:pPr latinLnBrk="1"/>
          <a:endParaRPr lang="ko-KR" altLang="en-US"/>
        </a:p>
      </dgm:t>
    </dgm:pt>
    <dgm:pt modelId="{C7E62393-8C1F-446C-B6BE-E5F8F7015F13}" type="pres">
      <dgm:prSet presAssocID="{4CDAC90E-0FFA-42F4-AC04-CCD7D419DB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C89213-3E14-42DD-80F6-E8493FFCFE2A}" type="pres">
      <dgm:prSet presAssocID="{9C5B230A-5DE5-4261-A6A0-D570B5482485}" presName="composite" presStyleCnt="0"/>
      <dgm:spPr/>
    </dgm:pt>
    <dgm:pt modelId="{655A7F90-090B-4411-B1D2-FA31A35A20D2}" type="pres">
      <dgm:prSet presAssocID="{9C5B230A-5DE5-4261-A6A0-D570B5482485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7B48FB4-2E31-488A-BA89-297F58D19439}" type="pres">
      <dgm:prSet presAssocID="{9C5B230A-5DE5-4261-A6A0-D570B5482485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44D5E9-CA3F-460D-B5F6-5BC1827B4B71}" type="pres">
      <dgm:prSet presAssocID="{D2931109-4F3C-4284-9243-5CC8A1EA0ED7}" presName="space" presStyleCnt="0"/>
      <dgm:spPr/>
    </dgm:pt>
    <dgm:pt modelId="{83544DD6-CDEB-40DF-8B2B-585572A4AA5D}" type="pres">
      <dgm:prSet presAssocID="{8EBC04C0-73BA-45F0-A60D-4E609F1E124F}" presName="composite" presStyleCnt="0"/>
      <dgm:spPr/>
    </dgm:pt>
    <dgm:pt modelId="{A5A4DDDB-9402-4211-8BDE-27D29D9D03A9}" type="pres">
      <dgm:prSet presAssocID="{8EBC04C0-73BA-45F0-A60D-4E609F1E124F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1AE5341-B900-449B-B566-947D1F2BAD6D}" type="pres">
      <dgm:prSet presAssocID="{8EBC04C0-73BA-45F0-A60D-4E609F1E124F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F977E6E-D0C3-4CDC-A612-C4767239945F}" type="pres">
      <dgm:prSet presAssocID="{8ABFBD08-829B-4DE0-802F-EC8ABC99C326}" presName="space" presStyleCnt="0"/>
      <dgm:spPr/>
    </dgm:pt>
    <dgm:pt modelId="{2CEFF97F-7863-4DC7-BBA7-ACC7D4275493}" type="pres">
      <dgm:prSet presAssocID="{DB446942-5AFF-44C6-AB62-6341AB9F1155}" presName="composite" presStyleCnt="0"/>
      <dgm:spPr/>
    </dgm:pt>
    <dgm:pt modelId="{EF9E5ED3-8EDC-47BB-9427-5777D2457FF1}" type="pres">
      <dgm:prSet presAssocID="{DB446942-5AFF-44C6-AB62-6341AB9F1155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F2C1623-4EFF-418E-A484-782A7144B186}" type="pres">
      <dgm:prSet presAssocID="{DB446942-5AFF-44C6-AB62-6341AB9F1155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312978-2B2A-491A-92DA-DCB8203239D9}" type="pres">
      <dgm:prSet presAssocID="{940FE735-ED23-4C63-9229-53CB14B7BA60}" presName="space" presStyleCnt="0"/>
      <dgm:spPr/>
    </dgm:pt>
    <dgm:pt modelId="{B6B0F1A8-76A8-4976-BA2E-1445C66065E2}" type="pres">
      <dgm:prSet presAssocID="{B7D7184F-A2CC-4A78-BE8E-214353006B14}" presName="composite" presStyleCnt="0"/>
      <dgm:spPr/>
    </dgm:pt>
    <dgm:pt modelId="{A75781C5-B14F-421D-8B84-7D7B6013C5A5}" type="pres">
      <dgm:prSet presAssocID="{B7D7184F-A2CC-4A78-BE8E-214353006B14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17B03B7-1B7B-4BF5-B55F-4759DE47A65E}" type="pres">
      <dgm:prSet presAssocID="{B7D7184F-A2CC-4A78-BE8E-214353006B14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FCD3127-3463-48BD-BC9E-C64D0E29953A}" type="pres">
      <dgm:prSet presAssocID="{3E88F3A5-8E54-434B-BC81-015CD105F247}" presName="space" presStyleCnt="0"/>
      <dgm:spPr/>
    </dgm:pt>
    <dgm:pt modelId="{ED4B002F-630C-4F0E-B92A-7528D2F3391D}" type="pres">
      <dgm:prSet presAssocID="{58AC4976-D229-43F0-A071-1850F5D7EB7A}" presName="composite" presStyleCnt="0"/>
      <dgm:spPr/>
    </dgm:pt>
    <dgm:pt modelId="{8B828301-3C29-488A-AD46-2C9324092734}" type="pres">
      <dgm:prSet presAssocID="{58AC4976-D229-43F0-A071-1850F5D7EB7A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3945A9E-83AE-4630-B47D-CBEB91EA7669}" type="pres">
      <dgm:prSet presAssocID="{58AC4976-D229-43F0-A071-1850F5D7EB7A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777ED82-A7DD-45D7-81B8-3408A0ABE9AC}" srcId="{B7D7184F-A2CC-4A78-BE8E-214353006B14}" destId="{C75C94CB-D4E3-4B0A-A9BB-7B9BC89C9186}" srcOrd="0" destOrd="0" parTransId="{881D2723-431A-46FC-8F1A-4A402DD7FF01}" sibTransId="{AAF603FC-9CC0-4549-A26A-9550A29AF31D}"/>
    <dgm:cxn modelId="{F075B257-040D-4057-A699-A3F972E98361}" srcId="{9C5B230A-5DE5-4261-A6A0-D570B5482485}" destId="{4C507C8D-D4A3-4DAA-8F81-203E7FCA368C}" srcOrd="2" destOrd="0" parTransId="{545042CF-44F1-48B5-888A-3A090BBCE746}" sibTransId="{7EDDAF73-E361-474F-9CB0-5E8DE3D64AD0}"/>
    <dgm:cxn modelId="{C973B1CB-6F2C-4D1D-8A00-C04D03F6D7ED}" type="presOf" srcId="{D9A379A1-8472-4FC5-A64A-F17CE13F1804}" destId="{C7B48FB4-2E31-488A-BA89-297F58D19439}" srcOrd="0" destOrd="1" presId="urn:microsoft.com/office/officeart/2005/8/layout/hList1"/>
    <dgm:cxn modelId="{13774539-5496-4E22-AD43-93A0876CE118}" srcId="{9C5B230A-5DE5-4261-A6A0-D570B5482485}" destId="{710CAB0B-9314-498D-890E-991945B5AAAB}" srcOrd="0" destOrd="0" parTransId="{CAE31221-192E-47B3-AC60-BA3A9026ACC1}" sibTransId="{88C5D75D-780D-4858-9745-FCA82965F26A}"/>
    <dgm:cxn modelId="{0083F8AC-8D09-4386-BE3B-7FF4F124DCA2}" type="presOf" srcId="{8EBC04C0-73BA-45F0-A60D-4E609F1E124F}" destId="{A5A4DDDB-9402-4211-8BDE-27D29D9D03A9}" srcOrd="0" destOrd="0" presId="urn:microsoft.com/office/officeart/2005/8/layout/hList1"/>
    <dgm:cxn modelId="{DE0BCB66-4C44-4580-BBB1-B796DA678831}" type="presOf" srcId="{9C5B230A-5DE5-4261-A6A0-D570B5482485}" destId="{655A7F90-090B-4411-B1D2-FA31A35A20D2}" srcOrd="0" destOrd="0" presId="urn:microsoft.com/office/officeart/2005/8/layout/hList1"/>
    <dgm:cxn modelId="{F2917CA3-5028-4265-BFD9-A0B899BC7C8C}" type="presOf" srcId="{BCCE7B14-D315-4926-87E7-86A171AB94BB}" destId="{4F2C1623-4EFF-418E-A484-782A7144B186}" srcOrd="0" destOrd="0" presId="urn:microsoft.com/office/officeart/2005/8/layout/hList1"/>
    <dgm:cxn modelId="{BC6166C7-1428-4773-9852-CB8220249A31}" type="presOf" srcId="{B7D7184F-A2CC-4A78-BE8E-214353006B14}" destId="{A75781C5-B14F-421D-8B84-7D7B6013C5A5}" srcOrd="0" destOrd="0" presId="urn:microsoft.com/office/officeart/2005/8/layout/hList1"/>
    <dgm:cxn modelId="{8737F70A-6090-4964-8139-9AE7C842D66D}" srcId="{8EBC04C0-73BA-45F0-A60D-4E609F1E124F}" destId="{47B88D1E-96FD-4EA2-A02F-5F8E5B9516FF}" srcOrd="1" destOrd="0" parTransId="{BFEA63F5-477B-4A1F-A973-EFE44DB695A3}" sibTransId="{C90D1DB8-62AF-42D3-B15B-53DCE24272F8}"/>
    <dgm:cxn modelId="{230A5232-FBE7-4587-8A41-66B14C871EFF}" srcId="{4CDAC90E-0FFA-42F4-AC04-CCD7D419DB50}" destId="{B7D7184F-A2CC-4A78-BE8E-214353006B14}" srcOrd="3" destOrd="0" parTransId="{22B14A6E-520C-4EFF-A83F-1B27CA1256F9}" sibTransId="{3E88F3A5-8E54-434B-BC81-015CD105F247}"/>
    <dgm:cxn modelId="{5BC77A39-7B60-498C-8DA8-98C4898C7F7B}" srcId="{4CDAC90E-0FFA-42F4-AC04-CCD7D419DB50}" destId="{9C5B230A-5DE5-4261-A6A0-D570B5482485}" srcOrd="0" destOrd="0" parTransId="{033A5990-2001-42DB-B1C5-2E31ABE157AD}" sibTransId="{D2931109-4F3C-4284-9243-5CC8A1EA0ED7}"/>
    <dgm:cxn modelId="{2E9E3CCD-3B9E-4E87-AA82-37CE4ED9EDA9}" srcId="{DB446942-5AFF-44C6-AB62-6341AB9F1155}" destId="{BCCE7B14-D315-4926-87E7-86A171AB94BB}" srcOrd="0" destOrd="0" parTransId="{BA4BEFD7-5343-460F-A7BA-7B236655A35D}" sibTransId="{12708247-5F5C-497A-9454-34F7A2F01399}"/>
    <dgm:cxn modelId="{A3A216E1-9F8C-441E-81AA-B8FB894389C0}" type="presOf" srcId="{47B88D1E-96FD-4EA2-A02F-5F8E5B9516FF}" destId="{91AE5341-B900-449B-B566-947D1F2BAD6D}" srcOrd="0" destOrd="1" presId="urn:microsoft.com/office/officeart/2005/8/layout/hList1"/>
    <dgm:cxn modelId="{CE070A8C-304C-474F-9B16-8A01CCE928A1}" type="presOf" srcId="{C75C94CB-D4E3-4B0A-A9BB-7B9BC89C9186}" destId="{817B03B7-1B7B-4BF5-B55F-4759DE47A65E}" srcOrd="0" destOrd="0" presId="urn:microsoft.com/office/officeart/2005/8/layout/hList1"/>
    <dgm:cxn modelId="{8191821D-D973-466C-9C5E-E9DE65C7659A}" srcId="{8EBC04C0-73BA-45F0-A60D-4E609F1E124F}" destId="{FEBF33D7-0190-4872-8D27-45E69706BCAA}" srcOrd="0" destOrd="0" parTransId="{29D40D08-4D64-4D0A-AE0B-CB9659D0D078}" sibTransId="{B95776FA-57C0-4DA9-B4E3-E81816BCA3C2}"/>
    <dgm:cxn modelId="{28CC2236-277C-480E-834C-BCEEB55116B2}" srcId="{58AC4976-D229-43F0-A071-1850F5D7EB7A}" destId="{EE843221-9720-4008-9A6A-E2B7E0B10B9E}" srcOrd="1" destOrd="0" parTransId="{6A0B4622-FD48-4E92-8104-CA4A77047DD2}" sibTransId="{E9DCC161-2DE1-4FEF-B550-7146762E252E}"/>
    <dgm:cxn modelId="{0EBECEF3-DEB0-4FF2-AA9D-60311EFA7DFC}" type="presOf" srcId="{710CAB0B-9314-498D-890E-991945B5AAAB}" destId="{C7B48FB4-2E31-488A-BA89-297F58D19439}" srcOrd="0" destOrd="0" presId="urn:microsoft.com/office/officeart/2005/8/layout/hList1"/>
    <dgm:cxn modelId="{EDEEF191-C455-4DA0-989F-1FD91C9A0447}" type="presOf" srcId="{1B1E440C-7A16-49F8-AF95-B949B4A220ED}" destId="{03945A9E-83AE-4630-B47D-CBEB91EA7669}" srcOrd="0" destOrd="0" presId="urn:microsoft.com/office/officeart/2005/8/layout/hList1"/>
    <dgm:cxn modelId="{83C9C967-9E38-4EB8-91A5-C154E33D1421}" srcId="{4CDAC90E-0FFA-42F4-AC04-CCD7D419DB50}" destId="{8EBC04C0-73BA-45F0-A60D-4E609F1E124F}" srcOrd="1" destOrd="0" parTransId="{53FD446F-AFF5-488D-8EB7-5C0E840931F4}" sibTransId="{8ABFBD08-829B-4DE0-802F-EC8ABC99C326}"/>
    <dgm:cxn modelId="{6ADF593A-91B1-4986-BC0C-987153C6C752}" type="presOf" srcId="{EE843221-9720-4008-9A6A-E2B7E0B10B9E}" destId="{03945A9E-83AE-4630-B47D-CBEB91EA7669}" srcOrd="0" destOrd="1" presId="urn:microsoft.com/office/officeart/2005/8/layout/hList1"/>
    <dgm:cxn modelId="{74A14562-3B2E-4897-8331-21884008E99E}" srcId="{9C5B230A-5DE5-4261-A6A0-D570B5482485}" destId="{D9A379A1-8472-4FC5-A64A-F17CE13F1804}" srcOrd="1" destOrd="0" parTransId="{66688920-581F-4F47-8E72-B3AF50EAACC0}" sibTransId="{DBEB3C5F-2459-411B-A978-AC6A3D6FB055}"/>
    <dgm:cxn modelId="{8B8D5A34-3970-4917-98AB-8E610C04E654}" srcId="{4CDAC90E-0FFA-42F4-AC04-CCD7D419DB50}" destId="{DB446942-5AFF-44C6-AB62-6341AB9F1155}" srcOrd="2" destOrd="0" parTransId="{6F394B6A-6FEA-4EC9-9966-318489C14DDF}" sibTransId="{940FE735-ED23-4C63-9229-53CB14B7BA60}"/>
    <dgm:cxn modelId="{80761379-C3D7-48CC-9738-6C2CB9B95502}" type="presOf" srcId="{FEBF33D7-0190-4872-8D27-45E69706BCAA}" destId="{91AE5341-B900-449B-B566-947D1F2BAD6D}" srcOrd="0" destOrd="0" presId="urn:microsoft.com/office/officeart/2005/8/layout/hList1"/>
    <dgm:cxn modelId="{70F729D7-01D2-4127-AD55-D3C475D11F51}" srcId="{4CDAC90E-0FFA-42F4-AC04-CCD7D419DB50}" destId="{58AC4976-D229-43F0-A071-1850F5D7EB7A}" srcOrd="4" destOrd="0" parTransId="{4B710D1E-9AC8-4FFA-943C-91E6C0253AA2}" sibTransId="{29E9D924-73F0-43D5-9283-CD4E24ACCC01}"/>
    <dgm:cxn modelId="{1521D483-BEE8-4DB1-A227-6E87AECDFB3A}" type="presOf" srcId="{58AC4976-D229-43F0-A071-1850F5D7EB7A}" destId="{8B828301-3C29-488A-AD46-2C9324092734}" srcOrd="0" destOrd="0" presId="urn:microsoft.com/office/officeart/2005/8/layout/hList1"/>
    <dgm:cxn modelId="{E309AA4F-63E3-409A-ACF1-1EF15250DD29}" type="presOf" srcId="{DB446942-5AFF-44C6-AB62-6341AB9F1155}" destId="{EF9E5ED3-8EDC-47BB-9427-5777D2457FF1}" srcOrd="0" destOrd="0" presId="urn:microsoft.com/office/officeart/2005/8/layout/hList1"/>
    <dgm:cxn modelId="{437E5C09-99B5-4CB4-9057-0A7F2CA09BEF}" type="presOf" srcId="{4CDAC90E-0FFA-42F4-AC04-CCD7D419DB50}" destId="{C7E62393-8C1F-446C-B6BE-E5F8F7015F13}" srcOrd="0" destOrd="0" presId="urn:microsoft.com/office/officeart/2005/8/layout/hList1"/>
    <dgm:cxn modelId="{7996DC6D-99EA-4169-9B70-5FC9F443F103}" type="presOf" srcId="{4C507C8D-D4A3-4DAA-8F81-203E7FCA368C}" destId="{C7B48FB4-2E31-488A-BA89-297F58D19439}" srcOrd="0" destOrd="2" presId="urn:microsoft.com/office/officeart/2005/8/layout/hList1"/>
    <dgm:cxn modelId="{596F679D-C8F5-4E59-9B52-65159F4DD5FA}" srcId="{58AC4976-D229-43F0-A071-1850F5D7EB7A}" destId="{1B1E440C-7A16-49F8-AF95-B949B4A220ED}" srcOrd="0" destOrd="0" parTransId="{5FE019CD-9B9C-4B1E-A925-5E2E64E0F942}" sibTransId="{F40D177E-BC47-4FBB-B19A-DCD409B9CCA8}"/>
    <dgm:cxn modelId="{FE6C31E0-916D-4876-B0A0-6C3F206B49BF}" type="presParOf" srcId="{C7E62393-8C1F-446C-B6BE-E5F8F7015F13}" destId="{84C89213-3E14-42DD-80F6-E8493FFCFE2A}" srcOrd="0" destOrd="0" presId="urn:microsoft.com/office/officeart/2005/8/layout/hList1"/>
    <dgm:cxn modelId="{C340478C-B16B-4243-9CBF-C67932078585}" type="presParOf" srcId="{84C89213-3E14-42DD-80F6-E8493FFCFE2A}" destId="{655A7F90-090B-4411-B1D2-FA31A35A20D2}" srcOrd="0" destOrd="0" presId="urn:microsoft.com/office/officeart/2005/8/layout/hList1"/>
    <dgm:cxn modelId="{702AE655-B021-4087-9A6E-CAD46FD7527C}" type="presParOf" srcId="{84C89213-3E14-42DD-80F6-E8493FFCFE2A}" destId="{C7B48FB4-2E31-488A-BA89-297F58D19439}" srcOrd="1" destOrd="0" presId="urn:microsoft.com/office/officeart/2005/8/layout/hList1"/>
    <dgm:cxn modelId="{1ECDC0D1-0C32-4C5C-89AE-F17A9606A4FF}" type="presParOf" srcId="{C7E62393-8C1F-446C-B6BE-E5F8F7015F13}" destId="{7544D5E9-CA3F-460D-B5F6-5BC1827B4B71}" srcOrd="1" destOrd="0" presId="urn:microsoft.com/office/officeart/2005/8/layout/hList1"/>
    <dgm:cxn modelId="{294E0BA6-1C39-460D-9F8D-816F0C9212D6}" type="presParOf" srcId="{C7E62393-8C1F-446C-B6BE-E5F8F7015F13}" destId="{83544DD6-CDEB-40DF-8B2B-585572A4AA5D}" srcOrd="2" destOrd="0" presId="urn:microsoft.com/office/officeart/2005/8/layout/hList1"/>
    <dgm:cxn modelId="{9F5DAE62-C9E3-466E-8E26-B384F6BEDE67}" type="presParOf" srcId="{83544DD6-CDEB-40DF-8B2B-585572A4AA5D}" destId="{A5A4DDDB-9402-4211-8BDE-27D29D9D03A9}" srcOrd="0" destOrd="0" presId="urn:microsoft.com/office/officeart/2005/8/layout/hList1"/>
    <dgm:cxn modelId="{4A4ADBD9-93CF-4797-A4B0-70EB0FB76A51}" type="presParOf" srcId="{83544DD6-CDEB-40DF-8B2B-585572A4AA5D}" destId="{91AE5341-B900-449B-B566-947D1F2BAD6D}" srcOrd="1" destOrd="0" presId="urn:microsoft.com/office/officeart/2005/8/layout/hList1"/>
    <dgm:cxn modelId="{B7612727-96E8-43EC-9761-311F2816FB3D}" type="presParOf" srcId="{C7E62393-8C1F-446C-B6BE-E5F8F7015F13}" destId="{2F977E6E-D0C3-4CDC-A612-C4767239945F}" srcOrd="3" destOrd="0" presId="urn:microsoft.com/office/officeart/2005/8/layout/hList1"/>
    <dgm:cxn modelId="{6A93CD3C-AFD9-4222-92B2-F8AFE6874B5C}" type="presParOf" srcId="{C7E62393-8C1F-446C-B6BE-E5F8F7015F13}" destId="{2CEFF97F-7863-4DC7-BBA7-ACC7D4275493}" srcOrd="4" destOrd="0" presId="urn:microsoft.com/office/officeart/2005/8/layout/hList1"/>
    <dgm:cxn modelId="{CEB98E45-FACB-423E-938C-A234A3914AB6}" type="presParOf" srcId="{2CEFF97F-7863-4DC7-BBA7-ACC7D4275493}" destId="{EF9E5ED3-8EDC-47BB-9427-5777D2457FF1}" srcOrd="0" destOrd="0" presId="urn:microsoft.com/office/officeart/2005/8/layout/hList1"/>
    <dgm:cxn modelId="{C3FC3D45-4D96-4DF0-8506-064481020F68}" type="presParOf" srcId="{2CEFF97F-7863-4DC7-BBA7-ACC7D4275493}" destId="{4F2C1623-4EFF-418E-A484-782A7144B186}" srcOrd="1" destOrd="0" presId="urn:microsoft.com/office/officeart/2005/8/layout/hList1"/>
    <dgm:cxn modelId="{A3FF08F5-BA91-439B-A892-ADB8AEC68121}" type="presParOf" srcId="{C7E62393-8C1F-446C-B6BE-E5F8F7015F13}" destId="{4E312978-2B2A-491A-92DA-DCB8203239D9}" srcOrd="5" destOrd="0" presId="urn:microsoft.com/office/officeart/2005/8/layout/hList1"/>
    <dgm:cxn modelId="{11A2AEEA-050D-44B6-B6CE-920ABB5DCBD6}" type="presParOf" srcId="{C7E62393-8C1F-446C-B6BE-E5F8F7015F13}" destId="{B6B0F1A8-76A8-4976-BA2E-1445C66065E2}" srcOrd="6" destOrd="0" presId="urn:microsoft.com/office/officeart/2005/8/layout/hList1"/>
    <dgm:cxn modelId="{672BF9C2-5310-4F47-B1A4-4A744EAF27F1}" type="presParOf" srcId="{B6B0F1A8-76A8-4976-BA2E-1445C66065E2}" destId="{A75781C5-B14F-421D-8B84-7D7B6013C5A5}" srcOrd="0" destOrd="0" presId="urn:microsoft.com/office/officeart/2005/8/layout/hList1"/>
    <dgm:cxn modelId="{3BE6E5D3-A2FE-4887-9874-8BDFB776ABCC}" type="presParOf" srcId="{B6B0F1A8-76A8-4976-BA2E-1445C66065E2}" destId="{817B03B7-1B7B-4BF5-B55F-4759DE47A65E}" srcOrd="1" destOrd="0" presId="urn:microsoft.com/office/officeart/2005/8/layout/hList1"/>
    <dgm:cxn modelId="{FBC34277-BE88-47A9-9E87-11B7C6ADC6F6}" type="presParOf" srcId="{C7E62393-8C1F-446C-B6BE-E5F8F7015F13}" destId="{CFCD3127-3463-48BD-BC9E-C64D0E29953A}" srcOrd="7" destOrd="0" presId="urn:microsoft.com/office/officeart/2005/8/layout/hList1"/>
    <dgm:cxn modelId="{7FB07964-A635-4B45-A0DF-35615EF5863D}" type="presParOf" srcId="{C7E62393-8C1F-446C-B6BE-E5F8F7015F13}" destId="{ED4B002F-630C-4F0E-B92A-7528D2F3391D}" srcOrd="8" destOrd="0" presId="urn:microsoft.com/office/officeart/2005/8/layout/hList1"/>
    <dgm:cxn modelId="{60D64BB7-8856-47D8-B090-EC3B1F7CB514}" type="presParOf" srcId="{ED4B002F-630C-4F0E-B92A-7528D2F3391D}" destId="{8B828301-3C29-488A-AD46-2C9324092734}" srcOrd="0" destOrd="0" presId="urn:microsoft.com/office/officeart/2005/8/layout/hList1"/>
    <dgm:cxn modelId="{425855AD-89A3-48B0-AB24-184AB668FDA3}" type="presParOf" srcId="{ED4B002F-630C-4F0E-B92A-7528D2F3391D}" destId="{03945A9E-83AE-4630-B47D-CBEB91EA766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5A7F90-090B-4411-B1D2-FA31A35A20D2}">
      <dsp:nvSpPr>
        <dsp:cNvPr id="0" name=""/>
        <dsp:cNvSpPr/>
      </dsp:nvSpPr>
      <dsp:spPr>
        <a:xfrm>
          <a:off x="3780" y="85401"/>
          <a:ext cx="1449160" cy="3168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100" kern="1200" dirty="0" smtClean="0"/>
            <a:t>목적과 활용방안</a:t>
          </a:r>
          <a:endParaRPr lang="ko-KR" altLang="en-US" sz="1100" kern="1200" dirty="0"/>
        </a:p>
      </dsp:txBody>
      <dsp:txXfrm>
        <a:off x="3780" y="85401"/>
        <a:ext cx="1449160" cy="316800"/>
      </dsp:txXfrm>
    </dsp:sp>
    <dsp:sp modelId="{C7B48FB4-2E31-488A-BA89-297F58D19439}">
      <dsp:nvSpPr>
        <dsp:cNvPr id="0" name=""/>
        <dsp:cNvSpPr/>
      </dsp:nvSpPr>
      <dsp:spPr>
        <a:xfrm>
          <a:off x="3780" y="402201"/>
          <a:ext cx="1449160" cy="307234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기술의 이해와 더불어 왜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어떻게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누구를 위해 활용할 것인가를 먼저 습득</a:t>
          </a:r>
          <a:endParaRPr lang="ko-KR" altLang="en-US" sz="1100" kern="1200" dirty="0"/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인공지능 도입과 관련된 윤리적 문제의 고찰</a:t>
          </a:r>
          <a:endParaRPr lang="ko-KR" altLang="en-US" sz="1100" kern="1200" dirty="0"/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토론과제를 지속적으로 제시하여 자연스러운 토론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협력 학습이 </a:t>
          </a:r>
          <a:r>
            <a:rPr lang="ko-KR" altLang="en-US" sz="1100" kern="1200" dirty="0" err="1" smtClean="0"/>
            <a:t>되도록함</a:t>
          </a:r>
          <a:endParaRPr lang="ko-KR" altLang="en-US" sz="1100" kern="1200" dirty="0"/>
        </a:p>
      </dsp:txBody>
      <dsp:txXfrm>
        <a:off x="3780" y="402201"/>
        <a:ext cx="1449160" cy="3072341"/>
      </dsp:txXfrm>
    </dsp:sp>
    <dsp:sp modelId="{A5A4DDDB-9402-4211-8BDE-27D29D9D03A9}">
      <dsp:nvSpPr>
        <dsp:cNvPr id="0" name=""/>
        <dsp:cNvSpPr/>
      </dsp:nvSpPr>
      <dsp:spPr>
        <a:xfrm>
          <a:off x="1655823" y="85401"/>
          <a:ext cx="1449160" cy="3168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100" kern="1200" dirty="0" smtClean="0"/>
            <a:t>학생중심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활동중심</a:t>
          </a:r>
          <a:endParaRPr lang="ko-KR" altLang="en-US" sz="1100" kern="1200" dirty="0"/>
        </a:p>
      </dsp:txBody>
      <dsp:txXfrm>
        <a:off x="1655823" y="85401"/>
        <a:ext cx="1449160" cy="316800"/>
      </dsp:txXfrm>
    </dsp:sp>
    <dsp:sp modelId="{91AE5341-B900-449B-B566-947D1F2BAD6D}">
      <dsp:nvSpPr>
        <dsp:cNvPr id="0" name=""/>
        <dsp:cNvSpPr/>
      </dsp:nvSpPr>
      <dsp:spPr>
        <a:xfrm>
          <a:off x="1655823" y="402201"/>
          <a:ext cx="1449160" cy="3072341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100" kern="1200" dirty="0" smtClean="0"/>
            <a:t> </a:t>
          </a:r>
          <a:r>
            <a:rPr lang="ko-KR" altLang="en-US" sz="1100" kern="1200" dirty="0" smtClean="0"/>
            <a:t>예제를 먼저 제시하고 해당 예제를 개인 또는 </a:t>
          </a:r>
          <a:r>
            <a:rPr lang="ko-KR" altLang="en-US" sz="1100" kern="1200" dirty="0" err="1" smtClean="0"/>
            <a:t>모둠이</a:t>
          </a:r>
          <a:r>
            <a:rPr lang="ko-KR" altLang="en-US" sz="1100" kern="1200" dirty="0" smtClean="0"/>
            <a:t> 풀어가는 형식으로 전체 내용 전개</a:t>
          </a:r>
          <a:endParaRPr lang="ko-KR" altLang="en-US" sz="1100" kern="1200" dirty="0"/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이론의 나열보다는 실제 기술을 체험하면서 인공지능에 대한 역량을 키워 나갈 수 있도록 함</a:t>
          </a:r>
          <a:endParaRPr lang="ko-KR" altLang="en-US" sz="1100" kern="1200" dirty="0"/>
        </a:p>
      </dsp:txBody>
      <dsp:txXfrm>
        <a:off x="1655823" y="402201"/>
        <a:ext cx="1449160" cy="3072341"/>
      </dsp:txXfrm>
    </dsp:sp>
    <dsp:sp modelId="{EF9E5ED3-8EDC-47BB-9427-5777D2457FF1}">
      <dsp:nvSpPr>
        <dsp:cNvPr id="0" name=""/>
        <dsp:cNvSpPr/>
      </dsp:nvSpPr>
      <dsp:spPr>
        <a:xfrm>
          <a:off x="3307867" y="85401"/>
          <a:ext cx="1449160" cy="3168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100" kern="1200" dirty="0" smtClean="0"/>
            <a:t>실재 데이터 활용</a:t>
          </a:r>
          <a:endParaRPr lang="ko-KR" altLang="en-US" sz="1100" kern="1200" dirty="0"/>
        </a:p>
      </dsp:txBody>
      <dsp:txXfrm>
        <a:off x="3307867" y="85401"/>
        <a:ext cx="1449160" cy="316800"/>
      </dsp:txXfrm>
    </dsp:sp>
    <dsp:sp modelId="{4F2C1623-4EFF-418E-A484-782A7144B186}">
      <dsp:nvSpPr>
        <dsp:cNvPr id="0" name=""/>
        <dsp:cNvSpPr/>
      </dsp:nvSpPr>
      <dsp:spPr>
        <a:xfrm>
          <a:off x="3307867" y="402201"/>
          <a:ext cx="1449160" cy="3072341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인공지능과 </a:t>
          </a:r>
          <a:r>
            <a:rPr lang="ko-KR" altLang="en-US" sz="1100" kern="1200" dirty="0" err="1" smtClean="0"/>
            <a:t>머신러닝</a:t>
          </a:r>
          <a:r>
            <a:rPr lang="ko-KR" altLang="en-US" sz="1100" kern="1200" dirty="0" smtClean="0"/>
            <a:t> 분야에서 기초적을 활용하는 붓꽃 데이터 및 </a:t>
          </a:r>
          <a:r>
            <a:rPr lang="ko-KR" altLang="en-US" sz="1100" kern="1200" dirty="0" err="1" smtClean="0"/>
            <a:t>손글씨</a:t>
          </a:r>
          <a:r>
            <a:rPr lang="ko-KR" altLang="en-US" sz="1100" kern="1200" dirty="0" smtClean="0"/>
            <a:t> 데이터 이외에 미세먼지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인구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온난화 등의 문제를 실제 경험할 수 있는 데이터를 활용하여 인공지능 기술의 활용 가능성을 체득하도록 함</a:t>
          </a:r>
          <a:endParaRPr lang="ko-KR" altLang="en-US" sz="1100" kern="1200" dirty="0"/>
        </a:p>
      </dsp:txBody>
      <dsp:txXfrm>
        <a:off x="3307867" y="402201"/>
        <a:ext cx="1449160" cy="3072341"/>
      </dsp:txXfrm>
    </dsp:sp>
    <dsp:sp modelId="{A75781C5-B14F-421D-8B84-7D7B6013C5A5}">
      <dsp:nvSpPr>
        <dsp:cNvPr id="0" name=""/>
        <dsp:cNvSpPr/>
      </dsp:nvSpPr>
      <dsp:spPr>
        <a:xfrm>
          <a:off x="4959911" y="85401"/>
          <a:ext cx="1449160" cy="3168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100" kern="1200" dirty="0" err="1" smtClean="0"/>
            <a:t>타교과와</a:t>
          </a:r>
          <a:r>
            <a:rPr lang="ko-KR" altLang="en-US" sz="1100" kern="1200" dirty="0" smtClean="0"/>
            <a:t> 융합 제시</a:t>
          </a:r>
          <a:endParaRPr lang="ko-KR" altLang="en-US" sz="1100" kern="1200" dirty="0"/>
        </a:p>
      </dsp:txBody>
      <dsp:txXfrm>
        <a:off x="4959911" y="85401"/>
        <a:ext cx="1449160" cy="316800"/>
      </dsp:txXfrm>
    </dsp:sp>
    <dsp:sp modelId="{817B03B7-1B7B-4BF5-B55F-4759DE47A65E}">
      <dsp:nvSpPr>
        <dsp:cNvPr id="0" name=""/>
        <dsp:cNvSpPr/>
      </dsp:nvSpPr>
      <dsp:spPr>
        <a:xfrm>
          <a:off x="4959911" y="402201"/>
          <a:ext cx="1449160" cy="307234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100" kern="1200" dirty="0" smtClean="0"/>
            <a:t>UN</a:t>
          </a:r>
          <a:r>
            <a:rPr lang="ko-KR" altLang="en-US" sz="1100" kern="1200" dirty="0" smtClean="0"/>
            <a:t>의</a:t>
          </a:r>
          <a:r>
            <a:rPr lang="en-US" altLang="ko-KR" sz="1100" kern="1200" dirty="0" smtClean="0"/>
            <a:t> SDG 17 Goal </a:t>
          </a:r>
          <a:r>
            <a:rPr lang="ko-KR" altLang="en-US" sz="1100" kern="1200" dirty="0" smtClean="0"/>
            <a:t>등을 제시하여 사회 인문 문제에 대하여 학생들이 고민할 수 있도록 하여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전 교과적 범위에서 인공지능과 </a:t>
          </a:r>
          <a:r>
            <a:rPr lang="ko-KR" altLang="en-US" sz="1100" kern="1200" dirty="0" err="1" smtClean="0"/>
            <a:t>머신러닝</a:t>
          </a:r>
          <a:r>
            <a:rPr lang="ko-KR" altLang="en-US" sz="1100" kern="1200" dirty="0" smtClean="0"/>
            <a:t> 기술을 융합하여 사용할 수 있음을 보여줌 </a:t>
          </a:r>
          <a:endParaRPr lang="ko-KR" altLang="en-US" sz="1100" kern="1200" dirty="0"/>
        </a:p>
      </dsp:txBody>
      <dsp:txXfrm>
        <a:off x="4959911" y="402201"/>
        <a:ext cx="1449160" cy="3072341"/>
      </dsp:txXfrm>
    </dsp:sp>
    <dsp:sp modelId="{8B828301-3C29-488A-AD46-2C9324092734}">
      <dsp:nvSpPr>
        <dsp:cNvPr id="0" name=""/>
        <dsp:cNvSpPr/>
      </dsp:nvSpPr>
      <dsp:spPr>
        <a:xfrm>
          <a:off x="6611954" y="85401"/>
          <a:ext cx="1449160" cy="316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44704" rIns="78232" bIns="44704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100" kern="1200" dirty="0" smtClean="0"/>
            <a:t>프로젝트 기반</a:t>
          </a:r>
          <a:endParaRPr lang="ko-KR" altLang="en-US" sz="1100" kern="1200" dirty="0"/>
        </a:p>
      </dsp:txBody>
      <dsp:txXfrm>
        <a:off x="6611954" y="85401"/>
        <a:ext cx="1449160" cy="316800"/>
      </dsp:txXfrm>
    </dsp:sp>
    <dsp:sp modelId="{03945A9E-83AE-4630-B47D-CBEB91EA7669}">
      <dsp:nvSpPr>
        <dsp:cNvPr id="0" name=""/>
        <dsp:cNvSpPr/>
      </dsp:nvSpPr>
      <dsp:spPr>
        <a:xfrm>
          <a:off x="6611954" y="402201"/>
          <a:ext cx="1449160" cy="3072341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문제 찾기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데이터 획득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데이터 탐색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모델 만들기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평가</a:t>
          </a:r>
          <a:r>
            <a:rPr lang="en-US" altLang="ko-KR" sz="1100" kern="1200" dirty="0" smtClean="0"/>
            <a:t>, </a:t>
          </a:r>
          <a:r>
            <a:rPr lang="ko-KR" altLang="en-US" sz="1100" kern="1200" dirty="0" smtClean="0"/>
            <a:t>배포의 단계를 모두 학생들이 </a:t>
          </a:r>
          <a:r>
            <a:rPr lang="ko-KR" altLang="en-US" sz="1100" kern="1200" dirty="0" err="1" smtClean="0"/>
            <a:t>체험함으로서</a:t>
          </a:r>
          <a:r>
            <a:rPr lang="ko-KR" altLang="en-US" sz="1100" kern="1200" dirty="0" smtClean="0"/>
            <a:t> 각자의 프로젝트를 완성시키는 역량을 가질 수 있도록 함</a:t>
          </a:r>
          <a:r>
            <a:rPr lang="en-US" altLang="ko-KR" sz="1100" kern="1200" dirty="0" smtClean="0"/>
            <a:t>.</a:t>
          </a:r>
          <a:endParaRPr lang="ko-KR" altLang="en-US" sz="1100" kern="1200" dirty="0"/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100" kern="1200" dirty="0" smtClean="0"/>
            <a:t>단순히 대학 교재의 레벨 다운이 아닌 고등학교만의 정체성을 확립함</a:t>
          </a:r>
          <a:endParaRPr lang="ko-KR" altLang="en-US" sz="1100" kern="1200" dirty="0"/>
        </a:p>
      </dsp:txBody>
      <dsp:txXfrm>
        <a:off x="6611954" y="402201"/>
        <a:ext cx="1449160" cy="30723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274583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391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 err="1" smtClean="0"/>
              <a:t>초등등</a:t>
            </a:r>
            <a:r>
              <a:rPr lang="ko-KR" altLang="en-US" dirty="0" smtClean="0"/>
              <a:t> 교육에서 인공지능관련이 </a:t>
            </a:r>
            <a:r>
              <a:rPr lang="en-US" altLang="ko-KR" dirty="0" smtClean="0"/>
              <a:t>2018</a:t>
            </a:r>
            <a:r>
              <a:rPr lang="ko-KR" altLang="en-US" dirty="0" smtClean="0"/>
              <a:t>년 이전 부터 중국이 국가 전략적으로 추진하여 우리나라 보다 훨씬 앞섬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46055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dirty="0" err="1" smtClean="0"/>
              <a:t>초등등</a:t>
            </a:r>
            <a:r>
              <a:rPr lang="ko-KR" altLang="en-US" dirty="0" smtClean="0"/>
              <a:t> 교육에서 인공지능관련이 </a:t>
            </a:r>
            <a:r>
              <a:rPr lang="en-US" altLang="ko-KR" dirty="0" smtClean="0"/>
              <a:t>2018</a:t>
            </a:r>
            <a:r>
              <a:rPr lang="ko-KR" altLang="en-US" dirty="0" smtClean="0"/>
              <a:t>년 이전 부터 </a:t>
            </a:r>
            <a:r>
              <a:rPr lang="ko-KR" altLang="en-US" smtClean="0"/>
              <a:t>중국이 국가 전략적으로 추진하여 우리나라 보다 훨씬 앞섬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13923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1243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FFB600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FFFF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685800" y="3287213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" name="Google Shape;49;p10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390735" y="379877"/>
            <a:ext cx="8362529" cy="4383746"/>
          </a:xfrm>
          <a:custGeom>
            <a:avLst/>
            <a:gdLst/>
            <a:ahLst/>
            <a:cxnLst/>
            <a:rect l="0" t="0" r="0" b="0"/>
            <a:pathLst>
              <a:path w="285508" h="149667" fill="none" extrusionOk="0">
                <a:moveTo>
                  <a:pt x="252882" y="0"/>
                </a:moveTo>
                <a:lnTo>
                  <a:pt x="13220" y="0"/>
                </a:lnTo>
                <a:lnTo>
                  <a:pt x="13220" y="0"/>
                </a:lnTo>
                <a:lnTo>
                  <a:pt x="11826" y="61"/>
                </a:lnTo>
                <a:lnTo>
                  <a:pt x="10552" y="243"/>
                </a:lnTo>
                <a:lnTo>
                  <a:pt x="9279" y="607"/>
                </a:lnTo>
                <a:lnTo>
                  <a:pt x="8066" y="1031"/>
                </a:lnTo>
                <a:lnTo>
                  <a:pt x="6914" y="1577"/>
                </a:lnTo>
                <a:lnTo>
                  <a:pt x="5822" y="2244"/>
                </a:lnTo>
                <a:lnTo>
                  <a:pt x="4791" y="3032"/>
                </a:lnTo>
                <a:lnTo>
                  <a:pt x="3881" y="3881"/>
                </a:lnTo>
                <a:lnTo>
                  <a:pt x="3032" y="4791"/>
                </a:lnTo>
                <a:lnTo>
                  <a:pt x="2244" y="5822"/>
                </a:lnTo>
                <a:lnTo>
                  <a:pt x="1577" y="6914"/>
                </a:lnTo>
                <a:lnTo>
                  <a:pt x="1031" y="8066"/>
                </a:lnTo>
                <a:lnTo>
                  <a:pt x="607" y="9279"/>
                </a:lnTo>
                <a:lnTo>
                  <a:pt x="243" y="10552"/>
                </a:lnTo>
                <a:lnTo>
                  <a:pt x="61" y="11826"/>
                </a:lnTo>
                <a:lnTo>
                  <a:pt x="0" y="13220"/>
                </a:lnTo>
                <a:lnTo>
                  <a:pt x="0" y="136447"/>
                </a:lnTo>
                <a:lnTo>
                  <a:pt x="0" y="136447"/>
                </a:lnTo>
                <a:lnTo>
                  <a:pt x="61" y="137841"/>
                </a:lnTo>
                <a:lnTo>
                  <a:pt x="243" y="139115"/>
                </a:lnTo>
                <a:lnTo>
                  <a:pt x="607" y="140388"/>
                </a:lnTo>
                <a:lnTo>
                  <a:pt x="1031" y="141601"/>
                </a:lnTo>
                <a:lnTo>
                  <a:pt x="1577" y="142753"/>
                </a:lnTo>
                <a:lnTo>
                  <a:pt x="2244" y="143845"/>
                </a:lnTo>
                <a:lnTo>
                  <a:pt x="3032" y="144876"/>
                </a:lnTo>
                <a:lnTo>
                  <a:pt x="3881" y="145786"/>
                </a:lnTo>
                <a:lnTo>
                  <a:pt x="4791" y="146635"/>
                </a:lnTo>
                <a:lnTo>
                  <a:pt x="5822" y="147423"/>
                </a:lnTo>
                <a:lnTo>
                  <a:pt x="6914" y="148090"/>
                </a:lnTo>
                <a:lnTo>
                  <a:pt x="8066" y="148636"/>
                </a:lnTo>
                <a:lnTo>
                  <a:pt x="9279" y="149060"/>
                </a:lnTo>
                <a:lnTo>
                  <a:pt x="10552" y="149424"/>
                </a:lnTo>
                <a:lnTo>
                  <a:pt x="11826" y="149606"/>
                </a:lnTo>
                <a:lnTo>
                  <a:pt x="13220" y="149667"/>
                </a:lnTo>
                <a:lnTo>
                  <a:pt x="272288" y="149667"/>
                </a:lnTo>
                <a:lnTo>
                  <a:pt x="272288" y="149667"/>
                </a:lnTo>
                <a:lnTo>
                  <a:pt x="273682" y="149606"/>
                </a:lnTo>
                <a:lnTo>
                  <a:pt x="274956" y="149424"/>
                </a:lnTo>
                <a:lnTo>
                  <a:pt x="276229" y="149060"/>
                </a:lnTo>
                <a:lnTo>
                  <a:pt x="277442" y="148636"/>
                </a:lnTo>
                <a:lnTo>
                  <a:pt x="278594" y="148090"/>
                </a:lnTo>
                <a:lnTo>
                  <a:pt x="279686" y="147423"/>
                </a:lnTo>
                <a:lnTo>
                  <a:pt x="280717" y="146635"/>
                </a:lnTo>
                <a:lnTo>
                  <a:pt x="281627" y="145786"/>
                </a:lnTo>
                <a:lnTo>
                  <a:pt x="282476" y="144876"/>
                </a:lnTo>
                <a:lnTo>
                  <a:pt x="283264" y="143845"/>
                </a:lnTo>
                <a:lnTo>
                  <a:pt x="283931" y="142753"/>
                </a:lnTo>
                <a:lnTo>
                  <a:pt x="284477" y="141601"/>
                </a:lnTo>
                <a:lnTo>
                  <a:pt x="284901" y="140388"/>
                </a:lnTo>
                <a:lnTo>
                  <a:pt x="285265" y="139115"/>
                </a:lnTo>
                <a:lnTo>
                  <a:pt x="285447" y="137841"/>
                </a:lnTo>
                <a:lnTo>
                  <a:pt x="285508" y="136447"/>
                </a:lnTo>
                <a:lnTo>
                  <a:pt x="285508" y="32626"/>
                </a:lnTo>
              </a:path>
            </a:pathLst>
          </a:custGeom>
          <a:noFill/>
          <a:ln w="19050" cap="flat" cmpd="sng">
            <a:solidFill>
              <a:srgbClr val="FFB600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rgbClr val="FFB600"/>
                </a:solidFill>
              </a:defRPr>
            </a:lvl1pPr>
            <a:lvl2pPr lvl="1">
              <a:buNone/>
              <a:defRPr>
                <a:solidFill>
                  <a:srgbClr val="FFB600"/>
                </a:solidFill>
              </a:defRPr>
            </a:lvl2pPr>
            <a:lvl3pPr lvl="2">
              <a:buNone/>
              <a:defRPr>
                <a:solidFill>
                  <a:srgbClr val="FFB600"/>
                </a:solidFill>
              </a:defRPr>
            </a:lvl3pPr>
            <a:lvl4pPr lvl="3">
              <a:buNone/>
              <a:defRPr>
                <a:solidFill>
                  <a:srgbClr val="FFB600"/>
                </a:solidFill>
              </a:defRPr>
            </a:lvl4pPr>
            <a:lvl5pPr lvl="4">
              <a:buNone/>
              <a:defRPr>
                <a:solidFill>
                  <a:srgbClr val="FFB600"/>
                </a:solidFill>
              </a:defRPr>
            </a:lvl5pPr>
            <a:lvl6pPr lvl="5">
              <a:buNone/>
              <a:defRPr>
                <a:solidFill>
                  <a:srgbClr val="FFB600"/>
                </a:solidFill>
              </a:defRPr>
            </a:lvl6pPr>
            <a:lvl7pPr lvl="6">
              <a:buNone/>
              <a:defRPr>
                <a:solidFill>
                  <a:srgbClr val="FFB600"/>
                </a:solidFill>
              </a:defRPr>
            </a:lvl7pPr>
            <a:lvl8pPr lvl="7">
              <a:buNone/>
              <a:defRPr>
                <a:solidFill>
                  <a:srgbClr val="FFB600"/>
                </a:solidFill>
              </a:defRPr>
            </a:lvl8pPr>
            <a:lvl9pPr lvl="8">
              <a:buNone/>
              <a:defRPr>
                <a:solidFill>
                  <a:srgbClr val="FFB600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3416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C9B1F533-F4D4-449F-83E1-CBDE0A43D1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1713"/>
            <a:ext cx="9144000" cy="17145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4AC32F1-F9AA-4D3E-98E0-2AEE68D89C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7"/>
            <a:ext cx="9144000" cy="17145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56FBD0A7-095C-472B-BBE2-016C41911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ko-KR" altLang="en-US" sz="3600" b="1" kern="1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13">
            <a:extLst>
              <a:ext uri="{FF2B5EF4-FFF2-40B4-BE49-F238E27FC236}">
                <a16:creationId xmlns:a16="http://schemas.microsoft.com/office/drawing/2014/main" id="{C895C9CB-7BCD-4884-987E-8D843AF98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1450" y="4927997"/>
            <a:ext cx="28241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38A9980-1B13-4B77-83B7-B2D8C0A42D8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19439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22000" y="891775"/>
            <a:ext cx="68661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5800"/>
              <a:buFont typeface="Raleway ExtraBold"/>
              <a:buNone/>
              <a:defRPr sz="5800">
                <a:solidFill>
                  <a:srgbClr val="434343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22000" y="1885951"/>
            <a:ext cx="6866100" cy="23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2pPr>
            <a:lvl3pPr lvl="2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3pPr>
            <a:lvl4pPr lvl="3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4pPr>
            <a:lvl5pPr lvl="4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5pPr>
            <a:lvl6pPr lvl="5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6pPr>
            <a:lvl7pPr lvl="6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7pPr>
            <a:lvl8pPr lvl="7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8pPr>
            <a:lvl9pPr lvl="8" algn="ctr">
              <a:buNone/>
              <a:defRPr sz="1300">
                <a:solidFill>
                  <a:srgbClr val="FFB600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6" r:id="rId2"/>
    <p:sldLayoutId id="2147483659" r:id="rId3"/>
    <p:sldLayoutId id="2147483660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document/d/1kj5GVH-obZL2LEvYBg7mGrtrtPrZhKT8tz-Kg5UARug/edit?usp=sharing" TargetMode="External"/><Relationship Id="rId2" Type="http://schemas.openxmlformats.org/officeDocument/2006/relationships/hyperlink" Target="http://www.moralmachine.net/hl/kr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emf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emf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e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ctrTitle"/>
          </p:nvPr>
        </p:nvSpPr>
        <p:spPr>
          <a:xfrm>
            <a:off x="978505" y="3219822"/>
            <a:ext cx="7772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" dirty="0" smtClean="0"/>
              <a:t/>
            </a:r>
            <a:br>
              <a:rPr lang="en" dirty="0" smtClean="0"/>
            </a:br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인공지능과 미래사회</a:t>
            </a:r>
            <a:r>
              <a:rPr lang="en" altLang="ko-KR" dirty="0" smtClean="0">
                <a:solidFill>
                  <a:srgbClr val="434343"/>
                </a:solidFill>
              </a:rPr>
              <a:t/>
            </a:r>
            <a:br>
              <a:rPr lang="en" altLang="ko-KR" dirty="0" smtClean="0">
                <a:solidFill>
                  <a:srgbClr val="434343"/>
                </a:solidFill>
              </a:rPr>
            </a:br>
            <a:r>
              <a:rPr lang="en" altLang="ko-KR" dirty="0" smtClean="0">
                <a:solidFill>
                  <a:srgbClr val="434343"/>
                </a:solidFill>
              </a:rPr>
              <a:t/>
            </a:r>
            <a:br>
              <a:rPr lang="en" altLang="ko-KR" dirty="0" smtClean="0">
                <a:solidFill>
                  <a:srgbClr val="434343"/>
                </a:solidFill>
              </a:rPr>
            </a:br>
            <a:r>
              <a:rPr lang="ko-KR" altLang="en-US" sz="2000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장병철</a:t>
            </a:r>
            <a:r>
              <a:rPr lang="en-US" altLang="ko-KR" sz="2000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" altLang="ko-KR" sz="2000" dirty="0" smtClean="0">
                <a:solidFill>
                  <a:srgbClr val="0070C0"/>
                </a:solidFill>
                <a:ea typeface="KoPub돋움체 Bold" panose="02020603020101020101" pitchFamily="18" charset="-127"/>
              </a:rPr>
              <a:t>(Ph.D in </a:t>
            </a:r>
            <a:r>
              <a:rPr lang="en-US" altLang="ko-KR" sz="2000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A.I</a:t>
            </a:r>
            <a:r>
              <a:rPr lang="en" altLang="ko-KR" sz="2000" dirty="0" smtClean="0">
                <a:solidFill>
                  <a:srgbClr val="0070C0"/>
                </a:solidFill>
                <a:ea typeface="KoPub돋움체 Bold" panose="02020603020101020101" pitchFamily="18" charset="-127"/>
              </a:rPr>
              <a:t>)</a:t>
            </a:r>
            <a:br>
              <a:rPr lang="en" altLang="ko-KR" sz="2000" dirty="0" smtClean="0">
                <a:solidFill>
                  <a:srgbClr val="0070C0"/>
                </a:solidFill>
                <a:ea typeface="KoPub돋움체 Bold" panose="02020603020101020101" pitchFamily="18" charset="-127"/>
              </a:rPr>
            </a:br>
            <a:r>
              <a:rPr lang="ko-KR" altLang="en-US" sz="2000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한양대학교</a:t>
            </a:r>
            <a:endParaRPr sz="2000" dirty="0">
              <a:solidFill>
                <a:srgbClr val="0070C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58" name="Google Shape;58;p12"/>
          <p:cNvGrpSpPr/>
          <p:nvPr/>
        </p:nvGrpSpPr>
        <p:grpSpPr>
          <a:xfrm>
            <a:off x="7864658" y="371176"/>
            <a:ext cx="896264" cy="896314"/>
            <a:chOff x="570875" y="4322250"/>
            <a:chExt cx="443300" cy="443325"/>
          </a:xfrm>
        </p:grpSpPr>
        <p:sp>
          <p:nvSpPr>
            <p:cNvPr id="59" name="Google Shape;59;p12"/>
            <p:cNvSpPr/>
            <p:nvPr/>
          </p:nvSpPr>
          <p:spPr>
            <a:xfrm>
              <a:off x="570875" y="4322250"/>
              <a:ext cx="443300" cy="443325"/>
            </a:xfrm>
            <a:custGeom>
              <a:avLst/>
              <a:gdLst/>
              <a:ahLst/>
              <a:cxnLst/>
              <a:rect l="0" t="0" r="0" b="0"/>
              <a:pathLst>
                <a:path w="17732" h="17733" extrusionOk="0">
                  <a:moveTo>
                    <a:pt x="13091" y="2712"/>
                  </a:moveTo>
                  <a:lnTo>
                    <a:pt x="13286" y="2736"/>
                  </a:lnTo>
                  <a:lnTo>
                    <a:pt x="13506" y="2785"/>
                  </a:lnTo>
                  <a:lnTo>
                    <a:pt x="13702" y="2858"/>
                  </a:lnTo>
                  <a:lnTo>
                    <a:pt x="13873" y="2956"/>
                  </a:lnTo>
                  <a:lnTo>
                    <a:pt x="14068" y="3054"/>
                  </a:lnTo>
                  <a:lnTo>
                    <a:pt x="14239" y="3176"/>
                  </a:lnTo>
                  <a:lnTo>
                    <a:pt x="14410" y="3323"/>
                  </a:lnTo>
                  <a:lnTo>
                    <a:pt x="14556" y="3493"/>
                  </a:lnTo>
                  <a:lnTo>
                    <a:pt x="14679" y="3664"/>
                  </a:lnTo>
                  <a:lnTo>
                    <a:pt x="14776" y="3860"/>
                  </a:lnTo>
                  <a:lnTo>
                    <a:pt x="14874" y="4031"/>
                  </a:lnTo>
                  <a:lnTo>
                    <a:pt x="14947" y="4226"/>
                  </a:lnTo>
                  <a:lnTo>
                    <a:pt x="14996" y="4446"/>
                  </a:lnTo>
                  <a:lnTo>
                    <a:pt x="15021" y="4641"/>
                  </a:lnTo>
                  <a:lnTo>
                    <a:pt x="15021" y="4861"/>
                  </a:lnTo>
                  <a:lnTo>
                    <a:pt x="15021" y="5057"/>
                  </a:lnTo>
                  <a:lnTo>
                    <a:pt x="14996" y="5252"/>
                  </a:lnTo>
                  <a:lnTo>
                    <a:pt x="14947" y="5472"/>
                  </a:lnTo>
                  <a:lnTo>
                    <a:pt x="14874" y="5667"/>
                  </a:lnTo>
                  <a:lnTo>
                    <a:pt x="14776" y="5838"/>
                  </a:lnTo>
                  <a:lnTo>
                    <a:pt x="14679" y="6033"/>
                  </a:lnTo>
                  <a:lnTo>
                    <a:pt x="14556" y="6204"/>
                  </a:lnTo>
                  <a:lnTo>
                    <a:pt x="14410" y="6375"/>
                  </a:lnTo>
                  <a:lnTo>
                    <a:pt x="13433" y="7328"/>
                  </a:lnTo>
                  <a:lnTo>
                    <a:pt x="13311" y="7426"/>
                  </a:lnTo>
                  <a:lnTo>
                    <a:pt x="13189" y="7499"/>
                  </a:lnTo>
                  <a:lnTo>
                    <a:pt x="13042" y="7548"/>
                  </a:lnTo>
                  <a:lnTo>
                    <a:pt x="12871" y="7572"/>
                  </a:lnTo>
                  <a:lnTo>
                    <a:pt x="12725" y="7548"/>
                  </a:lnTo>
                  <a:lnTo>
                    <a:pt x="12578" y="7499"/>
                  </a:lnTo>
                  <a:lnTo>
                    <a:pt x="12456" y="7426"/>
                  </a:lnTo>
                  <a:lnTo>
                    <a:pt x="12334" y="7328"/>
                  </a:lnTo>
                  <a:lnTo>
                    <a:pt x="10405" y="5398"/>
                  </a:lnTo>
                  <a:lnTo>
                    <a:pt x="10307" y="5276"/>
                  </a:lnTo>
                  <a:lnTo>
                    <a:pt x="10234" y="5154"/>
                  </a:lnTo>
                  <a:lnTo>
                    <a:pt x="10185" y="5008"/>
                  </a:lnTo>
                  <a:lnTo>
                    <a:pt x="10160" y="4861"/>
                  </a:lnTo>
                  <a:lnTo>
                    <a:pt x="10185" y="4690"/>
                  </a:lnTo>
                  <a:lnTo>
                    <a:pt x="10234" y="4544"/>
                  </a:lnTo>
                  <a:lnTo>
                    <a:pt x="10307" y="4422"/>
                  </a:lnTo>
                  <a:lnTo>
                    <a:pt x="10405" y="4299"/>
                  </a:lnTo>
                  <a:lnTo>
                    <a:pt x="11357" y="3323"/>
                  </a:lnTo>
                  <a:lnTo>
                    <a:pt x="11528" y="3176"/>
                  </a:lnTo>
                  <a:lnTo>
                    <a:pt x="11699" y="3054"/>
                  </a:lnTo>
                  <a:lnTo>
                    <a:pt x="11894" y="2956"/>
                  </a:lnTo>
                  <a:lnTo>
                    <a:pt x="12065" y="2858"/>
                  </a:lnTo>
                  <a:lnTo>
                    <a:pt x="12261" y="2785"/>
                  </a:lnTo>
                  <a:lnTo>
                    <a:pt x="12481" y="2736"/>
                  </a:lnTo>
                  <a:lnTo>
                    <a:pt x="12676" y="2712"/>
                  </a:lnTo>
                  <a:close/>
                  <a:moveTo>
                    <a:pt x="8377" y="8867"/>
                  </a:moveTo>
                  <a:lnTo>
                    <a:pt x="8475" y="8891"/>
                  </a:lnTo>
                  <a:lnTo>
                    <a:pt x="8548" y="8915"/>
                  </a:lnTo>
                  <a:lnTo>
                    <a:pt x="8646" y="8964"/>
                  </a:lnTo>
                  <a:lnTo>
                    <a:pt x="8719" y="9013"/>
                  </a:lnTo>
                  <a:lnTo>
                    <a:pt x="8768" y="9086"/>
                  </a:lnTo>
                  <a:lnTo>
                    <a:pt x="8817" y="9184"/>
                  </a:lnTo>
                  <a:lnTo>
                    <a:pt x="8841" y="9257"/>
                  </a:lnTo>
                  <a:lnTo>
                    <a:pt x="8866" y="9355"/>
                  </a:lnTo>
                  <a:lnTo>
                    <a:pt x="8841" y="9453"/>
                  </a:lnTo>
                  <a:lnTo>
                    <a:pt x="8817" y="9550"/>
                  </a:lnTo>
                  <a:lnTo>
                    <a:pt x="8768" y="9624"/>
                  </a:lnTo>
                  <a:lnTo>
                    <a:pt x="8719" y="9697"/>
                  </a:lnTo>
                  <a:lnTo>
                    <a:pt x="6179" y="12237"/>
                  </a:lnTo>
                  <a:lnTo>
                    <a:pt x="6106" y="12310"/>
                  </a:lnTo>
                  <a:lnTo>
                    <a:pt x="6033" y="12359"/>
                  </a:lnTo>
                  <a:lnTo>
                    <a:pt x="5935" y="12383"/>
                  </a:lnTo>
                  <a:lnTo>
                    <a:pt x="5740" y="12383"/>
                  </a:lnTo>
                  <a:lnTo>
                    <a:pt x="5642" y="12359"/>
                  </a:lnTo>
                  <a:lnTo>
                    <a:pt x="5569" y="12310"/>
                  </a:lnTo>
                  <a:lnTo>
                    <a:pt x="5496" y="12237"/>
                  </a:lnTo>
                  <a:lnTo>
                    <a:pt x="5422" y="12164"/>
                  </a:lnTo>
                  <a:lnTo>
                    <a:pt x="5373" y="12090"/>
                  </a:lnTo>
                  <a:lnTo>
                    <a:pt x="5349" y="11993"/>
                  </a:lnTo>
                  <a:lnTo>
                    <a:pt x="5349" y="11895"/>
                  </a:lnTo>
                  <a:lnTo>
                    <a:pt x="5349" y="11797"/>
                  </a:lnTo>
                  <a:lnTo>
                    <a:pt x="5373" y="11700"/>
                  </a:lnTo>
                  <a:lnTo>
                    <a:pt x="5422" y="11626"/>
                  </a:lnTo>
                  <a:lnTo>
                    <a:pt x="5496" y="11553"/>
                  </a:lnTo>
                  <a:lnTo>
                    <a:pt x="8036" y="9013"/>
                  </a:lnTo>
                  <a:lnTo>
                    <a:pt x="8109" y="8964"/>
                  </a:lnTo>
                  <a:lnTo>
                    <a:pt x="8182" y="8915"/>
                  </a:lnTo>
                  <a:lnTo>
                    <a:pt x="8280" y="8891"/>
                  </a:lnTo>
                  <a:lnTo>
                    <a:pt x="8377" y="8867"/>
                  </a:lnTo>
                  <a:close/>
                  <a:moveTo>
                    <a:pt x="14825" y="1"/>
                  </a:moveTo>
                  <a:lnTo>
                    <a:pt x="14288" y="25"/>
                  </a:lnTo>
                  <a:lnTo>
                    <a:pt x="13751" y="50"/>
                  </a:lnTo>
                  <a:lnTo>
                    <a:pt x="13213" y="123"/>
                  </a:lnTo>
                  <a:lnTo>
                    <a:pt x="12676" y="245"/>
                  </a:lnTo>
                  <a:lnTo>
                    <a:pt x="12163" y="367"/>
                  </a:lnTo>
                  <a:lnTo>
                    <a:pt x="11675" y="538"/>
                  </a:lnTo>
                  <a:lnTo>
                    <a:pt x="11235" y="758"/>
                  </a:lnTo>
                  <a:lnTo>
                    <a:pt x="11015" y="856"/>
                  </a:lnTo>
                  <a:lnTo>
                    <a:pt x="10844" y="1002"/>
                  </a:lnTo>
                  <a:lnTo>
                    <a:pt x="10649" y="1124"/>
                  </a:lnTo>
                  <a:lnTo>
                    <a:pt x="10502" y="1271"/>
                  </a:lnTo>
                  <a:lnTo>
                    <a:pt x="5544" y="6229"/>
                  </a:lnTo>
                  <a:lnTo>
                    <a:pt x="391" y="6229"/>
                  </a:lnTo>
                  <a:lnTo>
                    <a:pt x="245" y="6253"/>
                  </a:lnTo>
                  <a:lnTo>
                    <a:pt x="147" y="6278"/>
                  </a:lnTo>
                  <a:lnTo>
                    <a:pt x="49" y="6327"/>
                  </a:lnTo>
                  <a:lnTo>
                    <a:pt x="0" y="6400"/>
                  </a:lnTo>
                  <a:lnTo>
                    <a:pt x="0" y="6473"/>
                  </a:lnTo>
                  <a:lnTo>
                    <a:pt x="25" y="6571"/>
                  </a:lnTo>
                  <a:lnTo>
                    <a:pt x="74" y="6668"/>
                  </a:lnTo>
                  <a:lnTo>
                    <a:pt x="171" y="6791"/>
                  </a:lnTo>
                  <a:lnTo>
                    <a:pt x="2589" y="9184"/>
                  </a:lnTo>
                  <a:lnTo>
                    <a:pt x="2272" y="9502"/>
                  </a:lnTo>
                  <a:lnTo>
                    <a:pt x="953" y="9746"/>
                  </a:lnTo>
                  <a:lnTo>
                    <a:pt x="806" y="9795"/>
                  </a:lnTo>
                  <a:lnTo>
                    <a:pt x="684" y="9843"/>
                  </a:lnTo>
                  <a:lnTo>
                    <a:pt x="611" y="9941"/>
                  </a:lnTo>
                  <a:lnTo>
                    <a:pt x="562" y="10014"/>
                  </a:lnTo>
                  <a:lnTo>
                    <a:pt x="562" y="10112"/>
                  </a:lnTo>
                  <a:lnTo>
                    <a:pt x="586" y="10234"/>
                  </a:lnTo>
                  <a:lnTo>
                    <a:pt x="635" y="10332"/>
                  </a:lnTo>
                  <a:lnTo>
                    <a:pt x="733" y="10454"/>
                  </a:lnTo>
                  <a:lnTo>
                    <a:pt x="7278" y="16999"/>
                  </a:lnTo>
                  <a:lnTo>
                    <a:pt x="7401" y="17097"/>
                  </a:lnTo>
                  <a:lnTo>
                    <a:pt x="7498" y="17146"/>
                  </a:lnTo>
                  <a:lnTo>
                    <a:pt x="7620" y="17170"/>
                  </a:lnTo>
                  <a:lnTo>
                    <a:pt x="7718" y="17170"/>
                  </a:lnTo>
                  <a:lnTo>
                    <a:pt x="7791" y="17122"/>
                  </a:lnTo>
                  <a:lnTo>
                    <a:pt x="7889" y="17048"/>
                  </a:lnTo>
                  <a:lnTo>
                    <a:pt x="7938" y="16926"/>
                  </a:lnTo>
                  <a:lnTo>
                    <a:pt x="7987" y="16780"/>
                  </a:lnTo>
                  <a:lnTo>
                    <a:pt x="8231" y="15461"/>
                  </a:lnTo>
                  <a:lnTo>
                    <a:pt x="8548" y="15143"/>
                  </a:lnTo>
                  <a:lnTo>
                    <a:pt x="10942" y="17561"/>
                  </a:lnTo>
                  <a:lnTo>
                    <a:pt x="11064" y="17659"/>
                  </a:lnTo>
                  <a:lnTo>
                    <a:pt x="11162" y="17708"/>
                  </a:lnTo>
                  <a:lnTo>
                    <a:pt x="11259" y="17732"/>
                  </a:lnTo>
                  <a:lnTo>
                    <a:pt x="11333" y="17732"/>
                  </a:lnTo>
                  <a:lnTo>
                    <a:pt x="11406" y="17683"/>
                  </a:lnTo>
                  <a:lnTo>
                    <a:pt x="11455" y="17586"/>
                  </a:lnTo>
                  <a:lnTo>
                    <a:pt x="11479" y="17488"/>
                  </a:lnTo>
                  <a:lnTo>
                    <a:pt x="11504" y="17341"/>
                  </a:lnTo>
                  <a:lnTo>
                    <a:pt x="11504" y="12188"/>
                  </a:lnTo>
                  <a:lnTo>
                    <a:pt x="16461" y="7230"/>
                  </a:lnTo>
                  <a:lnTo>
                    <a:pt x="16608" y="7084"/>
                  </a:lnTo>
                  <a:lnTo>
                    <a:pt x="16730" y="6888"/>
                  </a:lnTo>
                  <a:lnTo>
                    <a:pt x="16877" y="6693"/>
                  </a:lnTo>
                  <a:lnTo>
                    <a:pt x="16974" y="6498"/>
                  </a:lnTo>
                  <a:lnTo>
                    <a:pt x="17194" y="6058"/>
                  </a:lnTo>
                  <a:lnTo>
                    <a:pt x="17365" y="5569"/>
                  </a:lnTo>
                  <a:lnTo>
                    <a:pt x="17487" y="5057"/>
                  </a:lnTo>
                  <a:lnTo>
                    <a:pt x="17609" y="4519"/>
                  </a:lnTo>
                  <a:lnTo>
                    <a:pt x="17683" y="3982"/>
                  </a:lnTo>
                  <a:lnTo>
                    <a:pt x="17707" y="3445"/>
                  </a:lnTo>
                  <a:lnTo>
                    <a:pt x="17731" y="2907"/>
                  </a:lnTo>
                  <a:lnTo>
                    <a:pt x="17731" y="2419"/>
                  </a:lnTo>
                  <a:lnTo>
                    <a:pt x="17707" y="1955"/>
                  </a:lnTo>
                  <a:lnTo>
                    <a:pt x="17658" y="1515"/>
                  </a:lnTo>
                  <a:lnTo>
                    <a:pt x="17585" y="1149"/>
                  </a:lnTo>
                  <a:lnTo>
                    <a:pt x="17512" y="831"/>
                  </a:lnTo>
                  <a:lnTo>
                    <a:pt x="17414" y="587"/>
                  </a:lnTo>
                  <a:lnTo>
                    <a:pt x="17341" y="489"/>
                  </a:lnTo>
                  <a:lnTo>
                    <a:pt x="17292" y="441"/>
                  </a:lnTo>
                  <a:lnTo>
                    <a:pt x="17243" y="392"/>
                  </a:lnTo>
                  <a:lnTo>
                    <a:pt x="17145" y="318"/>
                  </a:lnTo>
                  <a:lnTo>
                    <a:pt x="16901" y="221"/>
                  </a:lnTo>
                  <a:lnTo>
                    <a:pt x="16584" y="148"/>
                  </a:lnTo>
                  <a:lnTo>
                    <a:pt x="16217" y="74"/>
                  </a:lnTo>
                  <a:lnTo>
                    <a:pt x="15778" y="25"/>
                  </a:lnTo>
                  <a:lnTo>
                    <a:pt x="153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12"/>
            <p:cNvSpPr/>
            <p:nvPr/>
          </p:nvSpPr>
          <p:spPr>
            <a:xfrm>
              <a:off x="597725" y="4665400"/>
              <a:ext cx="73300" cy="73300"/>
            </a:xfrm>
            <a:custGeom>
              <a:avLst/>
              <a:gdLst/>
              <a:ahLst/>
              <a:cxnLst/>
              <a:rect l="0" t="0" r="0" b="0"/>
              <a:pathLst>
                <a:path w="2932" h="2932" extrusionOk="0">
                  <a:moveTo>
                    <a:pt x="2028" y="1"/>
                  </a:moveTo>
                  <a:lnTo>
                    <a:pt x="1857" y="25"/>
                  </a:lnTo>
                  <a:lnTo>
                    <a:pt x="1686" y="74"/>
                  </a:lnTo>
                  <a:lnTo>
                    <a:pt x="1515" y="147"/>
                  </a:lnTo>
                  <a:lnTo>
                    <a:pt x="1369" y="269"/>
                  </a:lnTo>
                  <a:lnTo>
                    <a:pt x="1222" y="489"/>
                  </a:lnTo>
                  <a:lnTo>
                    <a:pt x="1002" y="831"/>
                  </a:lnTo>
                  <a:lnTo>
                    <a:pt x="563" y="1735"/>
                  </a:lnTo>
                  <a:lnTo>
                    <a:pt x="172" y="2565"/>
                  </a:lnTo>
                  <a:lnTo>
                    <a:pt x="1" y="2932"/>
                  </a:lnTo>
                  <a:lnTo>
                    <a:pt x="1" y="2932"/>
                  </a:lnTo>
                  <a:lnTo>
                    <a:pt x="367" y="2761"/>
                  </a:lnTo>
                  <a:lnTo>
                    <a:pt x="1198" y="2370"/>
                  </a:lnTo>
                  <a:lnTo>
                    <a:pt x="2101" y="1930"/>
                  </a:lnTo>
                  <a:lnTo>
                    <a:pt x="2443" y="1710"/>
                  </a:lnTo>
                  <a:lnTo>
                    <a:pt x="2663" y="1564"/>
                  </a:lnTo>
                  <a:lnTo>
                    <a:pt x="2785" y="1417"/>
                  </a:lnTo>
                  <a:lnTo>
                    <a:pt x="2858" y="1246"/>
                  </a:lnTo>
                  <a:lnTo>
                    <a:pt x="2907" y="1075"/>
                  </a:lnTo>
                  <a:lnTo>
                    <a:pt x="2932" y="904"/>
                  </a:lnTo>
                  <a:lnTo>
                    <a:pt x="2907" y="733"/>
                  </a:lnTo>
                  <a:lnTo>
                    <a:pt x="2858" y="562"/>
                  </a:lnTo>
                  <a:lnTo>
                    <a:pt x="2785" y="416"/>
                  </a:lnTo>
                  <a:lnTo>
                    <a:pt x="2663" y="269"/>
                  </a:lnTo>
                  <a:lnTo>
                    <a:pt x="2517" y="147"/>
                  </a:lnTo>
                  <a:lnTo>
                    <a:pt x="2370" y="74"/>
                  </a:lnTo>
                  <a:lnTo>
                    <a:pt x="2199" y="25"/>
                  </a:lnTo>
                  <a:lnTo>
                    <a:pt x="202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12"/>
            <p:cNvSpPr/>
            <p:nvPr/>
          </p:nvSpPr>
          <p:spPr>
            <a:xfrm>
              <a:off x="654525" y="4708150"/>
              <a:ext cx="47025" cy="47025"/>
            </a:xfrm>
            <a:custGeom>
              <a:avLst/>
              <a:gdLst/>
              <a:ahLst/>
              <a:cxnLst/>
              <a:rect l="0" t="0" r="0" b="0"/>
              <a:pathLst>
                <a:path w="1881" h="1881" extrusionOk="0">
                  <a:moveTo>
                    <a:pt x="1124" y="0"/>
                  </a:moveTo>
                  <a:lnTo>
                    <a:pt x="977" y="25"/>
                  </a:lnTo>
                  <a:lnTo>
                    <a:pt x="831" y="74"/>
                  </a:lnTo>
                  <a:lnTo>
                    <a:pt x="709" y="147"/>
                  </a:lnTo>
                  <a:lnTo>
                    <a:pt x="586" y="245"/>
                  </a:lnTo>
                  <a:lnTo>
                    <a:pt x="464" y="391"/>
                  </a:lnTo>
                  <a:lnTo>
                    <a:pt x="367" y="611"/>
                  </a:lnTo>
                  <a:lnTo>
                    <a:pt x="269" y="880"/>
                  </a:lnTo>
                  <a:lnTo>
                    <a:pt x="171" y="1173"/>
                  </a:lnTo>
                  <a:lnTo>
                    <a:pt x="49" y="1686"/>
                  </a:lnTo>
                  <a:lnTo>
                    <a:pt x="0" y="1881"/>
                  </a:lnTo>
                  <a:lnTo>
                    <a:pt x="0" y="1881"/>
                  </a:lnTo>
                  <a:lnTo>
                    <a:pt x="220" y="1857"/>
                  </a:lnTo>
                  <a:lnTo>
                    <a:pt x="733" y="1710"/>
                  </a:lnTo>
                  <a:lnTo>
                    <a:pt x="1002" y="1637"/>
                  </a:lnTo>
                  <a:lnTo>
                    <a:pt x="1270" y="1539"/>
                  </a:lnTo>
                  <a:lnTo>
                    <a:pt x="1515" y="1417"/>
                  </a:lnTo>
                  <a:lnTo>
                    <a:pt x="1661" y="1319"/>
                  </a:lnTo>
                  <a:lnTo>
                    <a:pt x="1759" y="1197"/>
                  </a:lnTo>
                  <a:lnTo>
                    <a:pt x="1832" y="1051"/>
                  </a:lnTo>
                  <a:lnTo>
                    <a:pt x="1881" y="928"/>
                  </a:lnTo>
                  <a:lnTo>
                    <a:pt x="1881" y="782"/>
                  </a:lnTo>
                  <a:lnTo>
                    <a:pt x="1881" y="635"/>
                  </a:lnTo>
                  <a:lnTo>
                    <a:pt x="1832" y="489"/>
                  </a:lnTo>
                  <a:lnTo>
                    <a:pt x="1759" y="367"/>
                  </a:lnTo>
                  <a:lnTo>
                    <a:pt x="1661" y="245"/>
                  </a:lnTo>
                  <a:lnTo>
                    <a:pt x="1539" y="147"/>
                  </a:lnTo>
                  <a:lnTo>
                    <a:pt x="1417" y="74"/>
                  </a:lnTo>
                  <a:lnTo>
                    <a:pt x="1270" y="25"/>
                  </a:lnTo>
                  <a:lnTo>
                    <a:pt x="11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12"/>
            <p:cNvSpPr/>
            <p:nvPr/>
          </p:nvSpPr>
          <p:spPr>
            <a:xfrm>
              <a:off x="581250" y="4634875"/>
              <a:ext cx="47050" cy="47050"/>
            </a:xfrm>
            <a:custGeom>
              <a:avLst/>
              <a:gdLst/>
              <a:ahLst/>
              <a:cxnLst/>
              <a:rect l="0" t="0" r="0" b="0"/>
              <a:pathLst>
                <a:path w="1882" h="1882" extrusionOk="0">
                  <a:moveTo>
                    <a:pt x="953" y="1"/>
                  </a:moveTo>
                  <a:lnTo>
                    <a:pt x="831" y="49"/>
                  </a:lnTo>
                  <a:lnTo>
                    <a:pt x="684" y="123"/>
                  </a:lnTo>
                  <a:lnTo>
                    <a:pt x="562" y="220"/>
                  </a:lnTo>
                  <a:lnTo>
                    <a:pt x="465" y="367"/>
                  </a:lnTo>
                  <a:lnTo>
                    <a:pt x="342" y="611"/>
                  </a:lnTo>
                  <a:lnTo>
                    <a:pt x="245" y="880"/>
                  </a:lnTo>
                  <a:lnTo>
                    <a:pt x="171" y="1148"/>
                  </a:lnTo>
                  <a:lnTo>
                    <a:pt x="25" y="1661"/>
                  </a:lnTo>
                  <a:lnTo>
                    <a:pt x="1" y="1881"/>
                  </a:lnTo>
                  <a:lnTo>
                    <a:pt x="196" y="1832"/>
                  </a:lnTo>
                  <a:lnTo>
                    <a:pt x="709" y="1710"/>
                  </a:lnTo>
                  <a:lnTo>
                    <a:pt x="1002" y="1613"/>
                  </a:lnTo>
                  <a:lnTo>
                    <a:pt x="1271" y="1515"/>
                  </a:lnTo>
                  <a:lnTo>
                    <a:pt x="1490" y="1417"/>
                  </a:lnTo>
                  <a:lnTo>
                    <a:pt x="1637" y="1295"/>
                  </a:lnTo>
                  <a:lnTo>
                    <a:pt x="1735" y="1173"/>
                  </a:lnTo>
                  <a:lnTo>
                    <a:pt x="1808" y="1051"/>
                  </a:lnTo>
                  <a:lnTo>
                    <a:pt x="1857" y="904"/>
                  </a:lnTo>
                  <a:lnTo>
                    <a:pt x="1881" y="758"/>
                  </a:lnTo>
                  <a:lnTo>
                    <a:pt x="1857" y="611"/>
                  </a:lnTo>
                  <a:lnTo>
                    <a:pt x="1808" y="465"/>
                  </a:lnTo>
                  <a:lnTo>
                    <a:pt x="1735" y="343"/>
                  </a:lnTo>
                  <a:lnTo>
                    <a:pt x="1637" y="220"/>
                  </a:lnTo>
                  <a:lnTo>
                    <a:pt x="1515" y="123"/>
                  </a:lnTo>
                  <a:lnTo>
                    <a:pt x="1393" y="49"/>
                  </a:lnTo>
                  <a:lnTo>
                    <a:pt x="124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</a:t>
            </a:fld>
            <a:endParaRPr lang="en"/>
          </a:p>
        </p:txBody>
      </p:sp>
      <p:sp>
        <p:nvSpPr>
          <p:cNvPr id="3" name="TextBox 2"/>
          <p:cNvSpPr txBox="1"/>
          <p:nvPr/>
        </p:nvSpPr>
        <p:spPr>
          <a:xfrm>
            <a:off x="755576" y="987574"/>
            <a:ext cx="770485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시작하기 전에</a:t>
            </a:r>
            <a: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…</a:t>
            </a:r>
          </a:p>
          <a:p>
            <a:endParaRPr lang="en-US" altLang="ko-KR" sz="24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Kahoot</a:t>
            </a:r>
            <a:endParaRPr lang="en-US" altLang="ko-KR" sz="24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Mentimeter</a:t>
            </a:r>
            <a:endParaRPr lang="en-US" altLang="ko-KR" sz="24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Google </a:t>
            </a:r>
            <a:r>
              <a:rPr lang="en-US" altLang="ko-KR" sz="24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Colab</a:t>
            </a:r>
            <a:endParaRPr lang="en-US" altLang="ko-KR" sz="2400" dirty="0" smtClean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Orange3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SAMSUNG </a:t>
            </a:r>
            <a:r>
              <a:rPr lang="en-US" altLang="ko-KR" sz="2400" dirty="0" err="1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Brightics</a:t>
            </a:r>
            <a: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24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en-US" altLang="ko-KR" sz="18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https://www.brightics.ai/downloads</a:t>
            </a:r>
          </a:p>
          <a:p>
            <a:pPr marL="342900" lvl="8" indent="-342900">
              <a:buFont typeface="Arial" panose="020B0604020202020204" pitchFamily="34" charset="0"/>
              <a:buChar char="•"/>
            </a:pPr>
            <a:endParaRPr lang="ko-KR" altLang="en-US" sz="24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028" name="Picture 4" descr="Kahoot! Review | PCM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74974"/>
            <a:ext cx="217624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entimeter Reviews 2021: Details, Pricing, &amp;amp; Features | G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28004"/>
            <a:ext cx="3332393" cy="17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23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1"/>
          <p:cNvSpPr txBox="1">
            <a:spLocks noGrp="1"/>
          </p:cNvSpPr>
          <p:nvPr>
            <p:ph type="title"/>
          </p:nvPr>
        </p:nvSpPr>
        <p:spPr>
          <a:xfrm>
            <a:off x="539552" y="626596"/>
            <a:ext cx="5472608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3600" b="1" dirty="0" smtClean="0">
                <a:latin typeface="+mn-ea"/>
                <a:ea typeface="+mn-ea"/>
              </a:rPr>
              <a:t>중국의 </a:t>
            </a:r>
            <a:r>
              <a:rPr lang="ko-KR" altLang="en-US" sz="3600" b="1" dirty="0" smtClean="0">
                <a:solidFill>
                  <a:srgbClr val="FFB600"/>
                </a:solidFill>
                <a:latin typeface="+mn-ea"/>
                <a:ea typeface="+mn-ea"/>
              </a:rPr>
              <a:t>인공지능 </a:t>
            </a:r>
            <a:r>
              <a:rPr lang="ko-KR" altLang="en-US" sz="3600" b="1" dirty="0" smtClean="0">
                <a:latin typeface="+mn-ea"/>
                <a:ea typeface="+mn-ea"/>
              </a:rPr>
              <a:t>교과서</a:t>
            </a:r>
            <a:endParaRPr sz="3600" b="1" dirty="0">
              <a:latin typeface="+mn-ea"/>
              <a:ea typeface="+mn-ea"/>
            </a:endParaRPr>
          </a:p>
        </p:txBody>
      </p:sp>
      <p:sp>
        <p:nvSpPr>
          <p:cNvPr id="154" name="Google Shape;154;p21"/>
          <p:cNvSpPr txBox="1">
            <a:spLocks noGrp="1"/>
          </p:cNvSpPr>
          <p:nvPr>
            <p:ph type="body" idx="1"/>
          </p:nvPr>
        </p:nvSpPr>
        <p:spPr>
          <a:xfrm>
            <a:off x="611560" y="1491630"/>
            <a:ext cx="4824536" cy="148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/>
            <a:r>
              <a:rPr lang="ko-KR" altLang="en-US" sz="1600" dirty="0">
                <a:latin typeface="+mn-ea"/>
                <a:ea typeface="+mn-ea"/>
              </a:rPr>
              <a:t>최근 중국이 내세운 목표 </a:t>
            </a:r>
            <a:r>
              <a:rPr lang="en-US" altLang="ko-KR" sz="1600" dirty="0" smtClean="0">
                <a:latin typeface="+mn-ea"/>
                <a:ea typeface="+mn-ea"/>
              </a:rPr>
              <a:t/>
            </a:r>
            <a:br>
              <a:rPr lang="en-US" altLang="ko-KR" sz="1600" dirty="0" smtClean="0">
                <a:latin typeface="+mn-ea"/>
                <a:ea typeface="+mn-ea"/>
              </a:rPr>
            </a:br>
            <a:r>
              <a:rPr lang="en-US" altLang="ko-KR" sz="1600" dirty="0" smtClean="0">
                <a:latin typeface="+mn-ea"/>
                <a:ea typeface="+mn-ea"/>
              </a:rPr>
              <a:t> - 2030</a:t>
            </a:r>
            <a:r>
              <a:rPr lang="ko-KR" altLang="en-US" sz="1600" dirty="0">
                <a:latin typeface="+mn-ea"/>
                <a:ea typeface="+mn-ea"/>
              </a:rPr>
              <a:t>년까지 인공지능</a:t>
            </a:r>
            <a:r>
              <a:rPr lang="en-US" altLang="ko-KR" sz="1600" dirty="0">
                <a:latin typeface="+mn-ea"/>
                <a:ea typeface="+mn-ea"/>
              </a:rPr>
              <a:t>(AI) </a:t>
            </a:r>
            <a:r>
              <a:rPr lang="ko-KR" altLang="en-US" sz="1600" dirty="0">
                <a:latin typeface="+mn-ea"/>
                <a:ea typeface="+mn-ea"/>
              </a:rPr>
              <a:t>분야에서 세계 </a:t>
            </a:r>
            <a:r>
              <a:rPr lang="en-US" altLang="ko-KR" sz="1600" dirty="0">
                <a:latin typeface="+mn-ea"/>
                <a:ea typeface="+mn-ea"/>
              </a:rPr>
              <a:t>1</a:t>
            </a:r>
            <a:r>
              <a:rPr lang="ko-KR" altLang="en-US" sz="1600" dirty="0">
                <a:latin typeface="+mn-ea"/>
                <a:ea typeface="+mn-ea"/>
              </a:rPr>
              <a:t>위 </a:t>
            </a:r>
            <a:endParaRPr lang="en-US" altLang="ko-KR" sz="1600" dirty="0" smtClean="0">
              <a:latin typeface="+mn-ea"/>
              <a:ea typeface="+mn-ea"/>
            </a:endParaRPr>
          </a:p>
          <a:p>
            <a:pPr marL="285750" indent="-285750"/>
            <a:r>
              <a:rPr lang="en-US" altLang="ko-KR" sz="1600" dirty="0" smtClean="0">
                <a:latin typeface="+mn-ea"/>
                <a:ea typeface="+mn-ea"/>
              </a:rPr>
              <a:t>2018</a:t>
            </a:r>
            <a:r>
              <a:rPr lang="ko-KR" altLang="en-US" sz="1600" dirty="0" smtClean="0">
                <a:latin typeface="+mn-ea"/>
                <a:ea typeface="+mn-ea"/>
              </a:rPr>
              <a:t>년 </a:t>
            </a:r>
            <a:r>
              <a:rPr lang="en-US" altLang="ko-KR" sz="1600" dirty="0">
                <a:latin typeface="+mn-ea"/>
                <a:ea typeface="+mn-ea"/>
              </a:rPr>
              <a:t>4</a:t>
            </a:r>
            <a:r>
              <a:rPr lang="ko-KR" altLang="en-US" sz="1600" dirty="0">
                <a:latin typeface="+mn-ea"/>
                <a:ea typeface="+mn-ea"/>
              </a:rPr>
              <a:t>월 </a:t>
            </a:r>
            <a:r>
              <a:rPr lang="en-US" altLang="ko-KR" sz="1600" dirty="0">
                <a:latin typeface="+mn-ea"/>
                <a:ea typeface="+mn-ea"/>
              </a:rPr>
              <a:t>28</a:t>
            </a:r>
            <a:r>
              <a:rPr lang="ko-KR" altLang="en-US" sz="1600" dirty="0" smtClean="0">
                <a:latin typeface="+mn-ea"/>
                <a:ea typeface="+mn-ea"/>
              </a:rPr>
              <a:t>일 상하이에서 </a:t>
            </a:r>
            <a:r>
              <a:rPr lang="ko-KR" altLang="en-US" sz="1600" dirty="0">
                <a:latin typeface="+mn-ea"/>
                <a:ea typeface="+mn-ea"/>
              </a:rPr>
              <a:t>세계 최초로 고등학생용 </a:t>
            </a:r>
            <a:r>
              <a:rPr lang="en-US" altLang="ko-KR" sz="1600" dirty="0">
                <a:latin typeface="+mn-ea"/>
                <a:ea typeface="+mn-ea"/>
              </a:rPr>
              <a:t>AI </a:t>
            </a:r>
            <a:r>
              <a:rPr lang="ko-KR" altLang="en-US" sz="1600" dirty="0">
                <a:latin typeface="+mn-ea"/>
                <a:ea typeface="+mn-ea"/>
              </a:rPr>
              <a:t>교과서가 </a:t>
            </a:r>
            <a:r>
              <a:rPr lang="ko-KR" altLang="en-US" sz="1600" dirty="0" smtClean="0">
                <a:latin typeface="+mn-ea"/>
                <a:ea typeface="+mn-ea"/>
              </a:rPr>
              <a:t>발간</a:t>
            </a:r>
            <a:endParaRPr lang="en-US" altLang="ko-KR" sz="1600" dirty="0" smtClean="0">
              <a:latin typeface="+mn-ea"/>
              <a:ea typeface="+mn-ea"/>
            </a:endParaRPr>
          </a:p>
          <a:p>
            <a:pPr marL="285750" indent="-285750"/>
            <a:r>
              <a:rPr lang="ko-KR" altLang="en-US" sz="1600" dirty="0" err="1" smtClean="0">
                <a:latin typeface="+mn-ea"/>
                <a:ea typeface="+mn-ea"/>
              </a:rPr>
              <a:t>상하이교통대</a:t>
            </a:r>
            <a:r>
              <a:rPr lang="ko-KR" altLang="en-US" sz="1600" dirty="0" smtClean="0">
                <a:latin typeface="+mn-ea"/>
                <a:ea typeface="+mn-ea"/>
              </a:rPr>
              <a:t> </a:t>
            </a:r>
            <a:r>
              <a:rPr lang="ko-KR" altLang="en-US" sz="1600" dirty="0">
                <a:latin typeface="+mn-ea"/>
                <a:ea typeface="+mn-ea"/>
              </a:rPr>
              <a:t>부속고등학교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latin typeface="+mn-ea"/>
                <a:ea typeface="+mn-ea"/>
              </a:rPr>
              <a:t>칭화대부고</a:t>
            </a:r>
            <a:r>
              <a:rPr lang="ko-KR" altLang="en-US" sz="1600" dirty="0" smtClean="0">
                <a:latin typeface="+mn-ea"/>
                <a:ea typeface="+mn-ea"/>
              </a:rPr>
              <a:t> </a:t>
            </a:r>
            <a:r>
              <a:rPr lang="en-US" altLang="ko-KR" sz="1600" dirty="0" smtClean="0">
                <a:latin typeface="+mn-ea"/>
                <a:ea typeface="+mn-ea"/>
              </a:rPr>
              <a:t>40</a:t>
            </a:r>
            <a:r>
              <a:rPr lang="ko-KR" altLang="en-US" sz="1600" dirty="0">
                <a:latin typeface="+mn-ea"/>
                <a:ea typeface="+mn-ea"/>
              </a:rPr>
              <a:t>개 고교가 첫 </a:t>
            </a:r>
            <a:r>
              <a:rPr lang="en-US" altLang="ko-KR" sz="1600" dirty="0">
                <a:latin typeface="+mn-ea"/>
                <a:ea typeface="+mn-ea"/>
              </a:rPr>
              <a:t>'</a:t>
            </a:r>
            <a:r>
              <a:rPr lang="ko-KR" altLang="en-US" sz="1600" dirty="0">
                <a:latin typeface="+mn-ea"/>
                <a:ea typeface="+mn-ea"/>
              </a:rPr>
              <a:t>인공지능 교육 </a:t>
            </a:r>
            <a:r>
              <a:rPr lang="ko-KR" altLang="en-US" sz="1600" dirty="0" err="1">
                <a:latin typeface="+mn-ea"/>
                <a:ea typeface="+mn-ea"/>
              </a:rPr>
              <a:t>실험기지교</a:t>
            </a:r>
            <a:r>
              <a:rPr lang="en-US" altLang="ko-KR" sz="1600" dirty="0">
                <a:latin typeface="+mn-ea"/>
                <a:ea typeface="+mn-ea"/>
              </a:rPr>
              <a:t>'</a:t>
            </a:r>
            <a:r>
              <a:rPr lang="ko-KR" altLang="en-US" sz="1600" dirty="0" smtClean="0">
                <a:latin typeface="+mn-ea"/>
                <a:ea typeface="+mn-ea"/>
              </a:rPr>
              <a:t>로 지정 </a:t>
            </a: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/>
            </a:r>
            <a:br>
              <a:rPr lang="ko-KR" altLang="en-US" dirty="0"/>
            </a:br>
            <a:r>
              <a:rPr lang="en-US" altLang="ko-KR" sz="1100" dirty="0"/>
              <a:t>[</a:t>
            </a:r>
            <a:r>
              <a:rPr lang="ko-KR" altLang="en-US" sz="1100" dirty="0"/>
              <a:t>출처</a:t>
            </a:r>
            <a:r>
              <a:rPr lang="en-US" altLang="ko-KR" sz="1100" dirty="0"/>
              <a:t>: </a:t>
            </a:r>
            <a:r>
              <a:rPr lang="ko-KR" altLang="en-US" sz="1100" dirty="0" smtClean="0"/>
              <a:t>온라인 중앙일보</a:t>
            </a:r>
            <a:r>
              <a:rPr lang="en-US" altLang="ko-KR" sz="1100" dirty="0" smtClean="0"/>
              <a:t>, 2018.5.11] </a:t>
            </a:r>
            <a:r>
              <a:rPr lang="ko-KR" altLang="en-US" sz="1100" dirty="0"/>
              <a:t>중국</a:t>
            </a:r>
            <a:r>
              <a:rPr lang="en-US" altLang="ko-KR" sz="1100" dirty="0"/>
              <a:t>, </a:t>
            </a:r>
            <a:r>
              <a:rPr lang="ko-KR" altLang="en-US" sz="1100" dirty="0"/>
              <a:t>세계 최초로 인공지능 교과서 발간</a:t>
            </a:r>
            <a:endParaRPr sz="1100" dirty="0"/>
          </a:p>
        </p:txBody>
      </p:sp>
      <p:sp>
        <p:nvSpPr>
          <p:cNvPr id="156" name="Google Shape;156;p2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2050" name="Picture 2" descr="Image result for 人工智能基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6"/>
          <a:stretch/>
        </p:blipFill>
        <p:spPr bwMode="auto">
          <a:xfrm>
            <a:off x="5597236" y="1133953"/>
            <a:ext cx="279972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886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1"/>
          <p:cNvSpPr txBox="1">
            <a:spLocks noGrp="1"/>
          </p:cNvSpPr>
          <p:nvPr>
            <p:ph type="title"/>
          </p:nvPr>
        </p:nvSpPr>
        <p:spPr>
          <a:xfrm>
            <a:off x="539552" y="626596"/>
            <a:ext cx="5472608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3600" b="1" dirty="0" smtClean="0">
                <a:latin typeface="+mn-ea"/>
                <a:ea typeface="+mn-ea"/>
              </a:rPr>
              <a:t>내용을 파악하면</a:t>
            </a:r>
            <a:r>
              <a:rPr lang="en-US" altLang="ko-KR" sz="3600" b="1" dirty="0" smtClean="0">
                <a:latin typeface="+mn-ea"/>
                <a:ea typeface="+mn-ea"/>
              </a:rPr>
              <a:t>,…</a:t>
            </a:r>
            <a:endParaRPr sz="3600" b="1" dirty="0">
              <a:latin typeface="+mn-ea"/>
              <a:ea typeface="+mn-ea"/>
            </a:endParaRPr>
          </a:p>
        </p:txBody>
      </p:sp>
      <p:sp>
        <p:nvSpPr>
          <p:cNvPr id="154" name="Google Shape;154;p21"/>
          <p:cNvSpPr txBox="1">
            <a:spLocks noGrp="1"/>
          </p:cNvSpPr>
          <p:nvPr>
            <p:ph type="body" idx="1"/>
          </p:nvPr>
        </p:nvSpPr>
        <p:spPr>
          <a:xfrm>
            <a:off x="539552" y="1268210"/>
            <a:ext cx="4320480" cy="3312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ko-KR" altLang="en-US" sz="1600" b="1" dirty="0" smtClean="0">
                <a:latin typeface="+mn-ea"/>
                <a:ea typeface="+mn-ea"/>
              </a:rPr>
              <a:t>고등학교 </a:t>
            </a:r>
            <a:r>
              <a:rPr lang="en-US" altLang="ko-KR" sz="1600" b="1" dirty="0" smtClean="0">
                <a:latin typeface="+mn-ea"/>
                <a:ea typeface="+mn-ea"/>
              </a:rPr>
              <a:t>1</a:t>
            </a:r>
            <a:r>
              <a:rPr lang="ko-KR" altLang="en-US" sz="1600" b="1" dirty="0" smtClean="0">
                <a:latin typeface="+mn-ea"/>
                <a:ea typeface="+mn-ea"/>
              </a:rPr>
              <a:t>학년 </a:t>
            </a:r>
            <a:r>
              <a:rPr lang="en-US" altLang="ko-KR" sz="1600" b="1" dirty="0" smtClean="0">
                <a:latin typeface="+mn-ea"/>
                <a:ea typeface="+mn-ea"/>
              </a:rPr>
              <a:t>2</a:t>
            </a:r>
            <a:r>
              <a:rPr lang="ko-KR" altLang="en-US" sz="1600" b="1" dirty="0" smtClean="0">
                <a:latin typeface="+mn-ea"/>
                <a:ea typeface="+mn-ea"/>
              </a:rPr>
              <a:t>학기용 실습교재</a:t>
            </a:r>
            <a:endParaRPr lang="en-US" altLang="ko-KR" sz="1600" b="1" dirty="0" smtClean="0">
              <a:latin typeface="+mn-ea"/>
              <a:ea typeface="+mn-ea"/>
            </a:endParaRPr>
          </a:p>
          <a:p>
            <a:pPr>
              <a:buFontTx/>
              <a:buChar char="-"/>
            </a:pPr>
            <a:r>
              <a:rPr lang="ko-KR" altLang="en-US" sz="1400" dirty="0" smtClean="0">
                <a:latin typeface="+mn-ea"/>
                <a:ea typeface="+mn-ea"/>
              </a:rPr>
              <a:t>초등학교 부터 전체가 일관되게 구성되어 있으나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기술의 습득에 초점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buFontTx/>
              <a:buChar char="-"/>
            </a:pPr>
            <a:r>
              <a:rPr lang="ko-KR" altLang="en-US" sz="1400" dirty="0" smtClean="0">
                <a:latin typeface="+mn-ea"/>
                <a:ea typeface="+mn-ea"/>
              </a:rPr>
              <a:t>특히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고등학교는 대학기술의 습득형태임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buFontTx/>
              <a:buChar char="-"/>
            </a:pPr>
            <a:r>
              <a:rPr lang="ko-KR" altLang="en-US" sz="1400" dirty="0" smtClean="0">
                <a:latin typeface="+mn-ea"/>
                <a:ea typeface="+mn-ea"/>
              </a:rPr>
              <a:t>기술의 습득이유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필요성</a:t>
            </a:r>
            <a:r>
              <a:rPr lang="en-US" altLang="ko-KR" sz="1400" dirty="0" smtClean="0">
                <a:latin typeface="+mn-ea"/>
                <a:ea typeface="+mn-ea"/>
              </a:rPr>
              <a:t>,</a:t>
            </a:r>
            <a:br>
              <a:rPr lang="en-US" altLang="ko-KR" sz="1400" dirty="0" smtClean="0">
                <a:latin typeface="+mn-ea"/>
                <a:ea typeface="+mn-ea"/>
              </a:rPr>
            </a:br>
            <a:r>
              <a:rPr lang="ko-KR" altLang="en-US" sz="1400" dirty="0" err="1" smtClean="0">
                <a:latin typeface="+mn-ea"/>
                <a:ea typeface="+mn-ea"/>
              </a:rPr>
              <a:t>문해력의</a:t>
            </a:r>
            <a:r>
              <a:rPr lang="ko-KR" altLang="en-US" sz="1400" dirty="0" smtClean="0">
                <a:latin typeface="+mn-ea"/>
                <a:ea typeface="+mn-ea"/>
              </a:rPr>
              <a:t> 습득에 대한 이해 부족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buFontTx/>
              <a:buChar char="-"/>
            </a:pPr>
            <a:r>
              <a:rPr lang="ko-KR" altLang="en-US" sz="1400" dirty="0" smtClean="0">
                <a:latin typeface="+mn-ea"/>
                <a:ea typeface="+mn-ea"/>
              </a:rPr>
              <a:t>중요</a:t>
            </a:r>
            <a:r>
              <a:rPr lang="en-US" altLang="ko-KR" sz="1400" dirty="0" smtClean="0">
                <a:latin typeface="+mn-ea"/>
                <a:ea typeface="+mn-ea"/>
              </a:rPr>
              <a:t>: </a:t>
            </a:r>
            <a:r>
              <a:rPr lang="ko-KR" altLang="en-US" sz="1400" dirty="0" smtClean="0">
                <a:solidFill>
                  <a:srgbClr val="00B050"/>
                </a:solidFill>
                <a:latin typeface="+mn-ea"/>
                <a:ea typeface="+mn-ea"/>
              </a:rPr>
              <a:t>활용방법과 목적을 위한 프로젝트 학습이 부족함</a:t>
            </a:r>
            <a:endParaRPr lang="ko-KR" altLang="en-US" sz="1600" dirty="0"/>
          </a:p>
        </p:txBody>
      </p:sp>
      <p:sp>
        <p:nvSpPr>
          <p:cNvPr id="156" name="Google Shape;156;p21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Google Shape;154;p21"/>
          <p:cNvSpPr txBox="1">
            <a:spLocks/>
          </p:cNvSpPr>
          <p:nvPr/>
        </p:nvSpPr>
        <p:spPr>
          <a:xfrm>
            <a:off x="4626171" y="123478"/>
            <a:ext cx="2322093" cy="331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endParaRPr lang="ko-KR" altLang="en-US" sz="1000" dirty="0"/>
          </a:p>
          <a:p>
            <a:pPr marL="114300" indent="0">
              <a:buNone/>
            </a:pPr>
            <a:r>
              <a:rPr lang="en-US" altLang="ko-KR" sz="1200" b="1" dirty="0"/>
              <a:t>1) </a:t>
            </a:r>
            <a:r>
              <a:rPr lang="ko-KR" altLang="en-US" sz="1200" b="1" dirty="0"/>
              <a:t>기계학습소개</a:t>
            </a:r>
          </a:p>
          <a:p>
            <a:pPr marL="114300" indent="0">
              <a:buNone/>
            </a:pPr>
            <a:r>
              <a:rPr lang="en-US" altLang="ko-KR" sz="1200" b="1" dirty="0"/>
              <a:t>2) </a:t>
            </a:r>
            <a:r>
              <a:rPr lang="ko-KR" altLang="en-US" sz="1200" b="1" dirty="0" err="1"/>
              <a:t>기계학습의역사와중요성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3) </a:t>
            </a:r>
            <a:r>
              <a:rPr lang="ko-KR" altLang="en-US" sz="1200" b="1" dirty="0" err="1"/>
              <a:t>기계학습의주요방법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4) </a:t>
            </a:r>
            <a:r>
              <a:rPr lang="ko-KR" altLang="en-US" sz="1200" b="1" dirty="0"/>
              <a:t>기계식학습</a:t>
            </a:r>
          </a:p>
          <a:p>
            <a:pPr marL="114300" indent="0">
              <a:buNone/>
            </a:pPr>
            <a:r>
              <a:rPr lang="en-US" altLang="ko-KR" sz="1200" b="1" dirty="0"/>
              <a:t>5) </a:t>
            </a:r>
            <a:r>
              <a:rPr lang="ko-KR" altLang="en-US" sz="1200" b="1" dirty="0" err="1"/>
              <a:t>지도식학습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6) Deductive learning</a:t>
            </a:r>
          </a:p>
          <a:p>
            <a:pPr marL="114300" indent="0">
              <a:buNone/>
            </a:pPr>
            <a:r>
              <a:rPr lang="en-US" altLang="ko-KR" sz="1200" b="1" dirty="0"/>
              <a:t>7) </a:t>
            </a:r>
            <a:r>
              <a:rPr lang="ko-KR" altLang="en-US" sz="1200" b="1" dirty="0"/>
              <a:t>유추학습</a:t>
            </a:r>
          </a:p>
          <a:p>
            <a:pPr marL="114300" indent="0">
              <a:buNone/>
            </a:pPr>
            <a:r>
              <a:rPr lang="en-US" altLang="ko-KR" sz="1200" b="1" dirty="0"/>
              <a:t>8) </a:t>
            </a:r>
            <a:r>
              <a:rPr lang="ko-KR" altLang="en-US" sz="1200" b="1" dirty="0"/>
              <a:t>인공신경망</a:t>
            </a:r>
          </a:p>
          <a:p>
            <a:pPr marL="114300" indent="0">
              <a:buNone/>
            </a:pPr>
            <a:r>
              <a:rPr lang="en-US" altLang="ko-KR" sz="1200" b="1" dirty="0"/>
              <a:t>9) </a:t>
            </a:r>
            <a:r>
              <a:rPr lang="ko-KR" altLang="en-US" sz="1200" b="1" dirty="0" err="1"/>
              <a:t>기계기하학적증명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10) </a:t>
            </a:r>
            <a:r>
              <a:rPr lang="ko-KR" altLang="en-US" sz="1200" b="1" dirty="0"/>
              <a:t>후보자제거알고리즘</a:t>
            </a:r>
            <a:r>
              <a:rPr lang="en-US" altLang="ko-KR" sz="1200" b="1" dirty="0"/>
              <a:t>1</a:t>
            </a:r>
          </a:p>
          <a:p>
            <a:pPr marL="114300" indent="0">
              <a:buNone/>
            </a:pPr>
            <a:r>
              <a:rPr lang="en-US" altLang="ko-KR" sz="1200" b="1" dirty="0"/>
              <a:t>11) </a:t>
            </a:r>
            <a:r>
              <a:rPr lang="ko-KR" altLang="en-US" sz="1200" b="1" dirty="0" err="1"/>
              <a:t>베이지안학습알고리즘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12) EM </a:t>
            </a:r>
            <a:r>
              <a:rPr lang="ko-KR" altLang="en-US" sz="1200" b="1" dirty="0"/>
              <a:t>알고리즘</a:t>
            </a:r>
          </a:p>
          <a:p>
            <a:pPr marL="114300" indent="0">
              <a:buNone/>
            </a:pPr>
            <a:r>
              <a:rPr lang="en-US" altLang="ko-KR" sz="1200" b="1" dirty="0"/>
              <a:t>13) </a:t>
            </a:r>
            <a:r>
              <a:rPr lang="ko-KR" altLang="en-US" sz="1200" b="1" dirty="0" err="1"/>
              <a:t>매니폴드기계학습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14) </a:t>
            </a:r>
            <a:r>
              <a:rPr lang="ko-KR" altLang="en-US" sz="1200" b="1" dirty="0" err="1"/>
              <a:t>반감독기계학습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15) </a:t>
            </a:r>
            <a:r>
              <a:rPr lang="ko-KR" altLang="en-US" sz="1200" b="1" dirty="0" smtClean="0"/>
              <a:t>다중예제기계학습</a:t>
            </a:r>
            <a:endParaRPr lang="ko-KR" altLang="en-US" sz="1200" b="1" dirty="0"/>
          </a:p>
        </p:txBody>
      </p:sp>
      <p:sp>
        <p:nvSpPr>
          <p:cNvPr id="8" name="Google Shape;154;p21"/>
          <p:cNvSpPr txBox="1">
            <a:spLocks/>
          </p:cNvSpPr>
          <p:nvPr/>
        </p:nvSpPr>
        <p:spPr>
          <a:xfrm>
            <a:off x="6624558" y="1276488"/>
            <a:ext cx="2322093" cy="33123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1pPr>
            <a:lvl2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B600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●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○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Raleway Light"/>
              <a:buChar char="■"/>
              <a:defRPr sz="1800" b="0" i="0" u="none" strike="noStrike" cap="none">
                <a:solidFill>
                  <a:srgbClr val="666666"/>
                </a:solidFill>
                <a:latin typeface="Raleway Light"/>
                <a:ea typeface="Raleway Light"/>
                <a:cs typeface="Raleway Light"/>
                <a:sym typeface="Raleway Light"/>
              </a:defRPr>
            </a:lvl9pPr>
          </a:lstStyle>
          <a:p>
            <a:endParaRPr lang="ko-KR" altLang="en-US" sz="1000" dirty="0" smtClean="0"/>
          </a:p>
          <a:p>
            <a:pPr marL="114300" indent="0">
              <a:buNone/>
            </a:pPr>
            <a:r>
              <a:rPr lang="en-US" altLang="ko-KR" sz="1200" b="1" dirty="0" smtClean="0"/>
              <a:t>16</a:t>
            </a:r>
            <a:r>
              <a:rPr lang="en-US" altLang="ko-KR" sz="1200" b="1" dirty="0"/>
              <a:t>) </a:t>
            </a:r>
            <a:r>
              <a:rPr lang="ko-KR" altLang="en-US" sz="1200" b="1" dirty="0" err="1"/>
              <a:t>랭킹머신학습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17) </a:t>
            </a:r>
            <a:r>
              <a:rPr lang="ko-KR" altLang="en-US" sz="1200" b="1" dirty="0" err="1"/>
              <a:t>빅데이터스트림기계학습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18) </a:t>
            </a:r>
            <a:r>
              <a:rPr lang="ko-KR" altLang="en-US" sz="1200" b="1" dirty="0"/>
              <a:t>그래프모델기계학습</a:t>
            </a:r>
          </a:p>
          <a:p>
            <a:pPr marL="114300" indent="0">
              <a:buNone/>
            </a:pPr>
            <a:r>
              <a:rPr lang="en-US" altLang="ko-KR" sz="1200" b="1" dirty="0"/>
              <a:t>19) </a:t>
            </a:r>
            <a:r>
              <a:rPr lang="ko-KR" altLang="en-US" sz="1200" b="1" dirty="0" err="1"/>
              <a:t>기계학습의산업응용확장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20) </a:t>
            </a:r>
            <a:r>
              <a:rPr lang="ko-KR" altLang="en-US" sz="1200" b="1" dirty="0" err="1"/>
              <a:t>핸드폰및인공지능</a:t>
            </a:r>
            <a:endParaRPr lang="ko-KR" altLang="en-US" sz="1200" b="1" dirty="0"/>
          </a:p>
          <a:p>
            <a:pPr marL="114300" indent="0">
              <a:buNone/>
            </a:pPr>
            <a:r>
              <a:rPr lang="en-US" altLang="ko-KR" sz="1200" b="1" dirty="0"/>
              <a:t>21) </a:t>
            </a:r>
            <a:r>
              <a:rPr lang="ko-KR" altLang="en-US" sz="1200" b="1" dirty="0" err="1"/>
              <a:t>워드프로세싱및</a:t>
            </a:r>
            <a:r>
              <a:rPr lang="en-US" altLang="ko-KR" sz="1200" b="1" dirty="0"/>
              <a:t>AI </a:t>
            </a:r>
            <a:r>
              <a:rPr lang="ko-KR" altLang="en-US" sz="1200" b="1" dirty="0"/>
              <a:t>능력향상</a:t>
            </a:r>
          </a:p>
          <a:p>
            <a:pPr marL="114300" indent="0">
              <a:buNone/>
            </a:pPr>
            <a:r>
              <a:rPr lang="en-US" altLang="ko-KR" sz="1200" b="1" dirty="0"/>
              <a:t>22) </a:t>
            </a:r>
            <a:r>
              <a:rPr lang="ko-KR" altLang="en-US" sz="1200" b="1" dirty="0" err="1"/>
              <a:t>음성및</a:t>
            </a:r>
            <a:r>
              <a:rPr lang="en-US" altLang="ko-KR" sz="1200" b="1" dirty="0"/>
              <a:t>AI </a:t>
            </a:r>
            <a:r>
              <a:rPr lang="ko-KR" altLang="en-US" sz="1200" b="1" dirty="0"/>
              <a:t>능력향상</a:t>
            </a:r>
          </a:p>
          <a:p>
            <a:pPr marL="114300" indent="0">
              <a:buNone/>
            </a:pPr>
            <a:r>
              <a:rPr lang="en-US" altLang="ko-KR" sz="1200" b="1" dirty="0"/>
              <a:t>23) </a:t>
            </a:r>
            <a:r>
              <a:rPr lang="ko-KR" altLang="en-US" sz="1200" b="1" dirty="0" err="1"/>
              <a:t>이미지처리및</a:t>
            </a:r>
            <a:r>
              <a:rPr lang="en-US" altLang="ko-KR" sz="1200" b="1" dirty="0"/>
              <a:t>AI </a:t>
            </a:r>
            <a:r>
              <a:rPr lang="ko-KR" altLang="en-US" sz="1200" b="1" dirty="0"/>
              <a:t>성능향상</a:t>
            </a:r>
          </a:p>
          <a:p>
            <a:pPr marL="114300" indent="0">
              <a:buNone/>
            </a:pPr>
            <a:r>
              <a:rPr lang="en-US" altLang="ko-KR" sz="1200" b="1" dirty="0"/>
              <a:t>24) </a:t>
            </a:r>
            <a:r>
              <a:rPr lang="ko-KR" altLang="en-US" sz="1200" b="1" dirty="0" err="1"/>
              <a:t>비디오및</a:t>
            </a:r>
            <a:r>
              <a:rPr lang="en-US" altLang="ko-KR" sz="1200" b="1" dirty="0"/>
              <a:t>AI </a:t>
            </a:r>
            <a:r>
              <a:rPr lang="ko-KR" altLang="en-US" sz="1200" b="1" dirty="0"/>
              <a:t>성능향상</a:t>
            </a:r>
          </a:p>
          <a:p>
            <a:pPr marL="114300" indent="0">
              <a:buNone/>
            </a:pPr>
            <a:r>
              <a:rPr lang="en-US" altLang="ko-KR" sz="1200" b="1" dirty="0"/>
              <a:t>25) H5 </a:t>
            </a:r>
            <a:r>
              <a:rPr lang="ko-KR" altLang="en-US" sz="1200" b="1" dirty="0"/>
              <a:t>및</a:t>
            </a:r>
            <a:r>
              <a:rPr lang="en-US" altLang="ko-KR" sz="1200" b="1" dirty="0"/>
              <a:t>AR </a:t>
            </a:r>
            <a:r>
              <a:rPr lang="ko-KR" altLang="en-US" sz="1200" b="1" dirty="0"/>
              <a:t>기술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99476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</a:t>
            </a:fld>
            <a:endParaRPr lang="en"/>
          </a:p>
        </p:txBody>
      </p:sp>
      <p:sp>
        <p:nvSpPr>
          <p:cNvPr id="4" name="Google Shape;153;p21"/>
          <p:cNvSpPr txBox="1">
            <a:spLocks/>
          </p:cNvSpPr>
          <p:nvPr/>
        </p:nvSpPr>
        <p:spPr>
          <a:xfrm>
            <a:off x="539552" y="626596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서울시 </a:t>
            </a:r>
            <a:r>
              <a:rPr lang="ko-KR" altLang="en-US" sz="3600" b="1" dirty="0" smtClean="0">
                <a:solidFill>
                  <a:srgbClr val="FFB600"/>
                </a:solidFill>
                <a:latin typeface="+mn-ea"/>
                <a:ea typeface="+mn-ea"/>
              </a:rPr>
              <a:t>인공지능과 미래사회 </a:t>
            </a:r>
            <a:r>
              <a:rPr lang="ko-KR" altLang="en-US" sz="3600" b="1" dirty="0" smtClean="0">
                <a:latin typeface="+mn-ea"/>
                <a:ea typeface="+mn-ea"/>
              </a:rPr>
              <a:t>특징</a:t>
            </a:r>
            <a:endParaRPr lang="ko-KR" altLang="en-US" sz="3600" b="1" dirty="0">
              <a:latin typeface="+mn-ea"/>
              <a:ea typeface="+mn-ea"/>
            </a:endParaRPr>
          </a:p>
        </p:txBody>
      </p:sp>
      <p:graphicFrame>
        <p:nvGraphicFramePr>
          <p:cNvPr id="3" name="다이어그램 2"/>
          <p:cNvGraphicFramePr/>
          <p:nvPr>
            <p:extLst/>
          </p:nvPr>
        </p:nvGraphicFramePr>
        <p:xfrm>
          <a:off x="539552" y="1275606"/>
          <a:ext cx="8064896" cy="3559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624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6</a:t>
            </a:fld>
            <a:endParaRPr lang="en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068" y="3647670"/>
            <a:ext cx="1125930" cy="1470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Google Shape;153;p21"/>
          <p:cNvSpPr txBox="1">
            <a:spLocks/>
          </p:cNvSpPr>
          <p:nvPr/>
        </p:nvSpPr>
        <p:spPr>
          <a:xfrm>
            <a:off x="539552" y="626596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목차 </a:t>
            </a:r>
            <a:r>
              <a:rPr lang="en-US" altLang="ko-KR" sz="3600" b="1" dirty="0" smtClean="0">
                <a:latin typeface="+mn-ea"/>
                <a:ea typeface="+mn-ea"/>
              </a:rPr>
              <a:t>- </a:t>
            </a:r>
            <a:r>
              <a:rPr lang="ko-KR" altLang="en-US" sz="3600" b="1" dirty="0" smtClean="0">
                <a:solidFill>
                  <a:srgbClr val="FFB600"/>
                </a:solidFill>
                <a:latin typeface="+mn-ea"/>
                <a:ea typeface="+mn-ea"/>
              </a:rPr>
              <a:t>인공지능과 미래사회</a:t>
            </a:r>
            <a:endParaRPr lang="ko-KR" altLang="en-US" sz="3600" b="1" dirty="0">
              <a:latin typeface="+mn-ea"/>
              <a:ea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7614"/>
            <a:ext cx="1772700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260" y="1275607"/>
            <a:ext cx="204539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03390"/>
            <a:ext cx="2088232" cy="3818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680" y="1203598"/>
            <a:ext cx="2256776" cy="2448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910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  <p:pic>
        <p:nvPicPr>
          <p:cNvPr id="3" name="Picture 2" descr="C:\Users\ryu\Desktop\smoe_symbo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9" t="35980" r="13735" b="13213"/>
          <a:stretch/>
        </p:blipFill>
        <p:spPr bwMode="auto">
          <a:xfrm>
            <a:off x="8028384" y="51470"/>
            <a:ext cx="995922" cy="107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153;p21"/>
          <p:cNvSpPr txBox="1">
            <a:spLocks/>
          </p:cNvSpPr>
          <p:nvPr/>
        </p:nvSpPr>
        <p:spPr>
          <a:xfrm>
            <a:off x="539552" y="626596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목적과 활용</a:t>
            </a:r>
            <a:endParaRPr lang="ko-KR" altLang="en-US" sz="3600" b="1" dirty="0">
              <a:latin typeface="+mn-ea"/>
              <a:ea typeface="+mn-ea"/>
            </a:endParaRPr>
          </a:p>
        </p:txBody>
      </p:sp>
      <p:sp>
        <p:nvSpPr>
          <p:cNvPr id="5" name="Google Shape;154;p21"/>
          <p:cNvSpPr txBox="1">
            <a:spLocks/>
          </p:cNvSpPr>
          <p:nvPr/>
        </p:nvSpPr>
        <p:spPr>
          <a:xfrm>
            <a:off x="539552" y="1268210"/>
            <a:ext cx="7776864" cy="3312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인공지능 기술을 활용하는 이유와 사람들에게 어떠한 이로움을 줄 수 있는지에 대한 깊이 있는 고찰 </a:t>
            </a: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지속적인 토론과 생각을 할 수 있는 기회를 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교과서 안에서 제공</a:t>
            </a: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인공지능의 딜레마적 상황을 충분히 고려</a:t>
            </a:r>
            <a:endParaRPr lang="en-US" altLang="ko-KR" sz="1600" dirty="0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19" y="2662924"/>
            <a:ext cx="3748782" cy="2393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7654"/>
            <a:ext cx="3600400" cy="3302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429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8</a:t>
            </a:fld>
            <a:endParaRPr lang="en"/>
          </a:p>
        </p:txBody>
      </p:sp>
      <p:pic>
        <p:nvPicPr>
          <p:cNvPr id="3" name="Picture 2" descr="C:\Users\ryu\Desktop\smoe_symbo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9" t="35980" r="13735" b="13213"/>
          <a:stretch/>
        </p:blipFill>
        <p:spPr bwMode="auto">
          <a:xfrm>
            <a:off x="8028384" y="51470"/>
            <a:ext cx="995922" cy="107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153;p21"/>
          <p:cNvSpPr txBox="1">
            <a:spLocks/>
          </p:cNvSpPr>
          <p:nvPr/>
        </p:nvSpPr>
        <p:spPr>
          <a:xfrm>
            <a:off x="539552" y="626596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학생 중심</a:t>
            </a:r>
            <a:r>
              <a:rPr lang="en-US" altLang="ko-KR" sz="3600" b="1" dirty="0" smtClean="0">
                <a:latin typeface="+mn-ea"/>
                <a:ea typeface="+mn-ea"/>
              </a:rPr>
              <a:t>, </a:t>
            </a:r>
            <a:r>
              <a:rPr lang="ko-KR" altLang="en-US" sz="3600" b="1" dirty="0" smtClean="0">
                <a:latin typeface="+mn-ea"/>
                <a:ea typeface="+mn-ea"/>
              </a:rPr>
              <a:t>활동 중심</a:t>
            </a:r>
            <a:r>
              <a:rPr lang="en-US" altLang="ko-KR" sz="3600" b="1" dirty="0" smtClean="0">
                <a:latin typeface="+mn-ea"/>
                <a:ea typeface="+mn-ea"/>
              </a:rPr>
              <a:t>, </a:t>
            </a:r>
            <a:r>
              <a:rPr lang="ko-KR" altLang="en-US" sz="3600" b="1" dirty="0" smtClean="0">
                <a:latin typeface="+mn-ea"/>
                <a:ea typeface="+mn-ea"/>
              </a:rPr>
              <a:t>실제 데이터 활용</a:t>
            </a:r>
            <a:endParaRPr lang="ko-KR" altLang="en-US" sz="3600" b="1" dirty="0">
              <a:latin typeface="+mn-ea"/>
              <a:ea typeface="+mn-ea"/>
            </a:endParaRPr>
          </a:p>
        </p:txBody>
      </p:sp>
      <p:sp>
        <p:nvSpPr>
          <p:cNvPr id="5" name="Google Shape;154;p21"/>
          <p:cNvSpPr txBox="1">
            <a:spLocks/>
          </p:cNvSpPr>
          <p:nvPr/>
        </p:nvSpPr>
        <p:spPr>
          <a:xfrm>
            <a:off x="539552" y="1268210"/>
            <a:ext cx="7776864" cy="3312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단순한 지식의 학습이 아니라 </a:t>
            </a:r>
            <a:r>
              <a:rPr lang="en-US" altLang="ko-KR" sz="1600" dirty="0" smtClean="0"/>
              <a:t>Learning By Doing</a:t>
            </a:r>
            <a:r>
              <a:rPr lang="ko-KR" altLang="en-US" sz="1600" dirty="0" smtClean="0"/>
              <a:t>이 될 수 있도록 구성 </a:t>
            </a: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 smtClean="0"/>
              <a:t>여러가지</a:t>
            </a:r>
            <a:r>
              <a:rPr lang="ko-KR" altLang="en-US" sz="1600" dirty="0" smtClean="0"/>
              <a:t> 실제 데이터를 이용해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자신의 지식이 세상과 밀접한 관계가 있음을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느끼게 함</a:t>
            </a:r>
            <a:endParaRPr lang="en-US" altLang="ko-KR" sz="16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2924" y="1707653"/>
            <a:ext cx="3907547" cy="328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355726"/>
            <a:ext cx="4020565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581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9</a:t>
            </a:fld>
            <a:endParaRPr lang="en"/>
          </a:p>
        </p:txBody>
      </p:sp>
      <p:sp>
        <p:nvSpPr>
          <p:cNvPr id="4" name="Google Shape;153;p21"/>
          <p:cNvSpPr txBox="1">
            <a:spLocks/>
          </p:cNvSpPr>
          <p:nvPr/>
        </p:nvSpPr>
        <p:spPr>
          <a:xfrm>
            <a:off x="539552" y="410810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교과 융합적 사고</a:t>
            </a:r>
            <a:endParaRPr lang="ko-KR" altLang="en-US" sz="3600" b="1" dirty="0">
              <a:latin typeface="+mn-ea"/>
              <a:ea typeface="+mn-ea"/>
            </a:endParaRPr>
          </a:p>
        </p:txBody>
      </p:sp>
      <p:sp>
        <p:nvSpPr>
          <p:cNvPr id="5" name="Google Shape;154;p21"/>
          <p:cNvSpPr txBox="1">
            <a:spLocks/>
          </p:cNvSpPr>
          <p:nvPr/>
        </p:nvSpPr>
        <p:spPr>
          <a:xfrm>
            <a:off x="539552" y="987574"/>
            <a:ext cx="7776864" cy="3312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 smtClean="0"/>
              <a:t>딥러닝</a:t>
            </a:r>
            <a:r>
              <a:rPr lang="ko-KR" altLang="en-US" sz="1600" dirty="0" smtClean="0"/>
              <a:t> 기술을 이용하여 학생들이 좋아하는 노래 가사의 창의적 생성과</a:t>
            </a:r>
            <a:r>
              <a:rPr lang="en-US" altLang="ko-KR" sz="1600" dirty="0"/>
              <a:t/>
            </a:r>
            <a:br>
              <a:rPr lang="en-US" altLang="ko-KR" sz="1600" dirty="0"/>
            </a:br>
            <a:r>
              <a:rPr lang="ko-KR" altLang="en-US" sz="1600" dirty="0" smtClean="0"/>
              <a:t>다양한 그림을 새로운 형태로 재구성하는 기술을 학습함</a:t>
            </a: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인구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빈곤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환경 등의 문제를 고만하고 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그런 사회문제에 기술을 활용한 방안을 </a:t>
            </a:r>
            <a:r>
              <a:rPr lang="en-US" altLang="ko-KR" sz="1600" dirty="0"/>
              <a:t/>
            </a:r>
            <a:br>
              <a:rPr lang="en-US" altLang="ko-KR" sz="1600" dirty="0"/>
            </a:br>
            <a:r>
              <a:rPr lang="ko-KR" altLang="en-US" sz="1600" dirty="0" smtClean="0"/>
              <a:t>고민하도록 함</a:t>
            </a:r>
            <a:endParaRPr lang="en-US" altLang="ko-KR" sz="1600" dirty="0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506" y="1923678"/>
            <a:ext cx="386565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84244"/>
            <a:ext cx="3765753" cy="239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5545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sp>
        <p:nvSpPr>
          <p:cNvPr id="4" name="Google Shape;153;p21"/>
          <p:cNvSpPr txBox="1">
            <a:spLocks/>
          </p:cNvSpPr>
          <p:nvPr/>
        </p:nvSpPr>
        <p:spPr>
          <a:xfrm>
            <a:off x="539552" y="410810"/>
            <a:ext cx="8484754" cy="85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ko-KR" altLang="en-US" sz="3600" b="1" dirty="0" smtClean="0">
                <a:latin typeface="+mn-ea"/>
                <a:ea typeface="+mn-ea"/>
              </a:rPr>
              <a:t>프로젝트 기반</a:t>
            </a:r>
            <a:endParaRPr lang="ko-KR" altLang="en-US" sz="3600" b="1" dirty="0">
              <a:latin typeface="+mn-ea"/>
              <a:ea typeface="+mn-ea"/>
            </a:endParaRPr>
          </a:p>
        </p:txBody>
      </p:sp>
      <p:sp>
        <p:nvSpPr>
          <p:cNvPr id="5" name="Google Shape;154;p21"/>
          <p:cNvSpPr txBox="1">
            <a:spLocks/>
          </p:cNvSpPr>
          <p:nvPr/>
        </p:nvSpPr>
        <p:spPr>
          <a:xfrm>
            <a:off x="539552" y="987574"/>
            <a:ext cx="7776864" cy="3312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 smtClean="0"/>
              <a:t>문제찾기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데이터획득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데이터 탐색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모델만들기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평가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배포의 </a:t>
            </a:r>
            <a:r>
              <a:rPr lang="ko-KR" altLang="en-US" sz="1600" dirty="0" err="1" smtClean="0"/>
              <a:t>전단계를</a:t>
            </a:r>
            <a:r>
              <a:rPr lang="ko-KR" altLang="en-US" sz="1600" dirty="0" smtClean="0"/>
              <a:t> 학생들이 학습하여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인공지능 프로젝트 수행에 대한 전체적 역량을 갖도록 함</a:t>
            </a:r>
            <a:endParaRPr lang="en-US" altLang="ko-K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smtClean="0"/>
              <a:t>마지막 대단원을 프로젝트 수행으로 구성하여 </a:t>
            </a:r>
            <a:r>
              <a:rPr lang="ko-KR" altLang="en-US" sz="1600" dirty="0" err="1" smtClean="0"/>
              <a:t>전문계고등학교나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마이스터고등학교에서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활용시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캡스톤</a:t>
            </a:r>
            <a:r>
              <a:rPr lang="ko-KR" altLang="en-US" sz="1600" dirty="0" smtClean="0"/>
              <a:t> 설계를 위한 교과서로도 활용 가능하도록 구성함</a:t>
            </a:r>
            <a:endParaRPr lang="en-US" altLang="ko-KR" sz="16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63738"/>
            <a:ext cx="429420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7" name="_x155158896" descr="EMB000007e446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744" y="2294307"/>
            <a:ext cx="3842735" cy="218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063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230" y="-21345"/>
            <a:ext cx="4651870" cy="5151771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11</a:t>
            </a:fld>
            <a:endParaRPr lang="en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4861"/>
            <a:ext cx="5688632" cy="267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35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76290"/>
            <a:ext cx="7488832" cy="5067210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12</a:t>
            </a:fld>
            <a:endParaRPr lang="en"/>
          </a:p>
        </p:txBody>
      </p:sp>
      <p:sp>
        <p:nvSpPr>
          <p:cNvPr id="3" name="직사각형 2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9697" y="404796"/>
            <a:ext cx="700576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지능 정보 사회의 미래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죄송합니다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5211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13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65498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내가 생각하는 인공지능이란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?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15566"/>
            <a:ext cx="4159194" cy="400660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661237" y="3157538"/>
            <a:ext cx="42130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https://www.youtube.com/watch?v=A2YSy-9LOmA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330" y="1117927"/>
            <a:ext cx="3675007" cy="20574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61237" y="3631860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Mentimeter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설문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4682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771800" y="4371950"/>
            <a:ext cx="36054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http://ryuss.com/tacotron/page/sample.html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072081"/>
            <a:ext cx="6476306" cy="34334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9697" y="404796"/>
            <a:ext cx="642387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나와 세상의 인공지능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?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874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23478"/>
            <a:ext cx="5328592" cy="490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695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576" y="539556"/>
            <a:ext cx="4314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rgbClr val="FFB600"/>
                </a:solidFill>
                <a:latin typeface="+mn-ea"/>
              </a:rPr>
              <a:t>영상 인식 </a:t>
            </a:r>
            <a:r>
              <a:rPr lang="ko-KR" altLang="en-US" sz="2400" b="1" dirty="0" err="1">
                <a:solidFill>
                  <a:srgbClr val="FFB600"/>
                </a:solidFill>
                <a:latin typeface="+mn-ea"/>
              </a:rPr>
              <a:t>드론</a:t>
            </a:r>
            <a:r>
              <a:rPr lang="ko-KR" altLang="en-US" sz="2400" b="1" dirty="0">
                <a:solidFill>
                  <a:srgbClr val="FFB600"/>
                </a:solidFill>
                <a:latin typeface="+mn-ea"/>
              </a:rPr>
              <a:t> 제어 프로젝트</a:t>
            </a:r>
            <a:endParaRPr lang="ko-KR" altLang="en-US" sz="2400" b="1" dirty="0"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001221"/>
            <a:ext cx="6948973" cy="3674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1993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I Drone - YouTube (360p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918" y="0"/>
            <a:ext cx="9092925" cy="502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3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118526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SDGs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12986"/>
            <a:ext cx="5904656" cy="4729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742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19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503246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 발전과 연구 주제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347614"/>
            <a:ext cx="4193701" cy="259228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541" y="1347614"/>
            <a:ext cx="4057075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30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1995686"/>
            <a:ext cx="5085030" cy="2952328"/>
          </a:xfrm>
          <a:prstGeom prst="rect">
            <a:avLst/>
          </a:prstGeom>
        </p:spPr>
      </p:pic>
      <p:sp>
        <p:nvSpPr>
          <p:cNvPr id="4101" name="Rectangle 5"/>
          <p:cNvSpPr>
            <a:spLocks noChangeArrowheads="1"/>
          </p:cNvSpPr>
          <p:nvPr/>
        </p:nvSpPr>
        <p:spPr bwMode="white">
          <a:xfrm>
            <a:off x="5587714" y="598109"/>
            <a:ext cx="1567951" cy="117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04888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554163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2101850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651125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1083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5655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40227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4799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2021년 SW</a:t>
            </a:r>
            <a:r>
              <a:rPr lang="ko-KR" altLang="en-US" sz="675">
                <a:solidFill>
                  <a:srgbClr val="FFFFFF"/>
                </a:solidFill>
                <a:latin typeface="바탕" panose="02030600000101010101" pitchFamily="18" charset="-127"/>
                <a:ea typeface="G마켓 산스 TTF Medium" panose="02000000000000000000" pitchFamily="2" charset="-127"/>
              </a:rPr>
              <a:t>·</a:t>
            </a: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AI교육 담당교원 역량강화 핵심연수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1131590"/>
            <a:ext cx="6324586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l"/>
            </a:pPr>
            <a:r>
              <a:rPr lang="ko-KR" altLang="en-US" sz="18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8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교수학습 전개</a:t>
            </a:r>
            <a:r>
              <a:rPr lang="en-US" altLang="ko-KR" sz="18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(1/2</a:t>
            </a:r>
            <a:r>
              <a:rPr lang="ko-KR" altLang="en-US" sz="18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차시</a:t>
            </a:r>
            <a:r>
              <a:rPr lang="en-US" altLang="ko-KR" sz="18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3568" y="2266812"/>
            <a:ext cx="5946192" cy="508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트롤리 문제</a:t>
            </a:r>
            <a:endParaRPr lang="en-US" altLang="ko-KR" sz="15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lvl="1"/>
            <a:endParaRPr lang="ko-KR" altLang="en-US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1572834"/>
            <a:ext cx="5946192" cy="508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딜레마</a:t>
            </a:r>
            <a:endParaRPr lang="en-US" altLang="ko-KR" sz="15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이러지도 저러지도 못하는 곤란한 상태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9696" y="409309"/>
            <a:ext cx="523604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 딜레마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7105690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white">
          <a:xfrm>
            <a:off x="5587714" y="598109"/>
            <a:ext cx="1567951" cy="117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04888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554163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2101850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651125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1083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5655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40227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4799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2021년 SW</a:t>
            </a:r>
            <a:r>
              <a:rPr lang="ko-KR" altLang="en-US" sz="675">
                <a:solidFill>
                  <a:srgbClr val="FFFFFF"/>
                </a:solidFill>
                <a:latin typeface="바탕" panose="02030600000101010101" pitchFamily="18" charset="-127"/>
                <a:ea typeface="G마켓 산스 TTF Medium" panose="02000000000000000000" pitchFamily="2" charset="-127"/>
              </a:rPr>
              <a:t>·</a:t>
            </a: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AI교육 담당교원 역량강화 핵심연수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1089860"/>
            <a:ext cx="5946192" cy="87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인공지능 딜레마</a:t>
            </a:r>
            <a:endParaRPr lang="en-US" altLang="ko-KR" sz="15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인공지능 시스템은 인간이 경험할 수 있는 딜레마와 동일한 상황에 노출</a:t>
            </a:r>
            <a:endParaRPr lang="en-US" altLang="ko-KR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인공지능 시스템의 설계와 작동은 인간의 몫</a:t>
            </a:r>
            <a:endParaRPr lang="en-US" altLang="ko-KR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지속적인 논의와 합의 필요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272" y="2090929"/>
            <a:ext cx="5946192" cy="323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자율주행자동차의 트롤리 문제</a:t>
            </a:r>
            <a:endParaRPr lang="ko-KR" altLang="en-US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186" y="2517694"/>
            <a:ext cx="3906773" cy="21303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90792" y="4679945"/>
            <a:ext cx="6473247" cy="2540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1" dirty="0"/>
              <a:t>https://www.technologyreview.com/2015/10/22/165469/why-self-driving-cars-must-be-programmed-to-kill/</a:t>
            </a:r>
            <a:endParaRPr lang="ko-KR" altLang="en-US" sz="1051" dirty="0"/>
          </a:p>
        </p:txBody>
      </p:sp>
      <p:sp>
        <p:nvSpPr>
          <p:cNvPr id="10" name="직사각형 9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696" y="409309"/>
            <a:ext cx="523604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 딜레마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0037457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3" y="1516680"/>
            <a:ext cx="5946192" cy="877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모럴 머신 체험해보기</a:t>
            </a:r>
            <a:endParaRPr lang="en-US" altLang="ko-KR" sz="15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모럴 머신</a:t>
            </a: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</a:t>
            </a: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  <a:hlinkClick r:id="rId2"/>
              </a:rPr>
              <a:t>www.moralmachine.net/hl/kr</a:t>
            </a: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접속</a:t>
            </a:r>
            <a:endParaRPr lang="en-US" altLang="ko-KR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시작하기</a:t>
            </a: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 start judging)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클릭 후 </a:t>
            </a: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13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가지 시나리오</a:t>
            </a:r>
            <a:endParaRPr lang="en-US" altLang="ko-KR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marL="471802" lvl="1" indent="-128673">
              <a:buFont typeface="Wingdings" panose="05000000000000000000" pitchFamily="2" charset="2"/>
              <a:buChar char="ü"/>
            </a:pPr>
            <a:r>
              <a:rPr lang="en-US" altLang="ko-KR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201" dirty="0">
                <a:latin typeface="G마켓 산스 TTF Medium" panose="02000000000000000000" pitchFamily="2" charset="-127"/>
                <a:ea typeface="G마켓 산스 TTF Medium" panose="02000000000000000000" pitchFamily="2" charset="-127"/>
                <a:hlinkClick r:id="rId3"/>
              </a:rPr>
              <a:t>체험하기 학습지</a:t>
            </a:r>
            <a:endParaRPr lang="ko-KR" altLang="en-US" sz="120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1155052"/>
            <a:ext cx="3368822" cy="3646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9552" y="1026625"/>
            <a:ext cx="6324586" cy="369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l"/>
            </a:pPr>
            <a:r>
              <a:rPr lang="ko-KR" altLang="en-US" sz="180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ko-KR" altLang="en-US" sz="18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교수학습 </a:t>
            </a:r>
            <a:r>
              <a:rPr lang="ko-KR" altLang="en-US" sz="1801" b="1" dirty="0" smtClean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전개</a:t>
            </a:r>
            <a:endParaRPr lang="en-US" altLang="ko-KR" sz="18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white">
          <a:xfrm>
            <a:off x="5587714" y="598109"/>
            <a:ext cx="1567951" cy="117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004888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554163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2101850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651125" defTabSz="-45199300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1083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5655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40227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479925" defTabSz="-4519930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2021년 SW</a:t>
            </a:r>
            <a:r>
              <a:rPr lang="ko-KR" altLang="en-US" sz="675">
                <a:solidFill>
                  <a:srgbClr val="FFFFFF"/>
                </a:solidFill>
                <a:latin typeface="바탕" panose="02030600000101010101" pitchFamily="18" charset="-127"/>
                <a:ea typeface="G마켓 산스 TTF Medium" panose="02000000000000000000" pitchFamily="2" charset="-127"/>
              </a:rPr>
              <a:t>·</a:t>
            </a:r>
            <a:r>
              <a:rPr lang="ko-KR" altLang="en-US" sz="675">
                <a:solidFill>
                  <a:srgbClr val="FFFFFF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AI교육 담당교원 역량강화 핵심연수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696" y="409309"/>
            <a:ext cx="523604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 딜레마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4284922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49938" y="1122375"/>
            <a:ext cx="5946192" cy="323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8673" indent="-128673">
              <a:buFont typeface="Wingdings" panose="05000000000000000000" pitchFamily="2" charset="2"/>
              <a:buChar char="v"/>
            </a:pPr>
            <a:r>
              <a:rPr lang="ko-KR" altLang="en-US" sz="105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en-US" altLang="ko-KR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13</a:t>
            </a:r>
            <a:r>
              <a:rPr lang="ko-KR" altLang="en-US" sz="1501" b="1" dirty="0"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가지 시나리오</a:t>
            </a:r>
            <a:endParaRPr lang="en-US" altLang="ko-KR" sz="1501" b="1" dirty="0"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25" y="1768895"/>
            <a:ext cx="3051071" cy="271651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1779662"/>
            <a:ext cx="3056790" cy="2702214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6" y="409309"/>
            <a:ext cx="523604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 딜레마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5561547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947387"/>
            <a:ext cx="6840760" cy="39785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17853" y="4815229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24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52353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#5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인공지능을 위한 노력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탐색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943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25</a:t>
            </a:fld>
            <a:endParaRPr lang="en"/>
          </a:p>
        </p:txBody>
      </p:sp>
      <p:sp>
        <p:nvSpPr>
          <p:cNvPr id="3" name="TextBox 2"/>
          <p:cNvSpPr txBox="1"/>
          <p:nvPr/>
        </p:nvSpPr>
        <p:spPr>
          <a:xfrm>
            <a:off x="3779912" y="1995686"/>
            <a:ext cx="13933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탐색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26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26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313771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늑대를 조심하라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131590"/>
            <a:ext cx="4704754" cy="3169122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55576" y="4352198"/>
            <a:ext cx="51845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https://www.proprofsgames.com/wolf-sheep-and-cabbage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66628" y="2064780"/>
            <a:ext cx="31441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무사히 늑대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양</a:t>
            </a:r>
            <a:r>
              <a:rPr lang="en-US" altLang="ko-KR" dirty="0" smtClean="0"/>
              <a:t>, </a:t>
            </a:r>
            <a:r>
              <a:rPr lang="ko-KR" altLang="en-US" dirty="0" smtClean="0"/>
              <a:t>양배추를 강 건너로 옮겨 보자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이 게임의 탐색 트리를 그려 보자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627534"/>
            <a:ext cx="4950036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1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27</a:t>
            </a:fld>
            <a:endParaRPr lang="en"/>
          </a:p>
        </p:txBody>
      </p:sp>
      <p:sp>
        <p:nvSpPr>
          <p:cNvPr id="3" name="TextBox 2"/>
          <p:cNvSpPr txBox="1"/>
          <p:nvPr/>
        </p:nvSpPr>
        <p:spPr>
          <a:xfrm>
            <a:off x="1907704" y="1995686"/>
            <a:ext cx="53623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추론 </a:t>
            </a:r>
            <a:r>
              <a:rPr lang="en-US" altLang="ko-KR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</a:t>
            </a:r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지식의 활용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012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28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2727350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전문가 시스템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08" y="1635646"/>
            <a:ext cx="8277737" cy="209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2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29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339502"/>
            <a:ext cx="4608512" cy="451134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2727350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전문가 시스템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4736095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7" name="직사각형 6"/>
          <p:cNvSpPr/>
          <p:nvPr/>
        </p:nvSpPr>
        <p:spPr>
          <a:xfrm>
            <a:off x="539552" y="1563638"/>
            <a:ext cx="30243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인간 전문가에게 얻은 전문 지식을 IF~THEN 형태의 규칙으로 표현한 것을 규칙 기반 전문가 시스템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65856" y="2287397"/>
            <a:ext cx="32656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latin typeface="YDVYGOStd12"/>
              </a:rPr>
              <a:t>https://www.visirule.co.uk/medical-demos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0652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30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28363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의미망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프레임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4168" y="4736095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grpSp>
        <p:nvGrpSpPr>
          <p:cNvPr id="13" name="그룹 12"/>
          <p:cNvGrpSpPr/>
          <p:nvPr/>
        </p:nvGrpSpPr>
        <p:grpSpPr>
          <a:xfrm>
            <a:off x="419696" y="1187623"/>
            <a:ext cx="8300534" cy="2752279"/>
            <a:chOff x="419696" y="1187623"/>
            <a:chExt cx="8300534" cy="2752279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9696" y="1347614"/>
              <a:ext cx="4152304" cy="2503597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88024" y="1543471"/>
              <a:ext cx="3932206" cy="2313458"/>
            </a:xfrm>
            <a:prstGeom prst="rect">
              <a:avLst/>
            </a:prstGeom>
          </p:spPr>
        </p:pic>
        <p:sp>
          <p:nvSpPr>
            <p:cNvPr id="11" name="직사각형 10"/>
            <p:cNvSpPr/>
            <p:nvPr/>
          </p:nvSpPr>
          <p:spPr>
            <a:xfrm>
              <a:off x="4067944" y="3579862"/>
              <a:ext cx="144016" cy="360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8003668" y="1187623"/>
              <a:ext cx="351656" cy="7116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5" name="직선 화살표 연결선 14"/>
          <p:cNvCxnSpPr/>
          <p:nvPr/>
        </p:nvCxnSpPr>
        <p:spPr>
          <a:xfrm>
            <a:off x="4427984" y="3075806"/>
            <a:ext cx="432048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533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826" y="843558"/>
            <a:ext cx="5364954" cy="3888432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31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1369606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의미망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9397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32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190661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명제 논리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67" y="1059582"/>
            <a:ext cx="8127601" cy="71296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03" y="1941018"/>
            <a:ext cx="8127601" cy="2617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5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33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190661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술어 논리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131590"/>
            <a:ext cx="8166676" cy="12599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640766"/>
            <a:ext cx="8088526" cy="18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7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34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190661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술어 논리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15" y="1059582"/>
            <a:ext cx="8187213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9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35</a:t>
            </a:fld>
            <a:endParaRPr lang="en"/>
          </a:p>
        </p:txBody>
      </p:sp>
      <p:sp>
        <p:nvSpPr>
          <p:cNvPr id="4" name="직사각형 3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9697" y="404796"/>
            <a:ext cx="190661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술어 논리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131590"/>
            <a:ext cx="7878730" cy="367240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924178" y="748956"/>
            <a:ext cx="260039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atin typeface="YDVYGOStd33"/>
              </a:rPr>
              <a:t>https://swish.swi-prolog.org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52501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36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471827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#7 -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981877"/>
            <a:ext cx="5480101" cy="37344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64088" y="4736095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167666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37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1067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#7 - </a:t>
            </a:r>
            <a:r>
              <a:rPr lang="ko-KR" altLang="en-US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(twitter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수집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8" name="Picture 4" descr="../_images/Twitter-stamp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31590"/>
            <a:ext cx="2880320" cy="356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../_images/Twitter-ke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139702"/>
            <a:ext cx="44100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43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1067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#7 - </a:t>
            </a:r>
            <a:r>
              <a:rPr lang="ko-KR" altLang="en-US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(twitter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수집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6" name="Picture 2" descr="../_images/Twitter-Exampl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59582"/>
            <a:ext cx="5616624" cy="38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6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39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1067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#7 - </a:t>
            </a:r>
            <a:r>
              <a:rPr lang="ko-KR" altLang="en-US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(twitter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수집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1026" name="Picture 2" descr="../_images/Twitter-Exampl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59582"/>
            <a:ext cx="5616624" cy="389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51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40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1067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#7 - </a:t>
            </a:r>
            <a:r>
              <a:rPr lang="ko-KR" altLang="en-US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(twitter </a:t>
            </a:r>
            <a:r>
              <a:rPr lang="ko-KR" altLang="en-US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수집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074" name="Picture 2" descr="../_images/Twitter-Example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447" y="1036568"/>
            <a:ext cx="6100317" cy="355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44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41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29911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#8 – </a:t>
            </a:r>
            <a:r>
              <a:rPr lang="en-US" altLang="ko-KR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Numpy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for Preprocessing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059582"/>
            <a:ext cx="5981700" cy="13620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10" y="2498207"/>
            <a:ext cx="5962650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6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42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29911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#8 – </a:t>
            </a:r>
            <a:r>
              <a:rPr lang="en-US" altLang="ko-KR" sz="3300" b="1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Numpy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for Preprocessing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866775"/>
            <a:ext cx="596265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63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43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29911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#8 – </a:t>
            </a:r>
            <a:r>
              <a:rPr lang="en-US" altLang="ko-KR" sz="3300" b="1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Numpy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for Preprocessing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866775"/>
            <a:ext cx="596265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3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44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29911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#8 – </a:t>
            </a:r>
            <a:r>
              <a:rPr lang="en-US" altLang="ko-KR" sz="3300" b="1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Numpy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for Preprocessing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75606"/>
            <a:ext cx="594360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7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45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674126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#8 – </a:t>
            </a:r>
            <a:r>
              <a:rPr lang="en-US" altLang="ko-KR" sz="3300" b="1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Numpy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for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Iris Dataset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952257"/>
            <a:ext cx="6598121" cy="3962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5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46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473751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#9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Visualization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915566"/>
            <a:ext cx="5688632" cy="378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44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47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473751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#9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Visualization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958950"/>
            <a:ext cx="5719167" cy="378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3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04263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#9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Visualization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필요한 이유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981285"/>
            <a:ext cx="5376837" cy="3973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0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49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50269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#10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학습의 원리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엄청 중요해요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984827"/>
            <a:ext cx="6477917" cy="388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72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50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750269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#10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학습의 원리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추세선 그리기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007351"/>
            <a:ext cx="5260627" cy="38707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12160" y="1635646"/>
            <a:ext cx="28472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수업에서는 엑셀을 이용해 보세요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245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51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65553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#10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학습의 원리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오차계산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1001795"/>
            <a:ext cx="4010472" cy="377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2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52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65553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#10 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학습의 원리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오차계산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981877"/>
            <a:ext cx="4680520" cy="392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9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53</a:t>
            </a:fld>
            <a:endParaRPr lang="en"/>
          </a:p>
        </p:txBody>
      </p:sp>
      <p:sp>
        <p:nvSpPr>
          <p:cNvPr id="3" name="TextBox 2"/>
          <p:cNvSpPr txBox="1"/>
          <p:nvPr/>
        </p:nvSpPr>
        <p:spPr>
          <a:xfrm>
            <a:off x="1907704" y="1995686"/>
            <a:ext cx="5362365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학습 </a:t>
            </a:r>
            <a:r>
              <a:rPr lang="en-US" altLang="ko-KR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</a:t>
            </a:r>
            <a:r>
              <a:rPr lang="ko-KR" altLang="en-US" sz="54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데이터 전쟁</a:t>
            </a:r>
            <a:endParaRPr lang="en-US" altLang="ko-KR" sz="5400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sz="54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r>
              <a:rPr lang="ko-KR" altLang="en-US" b="1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그리고</a:t>
            </a:r>
            <a:r>
              <a:rPr lang="en-US" altLang="ko-KR" b="1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…</a:t>
            </a:r>
            <a:r>
              <a:rPr lang="ko-KR" altLang="en-US" b="1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모든 것은 수이다</a:t>
            </a:r>
            <a:r>
              <a:rPr lang="en-US" altLang="ko-KR" b="1" dirty="0" smtClean="0">
                <a:solidFill>
                  <a:srgbClr val="0070C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</a:t>
            </a:r>
            <a:endParaRPr lang="ko-KR" altLang="en-US" b="1" dirty="0">
              <a:solidFill>
                <a:srgbClr val="0070C0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732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54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177997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기계학습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59880"/>
            <a:ext cx="7247042" cy="37001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84168" y="4736095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34406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55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16148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AI, ML, DL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125" y="981877"/>
            <a:ext cx="7703275" cy="373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4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56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47407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전통적 접근</a:t>
            </a:r>
            <a:r>
              <a:rPr lang="en-US" altLang="ko-KR" sz="3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vs.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기계학습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059582"/>
            <a:ext cx="7972216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9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57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727350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기계학습 이해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7" name="_x325524800" descr="EMB00004e10284b">
            <a:extLst>
              <a:ext uri="{FF2B5EF4-FFF2-40B4-BE49-F238E27FC236}">
                <a16:creationId xmlns:a16="http://schemas.microsoft.com/office/drawing/2014/main" id="{08786975-1DA1-49DB-8E8A-EB59B2044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60" b="27383"/>
          <a:stretch>
            <a:fillRect/>
          </a:stretch>
        </p:blipFill>
        <p:spPr bwMode="auto">
          <a:xfrm>
            <a:off x="683568" y="1635646"/>
            <a:ext cx="5238582" cy="285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_x325526320" descr="EMB00004e102843">
            <a:extLst>
              <a:ext uri="{FF2B5EF4-FFF2-40B4-BE49-F238E27FC236}">
                <a16:creationId xmlns:a16="http://schemas.microsoft.com/office/drawing/2014/main" id="{48476408-80C3-4A9A-A762-9EF10ACA8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616" y="473812"/>
            <a:ext cx="3044784" cy="164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34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42598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지도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비지도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1131590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레이블이 있는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데이터를 사용하는 지도 학습</a:t>
            </a:r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(Supervised Learning</a:t>
            </a:r>
            <a:r>
              <a:rPr lang="en-US" altLang="ko-KR" sz="20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레이블이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없는 </a:t>
            </a:r>
            <a:r>
              <a:rPr lang="ko-KR" altLang="en-US" sz="2000" dirty="0" smtClean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데이터를 사용하는 </a:t>
            </a:r>
            <a:r>
              <a:rPr lang="ko-KR" altLang="en-US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비지도 학습</a:t>
            </a:r>
            <a:r>
              <a:rPr lang="en-US" altLang="ko-KR" sz="20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(Unsupervised Learning)</a:t>
            </a:r>
            <a:endParaRPr lang="ko-KR" altLang="en-US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36" y="1818882"/>
            <a:ext cx="7824712" cy="310127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60131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59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42598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지도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비지도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089927"/>
            <a:ext cx="3746430" cy="357005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089927"/>
            <a:ext cx="3644899" cy="357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7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60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3051156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예측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지도학습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981877"/>
            <a:ext cx="6068433" cy="375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52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61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13584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분류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k-NN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131590"/>
            <a:ext cx="3693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- </a:t>
            </a:r>
            <a:r>
              <a:rPr lang="ko-KR" altLang="en-US" b="1" dirty="0" smtClean="0"/>
              <a:t>일단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특징을 수치로 표현할 수 있어야 한다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851670"/>
            <a:ext cx="8251769" cy="217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4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49944"/>
            <a:ext cx="7907730" cy="4608512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62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381578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분류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Decision Tree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75270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63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285719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군집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k-means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259" y="1419622"/>
            <a:ext cx="8094141" cy="256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64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119968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Tools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292" y="1491630"/>
            <a:ext cx="8052388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69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65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517994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머신러닝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모델과 알고리즘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56" y="1131590"/>
            <a:ext cx="8645234" cy="234560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39552" y="3590445"/>
            <a:ext cx="42434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https://www.youtube.com/watch?v=y8NwhdEGY4A</a:t>
            </a:r>
          </a:p>
        </p:txBody>
      </p:sp>
    </p:spTree>
    <p:extLst>
      <p:ext uri="{BB962C8B-B14F-4D97-AF65-F5344CB8AC3E}">
        <p14:creationId xmlns:p14="http://schemas.microsoft.com/office/powerpoint/2010/main" val="171254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66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177997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머신러닝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483518"/>
            <a:ext cx="546035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03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67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51470"/>
            <a:ext cx="464774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#11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회귀의 구현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71" y="616758"/>
            <a:ext cx="1518042" cy="423533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234" y="1275606"/>
            <a:ext cx="457200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50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51470"/>
            <a:ext cx="464774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#11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분류의 구현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628551"/>
            <a:ext cx="1296144" cy="426676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563638"/>
            <a:ext cx="5986499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1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69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40284"/>
            <a:ext cx="7699486" cy="331469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5951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#12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모델의 성능 평가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023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70</a:t>
            </a:fld>
            <a:endParaRPr lang="en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699542"/>
            <a:ext cx="5112568" cy="11926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875411"/>
            <a:ext cx="5112568" cy="2843817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51470"/>
            <a:ext cx="55951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#12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모델의 성능 평가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610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71</a:t>
            </a:fld>
            <a:endParaRPr lang="en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680450"/>
            <a:ext cx="6904632" cy="4257175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5951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#12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모델의 성능 평가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8364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72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44463" y="404796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697" y="404796"/>
            <a:ext cx="3264355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모델의 성능 평가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240284"/>
            <a:ext cx="7699486" cy="331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73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519233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#13 – k-NN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771550"/>
            <a:ext cx="5400600" cy="409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74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188233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#13 – k-NN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늘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그렇듯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Iris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555526"/>
            <a:ext cx="61722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0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75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188233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#13 – k-NN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늘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그렇듯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Iris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95736" y="1923678"/>
            <a:ext cx="503375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/>
              <a:t>여기서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잠깐 토론해 봅시다</a:t>
            </a:r>
            <a:r>
              <a:rPr lang="en-US" altLang="ko-KR" sz="2800" dirty="0" smtClean="0"/>
              <a:t>. </a:t>
            </a:r>
          </a:p>
          <a:p>
            <a:endParaRPr lang="en-US" altLang="ko-KR" sz="2800" dirty="0"/>
          </a:p>
          <a:p>
            <a:r>
              <a:rPr lang="ko-KR" altLang="en-US" sz="2800" dirty="0" smtClean="0"/>
              <a:t>데이터를 만들어 쓰면 안되</a:t>
            </a:r>
            <a:r>
              <a:rPr lang="en-US" altLang="ko-KR" sz="2800" dirty="0" smtClean="0"/>
              <a:t>???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76315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76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23737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 트리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387" y="915566"/>
            <a:ext cx="6639037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8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77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23737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#14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 트리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771550"/>
            <a:ext cx="575843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2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78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918928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#15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비지도 학습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군집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768947"/>
            <a:ext cx="5976664" cy="41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97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79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14788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#15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군집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k-Means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28" y="987574"/>
            <a:ext cx="8460940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90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80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14788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#15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군집 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k-Means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059582"/>
            <a:ext cx="6840760" cy="36491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5150" y="746277"/>
            <a:ext cx="64155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생각</a:t>
            </a:r>
            <a:r>
              <a:rPr lang="en-US" altLang="ko-KR" dirty="0" smtClean="0"/>
              <a:t> </a:t>
            </a:r>
            <a:r>
              <a:rPr lang="ko-KR" altLang="en-US" dirty="0" smtClean="0"/>
              <a:t>보다 결과가 좋다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다반 </a:t>
            </a:r>
            <a:r>
              <a:rPr lang="en-US" altLang="ko-KR" dirty="0" smtClean="0"/>
              <a:t>label</a:t>
            </a:r>
            <a:r>
              <a:rPr lang="ko-KR" altLang="en-US" dirty="0" smtClean="0"/>
              <a:t>이</a:t>
            </a:r>
            <a:r>
              <a:rPr lang="en-US" altLang="ko-KR" dirty="0" smtClean="0"/>
              <a:t> </a:t>
            </a:r>
            <a:r>
              <a:rPr lang="ko-KR" altLang="en-US" dirty="0" smtClean="0"/>
              <a:t>없기 때문에 </a:t>
            </a:r>
            <a:r>
              <a:rPr lang="ko-KR" altLang="en-US" dirty="0" err="1" smtClean="0"/>
              <a:t>어느것에</a:t>
            </a:r>
            <a:r>
              <a:rPr lang="ko-KR" altLang="en-US" dirty="0" smtClean="0"/>
              <a:t> 속하는지는 모른다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72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81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005490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#16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머신러닝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정리 하기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699542"/>
            <a:ext cx="5976664" cy="403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5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82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11074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퍼셉트론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47614"/>
            <a:ext cx="7913199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5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83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11074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퍼셉트론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699542"/>
            <a:ext cx="6912768" cy="398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5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84</a:t>
            </a:fld>
            <a:endParaRPr lang="en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696" y="1275606"/>
            <a:ext cx="8280459" cy="2952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1" name="직사각형 10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014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85</a:t>
            </a:fld>
            <a:endParaRPr lang="en"/>
          </a:p>
        </p:txBody>
      </p:sp>
      <p:pic>
        <p:nvPicPr>
          <p:cNvPr id="2054" name="Picture 6" descr="코싸인의 인지과학 이야기] 기억(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79" y="1707654"/>
            <a:ext cx="3912369" cy="210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뉴런모델(Neuron, Node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4" t="22235" r="10227" b="15825"/>
          <a:stretch/>
        </p:blipFill>
        <p:spPr bwMode="auto">
          <a:xfrm>
            <a:off x="3986832" y="1354947"/>
            <a:ext cx="518457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674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23478"/>
            <a:ext cx="6792516" cy="4936568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86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738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87</a:t>
            </a:fld>
            <a:endParaRPr lang="en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419622"/>
            <a:ext cx="7828041" cy="26642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0" name="직사각형 9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775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88</a:t>
            </a:fld>
            <a:endParaRPr lang="en"/>
          </a:p>
        </p:txBody>
      </p:sp>
      <p:pic>
        <p:nvPicPr>
          <p:cNvPr id="3074" name="Picture 2" descr="코딩의 시작, TCP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2885"/>
            <a:ext cx="5113412" cy="39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3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89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72771"/>
            <a:ext cx="8066157" cy="389412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084168" y="4866900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smtClean="0"/>
              <a:t>출처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인공지능 기초</a:t>
            </a:r>
            <a:r>
              <a:rPr lang="en-US" altLang="ko-KR" sz="1100" dirty="0" smtClean="0"/>
              <a:t>(</a:t>
            </a:r>
            <a:r>
              <a:rPr lang="ko-KR" altLang="en-US" sz="1100" dirty="0" err="1" smtClean="0"/>
              <a:t>씨마스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849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90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70037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#17 –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537890"/>
            <a:ext cx="4861198" cy="445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6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91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736323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#18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처음 코딩하는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모델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641226"/>
            <a:ext cx="4896544" cy="43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92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736323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#18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처음 코딩하는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딥러닝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모델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771550"/>
            <a:ext cx="6029325" cy="19145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755" y="2686075"/>
            <a:ext cx="607695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7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93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64774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#19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이미지 처리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615134"/>
            <a:ext cx="6547341" cy="404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32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94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64774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#19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이미지 처리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87574"/>
            <a:ext cx="6048375" cy="17145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10" y="2717619"/>
            <a:ext cx="6029325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53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95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3525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#20 – CNN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719137"/>
            <a:ext cx="7962900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4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96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3352521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#20 – CNN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590550"/>
            <a:ext cx="78486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09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97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359754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#21 – CNN  </a:t>
            </a:r>
            <a:r>
              <a:rPr lang="en-US" altLang="ko-KR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Nop</a:t>
            </a:r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– No CNN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628551"/>
            <a:ext cx="4680520" cy="432447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699542"/>
            <a:ext cx="381952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40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98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058116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#26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다양한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771550"/>
            <a:ext cx="6408712" cy="423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2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99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058116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#26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다양한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10" y="1059583"/>
            <a:ext cx="4036305" cy="316835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059583"/>
            <a:ext cx="4513369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0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100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5058116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#26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다양한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771550"/>
            <a:ext cx="814860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31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101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4647747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#27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모델의 활용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654238"/>
            <a:ext cx="6829425" cy="399097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5802" y="86541"/>
            <a:ext cx="2495550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85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102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41585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#28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 노트북에서 쓰려면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643533"/>
            <a:ext cx="6336704" cy="437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9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103</a:t>
            </a:fld>
            <a:endParaRPr lang="en"/>
          </a:p>
        </p:txBody>
      </p:sp>
      <p:sp>
        <p:nvSpPr>
          <p:cNvPr id="7" name="직사각형 6"/>
          <p:cNvSpPr/>
          <p:nvPr/>
        </p:nvSpPr>
        <p:spPr>
          <a:xfrm>
            <a:off x="148294" y="51470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1470"/>
            <a:ext cx="641585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ko-KR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Class #28 – 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 노트북에서 쓰려면</a:t>
            </a:r>
            <a:endParaRPr lang="ko-KR" altLang="en-US" sz="3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99542"/>
            <a:ext cx="7715250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2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104</a:t>
            </a:fld>
            <a:endParaRPr lang="en"/>
          </a:p>
        </p:txBody>
      </p:sp>
      <p:sp>
        <p:nvSpPr>
          <p:cNvPr id="3" name="TextBox 2"/>
          <p:cNvSpPr txBox="1"/>
          <p:nvPr/>
        </p:nvSpPr>
        <p:spPr>
          <a:xfrm>
            <a:off x="755576" y="2067694"/>
            <a:ext cx="794801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부록 </a:t>
            </a:r>
            <a:r>
              <a:rPr lang="en-US" altLang="ko-KR" sz="48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– </a:t>
            </a:r>
            <a:r>
              <a:rPr lang="ko-KR" altLang="en-US" sz="48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텍스트 코딩이 어렵다면</a:t>
            </a:r>
            <a:r>
              <a:rPr lang="en-US" altLang="ko-KR" sz="4800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?</a:t>
            </a:r>
          </a:p>
          <a:p>
            <a:endParaRPr lang="en-US" altLang="ko-KR" sz="4800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endParaRPr lang="en-US" altLang="ko-KR" sz="4800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332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105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11510"/>
            <a:ext cx="5676900" cy="1476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1995686"/>
            <a:ext cx="446449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슬로베니아 대학과 오픈 커뮤니티에서 교육용 목적으로 개발된 오렌지</a:t>
            </a:r>
            <a:r>
              <a:rPr lang="en-US" altLang="ko-KR" dirty="0"/>
              <a:t>3(Orange3)</a:t>
            </a:r>
            <a:r>
              <a:rPr lang="ko-KR" altLang="en-US" dirty="0"/>
              <a:t>는 </a:t>
            </a:r>
          </a:p>
          <a:p>
            <a:r>
              <a:rPr lang="ko-KR" altLang="en-US" dirty="0"/>
              <a:t>코딩 없이 드래그 앤 드롭으로 데이터를 분석할 수 있는 도구이다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데이터 </a:t>
            </a:r>
            <a:r>
              <a:rPr lang="ko-KR" altLang="en-US" dirty="0" err="1"/>
              <a:t>시각화뿐만</a:t>
            </a:r>
            <a:r>
              <a:rPr lang="ko-KR" altLang="en-US" dirty="0"/>
              <a:t> 아니라 </a:t>
            </a:r>
            <a:r>
              <a:rPr lang="ko-KR" altLang="en-US" dirty="0" err="1"/>
              <a:t>기계학습에</a:t>
            </a:r>
            <a:r>
              <a:rPr lang="ko-KR" altLang="en-US" dirty="0"/>
              <a:t> 사용되는 다양한 </a:t>
            </a:r>
            <a:r>
              <a:rPr lang="en-US" altLang="ko-KR" dirty="0"/>
              <a:t>Model</a:t>
            </a:r>
            <a:r>
              <a:rPr lang="ko-KR" altLang="en-US" dirty="0"/>
              <a:t>을 제공하며</a:t>
            </a:r>
            <a:r>
              <a:rPr lang="en-US" altLang="ko-KR" dirty="0"/>
              <a:t>, </a:t>
            </a:r>
            <a:r>
              <a:rPr lang="ko-KR" altLang="en-US" dirty="0"/>
              <a:t>다양한 도구 </a:t>
            </a:r>
          </a:p>
          <a:p>
            <a:r>
              <a:rPr lang="ko-KR" altLang="en-US" dirty="0"/>
              <a:t>상자</a:t>
            </a:r>
            <a:r>
              <a:rPr lang="en-US" altLang="ko-KR" dirty="0"/>
              <a:t>(</a:t>
            </a:r>
            <a:r>
              <a:rPr lang="ko-KR" altLang="en-US" dirty="0"/>
              <a:t>위젯</a:t>
            </a:r>
            <a:r>
              <a:rPr lang="en-US" altLang="ko-KR" dirty="0"/>
              <a:t>, widget)</a:t>
            </a:r>
            <a:r>
              <a:rPr lang="ko-KR" altLang="en-US" dirty="0"/>
              <a:t>를 사용하여 데이터 분석 워크플로를 시각적으로 구축할 수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수학적 원리를 파악하기보다는 입력</a:t>
            </a:r>
            <a:r>
              <a:rPr lang="en-US" altLang="ko-KR" dirty="0"/>
              <a:t>, </a:t>
            </a:r>
            <a:r>
              <a:rPr lang="ko-KR" altLang="en-US" dirty="0"/>
              <a:t>처리</a:t>
            </a:r>
            <a:r>
              <a:rPr lang="en-US" altLang="ko-KR" dirty="0"/>
              <a:t>, </a:t>
            </a:r>
            <a:r>
              <a:rPr lang="ko-KR" altLang="en-US" dirty="0"/>
              <a:t>출력 과정만으로 데이터 분석이 가능하여</a:t>
            </a:r>
            <a:r>
              <a:rPr lang="en-US" altLang="ko-KR" dirty="0"/>
              <a:t>, </a:t>
            </a:r>
          </a:p>
          <a:p>
            <a:r>
              <a:rPr lang="ko-KR" altLang="en-US" dirty="0"/>
              <a:t>처음 인공지능을 배우는 학생들이 데이터로 학습하고 결과를 도출하는 인공지능 원리를 </a:t>
            </a:r>
          </a:p>
          <a:p>
            <a:r>
              <a:rPr lang="ko-KR" altLang="en-US" dirty="0"/>
              <a:t>이해하는 데 쉽게 사용할 수 있는 도구이다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9874" y="1887885"/>
            <a:ext cx="3804526" cy="298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2250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106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0"/>
            <a:ext cx="6949980" cy="481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8442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107</a:t>
            </a:fld>
            <a:endParaRPr lang="en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51470"/>
            <a:ext cx="7107957" cy="490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68774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108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20302" y="123478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23478"/>
            <a:ext cx="6108082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자전거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대여량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예측하기 </a:t>
            </a:r>
            <a:r>
              <a:rPr lang="en-US" altLang="ko-KR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데이터 준비</a:t>
            </a:r>
            <a:endParaRPr lang="ko-KR" altLang="en-US" sz="1800" b="1" dirty="0">
              <a:solidFill>
                <a:srgbClr val="0070C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843558"/>
            <a:ext cx="6696744" cy="420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3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109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20302" y="123478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23478"/>
            <a:ext cx="573778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자전거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대여량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예측하기 </a:t>
            </a:r>
            <a:r>
              <a:rPr lang="en-US" altLang="ko-KR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 학습</a:t>
            </a:r>
            <a:endParaRPr lang="ko-KR" altLang="en-US" sz="1800" b="1" dirty="0">
              <a:solidFill>
                <a:srgbClr val="0070C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843558"/>
            <a:ext cx="6696744" cy="420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110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20302" y="123478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23478"/>
            <a:ext cx="573778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자전거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대여량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예측하기 </a:t>
            </a:r>
            <a:r>
              <a:rPr lang="en-US" altLang="ko-KR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 학습</a:t>
            </a:r>
            <a:endParaRPr lang="ko-KR" altLang="en-US" sz="1800" b="1" dirty="0">
              <a:solidFill>
                <a:srgbClr val="0070C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700559"/>
            <a:ext cx="6480720" cy="4445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4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111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20302" y="123478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23478"/>
            <a:ext cx="5737789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자전거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대여량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예측하기 </a:t>
            </a:r>
            <a:r>
              <a:rPr lang="en-US" altLang="ko-KR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모델 학습</a:t>
            </a:r>
            <a:endParaRPr lang="ko-KR" altLang="en-US" sz="1800" b="1" dirty="0">
              <a:solidFill>
                <a:srgbClr val="0070C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731115"/>
            <a:ext cx="5976664" cy="429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112</a:t>
            </a:fld>
            <a:endParaRPr lang="en"/>
          </a:p>
        </p:txBody>
      </p:sp>
      <p:sp>
        <p:nvSpPr>
          <p:cNvPr id="6" name="직사각형 5"/>
          <p:cNvSpPr/>
          <p:nvPr/>
        </p:nvSpPr>
        <p:spPr>
          <a:xfrm>
            <a:off x="220302" y="123478"/>
            <a:ext cx="175233" cy="58277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ko-KR" altLang="en-US" sz="180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23478"/>
            <a:ext cx="5668860" cy="5770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자전거 </a:t>
            </a:r>
            <a:r>
              <a:rPr lang="ko-KR" altLang="en-US" sz="33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대여량</a:t>
            </a:r>
            <a:r>
              <a:rPr lang="ko-KR" altLang="en-US" sz="3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예측하기 </a:t>
            </a:r>
            <a:r>
              <a:rPr lang="en-US" altLang="ko-KR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800" b="1" dirty="0" smtClean="0">
                <a:solidFill>
                  <a:srgbClr val="0070C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성능평가</a:t>
            </a:r>
            <a:endParaRPr lang="ko-KR" altLang="en-US" sz="1800" b="1" dirty="0">
              <a:solidFill>
                <a:srgbClr val="0070C0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771550"/>
            <a:ext cx="6899299" cy="420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31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5"/>
          <p:cNvSpPr txBox="1">
            <a:spLocks noGrp="1"/>
          </p:cNvSpPr>
          <p:nvPr>
            <p:ph type="sldNum" idx="12"/>
          </p:nvPr>
        </p:nvSpPr>
        <p:spPr>
          <a:xfrm>
            <a:off x="8604400" y="4590300"/>
            <a:ext cx="539700" cy="55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113</a:t>
            </a:fld>
            <a:endParaRPr/>
          </a:p>
        </p:txBody>
      </p:sp>
      <p:sp>
        <p:nvSpPr>
          <p:cNvPr id="364" name="Google Shape;364;p35"/>
          <p:cNvSpPr txBox="1">
            <a:spLocks noGrp="1"/>
          </p:cNvSpPr>
          <p:nvPr>
            <p:ph type="ctrTitle" idx="4294967295"/>
          </p:nvPr>
        </p:nvSpPr>
        <p:spPr>
          <a:xfrm>
            <a:off x="685800" y="1507150"/>
            <a:ext cx="65937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FFB600"/>
                </a:solidFill>
              </a:rPr>
              <a:t>Thanks!</a:t>
            </a:r>
            <a:endParaRPr sz="9600">
              <a:solidFill>
                <a:srgbClr val="FFB600"/>
              </a:solidFill>
            </a:endParaRPr>
          </a:p>
        </p:txBody>
      </p:sp>
      <p:sp>
        <p:nvSpPr>
          <p:cNvPr id="365" name="Google Shape;365;p35"/>
          <p:cNvSpPr txBox="1">
            <a:spLocks noGrp="1"/>
          </p:cNvSpPr>
          <p:nvPr>
            <p:ph type="subTitle" idx="4294967295"/>
          </p:nvPr>
        </p:nvSpPr>
        <p:spPr>
          <a:xfrm>
            <a:off x="685800" y="2860000"/>
            <a:ext cx="7918600" cy="193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ko-KR" altLang="en-US" sz="3600" b="1" dirty="0" smtClean="0"/>
              <a:t>수업 하시면 많이 궁금하실 </a:t>
            </a:r>
            <a:r>
              <a:rPr lang="ko-KR" altLang="en-US" sz="3600" b="1" dirty="0" err="1" smtClean="0"/>
              <a:t>꺼에요</a:t>
            </a:r>
            <a:r>
              <a:rPr lang="en-US" altLang="ko-KR" sz="3600" b="1" dirty="0" smtClean="0"/>
              <a:t>…</a:t>
            </a:r>
            <a:endParaRPr lang="en" altLang="ko-KR" sz="3600" b="1" dirty="0"/>
          </a:p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ko-KR" altLang="en-US" dirty="0" smtClean="0"/>
              <a:t>언제든지 연락 주세요 </a:t>
            </a:r>
            <a:r>
              <a:rPr lang="en" b="1" dirty="0" smtClean="0">
                <a:solidFill>
                  <a:srgbClr val="0070C0"/>
                </a:solidFill>
              </a:rPr>
              <a:t>bcchang@empas.com</a:t>
            </a:r>
            <a:endParaRPr sz="3600" b="1" dirty="0">
              <a:solidFill>
                <a:srgbClr val="0070C0"/>
              </a:solidFill>
            </a:endParaRPr>
          </a:p>
        </p:txBody>
      </p:sp>
      <p:sp>
        <p:nvSpPr>
          <p:cNvPr id="366" name="Google Shape;366;p35"/>
          <p:cNvSpPr/>
          <p:nvPr/>
        </p:nvSpPr>
        <p:spPr>
          <a:xfrm>
            <a:off x="8054234" y="327815"/>
            <a:ext cx="798007" cy="725835"/>
          </a:xfrm>
          <a:custGeom>
            <a:avLst/>
            <a:gdLst/>
            <a:ahLst/>
            <a:cxnLst/>
            <a:rect l="0" t="0" r="0" b="0"/>
            <a:pathLst>
              <a:path w="16218" h="14752" extrusionOk="0">
                <a:moveTo>
                  <a:pt x="7694" y="0"/>
                </a:moveTo>
                <a:lnTo>
                  <a:pt x="7279" y="25"/>
                </a:lnTo>
                <a:lnTo>
                  <a:pt x="6863" y="74"/>
                </a:lnTo>
                <a:lnTo>
                  <a:pt x="6473" y="123"/>
                </a:lnTo>
                <a:lnTo>
                  <a:pt x="6082" y="196"/>
                </a:lnTo>
                <a:lnTo>
                  <a:pt x="5691" y="293"/>
                </a:lnTo>
                <a:lnTo>
                  <a:pt x="5325" y="416"/>
                </a:lnTo>
                <a:lnTo>
                  <a:pt x="4958" y="538"/>
                </a:lnTo>
                <a:lnTo>
                  <a:pt x="4592" y="660"/>
                </a:lnTo>
                <a:lnTo>
                  <a:pt x="4250" y="831"/>
                </a:lnTo>
                <a:lnTo>
                  <a:pt x="3908" y="977"/>
                </a:lnTo>
                <a:lnTo>
                  <a:pt x="3566" y="1173"/>
                </a:lnTo>
                <a:lnTo>
                  <a:pt x="3249" y="1368"/>
                </a:lnTo>
                <a:lnTo>
                  <a:pt x="2956" y="1563"/>
                </a:lnTo>
                <a:lnTo>
                  <a:pt x="2663" y="1783"/>
                </a:lnTo>
                <a:lnTo>
                  <a:pt x="2370" y="2003"/>
                </a:lnTo>
                <a:lnTo>
                  <a:pt x="2101" y="2247"/>
                </a:lnTo>
                <a:lnTo>
                  <a:pt x="1857" y="2492"/>
                </a:lnTo>
                <a:lnTo>
                  <a:pt x="1612" y="2760"/>
                </a:lnTo>
                <a:lnTo>
                  <a:pt x="1393" y="3029"/>
                </a:lnTo>
                <a:lnTo>
                  <a:pt x="1173" y="3298"/>
                </a:lnTo>
                <a:lnTo>
                  <a:pt x="977" y="3591"/>
                </a:lnTo>
                <a:lnTo>
                  <a:pt x="807" y="3884"/>
                </a:lnTo>
                <a:lnTo>
                  <a:pt x="636" y="4201"/>
                </a:lnTo>
                <a:lnTo>
                  <a:pt x="489" y="4519"/>
                </a:lnTo>
                <a:lnTo>
                  <a:pt x="367" y="4836"/>
                </a:lnTo>
                <a:lnTo>
                  <a:pt x="245" y="5154"/>
                </a:lnTo>
                <a:lnTo>
                  <a:pt x="172" y="5496"/>
                </a:lnTo>
                <a:lnTo>
                  <a:pt x="98" y="5838"/>
                </a:lnTo>
                <a:lnTo>
                  <a:pt x="49" y="6179"/>
                </a:lnTo>
                <a:lnTo>
                  <a:pt x="1" y="6521"/>
                </a:lnTo>
                <a:lnTo>
                  <a:pt x="1" y="6888"/>
                </a:lnTo>
                <a:lnTo>
                  <a:pt x="1" y="7254"/>
                </a:lnTo>
                <a:lnTo>
                  <a:pt x="49" y="7645"/>
                </a:lnTo>
                <a:lnTo>
                  <a:pt x="98" y="8011"/>
                </a:lnTo>
                <a:lnTo>
                  <a:pt x="196" y="8353"/>
                </a:lnTo>
                <a:lnTo>
                  <a:pt x="294" y="8719"/>
                </a:lnTo>
                <a:lnTo>
                  <a:pt x="416" y="9061"/>
                </a:lnTo>
                <a:lnTo>
                  <a:pt x="562" y="9403"/>
                </a:lnTo>
                <a:lnTo>
                  <a:pt x="733" y="9745"/>
                </a:lnTo>
                <a:lnTo>
                  <a:pt x="904" y="10063"/>
                </a:lnTo>
                <a:lnTo>
                  <a:pt x="1100" y="10356"/>
                </a:lnTo>
                <a:lnTo>
                  <a:pt x="1344" y="10673"/>
                </a:lnTo>
                <a:lnTo>
                  <a:pt x="1564" y="10966"/>
                </a:lnTo>
                <a:lnTo>
                  <a:pt x="1832" y="11235"/>
                </a:lnTo>
                <a:lnTo>
                  <a:pt x="2101" y="11504"/>
                </a:lnTo>
                <a:lnTo>
                  <a:pt x="2394" y="11772"/>
                </a:lnTo>
                <a:lnTo>
                  <a:pt x="2687" y="12017"/>
                </a:lnTo>
                <a:lnTo>
                  <a:pt x="2492" y="12383"/>
                </a:lnTo>
                <a:lnTo>
                  <a:pt x="2272" y="12749"/>
                </a:lnTo>
                <a:lnTo>
                  <a:pt x="2028" y="13140"/>
                </a:lnTo>
                <a:lnTo>
                  <a:pt x="1710" y="13506"/>
                </a:lnTo>
                <a:lnTo>
                  <a:pt x="1368" y="13873"/>
                </a:lnTo>
                <a:lnTo>
                  <a:pt x="1173" y="14044"/>
                </a:lnTo>
                <a:lnTo>
                  <a:pt x="953" y="14190"/>
                </a:lnTo>
                <a:lnTo>
                  <a:pt x="733" y="14337"/>
                </a:lnTo>
                <a:lnTo>
                  <a:pt x="513" y="14483"/>
                </a:lnTo>
                <a:lnTo>
                  <a:pt x="269" y="14581"/>
                </a:lnTo>
                <a:lnTo>
                  <a:pt x="1" y="14703"/>
                </a:lnTo>
                <a:lnTo>
                  <a:pt x="123" y="14703"/>
                </a:lnTo>
                <a:lnTo>
                  <a:pt x="489" y="14752"/>
                </a:lnTo>
                <a:lnTo>
                  <a:pt x="1368" y="14752"/>
                </a:lnTo>
                <a:lnTo>
                  <a:pt x="1710" y="14728"/>
                </a:lnTo>
                <a:lnTo>
                  <a:pt x="2101" y="14654"/>
                </a:lnTo>
                <a:lnTo>
                  <a:pt x="2492" y="14581"/>
                </a:lnTo>
                <a:lnTo>
                  <a:pt x="2907" y="14459"/>
                </a:lnTo>
                <a:lnTo>
                  <a:pt x="3322" y="14312"/>
                </a:lnTo>
                <a:lnTo>
                  <a:pt x="3762" y="14117"/>
                </a:lnTo>
                <a:lnTo>
                  <a:pt x="4177" y="13873"/>
                </a:lnTo>
                <a:lnTo>
                  <a:pt x="4592" y="13604"/>
                </a:lnTo>
                <a:lnTo>
                  <a:pt x="4983" y="13238"/>
                </a:lnTo>
                <a:lnTo>
                  <a:pt x="5349" y="13360"/>
                </a:lnTo>
                <a:lnTo>
                  <a:pt x="5716" y="13482"/>
                </a:lnTo>
                <a:lnTo>
                  <a:pt x="6106" y="13555"/>
                </a:lnTo>
                <a:lnTo>
                  <a:pt x="6497" y="13628"/>
                </a:lnTo>
                <a:lnTo>
                  <a:pt x="6888" y="13702"/>
                </a:lnTo>
                <a:lnTo>
                  <a:pt x="7279" y="13751"/>
                </a:lnTo>
                <a:lnTo>
                  <a:pt x="7694" y="13775"/>
                </a:lnTo>
                <a:lnTo>
                  <a:pt x="8524" y="13775"/>
                </a:lnTo>
                <a:lnTo>
                  <a:pt x="8939" y="13751"/>
                </a:lnTo>
                <a:lnTo>
                  <a:pt x="9355" y="13702"/>
                </a:lnTo>
                <a:lnTo>
                  <a:pt x="9745" y="13628"/>
                </a:lnTo>
                <a:lnTo>
                  <a:pt x="10136" y="13555"/>
                </a:lnTo>
                <a:lnTo>
                  <a:pt x="10527" y="13458"/>
                </a:lnTo>
                <a:lnTo>
                  <a:pt x="10893" y="13360"/>
                </a:lnTo>
                <a:lnTo>
                  <a:pt x="11260" y="13238"/>
                </a:lnTo>
                <a:lnTo>
                  <a:pt x="11626" y="13091"/>
                </a:lnTo>
                <a:lnTo>
                  <a:pt x="11968" y="12945"/>
                </a:lnTo>
                <a:lnTo>
                  <a:pt x="12310" y="12774"/>
                </a:lnTo>
                <a:lnTo>
                  <a:pt x="12652" y="12603"/>
                </a:lnTo>
                <a:lnTo>
                  <a:pt x="12969" y="12407"/>
                </a:lnTo>
                <a:lnTo>
                  <a:pt x="13262" y="12212"/>
                </a:lnTo>
                <a:lnTo>
                  <a:pt x="13555" y="11992"/>
                </a:lnTo>
                <a:lnTo>
                  <a:pt x="13848" y="11748"/>
                </a:lnTo>
                <a:lnTo>
                  <a:pt x="14117" y="11528"/>
                </a:lnTo>
                <a:lnTo>
                  <a:pt x="14361" y="11259"/>
                </a:lnTo>
                <a:lnTo>
                  <a:pt x="14606" y="11015"/>
                </a:lnTo>
                <a:lnTo>
                  <a:pt x="14825" y="10747"/>
                </a:lnTo>
                <a:lnTo>
                  <a:pt x="15045" y="10453"/>
                </a:lnTo>
                <a:lnTo>
                  <a:pt x="15241" y="10160"/>
                </a:lnTo>
                <a:lnTo>
                  <a:pt x="15412" y="9867"/>
                </a:lnTo>
                <a:lnTo>
                  <a:pt x="15582" y="9574"/>
                </a:lnTo>
                <a:lnTo>
                  <a:pt x="15729" y="9257"/>
                </a:lnTo>
                <a:lnTo>
                  <a:pt x="15851" y="8939"/>
                </a:lnTo>
                <a:lnTo>
                  <a:pt x="15973" y="8597"/>
                </a:lnTo>
                <a:lnTo>
                  <a:pt x="16047" y="8280"/>
                </a:lnTo>
                <a:lnTo>
                  <a:pt x="16120" y="7938"/>
                </a:lnTo>
                <a:lnTo>
                  <a:pt x="16169" y="7596"/>
                </a:lnTo>
                <a:lnTo>
                  <a:pt x="16217" y="7230"/>
                </a:lnTo>
                <a:lnTo>
                  <a:pt x="16217" y="6888"/>
                </a:lnTo>
                <a:lnTo>
                  <a:pt x="16217" y="6521"/>
                </a:lnTo>
                <a:lnTo>
                  <a:pt x="16169" y="6179"/>
                </a:lnTo>
                <a:lnTo>
                  <a:pt x="16120" y="5838"/>
                </a:lnTo>
                <a:lnTo>
                  <a:pt x="16047" y="5496"/>
                </a:lnTo>
                <a:lnTo>
                  <a:pt x="15973" y="5154"/>
                </a:lnTo>
                <a:lnTo>
                  <a:pt x="15851" y="4836"/>
                </a:lnTo>
                <a:lnTo>
                  <a:pt x="15729" y="4519"/>
                </a:lnTo>
                <a:lnTo>
                  <a:pt x="15582" y="4201"/>
                </a:lnTo>
                <a:lnTo>
                  <a:pt x="15412" y="3884"/>
                </a:lnTo>
                <a:lnTo>
                  <a:pt x="15241" y="3591"/>
                </a:lnTo>
                <a:lnTo>
                  <a:pt x="15045" y="3298"/>
                </a:lnTo>
                <a:lnTo>
                  <a:pt x="14825" y="3029"/>
                </a:lnTo>
                <a:lnTo>
                  <a:pt x="14606" y="2760"/>
                </a:lnTo>
                <a:lnTo>
                  <a:pt x="14361" y="2492"/>
                </a:lnTo>
                <a:lnTo>
                  <a:pt x="14117" y="2247"/>
                </a:lnTo>
                <a:lnTo>
                  <a:pt x="13848" y="2003"/>
                </a:lnTo>
                <a:lnTo>
                  <a:pt x="13555" y="1783"/>
                </a:lnTo>
                <a:lnTo>
                  <a:pt x="13262" y="1563"/>
                </a:lnTo>
                <a:lnTo>
                  <a:pt x="12969" y="1368"/>
                </a:lnTo>
                <a:lnTo>
                  <a:pt x="12652" y="1173"/>
                </a:lnTo>
                <a:lnTo>
                  <a:pt x="12310" y="977"/>
                </a:lnTo>
                <a:lnTo>
                  <a:pt x="11968" y="831"/>
                </a:lnTo>
                <a:lnTo>
                  <a:pt x="11626" y="660"/>
                </a:lnTo>
                <a:lnTo>
                  <a:pt x="11260" y="538"/>
                </a:lnTo>
                <a:lnTo>
                  <a:pt x="10893" y="416"/>
                </a:lnTo>
                <a:lnTo>
                  <a:pt x="10527" y="293"/>
                </a:lnTo>
                <a:lnTo>
                  <a:pt x="10136" y="196"/>
                </a:lnTo>
                <a:lnTo>
                  <a:pt x="9745" y="123"/>
                </a:lnTo>
                <a:lnTo>
                  <a:pt x="9355" y="74"/>
                </a:lnTo>
                <a:lnTo>
                  <a:pt x="8939" y="25"/>
                </a:lnTo>
                <a:lnTo>
                  <a:pt x="8524" y="0"/>
                </a:lnTo>
                <a:close/>
              </a:path>
            </a:pathLst>
          </a:custGeom>
          <a:solidFill>
            <a:srgbClr val="FFB6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livi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6946</TotalTime>
  <Words>1472</Words>
  <Application>Microsoft Office PowerPoint</Application>
  <PresentationFormat>화면 슬라이드 쇼(16:9)</PresentationFormat>
  <Paragraphs>339</Paragraphs>
  <Slides>113</Slides>
  <Notes>4</Notes>
  <HiddenSlides>0</HiddenSlides>
  <MMClips>1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113</vt:i4>
      </vt:variant>
    </vt:vector>
  </HeadingPairs>
  <TitlesOfParts>
    <vt:vector size="126" baseType="lpstr">
      <vt:lpstr>Wingdings</vt:lpstr>
      <vt:lpstr>YDVYGOStd12</vt:lpstr>
      <vt:lpstr>KoPub돋움체 Bold</vt:lpstr>
      <vt:lpstr>YDVYGOStd33</vt:lpstr>
      <vt:lpstr>Raleway Light</vt:lpstr>
      <vt:lpstr>Arial</vt:lpstr>
      <vt:lpstr>Raleway ExtraBold</vt:lpstr>
      <vt:lpstr>함초롬돋움</vt:lpstr>
      <vt:lpstr>G마켓 산스 TTF Medium</vt:lpstr>
      <vt:lpstr>바탕</vt:lpstr>
      <vt:lpstr>KoPub돋움체 Medium</vt:lpstr>
      <vt:lpstr>맑은 고딕</vt:lpstr>
      <vt:lpstr>Olivia template</vt:lpstr>
      <vt:lpstr> 인공지능과 미래사회  장병철 (Ph.D in A.I) 한양대학교</vt:lpstr>
      <vt:lpstr>PowerPoint 프레젠테이션</vt:lpstr>
      <vt:lpstr>중국의 인공지능 교과서</vt:lpstr>
      <vt:lpstr>내용을 파악하면,…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Thanks!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장병철</dc:creator>
  <cp:lastModifiedBy>장병철</cp:lastModifiedBy>
  <cp:revision>122</cp:revision>
  <dcterms:modified xsi:type="dcterms:W3CDTF">2021-07-15T02:18:38Z</dcterms:modified>
</cp:coreProperties>
</file>