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74B"/>
    <a:srgbClr val="FD7607"/>
    <a:srgbClr val="FF7C80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Object 3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169" y="633643"/>
            <a:ext cx="9230202" cy="7729727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5772074" y="9312299"/>
            <a:ext cx="482451" cy="499087"/>
            <a:chOff x="5754658" y="9255284"/>
            <a:chExt cx="482451" cy="499087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54658" y="9255284"/>
              <a:ext cx="482451" cy="499087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8135089" y="11047261"/>
            <a:ext cx="425051" cy="425051"/>
            <a:chOff x="8117673" y="10990246"/>
            <a:chExt cx="425051" cy="425051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17673" y="10990246"/>
              <a:ext cx="425051" cy="425051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6581455" y="9669510"/>
            <a:ext cx="425051" cy="439708"/>
            <a:chOff x="6564039" y="9612495"/>
            <a:chExt cx="425051" cy="439708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4039" y="9612495"/>
              <a:ext cx="425051" cy="439708"/>
            </a:xfrm>
            <a:prstGeom prst="rect">
              <a:avLst/>
            </a:prstGeom>
          </p:spPr>
        </p:pic>
      </p:grpSp>
      <p:grpSp>
        <p:nvGrpSpPr>
          <p:cNvPr id="8" name="그룹 7"/>
          <p:cNvGrpSpPr/>
          <p:nvPr/>
        </p:nvGrpSpPr>
        <p:grpSpPr>
          <a:xfrm rot="538304">
            <a:off x="5360834" y="9709433"/>
            <a:ext cx="3081434" cy="3017729"/>
            <a:chOff x="4330979" y="8975321"/>
            <a:chExt cx="5169874" cy="4815587"/>
          </a:xfrm>
        </p:grpSpPr>
        <p:grpSp>
          <p:nvGrpSpPr>
            <p:cNvPr id="7" name="그룹 6"/>
            <p:cNvGrpSpPr/>
            <p:nvPr/>
          </p:nvGrpSpPr>
          <p:grpSpPr>
            <a:xfrm>
              <a:off x="4330979" y="8975321"/>
              <a:ext cx="5169874" cy="4815587"/>
              <a:chOff x="4330979" y="8975321"/>
              <a:chExt cx="5169874" cy="4815587"/>
            </a:xfrm>
          </p:grpSpPr>
          <p:grpSp>
            <p:nvGrpSpPr>
              <p:cNvPr id="1013" name="그룹 1013"/>
              <p:cNvGrpSpPr/>
              <p:nvPr/>
            </p:nvGrpSpPr>
            <p:grpSpPr>
              <a:xfrm>
                <a:off x="5915262" y="9567040"/>
                <a:ext cx="3585591" cy="3766828"/>
                <a:chOff x="6261905" y="9334014"/>
                <a:chExt cx="2984351" cy="3766828"/>
              </a:xfrm>
            </p:grpSpPr>
            <p:pic>
              <p:nvPicPr>
                <p:cNvPr id="45" name="Object 44"/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6261905" y="9334014"/>
                  <a:ext cx="2984351" cy="3766828"/>
                </a:xfrm>
                <a:prstGeom prst="rect">
                  <a:avLst/>
                </a:prstGeom>
              </p:spPr>
            </p:pic>
          </p:grpSp>
          <p:pic>
            <p:nvPicPr>
              <p:cNvPr id="53" name="Object 5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6140149">
                <a:off x="4368770" y="8937530"/>
                <a:ext cx="4815587" cy="4891169"/>
              </a:xfrm>
              <a:prstGeom prst="rect">
                <a:avLst/>
              </a:prstGeom>
            </p:spPr>
          </p:pic>
        </p:grpSp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21061696">
              <a:off x="4871252" y="11223585"/>
              <a:ext cx="3033905" cy="1243691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257106" y="2890769"/>
            <a:ext cx="6877982" cy="3566934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endParaRPr lang="en-US" altLang="ko-KR" sz="3000" b="1" dirty="0" smtClean="0">
              <a:solidFill>
                <a:srgbClr val="FF7C80"/>
              </a:solidFill>
              <a:latin typeface="MD아롱체" panose="02020603020101020101" pitchFamily="18" charset="-127"/>
              <a:ea typeface="MD아롱체" panose="02020603020101020101" pitchFamily="18" charset="-127"/>
            </a:endParaRPr>
          </a:p>
          <a:p>
            <a:pPr algn="ctr">
              <a:lnSpc>
                <a:spcPct val="110000"/>
              </a:lnSpc>
            </a:pPr>
            <a:endParaRPr lang="en-US" altLang="ko-KR" sz="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b="1" dirty="0" err="1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수제돈까스덮밥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</a:t>
            </a:r>
            <a:endParaRPr lang="en-US" altLang="ko-KR" sz="2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참나물된장국</a:t>
            </a:r>
            <a:endParaRPr lang="en-US" altLang="ko-KR" sz="2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달래오이무침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(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자율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)</a:t>
            </a:r>
          </a:p>
          <a:p>
            <a:pPr algn="ctr">
              <a:lnSpc>
                <a:spcPct val="110000"/>
              </a:lnSpc>
            </a:pP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단무지</a:t>
            </a:r>
            <a:endParaRPr lang="en-US" altLang="ko-KR" sz="2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배추김치</a:t>
            </a:r>
            <a:endParaRPr lang="en-US" altLang="ko-KR" sz="2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b="1" dirty="0" err="1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딸기청라떼</a:t>
            </a:r>
            <a:endParaRPr lang="ko-KR" altLang="en-US" sz="2500" b="1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6740" y="6476515"/>
            <a:ext cx="8802515" cy="4128790"/>
          </a:xfrm>
          <a:prstGeom prst="roundRect">
            <a:avLst/>
          </a:prstGeom>
          <a:noFill/>
          <a:ln w="38100" cmpd="sng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endParaRPr lang="en-US" altLang="ko-KR" sz="2500" b="1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>
              <a:lnSpc>
                <a:spcPct val="110000"/>
              </a:lnSpc>
            </a:pPr>
            <a:endParaRPr lang="en-US" altLang="ko-KR" sz="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>
              <a:lnSpc>
                <a:spcPct val="110000"/>
              </a:lnSpc>
            </a:pPr>
            <a:endParaRPr lang="en-US" altLang="ko-KR" sz="500" b="1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>
              <a:lnSpc>
                <a:spcPct val="110000"/>
              </a:lnSpc>
            </a:pPr>
            <a:endParaRPr lang="en-US" altLang="ko-KR" sz="500" b="1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marL="457200" indent="-457200">
              <a:lnSpc>
                <a:spcPct val="110000"/>
              </a:lnSpc>
              <a:buAutoNum type="arabicPeriod"/>
            </a:pP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딸기는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봄의 과일로 </a:t>
            </a:r>
            <a:r>
              <a:rPr lang="ko-KR" altLang="en-US" sz="2500" b="1" dirty="0" smtClean="0">
                <a:solidFill>
                  <a:srgbClr val="FD7607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비타민</a:t>
            </a:r>
            <a:r>
              <a:rPr lang="en-US" altLang="ko-KR" sz="2500" b="1" dirty="0" smtClean="0">
                <a:solidFill>
                  <a:srgbClr val="FD7607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C</a:t>
            </a:r>
            <a:r>
              <a:rPr lang="ko-KR" altLang="en-US" sz="2500" b="1" dirty="0" smtClean="0">
                <a:solidFill>
                  <a:srgbClr val="FD7607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와 구연산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이 많아 </a:t>
            </a:r>
            <a:r>
              <a:rPr lang="ko-KR" altLang="en-US" sz="2500" b="1" dirty="0" smtClean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피부를 맑게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해줘요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2. 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우유의 </a:t>
            </a:r>
            <a:r>
              <a:rPr lang="ko-KR" altLang="en-US" sz="2500" b="1" spc="300" dirty="0" smtClean="0">
                <a:solidFill>
                  <a:srgbClr val="00B05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칼슘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은 우리 몸의 골격을 형성해 </a:t>
            </a:r>
            <a:r>
              <a:rPr lang="ko-KR" altLang="en-US" sz="2500" b="1" spc="300" dirty="0" smtClean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키 성장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을 </a:t>
            </a:r>
            <a:endParaRPr lang="en-US" altLang="ko-KR" sz="2500" b="1" spc="300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>
              <a:lnSpc>
                <a:spcPct val="110000"/>
              </a:lnSpc>
            </a:pPr>
            <a:r>
              <a:rPr lang="en-US" altLang="ko-KR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  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돕고</a:t>
            </a:r>
            <a:r>
              <a:rPr lang="en-US" altLang="ko-KR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, 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식욕 억제와 신진대사를 활발히 해 </a:t>
            </a:r>
            <a:r>
              <a:rPr lang="ko-KR" altLang="en-US" sz="2500" b="1" spc="300" dirty="0" smtClean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다이어트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</a:t>
            </a:r>
            <a:endParaRPr lang="en-US" altLang="ko-KR" sz="2500" b="1" spc="300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>
              <a:lnSpc>
                <a:spcPct val="110000"/>
              </a:lnSpc>
            </a:pPr>
            <a:r>
              <a:rPr lang="en-US" altLang="ko-KR" sz="2500" b="1" spc="300" dirty="0" smtClean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   </a:t>
            </a:r>
            <a:r>
              <a:rPr lang="ko-KR" altLang="en-US" sz="2500" b="1" spc="300" dirty="0" smtClean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효과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를 </a:t>
            </a:r>
            <a:r>
              <a:rPr lang="ko-KR" altLang="en-US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줘요</a:t>
            </a:r>
            <a:r>
              <a:rPr lang="en-US" altLang="ko-KR" sz="2500" b="1" spc="3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.</a:t>
            </a:r>
          </a:p>
          <a:p>
            <a:pPr marL="457200" indent="-457200">
              <a:lnSpc>
                <a:spcPct val="110000"/>
              </a:lnSpc>
              <a:buAutoNum type="arabicPeriod" startAt="3"/>
            </a:pP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딸기 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+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우유 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=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영양소 흡수 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UP!!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맛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UP!!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</a:t>
            </a:r>
            <a:r>
              <a:rPr lang="ko-KR" altLang="en-US" sz="2500" b="1" dirty="0" smtClean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환상의 궁합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을 </a:t>
            </a:r>
            <a:endParaRPr lang="en-US" altLang="ko-KR" sz="2500" b="1" dirty="0" smtClean="0"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>
              <a:lnSpc>
                <a:spcPct val="110000"/>
              </a:lnSpc>
            </a:pPr>
            <a:r>
              <a:rPr lang="en-US" altLang="ko-KR" sz="2500" b="1" dirty="0">
                <a:latin typeface="MD이솝체" panose="02020603020101020101" pitchFamily="18" charset="-127"/>
                <a:ea typeface="MD이솝체" panose="02020603020101020101" pitchFamily="18" charset="-127"/>
              </a:rPr>
              <a:t> 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    </a:t>
            </a:r>
            <a:r>
              <a:rPr lang="ko-KR" altLang="en-US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자랑해요</a:t>
            </a:r>
            <a:r>
              <a:rPr lang="en-US" altLang="ko-KR" sz="2500" b="1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431718" y="1088165"/>
            <a:ext cx="8192903" cy="2819048"/>
            <a:chOff x="1414302" y="1031150"/>
            <a:chExt cx="8192903" cy="2819048"/>
          </a:xfrm>
        </p:grpSpPr>
        <p:grpSp>
          <p:nvGrpSpPr>
            <p:cNvPr id="47" name="그룹 46"/>
            <p:cNvGrpSpPr/>
            <p:nvPr/>
          </p:nvGrpSpPr>
          <p:grpSpPr>
            <a:xfrm>
              <a:off x="1414303" y="1031150"/>
              <a:ext cx="8192902" cy="2819048"/>
              <a:chOff x="1402059" y="647487"/>
              <a:chExt cx="6333333" cy="2819048"/>
            </a:xfrm>
          </p:grpSpPr>
          <p:pic>
            <p:nvPicPr>
              <p:cNvPr id="49" name="Object 8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402059" y="647487"/>
                <a:ext cx="6333333" cy="2819048"/>
              </a:xfrm>
              <a:prstGeom prst="rect">
                <a:avLst/>
              </a:prstGeom>
            </p:spPr>
          </p:pic>
          <p:pic>
            <p:nvPicPr>
              <p:cNvPr id="50" name="Object 85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586259" y="883362"/>
                <a:ext cx="5323810" cy="1809524"/>
              </a:xfrm>
              <a:prstGeom prst="rect">
                <a:avLst/>
              </a:prstGeom>
            </p:spPr>
          </p:pic>
        </p:grpSp>
        <p:grpSp>
          <p:nvGrpSpPr>
            <p:cNvPr id="52" name="그룹 1001"/>
            <p:cNvGrpSpPr/>
            <p:nvPr/>
          </p:nvGrpSpPr>
          <p:grpSpPr>
            <a:xfrm>
              <a:off x="1414302" y="2034431"/>
              <a:ext cx="6774438" cy="274712"/>
              <a:chOff x="1198765" y="1562643"/>
              <a:chExt cx="6419013" cy="264245"/>
            </a:xfrm>
          </p:grpSpPr>
          <p:grpSp>
            <p:nvGrpSpPr>
              <p:cNvPr id="55" name="그룹 1002"/>
              <p:cNvGrpSpPr/>
              <p:nvPr/>
            </p:nvGrpSpPr>
            <p:grpSpPr>
              <a:xfrm>
                <a:off x="1198765" y="1562643"/>
                <a:ext cx="277794" cy="264245"/>
                <a:chOff x="1198765" y="1562643"/>
                <a:chExt cx="277794" cy="264245"/>
              </a:xfrm>
            </p:grpSpPr>
            <p:pic>
              <p:nvPicPr>
                <p:cNvPr id="58" name="Object 3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1198765" y="1562643"/>
                  <a:ext cx="277794" cy="264245"/>
                </a:xfrm>
                <a:prstGeom prst="rect">
                  <a:avLst/>
                </a:prstGeom>
              </p:spPr>
            </p:pic>
          </p:grpSp>
          <p:grpSp>
            <p:nvGrpSpPr>
              <p:cNvPr id="56" name="그룹 1003"/>
              <p:cNvGrpSpPr/>
              <p:nvPr/>
            </p:nvGrpSpPr>
            <p:grpSpPr>
              <a:xfrm>
                <a:off x="7339985" y="1562643"/>
                <a:ext cx="277794" cy="264245"/>
                <a:chOff x="7339985" y="1562643"/>
                <a:chExt cx="277794" cy="264245"/>
              </a:xfrm>
            </p:grpSpPr>
            <p:pic>
              <p:nvPicPr>
                <p:cNvPr id="57" name="Object 6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7339985" y="1562643"/>
                  <a:ext cx="277794" cy="264245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72" name="그룹 1018"/>
          <p:cNvGrpSpPr/>
          <p:nvPr/>
        </p:nvGrpSpPr>
        <p:grpSpPr>
          <a:xfrm>
            <a:off x="2756526" y="2979668"/>
            <a:ext cx="3997452" cy="658747"/>
            <a:chOff x="2921088" y="2200367"/>
            <a:chExt cx="3405443" cy="529546"/>
          </a:xfrm>
        </p:grpSpPr>
        <p:pic>
          <p:nvPicPr>
            <p:cNvPr id="74" name="Object 5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921088" y="2200367"/>
              <a:ext cx="3405443" cy="529546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3605082" y="2958532"/>
            <a:ext cx="2408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MD아롱체" panose="02020603020101020101" pitchFamily="18" charset="-127"/>
                <a:ea typeface="MD아롱체" panose="02020603020101020101" pitchFamily="18" charset="-127"/>
              </a:rPr>
              <a:t>오늘의 메뉴</a:t>
            </a:r>
            <a:endParaRPr lang="ko-KR" altLang="en-US" sz="2800" b="1" dirty="0">
              <a:solidFill>
                <a:schemeClr val="bg1"/>
              </a:solidFill>
              <a:latin typeface="MD아롱체" panose="02020603020101020101" pitchFamily="18" charset="-127"/>
              <a:ea typeface="MD아롱체" panose="02020603020101020101" pitchFamily="18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435610" y="6615893"/>
            <a:ext cx="3506101" cy="993950"/>
            <a:chOff x="3100711" y="6633145"/>
            <a:chExt cx="4221881" cy="1323050"/>
          </a:xfrm>
        </p:grpSpPr>
        <p:grpSp>
          <p:nvGrpSpPr>
            <p:cNvPr id="77" name="그룹 1031"/>
            <p:cNvGrpSpPr/>
            <p:nvPr/>
          </p:nvGrpSpPr>
          <p:grpSpPr>
            <a:xfrm>
              <a:off x="3100711" y="6633145"/>
              <a:ext cx="4221881" cy="716779"/>
              <a:chOff x="2750024" y="9250027"/>
              <a:chExt cx="3439589" cy="415510"/>
            </a:xfrm>
          </p:grpSpPr>
          <p:pic>
            <p:nvPicPr>
              <p:cNvPr id="79" name="Object 107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750024" y="9250027"/>
                <a:ext cx="3439589" cy="415510"/>
              </a:xfrm>
              <a:prstGeom prst="rect">
                <a:avLst/>
              </a:prstGeom>
            </p:spPr>
          </p:pic>
        </p:grpSp>
        <p:sp>
          <p:nvSpPr>
            <p:cNvPr id="19" name="TextBox 18"/>
            <p:cNvSpPr txBox="1"/>
            <p:nvPr/>
          </p:nvSpPr>
          <p:spPr>
            <a:xfrm>
              <a:off x="3347031" y="6686180"/>
              <a:ext cx="3414687" cy="12700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chemeClr val="bg1"/>
                  </a:solidFill>
                  <a:latin typeface="MD아롱체" panose="02020603020101020101" pitchFamily="18" charset="-127"/>
                  <a:ea typeface="MD아롱체" panose="02020603020101020101" pitchFamily="18" charset="-127"/>
                </a:rPr>
                <a:t> 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MD아롱체" panose="02020603020101020101" pitchFamily="18" charset="-127"/>
                  <a:ea typeface="MD아롱체" panose="02020603020101020101" pitchFamily="18" charset="-127"/>
                </a:rPr>
                <a:t>딸기청라떼는</a:t>
              </a:r>
              <a:r>
                <a:rPr lang="en-US" altLang="ko-KR" sz="2800" b="1" dirty="0">
                  <a:solidFill>
                    <a:schemeClr val="bg1"/>
                  </a:solidFill>
                  <a:latin typeface="MD아롱체" panose="02020603020101020101" pitchFamily="18" charset="-127"/>
                  <a:ea typeface="MD아롱체" panose="02020603020101020101" pitchFamily="18" charset="-127"/>
                </a:rPr>
                <a:t>?</a:t>
              </a:r>
              <a:endParaRPr lang="ko-KR" altLang="en-US" sz="2800" b="1" dirty="0">
                <a:solidFill>
                  <a:schemeClr val="bg1"/>
                </a:solidFill>
                <a:latin typeface="MD아롱체" panose="02020603020101020101" pitchFamily="18" charset="-127"/>
                <a:ea typeface="MD아롱체" panose="02020603020101020101" pitchFamily="18" charset="-127"/>
              </a:endParaRPr>
            </a:p>
            <a:p>
              <a:endParaRPr lang="ko-KR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0" y="186365"/>
            <a:ext cx="1935537" cy="2179793"/>
            <a:chOff x="4164828" y="466632"/>
            <a:chExt cx="1010805" cy="700894"/>
          </a:xfrm>
        </p:grpSpPr>
        <p:grpSp>
          <p:nvGrpSpPr>
            <p:cNvPr id="91" name="그룹 1020"/>
            <p:cNvGrpSpPr/>
            <p:nvPr/>
          </p:nvGrpSpPr>
          <p:grpSpPr>
            <a:xfrm>
              <a:off x="4691807" y="511091"/>
              <a:ext cx="483826" cy="415829"/>
              <a:chOff x="4691807" y="511091"/>
              <a:chExt cx="483826" cy="415829"/>
            </a:xfrm>
          </p:grpSpPr>
          <p:pic>
            <p:nvPicPr>
              <p:cNvPr id="94" name="Object 61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-16620000">
                <a:off x="4691807" y="511091"/>
                <a:ext cx="483826" cy="415829"/>
              </a:xfrm>
              <a:prstGeom prst="rect">
                <a:avLst/>
              </a:prstGeom>
            </p:spPr>
          </p:pic>
        </p:grpSp>
        <p:grpSp>
          <p:nvGrpSpPr>
            <p:cNvPr id="92" name="그룹 1021"/>
            <p:cNvGrpSpPr/>
            <p:nvPr/>
          </p:nvGrpSpPr>
          <p:grpSpPr>
            <a:xfrm>
              <a:off x="4164828" y="466632"/>
              <a:ext cx="817274" cy="700894"/>
              <a:chOff x="4164828" y="466632"/>
              <a:chExt cx="817274" cy="700894"/>
            </a:xfrm>
          </p:grpSpPr>
          <p:pic>
            <p:nvPicPr>
              <p:cNvPr id="93" name="Object 64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600000">
                <a:off x="4164828" y="466632"/>
                <a:ext cx="817274" cy="700894"/>
              </a:xfrm>
              <a:prstGeom prst="rect">
                <a:avLst/>
              </a:prstGeom>
            </p:spPr>
          </p:pic>
        </p:grpSp>
      </p:grpSp>
      <p:sp>
        <p:nvSpPr>
          <p:cNvPr id="2" name="TextBox 1"/>
          <p:cNvSpPr txBox="1"/>
          <p:nvPr/>
        </p:nvSpPr>
        <p:spPr>
          <a:xfrm>
            <a:off x="5195786" y="87219"/>
            <a:ext cx="38623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b="1" dirty="0" smtClean="0"/>
              <a:t>출처</a:t>
            </a:r>
            <a:r>
              <a:rPr lang="en-US" altLang="ko-KR" sz="1500" b="1" dirty="0" smtClean="0"/>
              <a:t>: </a:t>
            </a:r>
            <a:r>
              <a:rPr lang="ko-KR" altLang="en-US" sz="1500" b="1" dirty="0" err="1" smtClean="0"/>
              <a:t>미리캔버스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영양사도우미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네이버</a:t>
            </a:r>
            <a:endParaRPr lang="ko-KR" altLang="en-US" sz="1500" b="1" dirty="0"/>
          </a:p>
        </p:txBody>
      </p:sp>
      <p:grpSp>
        <p:nvGrpSpPr>
          <p:cNvPr id="66" name="그룹 1001"/>
          <p:cNvGrpSpPr/>
          <p:nvPr/>
        </p:nvGrpSpPr>
        <p:grpSpPr>
          <a:xfrm>
            <a:off x="640169" y="10218561"/>
            <a:ext cx="3738245" cy="1827519"/>
            <a:chOff x="1535488" y="3631983"/>
            <a:chExt cx="6218182" cy="4669854"/>
          </a:xfrm>
        </p:grpSpPr>
        <p:pic>
          <p:nvPicPr>
            <p:cNvPr id="67" name="Object 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35488" y="3631983"/>
              <a:ext cx="6218182" cy="4669854"/>
            </a:xfrm>
            <a:prstGeom prst="rect">
              <a:avLst/>
            </a:prstGeom>
          </p:spPr>
        </p:pic>
      </p:grpSp>
      <p:grpSp>
        <p:nvGrpSpPr>
          <p:cNvPr id="68" name="그룹 1002"/>
          <p:cNvGrpSpPr/>
          <p:nvPr/>
        </p:nvGrpSpPr>
        <p:grpSpPr>
          <a:xfrm>
            <a:off x="813219" y="12173672"/>
            <a:ext cx="3392143" cy="573647"/>
            <a:chOff x="1793576" y="8436121"/>
            <a:chExt cx="5642476" cy="1100283"/>
          </a:xfrm>
        </p:grpSpPr>
        <p:pic>
          <p:nvPicPr>
            <p:cNvPr id="69" name="Object 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93576" y="8436121"/>
              <a:ext cx="5642476" cy="11002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72</Words>
  <Application>Microsoft Office PowerPoint</Application>
  <PresentationFormat>사용자 지정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?? ??</vt:lpstr>
      <vt:lpstr>MD아롱체</vt:lpstr>
      <vt:lpstr>MD이솝체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20</cp:revision>
  <cp:lastPrinted>2021-01-25T04:23:48Z</cp:lastPrinted>
  <dcterms:created xsi:type="dcterms:W3CDTF">2021-01-24T19:08:04Z</dcterms:created>
  <dcterms:modified xsi:type="dcterms:W3CDTF">2021-01-29T08:50:42Z</dcterms:modified>
</cp:coreProperties>
</file>