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7"/>
  </p:notesMasterIdLst>
  <p:sldIdLst>
    <p:sldId id="257" r:id="rId2"/>
    <p:sldId id="291" r:id="rId3"/>
    <p:sldId id="320" r:id="rId4"/>
    <p:sldId id="260" r:id="rId5"/>
    <p:sldId id="292" r:id="rId6"/>
    <p:sldId id="295" r:id="rId7"/>
    <p:sldId id="296" r:id="rId8"/>
    <p:sldId id="297" r:id="rId9"/>
    <p:sldId id="298" r:id="rId10"/>
    <p:sldId id="293" r:id="rId11"/>
    <p:sldId id="294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22" r:id="rId27"/>
    <p:sldId id="313" r:id="rId28"/>
    <p:sldId id="314" r:id="rId29"/>
    <p:sldId id="315" r:id="rId30"/>
    <p:sldId id="316" r:id="rId31"/>
    <p:sldId id="323" r:id="rId32"/>
    <p:sldId id="317" r:id="rId33"/>
    <p:sldId id="318" r:id="rId34"/>
    <p:sldId id="319" r:id="rId35"/>
    <p:sldId id="261" r:id="rId36"/>
  </p:sldIdLst>
  <p:sldSz cx="12192000" cy="6858000"/>
  <p:notesSz cx="6858000" cy="9144000"/>
  <p:embeddedFontLst>
    <p:embeddedFont>
      <p:font typeface="G마켓 산스 TTF Bold" panose="02000000000000000000" pitchFamily="2" charset="-127"/>
      <p:bold r:id="rId38"/>
    </p:embeddedFont>
    <p:embeddedFont>
      <p:font typeface="G마켓 산스 TTF Light" panose="02000000000000000000" pitchFamily="2" charset="-127"/>
      <p:regular r:id="rId39"/>
    </p:embeddedFont>
    <p:embeddedFont>
      <p:font typeface="G마켓 산스 TTF Medium" panose="02000000000000000000" pitchFamily="2" charset="-127"/>
      <p:regular r:id="rId40"/>
    </p:embeddedFont>
    <p:embeddedFont>
      <p:font typeface="나눔스퀘어" panose="020B0600000101010101" pitchFamily="50" charset="-127"/>
      <p:regular r:id="rId41"/>
    </p:embeddedFont>
    <p:embeddedFont>
      <p:font typeface="나눔스퀘어 Bold" panose="020B0600000101010101" pitchFamily="50" charset="-127"/>
      <p:bold r:id="rId42"/>
    </p:embeddedFont>
    <p:embeddedFont>
      <p:font typeface="나눔스퀘어 ExtraBold" panose="020B0600000101010101" pitchFamily="50" charset="-127"/>
      <p:bold r:id="rId43"/>
    </p:embeddedFont>
    <p:embeddedFont>
      <p:font typeface="맑은 고딕" panose="020B0503020000020004" pitchFamily="50" charset="-127"/>
      <p:regular r:id="rId44"/>
      <p:bold r:id="rId45"/>
    </p:embeddedFont>
    <p:embeddedFont>
      <p:font typeface="배찌체" panose="00000500000000000000" pitchFamily="2" charset="-127"/>
      <p:regular r:id="rId46"/>
    </p:embeddedFont>
    <p:embeddedFont>
      <p:font typeface="여기어때 잘난체" panose="020B0600000101010101" pitchFamily="50" charset="-127"/>
      <p:bold r:id="rId4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CFF"/>
    <a:srgbClr val="B7CD71"/>
    <a:srgbClr val="FFD289"/>
    <a:srgbClr val="85C5FF"/>
    <a:srgbClr val="D7ECFF"/>
    <a:srgbClr val="9F87A5"/>
    <a:srgbClr val="C2B3C6"/>
    <a:srgbClr val="D5E2AD"/>
    <a:srgbClr val="FFECCC"/>
    <a:srgbClr val="FFC4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0" y="4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62A8E1-BF49-450E-8DDC-B816556FF02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C96E9-E8DB-4863-A784-ED6F1A10BA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0592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46731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8654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44824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174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32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4841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2986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485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787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7711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5171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94833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2797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67065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2390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9390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90349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95717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2526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5291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54612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40471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6975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3348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53769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8326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3828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1135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8622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61866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6187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27303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9380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14896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C96E9-E8DB-4863-A784-ED6F1A10BA4C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705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CC4C28-27B3-27CA-BE9A-3DC5BD3B64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E25C6A9-B625-AB7F-507B-E9019A70EA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302974-734F-D31E-8EC2-95B4E1AF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72C395A-E70D-3D6D-6084-C4753224C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81CAA0-465E-2A91-D204-B49119548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9938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8C71C2-DA6D-55F3-264C-D3102D364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359D1AE-F97C-15C4-4CAD-5C1FC9E90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6752ED-F519-19D9-D194-1FA9B8808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7A5F5BA-9C2E-F221-9EBC-670D9B88C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625E2E-E4B0-B439-158C-3026F533A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3521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28FC27-8E1D-1A00-47EB-69AF95D8D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EF61D73-4ACB-C391-8834-A33672568E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5BFFE05-886F-638D-3C03-242C541B6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7883D3-F945-5B47-0DEE-9AC26D369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C8C88FC-2D3A-623D-075C-FE5690D0C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42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0B528C-404F-6FD5-9A17-005E69DD6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1EA27AC-0C29-45EB-66C2-ADAD3EEB20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BE80ECD-FCF2-B759-2703-191098EF5C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1BD45D-B332-0E7D-7EE9-913219E3A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C456269-A6CC-5825-1B81-A95281D6B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B7157E8-55C3-0353-E93F-B09B31582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7824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E5952C-DADF-A82C-EB3A-A50F7A294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F308BE7-3CEE-5656-1A6C-86ECCD417D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B9FDFD2-8EEC-86C2-3A1A-9BCA4B2A0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012076C-33C8-E63B-2E21-06D2717D9F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E62A1AC-3853-FB49-A6DC-DD201167DB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4596753-E03A-DFCD-560A-9AC13899C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8C45667-B041-C04F-D4AF-D83A73EEE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61FEB85-9025-F41C-C0D9-AB8BDC079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159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7840D4-1225-7E4F-12DF-F3AD48EF6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F9EA3A0-EF08-E206-7F21-CE060E63E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BF3EA04-04E2-7794-44D3-176CC42A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E11445D-3F79-9F3C-6D35-5D77937EF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1130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A14903D-4BDE-6B97-77CE-C9B44610A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E9F77E4-569C-D4B6-F4EE-572A1B5AA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B85339B-4062-B023-E666-29A9D18AD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1735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BCF3CF-9CB1-0B17-B9B3-EBDC38F9D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5A6E5FC-EEFA-A554-25F8-9213A6BD5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1F10BF5-09B0-724B-4556-961D6FEDD5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D2BBFC4-800C-EA24-287A-105614A98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93F3A10-EB8F-37C7-A977-2187FFE30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EA35C8-C182-BB2B-DA2F-AD1B5B31F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03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EC0AA9-7995-6D19-70FB-B8CC75032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2E7C8AB-EC9A-7D5A-61B3-7A2B251CB8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5C7D80-0467-02B3-4D7F-8A989FE575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83DBABC-A612-981A-1959-2CCF9000C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72CCBAF-5F66-3C6D-7463-D3067AB75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E56A85A-F13F-AB5C-43D7-7FA17190B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0132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9317BA-A15A-93D4-ADD6-449327FFC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C9AE6B9-2384-E133-CBCB-3CB4AA6C0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54C3D0B-2D1E-D03F-0C87-59032F922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21EF74-B06B-1BE4-FB61-99AD3CCDD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C573FB-8924-C9A6-87A9-6F8DCB6D1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984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CC2DE0F-5D77-2996-56E3-A2B9570CE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37B40D6-D19F-F7CE-4B3F-16AE267414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CF6C998-BAEC-3F83-50D6-D897866B1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EACC379-9216-66E4-5618-1CF50A347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EE0A1AA-1852-AA8C-8C26-0D1461B8D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485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2B251C-E67C-7058-ED71-4CD93DCAC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18AEE79-7B84-934D-A0D6-FFD5EA61E4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EC0DDC4-B5AC-1631-08D3-7EDAFF0C8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0942B-51F1-4B8C-81A7-A9B74C4B4DAA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65770F4-7360-1AC6-0F5C-8F55247143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99D02B9-BEFD-DFD6-BE38-AEE89FA9FB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CE4BB-2E90-43F2-A3E4-D620B1D8CD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90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22.sv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45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47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48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49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image" Target="../media/image2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10" Type="http://schemas.openxmlformats.org/officeDocument/2006/relationships/image" Target="../media/image46.svg"/><Relationship Id="rId4" Type="http://schemas.openxmlformats.org/officeDocument/2006/relationships/image" Target="../media/image5.png"/><Relationship Id="rId9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53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50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14.png"/><Relationship Id="rId4" Type="http://schemas.openxmlformats.org/officeDocument/2006/relationships/image" Target="../media/image5.png"/><Relationship Id="rId9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55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2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.png"/><Relationship Id="rId9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e.go.kr/board/view.gne?boardId=workroom&amp;menuCd=DOM_000000121003000000&amp;startPage=1&amp;categoryCode1=2N&amp;categoryCode2=A&amp;dataSid=1510056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6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svg"/><Relationship Id="rId5" Type="http://schemas.openxmlformats.org/officeDocument/2006/relationships/image" Target="../media/image67.pn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3" Type="http://schemas.openxmlformats.org/officeDocument/2006/relationships/image" Target="../media/image2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svg"/><Relationship Id="rId5" Type="http://schemas.openxmlformats.org/officeDocument/2006/relationships/image" Target="../media/image69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73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>
            <a:extLst>
              <a:ext uri="{FF2B5EF4-FFF2-40B4-BE49-F238E27FC236}">
                <a16:creationId xmlns:a16="http://schemas.microsoft.com/office/drawing/2014/main" id="{607E12B0-94B4-3275-8258-ED53BD88EC18}"/>
              </a:ext>
            </a:extLst>
          </p:cNvPr>
          <p:cNvSpPr txBox="1">
            <a:spLocks/>
          </p:cNvSpPr>
          <p:nvPr/>
        </p:nvSpPr>
        <p:spPr>
          <a:xfrm>
            <a:off x="2754591" y="2837147"/>
            <a:ext cx="6682819" cy="69345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fontAlgn="base" latinLnBrk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3600" b="1" kern="0" spc="-30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당뇨학생 지원을 위한 교직원 연수</a:t>
            </a:r>
            <a:endParaRPr lang="ko-KR" altLang="en-US" sz="3600" kern="0" spc="-300" dirty="0">
              <a:solidFill>
                <a:schemeClr val="tx2">
                  <a:lumMod val="75000"/>
                </a:schemeClr>
              </a:solidFill>
              <a:effectLst/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E8C5E3-D73A-5137-5F43-047EB3576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603" y="2268829"/>
            <a:ext cx="1082794" cy="4779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F935A18-4429-9611-1CB0-BE8D1FFE50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89"/>
          <a:stretch/>
        </p:blipFill>
        <p:spPr>
          <a:xfrm>
            <a:off x="8951809" y="1117581"/>
            <a:ext cx="2921002" cy="5740420"/>
          </a:xfrm>
          <a:prstGeom prst="rect">
            <a:avLst/>
          </a:prstGeom>
        </p:spPr>
      </p:pic>
      <p:pic>
        <p:nvPicPr>
          <p:cNvPr id="7" name="그림 6" descr="사람, 입은이(가) 표시된 사진&#10;&#10;자동 생성된 설명">
            <a:extLst>
              <a:ext uri="{FF2B5EF4-FFF2-40B4-BE49-F238E27FC236}">
                <a16:creationId xmlns:a16="http://schemas.microsoft.com/office/drawing/2014/main" id="{BF43B895-64DB-153A-C1CD-DB58D5BE0F9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2"/>
          <a:stretch/>
        </p:blipFill>
        <p:spPr>
          <a:xfrm>
            <a:off x="568569" y="952481"/>
            <a:ext cx="2921002" cy="5905520"/>
          </a:xfrm>
          <a:prstGeom prst="rect">
            <a:avLst/>
          </a:prstGeom>
        </p:spPr>
      </p:pic>
      <p:pic>
        <p:nvPicPr>
          <p:cNvPr id="9" name="그림 8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7780D3A7-61E7-1C1A-27B7-31757A3C02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997" y="6077241"/>
            <a:ext cx="1732006" cy="30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862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사각형: 둥근 모서리 90">
            <a:extLst>
              <a:ext uri="{FF2B5EF4-FFF2-40B4-BE49-F238E27FC236}">
                <a16:creationId xmlns:a16="http://schemas.microsoft.com/office/drawing/2014/main" id="{2310DE0B-813E-8415-35E7-A446163709D8}"/>
              </a:ext>
            </a:extLst>
          </p:cNvPr>
          <p:cNvSpPr/>
          <p:nvPr/>
        </p:nvSpPr>
        <p:spPr>
          <a:xfrm>
            <a:off x="4089130" y="340411"/>
            <a:ext cx="7782219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45B09BFC-7463-A89F-4367-952FC545AE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86" r="-1"/>
          <a:stretch/>
        </p:blipFill>
        <p:spPr>
          <a:xfrm>
            <a:off x="0" y="428"/>
            <a:ext cx="4659086" cy="6857143"/>
          </a:xfrm>
          <a:prstGeom prst="rect">
            <a:avLst/>
          </a:prstGeom>
        </p:spPr>
      </p:pic>
      <p:sp>
        <p:nvSpPr>
          <p:cNvPr id="21" name="제목 1">
            <a:extLst>
              <a:ext uri="{FF2B5EF4-FFF2-40B4-BE49-F238E27FC236}">
                <a16:creationId xmlns:a16="http://schemas.microsoft.com/office/drawing/2014/main" id="{D2AE292F-BA1A-83B5-2ABD-0E27AE24369F}"/>
              </a:ext>
            </a:extLst>
          </p:cNvPr>
          <p:cNvSpPr txBox="1">
            <a:spLocks/>
          </p:cNvSpPr>
          <p:nvPr/>
        </p:nvSpPr>
        <p:spPr>
          <a:xfrm>
            <a:off x="613801" y="2087806"/>
            <a:ext cx="3681564" cy="400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l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-150" dirty="0">
                <a:solidFill>
                  <a:srgbClr val="54362A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교직원 대상 당뇨병 </a:t>
            </a:r>
            <a:r>
              <a:rPr lang="ko-KR" altLang="en-US" sz="1600" kern="0" spc="-150" dirty="0">
                <a:solidFill>
                  <a:srgbClr val="54362A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연</a:t>
            </a:r>
            <a:r>
              <a:rPr lang="ko-KR" altLang="en-US" sz="1600" kern="0" spc="-150" dirty="0">
                <a:solidFill>
                  <a:srgbClr val="54362A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16030E7-C7D7-CC69-5A79-FE17C956CD92}"/>
              </a:ext>
            </a:extLst>
          </p:cNvPr>
          <p:cNvSpPr txBox="1"/>
          <p:nvPr/>
        </p:nvSpPr>
        <p:spPr>
          <a:xfrm>
            <a:off x="6975960" y="1544367"/>
            <a:ext cx="338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당뇨병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이해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BFA661-E554-6442-5C9F-AD2CCD801F9B}"/>
              </a:ext>
            </a:extLst>
          </p:cNvPr>
          <p:cNvSpPr txBox="1"/>
          <p:nvPr/>
        </p:nvSpPr>
        <p:spPr>
          <a:xfrm>
            <a:off x="6089675" y="1324948"/>
            <a:ext cx="8354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150" dirty="0">
                <a:solidFill>
                  <a:srgbClr val="A9D9EA"/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01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8BBA81D-79DF-CCE3-8DED-F4514359EE79}"/>
              </a:ext>
            </a:extLst>
          </p:cNvPr>
          <p:cNvSpPr/>
          <p:nvPr/>
        </p:nvSpPr>
        <p:spPr>
          <a:xfrm>
            <a:off x="6135360" y="1672985"/>
            <a:ext cx="208756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28E4B87-466B-DBC6-2751-73805BA11B0F}"/>
              </a:ext>
            </a:extLst>
          </p:cNvPr>
          <p:cNvSpPr txBox="1">
            <a:spLocks/>
          </p:cNvSpPr>
          <p:nvPr/>
        </p:nvSpPr>
        <p:spPr>
          <a:xfrm>
            <a:off x="5336845" y="1649976"/>
            <a:ext cx="1143000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spc="50" dirty="0">
                <a:solidFill>
                  <a:srgbClr val="A9D9E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200" b="1" kern="0" spc="50" dirty="0">
              <a:solidFill>
                <a:srgbClr val="A9D9EA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F2425A-A444-3C27-01F7-C1F40A8034DD}"/>
              </a:ext>
            </a:extLst>
          </p:cNvPr>
          <p:cNvSpPr txBox="1"/>
          <p:nvPr/>
        </p:nvSpPr>
        <p:spPr>
          <a:xfrm>
            <a:off x="6975960" y="2516374"/>
            <a:ext cx="338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혈당 검사방법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74D305-9336-774B-5C4A-1E79331448EE}"/>
              </a:ext>
            </a:extLst>
          </p:cNvPr>
          <p:cNvSpPr txBox="1"/>
          <p:nvPr/>
        </p:nvSpPr>
        <p:spPr>
          <a:xfrm>
            <a:off x="6089675" y="2296955"/>
            <a:ext cx="8691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150" dirty="0">
                <a:solidFill>
                  <a:srgbClr val="A9D9EA"/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02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DB3643-0A68-0D34-268A-DFEAB38EDA6A}"/>
              </a:ext>
            </a:extLst>
          </p:cNvPr>
          <p:cNvSpPr/>
          <p:nvPr/>
        </p:nvSpPr>
        <p:spPr>
          <a:xfrm>
            <a:off x="6135360" y="2644992"/>
            <a:ext cx="208756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C84BC8C8-1D5A-2B9D-9B4C-DD8678269EE3}"/>
              </a:ext>
            </a:extLst>
          </p:cNvPr>
          <p:cNvSpPr txBox="1">
            <a:spLocks/>
          </p:cNvSpPr>
          <p:nvPr/>
        </p:nvSpPr>
        <p:spPr>
          <a:xfrm>
            <a:off x="5336845" y="2621983"/>
            <a:ext cx="1143000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spc="50" dirty="0">
                <a:solidFill>
                  <a:srgbClr val="A9D9E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200" b="1" kern="0" spc="50" dirty="0">
              <a:solidFill>
                <a:srgbClr val="A9D9EA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3861D0-3A3D-E61D-A876-5F768523F13C}"/>
              </a:ext>
            </a:extLst>
          </p:cNvPr>
          <p:cNvSpPr txBox="1"/>
          <p:nvPr/>
        </p:nvSpPr>
        <p:spPr>
          <a:xfrm>
            <a:off x="6975960" y="3488381"/>
            <a:ext cx="338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인슐린 </a:t>
            </a:r>
            <a:r>
              <a:rPr lang="ko-KR" alt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투여법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237C530-1BFD-AF0B-0941-7F3F09EC4BB8}"/>
              </a:ext>
            </a:extLst>
          </p:cNvPr>
          <p:cNvSpPr txBox="1"/>
          <p:nvPr/>
        </p:nvSpPr>
        <p:spPr>
          <a:xfrm>
            <a:off x="6089675" y="3268962"/>
            <a:ext cx="8691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150" dirty="0">
                <a:solidFill>
                  <a:srgbClr val="A9D9EA"/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03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873135D-838C-DB3E-3F9E-0386C0D91C01}"/>
              </a:ext>
            </a:extLst>
          </p:cNvPr>
          <p:cNvSpPr/>
          <p:nvPr/>
        </p:nvSpPr>
        <p:spPr>
          <a:xfrm>
            <a:off x="6135360" y="3616999"/>
            <a:ext cx="208756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1DA4C7F6-D661-C882-ADB2-F5480804B95C}"/>
              </a:ext>
            </a:extLst>
          </p:cNvPr>
          <p:cNvSpPr txBox="1">
            <a:spLocks/>
          </p:cNvSpPr>
          <p:nvPr/>
        </p:nvSpPr>
        <p:spPr>
          <a:xfrm>
            <a:off x="5336845" y="3593990"/>
            <a:ext cx="1143000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spc="50" dirty="0">
                <a:solidFill>
                  <a:srgbClr val="A9D9E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200" b="1" kern="0" spc="50" dirty="0">
              <a:solidFill>
                <a:srgbClr val="A9D9EA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C342FC5-1D75-F340-B25F-82937119DE24}"/>
              </a:ext>
            </a:extLst>
          </p:cNvPr>
          <p:cNvSpPr txBox="1"/>
          <p:nvPr/>
        </p:nvSpPr>
        <p:spPr>
          <a:xfrm>
            <a:off x="6975960" y="4460388"/>
            <a:ext cx="338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응급처치법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C580810-E84D-D513-2ED9-578056A62218}"/>
              </a:ext>
            </a:extLst>
          </p:cNvPr>
          <p:cNvSpPr txBox="1"/>
          <p:nvPr/>
        </p:nvSpPr>
        <p:spPr>
          <a:xfrm>
            <a:off x="6089675" y="4240969"/>
            <a:ext cx="8835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150" dirty="0">
                <a:solidFill>
                  <a:srgbClr val="A9D9EA"/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04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1D61529D-DF37-109A-9E88-4D684936556C}"/>
              </a:ext>
            </a:extLst>
          </p:cNvPr>
          <p:cNvSpPr/>
          <p:nvPr/>
        </p:nvSpPr>
        <p:spPr>
          <a:xfrm>
            <a:off x="6135360" y="4589006"/>
            <a:ext cx="208756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제목 1">
            <a:extLst>
              <a:ext uri="{FF2B5EF4-FFF2-40B4-BE49-F238E27FC236}">
                <a16:creationId xmlns:a16="http://schemas.microsoft.com/office/drawing/2014/main" id="{40924A5C-19B7-1192-633F-41F7AAF4CB4D}"/>
              </a:ext>
            </a:extLst>
          </p:cNvPr>
          <p:cNvSpPr txBox="1">
            <a:spLocks/>
          </p:cNvSpPr>
          <p:nvPr/>
        </p:nvSpPr>
        <p:spPr>
          <a:xfrm>
            <a:off x="5336845" y="4565997"/>
            <a:ext cx="1143000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spc="50" dirty="0">
                <a:solidFill>
                  <a:srgbClr val="A9D9E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200" b="1" kern="0" spc="50" dirty="0">
              <a:solidFill>
                <a:srgbClr val="A9D9EA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1B1A82-1A08-7DC9-50E3-8E85F8CA5765}"/>
              </a:ext>
            </a:extLst>
          </p:cNvPr>
          <p:cNvSpPr txBox="1"/>
          <p:nvPr/>
        </p:nvSpPr>
        <p:spPr>
          <a:xfrm>
            <a:off x="6975960" y="5432392"/>
            <a:ext cx="338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학교구성원별 역할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5E352E4-57B8-4EC7-EDFB-C49B440ECD0A}"/>
              </a:ext>
            </a:extLst>
          </p:cNvPr>
          <p:cNvSpPr txBox="1"/>
          <p:nvPr/>
        </p:nvSpPr>
        <p:spPr>
          <a:xfrm>
            <a:off x="6089675" y="5212973"/>
            <a:ext cx="8691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150" dirty="0">
                <a:solidFill>
                  <a:srgbClr val="A9D9EA"/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05</a:t>
            </a: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A2E14C8D-174E-F3BC-5799-2566FF2EC6E8}"/>
              </a:ext>
            </a:extLst>
          </p:cNvPr>
          <p:cNvSpPr/>
          <p:nvPr/>
        </p:nvSpPr>
        <p:spPr>
          <a:xfrm>
            <a:off x="6135360" y="5561010"/>
            <a:ext cx="208756" cy="1428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3" name="제목 1">
            <a:extLst>
              <a:ext uri="{FF2B5EF4-FFF2-40B4-BE49-F238E27FC236}">
                <a16:creationId xmlns:a16="http://schemas.microsoft.com/office/drawing/2014/main" id="{2F2F7DA6-5614-D390-A70B-991A4572FC05}"/>
              </a:ext>
            </a:extLst>
          </p:cNvPr>
          <p:cNvSpPr txBox="1">
            <a:spLocks/>
          </p:cNvSpPr>
          <p:nvPr/>
        </p:nvSpPr>
        <p:spPr>
          <a:xfrm>
            <a:off x="5336845" y="5538001"/>
            <a:ext cx="1143000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200" b="1" kern="0" spc="50" dirty="0">
                <a:solidFill>
                  <a:srgbClr val="A9D9E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200" b="1" kern="0" spc="50" dirty="0">
              <a:solidFill>
                <a:srgbClr val="A9D9EA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8EF9049C-692F-56E6-2C56-B7F6789E90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59" y="777237"/>
            <a:ext cx="1226611" cy="541375"/>
          </a:xfrm>
          <a:prstGeom prst="rect">
            <a:avLst/>
          </a:prstGeom>
        </p:spPr>
      </p:pic>
      <p:pic>
        <p:nvPicPr>
          <p:cNvPr id="51" name="그림 50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1B470BB4-8BF6-52C2-05D2-1BF7835125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058" y="6350887"/>
            <a:ext cx="1530427" cy="272076"/>
          </a:xfrm>
          <a:prstGeom prst="rect">
            <a:avLst/>
          </a:prstGeom>
        </p:spPr>
      </p:pic>
      <p:cxnSp>
        <p:nvCxnSpPr>
          <p:cNvPr id="60" name="직선 연결선 59">
            <a:extLst>
              <a:ext uri="{FF2B5EF4-FFF2-40B4-BE49-F238E27FC236}">
                <a16:creationId xmlns:a16="http://schemas.microsoft.com/office/drawing/2014/main" id="{D54D4C98-C909-B261-C0C7-E09FA45E391B}"/>
              </a:ext>
            </a:extLst>
          </p:cNvPr>
          <p:cNvCxnSpPr>
            <a:cxnSpLocks/>
          </p:cNvCxnSpPr>
          <p:nvPr/>
        </p:nvCxnSpPr>
        <p:spPr>
          <a:xfrm>
            <a:off x="5751169" y="2195672"/>
            <a:ext cx="327964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1BD917AB-5B9E-054D-B85D-987A29E4EFFA}"/>
              </a:ext>
            </a:extLst>
          </p:cNvPr>
          <p:cNvSpPr txBox="1"/>
          <p:nvPr/>
        </p:nvSpPr>
        <p:spPr>
          <a:xfrm>
            <a:off x="11050813" y="400051"/>
            <a:ext cx="7255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2022</a:t>
            </a:r>
          </a:p>
        </p:txBody>
      </p:sp>
      <p:pic>
        <p:nvPicPr>
          <p:cNvPr id="68" name="그림 67">
            <a:extLst>
              <a:ext uri="{FF2B5EF4-FFF2-40B4-BE49-F238E27FC236}">
                <a16:creationId xmlns:a16="http://schemas.microsoft.com/office/drawing/2014/main" id="{BD7856D3-4987-99FC-7502-E687A3EBF5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859" y="798578"/>
            <a:ext cx="572953" cy="1116270"/>
          </a:xfrm>
          <a:prstGeom prst="rect">
            <a:avLst/>
          </a:prstGeom>
        </p:spPr>
      </p:pic>
      <p:sp>
        <p:nvSpPr>
          <p:cNvPr id="31" name="제목 1">
            <a:extLst>
              <a:ext uri="{FF2B5EF4-FFF2-40B4-BE49-F238E27FC236}">
                <a16:creationId xmlns:a16="http://schemas.microsoft.com/office/drawing/2014/main" id="{6CB7026D-84C4-A7A0-6A28-7915391E10BA}"/>
              </a:ext>
            </a:extLst>
          </p:cNvPr>
          <p:cNvSpPr txBox="1">
            <a:spLocks/>
          </p:cNvSpPr>
          <p:nvPr/>
        </p:nvSpPr>
        <p:spPr>
          <a:xfrm>
            <a:off x="534878" y="1362198"/>
            <a:ext cx="3950035" cy="87447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l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5400" b="1" kern="0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CONTENT</a:t>
            </a:r>
            <a:endParaRPr lang="ko-KR" altLang="en-US" sz="5400" kern="0" dirty="0">
              <a:solidFill>
                <a:schemeClr val="tx2">
                  <a:lumMod val="75000"/>
                </a:schemeClr>
              </a:solidFill>
              <a:effectLst/>
              <a:latin typeface="여기어때 잘난체" panose="020B0600000101010101" pitchFamily="50" charset="-127"/>
              <a:ea typeface="여기어때 잘난체" panose="020B0600000101010101" pitchFamily="50" charset="-127"/>
            </a:endParaRPr>
          </a:p>
        </p:txBody>
      </p:sp>
      <p:cxnSp>
        <p:nvCxnSpPr>
          <p:cNvPr id="88" name="직선 연결선 87">
            <a:extLst>
              <a:ext uri="{FF2B5EF4-FFF2-40B4-BE49-F238E27FC236}">
                <a16:creationId xmlns:a16="http://schemas.microsoft.com/office/drawing/2014/main" id="{FEBA460B-8D45-EEAD-45BB-187E1378CD56}"/>
              </a:ext>
            </a:extLst>
          </p:cNvPr>
          <p:cNvCxnSpPr>
            <a:cxnSpLocks/>
          </p:cNvCxnSpPr>
          <p:nvPr/>
        </p:nvCxnSpPr>
        <p:spPr>
          <a:xfrm>
            <a:off x="5751169" y="3167679"/>
            <a:ext cx="327964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>
            <a:extLst>
              <a:ext uri="{FF2B5EF4-FFF2-40B4-BE49-F238E27FC236}">
                <a16:creationId xmlns:a16="http://schemas.microsoft.com/office/drawing/2014/main" id="{6320BC28-0218-7EED-6AB9-63261E61DDE9}"/>
              </a:ext>
            </a:extLst>
          </p:cNvPr>
          <p:cNvCxnSpPr>
            <a:cxnSpLocks/>
          </p:cNvCxnSpPr>
          <p:nvPr/>
        </p:nvCxnSpPr>
        <p:spPr>
          <a:xfrm>
            <a:off x="5751169" y="4139686"/>
            <a:ext cx="327964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>
            <a:extLst>
              <a:ext uri="{FF2B5EF4-FFF2-40B4-BE49-F238E27FC236}">
                <a16:creationId xmlns:a16="http://schemas.microsoft.com/office/drawing/2014/main" id="{A111B4FC-69B8-D4AA-6D73-7985AEE56675}"/>
              </a:ext>
            </a:extLst>
          </p:cNvPr>
          <p:cNvCxnSpPr>
            <a:cxnSpLocks/>
          </p:cNvCxnSpPr>
          <p:nvPr/>
        </p:nvCxnSpPr>
        <p:spPr>
          <a:xfrm>
            <a:off x="5751169" y="5111693"/>
            <a:ext cx="327964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그림 99" descr="마커이(가) 표시된 사진&#10;&#10;자동 생성된 설명">
            <a:extLst>
              <a:ext uri="{FF2B5EF4-FFF2-40B4-BE49-F238E27FC236}">
                <a16:creationId xmlns:a16="http://schemas.microsoft.com/office/drawing/2014/main" id="{212722E2-B990-AFA7-3692-2600B17BB4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8487" y="5212973"/>
            <a:ext cx="865466" cy="643735"/>
          </a:xfrm>
          <a:prstGeom prst="rect">
            <a:avLst/>
          </a:prstGeom>
        </p:spPr>
      </p:pic>
      <p:pic>
        <p:nvPicPr>
          <p:cNvPr id="104" name="그림 103">
            <a:extLst>
              <a:ext uri="{FF2B5EF4-FFF2-40B4-BE49-F238E27FC236}">
                <a16:creationId xmlns:a16="http://schemas.microsoft.com/office/drawing/2014/main" id="{8C866A26-4079-2F6B-1742-429FF38BC9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6272" y="4165301"/>
            <a:ext cx="902125" cy="926507"/>
          </a:xfrm>
          <a:prstGeom prst="rect">
            <a:avLst/>
          </a:prstGeom>
        </p:spPr>
      </p:pic>
      <p:pic>
        <p:nvPicPr>
          <p:cNvPr id="102" name="그림 101">
            <a:extLst>
              <a:ext uri="{FF2B5EF4-FFF2-40B4-BE49-F238E27FC236}">
                <a16:creationId xmlns:a16="http://schemas.microsoft.com/office/drawing/2014/main" id="{6038302F-70C4-8E6F-846A-7A9F22A004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980" y="4774615"/>
            <a:ext cx="1144522" cy="108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652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9EBA684-F96A-45D1-5DC4-9A6FAEC471A9}"/>
              </a:ext>
            </a:extLst>
          </p:cNvPr>
          <p:cNvSpPr txBox="1"/>
          <p:nvPr/>
        </p:nvSpPr>
        <p:spPr>
          <a:xfrm>
            <a:off x="7505700" y="3363027"/>
            <a:ext cx="41185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5400" spc="-4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당뇨병 이해</a:t>
            </a:r>
            <a:endParaRPr lang="en-US" altLang="ko-KR" sz="5400" spc="-4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310EF0-2F12-834D-425D-225F76A110C0}"/>
              </a:ext>
            </a:extLst>
          </p:cNvPr>
          <p:cNvSpPr txBox="1"/>
          <p:nvPr/>
        </p:nvSpPr>
        <p:spPr>
          <a:xfrm>
            <a:off x="9977679" y="2540196"/>
            <a:ext cx="1710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5400" spc="-150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01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6A459C1-5EEC-6935-637C-7C4D96B40DBD}"/>
              </a:ext>
            </a:extLst>
          </p:cNvPr>
          <p:cNvSpPr/>
          <p:nvPr/>
        </p:nvSpPr>
        <p:spPr>
          <a:xfrm>
            <a:off x="10592324" y="2934587"/>
            <a:ext cx="427273" cy="217127"/>
          </a:xfrm>
          <a:prstGeom prst="rect">
            <a:avLst/>
          </a:prstGeom>
          <a:solidFill>
            <a:srgbClr val="D6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012A51BD-CC88-594E-3A56-E3AB9C37E82F}"/>
              </a:ext>
            </a:extLst>
          </p:cNvPr>
          <p:cNvSpPr txBox="1">
            <a:spLocks/>
          </p:cNvSpPr>
          <p:nvPr/>
        </p:nvSpPr>
        <p:spPr>
          <a:xfrm>
            <a:off x="9653780" y="2988289"/>
            <a:ext cx="1447197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50" dirty="0">
                <a:solidFill>
                  <a:schemeClr val="tx2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800" b="1" kern="0" spc="50" dirty="0">
              <a:solidFill>
                <a:schemeClr val="tx2">
                  <a:lumMod val="75000"/>
                </a:schemeClr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CC41695-CB17-09DB-6955-1AAE707E8B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9" y="375504"/>
            <a:ext cx="872647" cy="385150"/>
          </a:xfrm>
          <a:prstGeom prst="rect">
            <a:avLst/>
          </a:prstGeom>
        </p:spPr>
      </p:pic>
      <p:pic>
        <p:nvPicPr>
          <p:cNvPr id="19" name="그림 18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BE9A318E-CFAD-6E74-7B78-EF6C4CF7F8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7" y="6171119"/>
            <a:ext cx="1463675" cy="260209"/>
          </a:xfrm>
          <a:prstGeom prst="rect">
            <a:avLst/>
          </a:prstGeom>
        </p:spPr>
      </p:pic>
      <p:pic>
        <p:nvPicPr>
          <p:cNvPr id="7" name="그림 6" descr="사람, 착용, 서있는, 정장이(가) 표시된 사진&#10;&#10;자동 생성된 설명">
            <a:extLst>
              <a:ext uri="{FF2B5EF4-FFF2-40B4-BE49-F238E27FC236}">
                <a16:creationId xmlns:a16="http://schemas.microsoft.com/office/drawing/2014/main" id="{28BEBA9C-9CDA-9497-CB40-4EB9C8AC1E4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99"/>
          <a:stretch/>
        </p:blipFill>
        <p:spPr>
          <a:xfrm>
            <a:off x="170099" y="1195717"/>
            <a:ext cx="3469450" cy="5662283"/>
          </a:xfrm>
          <a:prstGeom prst="rect">
            <a:avLst/>
          </a:prstGeom>
          <a:effectLst>
            <a:outerShdw blurRad="50800" dist="38100" dir="2700000" algn="tl" rotWithShape="0">
              <a:srgbClr val="85C5FF"/>
            </a:outerShdw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AAD25B0-FEDD-F605-7CC6-FD13E493133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51"/>
          <a:stretch/>
        </p:blipFill>
        <p:spPr>
          <a:xfrm>
            <a:off x="2164028" y="1444825"/>
            <a:ext cx="3398080" cy="5413175"/>
          </a:xfrm>
          <a:prstGeom prst="rect">
            <a:avLst/>
          </a:prstGeom>
          <a:effectLst>
            <a:outerShdw blurRad="50800" dist="38100" dir="2700000" algn="tl" rotWithShape="0">
              <a:srgbClr val="85C5FF"/>
            </a:outerShdw>
          </a:effectLst>
        </p:spPr>
      </p:pic>
    </p:spTree>
    <p:extLst>
      <p:ext uri="{BB962C8B-B14F-4D97-AF65-F5344CB8AC3E}">
        <p14:creationId xmlns:p14="http://schemas.microsoft.com/office/powerpoint/2010/main" val="1485437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ED3B4A1-7BAC-0322-3467-3D4988851F33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5808396" y="0"/>
            <a:ext cx="993716" cy="677049"/>
          </a:xfrm>
          <a:prstGeom prst="rect">
            <a:avLst/>
          </a:prstGeom>
          <a:solidFill>
            <a:srgbClr val="D6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/>
          <p:nvPr/>
        </p:nvCxnSpPr>
        <p:spPr>
          <a:xfrm>
            <a:off x="5808396" y="677049"/>
            <a:ext cx="993716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461745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당뇨병 정의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A9DA16C-C3FC-1684-8468-57B706DDBEA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07"/>
          <a:stretch/>
        </p:blipFill>
        <p:spPr>
          <a:xfrm>
            <a:off x="9470906" y="1919802"/>
            <a:ext cx="2458208" cy="4261148"/>
          </a:xfrm>
          <a:prstGeom prst="rect">
            <a:avLst/>
          </a:prstGeom>
        </p:spPr>
      </p:pic>
      <p:pic>
        <p:nvPicPr>
          <p:cNvPr id="16" name="그림 15" descr="사람, 입은이(가) 표시된 사진&#10;&#10;자동 생성된 설명">
            <a:extLst>
              <a:ext uri="{FF2B5EF4-FFF2-40B4-BE49-F238E27FC236}">
                <a16:creationId xmlns:a16="http://schemas.microsoft.com/office/drawing/2014/main" id="{F4F90119-BB57-E0AC-F406-F5B5FC5DE98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69"/>
          <a:stretch/>
        </p:blipFill>
        <p:spPr>
          <a:xfrm>
            <a:off x="7744622" y="1780860"/>
            <a:ext cx="2458209" cy="440009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11D89215-01A9-44DF-6C8C-352B50E08E88}"/>
              </a:ext>
            </a:extLst>
          </p:cNvPr>
          <p:cNvSpPr/>
          <p:nvPr/>
        </p:nvSpPr>
        <p:spPr>
          <a:xfrm>
            <a:off x="2268689" y="3126337"/>
            <a:ext cx="2946517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822B145-6238-D05D-7E10-B56F7CF52267}"/>
              </a:ext>
            </a:extLst>
          </p:cNvPr>
          <p:cNvSpPr/>
          <p:nvPr/>
        </p:nvSpPr>
        <p:spPr>
          <a:xfrm>
            <a:off x="1076268" y="3546435"/>
            <a:ext cx="3854568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A5A57B-50C7-07E1-58A7-3658DEC377BA}"/>
              </a:ext>
            </a:extLst>
          </p:cNvPr>
          <p:cNvSpPr txBox="1"/>
          <p:nvPr/>
        </p:nvSpPr>
        <p:spPr>
          <a:xfrm>
            <a:off x="998790" y="2757039"/>
            <a:ext cx="7049896" cy="953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췌장에서 </a:t>
            </a: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인슐린의 분비량이 </a:t>
            </a:r>
            <a:r>
              <a:rPr lang="ko-KR" altLang="en-US" sz="2400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부족</a:t>
            </a: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하거나 </a:t>
            </a:r>
            <a:endParaRPr lang="en-US" altLang="ko-KR" sz="24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인슐린 작용이 상대적으로 </a:t>
            </a:r>
            <a:r>
              <a:rPr lang="ko-KR" altLang="en-US" sz="2400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저하</a:t>
            </a: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되어 발생하는 질병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762242-73F2-5163-0E7B-7F88A3C1C08E}"/>
              </a:ext>
            </a:extLst>
          </p:cNvPr>
          <p:cNvSpPr txBox="1"/>
          <p:nvPr/>
        </p:nvSpPr>
        <p:spPr>
          <a:xfrm>
            <a:off x="850516" y="2784539"/>
            <a:ext cx="54049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“</a:t>
            </a:r>
            <a:endParaRPr lang="en-US" altLang="ko-KR" sz="3500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750237-159D-A6AB-03D8-0D3BE01458D2}"/>
              </a:ext>
            </a:extLst>
          </p:cNvPr>
          <p:cNvSpPr txBox="1"/>
          <p:nvPr/>
        </p:nvSpPr>
        <p:spPr>
          <a:xfrm>
            <a:off x="7223683" y="3189837"/>
            <a:ext cx="54049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”</a:t>
            </a:r>
            <a:endParaRPr lang="en-US" altLang="ko-KR" sz="3500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pic>
        <p:nvPicPr>
          <p:cNvPr id="18" name="그림 17" descr="마커이(가) 표시된 사진&#10;&#10;자동 생성된 설명">
            <a:extLst>
              <a:ext uri="{FF2B5EF4-FFF2-40B4-BE49-F238E27FC236}">
                <a16:creationId xmlns:a16="http://schemas.microsoft.com/office/drawing/2014/main" id="{F8CF0FC3-6B91-CD2E-D70E-94C21BC390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99" y="5007543"/>
            <a:ext cx="1036944" cy="77128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BF55885-4BAA-EA50-074C-7950E4A6D5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00" y="4703554"/>
            <a:ext cx="1080866" cy="111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24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F3C5812D-00B9-5871-5EF6-FFF295AE9E79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5808396" y="0"/>
            <a:ext cx="993716" cy="677049"/>
          </a:xfrm>
          <a:prstGeom prst="rect">
            <a:avLst/>
          </a:prstGeom>
          <a:solidFill>
            <a:srgbClr val="D6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/>
          <p:nvPr/>
        </p:nvCxnSpPr>
        <p:spPr>
          <a:xfrm>
            <a:off x="5808396" y="677049"/>
            <a:ext cx="993716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461745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당뇨병 증상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9306A93-678D-B161-9E5A-342CE77081BE}"/>
              </a:ext>
            </a:extLst>
          </p:cNvPr>
          <p:cNvSpPr txBox="1"/>
          <p:nvPr/>
        </p:nvSpPr>
        <p:spPr>
          <a:xfrm>
            <a:off x="1077344" y="5291629"/>
            <a:ext cx="1829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목이 자주 마르고</a:t>
            </a:r>
            <a:endParaRPr lang="en-US" altLang="ko-KR" sz="14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물을 많이 마시게 된다</a:t>
            </a:r>
            <a:r>
              <a:rPr lang="en-US" altLang="ko-KR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400" kern="0" spc="0" dirty="0">
              <a:solidFill>
                <a:srgbClr val="FF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5B71B1-6B9A-7347-E868-7A8AA50AFAC2}"/>
              </a:ext>
            </a:extLst>
          </p:cNvPr>
          <p:cNvSpPr txBox="1"/>
          <p:nvPr/>
        </p:nvSpPr>
        <p:spPr>
          <a:xfrm>
            <a:off x="1727347" y="4895171"/>
            <a:ext cx="612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chemeClr val="tx2">
                    <a:lumMod val="50000"/>
                  </a:schemeClr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다음</a:t>
            </a: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277B74BB-6326-162D-BF09-A96BE95E1860}"/>
              </a:ext>
            </a:extLst>
          </p:cNvPr>
          <p:cNvSpPr/>
          <p:nvPr/>
        </p:nvSpPr>
        <p:spPr>
          <a:xfrm>
            <a:off x="1601530" y="5027536"/>
            <a:ext cx="214106" cy="21410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1</a:t>
            </a:r>
            <a:endParaRPr lang="ko-KR" altLang="en-US" sz="1400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973E30-D06A-B3FD-90B3-2E768EDAC7F4}"/>
              </a:ext>
            </a:extLst>
          </p:cNvPr>
          <p:cNvSpPr txBox="1"/>
          <p:nvPr/>
        </p:nvSpPr>
        <p:spPr>
          <a:xfrm>
            <a:off x="3649408" y="5291629"/>
            <a:ext cx="2030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소변양이 늘고</a:t>
            </a:r>
            <a:endParaRPr lang="en-US" altLang="ko-KR" sz="14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자주 보게 된다</a:t>
            </a:r>
            <a:r>
              <a:rPr lang="en-US" altLang="ko-KR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400" kern="0" spc="0" dirty="0">
              <a:solidFill>
                <a:srgbClr val="FF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7558D2-CB5E-34EF-5051-F66E48C62E3E}"/>
              </a:ext>
            </a:extLst>
          </p:cNvPr>
          <p:cNvSpPr txBox="1"/>
          <p:nvPr/>
        </p:nvSpPr>
        <p:spPr>
          <a:xfrm>
            <a:off x="4389613" y="4895171"/>
            <a:ext cx="612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 err="1">
                <a:solidFill>
                  <a:schemeClr val="tx2">
                    <a:lumMod val="50000"/>
                  </a:schemeClr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다뇨</a:t>
            </a:r>
            <a:endParaRPr lang="ko-KR" altLang="en-US" sz="1600" kern="0" spc="0" dirty="0">
              <a:solidFill>
                <a:schemeClr val="tx2">
                  <a:lumMod val="50000"/>
                </a:schemeClr>
              </a:solidFill>
              <a:effectLst/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89BF4238-5491-7384-83CD-CF8A57A3C072}"/>
              </a:ext>
            </a:extLst>
          </p:cNvPr>
          <p:cNvSpPr/>
          <p:nvPr/>
        </p:nvSpPr>
        <p:spPr>
          <a:xfrm>
            <a:off x="4263796" y="5027536"/>
            <a:ext cx="214106" cy="21410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2</a:t>
            </a:r>
            <a:endParaRPr lang="ko-KR" altLang="en-US" sz="1400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C3F697-F466-7CA4-8190-82D857FEEC1A}"/>
              </a:ext>
            </a:extLst>
          </p:cNvPr>
          <p:cNvSpPr txBox="1"/>
          <p:nvPr/>
        </p:nvSpPr>
        <p:spPr>
          <a:xfrm>
            <a:off x="6272325" y="5291629"/>
            <a:ext cx="2140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체중이 점점</a:t>
            </a:r>
            <a:endParaRPr lang="en-US" altLang="ko-KR" sz="14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감소한다</a:t>
            </a:r>
            <a:r>
              <a:rPr lang="en-US" altLang="ko-KR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400" kern="0" spc="0" dirty="0">
              <a:solidFill>
                <a:srgbClr val="FF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335E214-C58B-034A-1FC4-4B62EFEB9726}"/>
              </a:ext>
            </a:extLst>
          </p:cNvPr>
          <p:cNvSpPr txBox="1"/>
          <p:nvPr/>
        </p:nvSpPr>
        <p:spPr>
          <a:xfrm>
            <a:off x="6857975" y="4895171"/>
            <a:ext cx="11430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chemeClr val="tx2">
                    <a:lumMod val="50000"/>
                  </a:schemeClr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체중감소</a:t>
            </a: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1B2A2A0A-F33A-0FEE-BDFE-2CACE14597A1}"/>
              </a:ext>
            </a:extLst>
          </p:cNvPr>
          <p:cNvSpPr/>
          <p:nvPr/>
        </p:nvSpPr>
        <p:spPr>
          <a:xfrm>
            <a:off x="6872249" y="5027536"/>
            <a:ext cx="214106" cy="21410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3</a:t>
            </a:r>
            <a:endParaRPr lang="ko-KR" altLang="en-US" sz="1400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2613D46-4F50-B88E-436F-B0860B12EC17}"/>
              </a:ext>
            </a:extLst>
          </p:cNvPr>
          <p:cNvSpPr txBox="1"/>
          <p:nvPr/>
        </p:nvSpPr>
        <p:spPr>
          <a:xfrm>
            <a:off x="9005137" y="5291629"/>
            <a:ext cx="2140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배가 자주 고프고</a:t>
            </a:r>
            <a:endParaRPr lang="en-US" altLang="ko-KR" sz="14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많이 먹게 된다</a:t>
            </a:r>
            <a:r>
              <a:rPr lang="en-US" altLang="ko-KR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400" kern="0" spc="0" dirty="0">
              <a:solidFill>
                <a:srgbClr val="FF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3F271D9-E108-4AB9-86EB-B74B820594AE}"/>
              </a:ext>
            </a:extLst>
          </p:cNvPr>
          <p:cNvSpPr txBox="1"/>
          <p:nvPr/>
        </p:nvSpPr>
        <p:spPr>
          <a:xfrm>
            <a:off x="9660610" y="4895171"/>
            <a:ext cx="9704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chemeClr val="tx2">
                    <a:lumMod val="50000"/>
                  </a:schemeClr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다식증</a:t>
            </a: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3645CAA3-12CB-CDAE-48F8-7013EBDC2BD2}"/>
              </a:ext>
            </a:extLst>
          </p:cNvPr>
          <p:cNvSpPr/>
          <p:nvPr/>
        </p:nvSpPr>
        <p:spPr>
          <a:xfrm>
            <a:off x="9642280" y="5027536"/>
            <a:ext cx="214106" cy="21410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4</a:t>
            </a:r>
            <a:endParaRPr lang="ko-KR" altLang="en-US" sz="1400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522D7ACE-E2E6-3B96-9D6C-305CA3C9A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408" y="2752725"/>
            <a:ext cx="2030248" cy="2032634"/>
          </a:xfrm>
          <a:prstGeom prst="rect">
            <a:avLst/>
          </a:prstGeom>
        </p:spPr>
      </p:pic>
      <p:pic>
        <p:nvPicPr>
          <p:cNvPr id="20" name="그림 19" descr="텍스트, 벡터그래픽이(가) 표시된 사진&#10;&#10;자동 생성된 설명">
            <a:extLst>
              <a:ext uri="{FF2B5EF4-FFF2-40B4-BE49-F238E27FC236}">
                <a16:creationId xmlns:a16="http://schemas.microsoft.com/office/drawing/2014/main" id="{601950FA-203A-7FB0-D4DF-D694A126D9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324" y="2697421"/>
            <a:ext cx="2140144" cy="2140144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76223C63-2739-0C75-89EB-4872875C1E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137" y="2697421"/>
            <a:ext cx="2140144" cy="2140144"/>
          </a:xfrm>
          <a:prstGeom prst="rect">
            <a:avLst/>
          </a:prstGeom>
        </p:spPr>
      </p:pic>
      <p:pic>
        <p:nvPicPr>
          <p:cNvPr id="33" name="그림 32" descr="텍스트, 벡터그래픽, 클립아트이(가) 표시된 사진&#10;&#10;자동 생성된 설명">
            <a:extLst>
              <a:ext uri="{FF2B5EF4-FFF2-40B4-BE49-F238E27FC236}">
                <a16:creationId xmlns:a16="http://schemas.microsoft.com/office/drawing/2014/main" id="{F0D22DD2-FFF9-C6D6-2D98-D16B012C15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96" y="2697421"/>
            <a:ext cx="2140144" cy="214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08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F3C5812D-00B9-5871-5EF6-FFF295AE9E79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5808396" y="0"/>
            <a:ext cx="993716" cy="677049"/>
          </a:xfrm>
          <a:prstGeom prst="rect">
            <a:avLst/>
          </a:prstGeom>
          <a:solidFill>
            <a:srgbClr val="D6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/>
          <p:nvPr/>
        </p:nvCxnSpPr>
        <p:spPr>
          <a:xfrm>
            <a:off x="5808396" y="677049"/>
            <a:ext cx="993716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461745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03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당뇨병 진단기준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F7B9BD33-55E4-1D25-CC2B-97427E62AD6C}"/>
              </a:ext>
            </a:extLst>
          </p:cNvPr>
          <p:cNvSpPr/>
          <p:nvPr/>
        </p:nvSpPr>
        <p:spPr>
          <a:xfrm>
            <a:off x="2418028" y="2985826"/>
            <a:ext cx="1398321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4E16EA5-B862-12E6-312F-23AC64815798}"/>
              </a:ext>
            </a:extLst>
          </p:cNvPr>
          <p:cNvSpPr/>
          <p:nvPr/>
        </p:nvSpPr>
        <p:spPr>
          <a:xfrm>
            <a:off x="2315547" y="3515543"/>
            <a:ext cx="1434127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FE3FD8-4ECC-5645-F67F-CC12560AF539}"/>
              </a:ext>
            </a:extLst>
          </p:cNvPr>
          <p:cNvSpPr txBox="1"/>
          <p:nvPr/>
        </p:nvSpPr>
        <p:spPr>
          <a:xfrm>
            <a:off x="1024707" y="2574706"/>
            <a:ext cx="4022309" cy="114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공복 혈당치 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en-US" altLang="ko-KR" sz="2400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126mg/dl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이상</a:t>
            </a: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식후 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시간 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en-US" altLang="ko-KR" sz="2400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200mg/dl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이상</a:t>
            </a:r>
          </a:p>
        </p:txBody>
      </p:sp>
      <p:sp>
        <p:nvSpPr>
          <p:cNvPr id="2" name="다이아몬드 1">
            <a:extLst>
              <a:ext uri="{FF2B5EF4-FFF2-40B4-BE49-F238E27FC236}">
                <a16:creationId xmlns:a16="http://schemas.microsoft.com/office/drawing/2014/main" id="{DA5C3841-8CDE-0B45-F988-E22C88A3FA0B}"/>
              </a:ext>
            </a:extLst>
          </p:cNvPr>
          <p:cNvSpPr/>
          <p:nvPr/>
        </p:nvSpPr>
        <p:spPr>
          <a:xfrm>
            <a:off x="971801" y="2932050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다이아몬드 12">
            <a:extLst>
              <a:ext uri="{FF2B5EF4-FFF2-40B4-BE49-F238E27FC236}">
                <a16:creationId xmlns:a16="http://schemas.microsoft.com/office/drawing/2014/main" id="{EF73C7F7-7F4B-6005-1B59-608A577A257E}"/>
              </a:ext>
            </a:extLst>
          </p:cNvPr>
          <p:cNvSpPr/>
          <p:nvPr/>
        </p:nvSpPr>
        <p:spPr>
          <a:xfrm>
            <a:off x="971801" y="3474803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1B164F-EF86-3B03-7BAC-6A91DDBEF80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213" y="1405155"/>
            <a:ext cx="6350700" cy="4339645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748CD591-1A34-0503-98D6-306C90F3244D}"/>
              </a:ext>
            </a:extLst>
          </p:cNvPr>
          <p:cNvGrpSpPr/>
          <p:nvPr/>
        </p:nvGrpSpPr>
        <p:grpSpPr>
          <a:xfrm>
            <a:off x="10659099" y="1496633"/>
            <a:ext cx="636543" cy="636543"/>
            <a:chOff x="10874988" y="1698092"/>
            <a:chExt cx="636543" cy="636543"/>
          </a:xfrm>
        </p:grpSpPr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A9FF8D1A-4F88-3B74-AAFB-1FD561BDA037}"/>
                </a:ext>
              </a:extLst>
            </p:cNvPr>
            <p:cNvSpPr/>
            <p:nvPr/>
          </p:nvSpPr>
          <p:spPr>
            <a:xfrm>
              <a:off x="10874988" y="1698092"/>
              <a:ext cx="636543" cy="636543"/>
            </a:xfrm>
            <a:custGeom>
              <a:avLst/>
              <a:gdLst>
                <a:gd name="connsiteX0" fmla="*/ 0 w 636543"/>
                <a:gd name="connsiteY0" fmla="*/ 0 h 636543"/>
                <a:gd name="connsiteX1" fmla="*/ 636544 w 636543"/>
                <a:gd name="connsiteY1" fmla="*/ 0 h 636543"/>
                <a:gd name="connsiteX2" fmla="*/ 636544 w 636543"/>
                <a:gd name="connsiteY2" fmla="*/ 636544 h 636543"/>
                <a:gd name="connsiteX3" fmla="*/ 0 w 636543"/>
                <a:gd name="connsiteY3" fmla="*/ 636544 h 636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6543" h="636543">
                  <a:moveTo>
                    <a:pt x="0" y="0"/>
                  </a:moveTo>
                  <a:lnTo>
                    <a:pt x="636544" y="0"/>
                  </a:lnTo>
                  <a:lnTo>
                    <a:pt x="636544" y="636544"/>
                  </a:lnTo>
                  <a:lnTo>
                    <a:pt x="0" y="63654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3339380F-C34E-F73A-CBB3-DFD702EA6BDF}"/>
                </a:ext>
              </a:extLst>
            </p:cNvPr>
            <p:cNvSpPr/>
            <p:nvPr/>
          </p:nvSpPr>
          <p:spPr>
            <a:xfrm>
              <a:off x="10926640" y="1749672"/>
              <a:ext cx="533310" cy="533310"/>
            </a:xfrm>
            <a:custGeom>
              <a:avLst/>
              <a:gdLst>
                <a:gd name="connsiteX0" fmla="*/ 0 w 533310"/>
                <a:gd name="connsiteY0" fmla="*/ 0 h 533310"/>
                <a:gd name="connsiteX1" fmla="*/ 533311 w 533310"/>
                <a:gd name="connsiteY1" fmla="*/ 0 h 533310"/>
                <a:gd name="connsiteX2" fmla="*/ 533311 w 533310"/>
                <a:gd name="connsiteY2" fmla="*/ 533311 h 533310"/>
                <a:gd name="connsiteX3" fmla="*/ 0 w 533310"/>
                <a:gd name="connsiteY3" fmla="*/ 533311 h 533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310" h="533310">
                  <a:moveTo>
                    <a:pt x="0" y="0"/>
                  </a:moveTo>
                  <a:lnTo>
                    <a:pt x="533311" y="0"/>
                  </a:lnTo>
                  <a:lnTo>
                    <a:pt x="533311" y="533311"/>
                  </a:lnTo>
                  <a:lnTo>
                    <a:pt x="0" y="533311"/>
                  </a:lnTo>
                  <a:close/>
                </a:path>
              </a:pathLst>
            </a:custGeom>
            <a:solidFill>
              <a:srgbClr val="FFFFFF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3F874F2A-8438-A520-3C20-33ADF6146FA8}"/>
                </a:ext>
              </a:extLst>
            </p:cNvPr>
            <p:cNvSpPr/>
            <p:nvPr/>
          </p:nvSpPr>
          <p:spPr>
            <a:xfrm>
              <a:off x="11182227" y="180559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2903687C-9E98-641E-2CF4-14916E185E90}"/>
                </a:ext>
              </a:extLst>
            </p:cNvPr>
            <p:cNvSpPr/>
            <p:nvPr/>
          </p:nvSpPr>
          <p:spPr>
            <a:xfrm>
              <a:off x="1098422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E0E09A74-956D-D3B6-DF20-5D21460ADC14}"/>
                </a:ext>
              </a:extLst>
            </p:cNvPr>
            <p:cNvSpPr/>
            <p:nvPr/>
          </p:nvSpPr>
          <p:spPr>
            <a:xfrm>
              <a:off x="1137856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AB58EE66-B590-0B68-1989-F191F9E2007E}"/>
                </a:ext>
              </a:extLst>
            </p:cNvPr>
            <p:cNvSpPr/>
            <p:nvPr/>
          </p:nvSpPr>
          <p:spPr>
            <a:xfrm>
              <a:off x="11182227" y="220333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id="{8117CE9D-C362-87FD-BF43-67CC1E0EC278}"/>
                </a:ext>
              </a:extLst>
            </p:cNvPr>
            <p:cNvSpPr/>
            <p:nvPr/>
          </p:nvSpPr>
          <p:spPr>
            <a:xfrm>
              <a:off x="11175065" y="1995926"/>
              <a:ext cx="38052" cy="38052"/>
            </a:xfrm>
            <a:custGeom>
              <a:avLst/>
              <a:gdLst>
                <a:gd name="connsiteX0" fmla="*/ 38052 w 38052"/>
                <a:gd name="connsiteY0" fmla="*/ 19026 h 38052"/>
                <a:gd name="connsiteX1" fmla="*/ 19026 w 38052"/>
                <a:gd name="connsiteY1" fmla="*/ 38052 h 38052"/>
                <a:gd name="connsiteX2" fmla="*/ 0 w 38052"/>
                <a:gd name="connsiteY2" fmla="*/ 19026 h 38052"/>
                <a:gd name="connsiteX3" fmla="*/ 19026 w 38052"/>
                <a:gd name="connsiteY3" fmla="*/ 0 h 38052"/>
                <a:gd name="connsiteX4" fmla="*/ 38052 w 38052"/>
                <a:gd name="connsiteY4" fmla="*/ 19026 h 3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52" h="38052">
                  <a:moveTo>
                    <a:pt x="38052" y="19026"/>
                  </a:moveTo>
                  <a:cubicBezTo>
                    <a:pt x="38052" y="29516"/>
                    <a:pt x="29516" y="38052"/>
                    <a:pt x="19026" y="38052"/>
                  </a:cubicBezTo>
                  <a:cubicBezTo>
                    <a:pt x="8536" y="38052"/>
                    <a:pt x="0" y="29516"/>
                    <a:pt x="0" y="19026"/>
                  </a:cubicBezTo>
                  <a:cubicBezTo>
                    <a:pt x="0" y="8536"/>
                    <a:pt x="8536" y="0"/>
                    <a:pt x="19026" y="0"/>
                  </a:cubicBezTo>
                  <a:cubicBezTo>
                    <a:pt x="29516" y="0"/>
                    <a:pt x="38052" y="8536"/>
                    <a:pt x="38052" y="190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E139A846-8BFB-C3EA-1DEA-E811AE0C9D9B}"/>
                </a:ext>
              </a:extLst>
            </p:cNvPr>
            <p:cNvSpPr/>
            <p:nvPr/>
          </p:nvSpPr>
          <p:spPr>
            <a:xfrm>
              <a:off x="11191220" y="1862355"/>
              <a:ext cx="112013" cy="152801"/>
            </a:xfrm>
            <a:custGeom>
              <a:avLst/>
              <a:gdLst>
                <a:gd name="connsiteX0" fmla="*/ 16182 w 112013"/>
                <a:gd name="connsiteY0" fmla="*/ 147606 h 152801"/>
                <a:gd name="connsiteX1" fmla="*/ 3088 w 112013"/>
                <a:gd name="connsiteY1" fmla="*/ 151513 h 152801"/>
                <a:gd name="connsiteX2" fmla="*/ 3088 w 112013"/>
                <a:gd name="connsiteY2" fmla="*/ 151513 h 152801"/>
                <a:gd name="connsiteX3" fmla="*/ 2364 w 112013"/>
                <a:gd name="connsiteY3" fmla="*/ 137840 h 152801"/>
                <a:gd name="connsiteX4" fmla="*/ 95831 w 112013"/>
                <a:gd name="connsiteY4" fmla="*/ 5163 h 152801"/>
                <a:gd name="connsiteX5" fmla="*/ 108925 w 112013"/>
                <a:gd name="connsiteY5" fmla="*/ 1257 h 152801"/>
                <a:gd name="connsiteX6" fmla="*/ 108925 w 112013"/>
                <a:gd name="connsiteY6" fmla="*/ 1257 h 152801"/>
                <a:gd name="connsiteX7" fmla="*/ 109649 w 112013"/>
                <a:gd name="connsiteY7" fmla="*/ 14929 h 152801"/>
                <a:gd name="connsiteX8" fmla="*/ 16182 w 112013"/>
                <a:gd name="connsiteY8" fmla="*/ 147606 h 152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013" h="152801">
                  <a:moveTo>
                    <a:pt x="16182" y="147606"/>
                  </a:moveTo>
                  <a:cubicBezTo>
                    <a:pt x="12782" y="152453"/>
                    <a:pt x="6850" y="154262"/>
                    <a:pt x="3088" y="151513"/>
                  </a:cubicBezTo>
                  <a:lnTo>
                    <a:pt x="3088" y="151513"/>
                  </a:lnTo>
                  <a:cubicBezTo>
                    <a:pt x="-746" y="148836"/>
                    <a:pt x="-1036" y="142687"/>
                    <a:pt x="2364" y="137840"/>
                  </a:cubicBezTo>
                  <a:lnTo>
                    <a:pt x="95831" y="5163"/>
                  </a:lnTo>
                  <a:cubicBezTo>
                    <a:pt x="99231" y="316"/>
                    <a:pt x="105163" y="-1420"/>
                    <a:pt x="108925" y="1257"/>
                  </a:cubicBezTo>
                  <a:lnTo>
                    <a:pt x="108925" y="1257"/>
                  </a:lnTo>
                  <a:cubicBezTo>
                    <a:pt x="112759" y="3933"/>
                    <a:pt x="113049" y="10082"/>
                    <a:pt x="109649" y="14929"/>
                  </a:cubicBezTo>
                  <a:lnTo>
                    <a:pt x="16182" y="14760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:a16="http://schemas.microsoft.com/office/drawing/2014/main" id="{5BB35F05-3354-74DC-2561-810392584DBD}"/>
                </a:ext>
              </a:extLst>
            </p:cNvPr>
            <p:cNvSpPr/>
            <p:nvPr/>
          </p:nvSpPr>
          <p:spPr>
            <a:xfrm>
              <a:off x="11118747" y="1933141"/>
              <a:ext cx="78563" cy="87446"/>
            </a:xfrm>
            <a:custGeom>
              <a:avLst/>
              <a:gdLst>
                <a:gd name="connsiteX0" fmla="*/ 1266 w 78563"/>
                <a:gd name="connsiteY0" fmla="*/ 12869 h 87446"/>
                <a:gd name="connsiteX1" fmla="*/ 3436 w 78563"/>
                <a:gd name="connsiteY1" fmla="*/ 2524 h 87446"/>
                <a:gd name="connsiteX2" fmla="*/ 3436 w 78563"/>
                <a:gd name="connsiteY2" fmla="*/ 2524 h 87446"/>
                <a:gd name="connsiteX3" fmla="*/ 13998 w 78563"/>
                <a:gd name="connsiteY3" fmla="*/ 1801 h 87446"/>
                <a:gd name="connsiteX4" fmla="*/ 77298 w 78563"/>
                <a:gd name="connsiteY4" fmla="*/ 74505 h 87446"/>
                <a:gd name="connsiteX5" fmla="*/ 75128 w 78563"/>
                <a:gd name="connsiteY5" fmla="*/ 84923 h 87446"/>
                <a:gd name="connsiteX6" fmla="*/ 75128 w 78563"/>
                <a:gd name="connsiteY6" fmla="*/ 84923 h 87446"/>
                <a:gd name="connsiteX7" fmla="*/ 64565 w 78563"/>
                <a:gd name="connsiteY7" fmla="*/ 85646 h 87446"/>
                <a:gd name="connsiteX8" fmla="*/ 1266 w 78563"/>
                <a:gd name="connsiteY8" fmla="*/ 12941 h 87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563" h="87446">
                  <a:moveTo>
                    <a:pt x="1266" y="12869"/>
                  </a:moveTo>
                  <a:cubicBezTo>
                    <a:pt x="-1049" y="10192"/>
                    <a:pt x="-109" y="5563"/>
                    <a:pt x="3436" y="2524"/>
                  </a:cubicBezTo>
                  <a:lnTo>
                    <a:pt x="3436" y="2524"/>
                  </a:lnTo>
                  <a:cubicBezTo>
                    <a:pt x="6981" y="-514"/>
                    <a:pt x="11683" y="-876"/>
                    <a:pt x="13998" y="1801"/>
                  </a:cubicBezTo>
                  <a:lnTo>
                    <a:pt x="77298" y="74505"/>
                  </a:lnTo>
                  <a:cubicBezTo>
                    <a:pt x="79613" y="77182"/>
                    <a:pt x="78672" y="81812"/>
                    <a:pt x="75128" y="84923"/>
                  </a:cubicBezTo>
                  <a:lnTo>
                    <a:pt x="75128" y="84923"/>
                  </a:lnTo>
                  <a:cubicBezTo>
                    <a:pt x="71583" y="87961"/>
                    <a:pt x="66880" y="88323"/>
                    <a:pt x="64565" y="85646"/>
                  </a:cubicBezTo>
                  <a:lnTo>
                    <a:pt x="1266" y="1294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D6A751CC-3A4C-B359-F175-E64FE12CBD4A}"/>
              </a:ext>
            </a:extLst>
          </p:cNvPr>
          <p:cNvSpPr/>
          <p:nvPr/>
        </p:nvSpPr>
        <p:spPr>
          <a:xfrm>
            <a:off x="5047015" y="4933950"/>
            <a:ext cx="6430009" cy="10642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 descr="입은이(가) 표시된 사진&#10;&#10;자동 생성된 설명">
            <a:extLst>
              <a:ext uri="{FF2B5EF4-FFF2-40B4-BE49-F238E27FC236}">
                <a16:creationId xmlns:a16="http://schemas.microsoft.com/office/drawing/2014/main" id="{8B9ECFB3-C96E-0FAA-99AA-04D20C247C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514" y="1360693"/>
            <a:ext cx="6430009" cy="478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49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F3C5812D-00B9-5871-5EF6-FFF295AE9E79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5808396" y="0"/>
            <a:ext cx="993716" cy="677049"/>
          </a:xfrm>
          <a:prstGeom prst="rect">
            <a:avLst/>
          </a:prstGeom>
          <a:solidFill>
            <a:srgbClr val="D6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/>
          <p:nvPr/>
        </p:nvCxnSpPr>
        <p:spPr>
          <a:xfrm>
            <a:off x="5808396" y="677049"/>
            <a:ext cx="993716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461745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04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당뇨병 종류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2" name="사각형: 둥근 위쪽 모서리 11">
            <a:extLst>
              <a:ext uri="{FF2B5EF4-FFF2-40B4-BE49-F238E27FC236}">
                <a16:creationId xmlns:a16="http://schemas.microsoft.com/office/drawing/2014/main" id="{B56BC790-3F45-445A-C907-AC88E507E1D5}"/>
              </a:ext>
            </a:extLst>
          </p:cNvPr>
          <p:cNvSpPr/>
          <p:nvPr/>
        </p:nvSpPr>
        <p:spPr>
          <a:xfrm>
            <a:off x="992161" y="2040045"/>
            <a:ext cx="2573364" cy="415082"/>
          </a:xfrm>
          <a:prstGeom prst="round2Same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사각형: 둥근 위쪽 모서리 18">
            <a:extLst>
              <a:ext uri="{FF2B5EF4-FFF2-40B4-BE49-F238E27FC236}">
                <a16:creationId xmlns:a16="http://schemas.microsoft.com/office/drawing/2014/main" id="{2FE2C7A2-6855-7640-747D-2B835F924259}"/>
              </a:ext>
            </a:extLst>
          </p:cNvPr>
          <p:cNvSpPr/>
          <p:nvPr/>
        </p:nvSpPr>
        <p:spPr>
          <a:xfrm>
            <a:off x="7299326" y="2040045"/>
            <a:ext cx="3700836" cy="421425"/>
          </a:xfrm>
          <a:prstGeom prst="round2SameRect">
            <a:avLst/>
          </a:prstGeom>
          <a:solidFill>
            <a:srgbClr val="FFD2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위쪽 모서리 2">
            <a:extLst>
              <a:ext uri="{FF2B5EF4-FFF2-40B4-BE49-F238E27FC236}">
                <a16:creationId xmlns:a16="http://schemas.microsoft.com/office/drawing/2014/main" id="{AEBA886B-C388-0097-0EDB-30F458D3D6BF}"/>
              </a:ext>
            </a:extLst>
          </p:cNvPr>
          <p:cNvSpPr/>
          <p:nvPr/>
        </p:nvSpPr>
        <p:spPr>
          <a:xfrm>
            <a:off x="3575050" y="2040045"/>
            <a:ext cx="3700836" cy="421425"/>
          </a:xfrm>
          <a:prstGeom prst="round2SameRect">
            <a:avLst/>
          </a:prstGeom>
          <a:solidFill>
            <a:srgbClr val="9DD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7E36687-7CA6-AB92-A6C8-1EACBAC180D2}"/>
              </a:ext>
            </a:extLst>
          </p:cNvPr>
          <p:cNvSpPr/>
          <p:nvPr/>
        </p:nvSpPr>
        <p:spPr>
          <a:xfrm>
            <a:off x="5454261" y="5651664"/>
            <a:ext cx="839859" cy="1166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95833B4-97AB-A50F-28A1-3F17CA4D2B18}"/>
              </a:ext>
            </a:extLst>
          </p:cNvPr>
          <p:cNvSpPr/>
          <p:nvPr/>
        </p:nvSpPr>
        <p:spPr>
          <a:xfrm>
            <a:off x="9295692" y="5651664"/>
            <a:ext cx="839859" cy="1166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9CC03D7-18C6-038A-DE9F-96FAC7741703}"/>
              </a:ext>
            </a:extLst>
          </p:cNvPr>
          <p:cNvSpPr/>
          <p:nvPr/>
        </p:nvSpPr>
        <p:spPr>
          <a:xfrm>
            <a:off x="8903495" y="4262872"/>
            <a:ext cx="454820" cy="1166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8E02334-5479-1D36-7889-917BEFE58476}"/>
              </a:ext>
            </a:extLst>
          </p:cNvPr>
          <p:cNvSpPr/>
          <p:nvPr/>
        </p:nvSpPr>
        <p:spPr>
          <a:xfrm>
            <a:off x="8635424" y="3145154"/>
            <a:ext cx="999114" cy="1166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8B90DDE-1814-4B74-052B-E16911FB8ED7}"/>
              </a:ext>
            </a:extLst>
          </p:cNvPr>
          <p:cNvSpPr/>
          <p:nvPr/>
        </p:nvSpPr>
        <p:spPr>
          <a:xfrm>
            <a:off x="4940512" y="3145154"/>
            <a:ext cx="971338" cy="1166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5F2D4EB-EC9E-0B84-0E25-5ADB218A271F}"/>
              </a:ext>
            </a:extLst>
          </p:cNvPr>
          <p:cNvSpPr/>
          <p:nvPr/>
        </p:nvSpPr>
        <p:spPr>
          <a:xfrm>
            <a:off x="5198058" y="4262872"/>
            <a:ext cx="454820" cy="1166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5977195-9E07-57C8-A011-1D5AAF4FC1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759964"/>
              </p:ext>
            </p:extLst>
          </p:nvPr>
        </p:nvGraphicFramePr>
        <p:xfrm>
          <a:off x="992161" y="2033680"/>
          <a:ext cx="10008000" cy="3882971"/>
        </p:xfrm>
        <a:graphic>
          <a:graphicData uri="http://schemas.openxmlformats.org/drawingml/2006/table">
            <a:tbl>
              <a:tblPr/>
              <a:tblGrid>
                <a:gridCol w="2565698">
                  <a:extLst>
                    <a:ext uri="{9D8B030D-6E8A-4147-A177-3AD203B41FA5}">
                      <a16:colId xmlns:a16="http://schemas.microsoft.com/office/drawing/2014/main" val="2353004631"/>
                    </a:ext>
                  </a:extLst>
                </a:gridCol>
                <a:gridCol w="3721151">
                  <a:extLst>
                    <a:ext uri="{9D8B030D-6E8A-4147-A177-3AD203B41FA5}">
                      <a16:colId xmlns:a16="http://schemas.microsoft.com/office/drawing/2014/main" val="1512733177"/>
                    </a:ext>
                  </a:extLst>
                </a:gridCol>
                <a:gridCol w="3721151">
                  <a:extLst>
                    <a:ext uri="{9D8B030D-6E8A-4147-A177-3AD203B41FA5}">
                      <a16:colId xmlns:a16="http://schemas.microsoft.com/office/drawing/2014/main" val="3037967469"/>
                    </a:ext>
                  </a:extLst>
                </a:gridCol>
              </a:tblGrid>
              <a:tr h="4524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구  분</a:t>
                      </a: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1</a:t>
                      </a: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형 당뇨병</a:t>
                      </a:r>
                    </a:p>
                  </a:txBody>
                  <a:tcPr marL="0" marR="0" marT="0" marB="108000" anchor="ctr" anchorCtr="1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2</a:t>
                      </a:r>
                      <a:r>
                        <a:rPr lang="ko-KR" altLang="en-US" sz="1600" kern="0" spc="0" dirty="0">
                          <a:solidFill>
                            <a:schemeClr val="bg1"/>
                          </a:solidFill>
                          <a:effectLst/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</a:rPr>
                        <a:t>형 당뇨병</a:t>
                      </a:r>
                    </a:p>
                  </a:txBody>
                  <a:tcPr marL="0" marR="0" marT="0" marB="108000" anchor="ctr" anchorCtr="1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1950337"/>
                  </a:ext>
                </a:extLst>
              </a:tr>
              <a:tr h="4524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 err="1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호발연령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어린 연령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40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대 이후 중년기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6853536"/>
                  </a:ext>
                </a:extLst>
              </a:tr>
              <a:tr h="4524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발병양상</a:t>
                      </a: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갑자기 발병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서서히 진행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486965"/>
                  </a:ext>
                </a:extLst>
              </a:tr>
              <a:tr h="68488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원인</a:t>
                      </a: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자가면역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바이러스 감염 등에 의한 </a:t>
                      </a:r>
                      <a:endParaRPr lang="en-US" altLang="ko-KR" sz="1600" kern="0" spc="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췌장베타세포의</a:t>
                      </a: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파괴</a:t>
                      </a:r>
                    </a:p>
                  </a:txBody>
                  <a:tcPr marL="0" marR="0" marT="0" marB="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유전적 경향이 강하며 비만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노화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</a:p>
                    <a:p>
                      <a:pPr marL="0" marR="0" indent="0" algn="ctr" fontAlgn="base" latinLnBrk="0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스트레스 등에 의해 진행</a:t>
                      </a:r>
                    </a:p>
                  </a:txBody>
                  <a:tcPr marL="0" marR="0" marT="0" marB="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7800643"/>
                  </a:ext>
                </a:extLst>
              </a:tr>
              <a:tr h="4524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비만과의 관련성</a:t>
                      </a: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FF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없음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FF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있음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491173"/>
                  </a:ext>
                </a:extLst>
              </a:tr>
              <a:tr h="4524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인슐린 분비</a:t>
                      </a: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완전 결핍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감소되거나 비교적 정상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32238"/>
                  </a:ext>
                </a:extLst>
              </a:tr>
              <a:tr h="4524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사용 약물</a:t>
                      </a: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인슐린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kern="0" spc="0" dirty="0" err="1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글루카곤</a:t>
                      </a:r>
                      <a:endParaRPr lang="ko-KR" altLang="en-US" sz="1600" kern="0" spc="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경구용 혈당강하제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인슐린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글루카곤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3508025"/>
                  </a:ext>
                </a:extLst>
              </a:tr>
              <a:tr h="4524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기타</a:t>
                      </a:r>
                    </a:p>
                  </a:txBody>
                  <a:tcPr marL="0" marR="0" marT="0" marB="10800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생활습관과 </a:t>
                      </a: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관련 없음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생활습관으로 </a:t>
                      </a: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예방 가능</a:t>
                      </a:r>
                    </a:p>
                  </a:txBody>
                  <a:tcPr marL="0" marR="0" marT="0" marB="108000" anchor="ctr" anchorCtr="1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76327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903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F3C5812D-00B9-5871-5EF6-FFF295AE9E79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5808396" y="0"/>
            <a:ext cx="993716" cy="677049"/>
          </a:xfrm>
          <a:prstGeom prst="rect">
            <a:avLst/>
          </a:prstGeom>
          <a:solidFill>
            <a:srgbClr val="D6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/>
          <p:nvPr/>
        </p:nvCxnSpPr>
        <p:spPr>
          <a:xfrm>
            <a:off x="5808396" y="677049"/>
            <a:ext cx="993716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A3B66A58-A5C9-F5FD-09AA-EF56AF38C68E}"/>
              </a:ext>
            </a:extLst>
          </p:cNvPr>
          <p:cNvSpPr/>
          <p:nvPr/>
        </p:nvSpPr>
        <p:spPr>
          <a:xfrm>
            <a:off x="3943152" y="3094295"/>
            <a:ext cx="1124147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5B99EB2-A270-4F12-8C1C-8CC166CD10BF}"/>
              </a:ext>
            </a:extLst>
          </p:cNvPr>
          <p:cNvSpPr/>
          <p:nvPr/>
        </p:nvSpPr>
        <p:spPr>
          <a:xfrm>
            <a:off x="1951720" y="3499016"/>
            <a:ext cx="1591580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86308EA-CC82-27C3-4199-EE94F4BE18F1}"/>
              </a:ext>
            </a:extLst>
          </p:cNvPr>
          <p:cNvSpPr/>
          <p:nvPr/>
        </p:nvSpPr>
        <p:spPr>
          <a:xfrm>
            <a:off x="1232431" y="3912827"/>
            <a:ext cx="2339444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6A046E5-5A43-8007-D219-1B12D723C414}"/>
              </a:ext>
            </a:extLst>
          </p:cNvPr>
          <p:cNvSpPr/>
          <p:nvPr/>
        </p:nvSpPr>
        <p:spPr>
          <a:xfrm>
            <a:off x="1251582" y="4309970"/>
            <a:ext cx="2879093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1A6D9E-C44B-7E67-70F1-531E90B5CF45}"/>
              </a:ext>
            </a:extLst>
          </p:cNvPr>
          <p:cNvSpPr txBox="1">
            <a:spLocks/>
          </p:cNvSpPr>
          <p:nvPr/>
        </p:nvSpPr>
        <p:spPr>
          <a:xfrm>
            <a:off x="880793" y="2841287"/>
            <a:ext cx="5215207" cy="2545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발병할 것을 미리 알았더라도 </a:t>
            </a:r>
            <a:r>
              <a:rPr lang="ko-KR" altLang="en-US" kern="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예방 불가능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저체중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비만과 관련 없음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3. </a:t>
            </a:r>
            <a:r>
              <a:rPr lang="ko-KR" altLang="en-US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음식 및 운동과 관련 없음</a:t>
            </a:r>
            <a:endParaRPr lang="en-US" altLang="ko-KR" kern="0" spc="0" dirty="0">
              <a:solidFill>
                <a:srgbClr val="FF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4. </a:t>
            </a:r>
            <a:r>
              <a:rPr lang="ko-KR" altLang="en-US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다른 사람에게 감염시키지 않음</a:t>
            </a:r>
            <a:endParaRPr lang="en-US" altLang="ko-KR" kern="0" spc="0" dirty="0">
              <a:solidFill>
                <a:srgbClr val="FF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지적능력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공감능력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운동능력에 문제 없음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6.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제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형 당뇨병에 비해 유전적 소인 적음</a:t>
            </a:r>
            <a:endParaRPr lang="ko-KR" altLang="en-US" kern="0" spc="0" dirty="0">
              <a:solidFill>
                <a:srgbClr val="FF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3B6EDA2-DBAF-BEBA-D6C9-AFB22550B677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213" y="1405155"/>
            <a:ext cx="6350700" cy="4339645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E9E852EE-B047-ACB8-449C-4CC0FA36976C}"/>
              </a:ext>
            </a:extLst>
          </p:cNvPr>
          <p:cNvGrpSpPr/>
          <p:nvPr/>
        </p:nvGrpSpPr>
        <p:grpSpPr>
          <a:xfrm>
            <a:off x="10659099" y="1496633"/>
            <a:ext cx="636543" cy="636543"/>
            <a:chOff x="10874988" y="1698092"/>
            <a:chExt cx="636543" cy="636543"/>
          </a:xfrm>
        </p:grpSpPr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AAF1B670-0752-FA07-0541-1471505C084F}"/>
                </a:ext>
              </a:extLst>
            </p:cNvPr>
            <p:cNvSpPr/>
            <p:nvPr/>
          </p:nvSpPr>
          <p:spPr>
            <a:xfrm>
              <a:off x="10874988" y="1698092"/>
              <a:ext cx="636543" cy="636543"/>
            </a:xfrm>
            <a:custGeom>
              <a:avLst/>
              <a:gdLst>
                <a:gd name="connsiteX0" fmla="*/ 0 w 636543"/>
                <a:gd name="connsiteY0" fmla="*/ 0 h 636543"/>
                <a:gd name="connsiteX1" fmla="*/ 636544 w 636543"/>
                <a:gd name="connsiteY1" fmla="*/ 0 h 636543"/>
                <a:gd name="connsiteX2" fmla="*/ 636544 w 636543"/>
                <a:gd name="connsiteY2" fmla="*/ 636544 h 636543"/>
                <a:gd name="connsiteX3" fmla="*/ 0 w 636543"/>
                <a:gd name="connsiteY3" fmla="*/ 636544 h 636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6543" h="636543">
                  <a:moveTo>
                    <a:pt x="0" y="0"/>
                  </a:moveTo>
                  <a:lnTo>
                    <a:pt x="636544" y="0"/>
                  </a:lnTo>
                  <a:lnTo>
                    <a:pt x="636544" y="636544"/>
                  </a:lnTo>
                  <a:lnTo>
                    <a:pt x="0" y="63654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99F8CB18-B7E1-5CFF-8F19-7B3DEE67C45F}"/>
                </a:ext>
              </a:extLst>
            </p:cNvPr>
            <p:cNvSpPr/>
            <p:nvPr/>
          </p:nvSpPr>
          <p:spPr>
            <a:xfrm>
              <a:off x="10926640" y="1749672"/>
              <a:ext cx="533310" cy="533310"/>
            </a:xfrm>
            <a:custGeom>
              <a:avLst/>
              <a:gdLst>
                <a:gd name="connsiteX0" fmla="*/ 0 w 533310"/>
                <a:gd name="connsiteY0" fmla="*/ 0 h 533310"/>
                <a:gd name="connsiteX1" fmla="*/ 533311 w 533310"/>
                <a:gd name="connsiteY1" fmla="*/ 0 h 533310"/>
                <a:gd name="connsiteX2" fmla="*/ 533311 w 533310"/>
                <a:gd name="connsiteY2" fmla="*/ 533311 h 533310"/>
                <a:gd name="connsiteX3" fmla="*/ 0 w 533310"/>
                <a:gd name="connsiteY3" fmla="*/ 533311 h 533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310" h="533310">
                  <a:moveTo>
                    <a:pt x="0" y="0"/>
                  </a:moveTo>
                  <a:lnTo>
                    <a:pt x="533311" y="0"/>
                  </a:lnTo>
                  <a:lnTo>
                    <a:pt x="533311" y="533311"/>
                  </a:lnTo>
                  <a:lnTo>
                    <a:pt x="0" y="533311"/>
                  </a:lnTo>
                  <a:close/>
                </a:path>
              </a:pathLst>
            </a:custGeom>
            <a:solidFill>
              <a:srgbClr val="FFFFFF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107CB51F-751E-5D98-6235-74459EC15646}"/>
                </a:ext>
              </a:extLst>
            </p:cNvPr>
            <p:cNvSpPr/>
            <p:nvPr/>
          </p:nvSpPr>
          <p:spPr>
            <a:xfrm>
              <a:off x="11182227" y="180559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CB2385AD-D73F-2EAA-0669-70BF9B7B9B4B}"/>
                </a:ext>
              </a:extLst>
            </p:cNvPr>
            <p:cNvSpPr/>
            <p:nvPr/>
          </p:nvSpPr>
          <p:spPr>
            <a:xfrm>
              <a:off x="1098422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id="{EFC6282B-E8D7-CCA8-7BF1-995FA78BE2D6}"/>
                </a:ext>
              </a:extLst>
            </p:cNvPr>
            <p:cNvSpPr/>
            <p:nvPr/>
          </p:nvSpPr>
          <p:spPr>
            <a:xfrm>
              <a:off x="1137856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1160337D-DBAD-9809-4D60-CE0F5A38F87D}"/>
                </a:ext>
              </a:extLst>
            </p:cNvPr>
            <p:cNvSpPr/>
            <p:nvPr/>
          </p:nvSpPr>
          <p:spPr>
            <a:xfrm>
              <a:off x="11182227" y="220333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:a16="http://schemas.microsoft.com/office/drawing/2014/main" id="{AFE1FC7B-D3AF-DF33-004B-C2C6867964FE}"/>
                </a:ext>
              </a:extLst>
            </p:cNvPr>
            <p:cNvSpPr/>
            <p:nvPr/>
          </p:nvSpPr>
          <p:spPr>
            <a:xfrm>
              <a:off x="11175065" y="1995926"/>
              <a:ext cx="38052" cy="38052"/>
            </a:xfrm>
            <a:custGeom>
              <a:avLst/>
              <a:gdLst>
                <a:gd name="connsiteX0" fmla="*/ 38052 w 38052"/>
                <a:gd name="connsiteY0" fmla="*/ 19026 h 38052"/>
                <a:gd name="connsiteX1" fmla="*/ 19026 w 38052"/>
                <a:gd name="connsiteY1" fmla="*/ 38052 h 38052"/>
                <a:gd name="connsiteX2" fmla="*/ 0 w 38052"/>
                <a:gd name="connsiteY2" fmla="*/ 19026 h 38052"/>
                <a:gd name="connsiteX3" fmla="*/ 19026 w 38052"/>
                <a:gd name="connsiteY3" fmla="*/ 0 h 38052"/>
                <a:gd name="connsiteX4" fmla="*/ 38052 w 38052"/>
                <a:gd name="connsiteY4" fmla="*/ 19026 h 3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52" h="38052">
                  <a:moveTo>
                    <a:pt x="38052" y="19026"/>
                  </a:moveTo>
                  <a:cubicBezTo>
                    <a:pt x="38052" y="29516"/>
                    <a:pt x="29516" y="38052"/>
                    <a:pt x="19026" y="38052"/>
                  </a:cubicBezTo>
                  <a:cubicBezTo>
                    <a:pt x="8536" y="38052"/>
                    <a:pt x="0" y="29516"/>
                    <a:pt x="0" y="19026"/>
                  </a:cubicBezTo>
                  <a:cubicBezTo>
                    <a:pt x="0" y="8536"/>
                    <a:pt x="8536" y="0"/>
                    <a:pt x="19026" y="0"/>
                  </a:cubicBezTo>
                  <a:cubicBezTo>
                    <a:pt x="29516" y="0"/>
                    <a:pt x="38052" y="8536"/>
                    <a:pt x="38052" y="190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B8A67F6A-FE53-135A-A3F7-9FE175DE44E8}"/>
                </a:ext>
              </a:extLst>
            </p:cNvPr>
            <p:cNvSpPr/>
            <p:nvPr/>
          </p:nvSpPr>
          <p:spPr>
            <a:xfrm>
              <a:off x="11191220" y="1862355"/>
              <a:ext cx="112013" cy="152801"/>
            </a:xfrm>
            <a:custGeom>
              <a:avLst/>
              <a:gdLst>
                <a:gd name="connsiteX0" fmla="*/ 16182 w 112013"/>
                <a:gd name="connsiteY0" fmla="*/ 147606 h 152801"/>
                <a:gd name="connsiteX1" fmla="*/ 3088 w 112013"/>
                <a:gd name="connsiteY1" fmla="*/ 151513 h 152801"/>
                <a:gd name="connsiteX2" fmla="*/ 3088 w 112013"/>
                <a:gd name="connsiteY2" fmla="*/ 151513 h 152801"/>
                <a:gd name="connsiteX3" fmla="*/ 2364 w 112013"/>
                <a:gd name="connsiteY3" fmla="*/ 137840 h 152801"/>
                <a:gd name="connsiteX4" fmla="*/ 95831 w 112013"/>
                <a:gd name="connsiteY4" fmla="*/ 5163 h 152801"/>
                <a:gd name="connsiteX5" fmla="*/ 108925 w 112013"/>
                <a:gd name="connsiteY5" fmla="*/ 1257 h 152801"/>
                <a:gd name="connsiteX6" fmla="*/ 108925 w 112013"/>
                <a:gd name="connsiteY6" fmla="*/ 1257 h 152801"/>
                <a:gd name="connsiteX7" fmla="*/ 109649 w 112013"/>
                <a:gd name="connsiteY7" fmla="*/ 14929 h 152801"/>
                <a:gd name="connsiteX8" fmla="*/ 16182 w 112013"/>
                <a:gd name="connsiteY8" fmla="*/ 147606 h 152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013" h="152801">
                  <a:moveTo>
                    <a:pt x="16182" y="147606"/>
                  </a:moveTo>
                  <a:cubicBezTo>
                    <a:pt x="12782" y="152453"/>
                    <a:pt x="6850" y="154262"/>
                    <a:pt x="3088" y="151513"/>
                  </a:cubicBezTo>
                  <a:lnTo>
                    <a:pt x="3088" y="151513"/>
                  </a:lnTo>
                  <a:cubicBezTo>
                    <a:pt x="-746" y="148836"/>
                    <a:pt x="-1036" y="142687"/>
                    <a:pt x="2364" y="137840"/>
                  </a:cubicBezTo>
                  <a:lnTo>
                    <a:pt x="95831" y="5163"/>
                  </a:lnTo>
                  <a:cubicBezTo>
                    <a:pt x="99231" y="316"/>
                    <a:pt x="105163" y="-1420"/>
                    <a:pt x="108925" y="1257"/>
                  </a:cubicBezTo>
                  <a:lnTo>
                    <a:pt x="108925" y="1257"/>
                  </a:lnTo>
                  <a:cubicBezTo>
                    <a:pt x="112759" y="3933"/>
                    <a:pt x="113049" y="10082"/>
                    <a:pt x="109649" y="14929"/>
                  </a:cubicBezTo>
                  <a:lnTo>
                    <a:pt x="16182" y="14760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557E092A-79B9-23D3-59D4-26271734E418}"/>
                </a:ext>
              </a:extLst>
            </p:cNvPr>
            <p:cNvSpPr/>
            <p:nvPr/>
          </p:nvSpPr>
          <p:spPr>
            <a:xfrm>
              <a:off x="11118747" y="1933141"/>
              <a:ext cx="78563" cy="87446"/>
            </a:xfrm>
            <a:custGeom>
              <a:avLst/>
              <a:gdLst>
                <a:gd name="connsiteX0" fmla="*/ 1266 w 78563"/>
                <a:gd name="connsiteY0" fmla="*/ 12869 h 87446"/>
                <a:gd name="connsiteX1" fmla="*/ 3436 w 78563"/>
                <a:gd name="connsiteY1" fmla="*/ 2524 h 87446"/>
                <a:gd name="connsiteX2" fmla="*/ 3436 w 78563"/>
                <a:gd name="connsiteY2" fmla="*/ 2524 h 87446"/>
                <a:gd name="connsiteX3" fmla="*/ 13998 w 78563"/>
                <a:gd name="connsiteY3" fmla="*/ 1801 h 87446"/>
                <a:gd name="connsiteX4" fmla="*/ 77298 w 78563"/>
                <a:gd name="connsiteY4" fmla="*/ 74505 h 87446"/>
                <a:gd name="connsiteX5" fmla="*/ 75128 w 78563"/>
                <a:gd name="connsiteY5" fmla="*/ 84923 h 87446"/>
                <a:gd name="connsiteX6" fmla="*/ 75128 w 78563"/>
                <a:gd name="connsiteY6" fmla="*/ 84923 h 87446"/>
                <a:gd name="connsiteX7" fmla="*/ 64565 w 78563"/>
                <a:gd name="connsiteY7" fmla="*/ 85646 h 87446"/>
                <a:gd name="connsiteX8" fmla="*/ 1266 w 78563"/>
                <a:gd name="connsiteY8" fmla="*/ 12941 h 87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563" h="87446">
                  <a:moveTo>
                    <a:pt x="1266" y="12869"/>
                  </a:moveTo>
                  <a:cubicBezTo>
                    <a:pt x="-1049" y="10192"/>
                    <a:pt x="-109" y="5563"/>
                    <a:pt x="3436" y="2524"/>
                  </a:cubicBezTo>
                  <a:lnTo>
                    <a:pt x="3436" y="2524"/>
                  </a:lnTo>
                  <a:cubicBezTo>
                    <a:pt x="6981" y="-514"/>
                    <a:pt x="11683" y="-876"/>
                    <a:pt x="13998" y="1801"/>
                  </a:cubicBezTo>
                  <a:lnTo>
                    <a:pt x="77298" y="74505"/>
                  </a:lnTo>
                  <a:cubicBezTo>
                    <a:pt x="79613" y="77182"/>
                    <a:pt x="78672" y="81812"/>
                    <a:pt x="75128" y="84923"/>
                  </a:cubicBezTo>
                  <a:lnTo>
                    <a:pt x="75128" y="84923"/>
                  </a:lnTo>
                  <a:cubicBezTo>
                    <a:pt x="71583" y="87961"/>
                    <a:pt x="66880" y="88323"/>
                    <a:pt x="64565" y="85646"/>
                  </a:cubicBezTo>
                  <a:lnTo>
                    <a:pt x="1266" y="1294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00674BCF-E569-48EA-B1FA-EA8F1DF68D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651" y="1427520"/>
            <a:ext cx="2743683" cy="4753430"/>
          </a:xfrm>
          <a:prstGeom prst="rect">
            <a:avLst/>
          </a:prstGeom>
        </p:spPr>
      </p:pic>
      <p:pic>
        <p:nvPicPr>
          <p:cNvPr id="13" name="그림 12" descr="사람, 착용, 서있는, 정장이(가) 표시된 사진&#10;&#10;자동 생성된 설명">
            <a:extLst>
              <a:ext uri="{FF2B5EF4-FFF2-40B4-BE49-F238E27FC236}">
                <a16:creationId xmlns:a16="http://schemas.microsoft.com/office/drawing/2014/main" id="{07C86723-4F50-667C-8417-944E3C49BE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159" y="1427520"/>
            <a:ext cx="2743683" cy="4753430"/>
          </a:xfrm>
          <a:prstGeom prst="rect">
            <a:avLst/>
          </a:prstGeom>
        </p:spPr>
      </p:pic>
      <p:sp>
        <p:nvSpPr>
          <p:cNvPr id="14" name="말풍선: 타원형 13">
            <a:extLst>
              <a:ext uri="{FF2B5EF4-FFF2-40B4-BE49-F238E27FC236}">
                <a16:creationId xmlns:a16="http://schemas.microsoft.com/office/drawing/2014/main" id="{1B180F26-7A46-1961-9DE5-417C033580AB}"/>
              </a:ext>
            </a:extLst>
          </p:cNvPr>
          <p:cNvSpPr/>
          <p:nvPr/>
        </p:nvSpPr>
        <p:spPr>
          <a:xfrm>
            <a:off x="8685694" y="1311138"/>
            <a:ext cx="952650" cy="638275"/>
          </a:xfrm>
          <a:prstGeom prst="wedgeEllipseCallout">
            <a:avLst>
              <a:gd name="adj1" fmla="val -34545"/>
              <a:gd name="adj2" fmla="val 69322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?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67386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05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en-US" altLang="ko-KR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1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형 당뇨병에 대한 오해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3651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F3C5812D-00B9-5871-5EF6-FFF295AE9E79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그래픽 11">
            <a:extLst>
              <a:ext uri="{FF2B5EF4-FFF2-40B4-BE49-F238E27FC236}">
                <a16:creationId xmlns:a16="http://schemas.microsoft.com/office/drawing/2014/main" id="{04D8A407-E55A-F428-1DC3-02BA9B5AFE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50384" y="2714443"/>
            <a:ext cx="2148931" cy="214893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5808396" y="0"/>
            <a:ext cx="993716" cy="677049"/>
          </a:xfrm>
          <a:prstGeom prst="rect">
            <a:avLst/>
          </a:prstGeom>
          <a:solidFill>
            <a:srgbClr val="D6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/>
          <p:nvPr/>
        </p:nvCxnSpPr>
        <p:spPr>
          <a:xfrm>
            <a:off x="5808396" y="677049"/>
            <a:ext cx="993716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67386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06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당뇨병 치료방향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358EB7A-9388-02AC-E1CC-FCC7F531116C}"/>
              </a:ext>
            </a:extLst>
          </p:cNvPr>
          <p:cNvSpPr txBox="1"/>
          <p:nvPr/>
        </p:nvSpPr>
        <p:spPr>
          <a:xfrm>
            <a:off x="714919" y="4982624"/>
            <a:ext cx="2501183" cy="737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인슐린 펜과 인슐린 펌프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marR="0" indent="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(1,2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형 당뇨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19B75A3-2B69-D614-9988-54372DED6DBD}"/>
              </a:ext>
            </a:extLst>
          </p:cNvPr>
          <p:cNvSpPr txBox="1"/>
          <p:nvPr/>
        </p:nvSpPr>
        <p:spPr>
          <a:xfrm>
            <a:off x="3745144" y="4982624"/>
            <a:ext cx="1701086" cy="737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경구혈당강하제</a:t>
            </a:r>
            <a:endParaRPr lang="en-US" altLang="ko-KR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0" marR="0" indent="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(2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형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당뇨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CABE27D-9309-F1CF-D6F4-3B88C380A6B0}"/>
              </a:ext>
            </a:extLst>
          </p:cNvPr>
          <p:cNvSpPr txBox="1"/>
          <p:nvPr/>
        </p:nvSpPr>
        <p:spPr>
          <a:xfrm>
            <a:off x="6603470" y="4982624"/>
            <a:ext cx="1475253" cy="405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식사관리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25E86B-C17D-5B67-1EAB-20F265A5A142}"/>
              </a:ext>
            </a:extLst>
          </p:cNvPr>
          <p:cNvSpPr txBox="1"/>
          <p:nvPr/>
        </p:nvSpPr>
        <p:spPr>
          <a:xfrm>
            <a:off x="9345455" y="4982624"/>
            <a:ext cx="1475253" cy="405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운동관리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C2C448CE-BAE7-DAAE-5749-7EA85FDA2E8E}"/>
              </a:ext>
            </a:extLst>
          </p:cNvPr>
          <p:cNvCxnSpPr>
            <a:cxnSpLocks/>
          </p:cNvCxnSpPr>
          <p:nvPr/>
        </p:nvCxnSpPr>
        <p:spPr>
          <a:xfrm>
            <a:off x="6008718" y="2858038"/>
            <a:ext cx="0" cy="2925030"/>
          </a:xfrm>
          <a:prstGeom prst="line">
            <a:avLst/>
          </a:prstGeom>
          <a:ln w="12700">
            <a:solidFill>
              <a:srgbClr val="E1EDF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9FCCB58F-E6D2-ED4C-E66A-856138523649}"/>
              </a:ext>
            </a:extLst>
          </p:cNvPr>
          <p:cNvCxnSpPr>
            <a:cxnSpLocks/>
          </p:cNvCxnSpPr>
          <p:nvPr/>
        </p:nvCxnSpPr>
        <p:spPr>
          <a:xfrm>
            <a:off x="3292473" y="2858038"/>
            <a:ext cx="0" cy="2925030"/>
          </a:xfrm>
          <a:prstGeom prst="line">
            <a:avLst/>
          </a:prstGeom>
          <a:ln w="12700">
            <a:solidFill>
              <a:srgbClr val="E1EDF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1A5E6759-5D0C-CB9C-F3D6-8C8F697C705B}"/>
              </a:ext>
            </a:extLst>
          </p:cNvPr>
          <p:cNvCxnSpPr>
            <a:cxnSpLocks/>
          </p:cNvCxnSpPr>
          <p:nvPr/>
        </p:nvCxnSpPr>
        <p:spPr>
          <a:xfrm>
            <a:off x="8724963" y="2769807"/>
            <a:ext cx="0" cy="2925030"/>
          </a:xfrm>
          <a:prstGeom prst="line">
            <a:avLst/>
          </a:prstGeom>
          <a:ln w="12700">
            <a:solidFill>
              <a:srgbClr val="E1EDF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196E6BBA-F336-F4B0-083F-814E8D3C5E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613" y="2714445"/>
            <a:ext cx="2151797" cy="215179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5AD79CA-DE31-9C02-E0EB-14E11D079D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6630" y="2714445"/>
            <a:ext cx="2148932" cy="2148932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F02360E2-3728-87EF-9327-2258DB185C6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-71" b="9297"/>
          <a:stretch/>
        </p:blipFill>
        <p:spPr>
          <a:xfrm>
            <a:off x="9006030" y="2714445"/>
            <a:ext cx="2148933" cy="214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087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6CC41695-CB17-09DB-6955-1AAE707E8B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9" y="375504"/>
            <a:ext cx="872647" cy="385150"/>
          </a:xfrm>
          <a:prstGeom prst="rect">
            <a:avLst/>
          </a:prstGeom>
        </p:spPr>
      </p:pic>
      <p:pic>
        <p:nvPicPr>
          <p:cNvPr id="19" name="그림 18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BE9A318E-CFAD-6E74-7B78-EF6C4CF7F8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7" y="6171119"/>
            <a:ext cx="1463675" cy="2602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8EEAA6-5ED6-2241-C583-C04FE7C3526D}"/>
              </a:ext>
            </a:extLst>
          </p:cNvPr>
          <p:cNvSpPr txBox="1"/>
          <p:nvPr/>
        </p:nvSpPr>
        <p:spPr>
          <a:xfrm>
            <a:off x="7556500" y="3363027"/>
            <a:ext cx="41185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5400" spc="-4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혈당 검사</a:t>
            </a:r>
            <a:endParaRPr lang="en-US" altLang="ko-KR" sz="5400" spc="-4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32CA34-92F0-1586-614B-706543366FFE}"/>
              </a:ext>
            </a:extLst>
          </p:cNvPr>
          <p:cNvSpPr txBox="1"/>
          <p:nvPr/>
        </p:nvSpPr>
        <p:spPr>
          <a:xfrm>
            <a:off x="9977679" y="2540196"/>
            <a:ext cx="1710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5400" spc="-150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02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B4DB84D-8A10-FD82-EE66-8F0DF1AC7EC4}"/>
              </a:ext>
            </a:extLst>
          </p:cNvPr>
          <p:cNvSpPr/>
          <p:nvPr/>
        </p:nvSpPr>
        <p:spPr>
          <a:xfrm>
            <a:off x="10592324" y="2934587"/>
            <a:ext cx="427273" cy="217127"/>
          </a:xfrm>
          <a:prstGeom prst="rect">
            <a:avLst/>
          </a:prstGeom>
          <a:solidFill>
            <a:srgbClr val="FFD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954545E8-EE90-1E3C-620C-0DF7E6C8ADC9}"/>
              </a:ext>
            </a:extLst>
          </p:cNvPr>
          <p:cNvSpPr txBox="1">
            <a:spLocks/>
          </p:cNvSpPr>
          <p:nvPr/>
        </p:nvSpPr>
        <p:spPr>
          <a:xfrm>
            <a:off x="9653780" y="2985528"/>
            <a:ext cx="1447197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50" dirty="0">
                <a:solidFill>
                  <a:schemeClr val="tx2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800" b="1" kern="0" spc="50" dirty="0">
              <a:solidFill>
                <a:schemeClr val="tx2">
                  <a:lumMod val="75000"/>
                </a:schemeClr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52D8B51-5169-88E8-2E95-67CCAC790DF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25"/>
          <a:stretch/>
        </p:blipFill>
        <p:spPr>
          <a:xfrm>
            <a:off x="208346" y="1966015"/>
            <a:ext cx="3517477" cy="4891986"/>
          </a:xfrm>
          <a:prstGeom prst="rect">
            <a:avLst/>
          </a:prstGeom>
          <a:effectLst>
            <a:outerShdw blurRad="50800" dist="38100" dir="2700000" algn="tl" rotWithShape="0">
              <a:srgbClr val="FFC4A3"/>
            </a:outerShdw>
          </a:effec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D511030-19C5-9FAD-CCAB-64231F24096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40"/>
          <a:stretch/>
        </p:blipFill>
        <p:spPr>
          <a:xfrm>
            <a:off x="2382790" y="2099286"/>
            <a:ext cx="3363629" cy="4758714"/>
          </a:xfrm>
          <a:prstGeom prst="rect">
            <a:avLst/>
          </a:prstGeom>
          <a:effectLst>
            <a:outerShdw blurRad="50800" dist="38100" dir="2700000" algn="tl" rotWithShape="0">
              <a:srgbClr val="FFC4A3"/>
            </a:outerShdw>
          </a:effectLst>
        </p:spPr>
      </p:pic>
    </p:spTree>
    <p:extLst>
      <p:ext uri="{BB962C8B-B14F-4D97-AF65-F5344CB8AC3E}">
        <p14:creationId xmlns:p14="http://schemas.microsoft.com/office/powerpoint/2010/main" val="385334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6CAB8755-254C-CA8B-3B95-AE86E37EA0C3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" name="그림 9" descr="텍스트이(가) 표시된 사진&#10;&#10;자동 생성된 설명">
            <a:hlinkClick r:id="rId3"/>
            <a:extLst>
              <a:ext uri="{FF2B5EF4-FFF2-40B4-BE49-F238E27FC236}">
                <a16:creationId xmlns:a16="http://schemas.microsoft.com/office/drawing/2014/main" id="{BD1EFA9B-4648-1D1D-8D53-8030F41C63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84" y="1511239"/>
            <a:ext cx="7038975" cy="395942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6942502" y="0"/>
            <a:ext cx="1087704" cy="677049"/>
          </a:xfrm>
          <a:prstGeom prst="rect">
            <a:avLst/>
          </a:prstGeom>
          <a:solidFill>
            <a:srgbClr val="FFD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>
            <a:cxnSpLocks/>
          </p:cNvCxnSpPr>
          <p:nvPr/>
        </p:nvCxnSpPr>
        <p:spPr>
          <a:xfrm>
            <a:off x="69425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4297171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혈당 측정기를 </a:t>
            </a:r>
            <a:endParaRPr lang="en-US" altLang="ko-KR" sz="3500" b="1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이용한 검사방법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5F3DB80-E01C-8EF0-DE58-53EF4BFB6644}"/>
              </a:ext>
            </a:extLst>
          </p:cNvPr>
          <p:cNvSpPr txBox="1"/>
          <p:nvPr/>
        </p:nvSpPr>
        <p:spPr>
          <a:xfrm>
            <a:off x="966769" y="3579492"/>
            <a:ext cx="4437894" cy="694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채혈기</a:t>
            </a:r>
            <a:r>
              <a:rPr lang="en-US" altLang="ko-KR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채혈침</a:t>
            </a:r>
            <a:r>
              <a:rPr lang="en-US" altLang="ko-KR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혈당측정기</a:t>
            </a:r>
            <a:r>
              <a:rPr lang="en-US" altLang="ko-KR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</a:p>
          <a:p>
            <a:pPr marL="0" marR="0" indent="0" algn="just" fontAlgn="base" latinLnBrk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dirty="0" err="1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알콜솜</a:t>
            </a:r>
            <a:r>
              <a:rPr lang="en-US" altLang="ko-KR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의료폐기물 수거함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6F8CB939-2525-0712-BF99-F5F59810C1E5}"/>
              </a:ext>
            </a:extLst>
          </p:cNvPr>
          <p:cNvSpPr/>
          <p:nvPr/>
        </p:nvSpPr>
        <p:spPr>
          <a:xfrm>
            <a:off x="966769" y="3236066"/>
            <a:ext cx="723389" cy="294185"/>
          </a:xfrm>
          <a:prstGeom prst="roundRect">
            <a:avLst/>
          </a:prstGeom>
          <a:solidFill>
            <a:srgbClr val="5436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AB82EB-61DE-2D39-DCEC-651CE94E321B}"/>
              </a:ext>
            </a:extLst>
          </p:cNvPr>
          <p:cNvSpPr txBox="1"/>
          <p:nvPr/>
        </p:nvSpPr>
        <p:spPr>
          <a:xfrm>
            <a:off x="945167" y="3200249"/>
            <a:ext cx="7665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chemeClr val="bg1"/>
                </a:solidFill>
                <a:effectLst/>
                <a:latin typeface="배찌체" panose="00000500000000000000" pitchFamily="2" charset="-127"/>
                <a:ea typeface="배찌체" panose="00000500000000000000" pitchFamily="2" charset="-127"/>
              </a:rPr>
              <a:t>준비물</a:t>
            </a:r>
          </a:p>
        </p:txBody>
      </p:sp>
    </p:spTree>
    <p:extLst>
      <p:ext uri="{BB962C8B-B14F-4D97-AF65-F5344CB8AC3E}">
        <p14:creationId xmlns:p14="http://schemas.microsoft.com/office/powerpoint/2010/main" val="2522799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E37D1914-39D8-2A40-4E9A-7542879DCDFE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6" name="그림 15" descr="텍스트이(가) 표시된 사진&#10;&#10;자동 생성된 설명">
            <a:hlinkClick r:id="rId3"/>
            <a:extLst>
              <a:ext uri="{FF2B5EF4-FFF2-40B4-BE49-F238E27FC236}">
                <a16:creationId xmlns:a16="http://schemas.microsoft.com/office/drawing/2014/main" id="{816BDF05-1F0F-8BDB-AE24-6ED0465214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86" y="1511239"/>
            <a:ext cx="7038976" cy="395942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40780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연속혈당</a:t>
            </a:r>
            <a:endParaRPr lang="en-US" altLang="ko-KR" sz="3500" b="1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측정기를 이용한 </a:t>
            </a:r>
            <a:endParaRPr lang="en-US" altLang="ko-KR" sz="3500" b="1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검사방법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B5A477-C835-2039-F831-ED8162AB0320}"/>
              </a:ext>
            </a:extLst>
          </p:cNvPr>
          <p:cNvSpPr txBox="1"/>
          <p:nvPr/>
        </p:nvSpPr>
        <p:spPr>
          <a:xfrm>
            <a:off x="946661" y="4061146"/>
            <a:ext cx="3181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연속혈당측정기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휴대전화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F2301CA-8F96-E4CF-CC45-DD9E0E029C7E}"/>
              </a:ext>
            </a:extLst>
          </p:cNvPr>
          <p:cNvSpPr/>
          <p:nvPr/>
        </p:nvSpPr>
        <p:spPr>
          <a:xfrm>
            <a:off x="946661" y="3730288"/>
            <a:ext cx="723389" cy="294185"/>
          </a:xfrm>
          <a:prstGeom prst="roundRect">
            <a:avLst/>
          </a:prstGeom>
          <a:solidFill>
            <a:srgbClr val="5436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ACB21B-E935-FF8A-C9D9-17A4D917F626}"/>
              </a:ext>
            </a:extLst>
          </p:cNvPr>
          <p:cNvSpPr txBox="1"/>
          <p:nvPr/>
        </p:nvSpPr>
        <p:spPr>
          <a:xfrm>
            <a:off x="1002118" y="3694471"/>
            <a:ext cx="612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chemeClr val="bg1"/>
                </a:solidFill>
                <a:effectLst/>
                <a:latin typeface="배찌체" panose="00000500000000000000" pitchFamily="2" charset="-127"/>
                <a:ea typeface="배찌체" panose="00000500000000000000" pitchFamily="2" charset="-127"/>
              </a:rPr>
              <a:t>준비물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D7051D7-EB0A-8F4F-8683-E7D007B63B50}"/>
              </a:ext>
            </a:extLst>
          </p:cNvPr>
          <p:cNvSpPr/>
          <p:nvPr/>
        </p:nvSpPr>
        <p:spPr>
          <a:xfrm>
            <a:off x="6942502" y="0"/>
            <a:ext cx="1087704" cy="677049"/>
          </a:xfrm>
          <a:prstGeom prst="rect">
            <a:avLst/>
          </a:prstGeom>
          <a:solidFill>
            <a:srgbClr val="FFD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079EC9-1E1B-6472-7D3D-333B90EFA5C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4FB4501E-94C0-0C24-49E3-843E9051AA8A}"/>
              </a:ext>
            </a:extLst>
          </p:cNvPr>
          <p:cNvCxnSpPr>
            <a:cxnSpLocks/>
          </p:cNvCxnSpPr>
          <p:nvPr/>
        </p:nvCxnSpPr>
        <p:spPr>
          <a:xfrm>
            <a:off x="69425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374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F5F9D99E-A146-29D5-E6EE-AF47D7F233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00"/>
          <a:stretch/>
        </p:blipFill>
        <p:spPr>
          <a:xfrm>
            <a:off x="2643413" y="2043563"/>
            <a:ext cx="3328023" cy="4814437"/>
          </a:xfrm>
          <a:prstGeom prst="rect">
            <a:avLst/>
          </a:prstGeom>
          <a:effectLst>
            <a:outerShdw blurRad="50800" dist="38100" dir="2700000" algn="tl" rotWithShape="0">
              <a:srgbClr val="FFD289"/>
            </a:outerShdw>
          </a:effectLst>
        </p:spPr>
      </p:pic>
      <p:pic>
        <p:nvPicPr>
          <p:cNvPr id="9" name="그림 8" descr="의류이(가) 표시된 사진&#10;&#10;자동 생성된 설명">
            <a:extLst>
              <a:ext uri="{FF2B5EF4-FFF2-40B4-BE49-F238E27FC236}">
                <a16:creationId xmlns:a16="http://schemas.microsoft.com/office/drawing/2014/main" id="{96B9E55E-B299-4B51-6E55-27B59AE3A28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70"/>
          <a:stretch/>
        </p:blipFill>
        <p:spPr>
          <a:xfrm>
            <a:off x="339928" y="2043563"/>
            <a:ext cx="3185721" cy="4814437"/>
          </a:xfrm>
          <a:prstGeom prst="rect">
            <a:avLst/>
          </a:prstGeom>
          <a:effectLst>
            <a:outerShdw blurRad="50800" dist="38100" dir="2700000" algn="tl" rotWithShape="0">
              <a:srgbClr val="FFD289"/>
            </a:outerShdw>
          </a:effectLst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6CC41695-CB17-09DB-6955-1AAE707E8B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9" y="375504"/>
            <a:ext cx="872647" cy="385150"/>
          </a:xfrm>
          <a:prstGeom prst="rect">
            <a:avLst/>
          </a:prstGeom>
        </p:spPr>
      </p:pic>
      <p:pic>
        <p:nvPicPr>
          <p:cNvPr id="19" name="그림 18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BE9A318E-CFAD-6E74-7B78-EF6C4CF7F8D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7" y="6171119"/>
            <a:ext cx="1463675" cy="2602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B9E422-0E73-F67F-51EF-2772B4DB5EA7}"/>
              </a:ext>
            </a:extLst>
          </p:cNvPr>
          <p:cNvSpPr txBox="1"/>
          <p:nvPr/>
        </p:nvSpPr>
        <p:spPr>
          <a:xfrm>
            <a:off x="7058613" y="3363027"/>
            <a:ext cx="4565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5400" spc="-4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인슐린 </a:t>
            </a:r>
            <a:r>
              <a:rPr lang="ko-KR" altLang="en-US" sz="5400" spc="-40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투여법</a:t>
            </a:r>
            <a:endParaRPr lang="en-US" altLang="ko-KR" sz="5400" spc="-4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548EFE-BBB1-FFC2-6D89-B746F06ED8EF}"/>
              </a:ext>
            </a:extLst>
          </p:cNvPr>
          <p:cNvSpPr txBox="1"/>
          <p:nvPr/>
        </p:nvSpPr>
        <p:spPr>
          <a:xfrm>
            <a:off x="9977679" y="2540196"/>
            <a:ext cx="1710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5400" spc="-150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03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470D7A7-E76A-5573-ED63-96B23A660483}"/>
              </a:ext>
            </a:extLst>
          </p:cNvPr>
          <p:cNvSpPr/>
          <p:nvPr/>
        </p:nvSpPr>
        <p:spPr>
          <a:xfrm>
            <a:off x="10592324" y="2934587"/>
            <a:ext cx="427273" cy="217127"/>
          </a:xfrm>
          <a:prstGeom prst="rect">
            <a:avLst/>
          </a:prstGeom>
          <a:solidFill>
            <a:srgbClr val="FFE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7B735BAB-9D2D-2915-24F3-E6A869B776DC}"/>
              </a:ext>
            </a:extLst>
          </p:cNvPr>
          <p:cNvSpPr txBox="1">
            <a:spLocks/>
          </p:cNvSpPr>
          <p:nvPr/>
        </p:nvSpPr>
        <p:spPr>
          <a:xfrm>
            <a:off x="9653780" y="2995467"/>
            <a:ext cx="1447197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50" dirty="0">
                <a:solidFill>
                  <a:schemeClr val="tx2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800" b="1" kern="0" spc="50" dirty="0">
              <a:solidFill>
                <a:schemeClr val="tx2">
                  <a:lumMod val="75000"/>
                </a:schemeClr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3810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B6FA52E-511E-D3D7-9187-C416A67B1E32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5" name="그림 14" descr="텍스트이(가) 표시된 사진&#10;&#10;자동 생성된 설명">
            <a:hlinkClick r:id="rId3"/>
            <a:extLst>
              <a:ext uri="{FF2B5EF4-FFF2-40B4-BE49-F238E27FC236}">
                <a16:creationId xmlns:a16="http://schemas.microsoft.com/office/drawing/2014/main" id="{6758F9AA-FEB4-1782-F5D4-EDB07D7A75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85" y="1511239"/>
            <a:ext cx="7038974" cy="395942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373F7FD3-283E-8A51-A60B-E44C5DECEFCE}"/>
              </a:ext>
            </a:extLst>
          </p:cNvPr>
          <p:cNvSpPr/>
          <p:nvPr/>
        </p:nvSpPr>
        <p:spPr>
          <a:xfrm>
            <a:off x="8161702" y="0"/>
            <a:ext cx="1087704" cy="677049"/>
          </a:xfrm>
          <a:prstGeom prst="rect">
            <a:avLst/>
          </a:prstGeom>
          <a:solidFill>
            <a:srgbClr val="FFE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28A370-FDF8-16E9-E41E-6947DF8C7635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b="1" dirty="0" err="1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7D0BD8C-36A0-2159-3722-B2768C4E589B}"/>
              </a:ext>
            </a:extLst>
          </p:cNvPr>
          <p:cNvCxnSpPr>
            <a:cxnSpLocks/>
          </p:cNvCxnSpPr>
          <p:nvPr/>
        </p:nvCxnSpPr>
        <p:spPr>
          <a:xfrm>
            <a:off x="81617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313722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인슐린 펜</a:t>
            </a:r>
            <a:endParaRPr lang="en-US" altLang="ko-KR" sz="3500" b="1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투여방법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B5A477-C835-2039-F831-ED8162AB0320}"/>
              </a:ext>
            </a:extLst>
          </p:cNvPr>
          <p:cNvSpPr txBox="1"/>
          <p:nvPr/>
        </p:nvSpPr>
        <p:spPr>
          <a:xfrm>
            <a:off x="1725507" y="3250028"/>
            <a:ext cx="3181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펜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알콜솜</a:t>
            </a:r>
            <a:r>
              <a:rPr lang="en-US" altLang="ko-KR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</a:p>
          <a:p>
            <a:pPr marL="0" marR="0" indent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의료폐기물 수거함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F2301CA-8F96-E4CF-CC45-DD9E0E029C7E}"/>
              </a:ext>
            </a:extLst>
          </p:cNvPr>
          <p:cNvSpPr/>
          <p:nvPr/>
        </p:nvSpPr>
        <p:spPr>
          <a:xfrm>
            <a:off x="946661" y="3288128"/>
            <a:ext cx="723389" cy="294185"/>
          </a:xfrm>
          <a:prstGeom prst="roundRect">
            <a:avLst/>
          </a:prstGeom>
          <a:solidFill>
            <a:srgbClr val="5436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ACB21B-E935-FF8A-C9D9-17A4D917F626}"/>
              </a:ext>
            </a:extLst>
          </p:cNvPr>
          <p:cNvSpPr txBox="1"/>
          <p:nvPr/>
        </p:nvSpPr>
        <p:spPr>
          <a:xfrm>
            <a:off x="1002118" y="3252311"/>
            <a:ext cx="612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chemeClr val="bg1"/>
                </a:solidFill>
                <a:effectLst/>
                <a:latin typeface="배찌체" panose="00000500000000000000" pitchFamily="2" charset="-127"/>
                <a:ea typeface="배찌체" panose="00000500000000000000" pitchFamily="2" charset="-127"/>
              </a:rPr>
              <a:t>준비물</a:t>
            </a:r>
          </a:p>
        </p:txBody>
      </p:sp>
    </p:spTree>
    <p:extLst>
      <p:ext uri="{BB962C8B-B14F-4D97-AF65-F5344CB8AC3E}">
        <p14:creationId xmlns:p14="http://schemas.microsoft.com/office/powerpoint/2010/main" val="12402782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BAC8060-BCB5-EBA0-6D57-23437714C97F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hlinkClick r:id="rId3"/>
            <a:extLst>
              <a:ext uri="{FF2B5EF4-FFF2-40B4-BE49-F238E27FC236}">
                <a16:creationId xmlns:a16="http://schemas.microsoft.com/office/drawing/2014/main" id="{96E778EF-59EC-AAC7-68B9-028946BA23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85" y="1511239"/>
            <a:ext cx="7038974" cy="395941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31396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인슐린</a:t>
            </a:r>
            <a:endParaRPr lang="en-US" altLang="ko-KR" sz="3500" b="1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자동주입기 </a:t>
            </a:r>
            <a:endParaRPr lang="en-US" altLang="ko-KR" sz="3500" b="1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투여방법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8F336849-411C-BE6F-6793-62C34723FC5E}"/>
              </a:ext>
            </a:extLst>
          </p:cNvPr>
          <p:cNvSpPr/>
          <p:nvPr/>
        </p:nvSpPr>
        <p:spPr>
          <a:xfrm>
            <a:off x="8161702" y="0"/>
            <a:ext cx="1087704" cy="677049"/>
          </a:xfrm>
          <a:prstGeom prst="rect">
            <a:avLst/>
          </a:prstGeom>
          <a:solidFill>
            <a:srgbClr val="FFE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DF0C4B-3B24-D670-0B74-DA1A032F7F10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b="1" dirty="0" err="1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E78FABA-826F-B9C2-C598-47EB554227F9}"/>
              </a:ext>
            </a:extLst>
          </p:cNvPr>
          <p:cNvCxnSpPr>
            <a:cxnSpLocks/>
          </p:cNvCxnSpPr>
          <p:nvPr/>
        </p:nvCxnSpPr>
        <p:spPr>
          <a:xfrm>
            <a:off x="81617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3895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6CC41695-CB17-09DB-6955-1AAE707E8B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9" y="375504"/>
            <a:ext cx="872647" cy="385150"/>
          </a:xfrm>
          <a:prstGeom prst="rect">
            <a:avLst/>
          </a:prstGeom>
        </p:spPr>
      </p:pic>
      <p:pic>
        <p:nvPicPr>
          <p:cNvPr id="19" name="그림 18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BE9A318E-CFAD-6E74-7B78-EF6C4CF7F8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7" y="6171119"/>
            <a:ext cx="1463675" cy="2602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B6A18B-0E3E-716E-897D-4473A4383AA7}"/>
              </a:ext>
            </a:extLst>
          </p:cNvPr>
          <p:cNvSpPr txBox="1"/>
          <p:nvPr/>
        </p:nvSpPr>
        <p:spPr>
          <a:xfrm>
            <a:off x="7569200" y="3363027"/>
            <a:ext cx="41185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5400" spc="-4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응급 처치법</a:t>
            </a:r>
            <a:endParaRPr lang="en-US" altLang="ko-KR" sz="5400" spc="-4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CE65E0-0495-9BCA-2D72-E270373E2E84}"/>
              </a:ext>
            </a:extLst>
          </p:cNvPr>
          <p:cNvSpPr txBox="1"/>
          <p:nvPr/>
        </p:nvSpPr>
        <p:spPr>
          <a:xfrm>
            <a:off x="9977679" y="2540196"/>
            <a:ext cx="1710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5400" spc="-150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04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DCA4338-8581-FC52-42CC-E5E4EB1E12EE}"/>
              </a:ext>
            </a:extLst>
          </p:cNvPr>
          <p:cNvSpPr/>
          <p:nvPr/>
        </p:nvSpPr>
        <p:spPr>
          <a:xfrm>
            <a:off x="10592324" y="2934587"/>
            <a:ext cx="427273" cy="217127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F3D9C6F5-84A3-9C62-C2A9-5B06AC8EF92A}"/>
              </a:ext>
            </a:extLst>
          </p:cNvPr>
          <p:cNvSpPr txBox="1">
            <a:spLocks/>
          </p:cNvSpPr>
          <p:nvPr/>
        </p:nvSpPr>
        <p:spPr>
          <a:xfrm>
            <a:off x="9653780" y="2985528"/>
            <a:ext cx="1447197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50" dirty="0">
                <a:solidFill>
                  <a:schemeClr val="tx2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800" b="1" kern="0" spc="50" dirty="0">
              <a:solidFill>
                <a:schemeClr val="tx2">
                  <a:lumMod val="75000"/>
                </a:schemeClr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58CB3DF-8610-F896-DAB2-332168E2EB3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25"/>
          <a:stretch/>
        </p:blipFill>
        <p:spPr>
          <a:xfrm>
            <a:off x="338607" y="1981200"/>
            <a:ext cx="3232728" cy="4876800"/>
          </a:xfrm>
          <a:prstGeom prst="rect">
            <a:avLst/>
          </a:prstGeom>
          <a:effectLst>
            <a:outerShdw blurRad="50800" dist="38100" dir="2700000" algn="tl" rotWithShape="0">
              <a:srgbClr val="B7CD71"/>
            </a:outerShdw>
          </a:effec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A130F53-7D39-CB67-F68F-FA762266BC7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24"/>
          <a:stretch/>
        </p:blipFill>
        <p:spPr>
          <a:xfrm>
            <a:off x="2264418" y="1976743"/>
            <a:ext cx="3428555" cy="4881257"/>
          </a:xfrm>
          <a:prstGeom prst="rect">
            <a:avLst/>
          </a:prstGeom>
          <a:effectLst>
            <a:outerShdw blurRad="50800" dist="38100" dir="2700000" algn="tl" rotWithShape="0">
              <a:srgbClr val="B7CD71"/>
            </a:outerShdw>
          </a:effectLst>
        </p:spPr>
      </p:pic>
    </p:spTree>
    <p:extLst>
      <p:ext uri="{BB962C8B-B14F-4D97-AF65-F5344CB8AC3E}">
        <p14:creationId xmlns:p14="http://schemas.microsoft.com/office/powerpoint/2010/main" val="2261857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A243FFC6-D8E3-9538-48DF-709CF5AAAF25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36081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저혈당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정의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8F336849-411C-BE6F-6793-62C34723FC5E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DF0C4B-3B24-D670-0B74-DA1A032F7F10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E78FABA-826F-B9C2-C598-47EB554227F9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3615C1A5-DDF1-A968-D5AA-95481E78756A}"/>
              </a:ext>
            </a:extLst>
          </p:cNvPr>
          <p:cNvSpPr/>
          <p:nvPr/>
        </p:nvSpPr>
        <p:spPr>
          <a:xfrm>
            <a:off x="939853" y="3122234"/>
            <a:ext cx="1542997" cy="101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96B742-F2E8-8BDD-8217-23DB969C32F2}"/>
              </a:ext>
            </a:extLst>
          </p:cNvPr>
          <p:cNvSpPr txBox="1"/>
          <p:nvPr/>
        </p:nvSpPr>
        <p:spPr>
          <a:xfrm>
            <a:off x="836804" y="2586113"/>
            <a:ext cx="3608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다양한 원인에 의해 혈당이 </a:t>
            </a:r>
            <a:endParaRPr lang="en-US" altLang="ko-KR" sz="20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just" fontAlgn="base" latinLnBrk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000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70mg/dl </a:t>
            </a:r>
            <a:r>
              <a:rPr lang="ko-KR" altLang="en-US" sz="2000" kern="0" dirty="0">
                <a:solidFill>
                  <a:srgbClr val="FF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이하</a:t>
            </a:r>
            <a:r>
              <a:rPr lang="ko-KR" altLang="en-US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로 떨어진 상태</a:t>
            </a:r>
            <a:endParaRPr lang="ko-KR" altLang="en-US" sz="2000" kern="0" spc="0" dirty="0">
              <a:solidFill>
                <a:srgbClr val="FF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1" name="화살표: 위쪽 10">
            <a:extLst>
              <a:ext uri="{FF2B5EF4-FFF2-40B4-BE49-F238E27FC236}">
                <a16:creationId xmlns:a16="http://schemas.microsoft.com/office/drawing/2014/main" id="{60701EA9-7A4C-FF5D-2C69-029E53A4A8AC}"/>
              </a:ext>
            </a:extLst>
          </p:cNvPr>
          <p:cNvSpPr/>
          <p:nvPr/>
        </p:nvSpPr>
        <p:spPr>
          <a:xfrm flipV="1">
            <a:off x="5560107" y="2945274"/>
            <a:ext cx="1349326" cy="2904350"/>
          </a:xfrm>
          <a:prstGeom prst="upArrow">
            <a:avLst/>
          </a:prstGeom>
          <a:gradFill flip="none" rotWithShape="1">
            <a:gsLst>
              <a:gs pos="0">
                <a:schemeClr val="bg1"/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위쪽 11">
            <a:extLst>
              <a:ext uri="{FF2B5EF4-FFF2-40B4-BE49-F238E27FC236}">
                <a16:creationId xmlns:a16="http://schemas.microsoft.com/office/drawing/2014/main" id="{803BBB26-F605-1496-F6A0-E2883BF48920}"/>
              </a:ext>
            </a:extLst>
          </p:cNvPr>
          <p:cNvSpPr/>
          <p:nvPr/>
        </p:nvSpPr>
        <p:spPr>
          <a:xfrm flipV="1">
            <a:off x="6636478" y="1000898"/>
            <a:ext cx="1389874" cy="3566871"/>
          </a:xfrm>
          <a:prstGeom prst="upArrow">
            <a:avLst/>
          </a:prstGeom>
          <a:gradFill flip="none" rotWithShape="1">
            <a:gsLst>
              <a:gs pos="0">
                <a:schemeClr val="bg1"/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rgbClr val="FFDFC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위쪽 15">
            <a:extLst>
              <a:ext uri="{FF2B5EF4-FFF2-40B4-BE49-F238E27FC236}">
                <a16:creationId xmlns:a16="http://schemas.microsoft.com/office/drawing/2014/main" id="{7A70CF4D-4600-B8A8-8418-EA3E02AAA4F0}"/>
              </a:ext>
            </a:extLst>
          </p:cNvPr>
          <p:cNvSpPr/>
          <p:nvPr/>
        </p:nvSpPr>
        <p:spPr>
          <a:xfrm flipV="1">
            <a:off x="9644206" y="2368989"/>
            <a:ext cx="1349326" cy="2904350"/>
          </a:xfrm>
          <a:prstGeom prst="upArrow">
            <a:avLst/>
          </a:prstGeom>
          <a:gradFill flip="none" rotWithShape="1">
            <a:gsLst>
              <a:gs pos="0">
                <a:schemeClr val="bg1"/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505B03C7-AFF9-CE82-7623-A9188D9F83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862857" y="1414953"/>
            <a:ext cx="3464715" cy="4765997"/>
          </a:xfrm>
          <a:prstGeom prst="rect">
            <a:avLst/>
          </a:prstGeom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FE9A252E-C90B-39AF-9092-DEE74B1F297F}"/>
              </a:ext>
            </a:extLst>
          </p:cNvPr>
          <p:cNvSpPr/>
          <p:nvPr/>
        </p:nvSpPr>
        <p:spPr>
          <a:xfrm>
            <a:off x="7016067" y="2800351"/>
            <a:ext cx="533400" cy="4381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E9F1784-2EC0-7C1B-CF61-523EC8C7763B}"/>
              </a:ext>
            </a:extLst>
          </p:cNvPr>
          <p:cNvSpPr txBox="1"/>
          <p:nvPr/>
        </p:nvSpPr>
        <p:spPr>
          <a:xfrm>
            <a:off x="6979121" y="2801119"/>
            <a:ext cx="593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70</a:t>
            </a:r>
            <a:endParaRPr lang="ko-KR" altLang="en-US" sz="2400" dirty="0">
              <a:solidFill>
                <a:srgbClr val="FF0000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5D192C-E122-04EB-B881-AFA0C7675FFE}"/>
              </a:ext>
            </a:extLst>
          </p:cNvPr>
          <p:cNvSpPr txBox="1"/>
          <p:nvPr/>
        </p:nvSpPr>
        <p:spPr>
          <a:xfrm>
            <a:off x="864693" y="3383637"/>
            <a:ext cx="4081417" cy="635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일부 당뇨병 학생은 </a:t>
            </a:r>
            <a:r>
              <a:rPr lang="en-US" altLang="ko-KR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70mg/dl</a:t>
            </a:r>
            <a:r>
              <a:rPr lang="ko-KR" altLang="en-US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보다 높은 수치에서도 </a:t>
            </a:r>
            <a:endParaRPr lang="en-US" altLang="ko-KR" sz="14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just" fontAlgn="base" latinLnBrk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</a:t>
            </a:r>
            <a:r>
              <a:rPr lang="ko-KR" altLang="en-US" sz="1400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저혈당</a:t>
            </a:r>
            <a:r>
              <a:rPr lang="ko-KR" altLang="en-US" sz="14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증상을 호소할 수 있음</a:t>
            </a:r>
            <a:endParaRPr lang="ko-KR" altLang="en-US" sz="1400" kern="0" spc="0" dirty="0">
              <a:solidFill>
                <a:srgbClr val="FF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0730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4928CC2-E60F-D279-F925-A6CA2B30D88E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37986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저혈당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증상</a:t>
            </a:r>
            <a:r>
              <a:rPr lang="en-US" altLang="ko-KR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(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초기</a:t>
            </a:r>
            <a:r>
              <a:rPr lang="en-US" altLang="ko-KR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)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8F336849-411C-BE6F-6793-62C34723FC5E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DF0C4B-3B24-D670-0B74-DA1A032F7F10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E78FABA-826F-B9C2-C598-47EB554227F9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3615C1A5-DDF1-A968-D5AA-95481E78756A}"/>
              </a:ext>
            </a:extLst>
          </p:cNvPr>
          <p:cNvSpPr/>
          <p:nvPr/>
        </p:nvSpPr>
        <p:spPr>
          <a:xfrm>
            <a:off x="1166421" y="2911704"/>
            <a:ext cx="2971457" cy="12671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3E394D7F-42A6-31C4-3B5C-1E6600F19AEF}"/>
              </a:ext>
            </a:extLst>
          </p:cNvPr>
          <p:cNvGrpSpPr/>
          <p:nvPr/>
        </p:nvGrpSpPr>
        <p:grpSpPr>
          <a:xfrm>
            <a:off x="4670943" y="3352321"/>
            <a:ext cx="6543675" cy="1333931"/>
            <a:chOff x="4591491" y="3431963"/>
            <a:chExt cx="6543675" cy="1333931"/>
          </a:xfrm>
        </p:grpSpPr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DEA951D4-4FEC-35C2-C1DC-43D4A4F7683C}"/>
                </a:ext>
              </a:extLst>
            </p:cNvPr>
            <p:cNvCxnSpPr>
              <a:cxnSpLocks/>
            </p:cNvCxnSpPr>
            <p:nvPr/>
          </p:nvCxnSpPr>
          <p:spPr>
            <a:xfrm>
              <a:off x="4591491" y="4098928"/>
              <a:ext cx="654367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B997EF68-0D10-35F2-3F09-283C12CC385A}"/>
                </a:ext>
              </a:extLst>
            </p:cNvPr>
            <p:cNvCxnSpPr>
              <a:cxnSpLocks/>
            </p:cNvCxnSpPr>
            <p:nvPr/>
          </p:nvCxnSpPr>
          <p:spPr>
            <a:xfrm>
              <a:off x="4591491" y="3431963"/>
              <a:ext cx="654367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40F5095A-AA45-9C1B-4498-64906C7AB21D}"/>
                </a:ext>
              </a:extLst>
            </p:cNvPr>
            <p:cNvCxnSpPr>
              <a:cxnSpLocks/>
            </p:cNvCxnSpPr>
            <p:nvPr/>
          </p:nvCxnSpPr>
          <p:spPr>
            <a:xfrm>
              <a:off x="4591491" y="4765894"/>
              <a:ext cx="654367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타원 15">
            <a:extLst>
              <a:ext uri="{FF2B5EF4-FFF2-40B4-BE49-F238E27FC236}">
                <a16:creationId xmlns:a16="http://schemas.microsoft.com/office/drawing/2014/main" id="{7F9E5FC5-5D31-479A-2489-914927EF17B6}"/>
              </a:ext>
            </a:extLst>
          </p:cNvPr>
          <p:cNvSpPr/>
          <p:nvPr/>
        </p:nvSpPr>
        <p:spPr>
          <a:xfrm>
            <a:off x="6276605" y="2353111"/>
            <a:ext cx="3332350" cy="333235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92C0E9E0-9CD7-AA5A-7CFE-7194EF08CF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550" y="2166124"/>
            <a:ext cx="2225030" cy="350958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22E6069-7CE5-7DE0-4544-BCEA675C800A}"/>
              </a:ext>
            </a:extLst>
          </p:cNvPr>
          <p:cNvSpPr txBox="1"/>
          <p:nvPr/>
        </p:nvSpPr>
        <p:spPr>
          <a:xfrm>
            <a:off x="4941399" y="2911124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배고픔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079A1B-365E-6BC5-7872-9139F6080734}"/>
              </a:ext>
            </a:extLst>
          </p:cNvPr>
          <p:cNvSpPr txBox="1"/>
          <p:nvPr/>
        </p:nvSpPr>
        <p:spPr>
          <a:xfrm>
            <a:off x="4811617" y="3492493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떨림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6A606F6-6720-5104-132C-D7D54D2AA06A}"/>
              </a:ext>
            </a:extLst>
          </p:cNvPr>
          <p:cNvSpPr txBox="1"/>
          <p:nvPr/>
        </p:nvSpPr>
        <p:spPr>
          <a:xfrm>
            <a:off x="4811617" y="4161695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어지럼증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D55D44-4C32-7FC4-B23A-DC087D9C9B85}"/>
              </a:ext>
            </a:extLst>
          </p:cNvPr>
          <p:cNvSpPr txBox="1"/>
          <p:nvPr/>
        </p:nvSpPr>
        <p:spPr>
          <a:xfrm>
            <a:off x="4941399" y="4798267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식은땀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EDF2D9-1C10-9312-4668-8679D59F6FAD}"/>
              </a:ext>
            </a:extLst>
          </p:cNvPr>
          <p:cNvSpPr txBox="1"/>
          <p:nvPr/>
        </p:nvSpPr>
        <p:spPr>
          <a:xfrm>
            <a:off x="9485599" y="2904259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졸음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1B68325-ABA6-57F3-82BC-220A310CF906}"/>
              </a:ext>
            </a:extLst>
          </p:cNvPr>
          <p:cNvSpPr txBox="1"/>
          <p:nvPr/>
        </p:nvSpPr>
        <p:spPr>
          <a:xfrm>
            <a:off x="9689985" y="3492493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시력저하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518B371-1E46-162F-64FB-28D37154AB91}"/>
              </a:ext>
            </a:extLst>
          </p:cNvPr>
          <p:cNvSpPr txBox="1"/>
          <p:nvPr/>
        </p:nvSpPr>
        <p:spPr>
          <a:xfrm>
            <a:off x="9684193" y="4161695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두통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A80E134-EB95-C9F4-AB76-FF4429120DDC}"/>
              </a:ext>
            </a:extLst>
          </p:cNvPr>
          <p:cNvSpPr txBox="1"/>
          <p:nvPr/>
        </p:nvSpPr>
        <p:spPr>
          <a:xfrm>
            <a:off x="9425325" y="4798267"/>
            <a:ext cx="14551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불안함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325C582-2D4A-8FF1-9CDB-D73B5A0B2F8A}"/>
              </a:ext>
            </a:extLst>
          </p:cNvPr>
          <p:cNvSpPr/>
          <p:nvPr/>
        </p:nvSpPr>
        <p:spPr>
          <a:xfrm>
            <a:off x="1166422" y="3217272"/>
            <a:ext cx="1066457" cy="12671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96B742-F2E8-8BDD-8217-23DB969C32F2}"/>
              </a:ext>
            </a:extLst>
          </p:cNvPr>
          <p:cNvSpPr txBox="1"/>
          <p:nvPr/>
        </p:nvSpPr>
        <p:spPr>
          <a:xfrm>
            <a:off x="1063083" y="2682129"/>
            <a:ext cx="3527794" cy="746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식은땀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r>
              <a:rPr lang="ko-KR" altLang="en-US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불안</a:t>
            </a:r>
            <a:r>
              <a:rPr lang="en-US" altLang="ko-KR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손과 발의 떨림</a:t>
            </a:r>
            <a:r>
              <a:rPr lang="en-US" altLang="ko-KR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</a:p>
          <a:p>
            <a:pPr marL="0" marR="0" indent="0" algn="just" fontAlgn="base" latinLnBrk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창백</a:t>
            </a:r>
            <a:r>
              <a:rPr lang="en-US" altLang="ko-KR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r>
              <a:rPr lang="ko-KR" altLang="en-US" sz="20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구토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다이아몬드 6">
            <a:extLst>
              <a:ext uri="{FF2B5EF4-FFF2-40B4-BE49-F238E27FC236}">
                <a16:creationId xmlns:a16="http://schemas.microsoft.com/office/drawing/2014/main" id="{5522143A-CFD9-15D4-04C5-96CF67CB0733}"/>
              </a:ext>
            </a:extLst>
          </p:cNvPr>
          <p:cNvSpPr/>
          <p:nvPr/>
        </p:nvSpPr>
        <p:spPr>
          <a:xfrm>
            <a:off x="971801" y="2839662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8547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CB2229E-C09C-08BC-5643-9B37A4262321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259DE0-A4DE-80B3-2FE0-6E46747059BE}"/>
              </a:ext>
            </a:extLst>
          </p:cNvPr>
          <p:cNvSpPr txBox="1"/>
          <p:nvPr/>
        </p:nvSpPr>
        <p:spPr>
          <a:xfrm>
            <a:off x="836804" y="1364638"/>
            <a:ext cx="498705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저혈당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증상</a:t>
            </a:r>
            <a:r>
              <a:rPr lang="en-US" altLang="ko-KR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(</a:t>
            </a:r>
            <a:r>
              <a:rPr lang="ko-KR" altLang="en-US" sz="3500" b="1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진행시</a:t>
            </a:r>
            <a:r>
              <a:rPr lang="en-US" altLang="ko-KR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)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E249FF-211A-3F5E-0872-4619BD28B9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6" name="그림 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2F96846E-FAF4-B354-A334-C1747704B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8F336849-411C-BE6F-6793-62C34723FC5E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DF0C4B-3B24-D670-0B74-DA1A032F7F10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E78FABA-826F-B9C2-C598-47EB554227F9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C276AA31-5196-D342-D676-FF3DC9B6855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213" y="1405155"/>
            <a:ext cx="6350700" cy="4339645"/>
          </a:xfrm>
          <a:prstGeom prst="rect">
            <a:avLst/>
          </a:prstGeom>
        </p:spPr>
      </p:pic>
      <p:grpSp>
        <p:nvGrpSpPr>
          <p:cNvPr id="36" name="그룹 35">
            <a:extLst>
              <a:ext uri="{FF2B5EF4-FFF2-40B4-BE49-F238E27FC236}">
                <a16:creationId xmlns:a16="http://schemas.microsoft.com/office/drawing/2014/main" id="{D260FB2C-19F3-81DA-005E-1B572D4B040C}"/>
              </a:ext>
            </a:extLst>
          </p:cNvPr>
          <p:cNvGrpSpPr/>
          <p:nvPr/>
        </p:nvGrpSpPr>
        <p:grpSpPr>
          <a:xfrm>
            <a:off x="10659099" y="1496633"/>
            <a:ext cx="636543" cy="636543"/>
            <a:chOff x="10874988" y="1698092"/>
            <a:chExt cx="636543" cy="636543"/>
          </a:xfrm>
        </p:grpSpPr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1A27350A-E723-C6D8-92F8-5D78D1EB8BE6}"/>
                </a:ext>
              </a:extLst>
            </p:cNvPr>
            <p:cNvSpPr/>
            <p:nvPr/>
          </p:nvSpPr>
          <p:spPr>
            <a:xfrm>
              <a:off x="10874988" y="1698092"/>
              <a:ext cx="636543" cy="636543"/>
            </a:xfrm>
            <a:custGeom>
              <a:avLst/>
              <a:gdLst>
                <a:gd name="connsiteX0" fmla="*/ 0 w 636543"/>
                <a:gd name="connsiteY0" fmla="*/ 0 h 636543"/>
                <a:gd name="connsiteX1" fmla="*/ 636544 w 636543"/>
                <a:gd name="connsiteY1" fmla="*/ 0 h 636543"/>
                <a:gd name="connsiteX2" fmla="*/ 636544 w 636543"/>
                <a:gd name="connsiteY2" fmla="*/ 636544 h 636543"/>
                <a:gd name="connsiteX3" fmla="*/ 0 w 636543"/>
                <a:gd name="connsiteY3" fmla="*/ 636544 h 636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6543" h="636543">
                  <a:moveTo>
                    <a:pt x="0" y="0"/>
                  </a:moveTo>
                  <a:lnTo>
                    <a:pt x="636544" y="0"/>
                  </a:lnTo>
                  <a:lnTo>
                    <a:pt x="636544" y="636544"/>
                  </a:lnTo>
                  <a:lnTo>
                    <a:pt x="0" y="63654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:a16="http://schemas.microsoft.com/office/drawing/2014/main" id="{858C42E7-FFB5-A7A1-BDAC-AAE68F3E68A4}"/>
                </a:ext>
              </a:extLst>
            </p:cNvPr>
            <p:cNvSpPr/>
            <p:nvPr/>
          </p:nvSpPr>
          <p:spPr>
            <a:xfrm>
              <a:off x="10926640" y="1749672"/>
              <a:ext cx="533310" cy="533310"/>
            </a:xfrm>
            <a:custGeom>
              <a:avLst/>
              <a:gdLst>
                <a:gd name="connsiteX0" fmla="*/ 0 w 533310"/>
                <a:gd name="connsiteY0" fmla="*/ 0 h 533310"/>
                <a:gd name="connsiteX1" fmla="*/ 533311 w 533310"/>
                <a:gd name="connsiteY1" fmla="*/ 0 h 533310"/>
                <a:gd name="connsiteX2" fmla="*/ 533311 w 533310"/>
                <a:gd name="connsiteY2" fmla="*/ 533311 h 533310"/>
                <a:gd name="connsiteX3" fmla="*/ 0 w 533310"/>
                <a:gd name="connsiteY3" fmla="*/ 533311 h 533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310" h="533310">
                  <a:moveTo>
                    <a:pt x="0" y="0"/>
                  </a:moveTo>
                  <a:lnTo>
                    <a:pt x="533311" y="0"/>
                  </a:lnTo>
                  <a:lnTo>
                    <a:pt x="533311" y="533311"/>
                  </a:lnTo>
                  <a:lnTo>
                    <a:pt x="0" y="533311"/>
                  </a:lnTo>
                  <a:close/>
                </a:path>
              </a:pathLst>
            </a:custGeom>
            <a:solidFill>
              <a:srgbClr val="FFFFFF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28">
              <a:extLst>
                <a:ext uri="{FF2B5EF4-FFF2-40B4-BE49-F238E27FC236}">
                  <a16:creationId xmlns:a16="http://schemas.microsoft.com/office/drawing/2014/main" id="{EDA78B4A-B62E-2753-50D7-29D69B1F2952}"/>
                </a:ext>
              </a:extLst>
            </p:cNvPr>
            <p:cNvSpPr/>
            <p:nvPr/>
          </p:nvSpPr>
          <p:spPr>
            <a:xfrm>
              <a:off x="11182227" y="180559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" name="자유형: 도형 29">
              <a:extLst>
                <a:ext uri="{FF2B5EF4-FFF2-40B4-BE49-F238E27FC236}">
                  <a16:creationId xmlns:a16="http://schemas.microsoft.com/office/drawing/2014/main" id="{C70A3799-358A-5751-CDCC-C0185E71B0D1}"/>
                </a:ext>
              </a:extLst>
            </p:cNvPr>
            <p:cNvSpPr/>
            <p:nvPr/>
          </p:nvSpPr>
          <p:spPr>
            <a:xfrm>
              <a:off x="1098422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585FA039-57AB-5056-816E-CA315DA1F588}"/>
                </a:ext>
              </a:extLst>
            </p:cNvPr>
            <p:cNvSpPr/>
            <p:nvPr/>
          </p:nvSpPr>
          <p:spPr>
            <a:xfrm>
              <a:off x="1137856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:a16="http://schemas.microsoft.com/office/drawing/2014/main" id="{6F7887A3-688A-D3D7-034D-185FFFFA2D25}"/>
                </a:ext>
              </a:extLst>
            </p:cNvPr>
            <p:cNvSpPr/>
            <p:nvPr/>
          </p:nvSpPr>
          <p:spPr>
            <a:xfrm>
              <a:off x="11182227" y="220333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3" name="자유형: 도형 32">
              <a:extLst>
                <a:ext uri="{FF2B5EF4-FFF2-40B4-BE49-F238E27FC236}">
                  <a16:creationId xmlns:a16="http://schemas.microsoft.com/office/drawing/2014/main" id="{5498CCCF-11BA-AD2E-D783-950DC35B285D}"/>
                </a:ext>
              </a:extLst>
            </p:cNvPr>
            <p:cNvSpPr/>
            <p:nvPr/>
          </p:nvSpPr>
          <p:spPr>
            <a:xfrm>
              <a:off x="11175065" y="1995926"/>
              <a:ext cx="38052" cy="38052"/>
            </a:xfrm>
            <a:custGeom>
              <a:avLst/>
              <a:gdLst>
                <a:gd name="connsiteX0" fmla="*/ 38052 w 38052"/>
                <a:gd name="connsiteY0" fmla="*/ 19026 h 38052"/>
                <a:gd name="connsiteX1" fmla="*/ 19026 w 38052"/>
                <a:gd name="connsiteY1" fmla="*/ 38052 h 38052"/>
                <a:gd name="connsiteX2" fmla="*/ 0 w 38052"/>
                <a:gd name="connsiteY2" fmla="*/ 19026 h 38052"/>
                <a:gd name="connsiteX3" fmla="*/ 19026 w 38052"/>
                <a:gd name="connsiteY3" fmla="*/ 0 h 38052"/>
                <a:gd name="connsiteX4" fmla="*/ 38052 w 38052"/>
                <a:gd name="connsiteY4" fmla="*/ 19026 h 3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52" h="38052">
                  <a:moveTo>
                    <a:pt x="38052" y="19026"/>
                  </a:moveTo>
                  <a:cubicBezTo>
                    <a:pt x="38052" y="29516"/>
                    <a:pt x="29516" y="38052"/>
                    <a:pt x="19026" y="38052"/>
                  </a:cubicBezTo>
                  <a:cubicBezTo>
                    <a:pt x="8536" y="38052"/>
                    <a:pt x="0" y="29516"/>
                    <a:pt x="0" y="19026"/>
                  </a:cubicBezTo>
                  <a:cubicBezTo>
                    <a:pt x="0" y="8536"/>
                    <a:pt x="8536" y="0"/>
                    <a:pt x="19026" y="0"/>
                  </a:cubicBezTo>
                  <a:cubicBezTo>
                    <a:pt x="29516" y="0"/>
                    <a:pt x="38052" y="8536"/>
                    <a:pt x="38052" y="190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4CBABCC3-1243-A318-C417-590487560D76}"/>
                </a:ext>
              </a:extLst>
            </p:cNvPr>
            <p:cNvSpPr/>
            <p:nvPr/>
          </p:nvSpPr>
          <p:spPr>
            <a:xfrm>
              <a:off x="11191220" y="1862355"/>
              <a:ext cx="112013" cy="152801"/>
            </a:xfrm>
            <a:custGeom>
              <a:avLst/>
              <a:gdLst>
                <a:gd name="connsiteX0" fmla="*/ 16182 w 112013"/>
                <a:gd name="connsiteY0" fmla="*/ 147606 h 152801"/>
                <a:gd name="connsiteX1" fmla="*/ 3088 w 112013"/>
                <a:gd name="connsiteY1" fmla="*/ 151513 h 152801"/>
                <a:gd name="connsiteX2" fmla="*/ 3088 w 112013"/>
                <a:gd name="connsiteY2" fmla="*/ 151513 h 152801"/>
                <a:gd name="connsiteX3" fmla="*/ 2364 w 112013"/>
                <a:gd name="connsiteY3" fmla="*/ 137840 h 152801"/>
                <a:gd name="connsiteX4" fmla="*/ 95831 w 112013"/>
                <a:gd name="connsiteY4" fmla="*/ 5163 h 152801"/>
                <a:gd name="connsiteX5" fmla="*/ 108925 w 112013"/>
                <a:gd name="connsiteY5" fmla="*/ 1257 h 152801"/>
                <a:gd name="connsiteX6" fmla="*/ 108925 w 112013"/>
                <a:gd name="connsiteY6" fmla="*/ 1257 h 152801"/>
                <a:gd name="connsiteX7" fmla="*/ 109649 w 112013"/>
                <a:gd name="connsiteY7" fmla="*/ 14929 h 152801"/>
                <a:gd name="connsiteX8" fmla="*/ 16182 w 112013"/>
                <a:gd name="connsiteY8" fmla="*/ 147606 h 152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013" h="152801">
                  <a:moveTo>
                    <a:pt x="16182" y="147606"/>
                  </a:moveTo>
                  <a:cubicBezTo>
                    <a:pt x="12782" y="152453"/>
                    <a:pt x="6850" y="154262"/>
                    <a:pt x="3088" y="151513"/>
                  </a:cubicBezTo>
                  <a:lnTo>
                    <a:pt x="3088" y="151513"/>
                  </a:lnTo>
                  <a:cubicBezTo>
                    <a:pt x="-746" y="148836"/>
                    <a:pt x="-1036" y="142687"/>
                    <a:pt x="2364" y="137840"/>
                  </a:cubicBezTo>
                  <a:lnTo>
                    <a:pt x="95831" y="5163"/>
                  </a:lnTo>
                  <a:cubicBezTo>
                    <a:pt x="99231" y="316"/>
                    <a:pt x="105163" y="-1420"/>
                    <a:pt x="108925" y="1257"/>
                  </a:cubicBezTo>
                  <a:lnTo>
                    <a:pt x="108925" y="1257"/>
                  </a:lnTo>
                  <a:cubicBezTo>
                    <a:pt x="112759" y="3933"/>
                    <a:pt x="113049" y="10082"/>
                    <a:pt x="109649" y="14929"/>
                  </a:cubicBezTo>
                  <a:lnTo>
                    <a:pt x="16182" y="14760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5" name="자유형: 도형 34">
              <a:extLst>
                <a:ext uri="{FF2B5EF4-FFF2-40B4-BE49-F238E27FC236}">
                  <a16:creationId xmlns:a16="http://schemas.microsoft.com/office/drawing/2014/main" id="{85B7BEA0-83FC-9EC7-C8B0-FE5CE2CC42D4}"/>
                </a:ext>
              </a:extLst>
            </p:cNvPr>
            <p:cNvSpPr/>
            <p:nvPr/>
          </p:nvSpPr>
          <p:spPr>
            <a:xfrm>
              <a:off x="11118747" y="1933141"/>
              <a:ext cx="78563" cy="87446"/>
            </a:xfrm>
            <a:custGeom>
              <a:avLst/>
              <a:gdLst>
                <a:gd name="connsiteX0" fmla="*/ 1266 w 78563"/>
                <a:gd name="connsiteY0" fmla="*/ 12869 h 87446"/>
                <a:gd name="connsiteX1" fmla="*/ 3436 w 78563"/>
                <a:gd name="connsiteY1" fmla="*/ 2524 h 87446"/>
                <a:gd name="connsiteX2" fmla="*/ 3436 w 78563"/>
                <a:gd name="connsiteY2" fmla="*/ 2524 h 87446"/>
                <a:gd name="connsiteX3" fmla="*/ 13998 w 78563"/>
                <a:gd name="connsiteY3" fmla="*/ 1801 h 87446"/>
                <a:gd name="connsiteX4" fmla="*/ 77298 w 78563"/>
                <a:gd name="connsiteY4" fmla="*/ 74505 h 87446"/>
                <a:gd name="connsiteX5" fmla="*/ 75128 w 78563"/>
                <a:gd name="connsiteY5" fmla="*/ 84923 h 87446"/>
                <a:gd name="connsiteX6" fmla="*/ 75128 w 78563"/>
                <a:gd name="connsiteY6" fmla="*/ 84923 h 87446"/>
                <a:gd name="connsiteX7" fmla="*/ 64565 w 78563"/>
                <a:gd name="connsiteY7" fmla="*/ 85646 h 87446"/>
                <a:gd name="connsiteX8" fmla="*/ 1266 w 78563"/>
                <a:gd name="connsiteY8" fmla="*/ 12941 h 87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563" h="87446">
                  <a:moveTo>
                    <a:pt x="1266" y="12869"/>
                  </a:moveTo>
                  <a:cubicBezTo>
                    <a:pt x="-1049" y="10192"/>
                    <a:pt x="-109" y="5563"/>
                    <a:pt x="3436" y="2524"/>
                  </a:cubicBezTo>
                  <a:lnTo>
                    <a:pt x="3436" y="2524"/>
                  </a:lnTo>
                  <a:cubicBezTo>
                    <a:pt x="6981" y="-514"/>
                    <a:pt x="11683" y="-876"/>
                    <a:pt x="13998" y="1801"/>
                  </a:cubicBezTo>
                  <a:lnTo>
                    <a:pt x="77298" y="74505"/>
                  </a:lnTo>
                  <a:cubicBezTo>
                    <a:pt x="79613" y="77182"/>
                    <a:pt x="78672" y="81812"/>
                    <a:pt x="75128" y="84923"/>
                  </a:cubicBezTo>
                  <a:lnTo>
                    <a:pt x="75128" y="84923"/>
                  </a:lnTo>
                  <a:cubicBezTo>
                    <a:pt x="71583" y="87961"/>
                    <a:pt x="66880" y="88323"/>
                    <a:pt x="64565" y="85646"/>
                  </a:cubicBezTo>
                  <a:lnTo>
                    <a:pt x="1266" y="1294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" name="그림 2" descr="텍스트이(가) 표시된 사진&#10;&#10;자동 생성된 설명">
            <a:extLst>
              <a:ext uri="{FF2B5EF4-FFF2-40B4-BE49-F238E27FC236}">
                <a16:creationId xmlns:a16="http://schemas.microsoft.com/office/drawing/2014/main" id="{821921C3-4EC0-CEDA-5918-9F50783C50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988" y="2050080"/>
            <a:ext cx="3991863" cy="4133586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94311602-2D89-6C06-94F3-1E381B9D8BC8}"/>
              </a:ext>
            </a:extLst>
          </p:cNvPr>
          <p:cNvSpPr/>
          <p:nvPr/>
        </p:nvSpPr>
        <p:spPr>
          <a:xfrm>
            <a:off x="1227087" y="4076137"/>
            <a:ext cx="2735263" cy="12671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828E91-32B8-DE8C-CB82-D35B916F99EC}"/>
              </a:ext>
            </a:extLst>
          </p:cNvPr>
          <p:cNvSpPr txBox="1"/>
          <p:nvPr/>
        </p:nvSpPr>
        <p:spPr>
          <a:xfrm>
            <a:off x="836804" y="2859349"/>
            <a:ext cx="38875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집중력 저하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이중 시야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</a:p>
          <a:p>
            <a:pPr algn="just" fontAlgn="base">
              <a:lnSpc>
                <a:spcPts val="2400"/>
              </a:lnSpc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부정확한 의사표현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두통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피로 등</a:t>
            </a:r>
          </a:p>
          <a:p>
            <a:pPr algn="just" fontAlgn="base"/>
            <a:endParaRPr lang="en-US" altLang="ko-KR" sz="20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just" fontAlgn="base"/>
            <a:r>
              <a:rPr lang="ko-KR" altLang="en-US" sz="2000" kern="0" spc="0" dirty="0"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→ 경련</a:t>
            </a:r>
            <a:r>
              <a:rPr lang="en-US" altLang="ko-KR" sz="2000" kern="0" spc="0" dirty="0"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 err="1"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의식소실</a:t>
            </a:r>
            <a:r>
              <a:rPr lang="en-US" altLang="ko-KR" sz="2000" kern="0" spc="0" dirty="0"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혼수</a:t>
            </a:r>
            <a:r>
              <a:rPr lang="en-US" altLang="ko-KR" sz="2000" kern="0" spc="0" dirty="0"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>
                <a:solidFill>
                  <a:srgbClr val="FF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사망</a:t>
            </a:r>
            <a:endParaRPr lang="en-US" altLang="ko-KR" sz="2000" kern="0" spc="0" dirty="0">
              <a:solidFill>
                <a:srgbClr val="FF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93566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1820C7A-A998-8461-555A-7B906A5887F3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77737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저혈당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응급처치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9B55B358-B66A-547A-45FC-29321FCE5F47}"/>
              </a:ext>
            </a:extLst>
          </p:cNvPr>
          <p:cNvSpPr txBox="1"/>
          <p:nvPr/>
        </p:nvSpPr>
        <p:spPr>
          <a:xfrm>
            <a:off x="1069579" y="2859349"/>
            <a:ext cx="3654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의식이 있을 때</a:t>
            </a:r>
            <a:endParaRPr lang="en-US" altLang="ko-KR" sz="16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56DA683-9243-899E-5D52-CB58A8F7ADCA}"/>
              </a:ext>
            </a:extLst>
          </p:cNvPr>
          <p:cNvSpPr txBox="1"/>
          <p:nvPr/>
        </p:nvSpPr>
        <p:spPr>
          <a:xfrm>
            <a:off x="839910" y="3238516"/>
            <a:ext cx="6096000" cy="1298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① 보건교사에게 연락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② 혈당검사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③ 혈당 올려주는 간식 섭취와 휴식</a:t>
            </a:r>
          </a:p>
        </p:txBody>
      </p:sp>
      <p:sp>
        <p:nvSpPr>
          <p:cNvPr id="29" name="이등변 삼각형 28">
            <a:extLst>
              <a:ext uri="{FF2B5EF4-FFF2-40B4-BE49-F238E27FC236}">
                <a16:creationId xmlns:a16="http://schemas.microsoft.com/office/drawing/2014/main" id="{D0E6D07F-9082-2A31-3777-2784C0320174}"/>
              </a:ext>
            </a:extLst>
          </p:cNvPr>
          <p:cNvSpPr/>
          <p:nvPr/>
        </p:nvSpPr>
        <p:spPr>
          <a:xfrm>
            <a:off x="7067704" y="2051232"/>
            <a:ext cx="3168278" cy="273127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  <a:effectLst>
            <a:outerShdw blurRad="38100" dist="635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2" name="그래픽 21">
            <a:extLst>
              <a:ext uri="{FF2B5EF4-FFF2-40B4-BE49-F238E27FC236}">
                <a16:creationId xmlns:a16="http://schemas.microsoft.com/office/drawing/2014/main" id="{E1479536-C30F-0026-3C51-EC794C8555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78596" y="3809947"/>
            <a:ext cx="1911600" cy="1921989"/>
          </a:xfrm>
          <a:prstGeom prst="rect">
            <a:avLst/>
          </a:prstGeom>
          <a:effectLst>
            <a:outerShdw blurRad="38100" dist="63500" dir="2700000" algn="tl" rotWithShape="0">
              <a:schemeClr val="bg1">
                <a:lumMod val="50000"/>
                <a:alpha val="40000"/>
              </a:schemeClr>
            </a:outerShdw>
          </a:effec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D494992-85CB-0819-04A0-6B7290F638F8}"/>
              </a:ext>
            </a:extLst>
          </p:cNvPr>
          <p:cNvSpPr txBox="1"/>
          <p:nvPr/>
        </p:nvSpPr>
        <p:spPr>
          <a:xfrm>
            <a:off x="8090388" y="3633508"/>
            <a:ext cx="1067888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ko-KR" altLang="en-US" sz="240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응급</a:t>
            </a:r>
            <a:endParaRPr lang="en-US" altLang="ko-KR" sz="24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pPr algn="ctr">
              <a:lnSpc>
                <a:spcPts val="2400"/>
              </a:lnSpc>
            </a:pPr>
            <a:r>
              <a:rPr lang="ko-KR" altLang="en-US" sz="240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처치</a:t>
            </a:r>
            <a:endParaRPr lang="ko-KR" altLang="en-US" sz="2400" dirty="0"/>
          </a:p>
        </p:txBody>
      </p:sp>
      <p:pic>
        <p:nvPicPr>
          <p:cNvPr id="6" name="그래픽 5">
            <a:extLst>
              <a:ext uri="{FF2B5EF4-FFF2-40B4-BE49-F238E27FC236}">
                <a16:creationId xmlns:a16="http://schemas.microsoft.com/office/drawing/2014/main" id="{6DC4CD8A-3693-A401-DBE1-9107CEA53C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30102" y="3809947"/>
            <a:ext cx="1911600" cy="1911600"/>
          </a:xfrm>
          <a:prstGeom prst="rect">
            <a:avLst/>
          </a:prstGeom>
          <a:effectLst>
            <a:outerShdw blurRad="38100" dist="63500" dir="2700000" algn="ctr" rotWithShape="0">
              <a:schemeClr val="bg1">
                <a:lumMod val="50000"/>
                <a:alpha val="40000"/>
              </a:schemeClr>
            </a:outerShdw>
          </a:effectLst>
        </p:spPr>
      </p:pic>
      <p:sp>
        <p:nvSpPr>
          <p:cNvPr id="7" name="이등변 삼각형 6">
            <a:extLst>
              <a:ext uri="{FF2B5EF4-FFF2-40B4-BE49-F238E27FC236}">
                <a16:creationId xmlns:a16="http://schemas.microsoft.com/office/drawing/2014/main" id="{0F3D6B26-C4B5-4419-7515-B36F5E29D78A}"/>
              </a:ext>
            </a:extLst>
          </p:cNvPr>
          <p:cNvSpPr/>
          <p:nvPr/>
        </p:nvSpPr>
        <p:spPr>
          <a:xfrm rot="1680146">
            <a:off x="7741733" y="3392773"/>
            <a:ext cx="171398" cy="147757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이등변 삼각형 7">
            <a:extLst>
              <a:ext uri="{FF2B5EF4-FFF2-40B4-BE49-F238E27FC236}">
                <a16:creationId xmlns:a16="http://schemas.microsoft.com/office/drawing/2014/main" id="{9B481B5F-9369-A6AF-8FCF-B28465956208}"/>
              </a:ext>
            </a:extLst>
          </p:cNvPr>
          <p:cNvSpPr/>
          <p:nvPr/>
        </p:nvSpPr>
        <p:spPr>
          <a:xfrm rot="1768519">
            <a:off x="9416261" y="3400208"/>
            <a:ext cx="171398" cy="147757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8155E893-FB72-781F-3704-EB77A941602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695586" y="1292759"/>
            <a:ext cx="1912513" cy="1964483"/>
          </a:xfrm>
          <a:prstGeom prst="rect">
            <a:avLst/>
          </a:prstGeom>
          <a:effectLst>
            <a:outerShdw blurRad="38100" dist="63500" dir="2700000" algn="ctr" rotWithShape="0">
              <a:schemeClr val="bg1">
                <a:lumMod val="50000"/>
                <a:alpha val="40000"/>
              </a:schemeClr>
            </a:outerShdw>
          </a:effectLst>
        </p:spPr>
      </p:pic>
      <p:sp>
        <p:nvSpPr>
          <p:cNvPr id="5" name="다이아몬드 4">
            <a:extLst>
              <a:ext uri="{FF2B5EF4-FFF2-40B4-BE49-F238E27FC236}">
                <a16:creationId xmlns:a16="http://schemas.microsoft.com/office/drawing/2014/main" id="{8002015D-E690-189D-D7BD-1E290244C7C4}"/>
              </a:ext>
            </a:extLst>
          </p:cNvPr>
          <p:cNvSpPr/>
          <p:nvPr/>
        </p:nvSpPr>
        <p:spPr>
          <a:xfrm>
            <a:off x="971801" y="3004762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5686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61452BA4-6103-CE99-D557-2F2C2BA4C878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림 10" descr="텍스트이(가) 표시된 사진&#10;&#10;자동 생성된 설명">
            <a:hlinkClick r:id="rId3"/>
            <a:extLst>
              <a:ext uri="{FF2B5EF4-FFF2-40B4-BE49-F238E27FC236}">
                <a16:creationId xmlns:a16="http://schemas.microsoft.com/office/drawing/2014/main" id="{36EDFEC8-ACC8-91DA-6A7F-D3FFF5C0C7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868" y="1511238"/>
            <a:ext cx="7038973" cy="395942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88689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저혈당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응급처치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1AF46EF-33CE-2105-A90D-21FE6289AD02}"/>
              </a:ext>
            </a:extLst>
          </p:cNvPr>
          <p:cNvSpPr txBox="1"/>
          <p:nvPr/>
        </p:nvSpPr>
        <p:spPr>
          <a:xfrm>
            <a:off x="838543" y="2994759"/>
            <a:ext cx="6096000" cy="25344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① 의식을 잃으면서 다친 곳이 있는지 확인</a:t>
            </a:r>
          </a:p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② 호흡과 맥박 확인</a:t>
            </a:r>
          </a:p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③ 보건교사에게 연락</a:t>
            </a:r>
          </a:p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④ </a:t>
            </a:r>
            <a:r>
              <a:rPr lang="en-US" altLang="ko-KR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119 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신고</a:t>
            </a:r>
          </a:p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⑤ 옆으로 눕혀 기도 확보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⑥ 혈당체크</a:t>
            </a:r>
          </a:p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⑦ </a:t>
            </a:r>
            <a:r>
              <a:rPr lang="ko-KR" altLang="en-US" sz="1600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글루카곤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근육주사</a:t>
            </a:r>
          </a:p>
          <a:p>
            <a:pPr algn="just" fontAlgn="base">
              <a:lnSpc>
                <a:spcPts val="24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⑧ 병원 이송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7FC98C-A54D-252A-AB0B-168D73BA014E}"/>
              </a:ext>
            </a:extLst>
          </p:cNvPr>
          <p:cNvSpPr txBox="1"/>
          <p:nvPr/>
        </p:nvSpPr>
        <p:spPr>
          <a:xfrm>
            <a:off x="1069579" y="2610389"/>
            <a:ext cx="3654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의식이 없을 </a:t>
            </a:r>
            <a:r>
              <a:rPr lang="ko-KR" altLang="en-US" sz="20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때</a:t>
            </a:r>
            <a:endParaRPr lang="en-US" altLang="ko-KR" sz="16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" name="다이아몬드 8">
            <a:extLst>
              <a:ext uri="{FF2B5EF4-FFF2-40B4-BE49-F238E27FC236}">
                <a16:creationId xmlns:a16="http://schemas.microsoft.com/office/drawing/2014/main" id="{EF94E4D9-7D32-1514-5385-35E54DAE0DDD}"/>
              </a:ext>
            </a:extLst>
          </p:cNvPr>
          <p:cNvSpPr/>
          <p:nvPr/>
        </p:nvSpPr>
        <p:spPr>
          <a:xfrm>
            <a:off x="971801" y="2738062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235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68077014-A2DF-BCF3-6F8B-32211FA7878D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그림 11" descr="텍스트이(가) 표시된 사진&#10;&#10;자동 생성된 설명">
            <a:hlinkClick r:id="rId3"/>
            <a:extLst>
              <a:ext uri="{FF2B5EF4-FFF2-40B4-BE49-F238E27FC236}">
                <a16:creationId xmlns:a16="http://schemas.microsoft.com/office/drawing/2014/main" id="{0F1AF06C-C678-9C4B-88F8-532BB18F1B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85" y="1511239"/>
            <a:ext cx="7038974" cy="395942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4001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 err="1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저혈당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응급처치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E8A226B-E835-1570-06B1-6ECE2A533878}"/>
              </a:ext>
            </a:extLst>
          </p:cNvPr>
          <p:cNvSpPr txBox="1"/>
          <p:nvPr/>
        </p:nvSpPr>
        <p:spPr>
          <a:xfrm>
            <a:off x="836804" y="3252399"/>
            <a:ext cx="3654123" cy="746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ts val="2600"/>
              </a:lnSpc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수치 높이는 호르몬</a:t>
            </a:r>
          </a:p>
          <a:p>
            <a:pPr algn="just" fontAlgn="base">
              <a:lnSpc>
                <a:spcPts val="2600"/>
              </a:lnSpc>
            </a:pPr>
            <a:r>
              <a:rPr lang="ko-KR" altLang="en-US" sz="2000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글루카곤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근육주사 방법</a:t>
            </a:r>
            <a:endParaRPr lang="en-US" altLang="ko-KR" sz="20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5269CF-4400-D084-ED20-547D0BC3098E}"/>
              </a:ext>
            </a:extLst>
          </p:cNvPr>
          <p:cNvSpPr txBox="1"/>
          <p:nvPr/>
        </p:nvSpPr>
        <p:spPr>
          <a:xfrm>
            <a:off x="1069579" y="2778592"/>
            <a:ext cx="3654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2000" kern="0" spc="0" dirty="0" err="1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글루카곤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주사</a:t>
            </a:r>
            <a:endParaRPr lang="en-US" altLang="ko-KR" sz="16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다이아몬드 9">
            <a:extLst>
              <a:ext uri="{FF2B5EF4-FFF2-40B4-BE49-F238E27FC236}">
                <a16:creationId xmlns:a16="http://schemas.microsoft.com/office/drawing/2014/main" id="{A7B8B517-0279-A01B-E3D6-8684A0C61E38}"/>
              </a:ext>
            </a:extLst>
          </p:cNvPr>
          <p:cNvSpPr/>
          <p:nvPr/>
        </p:nvSpPr>
        <p:spPr>
          <a:xfrm>
            <a:off x="971801" y="2925315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7837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699366BC-69BA-34FF-EC33-D6C847648B7D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77737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고혈당 정의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화살표: 위쪽 10">
            <a:extLst>
              <a:ext uri="{FF2B5EF4-FFF2-40B4-BE49-F238E27FC236}">
                <a16:creationId xmlns:a16="http://schemas.microsoft.com/office/drawing/2014/main" id="{FE26FB9C-29CB-74F0-AD98-854380CDB0F6}"/>
              </a:ext>
            </a:extLst>
          </p:cNvPr>
          <p:cNvSpPr/>
          <p:nvPr/>
        </p:nvSpPr>
        <p:spPr>
          <a:xfrm>
            <a:off x="4919009" y="3209126"/>
            <a:ext cx="1349326" cy="2904350"/>
          </a:xfrm>
          <a:prstGeom prst="upArrow">
            <a:avLst/>
          </a:prstGeom>
          <a:gradFill flip="none" rotWithShape="1">
            <a:gsLst>
              <a:gs pos="0">
                <a:schemeClr val="bg1"/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화살표: 위쪽 21">
            <a:extLst>
              <a:ext uri="{FF2B5EF4-FFF2-40B4-BE49-F238E27FC236}">
                <a16:creationId xmlns:a16="http://schemas.microsoft.com/office/drawing/2014/main" id="{2B87B356-80E8-247E-176F-F39CFC52F3C3}"/>
              </a:ext>
            </a:extLst>
          </p:cNvPr>
          <p:cNvSpPr/>
          <p:nvPr/>
        </p:nvSpPr>
        <p:spPr>
          <a:xfrm>
            <a:off x="6005229" y="1689477"/>
            <a:ext cx="1349326" cy="2904350"/>
          </a:xfrm>
          <a:prstGeom prst="upArrow">
            <a:avLst/>
          </a:prstGeom>
          <a:gradFill flip="none" rotWithShape="1">
            <a:gsLst>
              <a:gs pos="0">
                <a:schemeClr val="bg1"/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rgbClr val="FFDFC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화살표: 위쪽 9">
            <a:extLst>
              <a:ext uri="{FF2B5EF4-FFF2-40B4-BE49-F238E27FC236}">
                <a16:creationId xmlns:a16="http://schemas.microsoft.com/office/drawing/2014/main" id="{8CBC817B-F6DB-5AC7-E165-34B144D429DF}"/>
              </a:ext>
            </a:extLst>
          </p:cNvPr>
          <p:cNvSpPr/>
          <p:nvPr/>
        </p:nvSpPr>
        <p:spPr>
          <a:xfrm>
            <a:off x="9038682" y="2303468"/>
            <a:ext cx="1349326" cy="2904350"/>
          </a:xfrm>
          <a:prstGeom prst="upArrow">
            <a:avLst/>
          </a:prstGeom>
          <a:gradFill flip="none" rotWithShape="1">
            <a:gsLst>
              <a:gs pos="0">
                <a:schemeClr val="bg1"/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4A7AB37-300A-D709-7987-CB7C97D26E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8335" y="1414953"/>
            <a:ext cx="3464715" cy="476599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BF5AE88-1902-6833-796C-A023583F7EB7}"/>
              </a:ext>
            </a:extLst>
          </p:cNvPr>
          <p:cNvSpPr/>
          <p:nvPr/>
        </p:nvSpPr>
        <p:spPr>
          <a:xfrm>
            <a:off x="1135640" y="3144398"/>
            <a:ext cx="1752601" cy="12671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8E51FC-3626-F52D-876B-31F687521F81}"/>
              </a:ext>
            </a:extLst>
          </p:cNvPr>
          <p:cNvSpPr txBox="1"/>
          <p:nvPr/>
        </p:nvSpPr>
        <p:spPr>
          <a:xfrm>
            <a:off x="1053282" y="2631329"/>
            <a:ext cx="3654123" cy="746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ts val="2600"/>
              </a:lnSpc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혈당이 올라간 상태</a:t>
            </a:r>
          </a:p>
          <a:p>
            <a:pPr algn="just" fontAlgn="base">
              <a:lnSpc>
                <a:spcPts val="2600"/>
              </a:lnSpc>
            </a:pPr>
            <a:r>
              <a:rPr lang="en-US" altLang="ko-KR" sz="2000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180mg/dl </a:t>
            </a:r>
            <a:r>
              <a:rPr lang="ko-KR" altLang="en-US" sz="2000" kern="0" spc="0" dirty="0">
                <a:solidFill>
                  <a:srgbClr val="FF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이상</a:t>
            </a:r>
            <a:endParaRPr lang="en-US" altLang="ko-KR" sz="2000" kern="0" spc="0" dirty="0">
              <a:solidFill>
                <a:srgbClr val="FF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" name="다이아몬드 8">
            <a:extLst>
              <a:ext uri="{FF2B5EF4-FFF2-40B4-BE49-F238E27FC236}">
                <a16:creationId xmlns:a16="http://schemas.microsoft.com/office/drawing/2014/main" id="{1CEB8C79-40C0-AE81-11C4-1516FA0BA53B}"/>
              </a:ext>
            </a:extLst>
          </p:cNvPr>
          <p:cNvSpPr/>
          <p:nvPr/>
        </p:nvSpPr>
        <p:spPr>
          <a:xfrm>
            <a:off x="971801" y="2819043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3295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9561BCA1-5850-FBEC-E574-806728600E16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77737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고혈당 증상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0CDAA10-DDE1-B4DE-9765-4EAF18A68486}"/>
              </a:ext>
            </a:extLst>
          </p:cNvPr>
          <p:cNvSpPr txBox="1"/>
          <p:nvPr/>
        </p:nvSpPr>
        <p:spPr>
          <a:xfrm>
            <a:off x="1053282" y="2601362"/>
            <a:ext cx="3654123" cy="1291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ts val="3200"/>
              </a:lnSpc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갈증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다뇨</a:t>
            </a:r>
            <a:r>
              <a:rPr lang="en-US" altLang="ko-KR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피곤</a:t>
            </a:r>
          </a:p>
          <a:p>
            <a:pPr algn="just" fontAlgn="base">
              <a:lnSpc>
                <a:spcPts val="3200"/>
              </a:lnSpc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빠르고 힘든 호흡 </a:t>
            </a:r>
          </a:p>
          <a:p>
            <a:pPr algn="just" fontAlgn="base">
              <a:lnSpc>
                <a:spcPts val="3200"/>
              </a:lnSpc>
            </a:pPr>
            <a:r>
              <a:rPr lang="ko-KR" altLang="en-US" sz="20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달콤한 과일향이 나는 호흡</a:t>
            </a:r>
            <a:endParaRPr lang="en-US" altLang="ko-KR" sz="20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8E7D780-F46B-30D0-AEA7-407E764D90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509" y="1105368"/>
            <a:ext cx="1571110" cy="1571110"/>
          </a:xfrm>
          <a:prstGeom prst="rect">
            <a:avLst/>
          </a:prstGeom>
        </p:spPr>
      </p:pic>
      <p:pic>
        <p:nvPicPr>
          <p:cNvPr id="9" name="그림 8" descr="텍스트, 인형이(가) 표시된 사진&#10;&#10;자동 생성된 설명">
            <a:extLst>
              <a:ext uri="{FF2B5EF4-FFF2-40B4-BE49-F238E27FC236}">
                <a16:creationId xmlns:a16="http://schemas.microsoft.com/office/drawing/2014/main" id="{E01B8D87-6494-A538-CAC0-A5DE753973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159" y="2545279"/>
            <a:ext cx="3027539" cy="3635671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C5F8867E-0341-855E-B57C-05C8C76C5B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290" y="4274410"/>
            <a:ext cx="1569600" cy="1569600"/>
          </a:xfrm>
          <a:prstGeom prst="rect">
            <a:avLst/>
          </a:prstGeom>
        </p:spPr>
      </p:pic>
      <p:pic>
        <p:nvPicPr>
          <p:cNvPr id="27" name="그림 26" descr="텍스트, 벡터그래픽이(가) 표시된 사진&#10;&#10;자동 생성된 설명">
            <a:extLst>
              <a:ext uri="{FF2B5EF4-FFF2-40B4-BE49-F238E27FC236}">
                <a16:creationId xmlns:a16="http://schemas.microsoft.com/office/drawing/2014/main" id="{7AF78126-8758-94A2-4DBE-B355F50773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238" y="4274410"/>
            <a:ext cx="1569600" cy="1569600"/>
          </a:xfrm>
          <a:prstGeom prst="rect">
            <a:avLst/>
          </a:prstGeom>
        </p:spPr>
      </p:pic>
      <p:pic>
        <p:nvPicPr>
          <p:cNvPr id="23" name="그림 22" descr="텍스트이(가) 표시된 사진&#10;&#10;자동 생성된 설명">
            <a:extLst>
              <a:ext uri="{FF2B5EF4-FFF2-40B4-BE49-F238E27FC236}">
                <a16:creationId xmlns:a16="http://schemas.microsoft.com/office/drawing/2014/main" id="{621AD191-8223-E237-B0BA-B3B09CF0C95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7336" y="2302900"/>
            <a:ext cx="1569600" cy="15696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D1E122F-8BBE-B875-8A9D-5D5B9258907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113" y="2317517"/>
            <a:ext cx="1567758" cy="1569600"/>
          </a:xfrm>
          <a:prstGeom prst="rect">
            <a:avLst/>
          </a:prstGeom>
        </p:spPr>
      </p:pic>
      <p:sp>
        <p:nvSpPr>
          <p:cNvPr id="29" name="타원 28">
            <a:extLst>
              <a:ext uri="{FF2B5EF4-FFF2-40B4-BE49-F238E27FC236}">
                <a16:creationId xmlns:a16="http://schemas.microsoft.com/office/drawing/2014/main" id="{0A8FF141-66B5-4847-BBD4-8F52C8D194CD}"/>
              </a:ext>
            </a:extLst>
          </p:cNvPr>
          <p:cNvSpPr/>
          <p:nvPr/>
        </p:nvSpPr>
        <p:spPr>
          <a:xfrm>
            <a:off x="4657192" y="2317517"/>
            <a:ext cx="1569600" cy="1569600"/>
          </a:xfrm>
          <a:prstGeom prst="ellipse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다이아몬드 5">
            <a:extLst>
              <a:ext uri="{FF2B5EF4-FFF2-40B4-BE49-F238E27FC236}">
                <a16:creationId xmlns:a16="http://schemas.microsoft.com/office/drawing/2014/main" id="{7F22A2B0-6A68-4802-77D6-FA830A4819B5}"/>
              </a:ext>
            </a:extLst>
          </p:cNvPr>
          <p:cNvSpPr/>
          <p:nvPr/>
        </p:nvSpPr>
        <p:spPr>
          <a:xfrm>
            <a:off x="971801" y="2839662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다이아몬드 7">
            <a:extLst>
              <a:ext uri="{FF2B5EF4-FFF2-40B4-BE49-F238E27FC236}">
                <a16:creationId xmlns:a16="http://schemas.microsoft.com/office/drawing/2014/main" id="{6014419B-D798-7D4F-CB3D-CC61565771AB}"/>
              </a:ext>
            </a:extLst>
          </p:cNvPr>
          <p:cNvSpPr/>
          <p:nvPr/>
        </p:nvSpPr>
        <p:spPr>
          <a:xfrm>
            <a:off x="971801" y="3226623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다이아몬드 9">
            <a:extLst>
              <a:ext uri="{FF2B5EF4-FFF2-40B4-BE49-F238E27FC236}">
                <a16:creationId xmlns:a16="http://schemas.microsoft.com/office/drawing/2014/main" id="{2E584E65-F389-7679-91CA-40BBBCE7CF8D}"/>
              </a:ext>
            </a:extLst>
          </p:cNvPr>
          <p:cNvSpPr/>
          <p:nvPr/>
        </p:nvSpPr>
        <p:spPr>
          <a:xfrm>
            <a:off x="971801" y="3653859"/>
            <a:ext cx="81481" cy="81481"/>
          </a:xfrm>
          <a:prstGeom prst="diamond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5353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CB247BA-E71E-FBAF-614F-0D79CC45C194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77737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고혈당 응급처치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5D90C13-CD98-2EBF-31FB-2525CA6A13A7}"/>
              </a:ext>
            </a:extLst>
          </p:cNvPr>
          <p:cNvSpPr txBox="1"/>
          <p:nvPr/>
        </p:nvSpPr>
        <p:spPr>
          <a:xfrm>
            <a:off x="836804" y="2527026"/>
            <a:ext cx="4700866" cy="2545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① 보건교사에게 연락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② 혈당검사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③ 보호자에게 연락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④ 당분이 포함되지 않은 음료 마시기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⑤ 신체활동 제한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⑥ 필요시 </a:t>
            </a:r>
            <a:r>
              <a:rPr lang="ko-KR" altLang="en-US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처방받은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교정 인슐린 용량 투여 감독</a:t>
            </a:r>
            <a:endParaRPr lang="en-US" altLang="ko-KR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024EE30E-27F7-1545-C85B-BB1566B91A27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5384" y="1405155"/>
            <a:ext cx="6350700" cy="4339645"/>
          </a:xfrm>
          <a:prstGeom prst="rect">
            <a:avLst/>
          </a:prstGeom>
        </p:spPr>
      </p:pic>
      <p:grpSp>
        <p:nvGrpSpPr>
          <p:cNvPr id="27" name="그룹 26">
            <a:extLst>
              <a:ext uri="{FF2B5EF4-FFF2-40B4-BE49-F238E27FC236}">
                <a16:creationId xmlns:a16="http://schemas.microsoft.com/office/drawing/2014/main" id="{FE3DFBF8-42DF-393B-E74A-D08216AA60B1}"/>
              </a:ext>
            </a:extLst>
          </p:cNvPr>
          <p:cNvGrpSpPr/>
          <p:nvPr/>
        </p:nvGrpSpPr>
        <p:grpSpPr>
          <a:xfrm>
            <a:off x="10860270" y="1496633"/>
            <a:ext cx="636543" cy="636543"/>
            <a:chOff x="10874988" y="1698092"/>
            <a:chExt cx="636543" cy="636543"/>
          </a:xfrm>
        </p:grpSpPr>
        <p:sp>
          <p:nvSpPr>
            <p:cNvPr id="28" name="자유형: 도형 27">
              <a:extLst>
                <a:ext uri="{FF2B5EF4-FFF2-40B4-BE49-F238E27FC236}">
                  <a16:creationId xmlns:a16="http://schemas.microsoft.com/office/drawing/2014/main" id="{E6A089AD-16BB-8195-9BFE-12D465FBEE45}"/>
                </a:ext>
              </a:extLst>
            </p:cNvPr>
            <p:cNvSpPr/>
            <p:nvPr/>
          </p:nvSpPr>
          <p:spPr>
            <a:xfrm>
              <a:off x="10874988" y="1698092"/>
              <a:ext cx="636543" cy="636543"/>
            </a:xfrm>
            <a:custGeom>
              <a:avLst/>
              <a:gdLst>
                <a:gd name="connsiteX0" fmla="*/ 0 w 636543"/>
                <a:gd name="connsiteY0" fmla="*/ 0 h 636543"/>
                <a:gd name="connsiteX1" fmla="*/ 636544 w 636543"/>
                <a:gd name="connsiteY1" fmla="*/ 0 h 636543"/>
                <a:gd name="connsiteX2" fmla="*/ 636544 w 636543"/>
                <a:gd name="connsiteY2" fmla="*/ 636544 h 636543"/>
                <a:gd name="connsiteX3" fmla="*/ 0 w 636543"/>
                <a:gd name="connsiteY3" fmla="*/ 636544 h 636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6543" h="636543">
                  <a:moveTo>
                    <a:pt x="0" y="0"/>
                  </a:moveTo>
                  <a:lnTo>
                    <a:pt x="636544" y="0"/>
                  </a:lnTo>
                  <a:lnTo>
                    <a:pt x="636544" y="636544"/>
                  </a:lnTo>
                  <a:lnTo>
                    <a:pt x="0" y="63654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28">
              <a:extLst>
                <a:ext uri="{FF2B5EF4-FFF2-40B4-BE49-F238E27FC236}">
                  <a16:creationId xmlns:a16="http://schemas.microsoft.com/office/drawing/2014/main" id="{DA4890F5-B46A-4637-1DDF-949FE8995C01}"/>
                </a:ext>
              </a:extLst>
            </p:cNvPr>
            <p:cNvSpPr/>
            <p:nvPr/>
          </p:nvSpPr>
          <p:spPr>
            <a:xfrm>
              <a:off x="10926640" y="1749672"/>
              <a:ext cx="533310" cy="533310"/>
            </a:xfrm>
            <a:custGeom>
              <a:avLst/>
              <a:gdLst>
                <a:gd name="connsiteX0" fmla="*/ 0 w 533310"/>
                <a:gd name="connsiteY0" fmla="*/ 0 h 533310"/>
                <a:gd name="connsiteX1" fmla="*/ 533311 w 533310"/>
                <a:gd name="connsiteY1" fmla="*/ 0 h 533310"/>
                <a:gd name="connsiteX2" fmla="*/ 533311 w 533310"/>
                <a:gd name="connsiteY2" fmla="*/ 533311 h 533310"/>
                <a:gd name="connsiteX3" fmla="*/ 0 w 533310"/>
                <a:gd name="connsiteY3" fmla="*/ 533311 h 533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310" h="533310">
                  <a:moveTo>
                    <a:pt x="0" y="0"/>
                  </a:moveTo>
                  <a:lnTo>
                    <a:pt x="533311" y="0"/>
                  </a:lnTo>
                  <a:lnTo>
                    <a:pt x="533311" y="533311"/>
                  </a:lnTo>
                  <a:lnTo>
                    <a:pt x="0" y="533311"/>
                  </a:lnTo>
                  <a:close/>
                </a:path>
              </a:pathLst>
            </a:custGeom>
            <a:solidFill>
              <a:srgbClr val="FFFFFF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" name="자유형: 도형 29">
              <a:extLst>
                <a:ext uri="{FF2B5EF4-FFF2-40B4-BE49-F238E27FC236}">
                  <a16:creationId xmlns:a16="http://schemas.microsoft.com/office/drawing/2014/main" id="{8F69883D-1954-2A23-91FF-AA4FFCDCE574}"/>
                </a:ext>
              </a:extLst>
            </p:cNvPr>
            <p:cNvSpPr/>
            <p:nvPr/>
          </p:nvSpPr>
          <p:spPr>
            <a:xfrm>
              <a:off x="11182227" y="180559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434067BB-CA5A-4318-58EB-CD354EA03599}"/>
                </a:ext>
              </a:extLst>
            </p:cNvPr>
            <p:cNvSpPr/>
            <p:nvPr/>
          </p:nvSpPr>
          <p:spPr>
            <a:xfrm>
              <a:off x="1098422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:a16="http://schemas.microsoft.com/office/drawing/2014/main" id="{C8A942B8-7568-5B3A-1DB7-953244E088BA}"/>
                </a:ext>
              </a:extLst>
            </p:cNvPr>
            <p:cNvSpPr/>
            <p:nvPr/>
          </p:nvSpPr>
          <p:spPr>
            <a:xfrm>
              <a:off x="1137856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3" name="자유형: 도형 32">
              <a:extLst>
                <a:ext uri="{FF2B5EF4-FFF2-40B4-BE49-F238E27FC236}">
                  <a16:creationId xmlns:a16="http://schemas.microsoft.com/office/drawing/2014/main" id="{C4F47944-DF17-005D-A68E-4F79318CCC08}"/>
                </a:ext>
              </a:extLst>
            </p:cNvPr>
            <p:cNvSpPr/>
            <p:nvPr/>
          </p:nvSpPr>
          <p:spPr>
            <a:xfrm>
              <a:off x="11182227" y="220333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949C8799-1065-4B63-3A9E-BA195F209CC0}"/>
                </a:ext>
              </a:extLst>
            </p:cNvPr>
            <p:cNvSpPr/>
            <p:nvPr/>
          </p:nvSpPr>
          <p:spPr>
            <a:xfrm>
              <a:off x="11175065" y="1995926"/>
              <a:ext cx="38052" cy="38052"/>
            </a:xfrm>
            <a:custGeom>
              <a:avLst/>
              <a:gdLst>
                <a:gd name="connsiteX0" fmla="*/ 38052 w 38052"/>
                <a:gd name="connsiteY0" fmla="*/ 19026 h 38052"/>
                <a:gd name="connsiteX1" fmla="*/ 19026 w 38052"/>
                <a:gd name="connsiteY1" fmla="*/ 38052 h 38052"/>
                <a:gd name="connsiteX2" fmla="*/ 0 w 38052"/>
                <a:gd name="connsiteY2" fmla="*/ 19026 h 38052"/>
                <a:gd name="connsiteX3" fmla="*/ 19026 w 38052"/>
                <a:gd name="connsiteY3" fmla="*/ 0 h 38052"/>
                <a:gd name="connsiteX4" fmla="*/ 38052 w 38052"/>
                <a:gd name="connsiteY4" fmla="*/ 19026 h 3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52" h="38052">
                  <a:moveTo>
                    <a:pt x="38052" y="19026"/>
                  </a:moveTo>
                  <a:cubicBezTo>
                    <a:pt x="38052" y="29516"/>
                    <a:pt x="29516" y="38052"/>
                    <a:pt x="19026" y="38052"/>
                  </a:cubicBezTo>
                  <a:cubicBezTo>
                    <a:pt x="8536" y="38052"/>
                    <a:pt x="0" y="29516"/>
                    <a:pt x="0" y="19026"/>
                  </a:cubicBezTo>
                  <a:cubicBezTo>
                    <a:pt x="0" y="8536"/>
                    <a:pt x="8536" y="0"/>
                    <a:pt x="19026" y="0"/>
                  </a:cubicBezTo>
                  <a:cubicBezTo>
                    <a:pt x="29516" y="0"/>
                    <a:pt x="38052" y="8536"/>
                    <a:pt x="38052" y="190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5" name="자유형: 도형 34">
              <a:extLst>
                <a:ext uri="{FF2B5EF4-FFF2-40B4-BE49-F238E27FC236}">
                  <a16:creationId xmlns:a16="http://schemas.microsoft.com/office/drawing/2014/main" id="{A8DB917C-101C-1277-728E-148030F39D33}"/>
                </a:ext>
              </a:extLst>
            </p:cNvPr>
            <p:cNvSpPr/>
            <p:nvPr/>
          </p:nvSpPr>
          <p:spPr>
            <a:xfrm>
              <a:off x="11191220" y="1862355"/>
              <a:ext cx="112013" cy="152801"/>
            </a:xfrm>
            <a:custGeom>
              <a:avLst/>
              <a:gdLst>
                <a:gd name="connsiteX0" fmla="*/ 16182 w 112013"/>
                <a:gd name="connsiteY0" fmla="*/ 147606 h 152801"/>
                <a:gd name="connsiteX1" fmla="*/ 3088 w 112013"/>
                <a:gd name="connsiteY1" fmla="*/ 151513 h 152801"/>
                <a:gd name="connsiteX2" fmla="*/ 3088 w 112013"/>
                <a:gd name="connsiteY2" fmla="*/ 151513 h 152801"/>
                <a:gd name="connsiteX3" fmla="*/ 2364 w 112013"/>
                <a:gd name="connsiteY3" fmla="*/ 137840 h 152801"/>
                <a:gd name="connsiteX4" fmla="*/ 95831 w 112013"/>
                <a:gd name="connsiteY4" fmla="*/ 5163 h 152801"/>
                <a:gd name="connsiteX5" fmla="*/ 108925 w 112013"/>
                <a:gd name="connsiteY5" fmla="*/ 1257 h 152801"/>
                <a:gd name="connsiteX6" fmla="*/ 108925 w 112013"/>
                <a:gd name="connsiteY6" fmla="*/ 1257 h 152801"/>
                <a:gd name="connsiteX7" fmla="*/ 109649 w 112013"/>
                <a:gd name="connsiteY7" fmla="*/ 14929 h 152801"/>
                <a:gd name="connsiteX8" fmla="*/ 16182 w 112013"/>
                <a:gd name="connsiteY8" fmla="*/ 147606 h 152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013" h="152801">
                  <a:moveTo>
                    <a:pt x="16182" y="147606"/>
                  </a:moveTo>
                  <a:cubicBezTo>
                    <a:pt x="12782" y="152453"/>
                    <a:pt x="6850" y="154262"/>
                    <a:pt x="3088" y="151513"/>
                  </a:cubicBezTo>
                  <a:lnTo>
                    <a:pt x="3088" y="151513"/>
                  </a:lnTo>
                  <a:cubicBezTo>
                    <a:pt x="-746" y="148836"/>
                    <a:pt x="-1036" y="142687"/>
                    <a:pt x="2364" y="137840"/>
                  </a:cubicBezTo>
                  <a:lnTo>
                    <a:pt x="95831" y="5163"/>
                  </a:lnTo>
                  <a:cubicBezTo>
                    <a:pt x="99231" y="316"/>
                    <a:pt x="105163" y="-1420"/>
                    <a:pt x="108925" y="1257"/>
                  </a:cubicBezTo>
                  <a:lnTo>
                    <a:pt x="108925" y="1257"/>
                  </a:lnTo>
                  <a:cubicBezTo>
                    <a:pt x="112759" y="3933"/>
                    <a:pt x="113049" y="10082"/>
                    <a:pt x="109649" y="14929"/>
                  </a:cubicBezTo>
                  <a:lnTo>
                    <a:pt x="16182" y="14760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BBAB0EC0-C8E7-364B-4C59-483B035FEE6F}"/>
                </a:ext>
              </a:extLst>
            </p:cNvPr>
            <p:cNvSpPr/>
            <p:nvPr/>
          </p:nvSpPr>
          <p:spPr>
            <a:xfrm>
              <a:off x="11118747" y="1933141"/>
              <a:ext cx="78563" cy="87446"/>
            </a:xfrm>
            <a:custGeom>
              <a:avLst/>
              <a:gdLst>
                <a:gd name="connsiteX0" fmla="*/ 1266 w 78563"/>
                <a:gd name="connsiteY0" fmla="*/ 12869 h 87446"/>
                <a:gd name="connsiteX1" fmla="*/ 3436 w 78563"/>
                <a:gd name="connsiteY1" fmla="*/ 2524 h 87446"/>
                <a:gd name="connsiteX2" fmla="*/ 3436 w 78563"/>
                <a:gd name="connsiteY2" fmla="*/ 2524 h 87446"/>
                <a:gd name="connsiteX3" fmla="*/ 13998 w 78563"/>
                <a:gd name="connsiteY3" fmla="*/ 1801 h 87446"/>
                <a:gd name="connsiteX4" fmla="*/ 77298 w 78563"/>
                <a:gd name="connsiteY4" fmla="*/ 74505 h 87446"/>
                <a:gd name="connsiteX5" fmla="*/ 75128 w 78563"/>
                <a:gd name="connsiteY5" fmla="*/ 84923 h 87446"/>
                <a:gd name="connsiteX6" fmla="*/ 75128 w 78563"/>
                <a:gd name="connsiteY6" fmla="*/ 84923 h 87446"/>
                <a:gd name="connsiteX7" fmla="*/ 64565 w 78563"/>
                <a:gd name="connsiteY7" fmla="*/ 85646 h 87446"/>
                <a:gd name="connsiteX8" fmla="*/ 1266 w 78563"/>
                <a:gd name="connsiteY8" fmla="*/ 12941 h 87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563" h="87446">
                  <a:moveTo>
                    <a:pt x="1266" y="12869"/>
                  </a:moveTo>
                  <a:cubicBezTo>
                    <a:pt x="-1049" y="10192"/>
                    <a:pt x="-109" y="5563"/>
                    <a:pt x="3436" y="2524"/>
                  </a:cubicBezTo>
                  <a:lnTo>
                    <a:pt x="3436" y="2524"/>
                  </a:lnTo>
                  <a:cubicBezTo>
                    <a:pt x="6981" y="-514"/>
                    <a:pt x="11683" y="-876"/>
                    <a:pt x="13998" y="1801"/>
                  </a:cubicBezTo>
                  <a:lnTo>
                    <a:pt x="77298" y="74505"/>
                  </a:lnTo>
                  <a:cubicBezTo>
                    <a:pt x="79613" y="77182"/>
                    <a:pt x="78672" y="81812"/>
                    <a:pt x="75128" y="84923"/>
                  </a:cubicBezTo>
                  <a:lnTo>
                    <a:pt x="75128" y="84923"/>
                  </a:lnTo>
                  <a:cubicBezTo>
                    <a:pt x="71583" y="87961"/>
                    <a:pt x="66880" y="88323"/>
                    <a:pt x="64565" y="85646"/>
                  </a:cubicBezTo>
                  <a:lnTo>
                    <a:pt x="1266" y="1294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39" name="타원 38">
            <a:extLst>
              <a:ext uri="{FF2B5EF4-FFF2-40B4-BE49-F238E27FC236}">
                <a16:creationId xmlns:a16="http://schemas.microsoft.com/office/drawing/2014/main" id="{A33DB5F2-1DB5-D801-3CC8-128091EFB9C5}"/>
              </a:ext>
            </a:extLst>
          </p:cNvPr>
          <p:cNvSpPr/>
          <p:nvPr/>
        </p:nvSpPr>
        <p:spPr>
          <a:xfrm>
            <a:off x="7850958" y="5544358"/>
            <a:ext cx="4034971" cy="4810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그림 37" descr="가장, 장난감, 자동장치이(가) 표시된 사진&#10;&#10;자동 생성된 설명">
            <a:extLst>
              <a:ext uri="{FF2B5EF4-FFF2-40B4-BE49-F238E27FC236}">
                <a16:creationId xmlns:a16="http://schemas.microsoft.com/office/drawing/2014/main" id="{27EA6E73-4611-08FA-40DB-74FD62E358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983" y="1633294"/>
            <a:ext cx="3612734" cy="441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7957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2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43A0A1C-0053-A075-14C7-0A8CA341D6E0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" name="그림 9" descr="텍스트이(가) 표시된 사진&#10;&#10;자동 생성된 설명">
            <a:hlinkClick r:id="rId3"/>
            <a:extLst>
              <a:ext uri="{FF2B5EF4-FFF2-40B4-BE49-F238E27FC236}">
                <a16:creationId xmlns:a16="http://schemas.microsoft.com/office/drawing/2014/main" id="{32CB975C-3903-4160-1F16-BC7EFE8A2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85" y="1511239"/>
            <a:ext cx="7038974" cy="395736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8621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고혈당 응급처치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9330102" y="0"/>
            <a:ext cx="1087704" cy="677049"/>
          </a:xfrm>
          <a:prstGeom prst="rect">
            <a:avLst/>
          </a:prstGeom>
          <a:solidFill>
            <a:srgbClr val="D6E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80371" y="365125"/>
            <a:ext cx="60773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학교구성원별 역할</a:t>
            </a:r>
            <a:endParaRPr lang="en-US" altLang="ko-KR" sz="1100" dirty="0">
              <a:solidFill>
                <a:schemeClr val="bg1">
                  <a:lumMod val="7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9330102" y="677049"/>
            <a:ext cx="1087704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F2935F7-7094-6108-F810-FEACA4344B85}"/>
              </a:ext>
            </a:extLst>
          </p:cNvPr>
          <p:cNvSpPr txBox="1"/>
          <p:nvPr/>
        </p:nvSpPr>
        <p:spPr>
          <a:xfrm>
            <a:off x="919162" y="2964315"/>
            <a:ext cx="3181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혈당기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생수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자가 인슐린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51EB52E2-A744-DD7E-829F-19243AA4C4D5}"/>
              </a:ext>
            </a:extLst>
          </p:cNvPr>
          <p:cNvSpPr/>
          <p:nvPr/>
        </p:nvSpPr>
        <p:spPr>
          <a:xfrm>
            <a:off x="946661" y="2645166"/>
            <a:ext cx="723389" cy="294185"/>
          </a:xfrm>
          <a:prstGeom prst="roundRect">
            <a:avLst/>
          </a:prstGeom>
          <a:solidFill>
            <a:srgbClr val="5436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C4F444-7265-5E93-D18C-26C85FC4FE8F}"/>
              </a:ext>
            </a:extLst>
          </p:cNvPr>
          <p:cNvSpPr txBox="1"/>
          <p:nvPr/>
        </p:nvSpPr>
        <p:spPr>
          <a:xfrm>
            <a:off x="1002118" y="2609349"/>
            <a:ext cx="612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chemeClr val="bg1"/>
                </a:solidFill>
                <a:effectLst/>
                <a:latin typeface="배찌체" panose="00000500000000000000" pitchFamily="2" charset="-127"/>
                <a:ea typeface="배찌체" panose="00000500000000000000" pitchFamily="2" charset="-127"/>
              </a:rPr>
              <a:t>준비물</a:t>
            </a:r>
          </a:p>
        </p:txBody>
      </p:sp>
    </p:spTree>
    <p:extLst>
      <p:ext uri="{BB962C8B-B14F-4D97-AF65-F5344CB8AC3E}">
        <p14:creationId xmlns:p14="http://schemas.microsoft.com/office/powerpoint/2010/main" val="40225665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8310EF0-2F12-834D-425D-225F76A110C0}"/>
              </a:ext>
            </a:extLst>
          </p:cNvPr>
          <p:cNvSpPr txBox="1"/>
          <p:nvPr/>
        </p:nvSpPr>
        <p:spPr>
          <a:xfrm>
            <a:off x="10604685" y="2463996"/>
            <a:ext cx="17100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spc="-150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05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6A459C1-5EEC-6935-637C-7C4D96B40DBD}"/>
              </a:ext>
            </a:extLst>
          </p:cNvPr>
          <p:cNvSpPr/>
          <p:nvPr/>
        </p:nvSpPr>
        <p:spPr>
          <a:xfrm>
            <a:off x="10535174" y="2915537"/>
            <a:ext cx="427273" cy="252836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012A51BD-CC88-594E-3A56-E3AB9C37E82F}"/>
              </a:ext>
            </a:extLst>
          </p:cNvPr>
          <p:cNvSpPr txBox="1">
            <a:spLocks/>
          </p:cNvSpPr>
          <p:nvPr/>
        </p:nvSpPr>
        <p:spPr>
          <a:xfrm>
            <a:off x="9615680" y="2975589"/>
            <a:ext cx="1447197" cy="21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50" dirty="0">
                <a:solidFill>
                  <a:schemeClr val="tx2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Chapter</a:t>
            </a:r>
            <a:endParaRPr lang="ko-KR" altLang="en-US" sz="1800" b="1" kern="0" spc="50" dirty="0">
              <a:solidFill>
                <a:schemeClr val="tx2">
                  <a:lumMod val="75000"/>
                </a:schemeClr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CC41695-CB17-09DB-6955-1AAE707E8B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9" y="375504"/>
            <a:ext cx="872647" cy="385150"/>
          </a:xfrm>
          <a:prstGeom prst="rect">
            <a:avLst/>
          </a:prstGeom>
        </p:spPr>
      </p:pic>
      <p:pic>
        <p:nvPicPr>
          <p:cNvPr id="19" name="그림 18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BE9A318E-CFAD-6E74-7B78-EF6C4CF7F8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7" y="6171119"/>
            <a:ext cx="1463675" cy="260209"/>
          </a:xfrm>
          <a:prstGeom prst="rect">
            <a:avLst/>
          </a:prstGeom>
        </p:spPr>
      </p:pic>
      <p:pic>
        <p:nvPicPr>
          <p:cNvPr id="6" name="그림 5" descr="의류, 정장, 사람, 가장이(가) 표시된 사진&#10;&#10;자동 생성된 설명">
            <a:extLst>
              <a:ext uri="{FF2B5EF4-FFF2-40B4-BE49-F238E27FC236}">
                <a16:creationId xmlns:a16="http://schemas.microsoft.com/office/drawing/2014/main" id="{69B2AEF9-A42A-AB6F-020E-2852F4EAC36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24"/>
          <a:stretch/>
        </p:blipFill>
        <p:spPr>
          <a:xfrm>
            <a:off x="295959" y="1976743"/>
            <a:ext cx="3428554" cy="4881258"/>
          </a:xfrm>
          <a:prstGeom prst="rect">
            <a:avLst/>
          </a:prstGeom>
          <a:effectLst>
            <a:outerShdw blurRad="50800" dist="38100" dir="2700000" algn="tl" rotWithShape="0">
              <a:srgbClr val="9F87A5"/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EEE2553-195E-F9DD-EE1F-D35F582DFAC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46"/>
          <a:stretch/>
        </p:blipFill>
        <p:spPr>
          <a:xfrm>
            <a:off x="2585304" y="2099287"/>
            <a:ext cx="3452641" cy="4758713"/>
          </a:xfrm>
          <a:prstGeom prst="rect">
            <a:avLst/>
          </a:prstGeom>
          <a:effectLst>
            <a:outerShdw blurRad="50800" dist="38100" dir="2700000" algn="tl" rotWithShape="0">
              <a:srgbClr val="9F87A5"/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C6D4E08-734C-3B01-5D14-CF40BAFADD67}"/>
              </a:ext>
            </a:extLst>
          </p:cNvPr>
          <p:cNvSpPr txBox="1"/>
          <p:nvPr/>
        </p:nvSpPr>
        <p:spPr>
          <a:xfrm>
            <a:off x="5645426" y="3363027"/>
            <a:ext cx="604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5400" spc="-4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학교 구성원별 역할</a:t>
            </a:r>
            <a:endParaRPr lang="en-US" altLang="ko-KR" sz="5400" spc="-4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27978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C758A050-BEED-BF43-3155-AF7FA71ED21B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983F880-4EC2-E568-6FF2-4490B7330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500" y="1623686"/>
            <a:ext cx="7915436" cy="40276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23989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01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건강증진부</a:t>
            </a:r>
            <a:endParaRPr lang="en-US" altLang="ko-KR" sz="3500" b="1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구성원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8A37436-8BDD-13BC-EC5F-BBDC221CF5CF}"/>
              </a:ext>
            </a:extLst>
          </p:cNvPr>
          <p:cNvSpPr txBox="1"/>
          <p:nvPr/>
        </p:nvSpPr>
        <p:spPr>
          <a:xfrm>
            <a:off x="6991085" y="3563224"/>
            <a:ext cx="113211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학교장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9216D9-FA21-D839-D159-804FCDCFB30D}"/>
              </a:ext>
            </a:extLst>
          </p:cNvPr>
          <p:cNvSpPr txBox="1"/>
          <p:nvPr/>
        </p:nvSpPr>
        <p:spPr>
          <a:xfrm>
            <a:off x="9778571" y="3440114"/>
            <a:ext cx="14919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보건교사 또는 보건업무 담당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5DD7360-2A56-DE88-FCDD-ACB607A0F291}"/>
              </a:ext>
            </a:extLst>
          </p:cNvPr>
          <p:cNvSpPr txBox="1"/>
          <p:nvPr/>
        </p:nvSpPr>
        <p:spPr>
          <a:xfrm>
            <a:off x="8234995" y="5130293"/>
            <a:ext cx="14919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담임교사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E7E8822-2330-35A7-BC6A-15B8ED1946FC}"/>
              </a:ext>
            </a:extLst>
          </p:cNvPr>
          <p:cNvSpPr txBox="1"/>
          <p:nvPr/>
        </p:nvSpPr>
        <p:spPr>
          <a:xfrm>
            <a:off x="3701673" y="3563224"/>
            <a:ext cx="14919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영양</a:t>
            </a:r>
            <a:r>
              <a:rPr lang="en-US" altLang="ko-KR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교</a:t>
            </a:r>
            <a:r>
              <a:rPr lang="en-US" altLang="ko-KR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사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B96A2E1-D6B4-067A-C22D-5CDE4FE98523}"/>
              </a:ext>
            </a:extLst>
          </p:cNvPr>
          <p:cNvSpPr txBox="1"/>
          <p:nvPr/>
        </p:nvSpPr>
        <p:spPr>
          <a:xfrm>
            <a:off x="5135803" y="5130293"/>
            <a:ext cx="14919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체육교사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E4B37C-F386-4083-5EFF-C5D206629A2B}"/>
              </a:ext>
            </a:extLst>
          </p:cNvPr>
          <p:cNvSpPr txBox="1"/>
          <p:nvPr/>
        </p:nvSpPr>
        <p:spPr>
          <a:xfrm>
            <a:off x="5189054" y="1897182"/>
            <a:ext cx="14919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상담</a:t>
            </a:r>
            <a:r>
              <a:rPr lang="en-US" altLang="ko-KR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교</a:t>
            </a:r>
            <a:r>
              <a:rPr lang="en-US" altLang="ko-KR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사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D2D7B2-E35D-8544-2CEA-50FDB2862027}"/>
              </a:ext>
            </a:extLst>
          </p:cNvPr>
          <p:cNvSpPr txBox="1"/>
          <p:nvPr/>
        </p:nvSpPr>
        <p:spPr>
          <a:xfrm>
            <a:off x="8234995" y="1774072"/>
            <a:ext cx="14919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보건업무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보조자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563C2EDE-E1AD-8070-EC60-BF131913D62B}"/>
              </a:ext>
            </a:extLst>
          </p:cNvPr>
          <p:cNvSpPr/>
          <p:nvPr/>
        </p:nvSpPr>
        <p:spPr>
          <a:xfrm>
            <a:off x="10463030" y="0"/>
            <a:ext cx="1334532" cy="677049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40435B8-3BFA-05C0-7DAB-051D1F322AE6}"/>
              </a:ext>
            </a:extLst>
          </p:cNvPr>
          <p:cNvSpPr txBox="1"/>
          <p:nvPr/>
        </p:nvSpPr>
        <p:spPr>
          <a:xfrm>
            <a:off x="5762737" y="365125"/>
            <a:ext cx="6112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학교구성원별 역할</a:t>
            </a:r>
            <a:endParaRPr lang="en-US" altLang="ko-KR" sz="1100" b="1" dirty="0">
              <a:solidFill>
                <a:srgbClr val="54362A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7BE1B28E-D341-B3A2-F032-0D92B4DBC3CB}"/>
              </a:ext>
            </a:extLst>
          </p:cNvPr>
          <p:cNvCxnSpPr>
            <a:cxnSpLocks/>
          </p:cNvCxnSpPr>
          <p:nvPr/>
        </p:nvCxnSpPr>
        <p:spPr>
          <a:xfrm>
            <a:off x="10463030" y="677049"/>
            <a:ext cx="133453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23893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91B6818D-2362-9277-E074-1669D0BE7A54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42979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02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건강증진부</a:t>
            </a:r>
            <a:r>
              <a:rPr lang="en-US" altLang="ko-KR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역할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A41870F2-8E46-92B9-0936-4FD35731EEE0}"/>
              </a:ext>
            </a:extLst>
          </p:cNvPr>
          <p:cNvSpPr/>
          <p:nvPr/>
        </p:nvSpPr>
        <p:spPr>
          <a:xfrm>
            <a:off x="10463030" y="0"/>
            <a:ext cx="1334532" cy="677049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2CD63A8-9ECD-4CFC-B886-E6789033BA33}"/>
              </a:ext>
            </a:extLst>
          </p:cNvPr>
          <p:cNvSpPr txBox="1"/>
          <p:nvPr/>
        </p:nvSpPr>
        <p:spPr>
          <a:xfrm>
            <a:off x="5762737" y="365125"/>
            <a:ext cx="6112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학교구성원별 역할</a:t>
            </a:r>
            <a:endParaRPr lang="en-US" altLang="ko-KR" sz="1100" b="1" dirty="0">
              <a:solidFill>
                <a:srgbClr val="54362A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59D7B843-B31F-287D-0E77-0981754BCC2B}"/>
              </a:ext>
            </a:extLst>
          </p:cNvPr>
          <p:cNvCxnSpPr>
            <a:cxnSpLocks/>
          </p:cNvCxnSpPr>
          <p:nvPr/>
        </p:nvCxnSpPr>
        <p:spPr>
          <a:xfrm>
            <a:off x="10463030" y="677049"/>
            <a:ext cx="133453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사각형: 둥근 한쪽 모서리 4">
            <a:extLst>
              <a:ext uri="{FF2B5EF4-FFF2-40B4-BE49-F238E27FC236}">
                <a16:creationId xmlns:a16="http://schemas.microsoft.com/office/drawing/2014/main" id="{B0A6D3AC-8C9C-FD71-9504-3C306170EFE1}"/>
              </a:ext>
            </a:extLst>
          </p:cNvPr>
          <p:cNvSpPr/>
          <p:nvPr/>
        </p:nvSpPr>
        <p:spPr>
          <a:xfrm flipV="1">
            <a:off x="1001904" y="2845338"/>
            <a:ext cx="1615487" cy="2729962"/>
          </a:xfrm>
          <a:prstGeom prst="round1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사각형: 둥근 한쪽 모서리 5">
            <a:extLst>
              <a:ext uri="{FF2B5EF4-FFF2-40B4-BE49-F238E27FC236}">
                <a16:creationId xmlns:a16="http://schemas.microsoft.com/office/drawing/2014/main" id="{5AC5F6AD-1A2A-8C60-68E1-B09CBE94DECD}"/>
              </a:ext>
            </a:extLst>
          </p:cNvPr>
          <p:cNvSpPr/>
          <p:nvPr/>
        </p:nvSpPr>
        <p:spPr>
          <a:xfrm flipV="1">
            <a:off x="2723785" y="2845338"/>
            <a:ext cx="1615487" cy="2729962"/>
          </a:xfrm>
          <a:prstGeom prst="round1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한쪽 모서리 6">
            <a:extLst>
              <a:ext uri="{FF2B5EF4-FFF2-40B4-BE49-F238E27FC236}">
                <a16:creationId xmlns:a16="http://schemas.microsoft.com/office/drawing/2014/main" id="{617F7C54-0869-DF86-2F97-BBD6A49B3522}"/>
              </a:ext>
            </a:extLst>
          </p:cNvPr>
          <p:cNvSpPr/>
          <p:nvPr/>
        </p:nvSpPr>
        <p:spPr>
          <a:xfrm flipV="1">
            <a:off x="4445667" y="2845338"/>
            <a:ext cx="1615487" cy="2729962"/>
          </a:xfrm>
          <a:prstGeom prst="round1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한쪽 모서리 8">
            <a:extLst>
              <a:ext uri="{FF2B5EF4-FFF2-40B4-BE49-F238E27FC236}">
                <a16:creationId xmlns:a16="http://schemas.microsoft.com/office/drawing/2014/main" id="{1A9D66C2-CDA7-FD3C-F0E2-D793F2F82181}"/>
              </a:ext>
            </a:extLst>
          </p:cNvPr>
          <p:cNvSpPr/>
          <p:nvPr/>
        </p:nvSpPr>
        <p:spPr>
          <a:xfrm flipV="1">
            <a:off x="6167548" y="2845338"/>
            <a:ext cx="1615487" cy="2729962"/>
          </a:xfrm>
          <a:prstGeom prst="round1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한쪽 모서리 9">
            <a:extLst>
              <a:ext uri="{FF2B5EF4-FFF2-40B4-BE49-F238E27FC236}">
                <a16:creationId xmlns:a16="http://schemas.microsoft.com/office/drawing/2014/main" id="{7C939F63-CE88-B033-5F19-D30553DA2F40}"/>
              </a:ext>
            </a:extLst>
          </p:cNvPr>
          <p:cNvSpPr/>
          <p:nvPr/>
        </p:nvSpPr>
        <p:spPr>
          <a:xfrm flipV="1">
            <a:off x="7889430" y="2845338"/>
            <a:ext cx="1615487" cy="2729962"/>
          </a:xfrm>
          <a:prstGeom prst="round1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한쪽 모서리 10">
            <a:extLst>
              <a:ext uri="{FF2B5EF4-FFF2-40B4-BE49-F238E27FC236}">
                <a16:creationId xmlns:a16="http://schemas.microsoft.com/office/drawing/2014/main" id="{C2C9A9E7-CA96-D182-5065-D6D96E2499BD}"/>
              </a:ext>
            </a:extLst>
          </p:cNvPr>
          <p:cNvSpPr/>
          <p:nvPr/>
        </p:nvSpPr>
        <p:spPr>
          <a:xfrm flipV="1">
            <a:off x="9611313" y="2845338"/>
            <a:ext cx="1615487" cy="2729955"/>
          </a:xfrm>
          <a:prstGeom prst="round1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D37BC89-7633-8151-6B3D-B09FA0C3CC9D}"/>
              </a:ext>
            </a:extLst>
          </p:cNvPr>
          <p:cNvSpPr txBox="1"/>
          <p:nvPr/>
        </p:nvSpPr>
        <p:spPr>
          <a:xfrm>
            <a:off x="1129104" y="4386697"/>
            <a:ext cx="136108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회의 참여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AF95DF-452C-19B2-E87D-81B2A64CCFD9}"/>
              </a:ext>
            </a:extLst>
          </p:cNvPr>
          <p:cNvSpPr txBox="1"/>
          <p:nvPr/>
        </p:nvSpPr>
        <p:spPr>
          <a:xfrm>
            <a:off x="1129104" y="4077372"/>
            <a:ext cx="13610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01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B5115C-4FC5-309F-D5F9-B77E5F786301}"/>
              </a:ext>
            </a:extLst>
          </p:cNvPr>
          <p:cNvSpPr txBox="1"/>
          <p:nvPr/>
        </p:nvSpPr>
        <p:spPr>
          <a:xfrm>
            <a:off x="2850985" y="4386697"/>
            <a:ext cx="1361087" cy="882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주기적인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관리</a:t>
            </a:r>
            <a:endParaRPr lang="en-US" altLang="ko-KR" sz="16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교육 받기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32C750-37C0-2187-0DA1-F41BCC673013}"/>
              </a:ext>
            </a:extLst>
          </p:cNvPr>
          <p:cNvSpPr txBox="1"/>
          <p:nvPr/>
        </p:nvSpPr>
        <p:spPr>
          <a:xfrm>
            <a:off x="2850985" y="4077372"/>
            <a:ext cx="13610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02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AA7F12-1711-006E-A193-59ED81CDDD3F}"/>
              </a:ext>
            </a:extLst>
          </p:cNvPr>
          <p:cNvSpPr txBox="1"/>
          <p:nvPr/>
        </p:nvSpPr>
        <p:spPr>
          <a:xfrm>
            <a:off x="4496931" y="4386697"/>
            <a:ext cx="1512959" cy="882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학생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개별지원계획</a:t>
            </a:r>
            <a:endParaRPr lang="en-US" altLang="ko-KR" sz="16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작성 및 이행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120F26A-8CD5-2F12-2727-5A517A16F345}"/>
              </a:ext>
            </a:extLst>
          </p:cNvPr>
          <p:cNvSpPr txBox="1"/>
          <p:nvPr/>
        </p:nvSpPr>
        <p:spPr>
          <a:xfrm>
            <a:off x="4572867" y="4077372"/>
            <a:ext cx="13610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03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0FFBD86-4E9B-FA8F-FC30-7A0C73AD8356}"/>
              </a:ext>
            </a:extLst>
          </p:cNvPr>
          <p:cNvSpPr txBox="1"/>
          <p:nvPr/>
        </p:nvSpPr>
        <p:spPr>
          <a:xfrm>
            <a:off x="6147988" y="4386697"/>
            <a:ext cx="1648985" cy="882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저혈당</a:t>
            </a:r>
            <a:r>
              <a:rPr lang="en-US" altLang="ko-KR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고혈당 등 응급상황 시 </a:t>
            </a:r>
            <a:endParaRPr lang="en-US" altLang="ko-KR" sz="16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조치 이해</a:t>
            </a:r>
            <a:endParaRPr lang="ko-KR" altLang="en-US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6A3670A-6221-3A93-018E-778D56AA2504}"/>
              </a:ext>
            </a:extLst>
          </p:cNvPr>
          <p:cNvSpPr txBox="1"/>
          <p:nvPr/>
        </p:nvSpPr>
        <p:spPr>
          <a:xfrm>
            <a:off x="6287166" y="4077372"/>
            <a:ext cx="13610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04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896116F-3BC6-71F1-4CB7-6321AAF693AB}"/>
              </a:ext>
            </a:extLst>
          </p:cNvPr>
          <p:cNvSpPr txBox="1"/>
          <p:nvPr/>
        </p:nvSpPr>
        <p:spPr>
          <a:xfrm>
            <a:off x="7974465" y="4386697"/>
            <a:ext cx="1488287" cy="882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급식</a:t>
            </a:r>
            <a:r>
              <a:rPr lang="en-US" altLang="ko-KR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체육활동</a:t>
            </a:r>
            <a:r>
              <a:rPr lang="en-US" altLang="ko-KR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현장학습 시 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유의사항 준수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D2BAA23-FFB2-5D1C-2124-4815DAE5E4B4}"/>
              </a:ext>
            </a:extLst>
          </p:cNvPr>
          <p:cNvSpPr txBox="1"/>
          <p:nvPr/>
        </p:nvSpPr>
        <p:spPr>
          <a:xfrm>
            <a:off x="8016630" y="4077372"/>
            <a:ext cx="13610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05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E9C5088-12BA-EF98-F118-8F20DDA94C0C}"/>
              </a:ext>
            </a:extLst>
          </p:cNvPr>
          <p:cNvSpPr txBox="1"/>
          <p:nvPr/>
        </p:nvSpPr>
        <p:spPr>
          <a:xfrm>
            <a:off x="9611312" y="4420215"/>
            <a:ext cx="1615488" cy="882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학생의</a:t>
            </a:r>
            <a:endParaRPr lang="en-US" altLang="ko-KR" sz="16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비밀보장과 </a:t>
            </a:r>
            <a:endParaRPr lang="en-US" altLang="ko-KR" sz="16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marR="0" indent="0" algn="ctr" fontAlgn="base" latinLnBrk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사생활 권리 존중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37D6BF0-1425-9CB4-E3A8-663CB51ADE94}"/>
              </a:ext>
            </a:extLst>
          </p:cNvPr>
          <p:cNvSpPr txBox="1"/>
          <p:nvPr/>
        </p:nvSpPr>
        <p:spPr>
          <a:xfrm>
            <a:off x="9738513" y="4077372"/>
            <a:ext cx="13610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kern="0" spc="0" dirty="0">
                <a:solidFill>
                  <a:srgbClr val="000000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06</a:t>
            </a:r>
            <a:endParaRPr lang="ko-KR" altLang="en-US" kern="0" spc="0" dirty="0">
              <a:solidFill>
                <a:srgbClr val="000000"/>
              </a:solidFill>
              <a:effectLst/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220355A5-E22F-19CE-915E-1BCB0FED45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528" y="3090934"/>
            <a:ext cx="900000" cy="900000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FD638A4F-EA52-36D3-F3F0-F59DC355FE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173" y="3090934"/>
            <a:ext cx="900000" cy="900000"/>
          </a:xfrm>
          <a:prstGeom prst="rect">
            <a:avLst/>
          </a:prstGeom>
        </p:spPr>
      </p:pic>
      <p:pic>
        <p:nvPicPr>
          <p:cNvPr id="34" name="그림 33" descr="텍스트, 구급 상자이(가) 표시된 사진&#10;&#10;자동 생성된 설명">
            <a:extLst>
              <a:ext uri="{FF2B5EF4-FFF2-40B4-BE49-F238E27FC236}">
                <a16:creationId xmlns:a16="http://schemas.microsoft.com/office/drawing/2014/main" id="{F3A9DA3E-CC87-01C7-6DE3-40FF39F052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291" y="3090934"/>
            <a:ext cx="900000" cy="900000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32EE4603-FACE-ECF6-F714-F7B6C19629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410" y="3090934"/>
            <a:ext cx="900000" cy="900000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D54BD1B7-BBCB-7CAD-F5E6-4CD93B75BD8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647" y="3090934"/>
            <a:ext cx="900000" cy="900000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198AD89C-8125-C379-AC9F-DB197AA959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672" y="3090934"/>
            <a:ext cx="898769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915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3D979264-2C92-E184-A84D-94BC696B55A7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" name="그림 5" descr="텍스트이(가) 표시된 사진&#10;&#10;자동 생성된 설명">
            <a:hlinkClick r:id="rId3"/>
            <a:extLst>
              <a:ext uri="{FF2B5EF4-FFF2-40B4-BE49-F238E27FC236}">
                <a16:creationId xmlns:a16="http://schemas.microsoft.com/office/drawing/2014/main" id="{60CF0EB3-3CB6-6CB6-82C6-69B2FEDE49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85" y="1511239"/>
            <a:ext cx="7038970" cy="39594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239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03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교사의 역할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10463030" y="0"/>
            <a:ext cx="1334532" cy="677049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62737" y="365125"/>
            <a:ext cx="6112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학교구성원별 역할</a:t>
            </a:r>
            <a:endParaRPr lang="en-US" altLang="ko-KR" sz="1100" b="1" dirty="0">
              <a:solidFill>
                <a:srgbClr val="54362A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10463030" y="677049"/>
            <a:ext cx="133453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9694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78789FBD-62E4-A45D-FE84-203DD497E2A9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239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03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담임교사 역할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8BDDBF-3877-050A-4C0A-1C49C4C2E155}"/>
              </a:ext>
            </a:extLst>
          </p:cNvPr>
          <p:cNvSpPr/>
          <p:nvPr/>
        </p:nvSpPr>
        <p:spPr>
          <a:xfrm>
            <a:off x="10463030" y="0"/>
            <a:ext cx="1334532" cy="677049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B8B430-94E8-DEEC-5FC0-7FFC77722E51}"/>
              </a:ext>
            </a:extLst>
          </p:cNvPr>
          <p:cNvSpPr txBox="1"/>
          <p:nvPr/>
        </p:nvSpPr>
        <p:spPr>
          <a:xfrm>
            <a:off x="5762737" y="365125"/>
            <a:ext cx="6112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학교구성원별 역할</a:t>
            </a:r>
            <a:endParaRPr lang="en-US" altLang="ko-KR" sz="1100" b="1" dirty="0">
              <a:solidFill>
                <a:srgbClr val="54362A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87A2A63-D3F3-F909-17D9-320A62DF0173}"/>
              </a:ext>
            </a:extLst>
          </p:cNvPr>
          <p:cNvCxnSpPr>
            <a:cxnSpLocks/>
          </p:cNvCxnSpPr>
          <p:nvPr/>
        </p:nvCxnSpPr>
        <p:spPr>
          <a:xfrm>
            <a:off x="10463030" y="677049"/>
            <a:ext cx="133453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사각형: 둥근 위쪽 모서리 21">
            <a:extLst>
              <a:ext uri="{FF2B5EF4-FFF2-40B4-BE49-F238E27FC236}">
                <a16:creationId xmlns:a16="http://schemas.microsoft.com/office/drawing/2014/main" id="{5C42B8D1-68CA-2522-DED9-7679AB2CC644}"/>
              </a:ext>
            </a:extLst>
          </p:cNvPr>
          <p:cNvSpPr/>
          <p:nvPr/>
        </p:nvSpPr>
        <p:spPr>
          <a:xfrm rot="5400000">
            <a:off x="3334637" y="507733"/>
            <a:ext cx="304595" cy="473906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4CD8CBF-B8ED-8B4F-1834-5DEFCEF47769}"/>
              </a:ext>
            </a:extLst>
          </p:cNvPr>
          <p:cNvSpPr txBox="1"/>
          <p:nvPr/>
        </p:nvSpPr>
        <p:spPr>
          <a:xfrm>
            <a:off x="1298561" y="2526647"/>
            <a:ext cx="2264649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원활한 교우관계 지원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1FA80AE6-4F54-0227-5BE7-4C4EC4C11A12}"/>
              </a:ext>
            </a:extLst>
          </p:cNvPr>
          <p:cNvSpPr/>
          <p:nvPr/>
        </p:nvSpPr>
        <p:spPr>
          <a:xfrm>
            <a:off x="958688" y="2725696"/>
            <a:ext cx="303135" cy="303135"/>
          </a:xfrm>
          <a:prstGeom prst="ellipse">
            <a:avLst/>
          </a:prstGeom>
          <a:solidFill>
            <a:srgbClr val="EB7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A3BD"/>
              </a:solidFill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01B34D1D-3AAE-20F8-3BB4-D4208C25A1D5}"/>
              </a:ext>
            </a:extLst>
          </p:cNvPr>
          <p:cNvSpPr/>
          <p:nvPr/>
        </p:nvSpPr>
        <p:spPr>
          <a:xfrm>
            <a:off x="928090" y="2695098"/>
            <a:ext cx="364331" cy="364331"/>
          </a:xfrm>
          <a:prstGeom prst="ellipse">
            <a:avLst/>
          </a:prstGeom>
          <a:noFill/>
          <a:ln w="9525">
            <a:solidFill>
              <a:srgbClr val="EB757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A3BD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C881F0-787D-F0FE-A0C9-F04ABE28D137}"/>
              </a:ext>
            </a:extLst>
          </p:cNvPr>
          <p:cNvSpPr txBox="1"/>
          <p:nvPr/>
        </p:nvSpPr>
        <p:spPr>
          <a:xfrm>
            <a:off x="999479" y="273727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1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5" name="사각형: 둥근 위쪽 모서리 24">
            <a:extLst>
              <a:ext uri="{FF2B5EF4-FFF2-40B4-BE49-F238E27FC236}">
                <a16:creationId xmlns:a16="http://schemas.microsoft.com/office/drawing/2014/main" id="{47A77B1C-22A4-30C8-71B8-E4BF38FF57E8}"/>
              </a:ext>
            </a:extLst>
          </p:cNvPr>
          <p:cNvSpPr/>
          <p:nvPr/>
        </p:nvSpPr>
        <p:spPr>
          <a:xfrm rot="5400000">
            <a:off x="3334637" y="1008363"/>
            <a:ext cx="304595" cy="473906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8D710F2-1944-D904-15A9-2E200187BEDD}"/>
              </a:ext>
            </a:extLst>
          </p:cNvPr>
          <p:cNvSpPr txBox="1"/>
          <p:nvPr/>
        </p:nvSpPr>
        <p:spPr>
          <a:xfrm>
            <a:off x="1298562" y="3027277"/>
            <a:ext cx="2747606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식사와 간식 섭취 시 배려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874B78C6-0757-DFF3-C4DB-B7852A100E4C}"/>
              </a:ext>
            </a:extLst>
          </p:cNvPr>
          <p:cNvGrpSpPr/>
          <p:nvPr/>
        </p:nvGrpSpPr>
        <p:grpSpPr>
          <a:xfrm>
            <a:off x="928090" y="319572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A552E90B-8657-BF3F-55C0-17310128CBFE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F396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A3BD"/>
                </a:solidFill>
              </a:endParaRPr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A917B7A1-D743-B58E-8D46-D914E60AF1EE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F3960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B60A4AFD-36A0-C53A-F4EE-B9F90708396C}"/>
              </a:ext>
            </a:extLst>
          </p:cNvPr>
          <p:cNvSpPr txBox="1"/>
          <p:nvPr/>
        </p:nvSpPr>
        <p:spPr>
          <a:xfrm>
            <a:off x="999479" y="323790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2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2" name="사각형: 둥근 위쪽 모서리 31">
            <a:extLst>
              <a:ext uri="{FF2B5EF4-FFF2-40B4-BE49-F238E27FC236}">
                <a16:creationId xmlns:a16="http://schemas.microsoft.com/office/drawing/2014/main" id="{99A55E9B-6ACA-DBDC-8322-8F2CFA06A3FB}"/>
              </a:ext>
            </a:extLst>
          </p:cNvPr>
          <p:cNvSpPr/>
          <p:nvPr/>
        </p:nvSpPr>
        <p:spPr>
          <a:xfrm rot="5400000">
            <a:off x="3334637" y="1508993"/>
            <a:ext cx="304595" cy="473906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558F68D-638D-6EDF-A366-1800FF397AC9}"/>
              </a:ext>
            </a:extLst>
          </p:cNvPr>
          <p:cNvSpPr txBox="1"/>
          <p:nvPr/>
        </p:nvSpPr>
        <p:spPr>
          <a:xfrm>
            <a:off x="1308736" y="3527907"/>
            <a:ext cx="2839610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특별행사 등의 참여 보장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369D6BCA-F50B-7C00-8C71-E7D5F6F72A58}"/>
              </a:ext>
            </a:extLst>
          </p:cNvPr>
          <p:cNvGrpSpPr/>
          <p:nvPr/>
        </p:nvGrpSpPr>
        <p:grpSpPr>
          <a:xfrm>
            <a:off x="938264" y="369635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08E05B85-09DD-C976-76DB-303C78EAE1E4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95D7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B1A8D98F-5D84-E85A-6471-ED465E399E84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95D71F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78AE0360-5359-35CD-801F-D8658129B061}"/>
              </a:ext>
            </a:extLst>
          </p:cNvPr>
          <p:cNvSpPr txBox="1"/>
          <p:nvPr/>
        </p:nvSpPr>
        <p:spPr>
          <a:xfrm>
            <a:off x="1009653" y="373853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3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9" name="사각형: 둥근 위쪽 모서리 38">
            <a:extLst>
              <a:ext uri="{FF2B5EF4-FFF2-40B4-BE49-F238E27FC236}">
                <a16:creationId xmlns:a16="http://schemas.microsoft.com/office/drawing/2014/main" id="{78E78442-4A8E-70CE-5464-A6451A6B8ED7}"/>
              </a:ext>
            </a:extLst>
          </p:cNvPr>
          <p:cNvSpPr/>
          <p:nvPr/>
        </p:nvSpPr>
        <p:spPr>
          <a:xfrm rot="5400000">
            <a:off x="3332886" y="2011378"/>
            <a:ext cx="304595" cy="473556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E3CA6E1-D71F-E7CE-4918-08D5BE2ECE7A}"/>
              </a:ext>
            </a:extLst>
          </p:cNvPr>
          <p:cNvSpPr txBox="1"/>
          <p:nvPr/>
        </p:nvSpPr>
        <p:spPr>
          <a:xfrm>
            <a:off x="1289633" y="4028537"/>
            <a:ext cx="4566835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연속혈당측정기 사용 학생의 휴대폰 허용범위 협의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3B98CDC3-F59E-1878-A396-F39DFE11B217}"/>
              </a:ext>
            </a:extLst>
          </p:cNvPr>
          <p:cNvGrpSpPr/>
          <p:nvPr/>
        </p:nvGrpSpPr>
        <p:grpSpPr>
          <a:xfrm>
            <a:off x="919162" y="419698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BBD3E813-11A3-82D3-A0AA-347CF3213727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27B5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BDD186ED-2D2A-1A83-1077-002BACF48162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27B5D7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2F7B340A-6658-2137-9866-40994CF86804}"/>
              </a:ext>
            </a:extLst>
          </p:cNvPr>
          <p:cNvSpPr txBox="1"/>
          <p:nvPr/>
        </p:nvSpPr>
        <p:spPr>
          <a:xfrm>
            <a:off x="990551" y="423916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4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46" name="사각형: 둥근 위쪽 모서리 45">
            <a:extLst>
              <a:ext uri="{FF2B5EF4-FFF2-40B4-BE49-F238E27FC236}">
                <a16:creationId xmlns:a16="http://schemas.microsoft.com/office/drawing/2014/main" id="{39A444EB-162B-27F5-2768-B46CF5F943D0}"/>
              </a:ext>
            </a:extLst>
          </p:cNvPr>
          <p:cNvSpPr/>
          <p:nvPr/>
        </p:nvSpPr>
        <p:spPr>
          <a:xfrm rot="5400000">
            <a:off x="3335909" y="2512008"/>
            <a:ext cx="304595" cy="473555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46054E3-040E-20C5-3F70-47AD7B935782}"/>
              </a:ext>
            </a:extLst>
          </p:cNvPr>
          <p:cNvSpPr txBox="1"/>
          <p:nvPr/>
        </p:nvSpPr>
        <p:spPr>
          <a:xfrm>
            <a:off x="1308736" y="4529167"/>
            <a:ext cx="4611418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펌프 사용 학생의 기계음 발생 가능성을 인지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0AE73E5F-CCCF-4124-3092-08725373B5F6}"/>
              </a:ext>
            </a:extLst>
          </p:cNvPr>
          <p:cNvGrpSpPr/>
          <p:nvPr/>
        </p:nvGrpSpPr>
        <p:grpSpPr>
          <a:xfrm>
            <a:off x="938264" y="469761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790692D2-9704-EA53-11FB-C2FCC5976163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218F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6CA229B5-CC14-799A-F5F4-D76AB2976239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218FD9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1D7B82FD-BCD3-2FB7-D3BC-F42C6DA9FC0E}"/>
              </a:ext>
            </a:extLst>
          </p:cNvPr>
          <p:cNvSpPr txBox="1"/>
          <p:nvPr/>
        </p:nvSpPr>
        <p:spPr>
          <a:xfrm>
            <a:off x="1009653" y="473979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5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B0B834D2-1516-4775-BF6E-187706DF2FD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b="3196"/>
          <a:stretch/>
        </p:blipFill>
        <p:spPr>
          <a:xfrm>
            <a:off x="6211601" y="1518826"/>
            <a:ext cx="5229750" cy="466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1348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57B5A166-70E2-A73C-4338-2D86C6B7C05A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239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04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체육교사 역할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233FB49-CA49-FFD7-BDBC-6664EF4DD3F3}"/>
              </a:ext>
            </a:extLst>
          </p:cNvPr>
          <p:cNvSpPr/>
          <p:nvPr/>
        </p:nvSpPr>
        <p:spPr>
          <a:xfrm>
            <a:off x="10463030" y="0"/>
            <a:ext cx="1334532" cy="677049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09540D-4A7C-84D0-6899-0A3CD2F64149}"/>
              </a:ext>
            </a:extLst>
          </p:cNvPr>
          <p:cNvSpPr txBox="1"/>
          <p:nvPr/>
        </p:nvSpPr>
        <p:spPr>
          <a:xfrm>
            <a:off x="5762737" y="365125"/>
            <a:ext cx="6112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학교구성원별 역할</a:t>
            </a:r>
            <a:endParaRPr lang="en-US" altLang="ko-KR" sz="1100" b="1" dirty="0">
              <a:solidFill>
                <a:srgbClr val="54362A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7944D1B2-F06C-7AB2-E32B-637600711213}"/>
              </a:ext>
            </a:extLst>
          </p:cNvPr>
          <p:cNvCxnSpPr>
            <a:cxnSpLocks/>
          </p:cNvCxnSpPr>
          <p:nvPr/>
        </p:nvCxnSpPr>
        <p:spPr>
          <a:xfrm>
            <a:off x="10463030" y="677049"/>
            <a:ext cx="133453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사각형: 둥근 위쪽 모서리 5">
            <a:extLst>
              <a:ext uri="{FF2B5EF4-FFF2-40B4-BE49-F238E27FC236}">
                <a16:creationId xmlns:a16="http://schemas.microsoft.com/office/drawing/2014/main" id="{70597D13-19CF-481F-BBE1-8921C16A9563}"/>
              </a:ext>
            </a:extLst>
          </p:cNvPr>
          <p:cNvSpPr/>
          <p:nvPr/>
        </p:nvSpPr>
        <p:spPr>
          <a:xfrm rot="5400000">
            <a:off x="3058172" y="777051"/>
            <a:ext cx="304595" cy="4200429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EED5F5-DC0C-9103-79CF-5A6E97FBC467}"/>
              </a:ext>
            </a:extLst>
          </p:cNvPr>
          <p:cNvSpPr txBox="1"/>
          <p:nvPr/>
        </p:nvSpPr>
        <p:spPr>
          <a:xfrm>
            <a:off x="1298561" y="2526647"/>
            <a:ext cx="3246225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혈당관리 물품 구비 여부 확인 </a:t>
            </a:r>
            <a:endParaRPr lang="en-US" altLang="ko-KR" sz="1600" kern="0" dirty="0"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CF36F1D3-7197-82D8-7EF6-F3A0BF2F8757}"/>
              </a:ext>
            </a:extLst>
          </p:cNvPr>
          <p:cNvSpPr/>
          <p:nvPr/>
        </p:nvSpPr>
        <p:spPr>
          <a:xfrm>
            <a:off x="958688" y="2725696"/>
            <a:ext cx="303135" cy="303135"/>
          </a:xfrm>
          <a:prstGeom prst="ellipse">
            <a:avLst/>
          </a:prstGeom>
          <a:solidFill>
            <a:srgbClr val="EB7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A3BD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C0F35792-02F9-7721-B928-151686D79C5B}"/>
              </a:ext>
            </a:extLst>
          </p:cNvPr>
          <p:cNvSpPr/>
          <p:nvPr/>
        </p:nvSpPr>
        <p:spPr>
          <a:xfrm>
            <a:off x="928090" y="2695098"/>
            <a:ext cx="364331" cy="364331"/>
          </a:xfrm>
          <a:prstGeom prst="ellipse">
            <a:avLst/>
          </a:prstGeom>
          <a:noFill/>
          <a:ln w="9525">
            <a:solidFill>
              <a:srgbClr val="EB757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A3BD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0CBDE8-F1D5-59F2-BE2F-D91EE958DB94}"/>
              </a:ext>
            </a:extLst>
          </p:cNvPr>
          <p:cNvSpPr txBox="1"/>
          <p:nvPr/>
        </p:nvSpPr>
        <p:spPr>
          <a:xfrm>
            <a:off x="999479" y="273727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1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5" name="사각형: 둥근 위쪽 모서리 14">
            <a:extLst>
              <a:ext uri="{FF2B5EF4-FFF2-40B4-BE49-F238E27FC236}">
                <a16:creationId xmlns:a16="http://schemas.microsoft.com/office/drawing/2014/main" id="{F81E0FDB-17C1-D249-C384-195B1551AC80}"/>
              </a:ext>
            </a:extLst>
          </p:cNvPr>
          <p:cNvSpPr/>
          <p:nvPr/>
        </p:nvSpPr>
        <p:spPr>
          <a:xfrm rot="5400000">
            <a:off x="3058172" y="1277681"/>
            <a:ext cx="304595" cy="4200429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A165A-8755-470B-D090-75CEED8EC3C2}"/>
              </a:ext>
            </a:extLst>
          </p:cNvPr>
          <p:cNvSpPr txBox="1"/>
          <p:nvPr/>
        </p:nvSpPr>
        <p:spPr>
          <a:xfrm>
            <a:off x="1298562" y="3027277"/>
            <a:ext cx="4365609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비상연락망과 비상관리물품의 구비장소 숙지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0D7C23E1-15FB-DCF4-FFCA-C262F810FBD0}"/>
              </a:ext>
            </a:extLst>
          </p:cNvPr>
          <p:cNvGrpSpPr/>
          <p:nvPr/>
        </p:nvGrpSpPr>
        <p:grpSpPr>
          <a:xfrm>
            <a:off x="928090" y="319572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3B56BA74-572E-697A-F027-F4FB7593F401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F396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A3BD"/>
                </a:solidFill>
              </a:endParaRPr>
            </a:p>
          </p:txBody>
        </p:sp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8F57509E-5BF8-C114-3F1E-BB5C81691669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F3960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16732142-D494-5BED-81A5-7F79D09BE7E1}"/>
              </a:ext>
            </a:extLst>
          </p:cNvPr>
          <p:cNvSpPr txBox="1"/>
          <p:nvPr/>
        </p:nvSpPr>
        <p:spPr>
          <a:xfrm>
            <a:off x="999479" y="323790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2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2" name="사각형: 둥근 위쪽 모서리 21">
            <a:extLst>
              <a:ext uri="{FF2B5EF4-FFF2-40B4-BE49-F238E27FC236}">
                <a16:creationId xmlns:a16="http://schemas.microsoft.com/office/drawing/2014/main" id="{62EF68C8-4451-FD64-9223-E49AEF677808}"/>
              </a:ext>
            </a:extLst>
          </p:cNvPr>
          <p:cNvSpPr/>
          <p:nvPr/>
        </p:nvSpPr>
        <p:spPr>
          <a:xfrm rot="5400000">
            <a:off x="3053641" y="1773910"/>
            <a:ext cx="304595" cy="4209229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20AC289-01A6-273F-8F7B-154D7B6F7E7C}"/>
              </a:ext>
            </a:extLst>
          </p:cNvPr>
          <p:cNvSpPr txBox="1"/>
          <p:nvPr/>
        </p:nvSpPr>
        <p:spPr>
          <a:xfrm>
            <a:off x="1308735" y="3527907"/>
            <a:ext cx="4580845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혈당측정 및 인슐린 조절을 위한 활동 허용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28E67B0E-B1C6-90A4-2EF8-04AB3DB274D3}"/>
              </a:ext>
            </a:extLst>
          </p:cNvPr>
          <p:cNvGrpSpPr/>
          <p:nvPr/>
        </p:nvGrpSpPr>
        <p:grpSpPr>
          <a:xfrm>
            <a:off x="938264" y="369635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4897133F-9391-4EB6-B184-97E8B120578F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95D7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BF82501A-3DFC-BA25-0D82-9C02C2C9ABB5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95D71F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62F924CA-905A-DC7B-A2A4-1ABF502EC120}"/>
              </a:ext>
            </a:extLst>
          </p:cNvPr>
          <p:cNvSpPr txBox="1"/>
          <p:nvPr/>
        </p:nvSpPr>
        <p:spPr>
          <a:xfrm>
            <a:off x="1009653" y="373853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3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8" name="사각형: 둥근 위쪽 모서리 27">
            <a:extLst>
              <a:ext uri="{FF2B5EF4-FFF2-40B4-BE49-F238E27FC236}">
                <a16:creationId xmlns:a16="http://schemas.microsoft.com/office/drawing/2014/main" id="{F4254215-7A6B-FDCA-3DAA-A269CF338265}"/>
              </a:ext>
            </a:extLst>
          </p:cNvPr>
          <p:cNvSpPr/>
          <p:nvPr/>
        </p:nvSpPr>
        <p:spPr>
          <a:xfrm rot="5400000">
            <a:off x="3008704" y="2227806"/>
            <a:ext cx="304595" cy="43027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7CC99E8-8B66-BEDC-3428-772AE0E3753C}"/>
              </a:ext>
            </a:extLst>
          </p:cNvPr>
          <p:cNvSpPr txBox="1"/>
          <p:nvPr/>
        </p:nvSpPr>
        <p:spPr>
          <a:xfrm>
            <a:off x="1289634" y="4028537"/>
            <a:ext cx="4870570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저혈당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발생하지 않도록 정기적 확인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69DAD78-AD63-41FF-3841-F1F300D2D65E}"/>
              </a:ext>
            </a:extLst>
          </p:cNvPr>
          <p:cNvGrpSpPr/>
          <p:nvPr/>
        </p:nvGrpSpPr>
        <p:grpSpPr>
          <a:xfrm>
            <a:off x="919162" y="419698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2522DC73-AF3E-8EAE-12E9-A4206321BA83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27B5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E99D54A2-13E9-429E-3364-3728169BD681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27B5D7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A98B60DB-63FD-EC03-53E1-BD9964E3B0A5}"/>
              </a:ext>
            </a:extLst>
          </p:cNvPr>
          <p:cNvSpPr txBox="1"/>
          <p:nvPr/>
        </p:nvSpPr>
        <p:spPr>
          <a:xfrm>
            <a:off x="990551" y="423916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4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4" name="사각형: 둥근 위쪽 모서리 33">
            <a:extLst>
              <a:ext uri="{FF2B5EF4-FFF2-40B4-BE49-F238E27FC236}">
                <a16:creationId xmlns:a16="http://schemas.microsoft.com/office/drawing/2014/main" id="{A73D2971-865A-FD78-0333-2D28C333AE8F}"/>
              </a:ext>
            </a:extLst>
          </p:cNvPr>
          <p:cNvSpPr/>
          <p:nvPr/>
        </p:nvSpPr>
        <p:spPr>
          <a:xfrm rot="5400000">
            <a:off x="3063332" y="2784585"/>
            <a:ext cx="304595" cy="419040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D650807-A6C2-E227-7475-E37D29F1FB1E}"/>
              </a:ext>
            </a:extLst>
          </p:cNvPr>
          <p:cNvSpPr txBox="1"/>
          <p:nvPr/>
        </p:nvSpPr>
        <p:spPr>
          <a:xfrm>
            <a:off x="1308736" y="4529167"/>
            <a:ext cx="4918118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체육활동 보장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4A200D51-1CF1-97D0-04DA-69FFC3776536}"/>
              </a:ext>
            </a:extLst>
          </p:cNvPr>
          <p:cNvGrpSpPr/>
          <p:nvPr/>
        </p:nvGrpSpPr>
        <p:grpSpPr>
          <a:xfrm>
            <a:off x="938264" y="469761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135ED8B2-891F-AF2F-97FD-FD736434D419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218F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46FB10E5-3B2C-ECFD-530A-8751C73131BF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218FD9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ED018E2C-E924-7B8B-C1C7-43C532E584D7}"/>
              </a:ext>
            </a:extLst>
          </p:cNvPr>
          <p:cNvSpPr txBox="1"/>
          <p:nvPr/>
        </p:nvSpPr>
        <p:spPr>
          <a:xfrm>
            <a:off x="1009653" y="473979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5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2" name="그래픽 41">
            <a:extLst>
              <a:ext uri="{FF2B5EF4-FFF2-40B4-BE49-F238E27FC236}">
                <a16:creationId xmlns:a16="http://schemas.microsoft.com/office/drawing/2014/main" id="{2DF266F3-95D7-DAC5-94ED-1D2772965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96000" y="1532745"/>
            <a:ext cx="5137312" cy="4238858"/>
          </a:xfrm>
          <a:prstGeom prst="rect">
            <a:avLst/>
          </a:prstGeom>
        </p:spPr>
      </p:pic>
      <p:pic>
        <p:nvPicPr>
          <p:cNvPr id="41" name="그래픽 40">
            <a:extLst>
              <a:ext uri="{FF2B5EF4-FFF2-40B4-BE49-F238E27FC236}">
                <a16:creationId xmlns:a16="http://schemas.microsoft.com/office/drawing/2014/main" id="{86506403-B80A-303B-708E-B15ACA6CE9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16396" y="1775751"/>
            <a:ext cx="5638800" cy="420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4451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BAE6EDBC-2394-1198-140A-DF7A717DC505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239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05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영양교사 역할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A495698C-50B7-9B3C-DF43-F87DD88FB32E}"/>
              </a:ext>
            </a:extLst>
          </p:cNvPr>
          <p:cNvSpPr/>
          <p:nvPr/>
        </p:nvSpPr>
        <p:spPr>
          <a:xfrm>
            <a:off x="10463030" y="0"/>
            <a:ext cx="1334532" cy="677049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C1C6FD-30FE-3CD9-59DF-A811B51EFA3F}"/>
              </a:ext>
            </a:extLst>
          </p:cNvPr>
          <p:cNvSpPr txBox="1"/>
          <p:nvPr/>
        </p:nvSpPr>
        <p:spPr>
          <a:xfrm>
            <a:off x="5762737" y="365125"/>
            <a:ext cx="6112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학교구성원별 역할</a:t>
            </a:r>
            <a:endParaRPr lang="en-US" altLang="ko-KR" sz="1100" b="1" dirty="0">
              <a:solidFill>
                <a:srgbClr val="54362A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2DFFEA3C-46B9-5F58-727A-05EC82447326}"/>
              </a:ext>
            </a:extLst>
          </p:cNvPr>
          <p:cNvCxnSpPr>
            <a:cxnSpLocks/>
          </p:cNvCxnSpPr>
          <p:nvPr/>
        </p:nvCxnSpPr>
        <p:spPr>
          <a:xfrm>
            <a:off x="10463030" y="677049"/>
            <a:ext cx="133453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>
            <a:extLst>
              <a:ext uri="{FF2B5EF4-FFF2-40B4-BE49-F238E27FC236}">
                <a16:creationId xmlns:a16="http://schemas.microsoft.com/office/drawing/2014/main" id="{FAFB1831-98D1-C9A7-8843-512A8C24627E}"/>
              </a:ext>
            </a:extLst>
          </p:cNvPr>
          <p:cNvGrpSpPr/>
          <p:nvPr/>
        </p:nvGrpSpPr>
        <p:grpSpPr>
          <a:xfrm>
            <a:off x="5938796" y="1597377"/>
            <a:ext cx="5502555" cy="4197962"/>
            <a:chOff x="5492994" y="1364637"/>
            <a:chExt cx="5982995" cy="456449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BF946F9-82C7-FCA4-6F64-DD1A99735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395329" y="1364637"/>
              <a:ext cx="5080660" cy="2646141"/>
            </a:xfrm>
            <a:prstGeom prst="rect">
              <a:avLst/>
            </a:prstGeom>
          </p:spPr>
        </p:pic>
        <p:pic>
          <p:nvPicPr>
            <p:cNvPr id="12" name="그림 11" descr="바닥이(가) 표시된 사진&#10;&#10;자동 생성된 설명">
              <a:extLst>
                <a:ext uri="{FF2B5EF4-FFF2-40B4-BE49-F238E27FC236}">
                  <a16:creationId xmlns:a16="http://schemas.microsoft.com/office/drawing/2014/main" id="{7C2A9C11-6D1A-3CEE-D66D-AD28610418F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2994" y="1949413"/>
              <a:ext cx="5703062" cy="3979719"/>
            </a:xfrm>
            <a:prstGeom prst="rect">
              <a:avLst/>
            </a:prstGeom>
          </p:spPr>
        </p:pic>
      </p:grpSp>
      <p:sp>
        <p:nvSpPr>
          <p:cNvPr id="7" name="사각형: 둥근 위쪽 모서리 6">
            <a:extLst>
              <a:ext uri="{FF2B5EF4-FFF2-40B4-BE49-F238E27FC236}">
                <a16:creationId xmlns:a16="http://schemas.microsoft.com/office/drawing/2014/main" id="{2699EDA6-9F8C-4642-7A07-96FA85A99378}"/>
              </a:ext>
            </a:extLst>
          </p:cNvPr>
          <p:cNvSpPr/>
          <p:nvPr/>
        </p:nvSpPr>
        <p:spPr>
          <a:xfrm rot="5400000">
            <a:off x="2993201" y="842023"/>
            <a:ext cx="304595" cy="407048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35A600C8-76B8-8134-A4E0-53B6B8129682}"/>
              </a:ext>
            </a:extLst>
          </p:cNvPr>
          <p:cNvSpPr/>
          <p:nvPr/>
        </p:nvSpPr>
        <p:spPr>
          <a:xfrm>
            <a:off x="958688" y="2725696"/>
            <a:ext cx="303135" cy="303135"/>
          </a:xfrm>
          <a:prstGeom prst="ellipse">
            <a:avLst/>
          </a:prstGeom>
          <a:solidFill>
            <a:srgbClr val="EB7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A3BD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3D8072E3-58F6-5913-5458-A01B1C6D329B}"/>
              </a:ext>
            </a:extLst>
          </p:cNvPr>
          <p:cNvSpPr/>
          <p:nvPr/>
        </p:nvSpPr>
        <p:spPr>
          <a:xfrm>
            <a:off x="928090" y="2695098"/>
            <a:ext cx="364331" cy="364331"/>
          </a:xfrm>
          <a:prstGeom prst="ellipse">
            <a:avLst/>
          </a:prstGeom>
          <a:noFill/>
          <a:ln w="9525">
            <a:solidFill>
              <a:srgbClr val="EB757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A3BD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7EE5F7-4EF1-83F7-BE94-15E002109577}"/>
              </a:ext>
            </a:extLst>
          </p:cNvPr>
          <p:cNvSpPr txBox="1"/>
          <p:nvPr/>
        </p:nvSpPr>
        <p:spPr>
          <a:xfrm>
            <a:off x="999479" y="273727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1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5" name="사각형: 둥근 위쪽 모서리 14">
            <a:extLst>
              <a:ext uri="{FF2B5EF4-FFF2-40B4-BE49-F238E27FC236}">
                <a16:creationId xmlns:a16="http://schemas.microsoft.com/office/drawing/2014/main" id="{68A830CF-DA27-F150-CC8E-E8AACB30528A}"/>
              </a:ext>
            </a:extLst>
          </p:cNvPr>
          <p:cNvSpPr/>
          <p:nvPr/>
        </p:nvSpPr>
        <p:spPr>
          <a:xfrm rot="5400000">
            <a:off x="2993201" y="1342653"/>
            <a:ext cx="304595" cy="407048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495515C-4FE0-3275-157B-769DEB9AC190}"/>
              </a:ext>
            </a:extLst>
          </p:cNvPr>
          <p:cNvSpPr txBox="1"/>
          <p:nvPr/>
        </p:nvSpPr>
        <p:spPr>
          <a:xfrm>
            <a:off x="1298562" y="3027277"/>
            <a:ext cx="4382780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급식 전 </a:t>
            </a:r>
            <a:r>
              <a:rPr lang="ko-KR" altLang="en-US" sz="1600" kern="0" spc="0" dirty="0" err="1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저혈당</a:t>
            </a: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 발생 대비</a:t>
            </a:r>
            <a:endParaRPr lang="en-US" altLang="ko-KR" sz="1600" kern="0" spc="0" dirty="0">
              <a:solidFill>
                <a:srgbClr val="00B0F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EAB50561-09C5-403E-4A9E-7736A97102AC}"/>
              </a:ext>
            </a:extLst>
          </p:cNvPr>
          <p:cNvGrpSpPr/>
          <p:nvPr/>
        </p:nvGrpSpPr>
        <p:grpSpPr>
          <a:xfrm>
            <a:off x="928090" y="319572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00DA5C17-1EB1-0E5B-7DA8-8E5C6C55F8F2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F396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A3BD"/>
                </a:solidFill>
              </a:endParaRPr>
            </a:p>
          </p:txBody>
        </p:sp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685FA334-EC67-0807-77F3-A48E95268EC4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F3960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C82B9F95-5ABE-7998-AC7B-0A8F79E94D37}"/>
              </a:ext>
            </a:extLst>
          </p:cNvPr>
          <p:cNvSpPr txBox="1"/>
          <p:nvPr/>
        </p:nvSpPr>
        <p:spPr>
          <a:xfrm>
            <a:off x="999479" y="323790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2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2" name="사각형: 둥근 위쪽 모서리 21">
            <a:extLst>
              <a:ext uri="{FF2B5EF4-FFF2-40B4-BE49-F238E27FC236}">
                <a16:creationId xmlns:a16="http://schemas.microsoft.com/office/drawing/2014/main" id="{FA9CA5AE-3791-57E1-D990-FD2D16EC9CE5}"/>
              </a:ext>
            </a:extLst>
          </p:cNvPr>
          <p:cNvSpPr/>
          <p:nvPr/>
        </p:nvSpPr>
        <p:spPr>
          <a:xfrm rot="5400000">
            <a:off x="2988533" y="1839017"/>
            <a:ext cx="304595" cy="407901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E6C471E-60A1-8A67-BCFE-165DE18D67C0}"/>
              </a:ext>
            </a:extLst>
          </p:cNvPr>
          <p:cNvSpPr txBox="1"/>
          <p:nvPr/>
        </p:nvSpPr>
        <p:spPr>
          <a:xfrm>
            <a:off x="1308735" y="3527907"/>
            <a:ext cx="4598862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영양정보 제공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470B7555-974F-76C4-02A2-F4BD68556821}"/>
              </a:ext>
            </a:extLst>
          </p:cNvPr>
          <p:cNvGrpSpPr/>
          <p:nvPr/>
        </p:nvGrpSpPr>
        <p:grpSpPr>
          <a:xfrm>
            <a:off x="938264" y="3696358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2400E322-6416-0D3C-995A-86E8E14F156A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95D7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209DFA93-9856-B963-B160-BA6D89594B2E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95D71F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F1F2E1BB-5761-CB67-0F15-D9C53DB0A60A}"/>
              </a:ext>
            </a:extLst>
          </p:cNvPr>
          <p:cNvSpPr txBox="1"/>
          <p:nvPr/>
        </p:nvSpPr>
        <p:spPr>
          <a:xfrm>
            <a:off x="1009653" y="373853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3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7D094C7-E89B-6A9F-6C8E-E47787A14523}"/>
              </a:ext>
            </a:extLst>
          </p:cNvPr>
          <p:cNvSpPr txBox="1"/>
          <p:nvPr/>
        </p:nvSpPr>
        <p:spPr>
          <a:xfrm>
            <a:off x="1298561" y="2526647"/>
            <a:ext cx="4070489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투여 시간 고려한 식사 시간 배려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408939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D1291332-7C18-07D7-B20A-905571105983}"/>
              </a:ext>
            </a:extLst>
          </p:cNvPr>
          <p:cNvSpPr/>
          <p:nvPr/>
        </p:nvSpPr>
        <p:spPr>
          <a:xfrm>
            <a:off x="314325" y="323849"/>
            <a:ext cx="11563350" cy="5857101"/>
          </a:xfrm>
          <a:prstGeom prst="roundRect">
            <a:avLst>
              <a:gd name="adj" fmla="val 19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8C0899-FE90-FF31-41FC-F39A63D469CB}"/>
              </a:ext>
            </a:extLst>
          </p:cNvPr>
          <p:cNvSpPr txBox="1"/>
          <p:nvPr/>
        </p:nvSpPr>
        <p:spPr>
          <a:xfrm>
            <a:off x="836804" y="1364638"/>
            <a:ext cx="3239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500" b="1" dirty="0">
                <a:solidFill>
                  <a:srgbClr val="D6ECFF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06</a:t>
            </a:r>
            <a:r>
              <a:rPr lang="en-US" altLang="ko-KR" sz="3500" b="1" dirty="0">
                <a:solidFill>
                  <a:schemeClr val="bg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</a:p>
          <a:p>
            <a:r>
              <a:rPr lang="ko-KR" altLang="en-US" sz="3500" b="1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상담교사 역할</a:t>
            </a:r>
            <a:endParaRPr lang="en-US" altLang="ko-KR" sz="3500" dirty="0">
              <a:solidFill>
                <a:schemeClr val="tx2">
                  <a:lumMod val="7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A38E88C-B8C3-A934-91B2-CB443AC01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028" y="6297332"/>
            <a:ext cx="872647" cy="385150"/>
          </a:xfrm>
          <a:prstGeom prst="rect">
            <a:avLst/>
          </a:prstGeom>
        </p:spPr>
      </p:pic>
      <p:pic>
        <p:nvPicPr>
          <p:cNvPr id="16" name="그림 15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CC8E47DD-D56E-825B-3456-5615EC6E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6359803"/>
            <a:ext cx="1463675" cy="260209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60FF1AF7-4BEB-392A-627D-83B5FE7D2128}"/>
              </a:ext>
            </a:extLst>
          </p:cNvPr>
          <p:cNvSpPr/>
          <p:nvPr/>
        </p:nvSpPr>
        <p:spPr>
          <a:xfrm>
            <a:off x="10463030" y="0"/>
            <a:ext cx="1334532" cy="677049"/>
          </a:xfrm>
          <a:prstGeom prst="rect">
            <a:avLst/>
          </a:prstGeom>
          <a:solidFill>
            <a:srgbClr val="C2B4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A64B2E-075C-09D1-A63F-CF8213A53091}"/>
              </a:ext>
            </a:extLst>
          </p:cNvPr>
          <p:cNvSpPr txBox="1"/>
          <p:nvPr/>
        </p:nvSpPr>
        <p:spPr>
          <a:xfrm>
            <a:off x="5762737" y="365125"/>
            <a:ext cx="6112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당뇨병 이해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혈당 검사방법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인슐린 </a:t>
            </a:r>
            <a:r>
              <a:rPr lang="ko-KR" altLang="en-US" sz="1100" dirty="0" err="1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투여법</a:t>
            </a:r>
            <a:r>
              <a:rPr lang="en-US" altLang="ko-KR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응급 처치법            </a:t>
            </a:r>
            <a:r>
              <a:rPr lang="ko-KR" altLang="en-US" sz="1100" b="1" dirty="0">
                <a:solidFill>
                  <a:srgbClr val="54362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학교구성원별 역할</a:t>
            </a:r>
            <a:endParaRPr lang="en-US" altLang="ko-KR" sz="1100" b="1" dirty="0">
              <a:solidFill>
                <a:srgbClr val="54362A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EAF707DF-5832-9078-3787-68C7BB30346D}"/>
              </a:ext>
            </a:extLst>
          </p:cNvPr>
          <p:cNvCxnSpPr>
            <a:cxnSpLocks/>
          </p:cNvCxnSpPr>
          <p:nvPr/>
        </p:nvCxnSpPr>
        <p:spPr>
          <a:xfrm>
            <a:off x="10463030" y="677049"/>
            <a:ext cx="1334532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그룹 6">
            <a:extLst>
              <a:ext uri="{FF2B5EF4-FFF2-40B4-BE49-F238E27FC236}">
                <a16:creationId xmlns:a16="http://schemas.microsoft.com/office/drawing/2014/main" id="{2C99CAFC-CCD2-284C-8B3F-7DF8BAF00350}"/>
              </a:ext>
            </a:extLst>
          </p:cNvPr>
          <p:cNvGrpSpPr/>
          <p:nvPr/>
        </p:nvGrpSpPr>
        <p:grpSpPr>
          <a:xfrm>
            <a:off x="10368485" y="1672537"/>
            <a:ext cx="636543" cy="636543"/>
            <a:chOff x="10874988" y="1698092"/>
            <a:chExt cx="636543" cy="636543"/>
          </a:xfrm>
        </p:grpSpPr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C6962FCF-564B-1C93-050B-4B3C572A5588}"/>
                </a:ext>
              </a:extLst>
            </p:cNvPr>
            <p:cNvSpPr/>
            <p:nvPr/>
          </p:nvSpPr>
          <p:spPr>
            <a:xfrm>
              <a:off x="10874988" y="1698092"/>
              <a:ext cx="636543" cy="636543"/>
            </a:xfrm>
            <a:custGeom>
              <a:avLst/>
              <a:gdLst>
                <a:gd name="connsiteX0" fmla="*/ 0 w 636543"/>
                <a:gd name="connsiteY0" fmla="*/ 0 h 636543"/>
                <a:gd name="connsiteX1" fmla="*/ 636544 w 636543"/>
                <a:gd name="connsiteY1" fmla="*/ 0 h 636543"/>
                <a:gd name="connsiteX2" fmla="*/ 636544 w 636543"/>
                <a:gd name="connsiteY2" fmla="*/ 636544 h 636543"/>
                <a:gd name="connsiteX3" fmla="*/ 0 w 636543"/>
                <a:gd name="connsiteY3" fmla="*/ 636544 h 636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6543" h="636543">
                  <a:moveTo>
                    <a:pt x="0" y="0"/>
                  </a:moveTo>
                  <a:lnTo>
                    <a:pt x="636544" y="0"/>
                  </a:lnTo>
                  <a:lnTo>
                    <a:pt x="636544" y="636544"/>
                  </a:lnTo>
                  <a:lnTo>
                    <a:pt x="0" y="63654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655E1063-82C5-1514-E51A-F124D0C4719A}"/>
                </a:ext>
              </a:extLst>
            </p:cNvPr>
            <p:cNvSpPr/>
            <p:nvPr/>
          </p:nvSpPr>
          <p:spPr>
            <a:xfrm>
              <a:off x="10926640" y="1749672"/>
              <a:ext cx="533310" cy="533310"/>
            </a:xfrm>
            <a:custGeom>
              <a:avLst/>
              <a:gdLst>
                <a:gd name="connsiteX0" fmla="*/ 0 w 533310"/>
                <a:gd name="connsiteY0" fmla="*/ 0 h 533310"/>
                <a:gd name="connsiteX1" fmla="*/ 533311 w 533310"/>
                <a:gd name="connsiteY1" fmla="*/ 0 h 533310"/>
                <a:gd name="connsiteX2" fmla="*/ 533311 w 533310"/>
                <a:gd name="connsiteY2" fmla="*/ 533311 h 533310"/>
                <a:gd name="connsiteX3" fmla="*/ 0 w 533310"/>
                <a:gd name="connsiteY3" fmla="*/ 533311 h 533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310" h="533310">
                  <a:moveTo>
                    <a:pt x="0" y="0"/>
                  </a:moveTo>
                  <a:lnTo>
                    <a:pt x="533311" y="0"/>
                  </a:lnTo>
                  <a:lnTo>
                    <a:pt x="533311" y="533311"/>
                  </a:lnTo>
                  <a:lnTo>
                    <a:pt x="0" y="533311"/>
                  </a:lnTo>
                  <a:close/>
                </a:path>
              </a:pathLst>
            </a:custGeom>
            <a:solidFill>
              <a:srgbClr val="FFFFFF"/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9B8930AA-0BFE-8E07-477F-AA0A836E060A}"/>
                </a:ext>
              </a:extLst>
            </p:cNvPr>
            <p:cNvSpPr/>
            <p:nvPr/>
          </p:nvSpPr>
          <p:spPr>
            <a:xfrm>
              <a:off x="11182227" y="180559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B6570922-9498-F28E-2611-38CEA31AAB22}"/>
                </a:ext>
              </a:extLst>
            </p:cNvPr>
            <p:cNvSpPr/>
            <p:nvPr/>
          </p:nvSpPr>
          <p:spPr>
            <a:xfrm>
              <a:off x="1098422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9682274D-039C-196A-AF77-FCC2044AA019}"/>
                </a:ext>
              </a:extLst>
            </p:cNvPr>
            <p:cNvSpPr/>
            <p:nvPr/>
          </p:nvSpPr>
          <p:spPr>
            <a:xfrm>
              <a:off x="11378565" y="2003088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848A55CA-5A28-E813-1386-FA823F69579D}"/>
                </a:ext>
              </a:extLst>
            </p:cNvPr>
            <p:cNvSpPr/>
            <p:nvPr/>
          </p:nvSpPr>
          <p:spPr>
            <a:xfrm>
              <a:off x="11182227" y="2203333"/>
              <a:ext cx="23728" cy="23728"/>
            </a:xfrm>
            <a:custGeom>
              <a:avLst/>
              <a:gdLst>
                <a:gd name="connsiteX0" fmla="*/ 23728 w 23728"/>
                <a:gd name="connsiteY0" fmla="*/ 11864 h 23728"/>
                <a:gd name="connsiteX1" fmla="*/ 11864 w 23728"/>
                <a:gd name="connsiteY1" fmla="*/ 23728 h 23728"/>
                <a:gd name="connsiteX2" fmla="*/ 0 w 23728"/>
                <a:gd name="connsiteY2" fmla="*/ 11864 h 23728"/>
                <a:gd name="connsiteX3" fmla="*/ 11864 w 23728"/>
                <a:gd name="connsiteY3" fmla="*/ 0 h 23728"/>
                <a:gd name="connsiteX4" fmla="*/ 23728 w 23728"/>
                <a:gd name="connsiteY4" fmla="*/ 11864 h 23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28" h="23728">
                  <a:moveTo>
                    <a:pt x="23728" y="11864"/>
                  </a:moveTo>
                  <a:cubicBezTo>
                    <a:pt x="23728" y="18375"/>
                    <a:pt x="18447" y="23728"/>
                    <a:pt x="11864" y="23728"/>
                  </a:cubicBezTo>
                  <a:cubicBezTo>
                    <a:pt x="5281" y="23728"/>
                    <a:pt x="0" y="18447"/>
                    <a:pt x="0" y="11864"/>
                  </a:cubicBezTo>
                  <a:cubicBezTo>
                    <a:pt x="0" y="5281"/>
                    <a:pt x="5281" y="0"/>
                    <a:pt x="11864" y="0"/>
                  </a:cubicBezTo>
                  <a:cubicBezTo>
                    <a:pt x="18447" y="0"/>
                    <a:pt x="23728" y="5281"/>
                    <a:pt x="23728" y="1186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5997F35E-E877-3666-86B6-A8515F53C875}"/>
                </a:ext>
              </a:extLst>
            </p:cNvPr>
            <p:cNvSpPr/>
            <p:nvPr/>
          </p:nvSpPr>
          <p:spPr>
            <a:xfrm>
              <a:off x="11175065" y="1995926"/>
              <a:ext cx="38052" cy="38052"/>
            </a:xfrm>
            <a:custGeom>
              <a:avLst/>
              <a:gdLst>
                <a:gd name="connsiteX0" fmla="*/ 38052 w 38052"/>
                <a:gd name="connsiteY0" fmla="*/ 19026 h 38052"/>
                <a:gd name="connsiteX1" fmla="*/ 19026 w 38052"/>
                <a:gd name="connsiteY1" fmla="*/ 38052 h 38052"/>
                <a:gd name="connsiteX2" fmla="*/ 0 w 38052"/>
                <a:gd name="connsiteY2" fmla="*/ 19026 h 38052"/>
                <a:gd name="connsiteX3" fmla="*/ 19026 w 38052"/>
                <a:gd name="connsiteY3" fmla="*/ 0 h 38052"/>
                <a:gd name="connsiteX4" fmla="*/ 38052 w 38052"/>
                <a:gd name="connsiteY4" fmla="*/ 19026 h 3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52" h="38052">
                  <a:moveTo>
                    <a:pt x="38052" y="19026"/>
                  </a:moveTo>
                  <a:cubicBezTo>
                    <a:pt x="38052" y="29516"/>
                    <a:pt x="29516" y="38052"/>
                    <a:pt x="19026" y="38052"/>
                  </a:cubicBezTo>
                  <a:cubicBezTo>
                    <a:pt x="8536" y="38052"/>
                    <a:pt x="0" y="29516"/>
                    <a:pt x="0" y="19026"/>
                  </a:cubicBezTo>
                  <a:cubicBezTo>
                    <a:pt x="0" y="8536"/>
                    <a:pt x="8536" y="0"/>
                    <a:pt x="19026" y="0"/>
                  </a:cubicBezTo>
                  <a:cubicBezTo>
                    <a:pt x="29516" y="0"/>
                    <a:pt x="38052" y="8536"/>
                    <a:pt x="38052" y="1902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15AA7506-DC53-B888-D845-72608CBC862D}"/>
                </a:ext>
              </a:extLst>
            </p:cNvPr>
            <p:cNvSpPr/>
            <p:nvPr/>
          </p:nvSpPr>
          <p:spPr>
            <a:xfrm>
              <a:off x="11191220" y="1862355"/>
              <a:ext cx="112013" cy="152801"/>
            </a:xfrm>
            <a:custGeom>
              <a:avLst/>
              <a:gdLst>
                <a:gd name="connsiteX0" fmla="*/ 16182 w 112013"/>
                <a:gd name="connsiteY0" fmla="*/ 147606 h 152801"/>
                <a:gd name="connsiteX1" fmla="*/ 3088 w 112013"/>
                <a:gd name="connsiteY1" fmla="*/ 151513 h 152801"/>
                <a:gd name="connsiteX2" fmla="*/ 3088 w 112013"/>
                <a:gd name="connsiteY2" fmla="*/ 151513 h 152801"/>
                <a:gd name="connsiteX3" fmla="*/ 2364 w 112013"/>
                <a:gd name="connsiteY3" fmla="*/ 137840 h 152801"/>
                <a:gd name="connsiteX4" fmla="*/ 95831 w 112013"/>
                <a:gd name="connsiteY4" fmla="*/ 5163 h 152801"/>
                <a:gd name="connsiteX5" fmla="*/ 108925 w 112013"/>
                <a:gd name="connsiteY5" fmla="*/ 1257 h 152801"/>
                <a:gd name="connsiteX6" fmla="*/ 108925 w 112013"/>
                <a:gd name="connsiteY6" fmla="*/ 1257 h 152801"/>
                <a:gd name="connsiteX7" fmla="*/ 109649 w 112013"/>
                <a:gd name="connsiteY7" fmla="*/ 14929 h 152801"/>
                <a:gd name="connsiteX8" fmla="*/ 16182 w 112013"/>
                <a:gd name="connsiteY8" fmla="*/ 147606 h 152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013" h="152801">
                  <a:moveTo>
                    <a:pt x="16182" y="147606"/>
                  </a:moveTo>
                  <a:cubicBezTo>
                    <a:pt x="12782" y="152453"/>
                    <a:pt x="6850" y="154262"/>
                    <a:pt x="3088" y="151513"/>
                  </a:cubicBezTo>
                  <a:lnTo>
                    <a:pt x="3088" y="151513"/>
                  </a:lnTo>
                  <a:cubicBezTo>
                    <a:pt x="-746" y="148836"/>
                    <a:pt x="-1036" y="142687"/>
                    <a:pt x="2364" y="137840"/>
                  </a:cubicBezTo>
                  <a:lnTo>
                    <a:pt x="95831" y="5163"/>
                  </a:lnTo>
                  <a:cubicBezTo>
                    <a:pt x="99231" y="316"/>
                    <a:pt x="105163" y="-1420"/>
                    <a:pt x="108925" y="1257"/>
                  </a:cubicBezTo>
                  <a:lnTo>
                    <a:pt x="108925" y="1257"/>
                  </a:lnTo>
                  <a:cubicBezTo>
                    <a:pt x="112759" y="3933"/>
                    <a:pt x="113049" y="10082"/>
                    <a:pt x="109649" y="14929"/>
                  </a:cubicBezTo>
                  <a:lnTo>
                    <a:pt x="16182" y="14760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DA76BD61-8824-A4B5-2D0D-EE7DEC03F25F}"/>
                </a:ext>
              </a:extLst>
            </p:cNvPr>
            <p:cNvSpPr/>
            <p:nvPr/>
          </p:nvSpPr>
          <p:spPr>
            <a:xfrm>
              <a:off x="11118747" y="1933141"/>
              <a:ext cx="78563" cy="87446"/>
            </a:xfrm>
            <a:custGeom>
              <a:avLst/>
              <a:gdLst>
                <a:gd name="connsiteX0" fmla="*/ 1266 w 78563"/>
                <a:gd name="connsiteY0" fmla="*/ 12869 h 87446"/>
                <a:gd name="connsiteX1" fmla="*/ 3436 w 78563"/>
                <a:gd name="connsiteY1" fmla="*/ 2524 h 87446"/>
                <a:gd name="connsiteX2" fmla="*/ 3436 w 78563"/>
                <a:gd name="connsiteY2" fmla="*/ 2524 h 87446"/>
                <a:gd name="connsiteX3" fmla="*/ 13998 w 78563"/>
                <a:gd name="connsiteY3" fmla="*/ 1801 h 87446"/>
                <a:gd name="connsiteX4" fmla="*/ 77298 w 78563"/>
                <a:gd name="connsiteY4" fmla="*/ 74505 h 87446"/>
                <a:gd name="connsiteX5" fmla="*/ 75128 w 78563"/>
                <a:gd name="connsiteY5" fmla="*/ 84923 h 87446"/>
                <a:gd name="connsiteX6" fmla="*/ 75128 w 78563"/>
                <a:gd name="connsiteY6" fmla="*/ 84923 h 87446"/>
                <a:gd name="connsiteX7" fmla="*/ 64565 w 78563"/>
                <a:gd name="connsiteY7" fmla="*/ 85646 h 87446"/>
                <a:gd name="connsiteX8" fmla="*/ 1266 w 78563"/>
                <a:gd name="connsiteY8" fmla="*/ 12941 h 87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563" h="87446">
                  <a:moveTo>
                    <a:pt x="1266" y="12869"/>
                  </a:moveTo>
                  <a:cubicBezTo>
                    <a:pt x="-1049" y="10192"/>
                    <a:pt x="-109" y="5563"/>
                    <a:pt x="3436" y="2524"/>
                  </a:cubicBezTo>
                  <a:lnTo>
                    <a:pt x="3436" y="2524"/>
                  </a:lnTo>
                  <a:cubicBezTo>
                    <a:pt x="6981" y="-514"/>
                    <a:pt x="11683" y="-876"/>
                    <a:pt x="13998" y="1801"/>
                  </a:cubicBezTo>
                  <a:lnTo>
                    <a:pt x="77298" y="74505"/>
                  </a:lnTo>
                  <a:cubicBezTo>
                    <a:pt x="79613" y="77182"/>
                    <a:pt x="78672" y="81812"/>
                    <a:pt x="75128" y="84923"/>
                  </a:cubicBezTo>
                  <a:lnTo>
                    <a:pt x="75128" y="84923"/>
                  </a:lnTo>
                  <a:cubicBezTo>
                    <a:pt x="71583" y="87961"/>
                    <a:pt x="66880" y="88323"/>
                    <a:pt x="64565" y="85646"/>
                  </a:cubicBezTo>
                  <a:lnTo>
                    <a:pt x="1266" y="1294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14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23" name="그림 22" descr="텍스트, 벡터그래픽이(가) 표시된 사진&#10;&#10;자동 생성된 설명">
            <a:extLst>
              <a:ext uri="{FF2B5EF4-FFF2-40B4-BE49-F238E27FC236}">
                <a16:creationId xmlns:a16="http://schemas.microsoft.com/office/drawing/2014/main" id="{4B008B34-15C8-ABC7-062C-C3465A9A74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598" y="2123172"/>
            <a:ext cx="4912698" cy="3624069"/>
          </a:xfrm>
          <a:prstGeom prst="rect">
            <a:avLst/>
          </a:prstGeom>
        </p:spPr>
      </p:pic>
      <p:sp>
        <p:nvSpPr>
          <p:cNvPr id="6" name="사각형: 둥근 위쪽 모서리 5">
            <a:extLst>
              <a:ext uri="{FF2B5EF4-FFF2-40B4-BE49-F238E27FC236}">
                <a16:creationId xmlns:a16="http://schemas.microsoft.com/office/drawing/2014/main" id="{4E02E8AA-424B-A681-AB80-10B754EC5843}"/>
              </a:ext>
            </a:extLst>
          </p:cNvPr>
          <p:cNvSpPr/>
          <p:nvPr/>
        </p:nvSpPr>
        <p:spPr>
          <a:xfrm rot="5400000">
            <a:off x="2325414" y="1509810"/>
            <a:ext cx="304595" cy="273491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3F840E41-02F9-D918-A535-5F299C41746C}"/>
              </a:ext>
            </a:extLst>
          </p:cNvPr>
          <p:cNvSpPr/>
          <p:nvPr/>
        </p:nvSpPr>
        <p:spPr>
          <a:xfrm>
            <a:off x="958688" y="2725696"/>
            <a:ext cx="303135" cy="303135"/>
          </a:xfrm>
          <a:prstGeom prst="ellipse">
            <a:avLst/>
          </a:prstGeom>
          <a:solidFill>
            <a:srgbClr val="EB7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A3BD"/>
              </a:solidFill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CA9B7AF8-7065-B8A9-12CD-03A20474DC71}"/>
              </a:ext>
            </a:extLst>
          </p:cNvPr>
          <p:cNvSpPr/>
          <p:nvPr/>
        </p:nvSpPr>
        <p:spPr>
          <a:xfrm>
            <a:off x="928090" y="2695098"/>
            <a:ext cx="364331" cy="364331"/>
          </a:xfrm>
          <a:prstGeom prst="ellipse">
            <a:avLst/>
          </a:prstGeom>
          <a:noFill/>
          <a:ln w="9525">
            <a:solidFill>
              <a:srgbClr val="EB757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A3BD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9405F0B-2668-6F68-4AEF-FF9B44B48A61}"/>
              </a:ext>
            </a:extLst>
          </p:cNvPr>
          <p:cNvSpPr txBox="1"/>
          <p:nvPr/>
        </p:nvSpPr>
        <p:spPr>
          <a:xfrm>
            <a:off x="999479" y="2737270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1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5" name="사각형: 둥근 위쪽 모서리 24">
            <a:extLst>
              <a:ext uri="{FF2B5EF4-FFF2-40B4-BE49-F238E27FC236}">
                <a16:creationId xmlns:a16="http://schemas.microsoft.com/office/drawing/2014/main" id="{1D26B8B1-AB6F-052B-1AA9-8AB899DBCAC3}"/>
              </a:ext>
            </a:extLst>
          </p:cNvPr>
          <p:cNvSpPr/>
          <p:nvPr/>
        </p:nvSpPr>
        <p:spPr>
          <a:xfrm rot="5400000">
            <a:off x="2325414" y="2091976"/>
            <a:ext cx="304595" cy="273491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E08A69-07F5-6E2C-4C70-6106D32F76C4}"/>
              </a:ext>
            </a:extLst>
          </p:cNvPr>
          <p:cNvSpPr txBox="1"/>
          <p:nvPr/>
        </p:nvSpPr>
        <p:spPr>
          <a:xfrm>
            <a:off x="1298562" y="3108813"/>
            <a:ext cx="2265253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감정 및 행동변화의 공유</a:t>
            </a:r>
            <a:endParaRPr lang="en-US" altLang="ko-KR" sz="1600" kern="0" spc="0" dirty="0">
              <a:solidFill>
                <a:srgbClr val="00B0F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9FAD29BE-0991-0076-3A36-3C945837F71C}"/>
              </a:ext>
            </a:extLst>
          </p:cNvPr>
          <p:cNvGrpSpPr/>
          <p:nvPr/>
        </p:nvGrpSpPr>
        <p:grpSpPr>
          <a:xfrm>
            <a:off x="928090" y="3277264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6348E43F-7C1E-5C58-7FCC-5E8222B9D1B4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F396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A3BD"/>
                </a:solidFill>
              </a:endParaRPr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BAB03B5D-A953-F432-6011-625E17E29E26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F3960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80798D43-2F47-2B10-816F-D61A79F1ACEA}"/>
              </a:ext>
            </a:extLst>
          </p:cNvPr>
          <p:cNvSpPr txBox="1"/>
          <p:nvPr/>
        </p:nvSpPr>
        <p:spPr>
          <a:xfrm>
            <a:off x="999479" y="3319436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2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1" name="사각형: 둥근 위쪽 모서리 30">
            <a:extLst>
              <a:ext uri="{FF2B5EF4-FFF2-40B4-BE49-F238E27FC236}">
                <a16:creationId xmlns:a16="http://schemas.microsoft.com/office/drawing/2014/main" id="{8A5D40FB-43F4-13BF-B381-FD0C74FF10DE}"/>
              </a:ext>
            </a:extLst>
          </p:cNvPr>
          <p:cNvSpPr/>
          <p:nvPr/>
        </p:nvSpPr>
        <p:spPr>
          <a:xfrm rot="5400000">
            <a:off x="2319347" y="2665884"/>
            <a:ext cx="304595" cy="274064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9525">
            <a:noFill/>
          </a:ln>
          <a:effectLst>
            <a:outerShdw blurRad="228600" dist="38100" dir="2700000" algn="tl" rotWithShape="0">
              <a:schemeClr val="bg1">
                <a:lumMod val="9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extrusionH="57150" contourW="19050">
            <a:bevelT w="127000" h="19050" prst="softRound"/>
            <a:bevelB w="0" h="0"/>
            <a:extrusionClr>
              <a:schemeClr val="bg1">
                <a:lumMod val="85000"/>
              </a:schemeClr>
            </a:extrusionClr>
            <a:contourClr>
              <a:schemeClr val="bg1">
                <a:lumMod val="9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EE5A95B-F756-A1D4-6AE8-E9E61CA9A3C1}"/>
              </a:ext>
            </a:extLst>
          </p:cNvPr>
          <p:cNvSpPr txBox="1"/>
          <p:nvPr/>
        </p:nvSpPr>
        <p:spPr>
          <a:xfrm>
            <a:off x="1308736" y="3685588"/>
            <a:ext cx="1879942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전문상담 연계지원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49FC9D91-DBEF-410D-EDCD-0F45B67645B9}"/>
              </a:ext>
            </a:extLst>
          </p:cNvPr>
          <p:cNvGrpSpPr/>
          <p:nvPr/>
        </p:nvGrpSpPr>
        <p:grpSpPr>
          <a:xfrm>
            <a:off x="938264" y="3854039"/>
            <a:ext cx="364331" cy="364331"/>
            <a:chOff x="3297651" y="2743200"/>
            <a:chExt cx="328350" cy="328350"/>
          </a:xfrm>
          <a:effectLst>
            <a:outerShdw blurRad="12700" dist="25400" dir="2700000" algn="tl" rotWithShape="0">
              <a:schemeClr val="bg1">
                <a:lumMod val="75000"/>
                <a:alpha val="40000"/>
              </a:schemeClr>
            </a:outerShdw>
          </a:effectLst>
        </p:grpSpPr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089B117E-2C5F-94EE-B608-C4FAFF6A3A53}"/>
                </a:ext>
              </a:extLst>
            </p:cNvPr>
            <p:cNvSpPr/>
            <p:nvPr/>
          </p:nvSpPr>
          <p:spPr>
            <a:xfrm>
              <a:off x="3325227" y="2770776"/>
              <a:ext cx="273198" cy="273198"/>
            </a:xfrm>
            <a:prstGeom prst="ellipse">
              <a:avLst/>
            </a:prstGeom>
            <a:solidFill>
              <a:srgbClr val="95D7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89F66576-DFED-7AEE-1E8D-2B91C9E277EF}"/>
                </a:ext>
              </a:extLst>
            </p:cNvPr>
            <p:cNvSpPr/>
            <p:nvPr/>
          </p:nvSpPr>
          <p:spPr>
            <a:xfrm>
              <a:off x="3297651" y="2743200"/>
              <a:ext cx="328350" cy="328350"/>
            </a:xfrm>
            <a:prstGeom prst="ellipse">
              <a:avLst/>
            </a:prstGeom>
            <a:noFill/>
            <a:ln w="9525">
              <a:solidFill>
                <a:srgbClr val="95D71F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A3BD"/>
                </a:solidFill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8D2C1035-8A01-5D46-4753-0CAF94AD0CB9}"/>
              </a:ext>
            </a:extLst>
          </p:cNvPr>
          <p:cNvSpPr txBox="1"/>
          <p:nvPr/>
        </p:nvSpPr>
        <p:spPr>
          <a:xfrm>
            <a:off x="1009653" y="3896211"/>
            <a:ext cx="2231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kern="0" spc="0" dirty="0">
                <a:solidFill>
                  <a:schemeClr val="bg1"/>
                </a:solidFill>
                <a:effectLst/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3</a:t>
            </a:r>
            <a:endParaRPr lang="ko-KR" altLang="en-US" sz="140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BAAF10E-637E-BBCB-4B68-820E076C6391}"/>
              </a:ext>
            </a:extLst>
          </p:cNvPr>
          <p:cNvSpPr txBox="1"/>
          <p:nvPr/>
        </p:nvSpPr>
        <p:spPr>
          <a:xfrm>
            <a:off x="1298562" y="2526647"/>
            <a:ext cx="2104159" cy="5184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 dirty="0">
                <a:solidFill>
                  <a:srgbClr val="000000"/>
                </a:solidFill>
                <a:effectLst/>
                <a:latin typeface="나눔스퀘어" panose="020B0600000101010101" pitchFamily="50" charset="-127"/>
                <a:ea typeface="나눔스퀘어" panose="020B0600000101010101" pitchFamily="50" charset="-127"/>
              </a:rPr>
              <a:t>정서적 지원</a:t>
            </a:r>
            <a:endParaRPr lang="en-US" altLang="ko-KR" sz="1600" kern="0" spc="0" dirty="0">
              <a:solidFill>
                <a:srgbClr val="000000"/>
              </a:solidFill>
              <a:effectLst/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201985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9EBA684-F96A-45D1-5DC4-9A6FAEC471A9}"/>
              </a:ext>
            </a:extLst>
          </p:cNvPr>
          <p:cNvSpPr txBox="1"/>
          <p:nvPr/>
        </p:nvSpPr>
        <p:spPr>
          <a:xfrm>
            <a:off x="6375400" y="3189863"/>
            <a:ext cx="52488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6600" spc="-4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감사합니다</a:t>
            </a:r>
            <a:r>
              <a:rPr lang="en-US" altLang="ko-KR" sz="6600" spc="-40" dirty="0">
                <a:solidFill>
                  <a:schemeClr val="tx2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.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CC41695-CB17-09DB-6955-1AAE707E8B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9" y="375504"/>
            <a:ext cx="872647" cy="385150"/>
          </a:xfrm>
          <a:prstGeom prst="rect">
            <a:avLst/>
          </a:prstGeom>
        </p:spPr>
      </p:pic>
      <p:pic>
        <p:nvPicPr>
          <p:cNvPr id="19" name="그림 18" descr="텍스트, 실외, 표지판이(가) 표시된 사진&#10;&#10;자동 생성된 설명">
            <a:extLst>
              <a:ext uri="{FF2B5EF4-FFF2-40B4-BE49-F238E27FC236}">
                <a16:creationId xmlns:a16="http://schemas.microsoft.com/office/drawing/2014/main" id="{BE9A318E-CFAD-6E74-7B78-EF6C4CF7F8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7" y="6171119"/>
            <a:ext cx="1463675" cy="2602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74AF803-EC73-397E-B8D3-EAF391C238AE}"/>
              </a:ext>
            </a:extLst>
          </p:cNvPr>
          <p:cNvSpPr txBox="1"/>
          <p:nvPr/>
        </p:nvSpPr>
        <p:spPr>
          <a:xfrm>
            <a:off x="2438401" y="2653943"/>
            <a:ext cx="9185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800" b="1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“</a:t>
            </a:r>
            <a:r>
              <a:rPr lang="ko-KR" altLang="en-US" sz="2800" spc="-40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학생의 필요와 요구에 따라 적극적인 도움과 배려 실천</a:t>
            </a:r>
            <a:r>
              <a:rPr lang="en-US" altLang="ko-KR" sz="2800" b="1" dirty="0">
                <a:solidFill>
                  <a:schemeClr val="tx2">
                    <a:lumMod val="75000"/>
                  </a:schemeClr>
                </a:solidFill>
                <a:latin typeface="여기어때 잘난체" panose="020B0600000101010101" pitchFamily="50" charset="-127"/>
                <a:ea typeface="여기어때 잘난체" panose="020B0600000101010101" pitchFamily="50" charset="-127"/>
              </a:rPr>
              <a:t>”</a:t>
            </a:r>
            <a:endParaRPr lang="en-US" altLang="ko-KR" sz="2800" dirty="0">
              <a:solidFill>
                <a:schemeClr val="tx2">
                  <a:lumMod val="75000"/>
                </a:schemeClr>
              </a:solidFill>
              <a:latin typeface="여기어때 잘난체" panose="020B0600000101010101" pitchFamily="50" charset="-127"/>
              <a:ea typeface="여기어때 잘난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2770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2708</TotalTime>
  <Words>1005</Words>
  <Application>Microsoft Office PowerPoint</Application>
  <PresentationFormat>와이드스크린</PresentationFormat>
  <Paragraphs>338</Paragraphs>
  <Slides>35</Slides>
  <Notes>35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46" baseType="lpstr">
      <vt:lpstr>여기어때 잘난체</vt:lpstr>
      <vt:lpstr>G마켓 산스 TTF Light</vt:lpstr>
      <vt:lpstr>G마켓 산스 TTF Medium</vt:lpstr>
      <vt:lpstr>G마켓 산스 TTF Bold</vt:lpstr>
      <vt:lpstr>나눔스퀘어 Bold</vt:lpstr>
      <vt:lpstr>나눔스퀘어</vt:lpstr>
      <vt:lpstr>나눔스퀘어 ExtraBold</vt:lpstr>
      <vt:lpstr>Arial</vt:lpstr>
      <vt:lpstr>맑은 고딕</vt:lpstr>
      <vt:lpstr>배찌체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지희</dc:creator>
  <cp:lastModifiedBy>디 자인</cp:lastModifiedBy>
  <cp:revision>418</cp:revision>
  <dcterms:created xsi:type="dcterms:W3CDTF">2022-07-14T03:30:07Z</dcterms:created>
  <dcterms:modified xsi:type="dcterms:W3CDTF">2022-11-04T04:43:25Z</dcterms:modified>
</cp:coreProperties>
</file>