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248775" cy="13106400"/>
  <p:notesSz cx="13106400" cy="92487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006600"/>
    <a:srgbClr val="0000CC"/>
    <a:srgbClr val="336600"/>
    <a:srgbClr val="008000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4" d="100"/>
          <a:sy n="44" d="100"/>
        </p:scale>
        <p:origin x="2563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D1E6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118997" y="10503897"/>
            <a:ext cx="9523168" cy="3975796"/>
            <a:chOff x="-135433" y="9188627"/>
            <a:chExt cx="9523168" cy="3975796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135433" y="9188627"/>
              <a:ext cx="9523168" cy="3975796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8085409" y="-896563"/>
            <a:ext cx="1117367" cy="2344364"/>
            <a:chOff x="7157337" y="-756271"/>
            <a:chExt cx="1492698" cy="3137399"/>
          </a:xfrm>
        </p:grpSpPr>
        <p:pic>
          <p:nvPicPr>
            <p:cNvPr id="26" name="Object 2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157337" y="-756271"/>
              <a:ext cx="1492698" cy="3137399"/>
            </a:xfrm>
            <a:prstGeom prst="rect">
              <a:avLst/>
            </a:prstGeom>
          </p:spPr>
        </p:pic>
      </p:grpSp>
      <p:pic>
        <p:nvPicPr>
          <p:cNvPr id="28" name="Object 27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956104" y="565045"/>
            <a:ext cx="1246672" cy="745777"/>
          </a:xfrm>
          <a:prstGeom prst="rect">
            <a:avLst/>
          </a:prstGeom>
        </p:spPr>
      </p:pic>
      <p:grpSp>
        <p:nvGrpSpPr>
          <p:cNvPr id="1010" name="그룹 1010"/>
          <p:cNvGrpSpPr/>
          <p:nvPr/>
        </p:nvGrpSpPr>
        <p:grpSpPr>
          <a:xfrm>
            <a:off x="2939328" y="5000211"/>
            <a:ext cx="3668993" cy="5548571"/>
            <a:chOff x="2389839" y="3655554"/>
            <a:chExt cx="3668993" cy="5548571"/>
          </a:xfrm>
        </p:grpSpPr>
        <p:pic>
          <p:nvPicPr>
            <p:cNvPr id="33" name="Object 32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389839" y="3655554"/>
              <a:ext cx="3668993" cy="5548571"/>
            </a:xfrm>
            <a:prstGeom prst="rect">
              <a:avLst/>
            </a:prstGeom>
          </p:spPr>
        </p:pic>
      </p:grpSp>
      <p:grpSp>
        <p:nvGrpSpPr>
          <p:cNvPr id="7" name="그룹 6"/>
          <p:cNvGrpSpPr/>
          <p:nvPr/>
        </p:nvGrpSpPr>
        <p:grpSpPr>
          <a:xfrm>
            <a:off x="130277" y="3050996"/>
            <a:ext cx="2514600" cy="1628979"/>
            <a:chOff x="306767" y="3261194"/>
            <a:chExt cx="2514600" cy="1628979"/>
          </a:xfrm>
        </p:grpSpPr>
        <p:sp>
          <p:nvSpPr>
            <p:cNvPr id="2" name="타원 1"/>
            <p:cNvSpPr/>
            <p:nvPr/>
          </p:nvSpPr>
          <p:spPr>
            <a:xfrm>
              <a:off x="484948" y="3261194"/>
              <a:ext cx="2158239" cy="1628979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306767" y="3537074"/>
              <a:ext cx="2514600" cy="11387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3600" b="1" dirty="0" smtClean="0">
                  <a:solidFill>
                    <a:srgbClr val="006600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지구의 날</a:t>
              </a:r>
              <a:endParaRPr lang="en-US" altLang="ko-KR" sz="3600" b="1" dirty="0" smtClean="0">
                <a:solidFill>
                  <a:srgbClr val="006600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r>
                <a:rPr lang="ko-KR" altLang="en-US" sz="3200" dirty="0" smtClean="0">
                  <a:solidFill>
                    <a:srgbClr val="006600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 </a:t>
              </a:r>
              <a:r>
                <a:rPr lang="ko-KR" altLang="en-US" sz="2800" dirty="0" smtClean="0">
                  <a:solidFill>
                    <a:srgbClr val="006600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이란</a:t>
              </a:r>
              <a:r>
                <a:rPr lang="en-US" altLang="ko-KR" sz="2800" dirty="0" smtClean="0">
                  <a:solidFill>
                    <a:srgbClr val="006600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?</a:t>
              </a:r>
              <a:endParaRPr lang="ko-KR" altLang="en-US" sz="3200" dirty="0">
                <a:solidFill>
                  <a:srgbClr val="006600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34" name="타원 33"/>
          <p:cNvSpPr/>
          <p:nvPr/>
        </p:nvSpPr>
        <p:spPr>
          <a:xfrm>
            <a:off x="6809826" y="2964836"/>
            <a:ext cx="2162868" cy="1628979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5" name="TextBox 34"/>
          <p:cNvSpPr txBox="1"/>
          <p:nvPr/>
        </p:nvSpPr>
        <p:spPr>
          <a:xfrm>
            <a:off x="6654474" y="2930702"/>
            <a:ext cx="235679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smtClean="0">
                <a:solidFill>
                  <a:srgbClr val="0066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왜</a:t>
            </a:r>
            <a:r>
              <a:rPr lang="en-US" altLang="ko-KR" sz="3200" dirty="0" smtClean="0">
                <a:solidFill>
                  <a:srgbClr val="0066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</a:p>
          <a:p>
            <a:pPr algn="ctr"/>
            <a:r>
              <a:rPr lang="ko-KR" altLang="en-US" sz="3200" dirty="0" smtClean="0">
                <a:solidFill>
                  <a:srgbClr val="0066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3600" b="1" dirty="0" smtClean="0">
                <a:solidFill>
                  <a:srgbClr val="0066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채식식단</a:t>
            </a:r>
            <a:endParaRPr lang="en-US" altLang="ko-KR" sz="3600" b="1" dirty="0" smtClean="0">
              <a:solidFill>
                <a:srgbClr val="0066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2800" dirty="0" smtClean="0">
                <a:solidFill>
                  <a:srgbClr val="0066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일까</a:t>
            </a:r>
            <a:r>
              <a:rPr lang="en-US" altLang="ko-KR" sz="2800" dirty="0" smtClean="0">
                <a:solidFill>
                  <a:srgbClr val="0066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solidFill>
                <a:srgbClr val="0066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7508" y="6329445"/>
            <a:ext cx="321044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자연보호자들이 제정한 </a:t>
            </a:r>
            <a:endParaRPr lang="en-US" altLang="ko-KR" sz="2800" dirty="0" smtClean="0"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r>
              <a:rPr lang="ko-KR" altLang="en-US" sz="28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지구 환경보호의 날로</a:t>
            </a:r>
            <a:r>
              <a:rPr lang="en-US" altLang="ko-KR" sz="28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,</a:t>
            </a:r>
          </a:p>
          <a:p>
            <a:endParaRPr lang="en-US" altLang="ko-KR" sz="2800" dirty="0" smtClean="0"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r>
              <a:rPr lang="ko-KR" altLang="en-US" sz="28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매년 </a:t>
            </a:r>
            <a:r>
              <a:rPr lang="en-US" altLang="ko-KR" sz="28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4</a:t>
            </a:r>
            <a:r>
              <a:rPr lang="ko-KR" altLang="en-US" sz="28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월 </a:t>
            </a:r>
            <a:r>
              <a:rPr lang="en-US" altLang="ko-KR" sz="28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22</a:t>
            </a:r>
            <a:r>
              <a:rPr lang="ko-KR" altLang="en-US" sz="28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일 입니다</a:t>
            </a:r>
            <a:r>
              <a:rPr lang="en-US" altLang="ko-KR" sz="28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.</a:t>
            </a:r>
            <a:endParaRPr lang="ko-KR" altLang="en-US" sz="2800" dirty="0"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053656" y="8084641"/>
            <a:ext cx="197241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300" dirty="0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온실가스 </a:t>
            </a:r>
            <a:endParaRPr lang="en-US" altLang="ko-KR" sz="3300" dirty="0" smtClean="0">
              <a:solidFill>
                <a:srgbClr val="C0000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r>
              <a:rPr lang="en-US" altLang="ko-KR" sz="3300" dirty="0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70%</a:t>
            </a:r>
            <a:r>
              <a:rPr lang="ko-KR" altLang="en-US" sz="3300" dirty="0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감축</a:t>
            </a:r>
            <a:r>
              <a:rPr lang="en-US" altLang="ko-KR" sz="3300" dirty="0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!</a:t>
            </a:r>
            <a:endParaRPr lang="en-US" altLang="ko-KR" sz="3300" dirty="0">
              <a:solidFill>
                <a:srgbClr val="C0000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750943" y="4608800"/>
            <a:ext cx="3514477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지구 전체에서 배출되는 </a:t>
            </a:r>
            <a:r>
              <a:rPr lang="ko-KR" altLang="en-US" sz="2500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온실가스</a:t>
            </a:r>
            <a:r>
              <a:rPr lang="ko-KR" altLang="en-US" sz="2400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의 </a:t>
            </a:r>
            <a:r>
              <a:rPr lang="ko-KR" altLang="en-US" sz="24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약 </a:t>
            </a:r>
            <a:r>
              <a:rPr lang="en-US" altLang="ko-KR" sz="2500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80%</a:t>
            </a:r>
            <a:r>
              <a:rPr lang="ko-KR" altLang="en-US" sz="2400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가 </a:t>
            </a:r>
            <a:endParaRPr lang="en-US" altLang="ko-KR" sz="2400" dirty="0" smtClean="0"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r>
              <a:rPr lang="ko-KR" altLang="en-US" sz="25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축산</a:t>
            </a:r>
            <a:r>
              <a:rPr lang="ko-KR" altLang="en-US" sz="24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과 </a:t>
            </a:r>
            <a:r>
              <a:rPr lang="ko-KR" altLang="en-US" sz="2400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관련이 </a:t>
            </a:r>
            <a:r>
              <a:rPr lang="ko-KR" altLang="en-US" sz="24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있다는 사실</a:t>
            </a:r>
            <a:r>
              <a:rPr lang="en-US" altLang="ko-KR" sz="24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!</a:t>
            </a:r>
            <a:endParaRPr lang="en-US" altLang="ko-KR" sz="2400" dirty="0"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029408" y="6352604"/>
            <a:ext cx="39580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 err="1" smtClean="0">
                <a:solidFill>
                  <a:srgbClr val="0000CC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식재료</a:t>
            </a:r>
            <a:r>
              <a:rPr lang="en-US" altLang="ko-KR" sz="2400" dirty="0" smtClean="0">
                <a:solidFill>
                  <a:srgbClr val="0000CC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1kg</a:t>
            </a:r>
            <a:r>
              <a:rPr lang="ko-KR" altLang="en-US" sz="2400" dirty="0" smtClean="0">
                <a:solidFill>
                  <a:srgbClr val="0000CC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별 탄소배출량</a:t>
            </a:r>
            <a:r>
              <a:rPr lang="ko-KR" altLang="en-US" sz="24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은              </a:t>
            </a:r>
            <a:endParaRPr lang="en-US" altLang="ko-KR" sz="2400" dirty="0" smtClean="0"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r>
              <a:rPr lang="ko-KR" altLang="en-US" sz="2400" dirty="0" smtClean="0">
                <a:solidFill>
                  <a:srgbClr val="0000CC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소고기</a:t>
            </a:r>
            <a:r>
              <a:rPr lang="en-US" altLang="ko-KR" sz="2400" dirty="0" smtClean="0">
                <a:solidFill>
                  <a:srgbClr val="0000CC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&gt;</a:t>
            </a:r>
            <a:r>
              <a:rPr lang="ko-KR" altLang="en-US" sz="2400" dirty="0" smtClean="0">
                <a:solidFill>
                  <a:srgbClr val="0000CC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돼지고기 </a:t>
            </a:r>
            <a:r>
              <a:rPr lang="ko-KR" altLang="en-US" sz="24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순이며</a:t>
            </a:r>
            <a:endParaRPr lang="en-US" altLang="ko-KR" sz="2400" dirty="0"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151870" y="7451330"/>
            <a:ext cx="31976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dirty="0" smtClean="0">
                <a:solidFill>
                  <a:srgbClr val="0066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채식위주</a:t>
            </a:r>
            <a:r>
              <a:rPr lang="ko-KR" altLang="en-US" sz="3200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ko-KR" altLang="en-US" sz="32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식단 시 </a:t>
            </a:r>
            <a:endParaRPr lang="ko-KR" altLang="en-US" sz="3200" dirty="0"/>
          </a:p>
        </p:txBody>
      </p:sp>
      <p:sp>
        <p:nvSpPr>
          <p:cNvPr id="24" name="TextBox 23"/>
          <p:cNvSpPr txBox="1"/>
          <p:nvPr/>
        </p:nvSpPr>
        <p:spPr>
          <a:xfrm>
            <a:off x="6012142" y="9261723"/>
            <a:ext cx="347712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300" dirty="0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비만</a:t>
            </a:r>
            <a:r>
              <a:rPr lang="en-US" altLang="ko-KR" sz="3300" dirty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r>
              <a:rPr lang="ko-KR" altLang="en-US" sz="3300" dirty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심장질환</a:t>
            </a:r>
            <a:r>
              <a:rPr lang="en-US" altLang="ko-KR" sz="3300" dirty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r>
              <a:rPr lang="ko-KR" altLang="en-US" sz="3300" dirty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당뇨 </a:t>
            </a:r>
            <a:r>
              <a:rPr lang="ko-KR" altLang="en-US" sz="3300" dirty="0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발병률 감소</a:t>
            </a:r>
            <a:r>
              <a:rPr lang="en-US" altLang="ko-KR" sz="3300" dirty="0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!</a:t>
            </a:r>
            <a:endParaRPr lang="en-US" altLang="ko-KR" sz="3300" dirty="0">
              <a:solidFill>
                <a:srgbClr val="C0000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30277" y="5000211"/>
            <a:ext cx="33527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환경오염 </a:t>
            </a:r>
            <a:r>
              <a:rPr lang="ko-KR" altLang="en-US" sz="2800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문제의 </a:t>
            </a:r>
            <a:endParaRPr lang="en-US" altLang="ko-KR" sz="2800" dirty="0" smtClean="0"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r>
              <a:rPr lang="ko-KR" altLang="en-US" sz="28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심각성을 </a:t>
            </a:r>
            <a:r>
              <a:rPr lang="ko-KR" altLang="en-US" sz="2800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알리기 위해 </a:t>
            </a:r>
            <a:endParaRPr lang="ko-KR" altLang="en-US" sz="2800" dirty="0"/>
          </a:p>
        </p:txBody>
      </p:sp>
      <p:sp>
        <p:nvSpPr>
          <p:cNvPr id="38" name="TextBox 37"/>
          <p:cNvSpPr txBox="1"/>
          <p:nvPr/>
        </p:nvSpPr>
        <p:spPr>
          <a:xfrm>
            <a:off x="-118997" y="11278492"/>
            <a:ext cx="9523803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900" dirty="0" smtClean="0">
                <a:latin typeface="휴먼엑스포" panose="02030504000101010101" pitchFamily="18" charset="-127"/>
                <a:ea typeface="휴먼엑스포" panose="02030504000101010101" pitchFamily="18" charset="-127"/>
              </a:rPr>
              <a:t> </a:t>
            </a:r>
            <a:r>
              <a:rPr lang="ko-KR" altLang="en-US" sz="3800" dirty="0" err="1" smtClean="0">
                <a:latin typeface="휴먼엑스포" panose="02030504000101010101" pitchFamily="18" charset="-127"/>
                <a:ea typeface="휴먼엑스포" panose="02030504000101010101" pitchFamily="18" charset="-127"/>
              </a:rPr>
              <a:t>김가루주먹밥</a:t>
            </a:r>
            <a:r>
              <a:rPr lang="ko-KR" altLang="en-US" sz="3800" dirty="0" smtClean="0">
                <a:latin typeface="휴먼엑스포" panose="02030504000101010101" pitchFamily="18" charset="-127"/>
                <a:ea typeface="휴먼엑스포" panose="02030504000101010101" pitchFamily="18" charset="-127"/>
              </a:rPr>
              <a:t>  국</a:t>
            </a:r>
            <a:r>
              <a:rPr lang="ko-KR" altLang="en-US" sz="380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물</a:t>
            </a:r>
            <a:r>
              <a:rPr lang="ko-KR" altLang="en-US" sz="3800" dirty="0" smtClean="0">
                <a:latin typeface="휴먼엑스포" panose="02030504000101010101" pitchFamily="18" charset="-127"/>
                <a:ea typeface="휴먼엑스포" panose="02030504000101010101" pitchFamily="18" charset="-127"/>
              </a:rPr>
              <a:t>떡볶이  </a:t>
            </a:r>
            <a:r>
              <a:rPr lang="ko-KR" altLang="en-US" sz="3800" dirty="0" err="1" smtClean="0">
                <a:latin typeface="휴먼엑스포" panose="02030504000101010101" pitchFamily="18" charset="-127"/>
                <a:ea typeface="휴먼엑스포" panose="02030504000101010101" pitchFamily="18" charset="-127"/>
              </a:rPr>
              <a:t>모둠채소튀김</a:t>
            </a:r>
            <a:r>
              <a:rPr lang="ko-KR" altLang="en-US" sz="3800" dirty="0" smtClean="0">
                <a:latin typeface="휴먼엑스포" panose="02030504000101010101" pitchFamily="18" charset="-127"/>
                <a:ea typeface="휴먼엑스포" panose="02030504000101010101" pitchFamily="18" charset="-127"/>
              </a:rPr>
              <a:t>     </a:t>
            </a:r>
            <a:endParaRPr lang="en-US" altLang="ko-KR" sz="3800" dirty="0" smtClean="0">
              <a:latin typeface="휴먼엑스포" panose="02030504000101010101" pitchFamily="18" charset="-127"/>
              <a:ea typeface="휴먼엑스포" panose="02030504000101010101" pitchFamily="18" charset="-127"/>
            </a:endParaRPr>
          </a:p>
          <a:p>
            <a:r>
              <a:rPr lang="ko-KR" altLang="en-US" sz="3800" dirty="0" smtClean="0">
                <a:latin typeface="휴먼엑스포" panose="02030504000101010101" pitchFamily="18" charset="-127"/>
                <a:ea typeface="휴먼엑스포" panose="02030504000101010101" pitchFamily="18" charset="-127"/>
              </a:rPr>
              <a:t> 그린해물샐러드   깍두기    식혜</a:t>
            </a:r>
            <a:endParaRPr lang="ko-KR" altLang="en-US" sz="3800" dirty="0">
              <a:latin typeface="휴먼엑스포" panose="02030504000101010101" pitchFamily="18" charset="-127"/>
              <a:ea typeface="휴먼엑스포" panose="02030504000101010101" pitchFamily="18" charset="-127"/>
            </a:endParaRPr>
          </a:p>
        </p:txBody>
      </p:sp>
      <p:grpSp>
        <p:nvGrpSpPr>
          <p:cNvPr id="49" name="그룹 1011"/>
          <p:cNvGrpSpPr/>
          <p:nvPr/>
        </p:nvGrpSpPr>
        <p:grpSpPr>
          <a:xfrm>
            <a:off x="1037929" y="10684061"/>
            <a:ext cx="7047480" cy="302874"/>
            <a:chOff x="1100070" y="2668182"/>
            <a:chExt cx="7047480" cy="302874"/>
          </a:xfrm>
        </p:grpSpPr>
        <p:grpSp>
          <p:nvGrpSpPr>
            <p:cNvPr id="50" name="그룹 1012"/>
            <p:cNvGrpSpPr/>
            <p:nvPr/>
          </p:nvGrpSpPr>
          <p:grpSpPr>
            <a:xfrm>
              <a:off x="6355395" y="2668182"/>
              <a:ext cx="1792154" cy="302874"/>
              <a:chOff x="6355395" y="2668182"/>
              <a:chExt cx="1792154" cy="302874"/>
            </a:xfrm>
          </p:grpSpPr>
          <p:pic>
            <p:nvPicPr>
              <p:cNvPr id="53" name="Object 35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6355395" y="2668182"/>
                <a:ext cx="1792154" cy="302874"/>
              </a:xfrm>
              <a:prstGeom prst="rect">
                <a:avLst/>
              </a:prstGeom>
            </p:spPr>
          </p:pic>
        </p:grpSp>
        <p:grpSp>
          <p:nvGrpSpPr>
            <p:cNvPr id="51" name="그룹 1013"/>
            <p:cNvGrpSpPr/>
            <p:nvPr/>
          </p:nvGrpSpPr>
          <p:grpSpPr>
            <a:xfrm>
              <a:off x="1100070" y="2668182"/>
              <a:ext cx="1792154" cy="302874"/>
              <a:chOff x="1100070" y="2668182"/>
              <a:chExt cx="1792154" cy="302874"/>
            </a:xfrm>
          </p:grpSpPr>
          <p:pic>
            <p:nvPicPr>
              <p:cNvPr id="52" name="Object 38"/>
              <p:cNvPicPr>
                <a:picLocks noChangeAspect="1"/>
              </p:cNvPicPr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>
                <a:off x="1100070" y="2668182"/>
                <a:ext cx="1792154" cy="302874"/>
              </a:xfrm>
              <a:prstGeom prst="rect">
                <a:avLst/>
              </a:prstGeom>
            </p:spPr>
          </p:pic>
        </p:grpSp>
      </p:grpSp>
      <p:pic>
        <p:nvPicPr>
          <p:cNvPr id="54" name="Object 42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317954" y="10445330"/>
            <a:ext cx="2649266" cy="833161"/>
          </a:xfrm>
          <a:prstGeom prst="rect">
            <a:avLst/>
          </a:prstGeom>
        </p:spPr>
      </p:pic>
      <p:pic>
        <p:nvPicPr>
          <p:cNvPr id="41" name="Object 25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-991634" y="-76026"/>
            <a:ext cx="9395661" cy="343260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366052" y="12719119"/>
            <a:ext cx="42676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출처</a:t>
            </a:r>
            <a:r>
              <a:rPr lang="en-US" altLang="ko-KR" dirty="0" smtClean="0">
                <a:latin typeface="굴림" panose="020B0600000101010101" pitchFamily="50" charset="-127"/>
                <a:ea typeface="굴림" panose="020B0600000101010101" pitchFamily="50" charset="-127"/>
              </a:rPr>
              <a:t>: </a:t>
            </a:r>
            <a:r>
              <a:rPr lang="ko-KR" altLang="en-US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미리캔버스</a:t>
            </a:r>
            <a:r>
              <a:rPr lang="en-US" altLang="ko-KR" dirty="0" smtClean="0">
                <a:latin typeface="굴림" panose="020B0600000101010101" pitchFamily="50" charset="-127"/>
                <a:ea typeface="굴림" panose="020B0600000101010101" pitchFamily="50" charset="-127"/>
              </a:rPr>
              <a:t>, </a:t>
            </a:r>
            <a:r>
              <a:rPr lang="ko-KR" altLang="en-US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국가기후환경회의</a:t>
            </a:r>
            <a:endParaRPr lang="ko-KR" altLang="en-US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79</Words>
  <Application>Microsoft Office PowerPoint</Application>
  <PresentationFormat>사용자 지정</PresentationFormat>
  <Paragraphs>22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9" baseType="lpstr">
      <vt:lpstr>?? ??</vt:lpstr>
      <vt:lpstr>HY견고딕</vt:lpstr>
      <vt:lpstr>굴림</vt:lpstr>
      <vt:lpstr>휴먼모음T</vt:lpstr>
      <vt:lpstr>휴먼엑스포</vt:lpstr>
      <vt:lpstr>Arial</vt:lpstr>
      <vt:lpstr>Calibri</vt:lpstr>
      <vt:lpstr>Office Theme</vt:lpstr>
      <vt:lpstr>PowerPoint 프레젠테이션</vt:lpstr>
    </vt:vector>
  </TitlesOfParts>
  <Company>officegen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USER</cp:lastModifiedBy>
  <cp:revision>34</cp:revision>
  <dcterms:created xsi:type="dcterms:W3CDTF">2021-02-19T13:54:07Z</dcterms:created>
  <dcterms:modified xsi:type="dcterms:W3CDTF">2021-02-26T04:22:20Z</dcterms:modified>
</cp:coreProperties>
</file>