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6" r:id="rId1"/>
  </p:sldMasterIdLst>
  <p:notesMasterIdLst>
    <p:notesMasterId r:id="rId84"/>
  </p:notesMasterIdLst>
  <p:sldIdLst>
    <p:sldId id="259" r:id="rId2"/>
    <p:sldId id="258" r:id="rId3"/>
    <p:sldId id="948" r:id="rId4"/>
    <p:sldId id="264" r:id="rId5"/>
    <p:sldId id="263" r:id="rId6"/>
    <p:sldId id="261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7" r:id="rId28"/>
    <p:sldId id="289" r:id="rId29"/>
    <p:sldId id="291" r:id="rId30"/>
    <p:sldId id="292" r:id="rId31"/>
    <p:sldId id="293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4" r:id="rId53"/>
    <p:sldId id="315" r:id="rId54"/>
    <p:sldId id="316" r:id="rId55"/>
    <p:sldId id="317" r:id="rId56"/>
    <p:sldId id="318" r:id="rId57"/>
    <p:sldId id="319" r:id="rId58"/>
    <p:sldId id="320" r:id="rId59"/>
    <p:sldId id="322" r:id="rId60"/>
    <p:sldId id="323" r:id="rId61"/>
    <p:sldId id="324" r:id="rId62"/>
    <p:sldId id="325" r:id="rId63"/>
    <p:sldId id="927" r:id="rId64"/>
    <p:sldId id="929" r:id="rId65"/>
    <p:sldId id="930" r:id="rId66"/>
    <p:sldId id="931" r:id="rId67"/>
    <p:sldId id="932" r:id="rId68"/>
    <p:sldId id="933" r:id="rId69"/>
    <p:sldId id="934" r:id="rId70"/>
    <p:sldId id="935" r:id="rId71"/>
    <p:sldId id="936" r:id="rId72"/>
    <p:sldId id="937" r:id="rId73"/>
    <p:sldId id="326" r:id="rId74"/>
    <p:sldId id="938" r:id="rId75"/>
    <p:sldId id="939" r:id="rId76"/>
    <p:sldId id="940" r:id="rId77"/>
    <p:sldId id="941" r:id="rId78"/>
    <p:sldId id="942" r:id="rId79"/>
    <p:sldId id="943" r:id="rId80"/>
    <p:sldId id="944" r:id="rId81"/>
    <p:sldId id="945" r:id="rId82"/>
    <p:sldId id="946" r:id="rId83"/>
  </p:sldIdLst>
  <p:sldSz cx="9144000" cy="6858000" type="screen4x3"/>
  <p:notesSz cx="7104063" cy="10234613"/>
  <p:embeddedFontLst>
    <p:embeddedFont>
      <p:font typeface="맑은 고딕" panose="020B0503020000020004" pitchFamily="50" charset="-127"/>
      <p:regular r:id="rId85"/>
      <p:bold r:id="rId86"/>
    </p:embeddedFont>
    <p:embeddedFont>
      <p:font typeface="HY헤드라인M" panose="02030600000101010101" pitchFamily="18" charset="-127"/>
      <p:regular r:id="rId87"/>
    </p:embeddedFont>
    <p:embeddedFont>
      <p:font typeface="Calibri Light" panose="020F0302020204030204" pitchFamily="34" charset="0"/>
      <p:regular r:id="rId88"/>
      <p:italic r:id="rId89"/>
    </p:embeddedFont>
    <p:embeddedFont>
      <p:font typeface="KoPub돋움체 Bold" panose="00000800000000000000" pitchFamily="2" charset="-127"/>
      <p:bold r:id="rId90"/>
    </p:embeddedFont>
    <p:embeddedFont>
      <p:font typeface="Arial Unicode MS" panose="020B0604020202020204" pitchFamily="50" charset="-127"/>
      <p:regular r:id="rId91"/>
    </p:embeddedFont>
    <p:embeddedFont>
      <p:font typeface="KoPubWorld돋움체 Bold" panose="00000800000000000000" pitchFamily="2" charset="-127"/>
      <p:bold r:id="rId92"/>
    </p:embeddedFont>
    <p:embeddedFont>
      <p:font typeface="Calibri" panose="020F0502020204030204" pitchFamily="34" charset="0"/>
      <p:regular r:id="rId93"/>
      <p:bold r:id="rId94"/>
      <p:italic r:id="rId95"/>
      <p:boldItalic r:id="rId9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BC3C"/>
    <a:srgbClr val="8EC26A"/>
    <a:srgbClr val="00B050"/>
    <a:srgbClr val="00B036"/>
    <a:srgbClr val="FFF9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599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10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notesMaster" Target="notesMasters/notesMaster1.xml"/><Relationship Id="rId89" Type="http://schemas.openxmlformats.org/officeDocument/2006/relationships/font" Target="fonts/font5.fntdata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font" Target="fonts/font6.fntdata"/><Relationship Id="rId95" Type="http://schemas.openxmlformats.org/officeDocument/2006/relationships/font" Target="fonts/font11.fntdata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font" Target="fonts/font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font" Target="fonts/font4.fntdata"/><Relationship Id="rId91" Type="http://schemas.openxmlformats.org/officeDocument/2006/relationships/font" Target="fonts/font7.fntdata"/><Relationship Id="rId96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font" Target="fonts/font2.fntdata"/><Relationship Id="rId94" Type="http://schemas.openxmlformats.org/officeDocument/2006/relationships/font" Target="fonts/font10.fntdata"/><Relationship Id="rId9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font" Target="fonts/font8.fntdata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font" Target="fonts/font3.fntdata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font" Target="fonts/font9.fntdata"/><Relationship Id="rId98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574B87C7-1909-41F0-99F2-6FEC1E197FE6}" type="datetimeFigureOut">
              <a:rPr lang="ko-KR" altLang="en-US" smtClean="0"/>
              <a:t>2022-09-13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49363" y="1279525"/>
            <a:ext cx="4605337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29E58CF6-6D13-402E-A5F7-46497F83379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65903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4576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575979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목차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4576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17718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교육청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31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32" name="부제목 2"/>
          <p:cNvSpPr>
            <a:spLocks noGrp="1"/>
          </p:cNvSpPr>
          <p:nvPr>
            <p:ph type="subTitle" idx="10"/>
          </p:nvPr>
        </p:nvSpPr>
        <p:spPr>
          <a:xfrm>
            <a:off x="5004061" y="221041"/>
            <a:ext cx="411851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34" name="모서리가 둥근 직사각형 33"/>
          <p:cNvSpPr/>
          <p:nvPr userDrawn="1"/>
        </p:nvSpPr>
        <p:spPr>
          <a:xfrm>
            <a:off x="668296" y="1416773"/>
            <a:ext cx="8353462" cy="4899665"/>
          </a:xfrm>
          <a:prstGeom prst="roundRect">
            <a:avLst>
              <a:gd name="adj" fmla="val 4232"/>
            </a:avLst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93650" y="630212"/>
            <a:ext cx="428263" cy="400079"/>
          </a:xfrm>
          <a:prstGeom prst="rect">
            <a:avLst/>
          </a:prstGeom>
          <a:noFill/>
        </p:spPr>
        <p:txBody>
          <a:bodyPr wrap="none" lIns="91410" tIns="45705" rIns="91410" bIns="45705" rtlCol="0">
            <a:spAutoFit/>
          </a:bodyPr>
          <a:lstStyle/>
          <a:p>
            <a:pPr marL="0" marR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spc="-180" dirty="0">
                <a:solidFill>
                  <a:schemeClr val="bg1"/>
                </a:solidFill>
                <a:latin typeface="+mn-ea"/>
                <a:ea typeface="+mn-ea"/>
              </a:rPr>
              <a:t>Ⅱ</a:t>
            </a:r>
            <a:endParaRPr lang="ko-KR" altLang="en-US" sz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0C435765-C1DC-477A-8219-BCA880B0AC44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8BA64E00-755F-468F-9725-8C0779CBBF2B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4ACC36E7-3383-499C-89B4-D3C5110F225C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chemeClr val="accent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21" name="순서도: 지연 20">
              <a:extLst>
                <a:ext uri="{FF2B5EF4-FFF2-40B4-BE49-F238E27FC236}">
                  <a16:creationId xmlns="" xmlns:a16="http://schemas.microsoft.com/office/drawing/2014/main" id="{84A97EF1-F8F9-4426-85A3-6B161ED7585D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chemeClr val="accent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01E3DFA-83F2-431A-BACE-563A6A4D2D64}"/>
              </a:ext>
            </a:extLst>
          </p:cNvPr>
          <p:cNvSpPr txBox="1"/>
          <p:nvPr userDrawn="1"/>
        </p:nvSpPr>
        <p:spPr>
          <a:xfrm>
            <a:off x="65688" y="616212"/>
            <a:ext cx="5886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Ⅰ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3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593561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1061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교육청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31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32" name="부제목 2"/>
          <p:cNvSpPr>
            <a:spLocks noGrp="1"/>
          </p:cNvSpPr>
          <p:nvPr>
            <p:ph type="subTitle" idx="10"/>
          </p:nvPr>
        </p:nvSpPr>
        <p:spPr>
          <a:xfrm>
            <a:off x="5004061" y="221041"/>
            <a:ext cx="411851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33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593561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  <p:sp>
        <p:nvSpPr>
          <p:cNvPr id="34" name="모서리가 둥근 직사각형 33"/>
          <p:cNvSpPr/>
          <p:nvPr userDrawn="1"/>
        </p:nvSpPr>
        <p:spPr>
          <a:xfrm>
            <a:off x="668296" y="1416773"/>
            <a:ext cx="8353462" cy="4010511"/>
          </a:xfrm>
          <a:prstGeom prst="roundRect">
            <a:avLst>
              <a:gd name="adj" fmla="val 4232"/>
            </a:avLst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93650" y="630212"/>
            <a:ext cx="428263" cy="400079"/>
          </a:xfrm>
          <a:prstGeom prst="rect">
            <a:avLst/>
          </a:prstGeom>
          <a:noFill/>
        </p:spPr>
        <p:txBody>
          <a:bodyPr wrap="none" lIns="91410" tIns="45705" rIns="91410" bIns="45705" rtlCol="0">
            <a:spAutoFit/>
          </a:bodyPr>
          <a:lstStyle/>
          <a:p>
            <a:pPr marL="0" marR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spc="-180" dirty="0">
                <a:solidFill>
                  <a:schemeClr val="bg1"/>
                </a:solidFill>
                <a:latin typeface="+mn-ea"/>
                <a:ea typeface="+mn-ea"/>
              </a:rPr>
              <a:t>Ⅱ</a:t>
            </a:r>
            <a:endParaRPr lang="ko-KR" altLang="en-US" sz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0C435765-C1DC-477A-8219-BCA880B0AC44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8BA64E00-755F-468F-9725-8C0779CBBF2B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4ACC36E7-3383-499C-89B4-D3C5110F225C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chemeClr val="accent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21" name="순서도: 지연 20">
              <a:extLst>
                <a:ext uri="{FF2B5EF4-FFF2-40B4-BE49-F238E27FC236}">
                  <a16:creationId xmlns="" xmlns:a16="http://schemas.microsoft.com/office/drawing/2014/main" id="{84A97EF1-F8F9-4426-85A3-6B161ED7585D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chemeClr val="accent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01E3DFA-83F2-431A-BACE-563A6A4D2D64}"/>
              </a:ext>
            </a:extLst>
          </p:cNvPr>
          <p:cNvSpPr txBox="1"/>
          <p:nvPr userDrawn="1"/>
        </p:nvSpPr>
        <p:spPr>
          <a:xfrm>
            <a:off x="65688" y="616212"/>
            <a:ext cx="5886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Ⅰ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3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660451" y="5514602"/>
            <a:ext cx="8353462" cy="854975"/>
            <a:chOff x="609651" y="5514602"/>
            <a:chExt cx="8353462" cy="854975"/>
          </a:xfrm>
        </p:grpSpPr>
        <p:sp>
          <p:nvSpPr>
            <p:cNvPr id="27" name="모서리가 둥근 직사각형 26"/>
            <p:cNvSpPr/>
            <p:nvPr userDrawn="1"/>
          </p:nvSpPr>
          <p:spPr>
            <a:xfrm>
              <a:off x="609651" y="5545177"/>
              <a:ext cx="8353462" cy="82440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noFill/>
              <a:prstDash val="dash"/>
            </a:ln>
          </p:spPr>
          <p:txBody>
            <a:bodyPr vert="horz" lIns="216000" tIns="216000" rIns="91440" bIns="45720" rtlCol="0">
              <a:normAutofit/>
            </a:bodyPr>
            <a:lstStyle/>
            <a:p>
              <a:pPr>
                <a:spcBef>
                  <a:spcPct val="20000"/>
                </a:spcBef>
              </a:pPr>
              <a:endParaRPr lang="ko-KR" altLang="en-US" sz="14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grpSp>
          <p:nvGrpSpPr>
            <p:cNvPr id="28" name="그룹 27"/>
            <p:cNvGrpSpPr/>
            <p:nvPr userDrawn="1"/>
          </p:nvGrpSpPr>
          <p:grpSpPr>
            <a:xfrm>
              <a:off x="668296" y="5514602"/>
              <a:ext cx="737538" cy="282403"/>
              <a:chOff x="819911" y="5707814"/>
              <a:chExt cx="737538" cy="282403"/>
            </a:xfrm>
          </p:grpSpPr>
          <p:sp>
            <p:nvSpPr>
              <p:cNvPr id="30" name="직사각형 29"/>
              <p:cNvSpPr/>
              <p:nvPr userDrawn="1"/>
            </p:nvSpPr>
            <p:spPr>
              <a:xfrm>
                <a:off x="839382" y="5775059"/>
                <a:ext cx="710567" cy="21515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lumMod val="50000"/>
                      <a:alpha val="0"/>
                    </a:schemeClr>
                  </a:gs>
                  <a:gs pos="2000">
                    <a:schemeClr val="bg1">
                      <a:lumMod val="50000"/>
                      <a:alpha val="50000"/>
                    </a:schemeClr>
                  </a:gs>
                </a:gsLst>
                <a:lin ang="0" scaled="0"/>
              </a:gradFill>
              <a:ln w="19050">
                <a:noFill/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4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5" name="직사각형 34"/>
              <p:cNvSpPr/>
              <p:nvPr userDrawn="1"/>
            </p:nvSpPr>
            <p:spPr>
              <a:xfrm rot="21115094">
                <a:off x="819911" y="5707814"/>
                <a:ext cx="737538" cy="231709"/>
              </a:xfrm>
              <a:prstGeom prst="rect">
                <a:avLst/>
              </a:prstGeom>
              <a:gradFill>
                <a:gsLst>
                  <a:gs pos="100000">
                    <a:srgbClr val="0594FF"/>
                  </a:gs>
                  <a:gs pos="0">
                    <a:srgbClr val="7ECBE6"/>
                  </a:gs>
                </a:gsLst>
                <a:lin ang="0" scaled="0"/>
              </a:gradFill>
              <a:ln w="19050">
                <a:noFill/>
                <a:prstDash val="sysDash"/>
              </a:ln>
              <a:effectLst>
                <a:innerShdw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altLang="ko-KR" sz="9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latin typeface="+mn-ea"/>
                    <a:ea typeface="+mn-ea"/>
                  </a:rPr>
                  <a:t>Power Tip</a:t>
                </a:r>
                <a:endParaRPr lang="ko-KR" altLang="en-US" sz="9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78587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교육청_내용_절차박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31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32" name="부제목 2"/>
          <p:cNvSpPr>
            <a:spLocks noGrp="1"/>
          </p:cNvSpPr>
          <p:nvPr>
            <p:ph type="subTitle" idx="10"/>
          </p:nvPr>
        </p:nvSpPr>
        <p:spPr>
          <a:xfrm>
            <a:off x="5004061" y="221041"/>
            <a:ext cx="411851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33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775420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  <p:sp>
        <p:nvSpPr>
          <p:cNvPr id="34" name="모서리가 둥근 직사각형 33"/>
          <p:cNvSpPr/>
          <p:nvPr userDrawn="1"/>
        </p:nvSpPr>
        <p:spPr>
          <a:xfrm>
            <a:off x="668296" y="1625599"/>
            <a:ext cx="8353462" cy="3912307"/>
          </a:xfrm>
          <a:prstGeom prst="roundRect">
            <a:avLst>
              <a:gd name="adj" fmla="val 4232"/>
            </a:avLst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93650" y="630212"/>
            <a:ext cx="428263" cy="400079"/>
          </a:xfrm>
          <a:prstGeom prst="rect">
            <a:avLst/>
          </a:prstGeom>
          <a:noFill/>
        </p:spPr>
        <p:txBody>
          <a:bodyPr wrap="none" lIns="91410" tIns="45705" rIns="91410" bIns="45705" rtlCol="0">
            <a:spAutoFit/>
          </a:bodyPr>
          <a:lstStyle/>
          <a:p>
            <a:pPr marL="0" marR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spc="-180" dirty="0">
                <a:solidFill>
                  <a:schemeClr val="bg1"/>
                </a:solidFill>
                <a:latin typeface="+mn-ea"/>
                <a:ea typeface="+mn-ea"/>
              </a:rPr>
              <a:t>Ⅱ</a:t>
            </a:r>
            <a:endParaRPr lang="ko-KR" altLang="en-US" sz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0C435765-C1DC-477A-8219-BCA880B0AC44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8BA64E00-755F-468F-9725-8C0779CBBF2B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4ACC36E7-3383-499C-89B4-D3C5110F225C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chemeClr val="accent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21" name="순서도: 지연 20">
              <a:extLst>
                <a:ext uri="{FF2B5EF4-FFF2-40B4-BE49-F238E27FC236}">
                  <a16:creationId xmlns="" xmlns:a16="http://schemas.microsoft.com/office/drawing/2014/main" id="{84A97EF1-F8F9-4426-85A3-6B161ED7585D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chemeClr val="accent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01E3DFA-83F2-431A-BACE-563A6A4D2D64}"/>
              </a:ext>
            </a:extLst>
          </p:cNvPr>
          <p:cNvSpPr txBox="1"/>
          <p:nvPr userDrawn="1"/>
        </p:nvSpPr>
        <p:spPr>
          <a:xfrm>
            <a:off x="65688" y="616212"/>
            <a:ext cx="5886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Ⅰ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3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660451" y="5638800"/>
            <a:ext cx="8353462" cy="730777"/>
            <a:chOff x="609651" y="5514602"/>
            <a:chExt cx="8353462" cy="854975"/>
          </a:xfrm>
        </p:grpSpPr>
        <p:sp>
          <p:nvSpPr>
            <p:cNvPr id="27" name="모서리가 둥근 직사각형 26"/>
            <p:cNvSpPr/>
            <p:nvPr userDrawn="1"/>
          </p:nvSpPr>
          <p:spPr>
            <a:xfrm>
              <a:off x="609651" y="5545177"/>
              <a:ext cx="8353462" cy="82440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noFill/>
              <a:prstDash val="dash"/>
            </a:ln>
          </p:spPr>
          <p:txBody>
            <a:bodyPr vert="horz" lIns="216000" tIns="216000" rIns="91440" bIns="45720" rtlCol="0">
              <a:normAutofit/>
            </a:bodyPr>
            <a:lstStyle/>
            <a:p>
              <a:pPr>
                <a:spcBef>
                  <a:spcPct val="20000"/>
                </a:spcBef>
              </a:pPr>
              <a:endParaRPr lang="ko-KR" altLang="en-US" sz="14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grpSp>
          <p:nvGrpSpPr>
            <p:cNvPr id="28" name="그룹 27"/>
            <p:cNvGrpSpPr/>
            <p:nvPr userDrawn="1"/>
          </p:nvGrpSpPr>
          <p:grpSpPr>
            <a:xfrm>
              <a:off x="668296" y="5514602"/>
              <a:ext cx="737538" cy="282403"/>
              <a:chOff x="819911" y="5707814"/>
              <a:chExt cx="737538" cy="282403"/>
            </a:xfrm>
          </p:grpSpPr>
          <p:sp>
            <p:nvSpPr>
              <p:cNvPr id="30" name="직사각형 29"/>
              <p:cNvSpPr/>
              <p:nvPr userDrawn="1"/>
            </p:nvSpPr>
            <p:spPr>
              <a:xfrm>
                <a:off x="839382" y="5775059"/>
                <a:ext cx="710567" cy="21515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lumMod val="50000"/>
                      <a:alpha val="0"/>
                    </a:schemeClr>
                  </a:gs>
                  <a:gs pos="2000">
                    <a:schemeClr val="bg1">
                      <a:lumMod val="50000"/>
                      <a:alpha val="50000"/>
                    </a:schemeClr>
                  </a:gs>
                </a:gsLst>
                <a:lin ang="0" scaled="0"/>
              </a:gradFill>
              <a:ln w="19050">
                <a:noFill/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4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5" name="직사각형 34"/>
              <p:cNvSpPr/>
              <p:nvPr userDrawn="1"/>
            </p:nvSpPr>
            <p:spPr>
              <a:xfrm rot="21115094">
                <a:off x="819911" y="5707814"/>
                <a:ext cx="737538" cy="231709"/>
              </a:xfrm>
              <a:prstGeom prst="rect">
                <a:avLst/>
              </a:prstGeom>
              <a:gradFill>
                <a:gsLst>
                  <a:gs pos="100000">
                    <a:srgbClr val="0594FF"/>
                  </a:gs>
                  <a:gs pos="0">
                    <a:srgbClr val="7ECBE6"/>
                  </a:gs>
                </a:gsLst>
                <a:lin ang="0" scaled="0"/>
              </a:gradFill>
              <a:ln w="19050">
                <a:noFill/>
                <a:prstDash val="sysDash"/>
              </a:ln>
              <a:effectLst>
                <a:innerShdw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altLang="ko-KR" sz="9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latin typeface="+mn-ea"/>
                    <a:ea typeface="+mn-ea"/>
                  </a:rPr>
                  <a:t>Power Tip</a:t>
                </a:r>
                <a:endParaRPr lang="ko-KR" altLang="en-US" sz="9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60773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교육청_내용_절차박스(2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31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32" name="부제목 2"/>
          <p:cNvSpPr>
            <a:spLocks noGrp="1"/>
          </p:cNvSpPr>
          <p:nvPr>
            <p:ph type="subTitle" idx="10"/>
          </p:nvPr>
        </p:nvSpPr>
        <p:spPr>
          <a:xfrm>
            <a:off x="5004061" y="221041"/>
            <a:ext cx="411851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33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6"/>
            <a:ext cx="8191311" cy="961819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  <p:sp>
        <p:nvSpPr>
          <p:cNvPr id="34" name="모서리가 둥근 직사각형 33"/>
          <p:cNvSpPr/>
          <p:nvPr userDrawn="1"/>
        </p:nvSpPr>
        <p:spPr>
          <a:xfrm>
            <a:off x="668296" y="1759579"/>
            <a:ext cx="8353462" cy="3778327"/>
          </a:xfrm>
          <a:prstGeom prst="roundRect">
            <a:avLst>
              <a:gd name="adj" fmla="val 4232"/>
            </a:avLst>
          </a:prstGeom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8" name="TextBox 17"/>
          <p:cNvSpPr txBox="1"/>
          <p:nvPr userDrawn="1"/>
        </p:nvSpPr>
        <p:spPr>
          <a:xfrm>
            <a:off x="93650" y="630212"/>
            <a:ext cx="428263" cy="400079"/>
          </a:xfrm>
          <a:prstGeom prst="rect">
            <a:avLst/>
          </a:prstGeom>
          <a:noFill/>
        </p:spPr>
        <p:txBody>
          <a:bodyPr wrap="none" lIns="91410" tIns="45705" rIns="91410" bIns="45705" rtlCol="0">
            <a:spAutoFit/>
          </a:bodyPr>
          <a:lstStyle/>
          <a:p>
            <a:pPr marL="0" marR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000" b="1" spc="-180" dirty="0">
                <a:solidFill>
                  <a:schemeClr val="bg1"/>
                </a:solidFill>
                <a:latin typeface="+mn-ea"/>
                <a:ea typeface="+mn-ea"/>
              </a:rPr>
              <a:t>Ⅱ</a:t>
            </a:r>
            <a:endParaRPr lang="ko-KR" altLang="en-US" sz="20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0C435765-C1DC-477A-8219-BCA880B0AC44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8BA64E00-755F-468F-9725-8C0779CBBF2B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4ACC36E7-3383-499C-89B4-D3C5110F225C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chemeClr val="accent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21" name="순서도: 지연 20">
              <a:extLst>
                <a:ext uri="{FF2B5EF4-FFF2-40B4-BE49-F238E27FC236}">
                  <a16:creationId xmlns="" xmlns:a16="http://schemas.microsoft.com/office/drawing/2014/main" id="{84A97EF1-F8F9-4426-85A3-6B161ED7585D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chemeClr val="accent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="" xmlns:a16="http://schemas.microsoft.com/office/drawing/2014/main" id="{F01E3DFA-83F2-431A-BACE-563A6A4D2D64}"/>
              </a:ext>
            </a:extLst>
          </p:cNvPr>
          <p:cNvSpPr txBox="1"/>
          <p:nvPr userDrawn="1"/>
        </p:nvSpPr>
        <p:spPr>
          <a:xfrm>
            <a:off x="65688" y="616212"/>
            <a:ext cx="5886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Ⅰ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23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 userDrawn="1"/>
        </p:nvGrpSpPr>
        <p:grpSpPr>
          <a:xfrm>
            <a:off x="660451" y="5638800"/>
            <a:ext cx="8353462" cy="804519"/>
            <a:chOff x="609651" y="5514602"/>
            <a:chExt cx="8353462" cy="854975"/>
          </a:xfrm>
        </p:grpSpPr>
        <p:sp>
          <p:nvSpPr>
            <p:cNvPr id="27" name="모서리가 둥근 직사각형 26"/>
            <p:cNvSpPr/>
            <p:nvPr userDrawn="1"/>
          </p:nvSpPr>
          <p:spPr>
            <a:xfrm>
              <a:off x="609651" y="5545177"/>
              <a:ext cx="8353462" cy="82440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2700">
              <a:noFill/>
              <a:prstDash val="dash"/>
            </a:ln>
          </p:spPr>
          <p:txBody>
            <a:bodyPr vert="horz" lIns="216000" tIns="216000" rIns="91440" bIns="45720" rtlCol="0">
              <a:normAutofit/>
            </a:bodyPr>
            <a:lstStyle/>
            <a:p>
              <a:pPr>
                <a:spcBef>
                  <a:spcPct val="20000"/>
                </a:spcBef>
              </a:pPr>
              <a:endParaRPr lang="ko-KR" altLang="en-US" sz="14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grpSp>
          <p:nvGrpSpPr>
            <p:cNvPr id="28" name="그룹 27"/>
            <p:cNvGrpSpPr/>
            <p:nvPr userDrawn="1"/>
          </p:nvGrpSpPr>
          <p:grpSpPr>
            <a:xfrm>
              <a:off x="668296" y="5514602"/>
              <a:ext cx="737538" cy="282403"/>
              <a:chOff x="819911" y="5707814"/>
              <a:chExt cx="737538" cy="282403"/>
            </a:xfrm>
          </p:grpSpPr>
          <p:sp>
            <p:nvSpPr>
              <p:cNvPr id="30" name="직사각형 29"/>
              <p:cNvSpPr/>
              <p:nvPr userDrawn="1"/>
            </p:nvSpPr>
            <p:spPr>
              <a:xfrm>
                <a:off x="839382" y="5775059"/>
                <a:ext cx="710567" cy="21515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lumMod val="50000"/>
                      <a:alpha val="0"/>
                    </a:schemeClr>
                  </a:gs>
                  <a:gs pos="2000">
                    <a:schemeClr val="bg1">
                      <a:lumMod val="50000"/>
                      <a:alpha val="50000"/>
                    </a:schemeClr>
                  </a:gs>
                </a:gsLst>
                <a:lin ang="0" scaled="0"/>
              </a:gradFill>
              <a:ln w="19050">
                <a:noFill/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4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35" name="직사각형 34"/>
              <p:cNvSpPr/>
              <p:nvPr userDrawn="1"/>
            </p:nvSpPr>
            <p:spPr>
              <a:xfrm rot="21115094">
                <a:off x="819911" y="5707814"/>
                <a:ext cx="737538" cy="231709"/>
              </a:xfrm>
              <a:prstGeom prst="rect">
                <a:avLst/>
              </a:prstGeom>
              <a:gradFill>
                <a:gsLst>
                  <a:gs pos="100000">
                    <a:srgbClr val="0594FF"/>
                  </a:gs>
                  <a:gs pos="0">
                    <a:srgbClr val="7ECBE6"/>
                  </a:gs>
                </a:gsLst>
                <a:lin ang="0" scaled="0"/>
              </a:gradFill>
              <a:ln w="19050">
                <a:noFill/>
                <a:prstDash val="sysDash"/>
              </a:ln>
              <a:effectLst>
                <a:innerShdw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altLang="ko-KR" sz="9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latin typeface="+mn-ea"/>
                    <a:ea typeface="+mn-ea"/>
                  </a:rPr>
                  <a:t>Power Tip</a:t>
                </a:r>
                <a:endParaRPr lang="ko-KR" altLang="en-US" sz="9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33315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9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29" name="부제목 2"/>
          <p:cNvSpPr>
            <a:spLocks noGrp="1"/>
          </p:cNvSpPr>
          <p:nvPr>
            <p:ph type="subTitle" idx="10"/>
          </p:nvPr>
        </p:nvSpPr>
        <p:spPr>
          <a:xfrm>
            <a:off x="5067301" y="221041"/>
            <a:ext cx="405527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668296" y="1416774"/>
            <a:ext cx="8353462" cy="3989886"/>
          </a:xfrm>
          <a:prstGeom prst="roundRect">
            <a:avLst>
              <a:gd name="adj" fmla="val 4232"/>
            </a:avLst>
          </a:prstGeom>
          <a:ln>
            <a:solidFill>
              <a:schemeClr val="accent4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="" xmlns:a16="http://schemas.microsoft.com/office/drawing/2014/main" id="{CAD99E5D-2018-4711-83F2-A6E890F18158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4170DCB6-A094-41E4-8511-5A739907D303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B7CD6B86-793E-4729-9A46-B608BB4311F1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FF9900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6" name="순서도: 지연 35">
              <a:extLst>
                <a:ext uri="{FF2B5EF4-FFF2-40B4-BE49-F238E27FC236}">
                  <a16:creationId xmlns="" xmlns:a16="http://schemas.microsoft.com/office/drawing/2014/main" id="{4D80D79E-5EF3-49B4-BA58-CBC76D001923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FF9900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Ⅱ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4" name="그룹 43"/>
          <p:cNvGrpSpPr/>
          <p:nvPr userDrawn="1"/>
        </p:nvGrpSpPr>
        <p:grpSpPr>
          <a:xfrm>
            <a:off x="660451" y="5514602"/>
            <a:ext cx="8353462" cy="854975"/>
            <a:chOff x="609651" y="5514602"/>
            <a:chExt cx="8353462" cy="854975"/>
          </a:xfrm>
        </p:grpSpPr>
        <p:sp>
          <p:nvSpPr>
            <p:cNvPr id="45" name="모서리가 둥근 직사각형 44"/>
            <p:cNvSpPr/>
            <p:nvPr userDrawn="1"/>
          </p:nvSpPr>
          <p:spPr>
            <a:xfrm>
              <a:off x="609651" y="5545177"/>
              <a:ext cx="8353462" cy="8244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noFill/>
              <a:prstDash val="dash"/>
            </a:ln>
          </p:spPr>
          <p:txBody>
            <a:bodyPr vert="horz" lIns="216000" tIns="216000" rIns="91440" bIns="45720" rtlCol="0">
              <a:normAutofit/>
            </a:bodyPr>
            <a:lstStyle/>
            <a:p>
              <a:pPr>
                <a:spcBef>
                  <a:spcPct val="20000"/>
                </a:spcBef>
              </a:pPr>
              <a:endParaRPr lang="ko-KR" altLang="en-US" sz="14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grpSp>
          <p:nvGrpSpPr>
            <p:cNvPr id="46" name="그룹 45"/>
            <p:cNvGrpSpPr/>
            <p:nvPr userDrawn="1"/>
          </p:nvGrpSpPr>
          <p:grpSpPr>
            <a:xfrm>
              <a:off x="668296" y="5514602"/>
              <a:ext cx="737538" cy="282403"/>
              <a:chOff x="819911" y="5707814"/>
              <a:chExt cx="737538" cy="282403"/>
            </a:xfrm>
          </p:grpSpPr>
          <p:sp>
            <p:nvSpPr>
              <p:cNvPr id="47" name="직사각형 46"/>
              <p:cNvSpPr/>
              <p:nvPr userDrawn="1"/>
            </p:nvSpPr>
            <p:spPr>
              <a:xfrm>
                <a:off x="839382" y="5775059"/>
                <a:ext cx="710567" cy="21515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lumMod val="50000"/>
                      <a:alpha val="0"/>
                    </a:schemeClr>
                  </a:gs>
                  <a:gs pos="2000">
                    <a:schemeClr val="bg1">
                      <a:lumMod val="50000"/>
                      <a:alpha val="50000"/>
                    </a:schemeClr>
                  </a:gs>
                </a:gsLst>
                <a:lin ang="0" scaled="0"/>
              </a:gradFill>
              <a:ln w="19050">
                <a:noFill/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4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8" name="직사각형 47"/>
              <p:cNvSpPr/>
              <p:nvPr userDrawn="1"/>
            </p:nvSpPr>
            <p:spPr>
              <a:xfrm rot="21115094">
                <a:off x="819911" y="5707814"/>
                <a:ext cx="737538" cy="231709"/>
              </a:xfrm>
              <a:prstGeom prst="rect">
                <a:avLst/>
              </a:prstGeom>
              <a:solidFill>
                <a:schemeClr val="accent2"/>
              </a:solidFill>
              <a:ln w="19050">
                <a:noFill/>
                <a:prstDash val="sysDash"/>
              </a:ln>
              <a:effectLst>
                <a:innerShdw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altLang="ko-KR" sz="9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latin typeface="+mn-ea"/>
                    <a:ea typeface="+mn-ea"/>
                  </a:rPr>
                  <a:t>Power Tip</a:t>
                </a:r>
                <a:endParaRPr lang="ko-KR" altLang="en-US" sz="9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</p:grpSp>
      </p:grpSp>
      <p:sp>
        <p:nvSpPr>
          <p:cNvPr id="49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50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593561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061433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9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29" name="부제목 2"/>
          <p:cNvSpPr>
            <a:spLocks noGrp="1"/>
          </p:cNvSpPr>
          <p:nvPr>
            <p:ph type="subTitle" idx="10"/>
          </p:nvPr>
        </p:nvSpPr>
        <p:spPr>
          <a:xfrm>
            <a:off x="5067301" y="221041"/>
            <a:ext cx="405527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668296" y="1416773"/>
            <a:ext cx="8353462" cy="4250837"/>
          </a:xfrm>
          <a:prstGeom prst="roundRect">
            <a:avLst>
              <a:gd name="adj" fmla="val 4232"/>
            </a:avLst>
          </a:prstGeom>
          <a:ln>
            <a:solidFill>
              <a:schemeClr val="accent4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="" xmlns:a16="http://schemas.microsoft.com/office/drawing/2014/main" id="{CAD99E5D-2018-4711-83F2-A6E890F18158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4170DCB6-A094-41E4-8511-5A739907D303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B7CD6B86-793E-4729-9A46-B608BB4311F1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FF9900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6" name="순서도: 지연 35">
              <a:extLst>
                <a:ext uri="{FF2B5EF4-FFF2-40B4-BE49-F238E27FC236}">
                  <a16:creationId xmlns="" xmlns:a16="http://schemas.microsoft.com/office/drawing/2014/main" id="{4D80D79E-5EF3-49B4-BA58-CBC76D001923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FF9900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Ⅱ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50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593561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42614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9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29" name="부제목 2"/>
          <p:cNvSpPr>
            <a:spLocks noGrp="1"/>
          </p:cNvSpPr>
          <p:nvPr>
            <p:ph type="subTitle" idx="10"/>
          </p:nvPr>
        </p:nvSpPr>
        <p:spPr>
          <a:xfrm>
            <a:off x="5067301" y="221041"/>
            <a:ext cx="405527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785688" y="1046414"/>
            <a:ext cx="8236070" cy="5176586"/>
          </a:xfrm>
          <a:prstGeom prst="roundRect">
            <a:avLst>
              <a:gd name="adj" fmla="val 4232"/>
            </a:avLst>
          </a:prstGeom>
          <a:ln>
            <a:solidFill>
              <a:schemeClr val="accent4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="" xmlns:a16="http://schemas.microsoft.com/office/drawing/2014/main" id="{CAD99E5D-2018-4711-83F2-A6E890F18158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4170DCB6-A094-41E4-8511-5A739907D303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B7CD6B86-793E-4729-9A46-B608BB4311F1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FF9900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6" name="순서도: 지연 35">
              <a:extLst>
                <a:ext uri="{FF2B5EF4-FFF2-40B4-BE49-F238E27FC236}">
                  <a16:creationId xmlns="" xmlns:a16="http://schemas.microsoft.com/office/drawing/2014/main" id="{4D80D79E-5EF3-49B4-BA58-CBC76D001923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FF9900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Ⅱ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9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50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4463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9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29" name="부제목 2"/>
          <p:cNvSpPr>
            <a:spLocks noGrp="1"/>
          </p:cNvSpPr>
          <p:nvPr>
            <p:ph type="subTitle" idx="10"/>
          </p:nvPr>
        </p:nvSpPr>
        <p:spPr>
          <a:xfrm>
            <a:off x="5067301" y="221041"/>
            <a:ext cx="405527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4" name="모서리가 둥근 직사각형 13"/>
          <p:cNvSpPr/>
          <p:nvPr userDrawn="1"/>
        </p:nvSpPr>
        <p:spPr>
          <a:xfrm>
            <a:off x="668296" y="1614986"/>
            <a:ext cx="8353462" cy="3832617"/>
          </a:xfrm>
          <a:prstGeom prst="roundRect">
            <a:avLst>
              <a:gd name="adj" fmla="val 4232"/>
            </a:avLst>
          </a:prstGeom>
          <a:ln>
            <a:solidFill>
              <a:schemeClr val="accent4"/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33" name="그룹 32">
            <a:extLst>
              <a:ext uri="{FF2B5EF4-FFF2-40B4-BE49-F238E27FC236}">
                <a16:creationId xmlns="" xmlns:a16="http://schemas.microsoft.com/office/drawing/2014/main" id="{CAD99E5D-2018-4711-83F2-A6E890F18158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4170DCB6-A094-41E4-8511-5A739907D303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B7CD6B86-793E-4729-9A46-B608BB4311F1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FF9900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6" name="순서도: 지연 35">
              <a:extLst>
                <a:ext uri="{FF2B5EF4-FFF2-40B4-BE49-F238E27FC236}">
                  <a16:creationId xmlns="" xmlns:a16="http://schemas.microsoft.com/office/drawing/2014/main" id="{4D80D79E-5EF3-49B4-BA58-CBC76D001923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FF9900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Ⅱ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grpSp>
        <p:nvGrpSpPr>
          <p:cNvPr id="44" name="그룹 43"/>
          <p:cNvGrpSpPr/>
          <p:nvPr userDrawn="1"/>
        </p:nvGrpSpPr>
        <p:grpSpPr>
          <a:xfrm>
            <a:off x="660451" y="5555546"/>
            <a:ext cx="8353462" cy="854975"/>
            <a:chOff x="609651" y="5514602"/>
            <a:chExt cx="8353462" cy="854975"/>
          </a:xfrm>
        </p:grpSpPr>
        <p:sp>
          <p:nvSpPr>
            <p:cNvPr id="45" name="모서리가 둥근 직사각형 44"/>
            <p:cNvSpPr/>
            <p:nvPr userDrawn="1"/>
          </p:nvSpPr>
          <p:spPr>
            <a:xfrm>
              <a:off x="609651" y="5545177"/>
              <a:ext cx="8353462" cy="82440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 w="12700">
              <a:noFill/>
              <a:prstDash val="dash"/>
            </a:ln>
          </p:spPr>
          <p:txBody>
            <a:bodyPr vert="horz" lIns="216000" tIns="216000" rIns="91440" bIns="45720" rtlCol="0">
              <a:normAutofit/>
            </a:bodyPr>
            <a:lstStyle/>
            <a:p>
              <a:pPr>
                <a:spcBef>
                  <a:spcPct val="20000"/>
                </a:spcBef>
              </a:pPr>
              <a:endParaRPr lang="ko-KR" altLang="en-US" sz="1400" dirty="0">
                <a:solidFill>
                  <a:prstClr val="black"/>
                </a:solidFill>
                <a:latin typeface="+mn-ea"/>
                <a:ea typeface="+mn-ea"/>
              </a:endParaRPr>
            </a:p>
          </p:txBody>
        </p:sp>
        <p:grpSp>
          <p:nvGrpSpPr>
            <p:cNvPr id="46" name="그룹 45"/>
            <p:cNvGrpSpPr/>
            <p:nvPr userDrawn="1"/>
          </p:nvGrpSpPr>
          <p:grpSpPr>
            <a:xfrm>
              <a:off x="668296" y="5514602"/>
              <a:ext cx="737538" cy="282403"/>
              <a:chOff x="819911" y="5707814"/>
              <a:chExt cx="737538" cy="282403"/>
            </a:xfrm>
          </p:grpSpPr>
          <p:sp>
            <p:nvSpPr>
              <p:cNvPr id="47" name="직사각형 46"/>
              <p:cNvSpPr/>
              <p:nvPr userDrawn="1"/>
            </p:nvSpPr>
            <p:spPr>
              <a:xfrm>
                <a:off x="839382" y="5775059"/>
                <a:ext cx="710567" cy="215158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lumMod val="50000"/>
                      <a:alpha val="0"/>
                    </a:schemeClr>
                  </a:gs>
                  <a:gs pos="2000">
                    <a:schemeClr val="bg1">
                      <a:lumMod val="50000"/>
                      <a:alpha val="50000"/>
                    </a:schemeClr>
                  </a:gs>
                </a:gsLst>
                <a:lin ang="0" scaled="0"/>
              </a:gradFill>
              <a:ln w="19050">
                <a:noFill/>
                <a:prstDash val="sysDash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sz="14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  <p:sp>
            <p:nvSpPr>
              <p:cNvPr id="48" name="직사각형 47"/>
              <p:cNvSpPr/>
              <p:nvPr userDrawn="1"/>
            </p:nvSpPr>
            <p:spPr>
              <a:xfrm rot="21115094">
                <a:off x="819911" y="5707814"/>
                <a:ext cx="737538" cy="231709"/>
              </a:xfrm>
              <a:prstGeom prst="rect">
                <a:avLst/>
              </a:prstGeom>
              <a:solidFill>
                <a:schemeClr val="accent2"/>
              </a:solidFill>
              <a:ln w="19050">
                <a:noFill/>
                <a:prstDash val="sysDash"/>
              </a:ln>
              <a:effectLst>
                <a:innerShdw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r>
                  <a:rPr lang="en-US" altLang="ko-KR" sz="900" dirty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latin typeface="+mn-ea"/>
                    <a:ea typeface="+mn-ea"/>
                  </a:rPr>
                  <a:t>Power Tip</a:t>
                </a:r>
                <a:endParaRPr lang="ko-KR" altLang="en-US" sz="9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white"/>
                  </a:solidFill>
                  <a:latin typeface="+mn-ea"/>
                  <a:ea typeface="+mn-ea"/>
                </a:endParaRPr>
              </a:p>
            </p:txBody>
          </p:sp>
        </p:grpSp>
      </p:grpSp>
      <p:sp>
        <p:nvSpPr>
          <p:cNvPr id="49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50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800467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99764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16" name="부제목 2"/>
          <p:cNvSpPr>
            <a:spLocks noGrp="1"/>
          </p:cNvSpPr>
          <p:nvPr>
            <p:ph type="subTitle" idx="10"/>
          </p:nvPr>
        </p:nvSpPr>
        <p:spPr>
          <a:xfrm>
            <a:off x="5124451" y="221041"/>
            <a:ext cx="399812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8" name="모서리가 둥근 직사각형 17"/>
          <p:cNvSpPr/>
          <p:nvPr userDrawn="1"/>
        </p:nvSpPr>
        <p:spPr>
          <a:xfrm>
            <a:off x="795656" y="932326"/>
            <a:ext cx="8144214" cy="5367196"/>
          </a:xfrm>
          <a:prstGeom prst="roundRect">
            <a:avLst>
              <a:gd name="adj" fmla="val 4232"/>
            </a:avLst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="" xmlns:a16="http://schemas.microsoft.com/office/drawing/2014/main" id="{33B44F4A-3638-49F9-8D2C-F2E324CEB992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29" name="직사각형 28">
              <a:extLst>
                <a:ext uri="{FF2B5EF4-FFF2-40B4-BE49-F238E27FC236}">
                  <a16:creationId xmlns="" xmlns:a16="http://schemas.microsoft.com/office/drawing/2014/main" id="{C01FF891-F6C6-4937-8187-5475798C4294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05299383-CEF2-462F-B566-451FF0DF20AA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1" name="순서도: 지연 30">
              <a:extLst>
                <a:ext uri="{FF2B5EF4-FFF2-40B4-BE49-F238E27FC236}">
                  <a16:creationId xmlns="" xmlns:a16="http://schemas.microsoft.com/office/drawing/2014/main" id="{0FEFE205-E128-4375-8E81-43ABF40E8A12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7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Ⅲ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23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직사각형 25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63424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유치원_내용_파워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 userDrawn="1"/>
        </p:nvSpPr>
        <p:spPr>
          <a:xfrm>
            <a:off x="688507" y="5657120"/>
            <a:ext cx="8333251" cy="82354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prstDash val="dash"/>
          </a:ln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</a:pPr>
            <a:endParaRPr lang="ko-KR" altLang="en-US" sz="130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14" name="직사각형 13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16" name="부제목 2"/>
          <p:cNvSpPr>
            <a:spLocks noGrp="1"/>
          </p:cNvSpPr>
          <p:nvPr>
            <p:ph type="subTitle" idx="10"/>
          </p:nvPr>
        </p:nvSpPr>
        <p:spPr>
          <a:xfrm>
            <a:off x="5124451" y="221041"/>
            <a:ext cx="399812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8" name="모서리가 둥근 직사각형 17"/>
          <p:cNvSpPr/>
          <p:nvPr userDrawn="1"/>
        </p:nvSpPr>
        <p:spPr>
          <a:xfrm>
            <a:off x="668296" y="1416774"/>
            <a:ext cx="8353462" cy="4113443"/>
          </a:xfrm>
          <a:prstGeom prst="roundRect">
            <a:avLst>
              <a:gd name="adj" fmla="val 4232"/>
            </a:avLst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839382" y="5775059"/>
            <a:ext cx="710567" cy="215158"/>
          </a:xfrm>
          <a:prstGeom prst="rect">
            <a:avLst/>
          </a:prstGeom>
          <a:gradFill>
            <a:gsLst>
              <a:gs pos="100000">
                <a:schemeClr val="bg1">
                  <a:lumMod val="50000"/>
                  <a:alpha val="0"/>
                </a:schemeClr>
              </a:gs>
              <a:gs pos="2000">
                <a:schemeClr val="bg1">
                  <a:lumMod val="50000"/>
                  <a:alpha val="50000"/>
                </a:schemeClr>
              </a:gs>
            </a:gsLst>
            <a:lin ang="0" scaled="0"/>
          </a:gradFill>
          <a:ln w="19050">
            <a:noFill/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30" name="직사각형 29"/>
          <p:cNvSpPr/>
          <p:nvPr userDrawn="1"/>
        </p:nvSpPr>
        <p:spPr>
          <a:xfrm rot="21115094">
            <a:off x="732624" y="5696783"/>
            <a:ext cx="737538" cy="231709"/>
          </a:xfrm>
          <a:prstGeom prst="rect">
            <a:avLst/>
          </a:prstGeom>
          <a:solidFill>
            <a:srgbClr val="92D050"/>
          </a:solidFill>
          <a:ln w="19050">
            <a:noFill/>
            <a:prstDash val="sysDash"/>
          </a:ln>
          <a:effectLst>
            <a:innerShdw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9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latin typeface="+mn-ea"/>
                <a:ea typeface="+mn-ea"/>
              </a:rPr>
              <a:t>Power Tip</a:t>
            </a:r>
            <a:endParaRPr lang="ko-KR" altLang="en-US" sz="9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latin typeface="+mn-ea"/>
              <a:ea typeface="+mn-ea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="" xmlns:a16="http://schemas.microsoft.com/office/drawing/2014/main" id="{E9C68812-67EA-4122-92E1-AED34FD03C85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42" name="직사각형 41">
              <a:extLst>
                <a:ext uri="{FF2B5EF4-FFF2-40B4-BE49-F238E27FC236}">
                  <a16:creationId xmlns="" xmlns:a16="http://schemas.microsoft.com/office/drawing/2014/main" id="{4C5145B2-1639-424E-9761-F5261AF901EE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="" xmlns:a16="http://schemas.microsoft.com/office/drawing/2014/main" id="{4A8837AE-25F0-43EC-95B6-6C4D6817701E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44" name="순서도: 지연 43">
              <a:extLst>
                <a:ext uri="{FF2B5EF4-FFF2-40B4-BE49-F238E27FC236}">
                  <a16:creationId xmlns="" xmlns:a16="http://schemas.microsoft.com/office/drawing/2014/main" id="{06CEA0AC-FD31-499F-8A8E-DAAF4BB9D07A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6423721" y="5901566"/>
            <a:ext cx="1479880" cy="161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22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593561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  <p:sp>
        <p:nvSpPr>
          <p:cNvPr id="25" name="직사각형 24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Ⅲ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215824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유치원_내용_파워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16" name="부제목 2"/>
          <p:cNvSpPr>
            <a:spLocks noGrp="1"/>
          </p:cNvSpPr>
          <p:nvPr>
            <p:ph type="subTitle" idx="10"/>
          </p:nvPr>
        </p:nvSpPr>
        <p:spPr>
          <a:xfrm>
            <a:off x="5124451" y="221041"/>
            <a:ext cx="399812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8" name="모서리가 둥근 직사각형 17"/>
          <p:cNvSpPr/>
          <p:nvPr userDrawn="1"/>
        </p:nvSpPr>
        <p:spPr>
          <a:xfrm>
            <a:off x="668296" y="1416774"/>
            <a:ext cx="8353462" cy="4113443"/>
          </a:xfrm>
          <a:prstGeom prst="roundRect">
            <a:avLst>
              <a:gd name="adj" fmla="val 4232"/>
            </a:avLst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="" xmlns:a16="http://schemas.microsoft.com/office/drawing/2014/main" id="{E9C68812-67EA-4122-92E1-AED34FD03C85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42" name="직사각형 41">
              <a:extLst>
                <a:ext uri="{FF2B5EF4-FFF2-40B4-BE49-F238E27FC236}">
                  <a16:creationId xmlns="" xmlns:a16="http://schemas.microsoft.com/office/drawing/2014/main" id="{4C5145B2-1639-424E-9761-F5261AF901EE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="" xmlns:a16="http://schemas.microsoft.com/office/drawing/2014/main" id="{4A8837AE-25F0-43EC-95B6-6C4D6817701E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44" name="순서도: 지연 43">
              <a:extLst>
                <a:ext uri="{FF2B5EF4-FFF2-40B4-BE49-F238E27FC236}">
                  <a16:creationId xmlns="" xmlns:a16="http://schemas.microsoft.com/office/drawing/2014/main" id="{06CEA0AC-FD31-499F-8A8E-DAAF4BB9D07A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6423721" y="5901566"/>
            <a:ext cx="1479880" cy="161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22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593561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  <p:sp>
        <p:nvSpPr>
          <p:cNvPr id="25" name="직사각형 24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Ⅲ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0570041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16" name="부제목 2"/>
          <p:cNvSpPr>
            <a:spLocks noGrp="1"/>
          </p:cNvSpPr>
          <p:nvPr>
            <p:ph type="subTitle" idx="10"/>
          </p:nvPr>
        </p:nvSpPr>
        <p:spPr>
          <a:xfrm>
            <a:off x="5124451" y="221041"/>
            <a:ext cx="399812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8" name="모서리가 둥근 직사각형 17"/>
          <p:cNvSpPr/>
          <p:nvPr userDrawn="1"/>
        </p:nvSpPr>
        <p:spPr>
          <a:xfrm>
            <a:off x="668296" y="1767531"/>
            <a:ext cx="8353462" cy="3760666"/>
          </a:xfrm>
          <a:prstGeom prst="roundRect">
            <a:avLst>
              <a:gd name="adj" fmla="val 4232"/>
            </a:avLst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="" xmlns:a16="http://schemas.microsoft.com/office/drawing/2014/main" id="{33B44F4A-3638-49F9-8D2C-F2E324CEB992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29" name="직사각형 28">
              <a:extLst>
                <a:ext uri="{FF2B5EF4-FFF2-40B4-BE49-F238E27FC236}">
                  <a16:creationId xmlns="" xmlns:a16="http://schemas.microsoft.com/office/drawing/2014/main" id="{C01FF891-F6C6-4937-8187-5475798C4294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05299383-CEF2-462F-B566-451FF0DF20AA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1" name="순서도: 지연 30">
              <a:extLst>
                <a:ext uri="{FF2B5EF4-FFF2-40B4-BE49-F238E27FC236}">
                  <a16:creationId xmlns="" xmlns:a16="http://schemas.microsoft.com/office/drawing/2014/main" id="{0FEFE205-E128-4375-8E81-43ABF40E8A12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Ⅲ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23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8"/>
            <a:ext cx="8191311" cy="906320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  <p:sp>
        <p:nvSpPr>
          <p:cNvPr id="26" name="직사각형 25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1">
            <a:extLst>
              <a:ext uri="{FF2B5EF4-FFF2-40B4-BE49-F238E27FC236}">
                <a16:creationId xmlns="" xmlns:a16="http://schemas.microsoft.com/office/drawing/2014/main" id="{D2BF839F-655A-56BB-547D-A1B162B04C9D}"/>
              </a:ext>
            </a:extLst>
          </p:cNvPr>
          <p:cNvSpPr/>
          <p:nvPr userDrawn="1"/>
        </p:nvSpPr>
        <p:spPr>
          <a:xfrm>
            <a:off x="688507" y="5657120"/>
            <a:ext cx="8333251" cy="82354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prstDash val="dash"/>
          </a:ln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</a:pPr>
            <a:endParaRPr lang="ko-KR" altLang="en-US" sz="130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A1587CA-D976-89C1-4A29-E1DDBCE42D42}"/>
              </a:ext>
            </a:extLst>
          </p:cNvPr>
          <p:cNvSpPr/>
          <p:nvPr userDrawn="1"/>
        </p:nvSpPr>
        <p:spPr>
          <a:xfrm rot="21115094">
            <a:off x="732624" y="5696783"/>
            <a:ext cx="737538" cy="231709"/>
          </a:xfrm>
          <a:prstGeom prst="rect">
            <a:avLst/>
          </a:prstGeom>
          <a:solidFill>
            <a:srgbClr val="92D050"/>
          </a:solidFill>
          <a:ln w="19050">
            <a:noFill/>
            <a:prstDash val="sysDash"/>
          </a:ln>
          <a:effectLst>
            <a:innerShdw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9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latin typeface="+mn-ea"/>
                <a:ea typeface="+mn-ea"/>
              </a:rPr>
              <a:t>Power Tip</a:t>
            </a:r>
            <a:endParaRPr lang="ko-KR" altLang="en-US" sz="9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645464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16" name="부제목 2"/>
          <p:cNvSpPr>
            <a:spLocks noGrp="1"/>
          </p:cNvSpPr>
          <p:nvPr>
            <p:ph type="subTitle" idx="10"/>
          </p:nvPr>
        </p:nvSpPr>
        <p:spPr>
          <a:xfrm>
            <a:off x="5124451" y="221041"/>
            <a:ext cx="399812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8" name="모서리가 둥근 직사각형 17"/>
          <p:cNvSpPr/>
          <p:nvPr userDrawn="1"/>
        </p:nvSpPr>
        <p:spPr>
          <a:xfrm>
            <a:off x="795656" y="932326"/>
            <a:ext cx="8144214" cy="5367196"/>
          </a:xfrm>
          <a:prstGeom prst="roundRect">
            <a:avLst>
              <a:gd name="adj" fmla="val 4232"/>
            </a:avLst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  <a:ea typeface="+mn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="" xmlns:a16="http://schemas.microsoft.com/office/drawing/2014/main" id="{33B44F4A-3638-49F9-8D2C-F2E324CEB992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29" name="직사각형 28">
              <a:extLst>
                <a:ext uri="{FF2B5EF4-FFF2-40B4-BE49-F238E27FC236}">
                  <a16:creationId xmlns="" xmlns:a16="http://schemas.microsoft.com/office/drawing/2014/main" id="{C01FF891-F6C6-4937-8187-5475798C4294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05299383-CEF2-462F-B566-451FF0DF20AA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1" name="순서도: 지연 30">
              <a:extLst>
                <a:ext uri="{FF2B5EF4-FFF2-40B4-BE49-F238E27FC236}">
                  <a16:creationId xmlns="" xmlns:a16="http://schemas.microsoft.com/office/drawing/2014/main" id="{0FEFE205-E128-4375-8E81-43ABF40E8A12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Ⅳ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23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직사각형 25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2997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유치원_내용_파워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1"/>
          <p:cNvSpPr/>
          <p:nvPr userDrawn="1"/>
        </p:nvSpPr>
        <p:spPr>
          <a:xfrm>
            <a:off x="688507" y="5657120"/>
            <a:ext cx="8333251" cy="82354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prstDash val="dash"/>
          </a:ln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</a:pPr>
            <a:endParaRPr lang="ko-KR" altLang="en-US" sz="130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14" name="직사각형 13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16" name="부제목 2"/>
          <p:cNvSpPr>
            <a:spLocks noGrp="1"/>
          </p:cNvSpPr>
          <p:nvPr>
            <p:ph type="subTitle" idx="10"/>
          </p:nvPr>
        </p:nvSpPr>
        <p:spPr>
          <a:xfrm>
            <a:off x="5124451" y="221041"/>
            <a:ext cx="399812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8" name="모서리가 둥근 직사각형 17"/>
          <p:cNvSpPr/>
          <p:nvPr userDrawn="1"/>
        </p:nvSpPr>
        <p:spPr>
          <a:xfrm>
            <a:off x="668296" y="1416774"/>
            <a:ext cx="8353462" cy="4113443"/>
          </a:xfrm>
          <a:prstGeom prst="roundRect">
            <a:avLst>
              <a:gd name="adj" fmla="val 4232"/>
            </a:avLst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29" name="직사각형 28"/>
          <p:cNvSpPr/>
          <p:nvPr userDrawn="1"/>
        </p:nvSpPr>
        <p:spPr>
          <a:xfrm>
            <a:off x="839382" y="5775059"/>
            <a:ext cx="710567" cy="215158"/>
          </a:xfrm>
          <a:prstGeom prst="rect">
            <a:avLst/>
          </a:prstGeom>
          <a:gradFill>
            <a:gsLst>
              <a:gs pos="100000">
                <a:schemeClr val="bg1">
                  <a:lumMod val="50000"/>
                  <a:alpha val="0"/>
                </a:schemeClr>
              </a:gs>
              <a:gs pos="2000">
                <a:schemeClr val="bg1">
                  <a:lumMod val="50000"/>
                  <a:alpha val="50000"/>
                </a:schemeClr>
              </a:gs>
            </a:gsLst>
            <a:lin ang="0" scaled="0"/>
          </a:gradFill>
          <a:ln w="19050">
            <a:noFill/>
            <a:prstDash val="sys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14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latin typeface="+mn-ea"/>
              <a:ea typeface="+mn-ea"/>
            </a:endParaRPr>
          </a:p>
        </p:txBody>
      </p:sp>
      <p:sp>
        <p:nvSpPr>
          <p:cNvPr id="30" name="직사각형 29"/>
          <p:cNvSpPr/>
          <p:nvPr userDrawn="1"/>
        </p:nvSpPr>
        <p:spPr>
          <a:xfrm rot="21115094">
            <a:off x="732624" y="5696783"/>
            <a:ext cx="737538" cy="231709"/>
          </a:xfrm>
          <a:prstGeom prst="rect">
            <a:avLst/>
          </a:prstGeom>
          <a:solidFill>
            <a:srgbClr val="92D050"/>
          </a:solidFill>
          <a:ln w="19050">
            <a:noFill/>
            <a:prstDash val="sysDash"/>
          </a:ln>
          <a:effectLst>
            <a:innerShdw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9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latin typeface="+mn-ea"/>
                <a:ea typeface="+mn-ea"/>
              </a:rPr>
              <a:t>Power Tip</a:t>
            </a:r>
            <a:endParaRPr lang="ko-KR" altLang="en-US" sz="9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latin typeface="+mn-ea"/>
              <a:ea typeface="+mn-ea"/>
            </a:endParaRPr>
          </a:p>
        </p:txBody>
      </p:sp>
      <p:grpSp>
        <p:nvGrpSpPr>
          <p:cNvPr id="41" name="그룹 40">
            <a:extLst>
              <a:ext uri="{FF2B5EF4-FFF2-40B4-BE49-F238E27FC236}">
                <a16:creationId xmlns="" xmlns:a16="http://schemas.microsoft.com/office/drawing/2014/main" id="{E9C68812-67EA-4122-92E1-AED34FD03C85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42" name="직사각형 41">
              <a:extLst>
                <a:ext uri="{FF2B5EF4-FFF2-40B4-BE49-F238E27FC236}">
                  <a16:creationId xmlns="" xmlns:a16="http://schemas.microsoft.com/office/drawing/2014/main" id="{4C5145B2-1639-424E-9761-F5261AF901EE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="" xmlns:a16="http://schemas.microsoft.com/office/drawing/2014/main" id="{4A8837AE-25F0-43EC-95B6-6C4D6817701E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44" name="순서도: 지연 43">
              <a:extLst>
                <a:ext uri="{FF2B5EF4-FFF2-40B4-BE49-F238E27FC236}">
                  <a16:creationId xmlns="" xmlns:a16="http://schemas.microsoft.com/office/drawing/2014/main" id="{06CEA0AC-FD31-499F-8A8E-DAAF4BB9D07A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6423721" y="5901566"/>
            <a:ext cx="1479880" cy="161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9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22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593561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  <p:sp>
        <p:nvSpPr>
          <p:cNvPr id="25" name="직사각형 24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TextBox 25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Ⅳ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733757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 userDrawn="1"/>
        </p:nvSpPr>
        <p:spPr>
          <a:xfrm>
            <a:off x="688507" y="584493"/>
            <a:ext cx="8463484" cy="5686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8" tIns="45714" rIns="91428" bIns="45714" spcCol="0"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sp>
        <p:nvSpPr>
          <p:cNvPr id="1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 anchor="b">
            <a:noAutofit/>
          </a:bodyPr>
          <a:lstStyle>
            <a:lvl1pPr algn="l">
              <a:defRPr sz="2400">
                <a:latin typeface="+mn-ea"/>
                <a:ea typeface="+mn-ea"/>
              </a:defRPr>
            </a:lvl1pPr>
          </a:lstStyle>
          <a:p>
            <a:r>
              <a:rPr lang="ko-KR" altLang="en-US" dirty="0"/>
              <a:t>마스터 제목</a:t>
            </a:r>
          </a:p>
        </p:txBody>
      </p:sp>
      <p:sp>
        <p:nvSpPr>
          <p:cNvPr id="16" name="부제목 2"/>
          <p:cNvSpPr>
            <a:spLocks noGrp="1"/>
          </p:cNvSpPr>
          <p:nvPr>
            <p:ph type="subTitle" idx="10"/>
          </p:nvPr>
        </p:nvSpPr>
        <p:spPr>
          <a:xfrm>
            <a:off x="5124451" y="221041"/>
            <a:ext cx="3998128" cy="338087"/>
          </a:xfrm>
        </p:spPr>
        <p:txBody>
          <a:bodyPr>
            <a:noAutofit/>
          </a:bodyPr>
          <a:lstStyle>
            <a:lvl1pPr marL="0" indent="0" algn="r">
              <a:buNone/>
              <a:defRPr sz="1800">
                <a:latin typeface="+mn-ea"/>
                <a:ea typeface="+mn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18" name="모서리가 둥근 직사각형 17"/>
          <p:cNvSpPr/>
          <p:nvPr userDrawn="1"/>
        </p:nvSpPr>
        <p:spPr>
          <a:xfrm>
            <a:off x="668296" y="1767531"/>
            <a:ext cx="8353462" cy="3760666"/>
          </a:xfrm>
          <a:prstGeom prst="roundRect">
            <a:avLst>
              <a:gd name="adj" fmla="val 4232"/>
            </a:avLst>
          </a:prstGeom>
          <a:noFill/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  <a:ea typeface="+mn-ea"/>
            </a:endParaRPr>
          </a:p>
        </p:txBody>
      </p:sp>
      <p:grpSp>
        <p:nvGrpSpPr>
          <p:cNvPr id="19" name="그룹 18">
            <a:extLst>
              <a:ext uri="{FF2B5EF4-FFF2-40B4-BE49-F238E27FC236}">
                <a16:creationId xmlns="" xmlns:a16="http://schemas.microsoft.com/office/drawing/2014/main" id="{33B44F4A-3638-49F9-8D2C-F2E324CEB992}"/>
              </a:ext>
            </a:extLst>
          </p:cNvPr>
          <p:cNvGrpSpPr/>
          <p:nvPr userDrawn="1"/>
        </p:nvGrpSpPr>
        <p:grpSpPr>
          <a:xfrm>
            <a:off x="0" y="0"/>
            <a:ext cx="720000" cy="6858000"/>
            <a:chOff x="0" y="0"/>
            <a:chExt cx="720000" cy="6858000"/>
          </a:xfrm>
        </p:grpSpPr>
        <p:sp>
          <p:nvSpPr>
            <p:cNvPr id="29" name="직사각형 28">
              <a:extLst>
                <a:ext uri="{FF2B5EF4-FFF2-40B4-BE49-F238E27FC236}">
                  <a16:creationId xmlns="" xmlns:a16="http://schemas.microsoft.com/office/drawing/2014/main" id="{C01FF891-F6C6-4937-8187-5475798C4294}"/>
                </a:ext>
              </a:extLst>
            </p:cNvPr>
            <p:cNvSpPr/>
            <p:nvPr/>
          </p:nvSpPr>
          <p:spPr>
            <a:xfrm>
              <a:off x="0" y="0"/>
              <a:ext cx="360000" cy="68580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05299383-CEF2-462F-B566-451FF0DF20AA}"/>
                </a:ext>
              </a:extLst>
            </p:cNvPr>
            <p:cNvSpPr/>
            <p:nvPr/>
          </p:nvSpPr>
          <p:spPr>
            <a:xfrm>
              <a:off x="0" y="0"/>
              <a:ext cx="288000" cy="6858000"/>
            </a:xfrm>
            <a:prstGeom prst="rect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dirty="0"/>
            </a:p>
          </p:txBody>
        </p:sp>
        <p:sp>
          <p:nvSpPr>
            <p:cNvPr id="31" name="순서도: 지연 30">
              <a:extLst>
                <a:ext uri="{FF2B5EF4-FFF2-40B4-BE49-F238E27FC236}">
                  <a16:creationId xmlns="" xmlns:a16="http://schemas.microsoft.com/office/drawing/2014/main" id="{0FEFE205-E128-4375-8E81-43ABF40E8A12}"/>
                </a:ext>
              </a:extLst>
            </p:cNvPr>
            <p:cNvSpPr/>
            <p:nvPr/>
          </p:nvSpPr>
          <p:spPr>
            <a:xfrm>
              <a:off x="0" y="548600"/>
              <a:ext cx="720000" cy="720000"/>
            </a:xfrm>
            <a:prstGeom prst="flowChartDelay">
              <a:avLst/>
            </a:prstGeom>
            <a:solidFill>
              <a:srgbClr val="70BC53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8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16AC26F8-045C-4352-BB79-A57D6FC2DC45}"/>
              </a:ext>
            </a:extLst>
          </p:cNvPr>
          <p:cNvSpPr txBox="1"/>
          <p:nvPr userDrawn="1"/>
        </p:nvSpPr>
        <p:spPr>
          <a:xfrm>
            <a:off x="65688" y="616212"/>
            <a:ext cx="58701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3200" b="1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Ⅳ</a:t>
            </a: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sz="3200" b="1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20" name="슬라이드 번호 개체 틀 3"/>
          <p:cNvSpPr>
            <a:spLocks noGrp="1"/>
          </p:cNvSpPr>
          <p:nvPr>
            <p:ph type="sldNum" sz="quarter" idx="4"/>
          </p:nvPr>
        </p:nvSpPr>
        <p:spPr>
          <a:xfrm>
            <a:off x="4346839" y="6508446"/>
            <a:ext cx="439543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lvl1pPr marL="0" algn="ctr" defTabSz="957838" rtl="0" eaLnBrk="1" latinLnBrk="1" hangingPunct="1">
              <a:defRPr kumimoji="1" lang="ko-KR" altLang="en-US" sz="900" kern="1200" smtClean="0">
                <a:gradFill>
                  <a:gsLst>
                    <a:gs pos="0">
                      <a:schemeClr val="tx1">
                        <a:lumMod val="75000"/>
                        <a:lumOff val="25000"/>
                      </a:schemeClr>
                    </a:gs>
                    <a:gs pos="49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atin typeface="+mn-ea"/>
                <a:ea typeface="+mn-ea"/>
                <a:cs typeface="+mn-cs"/>
              </a:defRPr>
            </a:lvl1pPr>
          </a:lstStyle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‹#›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  <p:pic>
        <p:nvPicPr>
          <p:cNvPr id="23" name="_x66867904" descr="EMB0000073402b2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8032" y="6434331"/>
            <a:ext cx="1814198" cy="357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_x225811960" descr="EMB0000235402de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77544" y="6478117"/>
            <a:ext cx="826756" cy="3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텍스트 개체 틀 8"/>
          <p:cNvSpPr>
            <a:spLocks noGrp="1"/>
          </p:cNvSpPr>
          <p:nvPr>
            <p:ph type="body" sz="quarter" idx="11"/>
          </p:nvPr>
        </p:nvSpPr>
        <p:spPr>
          <a:xfrm>
            <a:off x="770919" y="732288"/>
            <a:ext cx="8191311" cy="906320"/>
          </a:xfrm>
          <a:noFill/>
          <a:ln w="12700">
            <a:solidFill>
              <a:schemeClr val="bg1">
                <a:lumMod val="75000"/>
              </a:schemeClr>
            </a:solidFill>
            <a:prstDash val="dash"/>
          </a:ln>
        </p:spPr>
        <p:txBody>
          <a:bodyPr>
            <a:normAutofit/>
          </a:bodyPr>
          <a:lstStyle>
            <a:lvl1pPr marL="0" indent="0">
              <a:buFontTx/>
              <a:buNone/>
              <a:defRPr sz="1300">
                <a:latin typeface="+mn-ea"/>
                <a:ea typeface="+mn-ea"/>
              </a:defRPr>
            </a:lvl1pPr>
            <a:lvl3pPr marL="914400" indent="0">
              <a:buNone/>
              <a:defRPr/>
            </a:lvl3pPr>
          </a:lstStyle>
          <a:p>
            <a:pPr lvl="0"/>
            <a:endParaRPr lang="ko-KR" altLang="en-US" dirty="0"/>
          </a:p>
        </p:txBody>
      </p:sp>
      <p:sp>
        <p:nvSpPr>
          <p:cNvPr id="26" name="직사각형 25"/>
          <p:cNvSpPr/>
          <p:nvPr userDrawn="1"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3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모서리가 둥근 직사각형 1">
            <a:extLst>
              <a:ext uri="{FF2B5EF4-FFF2-40B4-BE49-F238E27FC236}">
                <a16:creationId xmlns="" xmlns:a16="http://schemas.microsoft.com/office/drawing/2014/main" id="{D2BF839F-655A-56BB-547D-A1B162B04C9D}"/>
              </a:ext>
            </a:extLst>
          </p:cNvPr>
          <p:cNvSpPr/>
          <p:nvPr userDrawn="1"/>
        </p:nvSpPr>
        <p:spPr>
          <a:xfrm>
            <a:off x="688507" y="5657120"/>
            <a:ext cx="8333251" cy="82354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prstDash val="dash"/>
          </a:ln>
        </p:spPr>
        <p:txBody>
          <a:bodyPr vert="horz" lIns="91440" tIns="45720" rIns="91440" bIns="45720" rtlCol="0">
            <a:normAutofit/>
          </a:bodyPr>
          <a:lstStyle/>
          <a:p>
            <a:pPr>
              <a:spcBef>
                <a:spcPct val="20000"/>
              </a:spcBef>
            </a:pPr>
            <a:endParaRPr lang="ko-KR" altLang="en-US" sz="1300">
              <a:solidFill>
                <a:prstClr val="black"/>
              </a:solidFill>
              <a:latin typeface="+mn-ea"/>
              <a:ea typeface="+mn-ea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A1587CA-D976-89C1-4A29-E1DDBCE42D42}"/>
              </a:ext>
            </a:extLst>
          </p:cNvPr>
          <p:cNvSpPr/>
          <p:nvPr userDrawn="1"/>
        </p:nvSpPr>
        <p:spPr>
          <a:xfrm rot="21115094">
            <a:off x="732624" y="5696783"/>
            <a:ext cx="737538" cy="231709"/>
          </a:xfrm>
          <a:prstGeom prst="rect">
            <a:avLst/>
          </a:prstGeom>
          <a:solidFill>
            <a:srgbClr val="92D050"/>
          </a:solidFill>
          <a:ln w="19050">
            <a:noFill/>
            <a:prstDash val="sysDash"/>
          </a:ln>
          <a:effectLst>
            <a:innerShdw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9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white"/>
                </a:solidFill>
                <a:latin typeface="+mn-ea"/>
                <a:ea typeface="+mn-ea"/>
              </a:rPr>
              <a:t>Power Tip</a:t>
            </a:r>
            <a:endParaRPr lang="ko-KR" altLang="en-US" sz="9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white"/>
              </a:solidFill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704361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6CDDFE-7485-4B12-AB45-6B2689F206A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4304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90" r:id="rId2"/>
    <p:sldLayoutId id="2147483689" r:id="rId3"/>
    <p:sldLayoutId id="2147483695" r:id="rId4"/>
    <p:sldLayoutId id="2147483698" r:id="rId5"/>
    <p:sldLayoutId id="2147483699" r:id="rId6"/>
    <p:sldLayoutId id="2147483696" r:id="rId7"/>
    <p:sldLayoutId id="2147483706" r:id="rId8"/>
    <p:sldLayoutId id="2147483697" r:id="rId9"/>
    <p:sldLayoutId id="2147483700" r:id="rId10"/>
    <p:sldLayoutId id="2147483703" r:id="rId11"/>
    <p:sldLayoutId id="2147483692" r:id="rId12"/>
    <p:sldLayoutId id="2147483707" r:id="rId13"/>
    <p:sldLayoutId id="2147483693" r:id="rId14"/>
    <p:sldLayoutId id="2147483701" r:id="rId15"/>
    <p:sldLayoutId id="2147483704" r:id="rId16"/>
    <p:sldLayoutId id="2147483705" r:id="rId17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openxmlformats.org/officeDocument/2006/relationships/image" Target="../media/image3.png"/><Relationship Id="rId16" Type="http://schemas.microsoft.com/office/2007/relationships/hdphoto" Target="../media/hdphoto1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gif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6.png"/><Relationship Id="rId3" Type="http://schemas.openxmlformats.org/officeDocument/2006/relationships/image" Target="../media/image14.png"/><Relationship Id="rId7" Type="http://schemas.openxmlformats.org/officeDocument/2006/relationships/image" Target="../media/image21.png"/><Relationship Id="rId12" Type="http://schemas.openxmlformats.org/officeDocument/2006/relationships/image" Target="../media/image7.gif"/><Relationship Id="rId2" Type="http://schemas.openxmlformats.org/officeDocument/2006/relationships/image" Target="../media/image17.png"/><Relationship Id="rId16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5" Type="http://schemas.openxmlformats.org/officeDocument/2006/relationships/image" Target="../media/image27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7.png"/><Relationship Id="rId3" Type="http://schemas.openxmlformats.org/officeDocument/2006/relationships/image" Target="../media/image14.png"/><Relationship Id="rId7" Type="http://schemas.openxmlformats.org/officeDocument/2006/relationships/image" Target="../media/image23.png"/><Relationship Id="rId12" Type="http://schemas.microsoft.com/office/2007/relationships/hdphoto" Target="../media/hdphoto2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png"/><Relationship Id="rId11" Type="http://schemas.openxmlformats.org/officeDocument/2006/relationships/image" Target="../media/image26.png"/><Relationship Id="rId5" Type="http://schemas.openxmlformats.org/officeDocument/2006/relationships/image" Target="../media/image19.png"/><Relationship Id="rId15" Type="http://schemas.openxmlformats.org/officeDocument/2006/relationships/image" Target="../media/image29.png"/><Relationship Id="rId10" Type="http://schemas.openxmlformats.org/officeDocument/2006/relationships/image" Target="../media/image7.gif"/><Relationship Id="rId4" Type="http://schemas.openxmlformats.org/officeDocument/2006/relationships/image" Target="../media/image18.png"/><Relationship Id="rId9" Type="http://schemas.openxmlformats.org/officeDocument/2006/relationships/image" Target="../media/image25.png"/><Relationship Id="rId14" Type="http://schemas.openxmlformats.org/officeDocument/2006/relationships/image" Target="../media/image2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4.png"/><Relationship Id="rId4" Type="http://schemas.openxmlformats.org/officeDocument/2006/relationships/image" Target="../media/image4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4.pn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80.png"/><Relationship Id="rId4" Type="http://schemas.openxmlformats.org/officeDocument/2006/relationships/image" Target="../media/image7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6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68.png"/><Relationship Id="rId4" Type="http://schemas.openxmlformats.org/officeDocument/2006/relationships/image" Target="../media/image9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9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7" Type="http://schemas.openxmlformats.org/officeDocument/2006/relationships/image" Target="../media/image68.png"/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2.png"/><Relationship Id="rId5" Type="http://schemas.openxmlformats.org/officeDocument/2006/relationships/image" Target="../media/image101.png"/><Relationship Id="rId4" Type="http://schemas.openxmlformats.org/officeDocument/2006/relationships/image" Target="../media/image10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108.png"/><Relationship Id="rId4" Type="http://schemas.openxmlformats.org/officeDocument/2006/relationships/image" Target="../media/image10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5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16.png"/><Relationship Id="rId1" Type="http://schemas.openxmlformats.org/officeDocument/2006/relationships/slideLayout" Target="../slideLayouts/slideLayout10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7" Type="http://schemas.openxmlformats.org/officeDocument/2006/relationships/image" Target="../media/image68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4.png"/><Relationship Id="rId5" Type="http://schemas.openxmlformats.org/officeDocument/2006/relationships/image" Target="../media/image106.png"/><Relationship Id="rId4" Type="http://schemas.openxmlformats.org/officeDocument/2006/relationships/image" Target="../media/image123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8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2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8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3.png"/><Relationship Id="rId2" Type="http://schemas.openxmlformats.org/officeDocument/2006/relationships/image" Target="../media/image1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5" Type="http://schemas.openxmlformats.org/officeDocument/2006/relationships/image" Target="../media/image135.png"/><Relationship Id="rId4" Type="http://schemas.openxmlformats.org/officeDocument/2006/relationships/image" Target="../media/image13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68.png"/><Relationship Id="rId5" Type="http://schemas.openxmlformats.org/officeDocument/2006/relationships/image" Target="../media/image139.png"/><Relationship Id="rId4" Type="http://schemas.openxmlformats.org/officeDocument/2006/relationships/image" Target="../media/image138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8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1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png"/><Relationship Id="rId7" Type="http://schemas.openxmlformats.org/officeDocument/2006/relationships/image" Target="../media/image68.png"/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51.png"/><Relationship Id="rId5" Type="http://schemas.openxmlformats.org/officeDocument/2006/relationships/image" Target="../media/image143.png"/><Relationship Id="rId4" Type="http://schemas.openxmlformats.org/officeDocument/2006/relationships/image" Target="../media/image142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7" Type="http://schemas.openxmlformats.org/officeDocument/2006/relationships/image" Target="../media/image68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56.png"/><Relationship Id="rId5" Type="http://schemas.openxmlformats.org/officeDocument/2006/relationships/image" Target="../media/image155.png"/><Relationship Id="rId4" Type="http://schemas.openxmlformats.org/officeDocument/2006/relationships/image" Target="../media/image154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png"/><Relationship Id="rId7" Type="http://schemas.openxmlformats.org/officeDocument/2006/relationships/hyperlink" Target="http://www.k-teacher.or.kr/" TargetMode="External"/><Relationship Id="rId2" Type="http://schemas.openxmlformats.org/officeDocument/2006/relationships/image" Target="../media/image157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8.png"/><Relationship Id="rId5" Type="http://schemas.openxmlformats.org/officeDocument/2006/relationships/image" Target="../media/image160.png"/><Relationship Id="rId4" Type="http://schemas.openxmlformats.org/officeDocument/2006/relationships/image" Target="../media/image159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68.png"/><Relationship Id="rId4" Type="http://schemas.openxmlformats.org/officeDocument/2006/relationships/image" Target="../media/image163.png"/></Relationships>
</file>

<file path=ppt/slides/_rels/slide7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164.png"/><Relationship Id="rId7" Type="http://schemas.openxmlformats.org/officeDocument/2006/relationships/image" Target="../media/image168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67.png"/><Relationship Id="rId5" Type="http://schemas.openxmlformats.org/officeDocument/2006/relationships/image" Target="../media/image166.png"/><Relationship Id="rId4" Type="http://schemas.openxmlformats.org/officeDocument/2006/relationships/image" Target="../media/image165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69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8.png"/><Relationship Id="rId5" Type="http://schemas.openxmlformats.org/officeDocument/2006/relationships/image" Target="../media/image171.png"/><Relationship Id="rId4" Type="http://schemas.openxmlformats.org/officeDocument/2006/relationships/image" Target="../media/image170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2" Type="http://schemas.openxmlformats.org/officeDocument/2006/relationships/image" Target="../media/image172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8.png"/><Relationship Id="rId5" Type="http://schemas.openxmlformats.org/officeDocument/2006/relationships/image" Target="../media/image171.png"/><Relationship Id="rId4" Type="http://schemas.openxmlformats.org/officeDocument/2006/relationships/image" Target="../media/image173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7" Type="http://schemas.openxmlformats.org/officeDocument/2006/relationships/image" Target="../media/image177.jpe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8.png"/><Relationship Id="rId5" Type="http://schemas.openxmlformats.org/officeDocument/2006/relationships/image" Target="../media/image176.png"/><Relationship Id="rId4" Type="http://schemas.openxmlformats.org/officeDocument/2006/relationships/image" Target="../media/image175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png"/><Relationship Id="rId7" Type="http://schemas.openxmlformats.org/officeDocument/2006/relationships/image" Target="../media/image177.jpe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8.png"/><Relationship Id="rId5" Type="http://schemas.openxmlformats.org/officeDocument/2006/relationships/image" Target="../media/image176.png"/><Relationship Id="rId4" Type="http://schemas.openxmlformats.org/officeDocument/2006/relationships/image" Target="../media/image1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230" y="4042271"/>
            <a:ext cx="6858000" cy="2790825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648649"/>
            <a:ext cx="9117155" cy="219075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96420" y="4868371"/>
            <a:ext cx="1296180" cy="1944270"/>
          </a:xfrm>
          <a:prstGeom prst="rect">
            <a:avLst/>
          </a:prstGeom>
        </p:spPr>
      </p:pic>
      <p:grpSp>
        <p:nvGrpSpPr>
          <p:cNvPr id="14" name="그룹 13"/>
          <p:cNvGrpSpPr/>
          <p:nvPr/>
        </p:nvGrpSpPr>
        <p:grpSpPr>
          <a:xfrm>
            <a:off x="349913" y="2143551"/>
            <a:ext cx="7404452" cy="1495424"/>
            <a:chOff x="395420" y="3250844"/>
            <a:chExt cx="7218947" cy="1440200"/>
          </a:xfrm>
        </p:grpSpPr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5420" y="3250844"/>
              <a:ext cx="7218947" cy="1440200"/>
            </a:xfrm>
            <a:prstGeom prst="rect">
              <a:avLst/>
            </a:prstGeom>
          </p:spPr>
        </p:pic>
        <p:cxnSp>
          <p:nvCxnSpPr>
            <p:cNvPr id="6" name="직선 연결선 5"/>
            <p:cNvCxnSpPr>
              <a:stCxn id="2" idx="1"/>
              <a:endCxn id="2" idx="3"/>
            </p:cNvCxnSpPr>
            <p:nvPr/>
          </p:nvCxnSpPr>
          <p:spPr>
            <a:xfrm>
              <a:off x="395420" y="3970944"/>
              <a:ext cx="7218947" cy="0"/>
            </a:xfrm>
            <a:prstGeom prst="line">
              <a:avLst/>
            </a:prstGeom>
            <a:ln w="19050">
              <a:solidFill>
                <a:schemeClr val="bg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1811" y="105173"/>
            <a:ext cx="1212723" cy="43206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882436" y="6612236"/>
            <a:ext cx="1512210" cy="144020"/>
          </a:xfrm>
          <a:prstGeom prst="rect">
            <a:avLst/>
          </a:prstGeom>
          <a:noFill/>
          <a:ln w="190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 dirty="0">
                <a:solidFill>
                  <a:schemeClr val="tx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www.k-teacher.or.kr</a:t>
            </a:r>
            <a:endParaRPr lang="ko-KR" altLang="en-US" sz="1050" dirty="0">
              <a:solidFill>
                <a:schemeClr val="tx1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99482" y="4552326"/>
            <a:ext cx="1882670" cy="135687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8610944">
            <a:off x="7810590" y="4283124"/>
            <a:ext cx="585555" cy="419101"/>
          </a:xfrm>
          <a:prstGeom prst="rect">
            <a:avLst/>
          </a:prstGeom>
        </p:spPr>
      </p:pic>
      <p:pic>
        <p:nvPicPr>
          <p:cNvPr id="10" name="그림 9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0851" y="4384106"/>
            <a:ext cx="581025" cy="504825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4632988">
            <a:off x="6618093" y="5668734"/>
            <a:ext cx="395399" cy="343543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9819" y="5032136"/>
            <a:ext cx="1584220" cy="1800250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642773" y="4407918"/>
            <a:ext cx="1362075" cy="962025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1904" y="4060586"/>
            <a:ext cx="1019175" cy="971550"/>
          </a:xfrm>
          <a:prstGeom prst="rect">
            <a:avLst/>
          </a:prstGeom>
        </p:spPr>
      </p:pic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0892516">
            <a:off x="105855" y="5665868"/>
            <a:ext cx="2112630" cy="824078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15" cstate="email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99010" l="3901" r="100000">
                        <a14:foregroundMark x1="59929" y1="36634" x2="59929" y2="36634"/>
                        <a14:foregroundMark x1="55674" y1="65347" x2="55674" y2="65347"/>
                        <a14:foregroundMark x1="75177" y1="39604" x2="75177" y2="39604"/>
                        <a14:foregroundMark x1="76241" y1="51485" x2="76241" y2="51485"/>
                        <a14:foregroundMark x1="82979" y1="46535" x2="82979" y2="46535"/>
                        <a14:foregroundMark x1="82270" y1="57426" x2="82270" y2="5742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57960" y="85502"/>
            <a:ext cx="1172698" cy="421753"/>
          </a:xfrm>
          <a:prstGeom prst="rect">
            <a:avLst/>
          </a:prstGeom>
        </p:spPr>
      </p:pic>
      <p:sp>
        <p:nvSpPr>
          <p:cNvPr id="22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94127" y="6508446"/>
            <a:ext cx="344967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-1-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400316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9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94"/>
          <a:stretch/>
        </p:blipFill>
        <p:spPr>
          <a:xfrm>
            <a:off x="-485775" y="5810258"/>
            <a:ext cx="10972799" cy="1114426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0"/>
            <a:ext cx="9153525" cy="28494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709575" y="83775"/>
            <a:ext cx="1512210" cy="144020"/>
          </a:xfrm>
          <a:prstGeom prst="rect">
            <a:avLst/>
          </a:prstGeom>
          <a:noFill/>
          <a:ln w="190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 dirty="0">
                <a:solidFill>
                  <a:schemeClr val="bg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www.k-teacher.or.kr</a:t>
            </a:r>
            <a:endParaRPr lang="ko-KR" altLang="en-US" sz="1050" dirty="0">
              <a:solidFill>
                <a:schemeClr val="bg1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284945"/>
            <a:ext cx="9134475" cy="6573056"/>
          </a:xfrm>
          <a:prstGeom prst="rect">
            <a:avLst/>
          </a:prstGeom>
          <a:solidFill>
            <a:schemeClr val="bg1">
              <a:lumMod val="9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7576794">
            <a:off x="190980" y="4752975"/>
            <a:ext cx="1019175" cy="9715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8575" y="5324475"/>
            <a:ext cx="1076325" cy="1568530"/>
          </a:xfrm>
          <a:prstGeom prst="rect">
            <a:avLst/>
          </a:prstGeom>
          <a:noFill/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04" y="1347568"/>
            <a:ext cx="2931062" cy="242007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6975" y="4544947"/>
            <a:ext cx="2857500" cy="2314576"/>
          </a:xfrm>
          <a:prstGeom prst="rect">
            <a:avLst/>
          </a:prstGeom>
        </p:spPr>
      </p:pic>
      <p:grpSp>
        <p:nvGrpSpPr>
          <p:cNvPr id="39" name="그룹 38"/>
          <p:cNvGrpSpPr/>
          <p:nvPr/>
        </p:nvGrpSpPr>
        <p:grpSpPr>
          <a:xfrm>
            <a:off x="2844688" y="795316"/>
            <a:ext cx="3574057" cy="4721181"/>
            <a:chOff x="4342071" y="1593430"/>
            <a:chExt cx="3574057" cy="4721181"/>
          </a:xfrm>
        </p:grpSpPr>
        <p:pic>
          <p:nvPicPr>
            <p:cNvPr id="23" name="그림 22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342071" y="1593430"/>
              <a:ext cx="3574057" cy="4721181"/>
            </a:xfrm>
            <a:prstGeom prst="rect">
              <a:avLst/>
            </a:prstGeom>
          </p:spPr>
        </p:pic>
        <p:grpSp>
          <p:nvGrpSpPr>
            <p:cNvPr id="28" name="그룹 27"/>
            <p:cNvGrpSpPr/>
            <p:nvPr/>
          </p:nvGrpSpPr>
          <p:grpSpPr>
            <a:xfrm>
              <a:off x="4481524" y="3170147"/>
              <a:ext cx="3292835" cy="2704132"/>
              <a:chOff x="4973813" y="2270527"/>
              <a:chExt cx="3534317" cy="2219988"/>
            </a:xfrm>
          </p:grpSpPr>
          <p:sp>
            <p:nvSpPr>
              <p:cNvPr id="30" name="모서리가 둥근 직사각형 29"/>
              <p:cNvSpPr/>
              <p:nvPr/>
            </p:nvSpPr>
            <p:spPr>
              <a:xfrm>
                <a:off x="4973813" y="2270527"/>
                <a:ext cx="3519854" cy="398585"/>
              </a:xfrm>
              <a:prstGeom prst="roundRect">
                <a:avLst>
                  <a:gd name="adj" fmla="val 50000"/>
                </a:avLst>
              </a:prstGeom>
              <a:solidFill>
                <a:srgbClr val="FDFDFD"/>
              </a:solidFill>
              <a:ln w="12700">
                <a:noFill/>
              </a:ln>
              <a:effectLst>
                <a:outerShdw blurRad="50800" dist="127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b="1" dirty="0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rPr>
                  <a:t>Ⅰ. </a:t>
                </a:r>
                <a:r>
                  <a:rPr lang="ko-KR" altLang="en-US" b="1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교육</a:t>
                </a:r>
                <a:r>
                  <a:rPr lang="en-US" altLang="ko-KR" b="1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(</a:t>
                </a:r>
                <a:r>
                  <a:rPr lang="ko-KR" altLang="en-US" b="1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지원</a:t>
                </a:r>
                <a:r>
                  <a:rPr lang="en-US" altLang="ko-KR" b="1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)</a:t>
                </a:r>
                <a:r>
                  <a:rPr lang="ko-KR" altLang="en-US" b="1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청 업무 서비스</a:t>
                </a:r>
              </a:p>
            </p:txBody>
          </p:sp>
          <p:sp>
            <p:nvSpPr>
              <p:cNvPr id="32" name="모서리가 둥근 직사각형 31"/>
              <p:cNvSpPr/>
              <p:nvPr/>
            </p:nvSpPr>
            <p:spPr>
              <a:xfrm>
                <a:off x="4988275" y="3157036"/>
                <a:ext cx="3519855" cy="400050"/>
              </a:xfrm>
              <a:prstGeom prst="roundRect">
                <a:avLst>
                  <a:gd name="adj" fmla="val 50000"/>
                </a:avLst>
              </a:prstGeom>
              <a:solidFill>
                <a:srgbClr val="FDFDFD"/>
              </a:solidFill>
              <a:ln w="12700">
                <a:noFill/>
              </a:ln>
              <a:effectLst>
                <a:outerShdw blurRad="50800" dist="127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b="1" dirty="0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rPr>
                  <a:t>Ⅱ. </a:t>
                </a:r>
                <a:r>
                  <a:rPr lang="ko-KR" altLang="en-US" b="1" dirty="0">
                    <a:solidFill>
                      <a:schemeClr val="tx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유치원 업무 서비스</a:t>
                </a:r>
              </a:p>
            </p:txBody>
          </p:sp>
          <p:sp>
            <p:nvSpPr>
              <p:cNvPr id="34" name="모서리가 둥근 직사각형 33"/>
              <p:cNvSpPr/>
              <p:nvPr/>
            </p:nvSpPr>
            <p:spPr>
              <a:xfrm>
                <a:off x="4978052" y="4091930"/>
                <a:ext cx="3519854" cy="398585"/>
              </a:xfrm>
              <a:prstGeom prst="roundRect">
                <a:avLst>
                  <a:gd name="adj" fmla="val 50000"/>
                </a:avLst>
              </a:prstGeom>
              <a:solidFill>
                <a:srgbClr val="FDFDFD"/>
              </a:solidFill>
              <a:ln w="12700">
                <a:noFill/>
              </a:ln>
              <a:effectLst>
                <a:outerShdw blurRad="50800" dist="12700" dir="5400000" algn="t" rotWithShape="0">
                  <a:prstClr val="black">
                    <a:alpha val="20000"/>
                  </a:prstClr>
                </a:outerShdw>
              </a:effectLst>
            </p:spPr>
            <p:style>
              <a:lnRef idx="3">
                <a:schemeClr val="lt1"/>
              </a:lnRef>
              <a:fillRef idx="1">
                <a:schemeClr val="accent6"/>
              </a:fillRef>
              <a:effectRef idx="1">
                <a:schemeClr val="accent6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US" altLang="ko-KR" b="1" dirty="0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rPr>
                  <a:t>Ⅲ. </a:t>
                </a:r>
                <a:r>
                  <a:rPr lang="ko-KR" altLang="en-US" b="1" dirty="0">
                    <a:solidFill>
                      <a:schemeClr val="tx1"/>
                    </a:solidFill>
                    <a:latin typeface="HY헤드라인M" pitchFamily="18" charset="-127"/>
                    <a:ea typeface="HY헤드라인M" pitchFamily="18" charset="-127"/>
                  </a:rPr>
                  <a:t>학부모 참여 서비스</a:t>
                </a:r>
                <a:endParaRPr lang="ko-KR" altLang="en-US" dirty="0">
                  <a:solidFill>
                    <a:schemeClr val="tx1"/>
                  </a:solidFill>
                  <a:latin typeface="+mj-ea"/>
                </a:endParaRPr>
              </a:p>
            </p:txBody>
          </p:sp>
        </p:grpSp>
        <p:grpSp>
          <p:nvGrpSpPr>
            <p:cNvPr id="15" name="그룹 14"/>
            <p:cNvGrpSpPr/>
            <p:nvPr/>
          </p:nvGrpSpPr>
          <p:grpSpPr>
            <a:xfrm>
              <a:off x="5223571" y="2046148"/>
              <a:ext cx="1800224" cy="615740"/>
              <a:chOff x="3324226" y="517735"/>
              <a:chExt cx="1800224" cy="615740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 rotWithShape="1"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324226" y="517735"/>
                <a:ext cx="1800224" cy="615740"/>
              </a:xfrm>
              <a:prstGeom prst="rect">
                <a:avLst/>
              </a:prstGeom>
            </p:spPr>
          </p:pic>
          <p:sp>
            <p:nvSpPr>
              <p:cNvPr id="12" name="TextBox 11"/>
              <p:cNvSpPr txBox="1"/>
              <p:nvPr/>
            </p:nvSpPr>
            <p:spPr>
              <a:xfrm>
                <a:off x="3776949" y="559780"/>
                <a:ext cx="902811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ko-KR" altLang="en-US" sz="2400" dirty="0">
                    <a:solidFill>
                      <a:schemeClr val="bg1"/>
                    </a:solidFill>
                    <a:latin typeface="HY헤드라인M" panose="02030600000101010101" pitchFamily="18" charset="-127"/>
                    <a:ea typeface="HY헤드라인M" panose="02030600000101010101" pitchFamily="18" charset="-127"/>
                  </a:rPr>
                  <a:t>목 차</a:t>
                </a:r>
              </a:p>
            </p:txBody>
          </p:sp>
        </p:grpSp>
      </p:grp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25574" y="5191133"/>
            <a:ext cx="1159411" cy="169235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24809">
            <a:off x="1968229" y="5327391"/>
            <a:ext cx="1119213" cy="154305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0551" y="4454604"/>
            <a:ext cx="1019175" cy="971550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375008" y="833572"/>
            <a:ext cx="1759467" cy="1452732"/>
          </a:xfrm>
          <a:prstGeom prst="rect">
            <a:avLst/>
          </a:prstGeom>
        </p:spPr>
      </p:pic>
      <p:sp>
        <p:nvSpPr>
          <p:cNvPr id="45" name="직사각형 44"/>
          <p:cNvSpPr/>
          <p:nvPr/>
        </p:nvSpPr>
        <p:spPr>
          <a:xfrm>
            <a:off x="3285558" y="3643821"/>
            <a:ext cx="2676525" cy="123825"/>
          </a:xfrm>
          <a:prstGeom prst="rect">
            <a:avLst/>
          </a:prstGeom>
          <a:solidFill>
            <a:schemeClr val="accent2">
              <a:alpha val="1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3333750" y="2571750"/>
            <a:ext cx="2676525" cy="123825"/>
          </a:xfrm>
          <a:prstGeom prst="rect">
            <a:avLst/>
          </a:prstGeom>
          <a:solidFill>
            <a:schemeClr val="accent1">
              <a:lumMod val="60000"/>
              <a:lumOff val="40000"/>
              <a:alpha val="2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직사각형 41"/>
          <p:cNvSpPr/>
          <p:nvPr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3238739" y="4771497"/>
            <a:ext cx="2676525" cy="123825"/>
          </a:xfrm>
          <a:prstGeom prst="rect">
            <a:avLst/>
          </a:prstGeom>
          <a:solidFill>
            <a:srgbClr val="92D050">
              <a:alpha val="1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8189" y="6461083"/>
            <a:ext cx="842947" cy="300319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13" cstate="email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97297" l="3415" r="100000">
                        <a14:foregroundMark x1="60000" y1="36486" x2="60000" y2="36486"/>
                        <a14:foregroundMark x1="55610" y1="64865" x2="55610" y2="64865"/>
                        <a14:foregroundMark x1="75122" y1="39189" x2="75122" y2="39189"/>
                        <a14:foregroundMark x1="76098" y1="51351" x2="76098" y2="51351"/>
                        <a14:foregroundMark x1="82927" y1="45946" x2="82927" y2="45946"/>
                        <a14:foregroundMark x1="82439" y1="56757" x2="82439" y2="567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5425" y="6473110"/>
            <a:ext cx="850902" cy="306021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8407" y="5430772"/>
            <a:ext cx="1054726" cy="1376508"/>
          </a:xfrm>
          <a:prstGeom prst="rect">
            <a:avLst/>
          </a:prstGeom>
        </p:spPr>
      </p:pic>
      <p:pic>
        <p:nvPicPr>
          <p:cNvPr id="52" name="그림 51"/>
          <p:cNvPicPr>
            <a:picLocks noChangeAspect="1"/>
          </p:cNvPicPr>
          <p:nvPr/>
        </p:nvPicPr>
        <p:blipFill rotWithShape="1"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6646" y="5516497"/>
            <a:ext cx="1115298" cy="1314459"/>
          </a:xfrm>
          <a:prstGeom prst="rect">
            <a:avLst/>
          </a:prstGeom>
        </p:spPr>
      </p:pic>
      <p:sp>
        <p:nvSpPr>
          <p:cNvPr id="31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94127" y="6508446"/>
            <a:ext cx="344967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-2-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299064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94"/>
          <a:stretch/>
        </p:blipFill>
        <p:spPr>
          <a:xfrm>
            <a:off x="-485775" y="5810258"/>
            <a:ext cx="10972799" cy="1114426"/>
          </a:xfrm>
          <a:prstGeom prst="rect">
            <a:avLst/>
          </a:prstGeom>
        </p:spPr>
      </p:pic>
      <p:sp>
        <p:nvSpPr>
          <p:cNvPr id="3" name="직사각형 2"/>
          <p:cNvSpPr/>
          <p:nvPr/>
        </p:nvSpPr>
        <p:spPr>
          <a:xfrm>
            <a:off x="0" y="0"/>
            <a:ext cx="9153525" cy="28494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7709575" y="83775"/>
            <a:ext cx="1512210" cy="144020"/>
          </a:xfrm>
          <a:prstGeom prst="rect">
            <a:avLst/>
          </a:prstGeom>
          <a:noFill/>
          <a:ln w="19050">
            <a:noFill/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ko-KR" sz="1050" dirty="0">
                <a:solidFill>
                  <a:schemeClr val="bg1"/>
                </a:solidFill>
                <a:latin typeface="Arial Unicode MS" panose="020B0604020202020204" pitchFamily="50" charset="-127"/>
                <a:ea typeface="Arial Unicode MS" panose="020B0604020202020204" pitchFamily="50" charset="-127"/>
                <a:cs typeface="Arial Unicode MS" panose="020B0604020202020204" pitchFamily="50" charset="-127"/>
              </a:rPr>
              <a:t>www.k-teacher.or.kr</a:t>
            </a:r>
            <a:endParaRPr lang="ko-KR" altLang="en-US" sz="1050" dirty="0">
              <a:solidFill>
                <a:schemeClr val="bg1"/>
              </a:solidFill>
              <a:latin typeface="Arial Unicode MS" panose="020B0604020202020204" pitchFamily="50" charset="-127"/>
              <a:ea typeface="Arial Unicode MS" panose="020B06040202020202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284945"/>
            <a:ext cx="9134475" cy="6573056"/>
          </a:xfrm>
          <a:prstGeom prst="rect">
            <a:avLst/>
          </a:prstGeom>
          <a:solidFill>
            <a:schemeClr val="bg1">
              <a:lumMod val="9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8" name="그림 1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7576794">
            <a:off x="190980" y="4752975"/>
            <a:ext cx="1019175" cy="971550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8575" y="5324475"/>
            <a:ext cx="1076325" cy="1568530"/>
          </a:xfrm>
          <a:prstGeom prst="rect">
            <a:avLst/>
          </a:prstGeom>
          <a:noFill/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04" y="1347568"/>
            <a:ext cx="2931062" cy="2420078"/>
          </a:xfrm>
          <a:prstGeom prst="rect">
            <a:avLst/>
          </a:prstGeom>
        </p:spPr>
      </p:pic>
      <p:pic>
        <p:nvPicPr>
          <p:cNvPr id="25" name="그림 24"/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76975" y="4544947"/>
            <a:ext cx="2857500" cy="231457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25574" y="5191133"/>
            <a:ext cx="1159411" cy="169235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21424809">
            <a:off x="1968229" y="5327391"/>
            <a:ext cx="1119213" cy="1543050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0551" y="4454604"/>
            <a:ext cx="1019175" cy="971550"/>
          </a:xfrm>
          <a:prstGeom prst="rect">
            <a:avLst/>
          </a:prstGeom>
        </p:spPr>
      </p:pic>
      <p:pic>
        <p:nvPicPr>
          <p:cNvPr id="43" name="그림 42"/>
          <p:cNvPicPr>
            <a:picLocks noChangeAspect="1"/>
          </p:cNvPicPr>
          <p:nvPr/>
        </p:nvPicPr>
        <p:blipFill rotWithShape="1"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7375008" y="833572"/>
            <a:ext cx="1759467" cy="1452732"/>
          </a:xfrm>
          <a:prstGeom prst="rect">
            <a:avLst/>
          </a:prstGeom>
        </p:spPr>
      </p:pic>
      <p:sp>
        <p:nvSpPr>
          <p:cNvPr id="42" name="직사각형 41"/>
          <p:cNvSpPr/>
          <p:nvPr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7" name="그림 46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08189" y="6461083"/>
            <a:ext cx="842947" cy="300319"/>
          </a:xfrm>
          <a:prstGeom prst="rect">
            <a:avLst/>
          </a:prstGeom>
        </p:spPr>
      </p:pic>
      <p:pic>
        <p:nvPicPr>
          <p:cNvPr id="48" name="그림 47"/>
          <p:cNvPicPr>
            <a:picLocks noChangeAspect="1"/>
          </p:cNvPicPr>
          <p:nvPr/>
        </p:nvPicPr>
        <p:blipFill rotWithShape="1"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7297" l="3415" r="100000">
                        <a14:foregroundMark x1="60000" y1="36486" x2="60000" y2="36486"/>
                        <a14:foregroundMark x1="55610" y1="64865" x2="55610" y2="64865"/>
                        <a14:foregroundMark x1="75122" y1="39189" x2="75122" y2="39189"/>
                        <a14:foregroundMark x1="76098" y1="51351" x2="76098" y2="51351"/>
                        <a14:foregroundMark x1="82927" y1="45946" x2="82927" y2="45946"/>
                        <a14:foregroundMark x1="82439" y1="56757" x2="82439" y2="567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315425" y="6473110"/>
            <a:ext cx="850902" cy="306021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98407" y="5430772"/>
            <a:ext cx="1054726" cy="1376508"/>
          </a:xfrm>
          <a:prstGeom prst="rect">
            <a:avLst/>
          </a:prstGeom>
        </p:spPr>
      </p:pic>
      <p:pic>
        <p:nvPicPr>
          <p:cNvPr id="52" name="그림 51"/>
          <p:cNvPicPr>
            <a:picLocks noChangeAspect="1"/>
          </p:cNvPicPr>
          <p:nvPr/>
        </p:nvPicPr>
        <p:blipFill rotWithShape="1"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26646" y="5516497"/>
            <a:ext cx="1115298" cy="1314459"/>
          </a:xfrm>
          <a:prstGeom prst="rect">
            <a:avLst/>
          </a:prstGeom>
        </p:spPr>
      </p:pic>
      <p:grpSp>
        <p:nvGrpSpPr>
          <p:cNvPr id="31" name="그룹 30">
            <a:extLst>
              <a:ext uri="{FF2B5EF4-FFF2-40B4-BE49-F238E27FC236}">
                <a16:creationId xmlns="" xmlns:a16="http://schemas.microsoft.com/office/drawing/2014/main" id="{EBE274F5-56DE-B116-56EF-8589C8F00DB3}"/>
              </a:ext>
            </a:extLst>
          </p:cNvPr>
          <p:cNvGrpSpPr/>
          <p:nvPr/>
        </p:nvGrpSpPr>
        <p:grpSpPr>
          <a:xfrm>
            <a:off x="463445" y="1414388"/>
            <a:ext cx="8476102" cy="4767807"/>
            <a:chOff x="344488" y="1124744"/>
            <a:chExt cx="9217024" cy="5184576"/>
          </a:xfrm>
        </p:grpSpPr>
        <p:pic>
          <p:nvPicPr>
            <p:cNvPr id="33" name="그림 32" descr="스크린샷, 시계이(가) 표시된 사진&#10;&#10;자동 생성된 설명">
              <a:extLst>
                <a:ext uri="{FF2B5EF4-FFF2-40B4-BE49-F238E27FC236}">
                  <a16:creationId xmlns="" xmlns:a16="http://schemas.microsoft.com/office/drawing/2014/main" id="{0109B0D3-E674-59E2-A7CB-1B4C309D6773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44488" y="1124744"/>
              <a:ext cx="9217024" cy="5184576"/>
            </a:xfrm>
            <a:prstGeom prst="rect">
              <a:avLst/>
            </a:prstGeom>
          </p:spPr>
        </p:pic>
        <p:sp>
          <p:nvSpPr>
            <p:cNvPr id="35" name="TextBox 34">
              <a:extLst>
                <a:ext uri="{FF2B5EF4-FFF2-40B4-BE49-F238E27FC236}">
                  <a16:creationId xmlns="" xmlns:a16="http://schemas.microsoft.com/office/drawing/2014/main" id="{677B57E6-D682-6D69-2EDD-E2FBC05CDB60}"/>
                </a:ext>
              </a:extLst>
            </p:cNvPr>
            <p:cNvSpPr txBox="1"/>
            <p:nvPr/>
          </p:nvSpPr>
          <p:spPr>
            <a:xfrm>
              <a:off x="1424608" y="4395819"/>
              <a:ext cx="864096" cy="400110"/>
            </a:xfrm>
            <a:prstGeom prst="rect">
              <a:avLst/>
            </a:prstGeom>
            <a:solidFill>
              <a:srgbClr val="E1F5D7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2000" b="1" dirty="0"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교원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="" xmlns:a16="http://schemas.microsoft.com/office/drawing/2014/main" id="{758D9A0C-C00F-6765-817D-7969190FFD07}"/>
                </a:ext>
              </a:extLst>
            </p:cNvPr>
            <p:cNvSpPr txBox="1"/>
            <p:nvPr/>
          </p:nvSpPr>
          <p:spPr>
            <a:xfrm>
              <a:off x="4243238" y="4336475"/>
              <a:ext cx="786499" cy="50202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95000"/>
                </a:schemeClr>
              </a:solidFill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ko-KR" altLang="en-US" sz="12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교육활동</a:t>
              </a:r>
              <a:r>
                <a:rPr lang="en-US" altLang="ko-KR" sz="12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/>
              </a:r>
              <a:br>
                <a:rPr lang="en-US" altLang="ko-KR" sz="12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</a:br>
              <a:r>
                <a:rPr lang="ko-KR" altLang="en-US" sz="1200" dirty="0">
                  <a:latin typeface="KoPub돋움체 Bold" panose="02020603020101020101" pitchFamily="18" charset="-127"/>
                  <a:ea typeface="KoPub돋움체 Bold" panose="02020603020101020101" pitchFamily="18" charset="-127"/>
                </a:rPr>
                <a:t>소개자료</a:t>
              </a: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="" xmlns:a16="http://schemas.microsoft.com/office/drawing/2014/main" id="{5D5FFAC7-59AF-B491-515A-126EB62DB16A}"/>
                </a:ext>
              </a:extLst>
            </p:cNvPr>
            <p:cNvSpPr/>
            <p:nvPr/>
          </p:nvSpPr>
          <p:spPr>
            <a:xfrm>
              <a:off x="5380485" y="4255672"/>
              <a:ext cx="1296144" cy="64807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" name="직사각형 1"/>
          <p:cNvSpPr/>
          <p:nvPr/>
        </p:nvSpPr>
        <p:spPr>
          <a:xfrm>
            <a:off x="59266" y="762001"/>
            <a:ext cx="9068858" cy="448733"/>
          </a:xfrm>
          <a:prstGeom prst="rect">
            <a:avLst/>
          </a:prstGeom>
          <a:solidFill>
            <a:srgbClr val="F5BC3C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 smtClean="0">
                <a:solidFill>
                  <a:schemeClr val="tx1"/>
                </a:solidFill>
                <a:latin typeface="KoPub돋움체 Bold" panose="00000800000000000000" pitchFamily="2" charset="-127"/>
                <a:ea typeface="KoPub돋움체 Bold" panose="00000800000000000000" pitchFamily="2" charset="-127"/>
              </a:rPr>
              <a:t>유치원교원능력개발평가시스템 업무 흐름도</a:t>
            </a:r>
            <a:endParaRPr lang="ko-KR" altLang="en-US" sz="2400" dirty="0">
              <a:solidFill>
                <a:schemeClr val="tx1"/>
              </a:solidFill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38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94127" y="6508446"/>
            <a:ext cx="344967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-3-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36927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3495675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="" xmlns:a16="http://schemas.microsoft.com/office/drawing/2014/main" id="{AC1B53A7-028F-45FF-BFB1-93A4181ED19F}"/>
              </a:ext>
            </a:extLst>
          </p:cNvPr>
          <p:cNvSpPr txBox="1">
            <a:spLocks/>
          </p:cNvSpPr>
          <p:nvPr/>
        </p:nvSpPr>
        <p:spPr>
          <a:xfrm>
            <a:off x="5364110" y="3032792"/>
            <a:ext cx="4176580" cy="17113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로그인 방법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개요관리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평가기본사항관리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평가진행현황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평가결과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시스템관리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42862" y="1771650"/>
            <a:ext cx="3448050" cy="2829592"/>
          </a:xfrm>
          <a:prstGeom prst="round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2FC5F787-B53F-4777-BC20-186C35387219}"/>
              </a:ext>
            </a:extLst>
          </p:cNvPr>
          <p:cNvGrpSpPr/>
          <p:nvPr/>
        </p:nvGrpSpPr>
        <p:grpSpPr>
          <a:xfrm>
            <a:off x="2753164" y="2060810"/>
            <a:ext cx="5994968" cy="971982"/>
            <a:chOff x="2724589" y="2203585"/>
            <a:chExt cx="5994968" cy="971982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70B7698A-98C3-44CD-A39A-6AED9884F6F6}"/>
                </a:ext>
              </a:extLst>
            </p:cNvPr>
            <p:cNvSpPr txBox="1"/>
            <p:nvPr/>
          </p:nvSpPr>
          <p:spPr>
            <a:xfrm>
              <a:off x="3847710" y="2415796"/>
              <a:ext cx="4871847" cy="58477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교육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(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지원</a:t>
              </a:r>
              <a:r>
                <a:rPr lang="en-US" altLang="ko-KR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)</a:t>
              </a:r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청 업무 서비스</a:t>
              </a:r>
            </a:p>
          </p:txBody>
        </p:sp>
        <p:sp>
          <p:nvSpPr>
            <p:cNvPr id="7" name="타원 6">
              <a:extLst>
                <a:ext uri="{FF2B5EF4-FFF2-40B4-BE49-F238E27FC236}">
                  <a16:creationId xmlns="" xmlns:a16="http://schemas.microsoft.com/office/drawing/2014/main" id="{95A6CA42-8378-441C-B9BE-3D71B48BF7BC}"/>
                </a:ext>
              </a:extLst>
            </p:cNvPr>
            <p:cNvSpPr/>
            <p:nvPr/>
          </p:nvSpPr>
          <p:spPr>
            <a:xfrm>
              <a:off x="2724589" y="2203585"/>
              <a:ext cx="983292" cy="971982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5400" b="1" dirty="0">
                  <a:solidFill>
                    <a:srgbClr val="0081CC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Ⅰ</a:t>
              </a:r>
              <a:endParaRPr lang="ko-KR" altLang="en-US" sz="5400" b="1" dirty="0">
                <a:solidFill>
                  <a:srgbClr val="0081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8" name="그림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47837" y="4514850"/>
            <a:ext cx="1743075" cy="2000250"/>
          </a:xfrm>
          <a:prstGeom prst="rect">
            <a:avLst/>
          </a:prstGeom>
        </p:spPr>
      </p:pic>
      <p:sp>
        <p:nvSpPr>
          <p:cNvPr id="10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94127" y="6508446"/>
            <a:ext cx="344967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r>
              <a:rPr lang="en-US" altLang="ko-KR" dirty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4</a:t>
            </a:r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885260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>
                <a:latin typeface="맑은 고딕" panose="020B0503020000020004" pitchFamily="50" charset="-127"/>
                <a:ea typeface="맑은 고딕" panose="020B0503020000020004" pitchFamily="50" charset="-127"/>
              </a:rPr>
              <a:t>Ⅰ. </a:t>
            </a:r>
            <a:r>
              <a:rPr lang="ko-KR" altLang="en-US" b="1">
                <a:latin typeface="+mj-ea"/>
                <a:ea typeface="+mj-ea"/>
              </a:rPr>
              <a:t>교육</a:t>
            </a:r>
            <a:r>
              <a:rPr lang="en-US" altLang="ko-KR" b="1">
                <a:latin typeface="+mj-ea"/>
                <a:ea typeface="+mj-ea"/>
              </a:rPr>
              <a:t>(</a:t>
            </a:r>
            <a:r>
              <a:rPr lang="ko-KR" altLang="en-US" b="1">
                <a:latin typeface="+mj-ea"/>
                <a:ea typeface="+mj-ea"/>
              </a:rPr>
              <a:t>지원</a:t>
            </a:r>
            <a:r>
              <a:rPr lang="en-US" altLang="ko-KR" b="1">
                <a:latin typeface="+mj-ea"/>
                <a:ea typeface="+mj-ea"/>
              </a:rPr>
              <a:t>)</a:t>
            </a:r>
            <a:r>
              <a:rPr lang="ko-KR" altLang="en-US" b="1">
                <a:latin typeface="+mj-ea"/>
                <a:ea typeface="+mj-ea"/>
              </a:rPr>
              <a:t>청 업무 서비스</a:t>
            </a:r>
            <a:endParaRPr lang="ko-KR" altLang="en-US" b="1" dirty="0">
              <a:latin typeface="+mj-ea"/>
              <a:ea typeface="+mj-ea"/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731760" y="1556079"/>
            <a:ext cx="8059319" cy="3849217"/>
            <a:chOff x="846060" y="1556079"/>
            <a:chExt cx="8059319" cy="3849217"/>
          </a:xfrm>
        </p:grpSpPr>
        <p:cxnSp>
          <p:nvCxnSpPr>
            <p:cNvPr id="84" name="직선 연결선 83"/>
            <p:cNvCxnSpPr>
              <a:cxnSpLocks/>
              <a:stCxn id="11" idx="2"/>
            </p:cNvCxnSpPr>
            <p:nvPr/>
          </p:nvCxnSpPr>
          <p:spPr>
            <a:xfrm>
              <a:off x="6979579" y="2568865"/>
              <a:ext cx="0" cy="2341834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>
              <a:endCxn id="27" idx="0"/>
            </p:cNvCxnSpPr>
            <p:nvPr/>
          </p:nvCxnSpPr>
          <p:spPr>
            <a:xfrm flipH="1">
              <a:off x="4200451" y="2103591"/>
              <a:ext cx="31056" cy="2955707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꺾인 연결선 76"/>
            <p:cNvCxnSpPr/>
            <p:nvPr/>
          </p:nvCxnSpPr>
          <p:spPr>
            <a:xfrm>
              <a:off x="5579342" y="2102866"/>
              <a:ext cx="2552372" cy="114973"/>
            </a:xfrm>
            <a:prstGeom prst="bentConnector3">
              <a:avLst>
                <a:gd name="adj1" fmla="val 106482"/>
              </a:avLst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연결선 39"/>
            <p:cNvCxnSpPr>
              <a:endCxn id="52" idx="0"/>
            </p:cNvCxnSpPr>
            <p:nvPr/>
          </p:nvCxnSpPr>
          <p:spPr>
            <a:xfrm>
              <a:off x="5512862" y="2103591"/>
              <a:ext cx="47803" cy="1042707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직사각형 3"/>
            <p:cNvSpPr/>
            <p:nvPr/>
          </p:nvSpPr>
          <p:spPr>
            <a:xfrm>
              <a:off x="3414807" y="1556079"/>
              <a:ext cx="2808390" cy="307174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400" b="1" dirty="0">
                  <a:latin typeface="+mn-ea"/>
                </a:rPr>
                <a:t>교육</a:t>
              </a:r>
              <a:r>
                <a:rPr lang="en-US" altLang="ko-KR" sz="1400" b="1" dirty="0">
                  <a:latin typeface="+mn-ea"/>
                </a:rPr>
                <a:t>(</a:t>
              </a:r>
              <a:r>
                <a:rPr lang="ko-KR" altLang="en-US" sz="1400" b="1" dirty="0">
                  <a:latin typeface="+mn-ea"/>
                </a:rPr>
                <a:t>지원</a:t>
              </a:r>
              <a:r>
                <a:rPr lang="en-US" altLang="ko-KR" sz="1400" b="1" dirty="0">
                  <a:latin typeface="+mn-ea"/>
                </a:rPr>
                <a:t>)</a:t>
              </a:r>
              <a:r>
                <a:rPr lang="ko-KR" altLang="en-US" sz="1400" b="1" dirty="0">
                  <a:latin typeface="+mn-ea"/>
                </a:rPr>
                <a:t>청 업무 서비스</a:t>
              </a:r>
              <a:endParaRPr lang="ko-KR" altLang="en-US" sz="1000" b="1" dirty="0">
                <a:latin typeface="+mn-ea"/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6362738" y="2222867"/>
              <a:ext cx="1233682" cy="34599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5. </a:t>
              </a:r>
              <a:r>
                <a:rPr lang="ko-KR" altLang="en-US" sz="1050" b="1" dirty="0">
                  <a:latin typeface="+mn-ea"/>
                </a:rPr>
                <a:t>평가결과</a:t>
              </a: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362738" y="2666542"/>
              <a:ext cx="1233682" cy="37372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spc="-100" dirty="0">
                  <a:latin typeface="+mn-ea"/>
                </a:rPr>
                <a:t>5.1 </a:t>
              </a:r>
              <a:r>
                <a:rPr lang="ko-KR" altLang="en-US" sz="1050" b="1" spc="-100" dirty="0">
                  <a:latin typeface="+mn-ea"/>
                </a:rPr>
                <a:t>교육청일반현황</a:t>
              </a: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3604899" y="2239343"/>
              <a:ext cx="1191106" cy="34599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3. </a:t>
              </a:r>
              <a:r>
                <a:rPr lang="ko-KR" altLang="en-US" sz="1000" b="1" dirty="0">
                  <a:latin typeface="+mn-ea"/>
                </a:rPr>
                <a:t>평가기본사항관리</a:t>
              </a: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604899" y="2699213"/>
              <a:ext cx="1191106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3.1 </a:t>
              </a:r>
              <a:r>
                <a:rPr lang="ko-KR" altLang="en-US" sz="1050" b="1" dirty="0">
                  <a:latin typeface="+mn-ea"/>
                </a:rPr>
                <a:t>유치원관리</a:t>
              </a: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3604899" y="3148215"/>
              <a:ext cx="1191106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spc="-100" dirty="0">
                  <a:latin typeface="+mn-ea"/>
                </a:rPr>
                <a:t>3.2 </a:t>
              </a:r>
              <a:r>
                <a:rPr lang="ko-KR" altLang="en-US" sz="1050" b="1" spc="-100" dirty="0">
                  <a:latin typeface="+mn-ea"/>
                </a:rPr>
                <a:t>유치원승인관리</a:t>
              </a: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3604899" y="3602477"/>
              <a:ext cx="1191106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3.3 </a:t>
              </a:r>
              <a:r>
                <a:rPr lang="ko-KR" altLang="en-US" sz="1000" b="1" dirty="0">
                  <a:latin typeface="+mn-ea"/>
                </a:rPr>
                <a:t>평가영역</a:t>
              </a:r>
              <a:r>
                <a:rPr lang="en-US" altLang="ko-KR" sz="1000" b="1" dirty="0">
                  <a:latin typeface="+mn-ea"/>
                </a:rPr>
                <a:t>/</a:t>
              </a:r>
            </a:p>
            <a:p>
              <a:pPr algn="ctr"/>
              <a:r>
                <a:rPr lang="ko-KR" altLang="en-US" sz="1000" b="1" dirty="0">
                  <a:latin typeface="+mn-ea"/>
                </a:rPr>
                <a:t>요소</a:t>
              </a:r>
              <a:r>
                <a:rPr lang="en-US" altLang="ko-KR" sz="1000" b="1" dirty="0">
                  <a:latin typeface="+mn-ea"/>
                </a:rPr>
                <a:t>/</a:t>
              </a:r>
              <a:r>
                <a:rPr lang="ko-KR" altLang="en-US" sz="1000" b="1" dirty="0">
                  <a:latin typeface="+mn-ea"/>
                </a:rPr>
                <a:t>지표</a:t>
              </a: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3604898" y="4083589"/>
              <a:ext cx="1191106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3.4 </a:t>
              </a:r>
              <a:r>
                <a:rPr lang="ko-KR" altLang="en-US" sz="1050" b="1" dirty="0" err="1">
                  <a:latin typeface="+mn-ea"/>
                </a:rPr>
                <a:t>평가지관리</a:t>
              </a:r>
              <a:endParaRPr lang="ko-KR" altLang="en-US" sz="1050" b="1" dirty="0">
                <a:latin typeface="+mn-ea"/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3604898" y="4564701"/>
              <a:ext cx="1191106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3.5</a:t>
              </a:r>
              <a:r>
                <a:rPr lang="ko-KR" altLang="en-US" sz="1050" b="1">
                  <a:latin typeface="+mn-ea"/>
                </a:rPr>
                <a:t> </a:t>
              </a:r>
              <a:r>
                <a:rPr lang="ko-KR" altLang="en-US" sz="1050" b="1" dirty="0">
                  <a:latin typeface="+mn-ea"/>
                </a:rPr>
                <a:t>평가척도보기</a:t>
              </a: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3604898" y="5059298"/>
              <a:ext cx="1191106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3.6 </a:t>
              </a:r>
              <a:r>
                <a:rPr lang="ko-KR" altLang="en-US" sz="1000" b="1" dirty="0">
                  <a:latin typeface="+mn-ea"/>
                </a:rPr>
                <a:t>환산평어기준보기</a:t>
              </a: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4965113" y="2239343"/>
              <a:ext cx="1191107" cy="34599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4. </a:t>
              </a:r>
              <a:r>
                <a:rPr lang="ko-KR" altLang="en-US" sz="1050" b="1" dirty="0">
                  <a:latin typeface="+mn-ea"/>
                </a:rPr>
                <a:t>평가진행현황</a:t>
              </a:r>
            </a:p>
          </p:txBody>
        </p:sp>
        <p:sp>
          <p:nvSpPr>
            <p:cNvPr id="51" name="직사각형 50"/>
            <p:cNvSpPr/>
            <p:nvPr/>
          </p:nvSpPr>
          <p:spPr>
            <a:xfrm>
              <a:off x="4965113" y="2680688"/>
              <a:ext cx="1191106" cy="35988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4.1 </a:t>
              </a:r>
              <a:r>
                <a:rPr lang="ko-KR" altLang="en-US" sz="1050" b="1" dirty="0">
                  <a:latin typeface="+mn-ea"/>
                </a:rPr>
                <a:t>평가진행현황</a:t>
              </a:r>
            </a:p>
          </p:txBody>
        </p:sp>
        <p:sp>
          <p:nvSpPr>
            <p:cNvPr id="52" name="직사각형 51"/>
            <p:cNvSpPr/>
            <p:nvPr/>
          </p:nvSpPr>
          <p:spPr>
            <a:xfrm>
              <a:off x="4965112" y="3146298"/>
              <a:ext cx="1191106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spc="-100" dirty="0">
                  <a:latin typeface="+mn-ea"/>
                </a:rPr>
                <a:t>4.2 </a:t>
              </a:r>
              <a:r>
                <a:rPr lang="ko-KR" altLang="en-US" sz="1050" b="1" spc="-100" dirty="0">
                  <a:latin typeface="+mn-ea"/>
                </a:rPr>
                <a:t>평가결과업로드</a:t>
              </a: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2216698" y="2248152"/>
              <a:ext cx="1203142" cy="34599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2. </a:t>
              </a:r>
              <a:r>
                <a:rPr lang="ko-KR" altLang="en-US" sz="1050" b="1" dirty="0">
                  <a:latin typeface="+mn-ea"/>
                </a:rPr>
                <a:t>개요관리</a:t>
              </a:r>
            </a:p>
          </p:txBody>
        </p:sp>
        <p:sp>
          <p:nvSpPr>
            <p:cNvPr id="28" name="직사각형 27"/>
            <p:cNvSpPr/>
            <p:nvPr/>
          </p:nvSpPr>
          <p:spPr>
            <a:xfrm>
              <a:off x="2214250" y="2694578"/>
              <a:ext cx="1205590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/>
              <a:r>
                <a:rPr lang="en-US" altLang="ko-KR" sz="1050" b="1" dirty="0">
                  <a:latin typeface="+mn-ea"/>
                </a:rPr>
                <a:t>2.1 </a:t>
              </a:r>
              <a:r>
                <a:rPr lang="ko-KR" altLang="en-US" sz="1050" b="1" dirty="0">
                  <a:latin typeface="+mn-ea"/>
                </a:rPr>
                <a:t>공지사항</a:t>
              </a:r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7700139" y="2222867"/>
              <a:ext cx="1205240" cy="34599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6. </a:t>
              </a:r>
              <a:r>
                <a:rPr lang="ko-KR" altLang="en-US" sz="1050" b="1" dirty="0">
                  <a:latin typeface="+mn-ea"/>
                </a:rPr>
                <a:t>시스템관리</a:t>
              </a:r>
            </a:p>
          </p:txBody>
        </p:sp>
        <p:sp>
          <p:nvSpPr>
            <p:cNvPr id="58" name="직사각형 57"/>
            <p:cNvSpPr/>
            <p:nvPr/>
          </p:nvSpPr>
          <p:spPr>
            <a:xfrm>
              <a:off x="7700138" y="2664855"/>
              <a:ext cx="1205240" cy="375721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spc="-100" dirty="0">
                  <a:latin typeface="+mn-ea"/>
                </a:rPr>
                <a:t>6.1 </a:t>
              </a:r>
              <a:r>
                <a:rPr lang="ko-KR" altLang="en-US" sz="1050" b="1" spc="-100" dirty="0">
                  <a:latin typeface="+mn-ea"/>
                </a:rPr>
                <a:t>관리자계정관리</a:t>
              </a:r>
            </a:p>
          </p:txBody>
        </p:sp>
        <p:sp>
          <p:nvSpPr>
            <p:cNvPr id="56" name="직사각형 55"/>
            <p:cNvSpPr/>
            <p:nvPr/>
          </p:nvSpPr>
          <p:spPr>
            <a:xfrm>
              <a:off x="6366352" y="3143913"/>
              <a:ext cx="1221829" cy="256399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5.2 </a:t>
              </a:r>
              <a:r>
                <a:rPr lang="ko-KR" altLang="en-US" sz="1050" b="1" dirty="0" err="1">
                  <a:latin typeface="+mn-ea"/>
                </a:rPr>
                <a:t>평가지별통계</a:t>
              </a:r>
              <a:endParaRPr lang="ko-KR" altLang="en-US" sz="1050" b="1" dirty="0">
                <a:latin typeface="+mn-ea"/>
              </a:endParaRPr>
            </a:p>
          </p:txBody>
        </p:sp>
        <p:sp>
          <p:nvSpPr>
            <p:cNvPr id="60" name="직사각형 59"/>
            <p:cNvSpPr/>
            <p:nvPr/>
          </p:nvSpPr>
          <p:spPr>
            <a:xfrm>
              <a:off x="6366758" y="3500470"/>
              <a:ext cx="1229662" cy="259892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5.3 </a:t>
              </a:r>
              <a:r>
                <a:rPr lang="ko-KR" altLang="en-US" sz="1050" b="1" dirty="0">
                  <a:latin typeface="+mn-ea"/>
                </a:rPr>
                <a:t>평가결과분포</a:t>
              </a:r>
            </a:p>
          </p:txBody>
        </p:sp>
        <p:sp>
          <p:nvSpPr>
            <p:cNvPr id="61" name="직사각형 60"/>
            <p:cNvSpPr/>
            <p:nvPr/>
          </p:nvSpPr>
          <p:spPr>
            <a:xfrm>
              <a:off x="6371868" y="3900894"/>
              <a:ext cx="1216313" cy="29152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5.4 </a:t>
              </a:r>
              <a:r>
                <a:rPr lang="ko-KR" altLang="en-US" sz="1050" b="1" dirty="0" err="1">
                  <a:latin typeface="+mn-ea"/>
                </a:rPr>
                <a:t>점수별통계</a:t>
              </a:r>
              <a:endParaRPr lang="ko-KR" altLang="en-US" sz="1050" b="1" dirty="0">
                <a:latin typeface="+mn-ea"/>
              </a:endParaRPr>
            </a:p>
          </p:txBody>
        </p:sp>
        <p:sp>
          <p:nvSpPr>
            <p:cNvPr id="64" name="직사각형 63"/>
            <p:cNvSpPr/>
            <p:nvPr/>
          </p:nvSpPr>
          <p:spPr>
            <a:xfrm>
              <a:off x="6366210" y="4294172"/>
              <a:ext cx="1221971" cy="258300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5.5 </a:t>
              </a:r>
              <a:r>
                <a:rPr lang="ko-KR" altLang="en-US" sz="1050" b="1" dirty="0">
                  <a:latin typeface="+mn-ea"/>
                </a:rPr>
                <a:t>마감처리</a:t>
              </a:r>
            </a:p>
          </p:txBody>
        </p:sp>
        <p:sp>
          <p:nvSpPr>
            <p:cNvPr id="66" name="직사각형 65"/>
            <p:cNvSpPr/>
            <p:nvPr/>
          </p:nvSpPr>
          <p:spPr>
            <a:xfrm>
              <a:off x="6371868" y="4678861"/>
              <a:ext cx="1216313" cy="305671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5.6 </a:t>
              </a:r>
              <a:r>
                <a:rPr lang="ko-KR" altLang="en-US" sz="1050" b="1" dirty="0">
                  <a:latin typeface="+mn-ea"/>
                </a:rPr>
                <a:t>시행결과종합보고서</a:t>
              </a:r>
            </a:p>
          </p:txBody>
        </p:sp>
        <p:cxnSp>
          <p:nvCxnSpPr>
            <p:cNvPr id="48" name="꺾인 연결선 47"/>
            <p:cNvCxnSpPr>
              <a:endCxn id="8" idx="0"/>
            </p:cNvCxnSpPr>
            <p:nvPr/>
          </p:nvCxnSpPr>
          <p:spPr>
            <a:xfrm rot="10800000" flipV="1">
              <a:off x="2818269" y="2097534"/>
              <a:ext cx="2144232" cy="150618"/>
            </a:xfrm>
            <a:prstGeom prst="bentConnector2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꺾인 연결선 73"/>
            <p:cNvCxnSpPr>
              <a:endCxn id="11" idx="0"/>
            </p:cNvCxnSpPr>
            <p:nvPr/>
          </p:nvCxnSpPr>
          <p:spPr>
            <a:xfrm>
              <a:off x="4819002" y="2096753"/>
              <a:ext cx="2160577" cy="126114"/>
            </a:xfrm>
            <a:prstGeom prst="bentConnector2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꺾인 연결선 79"/>
            <p:cNvCxnSpPr>
              <a:stCxn id="8" idx="2"/>
              <a:endCxn id="28" idx="0"/>
            </p:cNvCxnSpPr>
            <p:nvPr/>
          </p:nvCxnSpPr>
          <p:spPr>
            <a:xfrm rot="5400000">
              <a:off x="2767443" y="2643752"/>
              <a:ext cx="100428" cy="1224"/>
            </a:xfrm>
            <a:prstGeom prst="bentConnector3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꺾인 연결선 85"/>
            <p:cNvCxnSpPr>
              <a:stCxn id="57" idx="2"/>
              <a:endCxn id="58" idx="0"/>
            </p:cNvCxnSpPr>
            <p:nvPr/>
          </p:nvCxnSpPr>
          <p:spPr>
            <a:xfrm rot="5400000">
              <a:off x="8254764" y="2616860"/>
              <a:ext cx="95990" cy="1"/>
            </a:xfrm>
            <a:prstGeom prst="bentConnector3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직사각형 41"/>
            <p:cNvSpPr/>
            <p:nvPr/>
          </p:nvSpPr>
          <p:spPr>
            <a:xfrm>
              <a:off x="848508" y="2251072"/>
              <a:ext cx="1203142" cy="345998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 w="19050">
              <a:solidFill>
                <a:schemeClr val="accent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50" b="1" dirty="0">
                  <a:latin typeface="+mn-ea"/>
                </a:rPr>
                <a:t>1. </a:t>
              </a:r>
              <a:r>
                <a:rPr lang="ko-KR" altLang="en-US" sz="1050" b="1" dirty="0" err="1">
                  <a:latin typeface="+mn-ea"/>
                </a:rPr>
                <a:t>로그인방법</a:t>
              </a:r>
              <a:endParaRPr lang="ko-KR" altLang="en-US" sz="1050" b="1" dirty="0">
                <a:latin typeface="+mn-ea"/>
              </a:endParaRPr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846060" y="2697498"/>
              <a:ext cx="1205590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/>
              <a:r>
                <a:rPr lang="en-US" altLang="ko-KR" sz="1050" b="1" dirty="0">
                  <a:latin typeface="+mn-ea"/>
                </a:rPr>
                <a:t>1.1 </a:t>
              </a:r>
              <a:r>
                <a:rPr lang="ko-KR" altLang="en-US" sz="1050" b="1" dirty="0">
                  <a:latin typeface="+mn-ea"/>
                </a:rPr>
                <a:t>로그인 방법</a:t>
              </a:r>
            </a:p>
          </p:txBody>
        </p:sp>
        <p:cxnSp>
          <p:nvCxnSpPr>
            <p:cNvPr id="45" name="꺾인 연결선 44"/>
            <p:cNvCxnSpPr>
              <a:stCxn id="42" idx="2"/>
              <a:endCxn id="44" idx="0"/>
            </p:cNvCxnSpPr>
            <p:nvPr/>
          </p:nvCxnSpPr>
          <p:spPr>
            <a:xfrm rot="5400000">
              <a:off x="1399253" y="2646672"/>
              <a:ext cx="100428" cy="1224"/>
            </a:xfrm>
            <a:prstGeom prst="bentConnector3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꺾인 연결선 45"/>
            <p:cNvCxnSpPr/>
            <p:nvPr/>
          </p:nvCxnSpPr>
          <p:spPr>
            <a:xfrm rot="10800000" flipV="1">
              <a:off x="1438581" y="2096753"/>
              <a:ext cx="2330549" cy="148505"/>
            </a:xfrm>
            <a:prstGeom prst="bentConnector2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48"/>
            <p:cNvSpPr/>
            <p:nvPr/>
          </p:nvSpPr>
          <p:spPr>
            <a:xfrm>
              <a:off x="2214250" y="3146298"/>
              <a:ext cx="1205590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/>
              <a:r>
                <a:rPr lang="en-US" altLang="ko-KR" sz="1050" b="1" dirty="0">
                  <a:latin typeface="+mn-ea"/>
                </a:rPr>
                <a:t>2.2 </a:t>
              </a:r>
              <a:r>
                <a:rPr lang="ko-KR" altLang="en-US" sz="1050" b="1" dirty="0" err="1">
                  <a:latin typeface="+mn-ea"/>
                </a:rPr>
                <a:t>자주묻는질문</a:t>
              </a:r>
              <a:endParaRPr lang="ko-KR" altLang="en-US" sz="1050" b="1" dirty="0">
                <a:latin typeface="+mn-ea"/>
              </a:endParaRPr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2213864" y="3630394"/>
              <a:ext cx="1205590" cy="345998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 w="19050">
              <a:solidFill>
                <a:schemeClr val="tx2">
                  <a:lumMod val="60000"/>
                  <a:lumOff val="40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just"/>
              <a:r>
                <a:rPr lang="en-US" altLang="ko-KR" sz="1050" b="1" spc="-100" dirty="0">
                  <a:latin typeface="+mn-ea"/>
                </a:rPr>
                <a:t>2.3 </a:t>
              </a:r>
              <a:r>
                <a:rPr lang="ko-KR" altLang="en-US" sz="1050" b="1" spc="-100" dirty="0">
                  <a:latin typeface="+mn-ea"/>
                </a:rPr>
                <a:t>매뉴얼다운로드</a:t>
              </a:r>
            </a:p>
          </p:txBody>
        </p:sp>
        <p:cxnSp>
          <p:nvCxnSpPr>
            <p:cNvPr id="12" name="직선 연결선 11"/>
            <p:cNvCxnSpPr>
              <a:stCxn id="4" idx="2"/>
            </p:cNvCxnSpPr>
            <p:nvPr/>
          </p:nvCxnSpPr>
          <p:spPr>
            <a:xfrm>
              <a:off x="4819002" y="1863253"/>
              <a:ext cx="0" cy="240338"/>
            </a:xfrm>
            <a:prstGeom prst="line">
              <a:avLst/>
            </a:prstGeom>
            <a:ln w="254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767610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로그인 방법</a:t>
            </a:r>
            <a:endParaRPr lang="ko-KR" altLang="en-US" dirty="0"/>
          </a:p>
        </p:txBody>
      </p:sp>
      <p:sp>
        <p:nvSpPr>
          <p:cNvPr id="6" name="부제목 5"/>
          <p:cNvSpPr>
            <a:spLocks noGrp="1"/>
          </p:cNvSpPr>
          <p:nvPr>
            <p:ph type="subTitle" idx="10"/>
          </p:nvPr>
        </p:nvSpPr>
        <p:spPr>
          <a:xfrm>
            <a:off x="4974313" y="286407"/>
            <a:ext cx="4169687" cy="338087"/>
          </a:xfrm>
        </p:spPr>
        <p:txBody>
          <a:bodyPr/>
          <a:lstStyle/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교육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지원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청 업무 시스템 로그인</a:t>
            </a:r>
          </a:p>
        </p:txBody>
      </p:sp>
      <p:sp>
        <p:nvSpPr>
          <p:cNvPr id="7" name="텍스트 개체 틀 6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ko-KR" altLang="en-US" spc="-30" dirty="0"/>
              <a:t>①</a:t>
            </a:r>
            <a:r>
              <a:rPr lang="en-US" altLang="ko-KR" spc="-30" dirty="0"/>
              <a:t> </a:t>
            </a:r>
            <a:r>
              <a:rPr lang="ko-KR" altLang="en-US" spc="-30" dirty="0"/>
              <a:t>화면 상단 </a:t>
            </a:r>
            <a:r>
              <a:rPr lang="en-US" altLang="ko-KR" spc="-30" dirty="0"/>
              <a:t>[</a:t>
            </a:r>
            <a:r>
              <a:rPr lang="ko-KR" altLang="en-US" spc="-30" dirty="0" err="1"/>
              <a:t>바로가기</a:t>
            </a:r>
            <a:r>
              <a:rPr lang="en-US" altLang="ko-KR" spc="-30" dirty="0"/>
              <a:t>] </a:t>
            </a:r>
            <a:r>
              <a:rPr lang="ko-KR" altLang="en-US" spc="-30" dirty="0"/>
              <a:t>클릭 → ② 해당 시도지역 선택 → ③ 아이디 및 비밀번호 입력 후 </a:t>
            </a:r>
            <a:r>
              <a:rPr lang="en-US" altLang="ko-KR" spc="-30" dirty="0"/>
              <a:t>[</a:t>
            </a:r>
            <a:r>
              <a:rPr lang="ko-KR" altLang="en-US" spc="-30" dirty="0"/>
              <a:t>로그인</a:t>
            </a:r>
            <a:r>
              <a:rPr lang="en-US" altLang="ko-KR" spc="-30" dirty="0"/>
              <a:t>] </a:t>
            </a:r>
            <a:r>
              <a:rPr lang="ko-KR" altLang="en-US" spc="-30" dirty="0"/>
              <a:t>버튼 클릭 </a:t>
            </a:r>
          </a:p>
          <a:p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43CE5145-1F3D-8626-A300-70CA1BF4E92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923" y="2013504"/>
            <a:ext cx="4016641" cy="208325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74313" y="1531142"/>
            <a:ext cx="3816529" cy="1917957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3605978" y="2041939"/>
            <a:ext cx="384893" cy="448181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5439859" y="2104932"/>
            <a:ext cx="2885437" cy="1077380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04060" y="3497225"/>
            <a:ext cx="3816529" cy="1876045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6139744" y="4143670"/>
            <a:ext cx="1589257" cy="92756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4" name="직사각형 5"/>
          <p:cNvSpPr>
            <a:spLocks noChangeArrowheads="1"/>
          </p:cNvSpPr>
          <p:nvPr/>
        </p:nvSpPr>
        <p:spPr bwMode="auto">
          <a:xfrm>
            <a:off x="7545337" y="3796211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③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5" name="직사각형 3"/>
          <p:cNvSpPr>
            <a:spLocks noChangeArrowheads="1"/>
          </p:cNvSpPr>
          <p:nvPr/>
        </p:nvSpPr>
        <p:spPr bwMode="auto">
          <a:xfrm>
            <a:off x="3210305" y="2043465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①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6" name="직사각형 4"/>
          <p:cNvSpPr>
            <a:spLocks noChangeArrowheads="1"/>
          </p:cNvSpPr>
          <p:nvPr/>
        </p:nvSpPr>
        <p:spPr bwMode="auto">
          <a:xfrm>
            <a:off x="8117547" y="1767609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②</a:t>
            </a:r>
            <a:endParaRPr lang="ko-KR" altLang="en-US" dirty="0">
              <a:solidFill>
                <a:srgbClr val="0000FF"/>
              </a:solidFill>
            </a:endParaRPr>
          </a:p>
        </p:txBody>
      </p:sp>
      <p:cxnSp>
        <p:nvCxnSpPr>
          <p:cNvPr id="17" name="직선 화살표 연결선 16"/>
          <p:cNvCxnSpPr/>
          <p:nvPr/>
        </p:nvCxnSpPr>
        <p:spPr>
          <a:xfrm>
            <a:off x="4195474" y="2364909"/>
            <a:ext cx="1244385" cy="0"/>
          </a:xfrm>
          <a:prstGeom prst="straightConnector1">
            <a:avLst/>
          </a:prstGeom>
          <a:ln w="2857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>
            <a:off x="6876320" y="3182312"/>
            <a:ext cx="36004" cy="961358"/>
          </a:xfrm>
          <a:prstGeom prst="straightConnector1">
            <a:avLst/>
          </a:prstGeom>
          <a:ln w="28575">
            <a:solidFill>
              <a:srgbClr val="0000FF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="" xmlns:a16="http://schemas.microsoft.com/office/drawing/2014/main" id="{57E394AB-5279-9605-EF24-79D1DE3C117E}"/>
              </a:ext>
            </a:extLst>
          </p:cNvPr>
          <p:cNvSpPr/>
          <p:nvPr/>
        </p:nvSpPr>
        <p:spPr>
          <a:xfrm>
            <a:off x="1619590" y="2780910"/>
            <a:ext cx="360051" cy="448181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grpSp>
        <p:nvGrpSpPr>
          <p:cNvPr id="24" name="그룹 23"/>
          <p:cNvGrpSpPr/>
          <p:nvPr/>
        </p:nvGrpSpPr>
        <p:grpSpPr>
          <a:xfrm>
            <a:off x="965200" y="5717678"/>
            <a:ext cx="6210300" cy="639571"/>
            <a:chOff x="965200" y="5717678"/>
            <a:chExt cx="6210300" cy="639571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65200" y="5778500"/>
              <a:ext cx="246944" cy="254000"/>
            </a:xfrm>
            <a:prstGeom prst="rect">
              <a:avLst/>
            </a:prstGeom>
          </p:spPr>
        </p:pic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65200" y="6032500"/>
              <a:ext cx="246944" cy="254000"/>
            </a:xfrm>
            <a:prstGeom prst="rect">
              <a:avLst/>
            </a:prstGeom>
          </p:spPr>
        </p:pic>
        <p:sp>
          <p:nvSpPr>
            <p:cNvPr id="22" name="직사각형 21"/>
            <p:cNvSpPr/>
            <p:nvPr/>
          </p:nvSpPr>
          <p:spPr>
            <a:xfrm>
              <a:off x="1180836" y="5717678"/>
              <a:ext cx="59946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주소를 </a:t>
              </a:r>
              <a:r>
                <a:rPr lang="ko-KR" altLang="en-US" sz="1200" b="1" dirty="0"/>
                <a:t>직접 입력하셔도 접속이 가능</a:t>
              </a:r>
              <a:r>
                <a:rPr lang="ko-KR" altLang="en-US" sz="1200" dirty="0"/>
                <a:t>합니다</a:t>
              </a:r>
              <a:r>
                <a:rPr lang="en-US" altLang="ko-KR" sz="1200" dirty="0"/>
                <a:t>.</a:t>
              </a:r>
              <a:r>
                <a:rPr lang="ko-KR" altLang="en-US" sz="1200" dirty="0"/>
                <a:t> </a:t>
              </a:r>
              <a:r>
                <a:rPr lang="en-US" altLang="ko-KR" sz="1200" dirty="0"/>
                <a:t>(</a:t>
              </a:r>
              <a:r>
                <a:rPr lang="en-US" altLang="ko-KR" sz="1200" dirty="0">
                  <a:latin typeface="맑은 고딕" panose="020B0503020000020004" pitchFamily="50" charset="-127"/>
                </a:rPr>
                <a:t>※ </a:t>
              </a:r>
              <a:r>
                <a:rPr lang="en-US" altLang="ko-KR" sz="1200" dirty="0"/>
                <a:t>https://</a:t>
              </a:r>
              <a:r>
                <a:rPr lang="ko-KR" altLang="en-US" sz="1200" dirty="0"/>
                <a:t>시도</a:t>
              </a:r>
              <a:r>
                <a:rPr lang="en-US" altLang="ko-KR" sz="1200" dirty="0"/>
                <a:t>.k-teacher.or.kr/</a:t>
              </a:r>
              <a:r>
                <a:rPr lang="en-US" altLang="ko-KR" sz="1200" dirty="0" err="1"/>
                <a:t>eduadm</a:t>
              </a:r>
              <a:r>
                <a:rPr lang="en-US" altLang="ko-KR" sz="1200" dirty="0"/>
                <a:t>)</a:t>
              </a: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1180836" y="5987917"/>
              <a:ext cx="41404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유치원교원능력개발평가 </a:t>
              </a:r>
              <a:r>
                <a:rPr lang="ko-KR" altLang="en-US" sz="1200" dirty="0" err="1"/>
                <a:t>누리집</a:t>
              </a:r>
              <a:r>
                <a:rPr lang="ko-KR" altLang="en-US" sz="1200" dirty="0"/>
                <a:t> 주소 </a:t>
              </a:r>
              <a:r>
                <a:rPr lang="en-US" altLang="ko-KR" sz="1200" dirty="0"/>
                <a:t>: www.k-teacher.or.kr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C8988D28-6B2B-2FE2-CF56-F55425BA05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490860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개요관리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100" spc="-30" dirty="0"/>
              <a:t>①</a:t>
            </a:r>
            <a:r>
              <a:rPr lang="en-US" altLang="ko-KR" sz="1100" spc="-30" dirty="0"/>
              <a:t> </a:t>
            </a:r>
            <a:r>
              <a:rPr lang="ko-KR" altLang="en-US" sz="1100" spc="-30" dirty="0"/>
              <a:t>화면 상단 </a:t>
            </a:r>
            <a:r>
              <a:rPr lang="en-US" altLang="ko-KR" sz="1100" spc="-30" dirty="0"/>
              <a:t>[</a:t>
            </a:r>
            <a:r>
              <a:rPr lang="ko-KR" altLang="en-US" sz="1100" spc="-30" dirty="0"/>
              <a:t>개요관리</a:t>
            </a:r>
            <a:r>
              <a:rPr lang="en-US" altLang="ko-KR" sz="1100" spc="-30" dirty="0"/>
              <a:t>] </a:t>
            </a:r>
            <a:r>
              <a:rPr lang="ko-KR" altLang="en-US" sz="1100" spc="-30" dirty="0"/>
              <a:t>클릭 → </a:t>
            </a:r>
            <a:r>
              <a:rPr lang="en-US" altLang="ko-KR" sz="1100" spc="-30" dirty="0"/>
              <a:t>[</a:t>
            </a:r>
            <a:r>
              <a:rPr lang="ko-KR" altLang="en-US" sz="1100" spc="-30" dirty="0"/>
              <a:t>공지사항</a:t>
            </a:r>
            <a:r>
              <a:rPr lang="en-US" altLang="ko-KR" sz="1100" spc="-30" dirty="0"/>
              <a:t>] </a:t>
            </a:r>
            <a:r>
              <a:rPr lang="ko-KR" altLang="en-US" sz="1100" spc="-30" dirty="0"/>
              <a:t>메뉴 클릭 → ② 신규 글 등록은 </a:t>
            </a:r>
            <a:r>
              <a:rPr lang="en-US" altLang="ko-KR" sz="1100" spc="-30" dirty="0"/>
              <a:t>[</a:t>
            </a:r>
            <a:r>
              <a:rPr lang="ko-KR" altLang="en-US" sz="1100" spc="-30" dirty="0"/>
              <a:t>등록</a:t>
            </a:r>
            <a:r>
              <a:rPr lang="en-US" altLang="ko-KR" sz="1100" spc="-30" dirty="0"/>
              <a:t>], </a:t>
            </a:r>
            <a:r>
              <a:rPr lang="ko-KR" altLang="en-US" sz="1100" spc="-30" dirty="0"/>
              <a:t>글 삭제는 </a:t>
            </a:r>
            <a:r>
              <a:rPr lang="en-US" altLang="ko-KR" sz="1100" spc="-30" dirty="0"/>
              <a:t>[</a:t>
            </a:r>
            <a:r>
              <a:rPr lang="ko-KR" altLang="en-US" sz="1100" spc="-30" dirty="0"/>
              <a:t>선택박스</a:t>
            </a:r>
            <a:r>
              <a:rPr lang="en-US" altLang="ko-KR" sz="1100" spc="-30" dirty="0"/>
              <a:t>]</a:t>
            </a:r>
            <a:r>
              <a:rPr lang="ko-KR" altLang="en-US" sz="1100" spc="-30" dirty="0"/>
              <a:t> 체크 후 </a:t>
            </a:r>
            <a:r>
              <a:rPr lang="en-US" altLang="ko-KR" sz="1100" spc="-30" dirty="0"/>
              <a:t>[</a:t>
            </a:r>
            <a:r>
              <a:rPr lang="ko-KR" altLang="en-US" sz="1100" spc="-30" dirty="0"/>
              <a:t>삭제</a:t>
            </a:r>
            <a:r>
              <a:rPr lang="en-US" altLang="ko-KR" sz="1100" spc="-30" dirty="0"/>
              <a:t>] </a:t>
            </a:r>
            <a:r>
              <a:rPr lang="ko-KR" altLang="en-US" sz="1100" spc="-30" dirty="0"/>
              <a:t>버튼 클릭</a:t>
            </a:r>
            <a:endParaRPr lang="en-US" altLang="ko-KR" sz="1100" spc="-30" dirty="0"/>
          </a:p>
          <a:p>
            <a:pPr>
              <a:lnSpc>
                <a:spcPct val="100000"/>
              </a:lnSpc>
            </a:pPr>
            <a:r>
              <a:rPr lang="ko-KR" altLang="en-US" sz="1100" dirty="0"/>
              <a:t>③ 공지사항 상세 보기는 제목 클릭</a:t>
            </a:r>
            <a:endParaRPr lang="ko-KR" altLang="en-US" sz="1050" dirty="0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17F99A9F-B8E8-2880-603D-460ECA962F7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2793" y="1595597"/>
            <a:ext cx="7826102" cy="3777673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899490" y="2627878"/>
            <a:ext cx="1566310" cy="31271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7740441" y="2968900"/>
            <a:ext cx="432060" cy="189372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2624230" y="3189742"/>
            <a:ext cx="6094665" cy="1872260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직사각형 5"/>
          <p:cNvSpPr>
            <a:spLocks noChangeArrowheads="1"/>
          </p:cNvSpPr>
          <p:nvPr/>
        </p:nvSpPr>
        <p:spPr bwMode="auto">
          <a:xfrm>
            <a:off x="2195670" y="3917410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③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0" name="직사각형 3"/>
          <p:cNvSpPr>
            <a:spLocks noChangeArrowheads="1"/>
          </p:cNvSpPr>
          <p:nvPr/>
        </p:nvSpPr>
        <p:spPr bwMode="auto">
          <a:xfrm>
            <a:off x="598668" y="2599568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①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1" name="직사각형 4"/>
          <p:cNvSpPr>
            <a:spLocks noChangeArrowheads="1"/>
          </p:cNvSpPr>
          <p:nvPr/>
        </p:nvSpPr>
        <p:spPr bwMode="auto">
          <a:xfrm>
            <a:off x="7385630" y="2816697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②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2" name="부제목 5"/>
          <p:cNvSpPr txBox="1">
            <a:spLocks/>
          </p:cNvSpPr>
          <p:nvPr/>
        </p:nvSpPr>
        <p:spPr>
          <a:xfrm>
            <a:off x="7340600" y="286407"/>
            <a:ext cx="161290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공지사항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200" y="5778500"/>
            <a:ext cx="246944" cy="254000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180836" y="5717678"/>
            <a:ext cx="5994664" cy="3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교육청에서 등록한 공지사항은 유치원 관리자 서비스에서 확인할 수 있습니다</a:t>
            </a:r>
            <a:r>
              <a:rPr lang="en-US" altLang="ko-KR" sz="1200" dirty="0"/>
              <a:t>.</a:t>
            </a:r>
          </a:p>
        </p:txBody>
      </p:sp>
      <p:sp>
        <p:nvSpPr>
          <p:cNvPr id="15" name="슬라이드 번호 개체 틀 14">
            <a:extLst>
              <a:ext uri="{FF2B5EF4-FFF2-40B4-BE49-F238E27FC236}">
                <a16:creationId xmlns="" xmlns:a16="http://schemas.microsoft.com/office/drawing/2014/main" id="{CC42812D-65CB-FB42-9812-E7BE129D5D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903817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개요관리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ko-KR" altLang="en-US" dirty="0"/>
              <a:t>①</a:t>
            </a:r>
            <a:r>
              <a:rPr lang="en-US" altLang="ko-KR" dirty="0"/>
              <a:t> </a:t>
            </a:r>
            <a:r>
              <a:rPr lang="ko-KR" altLang="en-US" dirty="0"/>
              <a:t>화면 상단 </a:t>
            </a:r>
            <a:r>
              <a:rPr lang="en-US" altLang="ko-KR" dirty="0"/>
              <a:t>[</a:t>
            </a:r>
            <a:r>
              <a:rPr lang="ko-KR" altLang="en-US" dirty="0"/>
              <a:t>개요관리</a:t>
            </a:r>
            <a:r>
              <a:rPr lang="en-US" altLang="ko-KR" dirty="0"/>
              <a:t>] </a:t>
            </a:r>
            <a:r>
              <a:rPr lang="ko-KR" altLang="en-US" dirty="0"/>
              <a:t>클릭 → </a:t>
            </a:r>
            <a:r>
              <a:rPr lang="en-US" altLang="ko-KR" dirty="0"/>
              <a:t>[</a:t>
            </a:r>
            <a:r>
              <a:rPr lang="ko-KR" altLang="en-US" dirty="0" err="1"/>
              <a:t>자주묻는질문</a:t>
            </a:r>
            <a:r>
              <a:rPr lang="en-US" altLang="ko-KR" dirty="0"/>
              <a:t>(FAQ)] </a:t>
            </a:r>
            <a:r>
              <a:rPr lang="ko-KR" altLang="en-US" dirty="0"/>
              <a:t>메뉴 클릭 → ② </a:t>
            </a:r>
            <a:r>
              <a:rPr lang="en-US" altLang="ko-KR" dirty="0"/>
              <a:t>FAQ</a:t>
            </a:r>
            <a:r>
              <a:rPr lang="ko-KR" altLang="en-US" dirty="0"/>
              <a:t> 상세보기는 제목 클릭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46700E25-FC26-A120-2602-B746CD2832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3059" y="1845390"/>
            <a:ext cx="7465407" cy="3984209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14913" y="3156463"/>
            <a:ext cx="1528059" cy="312713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" name="직사각형 3"/>
          <p:cNvSpPr>
            <a:spLocks noChangeArrowheads="1"/>
          </p:cNvSpPr>
          <p:nvPr/>
        </p:nvSpPr>
        <p:spPr bwMode="auto">
          <a:xfrm>
            <a:off x="624419" y="3099844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①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640430" y="2705945"/>
            <a:ext cx="5828036" cy="284499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직사각형 4"/>
          <p:cNvSpPr>
            <a:spLocks noChangeArrowheads="1"/>
          </p:cNvSpPr>
          <p:nvPr/>
        </p:nvSpPr>
        <p:spPr bwMode="auto">
          <a:xfrm>
            <a:off x="3360530" y="2281331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②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2" name="부제목 5"/>
          <p:cNvSpPr txBox="1">
            <a:spLocks/>
          </p:cNvSpPr>
          <p:nvPr/>
        </p:nvSpPr>
        <p:spPr>
          <a:xfrm>
            <a:off x="5956300" y="286407"/>
            <a:ext cx="299720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자주 묻는 질문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(FAQ)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15819E12-2F8C-8F1B-8B49-E9AA783C5C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8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116203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6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개요관리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 </a:t>
            </a:r>
            <a:r>
              <a:rPr lang="en-US" altLang="ko-KR" sz="1200" dirty="0"/>
              <a:t>[</a:t>
            </a:r>
            <a:r>
              <a:rPr lang="ko-KR" altLang="en-US" sz="1200" dirty="0"/>
              <a:t>매뉴얼다운로드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② 사용자 별 유형에 맞는 매뉴얼을 클릭</a:t>
            </a:r>
            <a:endParaRPr lang="ko-KR" altLang="en-US" sz="1400" dirty="0"/>
          </a:p>
        </p:txBody>
      </p:sp>
      <p:sp>
        <p:nvSpPr>
          <p:cNvPr id="8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개요관리</a:t>
            </a:r>
          </a:p>
        </p:txBody>
      </p:sp>
      <p:sp>
        <p:nvSpPr>
          <p:cNvPr id="9" name="부제목 5"/>
          <p:cNvSpPr txBox="1">
            <a:spLocks/>
          </p:cNvSpPr>
          <p:nvPr/>
        </p:nvSpPr>
        <p:spPr>
          <a:xfrm>
            <a:off x="5956300" y="286407"/>
            <a:ext cx="299720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2-3.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매뉴얼 다운로드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596621" y="1578635"/>
            <a:ext cx="8223969" cy="3742665"/>
            <a:chOff x="596621" y="1578635"/>
            <a:chExt cx="8223969" cy="3866646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7E97211C-7C98-457B-B0DE-977DA737C65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8212" y="1578635"/>
              <a:ext cx="7862378" cy="3866646"/>
            </a:xfrm>
            <a:prstGeom prst="rect">
              <a:avLst/>
            </a:prstGeom>
          </p:spPr>
        </p:pic>
        <p:grpSp>
          <p:nvGrpSpPr>
            <p:cNvPr id="15" name="그룹 14"/>
            <p:cNvGrpSpPr/>
            <p:nvPr/>
          </p:nvGrpSpPr>
          <p:grpSpPr>
            <a:xfrm>
              <a:off x="596621" y="2699618"/>
              <a:ext cx="7946488" cy="934364"/>
              <a:chOff x="596621" y="2699618"/>
              <a:chExt cx="7946488" cy="934364"/>
            </a:xfrm>
          </p:grpSpPr>
          <p:sp>
            <p:nvSpPr>
              <p:cNvPr id="11" name="직사각형 10"/>
              <p:cNvSpPr/>
              <p:nvPr/>
            </p:nvSpPr>
            <p:spPr>
              <a:xfrm>
                <a:off x="958212" y="3321269"/>
                <a:ext cx="1551625" cy="31271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직사각형 3"/>
              <p:cNvSpPr>
                <a:spLocks noChangeArrowheads="1"/>
              </p:cNvSpPr>
              <p:nvPr/>
            </p:nvSpPr>
            <p:spPr bwMode="auto">
              <a:xfrm>
                <a:off x="596621" y="3255942"/>
                <a:ext cx="473016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00FF"/>
                    </a:solidFill>
                  </a:rPr>
                  <a:t>①</a:t>
                </a:r>
                <a:endParaRPr lang="ko-KR" altLang="en-US" dirty="0">
                  <a:solidFill>
                    <a:srgbClr val="0000FF"/>
                  </a:solidFill>
                </a:endParaRPr>
              </a:p>
            </p:txBody>
          </p:sp>
          <p:sp>
            <p:nvSpPr>
              <p:cNvPr id="13" name="직사각형 12"/>
              <p:cNvSpPr/>
              <p:nvPr/>
            </p:nvSpPr>
            <p:spPr>
              <a:xfrm>
                <a:off x="2865120" y="2699657"/>
                <a:ext cx="5677989" cy="83903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직사각형 4"/>
              <p:cNvSpPr>
                <a:spLocks noChangeArrowheads="1"/>
              </p:cNvSpPr>
              <p:nvPr/>
            </p:nvSpPr>
            <p:spPr bwMode="auto">
              <a:xfrm>
                <a:off x="2540640" y="2699618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00FF"/>
                    </a:solidFill>
                  </a:rPr>
                  <a:t>②</a:t>
                </a:r>
                <a:endParaRPr lang="ko-KR" altLang="en-US" dirty="0">
                  <a:solidFill>
                    <a:srgbClr val="0000FF"/>
                  </a:solidFill>
                </a:endParaRPr>
              </a:p>
            </p:txBody>
          </p:sp>
        </p:grpSp>
      </p:grp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200" y="5778500"/>
            <a:ext cx="246944" cy="254000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1180836" y="5717678"/>
            <a:ext cx="5994664" cy="3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매뉴얼은 </a:t>
            </a:r>
            <a:r>
              <a:rPr lang="en-US" altLang="ko-KR" sz="1200" dirty="0"/>
              <a:t>PDF</a:t>
            </a:r>
            <a:r>
              <a:rPr lang="ko-KR" altLang="en-US" sz="1200" dirty="0"/>
              <a:t>로 제공됩니다</a:t>
            </a:r>
            <a:r>
              <a:rPr lang="en-US" altLang="ko-KR" sz="1200" dirty="0"/>
              <a:t>.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E2B48DF4-1A8F-8323-B9F9-024012129E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9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077918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200" spc="-50" dirty="0"/>
              <a:t>①</a:t>
            </a:r>
            <a:r>
              <a:rPr lang="en-US" altLang="ko-KR" sz="1200" spc="-50" dirty="0"/>
              <a:t> </a:t>
            </a:r>
            <a:r>
              <a:rPr lang="ko-KR" altLang="en-US" sz="1200" spc="-50" dirty="0"/>
              <a:t>화면 상단</a:t>
            </a:r>
            <a:r>
              <a:rPr lang="en-US" altLang="ko-KR" sz="1200" spc="-50" dirty="0"/>
              <a:t>[</a:t>
            </a:r>
            <a:r>
              <a:rPr lang="ko-KR" altLang="en-US" sz="1200" spc="-50" dirty="0"/>
              <a:t> 평가기본사항관리</a:t>
            </a:r>
            <a:r>
              <a:rPr lang="en-US" altLang="ko-KR" sz="1200" spc="-50" dirty="0"/>
              <a:t>] </a:t>
            </a:r>
            <a:r>
              <a:rPr lang="ko-KR" altLang="en-US" sz="1200" spc="-50" dirty="0"/>
              <a:t>클릭 → </a:t>
            </a:r>
            <a:r>
              <a:rPr lang="en-US" altLang="ko-KR" sz="1200" spc="-50" dirty="0"/>
              <a:t>[</a:t>
            </a:r>
            <a:r>
              <a:rPr lang="ko-KR" altLang="en-US" sz="1200" spc="-50" dirty="0"/>
              <a:t>유치원관리</a:t>
            </a:r>
            <a:r>
              <a:rPr lang="en-US" altLang="ko-KR" sz="1200" spc="-50" dirty="0"/>
              <a:t>] </a:t>
            </a:r>
            <a:r>
              <a:rPr lang="ko-KR" altLang="en-US" sz="1200" spc="-50" dirty="0"/>
              <a:t>메뉴 클릭 → ② </a:t>
            </a:r>
            <a:r>
              <a:rPr lang="en-US" altLang="ko-KR" sz="1200" spc="-50" dirty="0"/>
              <a:t>‘</a:t>
            </a:r>
            <a:r>
              <a:rPr lang="ko-KR" altLang="en-US" sz="1200" spc="-50" dirty="0"/>
              <a:t>유치원명</a:t>
            </a:r>
            <a:r>
              <a:rPr lang="en-US" altLang="ko-KR" sz="1200" spc="-50" dirty="0"/>
              <a:t>’</a:t>
            </a:r>
            <a:r>
              <a:rPr lang="ko-KR" altLang="en-US" sz="1200" spc="-50" dirty="0"/>
              <a:t> 클릭 시 유치원 상세정보 확인 가능</a:t>
            </a:r>
            <a:endParaRPr lang="en-US" altLang="ko-KR" sz="1200" spc="-50" dirty="0"/>
          </a:p>
          <a:p>
            <a:pPr fontAlgn="base">
              <a:lnSpc>
                <a:spcPct val="100000"/>
              </a:lnSpc>
            </a:pPr>
            <a:r>
              <a:rPr lang="ko-KR" altLang="en-US" sz="1200" dirty="0"/>
              <a:t>③ 교육청 마감완료 후 유치원 요청 시 마감처리를 유치원 별로 마감취소 가능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590725" y="1505924"/>
            <a:ext cx="8238097" cy="3853476"/>
            <a:chOff x="590725" y="1505924"/>
            <a:chExt cx="8238097" cy="3960000"/>
          </a:xfrm>
        </p:grpSpPr>
        <p:pic>
          <p:nvPicPr>
            <p:cNvPr id="5" name="그림 4"/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08822" y="1505924"/>
              <a:ext cx="7920000" cy="3960000"/>
            </a:xfrm>
            <a:prstGeom prst="rect">
              <a:avLst/>
            </a:prstGeom>
          </p:spPr>
        </p:pic>
        <p:sp>
          <p:nvSpPr>
            <p:cNvPr id="6" name="직사각형 5"/>
            <p:cNvSpPr/>
            <p:nvPr/>
          </p:nvSpPr>
          <p:spPr>
            <a:xfrm>
              <a:off x="3851900" y="3497025"/>
              <a:ext cx="1656230" cy="144948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7" name="직사각형 3"/>
            <p:cNvSpPr>
              <a:spLocks noChangeArrowheads="1"/>
            </p:cNvSpPr>
            <p:nvPr/>
          </p:nvSpPr>
          <p:spPr bwMode="auto">
            <a:xfrm>
              <a:off x="590725" y="2776926"/>
              <a:ext cx="4730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8001730" y="3499418"/>
              <a:ext cx="657422" cy="144708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9" name="직사각형 4"/>
            <p:cNvSpPr>
              <a:spLocks noChangeArrowheads="1"/>
            </p:cNvSpPr>
            <p:nvPr/>
          </p:nvSpPr>
          <p:spPr bwMode="auto">
            <a:xfrm>
              <a:off x="8130915" y="311266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925617" y="2829050"/>
              <a:ext cx="1558093" cy="27366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4"/>
            <p:cNvSpPr>
              <a:spLocks noChangeArrowheads="1"/>
            </p:cNvSpPr>
            <p:nvPr/>
          </p:nvSpPr>
          <p:spPr bwMode="auto">
            <a:xfrm>
              <a:off x="3990240" y="311266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</p:grpSp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200" y="5778500"/>
            <a:ext cx="246944" cy="254000"/>
          </a:xfrm>
          <a:prstGeom prst="rect">
            <a:avLst/>
          </a:prstGeom>
        </p:spPr>
      </p:pic>
      <p:sp>
        <p:nvSpPr>
          <p:cNvPr id="13" name="직사각형 12"/>
          <p:cNvSpPr/>
          <p:nvPr/>
        </p:nvSpPr>
        <p:spPr>
          <a:xfrm>
            <a:off x="1180836" y="5717678"/>
            <a:ext cx="5994664" cy="3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교육청에 소속된 유치원 정보를 확인할 수 있습니다</a:t>
            </a:r>
            <a:r>
              <a:rPr lang="en-US" altLang="ko-KR" sz="1200" dirty="0"/>
              <a:t>.</a:t>
            </a:r>
          </a:p>
        </p:txBody>
      </p:sp>
      <p:sp>
        <p:nvSpPr>
          <p:cNvPr id="14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15" name="부제목 5"/>
          <p:cNvSpPr txBox="1">
            <a:spLocks/>
          </p:cNvSpPr>
          <p:nvPr/>
        </p:nvSpPr>
        <p:spPr>
          <a:xfrm>
            <a:off x="5956300" y="286407"/>
            <a:ext cx="299720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3-1-1.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유치원관리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E16E5E6A-2775-4B81-D0A7-6165E807EF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10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7611906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등록된 정보 수정이 필요한 정보를 수정 후 </a:t>
            </a:r>
            <a:r>
              <a:rPr lang="en-US" altLang="ko-KR" sz="1200" dirty="0"/>
              <a:t>[</a:t>
            </a:r>
            <a:r>
              <a:rPr lang="ko-KR" altLang="en-US" sz="1200" dirty="0"/>
              <a:t>저장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</a:t>
            </a:r>
            <a:endParaRPr lang="en-US" altLang="ko-KR" sz="1200" dirty="0"/>
          </a:p>
          <a:p>
            <a:pPr fontAlgn="base">
              <a:lnSpc>
                <a:spcPct val="100000"/>
              </a:lnSpc>
            </a:pPr>
            <a:r>
              <a:rPr lang="ko-KR" altLang="en-US" sz="1200" dirty="0"/>
              <a:t>②</a:t>
            </a:r>
            <a:r>
              <a:rPr lang="en-US" altLang="ko-KR" sz="1200" dirty="0"/>
              <a:t>(</a:t>
            </a:r>
            <a:r>
              <a:rPr lang="ko-KR" altLang="en-US" sz="1200" dirty="0"/>
              <a:t>정보 삭제 필요 시</a:t>
            </a:r>
            <a:r>
              <a:rPr lang="en-US" altLang="ko-KR" sz="1200" dirty="0"/>
              <a:t>) [</a:t>
            </a:r>
            <a:r>
              <a:rPr lang="ko-KR" altLang="en-US" sz="1200" dirty="0"/>
              <a:t>삭제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 혹은 ③ </a:t>
            </a:r>
            <a:r>
              <a:rPr lang="en-US" altLang="ko-KR" sz="1200" dirty="0"/>
              <a:t>[</a:t>
            </a:r>
            <a:r>
              <a:rPr lang="ko-KR" altLang="en-US" sz="1200" dirty="0"/>
              <a:t>평가지 검증 현황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시 평가지 검증 현황을 확인 가능</a:t>
            </a:r>
          </a:p>
        </p:txBody>
      </p:sp>
      <p:sp>
        <p:nvSpPr>
          <p:cNvPr id="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6" name="부제목 5"/>
          <p:cNvSpPr txBox="1">
            <a:spLocks/>
          </p:cNvSpPr>
          <p:nvPr/>
        </p:nvSpPr>
        <p:spPr>
          <a:xfrm>
            <a:off x="5659076" y="286407"/>
            <a:ext cx="3294424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3-1-2.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유치원관리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상세화면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/>
          <p:cNvGrpSpPr>
            <a:grpSpLocks/>
          </p:cNvGrpSpPr>
          <p:nvPr/>
        </p:nvGrpSpPr>
        <p:grpSpPr>
          <a:xfrm>
            <a:off x="936058" y="1546240"/>
            <a:ext cx="7776142" cy="3724260"/>
            <a:chOff x="1881230" y="1721476"/>
            <a:chExt cx="6480000" cy="2967851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881230" y="1721476"/>
              <a:ext cx="6480000" cy="2967851"/>
            </a:xfrm>
            <a:prstGeom prst="rect">
              <a:avLst/>
            </a:prstGeom>
          </p:spPr>
        </p:pic>
        <p:sp>
          <p:nvSpPr>
            <p:cNvPr id="9" name="직사각형 8"/>
            <p:cNvSpPr/>
            <p:nvPr/>
          </p:nvSpPr>
          <p:spPr>
            <a:xfrm>
              <a:off x="7393906" y="2503073"/>
              <a:ext cx="413878" cy="17751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/>
            <p:cNvSpPr>
              <a:spLocks noChangeArrowheads="1"/>
            </p:cNvSpPr>
            <p:nvPr/>
          </p:nvSpPr>
          <p:spPr bwMode="auto">
            <a:xfrm>
              <a:off x="7311719" y="2222500"/>
              <a:ext cx="4730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4031994" y="4342881"/>
              <a:ext cx="662950" cy="23827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7001527" y="2504317"/>
              <a:ext cx="383915" cy="17572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4"/>
            <p:cNvSpPr>
              <a:spLocks noChangeArrowheads="1"/>
            </p:cNvSpPr>
            <p:nvPr/>
          </p:nvSpPr>
          <p:spPr bwMode="auto">
            <a:xfrm>
              <a:off x="3736663" y="4296935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4" name="직사각형 3"/>
            <p:cNvSpPr>
              <a:spLocks noChangeArrowheads="1"/>
            </p:cNvSpPr>
            <p:nvPr/>
          </p:nvSpPr>
          <p:spPr bwMode="auto">
            <a:xfrm>
              <a:off x="6893461" y="2233808"/>
              <a:ext cx="4730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</p:grp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200" y="5778500"/>
            <a:ext cx="246944" cy="254000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1180836" y="5717678"/>
            <a:ext cx="5994664" cy="3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유치원을 삭제하면 복구가 불가능 합니다</a:t>
            </a:r>
            <a:r>
              <a:rPr lang="en-US" altLang="ko-KR" sz="1200" dirty="0"/>
              <a:t>.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A430D2C0-873C-661D-7B1B-AC3106F9B4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11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907037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/>
              <a:t>①</a:t>
            </a:r>
            <a:r>
              <a:rPr lang="en-US" altLang="ko-KR" dirty="0"/>
              <a:t> [</a:t>
            </a:r>
            <a:r>
              <a:rPr lang="ko-KR" altLang="en-US" dirty="0" err="1"/>
              <a:t>평가지검증현황</a:t>
            </a:r>
            <a:r>
              <a:rPr lang="en-US" altLang="ko-KR" dirty="0"/>
              <a:t>] </a:t>
            </a:r>
            <a:r>
              <a:rPr lang="ko-KR" altLang="en-US" dirty="0"/>
              <a:t>버튼 클릭 → ② 유치원의 평가지 검증 현황을 확인 가능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0423" y="1775220"/>
            <a:ext cx="3879284" cy="2860279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871451" y="2178865"/>
            <a:ext cx="3987729" cy="1642795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226540" y="4298686"/>
            <a:ext cx="432060" cy="273546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8" name="직사각형 3"/>
          <p:cNvSpPr>
            <a:spLocks noChangeArrowheads="1"/>
          </p:cNvSpPr>
          <p:nvPr/>
        </p:nvSpPr>
        <p:spPr bwMode="auto">
          <a:xfrm>
            <a:off x="2620425" y="4076513"/>
            <a:ext cx="519280" cy="423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①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9" name="직사각형 3"/>
          <p:cNvSpPr>
            <a:spLocks noChangeArrowheads="1"/>
          </p:cNvSpPr>
          <p:nvPr/>
        </p:nvSpPr>
        <p:spPr bwMode="auto">
          <a:xfrm>
            <a:off x="4819707" y="1754869"/>
            <a:ext cx="519280" cy="423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ko-KR" altLang="en-US" b="1" dirty="0">
                <a:solidFill>
                  <a:srgbClr val="0000FF"/>
                </a:solidFill>
              </a:rPr>
              <a:t>②</a:t>
            </a:r>
            <a:endParaRPr lang="ko-KR" altLang="en-US" dirty="0">
              <a:solidFill>
                <a:srgbClr val="0000FF"/>
              </a:solidFill>
            </a:endParaRPr>
          </a:p>
        </p:txBody>
      </p:sp>
      <p:pic>
        <p:nvPicPr>
          <p:cNvPr id="10" name="그림 9">
            <a:extLst>
              <a:ext uri="{FF2B5EF4-FFF2-40B4-BE49-F238E27FC236}">
                <a16:creationId xmlns="" xmlns:a16="http://schemas.microsoft.com/office/drawing/2014/main" id="{52D25FF1-5BBB-47E3-886E-07EF504F46E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48697" y="2258914"/>
            <a:ext cx="3858739" cy="1562746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200" y="5778500"/>
            <a:ext cx="246944" cy="254000"/>
          </a:xfrm>
          <a:prstGeom prst="rect">
            <a:avLst/>
          </a:prstGeom>
        </p:spPr>
      </p:pic>
      <p:sp>
        <p:nvSpPr>
          <p:cNvPr id="12" name="직사각형 11"/>
          <p:cNvSpPr/>
          <p:nvPr/>
        </p:nvSpPr>
        <p:spPr>
          <a:xfrm>
            <a:off x="1180836" y="5717678"/>
            <a:ext cx="8344164" cy="3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교육청에 소속된 유치원의 평가지 별 검증 현황을 확인할 수 있습니다</a:t>
            </a:r>
            <a:r>
              <a:rPr lang="en-US" altLang="ko-KR" sz="1200" dirty="0"/>
              <a:t>.</a:t>
            </a:r>
            <a:endParaRPr lang="en-US" altLang="ko-KR" sz="1200" dirty="0">
              <a:solidFill>
                <a:srgbClr val="FF0000"/>
              </a:solidFill>
            </a:endParaRPr>
          </a:p>
        </p:txBody>
      </p:sp>
      <p:sp>
        <p:nvSpPr>
          <p:cNvPr id="13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14" name="부제목 5"/>
          <p:cNvSpPr txBox="1">
            <a:spLocks/>
          </p:cNvSpPr>
          <p:nvPr/>
        </p:nvSpPr>
        <p:spPr>
          <a:xfrm>
            <a:off x="4819707" y="286407"/>
            <a:ext cx="4133793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3-1-2.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유치원관리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 검증 현황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AE514E4-A8FB-8C70-BBA2-A8E8616A41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12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472552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200" spc="-30" dirty="0"/>
              <a:t>①</a:t>
            </a:r>
            <a:r>
              <a:rPr lang="en-US" altLang="ko-KR" sz="1200" spc="-30" dirty="0"/>
              <a:t> [</a:t>
            </a:r>
            <a:r>
              <a:rPr lang="ko-KR" altLang="en-US" sz="1200" spc="-30" dirty="0"/>
              <a:t>평가기본사항관리</a:t>
            </a:r>
            <a:r>
              <a:rPr lang="en-US" altLang="ko-KR" sz="1200" spc="-30" dirty="0"/>
              <a:t>] </a:t>
            </a:r>
            <a:r>
              <a:rPr lang="ko-KR" altLang="en-US" sz="1200" spc="-30" dirty="0"/>
              <a:t>클릭 → </a:t>
            </a:r>
            <a:r>
              <a:rPr lang="en-US" altLang="ko-KR" sz="1200" spc="-30" dirty="0"/>
              <a:t>[</a:t>
            </a:r>
            <a:r>
              <a:rPr lang="ko-KR" altLang="en-US" sz="1200" spc="-30" dirty="0"/>
              <a:t>유치원승인관리</a:t>
            </a:r>
            <a:r>
              <a:rPr lang="en-US" altLang="ko-KR" sz="1200" spc="-30" dirty="0"/>
              <a:t>] </a:t>
            </a:r>
            <a:r>
              <a:rPr lang="ko-KR" altLang="en-US" sz="1200" spc="-30" dirty="0"/>
              <a:t>메뉴 클릭</a:t>
            </a:r>
            <a:r>
              <a:rPr lang="en-US" altLang="ko-KR" sz="1200" spc="-30" dirty="0"/>
              <a:t> </a:t>
            </a:r>
            <a:r>
              <a:rPr lang="ko-KR" altLang="en-US" sz="1200" spc="-30" dirty="0"/>
              <a:t>→ ② 승인 요청한 유치원 정보 확인 후 </a:t>
            </a:r>
            <a:r>
              <a:rPr lang="en-US" altLang="ko-KR" sz="1200" spc="-30" dirty="0"/>
              <a:t>[</a:t>
            </a:r>
            <a:r>
              <a:rPr lang="ko-KR" altLang="en-US" sz="1200" spc="-30" dirty="0"/>
              <a:t>체크박스</a:t>
            </a:r>
            <a:r>
              <a:rPr lang="en-US" altLang="ko-KR" sz="1200" spc="-30" dirty="0"/>
              <a:t>] </a:t>
            </a:r>
            <a:r>
              <a:rPr lang="ko-KR" altLang="en-US" sz="1200" spc="-30" dirty="0"/>
              <a:t>버튼 클릭</a:t>
            </a:r>
            <a:endParaRPr lang="en-US" altLang="ko-KR" sz="1200" spc="-30" dirty="0"/>
          </a:p>
          <a:p>
            <a:pPr fontAlgn="base">
              <a:lnSpc>
                <a:spcPct val="100000"/>
              </a:lnSpc>
            </a:pPr>
            <a:r>
              <a:rPr lang="ko-KR" altLang="en-US" sz="1200" dirty="0"/>
              <a:t>③ 체크된 유치원을 </a:t>
            </a:r>
            <a:r>
              <a:rPr lang="en-US" altLang="ko-KR" sz="1200" dirty="0"/>
              <a:t>[</a:t>
            </a:r>
            <a:r>
              <a:rPr lang="ko-KR" altLang="en-US" sz="1200" dirty="0"/>
              <a:t>승인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활용하여</a:t>
            </a:r>
            <a:r>
              <a:rPr lang="en-US" altLang="ko-KR" sz="1200" dirty="0"/>
              <a:t> </a:t>
            </a:r>
            <a:r>
              <a:rPr lang="ko-KR" altLang="en-US" sz="1200" dirty="0"/>
              <a:t>승인 처리 가능 → ④ 유치원 정보에 대한 승인상태를 확인 가능</a:t>
            </a:r>
          </a:p>
        </p:txBody>
      </p:sp>
      <p:sp>
        <p:nvSpPr>
          <p:cNvPr id="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6" name="부제목 5"/>
          <p:cNvSpPr txBox="1">
            <a:spLocks/>
          </p:cNvSpPr>
          <p:nvPr/>
        </p:nvSpPr>
        <p:spPr>
          <a:xfrm>
            <a:off x="6075070" y="286407"/>
            <a:ext cx="287843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 승인 관리</a:t>
            </a:r>
          </a:p>
        </p:txBody>
      </p:sp>
      <p:grpSp>
        <p:nvGrpSpPr>
          <p:cNvPr id="18" name="그룹 17"/>
          <p:cNvGrpSpPr/>
          <p:nvPr/>
        </p:nvGrpSpPr>
        <p:grpSpPr>
          <a:xfrm>
            <a:off x="594032" y="1484730"/>
            <a:ext cx="8236555" cy="3773070"/>
            <a:chOff x="594032" y="1484730"/>
            <a:chExt cx="8236555" cy="3960000"/>
          </a:xfrm>
        </p:grpSpPr>
        <p:pic>
          <p:nvPicPr>
            <p:cNvPr id="7" name="그림 6"/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0587" y="1484730"/>
              <a:ext cx="7920000" cy="3960000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2690690" y="3477850"/>
              <a:ext cx="167338" cy="153537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9" name="직사각형 3"/>
            <p:cNvSpPr>
              <a:spLocks noChangeArrowheads="1"/>
            </p:cNvSpPr>
            <p:nvPr/>
          </p:nvSpPr>
          <p:spPr bwMode="auto">
            <a:xfrm>
              <a:off x="594032" y="2957428"/>
              <a:ext cx="4730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7491104" y="3037983"/>
              <a:ext cx="1113456" cy="288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4"/>
            <p:cNvSpPr>
              <a:spLocks noChangeArrowheads="1"/>
            </p:cNvSpPr>
            <p:nvPr/>
          </p:nvSpPr>
          <p:spPr bwMode="auto">
            <a:xfrm>
              <a:off x="6647822" y="291564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934326" y="3026397"/>
              <a:ext cx="1561753" cy="27366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4"/>
            <p:cNvSpPr>
              <a:spLocks noChangeArrowheads="1"/>
            </p:cNvSpPr>
            <p:nvPr/>
          </p:nvSpPr>
          <p:spPr bwMode="auto">
            <a:xfrm>
              <a:off x="2357108" y="3998453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8192240" y="3449315"/>
              <a:ext cx="440785" cy="156390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4"/>
            <p:cNvSpPr>
              <a:spLocks noChangeArrowheads="1"/>
            </p:cNvSpPr>
            <p:nvPr/>
          </p:nvSpPr>
          <p:spPr bwMode="auto">
            <a:xfrm>
              <a:off x="7862577" y="400735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④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cxnSp>
          <p:nvCxnSpPr>
            <p:cNvPr id="16" name="직선 화살표 연결선 15"/>
            <p:cNvCxnSpPr>
              <a:cxnSpLocks/>
              <a:endCxn id="8" idx="0"/>
            </p:cNvCxnSpPr>
            <p:nvPr/>
          </p:nvCxnSpPr>
          <p:spPr>
            <a:xfrm>
              <a:off x="2484080" y="3137539"/>
              <a:ext cx="290279" cy="340311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화살표 연결선 16"/>
            <p:cNvCxnSpPr>
              <a:cxnSpLocks/>
            </p:cNvCxnSpPr>
            <p:nvPr/>
          </p:nvCxnSpPr>
          <p:spPr>
            <a:xfrm flipV="1">
              <a:off x="2858028" y="3137540"/>
              <a:ext cx="4633076" cy="1011560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200" y="5778500"/>
            <a:ext cx="246944" cy="254000"/>
          </a:xfrm>
          <a:prstGeom prst="rect">
            <a:avLst/>
          </a:prstGeom>
        </p:spPr>
      </p:pic>
      <p:sp>
        <p:nvSpPr>
          <p:cNvPr id="20" name="직사각형 19"/>
          <p:cNvSpPr/>
          <p:nvPr/>
        </p:nvSpPr>
        <p:spPr>
          <a:xfrm>
            <a:off x="1180836" y="5717678"/>
            <a:ext cx="5994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유치원 승인 후 </a:t>
            </a:r>
            <a:r>
              <a:rPr lang="en-US" altLang="ko-KR" sz="1200" dirty="0"/>
              <a:t>“</a:t>
            </a:r>
            <a:r>
              <a:rPr lang="ko-KR" altLang="en-US" sz="1200" dirty="0" err="1"/>
              <a:t>미승인</a:t>
            </a:r>
            <a:r>
              <a:rPr lang="en-US" altLang="ko-KR" sz="1200" dirty="0"/>
              <a:t>”</a:t>
            </a:r>
            <a:r>
              <a:rPr lang="ko-KR" altLang="en-US" sz="1200" dirty="0"/>
              <a:t>버튼을 클릭하여 승인상태를 </a:t>
            </a:r>
            <a:r>
              <a:rPr lang="ko-KR" altLang="en-US" sz="1200" dirty="0" err="1"/>
              <a:t>미승인으로</a:t>
            </a:r>
            <a:r>
              <a:rPr lang="ko-KR" altLang="en-US" sz="1200" dirty="0"/>
              <a:t> 변경할 수 있습니다</a:t>
            </a:r>
            <a:r>
              <a:rPr lang="en-US" altLang="ko-KR" sz="1200" dirty="0"/>
              <a:t>.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1091936" y="5981700"/>
            <a:ext cx="5994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/>
              <a:t>※ </a:t>
            </a:r>
            <a:r>
              <a:rPr lang="ko-KR" altLang="en-US" sz="1200" dirty="0" err="1"/>
              <a:t>미승인</a:t>
            </a:r>
            <a:r>
              <a:rPr lang="ko-KR" altLang="en-US" sz="1200" dirty="0"/>
              <a:t> 처리된 유치원은 서비스 이용이 불가능합니다</a:t>
            </a:r>
            <a:r>
              <a:rPr lang="en-US" altLang="ko-KR" sz="1200" dirty="0"/>
              <a:t>.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12B71C2-F518-FA0D-9DE8-184941CFD3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13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641949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/>
            <a:r>
              <a:rPr lang="ko-KR" altLang="en-US" sz="1100" dirty="0"/>
              <a:t>①</a:t>
            </a:r>
            <a:r>
              <a:rPr lang="en-US" altLang="ko-KR" sz="1100" dirty="0"/>
              <a:t> </a:t>
            </a:r>
            <a:r>
              <a:rPr lang="ko-KR" altLang="en-US" sz="1100" dirty="0"/>
              <a:t>화면 상단 </a:t>
            </a:r>
            <a:r>
              <a:rPr lang="en-US" altLang="ko-KR" sz="1100" dirty="0"/>
              <a:t>[</a:t>
            </a:r>
            <a:r>
              <a:rPr lang="ko-KR" altLang="en-US" sz="1100" dirty="0"/>
              <a:t>평가기본사항관리</a:t>
            </a:r>
            <a:r>
              <a:rPr lang="en-US" altLang="ko-KR" sz="1100" dirty="0"/>
              <a:t>] </a:t>
            </a:r>
            <a:r>
              <a:rPr lang="ko-KR" altLang="en-US" sz="1100" dirty="0"/>
              <a:t>클릭 → </a:t>
            </a:r>
            <a:r>
              <a:rPr lang="en-US" altLang="ko-KR" sz="1100" dirty="0"/>
              <a:t>[</a:t>
            </a:r>
            <a:r>
              <a:rPr lang="ko-KR" altLang="en-US" sz="1100" dirty="0"/>
              <a:t>평가영역</a:t>
            </a:r>
            <a:r>
              <a:rPr lang="en-US" altLang="ko-KR" sz="1100" dirty="0"/>
              <a:t>/</a:t>
            </a:r>
            <a:r>
              <a:rPr lang="ko-KR" altLang="en-US" sz="1100" dirty="0"/>
              <a:t>요소</a:t>
            </a:r>
            <a:r>
              <a:rPr lang="en-US" altLang="ko-KR" sz="1100" dirty="0"/>
              <a:t>/</a:t>
            </a:r>
            <a:r>
              <a:rPr lang="ko-KR" altLang="en-US" sz="1100" dirty="0"/>
              <a:t>지표</a:t>
            </a:r>
            <a:r>
              <a:rPr lang="en-US" altLang="ko-KR" sz="1100" dirty="0"/>
              <a:t>] </a:t>
            </a:r>
            <a:r>
              <a:rPr lang="ko-KR" altLang="en-US" sz="1100" dirty="0"/>
              <a:t>메뉴 클릭 </a:t>
            </a:r>
            <a:r>
              <a:rPr lang="en-US" altLang="ko-KR" sz="1100" dirty="0"/>
              <a:t>→ </a:t>
            </a:r>
            <a:r>
              <a:rPr lang="ko-KR" altLang="en-US" sz="1100" dirty="0"/>
              <a:t>② 원장</a:t>
            </a:r>
            <a:r>
              <a:rPr lang="en-US" altLang="ko-KR" sz="1100" dirty="0"/>
              <a:t>, </a:t>
            </a:r>
            <a:r>
              <a:rPr lang="ko-KR" altLang="en-US" sz="1100" dirty="0" err="1"/>
              <a:t>원감</a:t>
            </a:r>
            <a:r>
              <a:rPr lang="ko-KR" altLang="en-US" sz="1100" dirty="0"/>
              <a:t> 등 교원 선택 후 버튼 클릭</a:t>
            </a:r>
            <a:endParaRPr lang="en-US" altLang="ko-KR" sz="1100" dirty="0"/>
          </a:p>
          <a:p>
            <a:pPr fontAlgn="base"/>
            <a:r>
              <a:rPr lang="ko-KR" altLang="en-US" sz="1100" dirty="0"/>
              <a:t>③ </a:t>
            </a:r>
            <a:r>
              <a:rPr lang="en-US" altLang="ko-KR" sz="1100" dirty="0"/>
              <a:t>[</a:t>
            </a:r>
            <a:r>
              <a:rPr lang="ko-KR" altLang="en-US" sz="1100" dirty="0"/>
              <a:t>평가영역추가</a:t>
            </a:r>
            <a:r>
              <a:rPr lang="en-US" altLang="ko-KR" sz="1100" dirty="0"/>
              <a:t>, </a:t>
            </a:r>
            <a:r>
              <a:rPr lang="ko-KR" altLang="en-US" sz="1100" dirty="0"/>
              <a:t>평가요소추가</a:t>
            </a:r>
            <a:r>
              <a:rPr lang="en-US" altLang="ko-KR" sz="1100" dirty="0"/>
              <a:t>, </a:t>
            </a:r>
            <a:r>
              <a:rPr lang="ko-KR" altLang="en-US" sz="1100" dirty="0"/>
              <a:t>평가지표추가</a:t>
            </a:r>
            <a:r>
              <a:rPr lang="en-US" altLang="ko-KR" sz="1100" dirty="0"/>
              <a:t>] </a:t>
            </a:r>
            <a:r>
              <a:rPr lang="ko-KR" altLang="en-US" sz="1100" dirty="0"/>
              <a:t>버튼 클릭 시 </a:t>
            </a:r>
            <a:r>
              <a:rPr lang="ko-KR" altLang="en-US" sz="1100" dirty="0" err="1"/>
              <a:t>팝업창</a:t>
            </a:r>
            <a:r>
              <a:rPr lang="ko-KR" altLang="en-US" sz="1100" dirty="0"/>
              <a:t> 활성화</a:t>
            </a:r>
            <a:r>
              <a:rPr lang="en-US" altLang="ko-KR" sz="1100" dirty="0"/>
              <a:t> </a:t>
            </a:r>
            <a:r>
              <a:rPr lang="ko-KR" altLang="en-US" sz="1100" dirty="0"/>
              <a:t>→ ④ 해당 정보를 입력 후 </a:t>
            </a:r>
            <a:r>
              <a:rPr lang="en-US" altLang="ko-KR" sz="1100" dirty="0"/>
              <a:t>[</a:t>
            </a:r>
            <a:r>
              <a:rPr lang="ko-KR" altLang="en-US" sz="1100" dirty="0"/>
              <a:t>저장</a:t>
            </a:r>
            <a:r>
              <a:rPr lang="en-US" altLang="ko-KR" sz="1100" dirty="0"/>
              <a:t>] </a:t>
            </a:r>
            <a:r>
              <a:rPr lang="ko-KR" altLang="en-US" sz="1100" dirty="0"/>
              <a:t>버튼 클릭</a:t>
            </a:r>
            <a:endParaRPr lang="en-US" altLang="ko-KR" sz="1100" dirty="0"/>
          </a:p>
          <a:p>
            <a:pPr fontAlgn="base"/>
            <a:r>
              <a:rPr lang="ko-KR" altLang="en-US" sz="1100" dirty="0"/>
              <a:t>⑤ </a:t>
            </a:r>
            <a:r>
              <a:rPr lang="en-US" altLang="ko-KR" sz="1100" dirty="0"/>
              <a:t>(</a:t>
            </a:r>
            <a:r>
              <a:rPr lang="ko-KR" altLang="en-US" sz="1100" dirty="0"/>
              <a:t>수정 필요 시</a:t>
            </a:r>
            <a:r>
              <a:rPr lang="en-US" altLang="ko-KR" sz="1100" dirty="0"/>
              <a:t>) [</a:t>
            </a:r>
            <a:r>
              <a:rPr lang="ko-KR" altLang="en-US" sz="1100" dirty="0"/>
              <a:t>평가영역수정</a:t>
            </a:r>
            <a:r>
              <a:rPr lang="en-US" altLang="ko-KR" sz="1100" dirty="0"/>
              <a:t>, </a:t>
            </a:r>
            <a:r>
              <a:rPr lang="ko-KR" altLang="en-US" sz="1100" dirty="0"/>
              <a:t>평가요소수정</a:t>
            </a:r>
            <a:r>
              <a:rPr lang="en-US" altLang="ko-KR" sz="1100" dirty="0"/>
              <a:t>, </a:t>
            </a:r>
            <a:r>
              <a:rPr lang="ko-KR" altLang="en-US" sz="1100" dirty="0"/>
              <a:t>평가지표수정</a:t>
            </a:r>
            <a:r>
              <a:rPr lang="en-US" altLang="ko-KR" sz="1100" dirty="0"/>
              <a:t>] </a:t>
            </a:r>
            <a:r>
              <a:rPr lang="ko-KR" altLang="en-US" sz="1100" dirty="0"/>
              <a:t>버튼을 클릭 후 내용 수정 후 저장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606865" y="1942682"/>
            <a:ext cx="8338114" cy="3528132"/>
            <a:chOff x="634262" y="1510882"/>
            <a:chExt cx="8338114" cy="3528132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44010" y="1510882"/>
              <a:ext cx="3600000" cy="1711370"/>
            </a:xfrm>
            <a:prstGeom prst="rect">
              <a:avLst/>
            </a:prstGeom>
          </p:spPr>
        </p:pic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87530" y="1664980"/>
              <a:ext cx="4184846" cy="32400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1868" y="3139656"/>
              <a:ext cx="3600000" cy="1899358"/>
            </a:xfrm>
            <a:prstGeom prst="rect">
              <a:avLst/>
            </a:prstGeom>
          </p:spPr>
        </p:pic>
        <p:sp>
          <p:nvSpPr>
            <p:cNvPr id="8" name="직사각형 7"/>
            <p:cNvSpPr/>
            <p:nvPr/>
          </p:nvSpPr>
          <p:spPr>
            <a:xfrm>
              <a:off x="1806022" y="1974514"/>
              <a:ext cx="2693968" cy="82534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9" name="직사각형 3"/>
            <p:cNvSpPr>
              <a:spLocks noChangeArrowheads="1"/>
            </p:cNvSpPr>
            <p:nvPr/>
          </p:nvSpPr>
          <p:spPr bwMode="auto">
            <a:xfrm>
              <a:off x="634262" y="2155883"/>
              <a:ext cx="4730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716942" y="2816319"/>
              <a:ext cx="3175658" cy="22613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029151" y="2292564"/>
              <a:ext cx="709033" cy="13759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4"/>
            <p:cNvSpPr>
              <a:spLocks noChangeArrowheads="1"/>
            </p:cNvSpPr>
            <p:nvPr/>
          </p:nvSpPr>
          <p:spPr bwMode="auto">
            <a:xfrm>
              <a:off x="1475570" y="255559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8532550" y="3068950"/>
              <a:ext cx="360050" cy="131070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4" name="직선 화살표 연결선 13"/>
            <p:cNvCxnSpPr/>
            <p:nvPr/>
          </p:nvCxnSpPr>
          <p:spPr>
            <a:xfrm>
              <a:off x="4514016" y="2363970"/>
              <a:ext cx="1570194" cy="452349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4"/>
            <p:cNvSpPr>
              <a:spLocks noChangeArrowheads="1"/>
            </p:cNvSpPr>
            <p:nvPr/>
          </p:nvSpPr>
          <p:spPr bwMode="auto">
            <a:xfrm>
              <a:off x="5364110" y="2780910"/>
              <a:ext cx="31663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6" name="직사각형 4"/>
            <p:cNvSpPr>
              <a:spLocks noChangeArrowheads="1"/>
            </p:cNvSpPr>
            <p:nvPr/>
          </p:nvSpPr>
          <p:spPr bwMode="auto">
            <a:xfrm>
              <a:off x="8164734" y="3542558"/>
              <a:ext cx="28804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⑤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923910" y="3429000"/>
              <a:ext cx="625684" cy="16116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8" name="직선 화살표 연결선 17"/>
            <p:cNvCxnSpPr>
              <a:stCxn id="10" idx="2"/>
            </p:cNvCxnSpPr>
            <p:nvPr/>
          </p:nvCxnSpPr>
          <p:spPr>
            <a:xfrm flipH="1">
              <a:off x="4549594" y="3042452"/>
              <a:ext cx="2755177" cy="500106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직사각형 4"/>
            <p:cNvSpPr>
              <a:spLocks noChangeArrowheads="1"/>
            </p:cNvSpPr>
            <p:nvPr/>
          </p:nvSpPr>
          <p:spPr bwMode="auto">
            <a:xfrm>
              <a:off x="3540499" y="331655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④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</p:grpSp>
      <p:sp>
        <p:nvSpPr>
          <p:cNvPr id="22" name="부제목 5"/>
          <p:cNvSpPr txBox="1">
            <a:spLocks/>
          </p:cNvSpPr>
          <p:nvPr/>
        </p:nvSpPr>
        <p:spPr>
          <a:xfrm>
            <a:off x="6046110" y="286407"/>
            <a:ext cx="290739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3-3.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평가영역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요소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지표</a:t>
            </a:r>
          </a:p>
        </p:txBody>
      </p:sp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65200" y="5914276"/>
            <a:ext cx="246944" cy="254000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1180836" y="5853454"/>
            <a:ext cx="7781394" cy="3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신규 추가된 평가영역</a:t>
            </a:r>
            <a:r>
              <a:rPr lang="en-US" altLang="ko-KR" sz="1200" dirty="0"/>
              <a:t>, </a:t>
            </a:r>
            <a:r>
              <a:rPr lang="ko-KR" altLang="en-US" sz="1200" dirty="0"/>
              <a:t>요소 외 기본 설정된 평가영역</a:t>
            </a:r>
            <a:r>
              <a:rPr lang="en-US" altLang="ko-KR" sz="1200" dirty="0"/>
              <a:t>, </a:t>
            </a:r>
            <a:r>
              <a:rPr lang="ko-KR" altLang="en-US" sz="1200" dirty="0"/>
              <a:t>요소는 통계 및 분포도 확인을 위해 수정이 불가능합니다</a:t>
            </a:r>
            <a:r>
              <a:rPr lang="en-US" altLang="ko-KR" sz="1200" dirty="0"/>
              <a:t>.</a:t>
            </a:r>
            <a:endParaRPr lang="en-US" altLang="ko-KR" sz="1200" dirty="0">
              <a:solidFill>
                <a:srgbClr val="FF0000"/>
              </a:solidFill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3B9CD7CE-052B-FF1D-CF7D-E823DB1DF8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14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012011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spc="-80" dirty="0"/>
              <a:t>①</a:t>
            </a:r>
            <a:r>
              <a:rPr lang="en-US" altLang="ko-KR" sz="1200" spc="-80" dirty="0"/>
              <a:t> [</a:t>
            </a:r>
            <a:r>
              <a:rPr lang="ko-KR" altLang="en-US" sz="1200" spc="-80" dirty="0"/>
              <a:t>평가기본사항관리</a:t>
            </a:r>
            <a:r>
              <a:rPr lang="en-US" altLang="ko-KR" sz="1200" spc="-80" dirty="0"/>
              <a:t>] </a:t>
            </a:r>
            <a:r>
              <a:rPr lang="ko-KR" altLang="en-US" sz="1200" spc="-80" dirty="0"/>
              <a:t>버튼 클릭→</a:t>
            </a:r>
            <a:r>
              <a:rPr lang="en-US" altLang="ko-KR" sz="1200" spc="-80" dirty="0"/>
              <a:t>[</a:t>
            </a:r>
            <a:r>
              <a:rPr lang="ko-KR" altLang="en-US" sz="1200" spc="-80" dirty="0" err="1"/>
              <a:t>평가지관리</a:t>
            </a:r>
            <a:r>
              <a:rPr lang="en-US" altLang="ko-KR" sz="1200" spc="-80" dirty="0"/>
              <a:t>] </a:t>
            </a:r>
            <a:r>
              <a:rPr lang="ko-KR" altLang="en-US" sz="1200" spc="-80" dirty="0"/>
              <a:t>메뉴 클릭 → ② </a:t>
            </a:r>
            <a:r>
              <a:rPr lang="en-US" altLang="ko-KR" sz="1200" spc="-80" dirty="0"/>
              <a:t>‘</a:t>
            </a:r>
            <a:r>
              <a:rPr lang="ko-KR" altLang="en-US" sz="1200" spc="-80" dirty="0"/>
              <a:t>전체</a:t>
            </a:r>
            <a:r>
              <a:rPr lang="en-US" altLang="ko-KR" sz="1200" spc="-80" dirty="0"/>
              <a:t>/</a:t>
            </a:r>
            <a:r>
              <a:rPr lang="ko-KR" altLang="en-US" sz="1200" spc="-80" dirty="0"/>
              <a:t>동료교원평가</a:t>
            </a:r>
            <a:r>
              <a:rPr lang="en-US" altLang="ko-KR" sz="1200" spc="-80" dirty="0"/>
              <a:t>/</a:t>
            </a:r>
            <a:r>
              <a:rPr lang="ko-KR" altLang="en-US" sz="1200" spc="-80" dirty="0" err="1"/>
              <a:t>학부모만족도조사</a:t>
            </a:r>
            <a:r>
              <a:rPr lang="en-US" altLang="ko-KR" sz="1200" spc="-80" dirty="0"/>
              <a:t>’ </a:t>
            </a:r>
            <a:r>
              <a:rPr lang="ko-KR" altLang="en-US" sz="1200" spc="-80" dirty="0"/>
              <a:t>탭 별로 목록 확인</a:t>
            </a:r>
            <a:endParaRPr lang="en-US" altLang="ko-KR" sz="1200" spc="-8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③ </a:t>
            </a:r>
            <a:r>
              <a:rPr lang="en-US" altLang="ko-KR" sz="1200" dirty="0"/>
              <a:t>(</a:t>
            </a:r>
            <a:r>
              <a:rPr lang="ko-KR" altLang="en-US" sz="1200" dirty="0"/>
              <a:t>평가지 확정 및 취소 시</a:t>
            </a:r>
            <a:r>
              <a:rPr lang="en-US" altLang="ko-KR" sz="1200" dirty="0"/>
              <a:t>) [</a:t>
            </a:r>
            <a:r>
              <a:rPr lang="ko-KR" altLang="en-US" sz="1200" dirty="0"/>
              <a:t>체크박스</a:t>
            </a:r>
            <a:r>
              <a:rPr lang="en-US" altLang="ko-KR" sz="1200" dirty="0"/>
              <a:t>] </a:t>
            </a:r>
            <a:r>
              <a:rPr lang="ko-KR" altLang="en-US" sz="1200" dirty="0"/>
              <a:t>를 클릭 → </a:t>
            </a:r>
            <a:r>
              <a:rPr lang="en-US" altLang="ko-KR" sz="1200" dirty="0"/>
              <a:t>[</a:t>
            </a:r>
            <a:r>
              <a:rPr lang="ko-KR" altLang="en-US" sz="1200" dirty="0" err="1"/>
              <a:t>선택평가지확정</a:t>
            </a:r>
            <a:r>
              <a:rPr lang="en-US" altLang="ko-KR" sz="1200" dirty="0"/>
              <a:t>],</a:t>
            </a:r>
            <a:r>
              <a:rPr lang="ko-KR" altLang="en-US" sz="1200" dirty="0"/>
              <a:t> </a:t>
            </a:r>
            <a:r>
              <a:rPr lang="en-US" altLang="ko-KR" sz="1200" dirty="0"/>
              <a:t>[</a:t>
            </a:r>
            <a:r>
              <a:rPr lang="ko-KR" altLang="en-US" sz="1200" dirty="0" err="1"/>
              <a:t>선택평가지확정취소</a:t>
            </a:r>
            <a:r>
              <a:rPr lang="en-US" altLang="ko-KR" sz="1200" dirty="0"/>
              <a:t>] </a:t>
            </a:r>
            <a:r>
              <a:rPr lang="ko-KR" altLang="en-US" sz="1200" dirty="0"/>
              <a:t>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④ </a:t>
            </a:r>
            <a:r>
              <a:rPr lang="en-US" altLang="ko-KR" sz="1200" dirty="0"/>
              <a:t>(</a:t>
            </a:r>
            <a:r>
              <a:rPr lang="ko-KR" altLang="en-US" sz="1200" dirty="0"/>
              <a:t>평가지 목록의 평가지 제목을 클릭 시</a:t>
            </a:r>
            <a:r>
              <a:rPr lang="en-US" altLang="ko-KR" sz="1200" dirty="0"/>
              <a:t>)</a:t>
            </a:r>
            <a:r>
              <a:rPr lang="ko-KR" altLang="en-US" sz="1200" dirty="0"/>
              <a:t> 평가지 상세설정 화면 </a:t>
            </a:r>
            <a:r>
              <a:rPr lang="ko-KR" altLang="en-US" sz="1200" dirty="0" err="1"/>
              <a:t>팝업창</a:t>
            </a:r>
            <a:r>
              <a:rPr lang="ko-KR" altLang="en-US" sz="1200" dirty="0"/>
              <a:t> 활성화</a:t>
            </a:r>
            <a:r>
              <a:rPr lang="en-US" altLang="ko-KR" sz="1200" dirty="0"/>
              <a:t> </a:t>
            </a:r>
            <a:endParaRPr lang="ko-KR" altLang="en-US" sz="1200" dirty="0"/>
          </a:p>
        </p:txBody>
      </p:sp>
      <p:grpSp>
        <p:nvGrpSpPr>
          <p:cNvPr id="20" name="그룹 19"/>
          <p:cNvGrpSpPr/>
          <p:nvPr/>
        </p:nvGrpSpPr>
        <p:grpSpPr>
          <a:xfrm>
            <a:off x="644965" y="1881922"/>
            <a:ext cx="8176049" cy="3492172"/>
            <a:chOff x="644541" y="1658619"/>
            <a:chExt cx="8176049" cy="3782240"/>
          </a:xfrm>
        </p:grpSpPr>
        <p:pic>
          <p:nvPicPr>
            <p:cNvPr id="5" name="그림 4">
              <a:extLst>
                <a:ext uri="{FF2B5EF4-FFF2-40B4-BE49-F238E27FC236}">
                  <a16:creationId xmlns="" xmlns:a16="http://schemas.microsoft.com/office/drawing/2014/main" id="{B5B60343-D4AC-474D-8D14-F81AFB395C2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08140" y="1658619"/>
              <a:ext cx="7812450" cy="3714651"/>
            </a:xfrm>
            <a:prstGeom prst="rect">
              <a:avLst/>
            </a:prstGeom>
          </p:spPr>
        </p:pic>
        <p:pic>
          <p:nvPicPr>
            <p:cNvPr id="6" name="그림 5">
              <a:extLst>
                <a:ext uri="{FF2B5EF4-FFF2-40B4-BE49-F238E27FC236}">
                  <a16:creationId xmlns="" xmlns:a16="http://schemas.microsoft.com/office/drawing/2014/main" id="{DD4308D6-5AA9-4774-A79C-D1F622BA6D7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02079" y="4009429"/>
              <a:ext cx="6074491" cy="1431430"/>
            </a:xfrm>
            <a:prstGeom prst="rect">
              <a:avLst/>
            </a:prstGeom>
          </p:spPr>
        </p:pic>
        <p:sp>
          <p:nvSpPr>
            <p:cNvPr id="7" name="직사각형 6">
              <a:extLst>
                <a:ext uri="{FF2B5EF4-FFF2-40B4-BE49-F238E27FC236}">
                  <a16:creationId xmlns="" xmlns:a16="http://schemas.microsoft.com/office/drawing/2014/main" id="{9B8ABBC8-5E96-46A3-A938-D1111E9E50A2}"/>
                </a:ext>
              </a:extLst>
            </p:cNvPr>
            <p:cNvSpPr/>
            <p:nvPr/>
          </p:nvSpPr>
          <p:spPr>
            <a:xfrm>
              <a:off x="5580140" y="4419723"/>
              <a:ext cx="1072330" cy="21275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D256220A-55C2-349B-4242-A617B5BE86E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665625" y="2440907"/>
              <a:ext cx="5947398" cy="1606822"/>
            </a:xfrm>
            <a:prstGeom prst="rect">
              <a:avLst/>
            </a:prstGeom>
          </p:spPr>
        </p:pic>
        <p:sp>
          <p:nvSpPr>
            <p:cNvPr id="9" name="직사각형 8"/>
            <p:cNvSpPr/>
            <p:nvPr/>
          </p:nvSpPr>
          <p:spPr>
            <a:xfrm>
              <a:off x="2665625" y="2494490"/>
              <a:ext cx="2187388" cy="21989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/>
            <p:cNvSpPr>
              <a:spLocks noChangeArrowheads="1"/>
            </p:cNvSpPr>
            <p:nvPr/>
          </p:nvSpPr>
          <p:spPr bwMode="auto">
            <a:xfrm>
              <a:off x="644541" y="3779768"/>
              <a:ext cx="473016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994478" y="3813563"/>
              <a:ext cx="1550106" cy="36933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4"/>
            <p:cNvSpPr>
              <a:spLocks noChangeArrowheads="1"/>
            </p:cNvSpPr>
            <p:nvPr/>
          </p:nvSpPr>
          <p:spPr bwMode="auto">
            <a:xfrm>
              <a:off x="3343821" y="215654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4"/>
            <p:cNvSpPr>
              <a:spLocks noChangeArrowheads="1"/>
            </p:cNvSpPr>
            <p:nvPr/>
          </p:nvSpPr>
          <p:spPr bwMode="auto">
            <a:xfrm>
              <a:off x="4029971" y="3201998"/>
              <a:ext cx="316639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④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4" name="직사각형 4"/>
            <p:cNvSpPr>
              <a:spLocks noChangeArrowheads="1"/>
            </p:cNvSpPr>
            <p:nvPr/>
          </p:nvSpPr>
          <p:spPr bwMode="auto">
            <a:xfrm>
              <a:off x="6248991" y="239127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410157" y="3091617"/>
              <a:ext cx="2922494" cy="87281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6617179" y="2501914"/>
              <a:ext cx="1973013" cy="18444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1498600" y="5561911"/>
            <a:ext cx="7855390" cy="870194"/>
            <a:chOff x="1498600" y="5511111"/>
            <a:chExt cx="7855390" cy="870194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98600" y="5571933"/>
              <a:ext cx="246944" cy="254000"/>
            </a:xfrm>
            <a:prstGeom prst="rect">
              <a:avLst/>
            </a:prstGeom>
          </p:spPr>
        </p:pic>
        <p:sp>
          <p:nvSpPr>
            <p:cNvPr id="22" name="직사각형 21"/>
            <p:cNvSpPr/>
            <p:nvPr/>
          </p:nvSpPr>
          <p:spPr>
            <a:xfrm>
              <a:off x="1714236" y="5511111"/>
              <a:ext cx="59946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원장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원감용</a:t>
              </a:r>
              <a:r>
                <a:rPr lang="ko-KR" altLang="en-US" sz="1200" dirty="0"/>
                <a:t> 평가지는 교육청에서만 수정이 가능합니다</a:t>
              </a:r>
              <a:r>
                <a:rPr lang="en-US" altLang="ko-KR" sz="1200" dirty="0"/>
                <a:t>.</a:t>
              </a:r>
            </a:p>
          </p:txBody>
        </p:sp>
        <p:pic>
          <p:nvPicPr>
            <p:cNvPr id="23" name="그림 22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498600" y="5825933"/>
              <a:ext cx="246944" cy="254000"/>
            </a:xfrm>
            <a:prstGeom prst="rect">
              <a:avLst/>
            </a:prstGeom>
          </p:spPr>
        </p:pic>
        <p:sp>
          <p:nvSpPr>
            <p:cNvPr id="24" name="직사각형 23"/>
            <p:cNvSpPr/>
            <p:nvPr/>
          </p:nvSpPr>
          <p:spPr>
            <a:xfrm>
              <a:off x="1714236" y="5765111"/>
              <a:ext cx="7639754" cy="6161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원장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원감용</a:t>
              </a:r>
              <a:r>
                <a:rPr lang="ko-KR" altLang="en-US" sz="1200" dirty="0"/>
                <a:t> 평가지는 교육청에서 평가지 확정 후 </a:t>
              </a:r>
              <a:r>
                <a:rPr lang="ko-KR" altLang="en-US" sz="1200" dirty="0" err="1"/>
                <a:t>교육지원청에서도</a:t>
              </a:r>
              <a:r>
                <a:rPr lang="ko-KR" altLang="en-US" sz="1200" dirty="0"/>
                <a:t> 평가지 확정이 필요합니다</a:t>
              </a:r>
              <a:r>
                <a:rPr lang="en-US" altLang="ko-KR" sz="1200" dirty="0"/>
                <a:t>.</a:t>
              </a:r>
            </a:p>
            <a:p>
              <a:pPr>
                <a:lnSpc>
                  <a:spcPct val="150000"/>
                </a:lnSpc>
              </a:pPr>
              <a:r>
                <a:rPr lang="en-US" altLang="ko-KR" sz="1200" dirty="0"/>
                <a:t>(※ </a:t>
              </a:r>
              <a:r>
                <a:rPr lang="ko-KR" altLang="en-US" sz="1200" dirty="0" err="1"/>
                <a:t>미확정시</a:t>
              </a:r>
              <a:r>
                <a:rPr lang="ko-KR" altLang="en-US" sz="1200" dirty="0"/>
                <a:t> 유치원에서 평가지 불러오기 불가</a:t>
              </a:r>
              <a:r>
                <a:rPr lang="en-US" altLang="ko-KR" sz="1200" dirty="0"/>
                <a:t>)</a:t>
              </a:r>
            </a:p>
          </p:txBody>
        </p:sp>
      </p:grpSp>
      <p:sp>
        <p:nvSpPr>
          <p:cNvPr id="30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31" name="부제목 5"/>
          <p:cNvSpPr txBox="1">
            <a:spLocks/>
          </p:cNvSpPr>
          <p:nvPr/>
        </p:nvSpPr>
        <p:spPr>
          <a:xfrm>
            <a:off x="6046110" y="286407"/>
            <a:ext cx="290739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3-4-1.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평가지관리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2D296DB4-77BC-808E-E7AE-A792F93A2B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15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036580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16" name="텍스트 개체 틀 15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200" spc="-80" dirty="0"/>
              <a:t>①</a:t>
            </a:r>
            <a:r>
              <a:rPr lang="en-US" altLang="ko-KR" sz="1200" spc="-80" dirty="0"/>
              <a:t> </a:t>
            </a:r>
            <a:r>
              <a:rPr lang="ko-KR" altLang="en-US" sz="1200" spc="-80" dirty="0" err="1"/>
              <a:t>평가지관리</a:t>
            </a:r>
            <a:r>
              <a:rPr lang="ko-KR" altLang="en-US" sz="1200" spc="-80" dirty="0"/>
              <a:t> → 해당 평가 목록에서 </a:t>
            </a:r>
            <a:r>
              <a:rPr lang="en-US" altLang="ko-KR" sz="1200" spc="-80" dirty="0"/>
              <a:t>‘</a:t>
            </a:r>
            <a:r>
              <a:rPr lang="ko-KR" altLang="en-US" sz="1200" spc="-80" dirty="0"/>
              <a:t>평가지 제목</a:t>
            </a:r>
            <a:r>
              <a:rPr lang="en-US" altLang="ko-KR" sz="1200" spc="-80" dirty="0"/>
              <a:t>’</a:t>
            </a:r>
            <a:r>
              <a:rPr lang="ko-KR" altLang="en-US" sz="1200" spc="-80" dirty="0"/>
              <a:t> 클릭 후 →  ② </a:t>
            </a:r>
            <a:r>
              <a:rPr lang="en-US" altLang="ko-KR" sz="1200" spc="-80" dirty="0"/>
              <a:t>(</a:t>
            </a:r>
            <a:r>
              <a:rPr lang="ko-KR" altLang="en-US" sz="1200" spc="-80" dirty="0"/>
              <a:t>평가지 미확인 경우</a:t>
            </a:r>
            <a:r>
              <a:rPr lang="en-US" altLang="ko-KR" sz="1200" spc="-80" dirty="0"/>
              <a:t>)</a:t>
            </a:r>
            <a:r>
              <a:rPr lang="ko-KR" altLang="en-US" sz="1200" spc="-80" dirty="0"/>
              <a:t> </a:t>
            </a:r>
            <a:r>
              <a:rPr lang="en-US" altLang="ko-KR" sz="1200" spc="-80" dirty="0"/>
              <a:t>[</a:t>
            </a:r>
            <a:r>
              <a:rPr lang="ko-KR" altLang="en-US" sz="1200" spc="-80" dirty="0" err="1"/>
              <a:t>평가지확정</a:t>
            </a:r>
            <a:r>
              <a:rPr lang="en-US" altLang="ko-KR" sz="1200" spc="-80" dirty="0"/>
              <a:t>] </a:t>
            </a:r>
            <a:r>
              <a:rPr lang="ko-KR" altLang="en-US" sz="1200" spc="-80" dirty="0"/>
              <a:t>버튼을 클릭하여 확정</a:t>
            </a:r>
            <a:endParaRPr lang="en-US" altLang="ko-KR" sz="1200" spc="-80" dirty="0"/>
          </a:p>
          <a:p>
            <a:pPr fontAlgn="base">
              <a:lnSpc>
                <a:spcPct val="150000"/>
              </a:lnSpc>
            </a:pPr>
            <a:r>
              <a:rPr lang="ko-KR" altLang="en-US" sz="1200" dirty="0"/>
              <a:t>③ </a:t>
            </a:r>
            <a:r>
              <a:rPr lang="en-US" altLang="ko-KR" sz="1200" dirty="0"/>
              <a:t>(</a:t>
            </a:r>
            <a:r>
              <a:rPr lang="ko-KR" altLang="en-US" sz="1200" dirty="0"/>
              <a:t>확정된 평가지 취소 필요 시</a:t>
            </a:r>
            <a:r>
              <a:rPr lang="en-US" altLang="ko-KR" sz="1200" dirty="0"/>
              <a:t>)</a:t>
            </a:r>
            <a:r>
              <a:rPr lang="ko-KR" altLang="en-US" sz="1200" dirty="0"/>
              <a:t> </a:t>
            </a:r>
            <a:r>
              <a:rPr lang="en-US" altLang="ko-KR" sz="1200" dirty="0"/>
              <a:t>[</a:t>
            </a:r>
            <a:r>
              <a:rPr lang="ko-KR" altLang="en-US" sz="1200" dirty="0" err="1"/>
              <a:t>평가지확정취소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</a:t>
            </a:r>
            <a:r>
              <a:rPr lang="ko-KR" altLang="en-US" sz="1200" dirty="0" err="1"/>
              <a:t>평가지를</a:t>
            </a:r>
            <a:r>
              <a:rPr lang="ko-KR" altLang="en-US" sz="1200" dirty="0"/>
              <a:t> 확정 취소 가능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C57EBC6B-1F9C-48CF-8746-9B094FBDB2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9345" y="2020178"/>
            <a:ext cx="4098409" cy="272116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="" xmlns:a16="http://schemas.microsoft.com/office/drawing/2014/main" id="{700F1C72-64B3-49D7-8EB4-8E1562CC4C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5385" y="1994767"/>
            <a:ext cx="3966187" cy="2886463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3797392" y="2467707"/>
            <a:ext cx="922527" cy="1271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8143321" y="2301562"/>
            <a:ext cx="757668" cy="127117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9" name="직사각형 4"/>
          <p:cNvSpPr>
            <a:spLocks noChangeArrowheads="1"/>
          </p:cNvSpPr>
          <p:nvPr/>
        </p:nvSpPr>
        <p:spPr bwMode="auto">
          <a:xfrm>
            <a:off x="3663841" y="2122350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②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0" name="직사각형 4"/>
          <p:cNvSpPr>
            <a:spLocks noChangeArrowheads="1"/>
          </p:cNvSpPr>
          <p:nvPr/>
        </p:nvSpPr>
        <p:spPr bwMode="auto">
          <a:xfrm>
            <a:off x="7787456" y="2069078"/>
            <a:ext cx="41549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 dirty="0">
                <a:solidFill>
                  <a:srgbClr val="0000FF"/>
                </a:solidFill>
              </a:rPr>
              <a:t>③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1" name="직사각형 3"/>
          <p:cNvSpPr>
            <a:spLocks noChangeArrowheads="1"/>
          </p:cNvSpPr>
          <p:nvPr/>
        </p:nvSpPr>
        <p:spPr bwMode="auto">
          <a:xfrm>
            <a:off x="654033" y="2661280"/>
            <a:ext cx="37274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latinLnBrk="1" hangingPunct="1"/>
            <a:r>
              <a:rPr lang="ko-KR" altLang="en-US" b="1" dirty="0">
                <a:solidFill>
                  <a:srgbClr val="0000FF"/>
                </a:solidFill>
              </a:rPr>
              <a:t>①</a:t>
            </a:r>
            <a:endParaRPr lang="ko-KR" altLang="en-US" dirty="0">
              <a:solidFill>
                <a:srgbClr val="0000FF"/>
              </a:solidFill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05715" y="2978096"/>
            <a:ext cx="807963" cy="224200"/>
          </a:xfrm>
          <a:prstGeom prst="rect">
            <a:avLst/>
          </a:prstGeom>
          <a:noFill/>
          <a:ln w="19050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4" name="부제목 5"/>
          <p:cNvSpPr txBox="1">
            <a:spLocks/>
          </p:cNvSpPr>
          <p:nvPr/>
        </p:nvSpPr>
        <p:spPr>
          <a:xfrm>
            <a:off x="5572738" y="286407"/>
            <a:ext cx="3380762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3-4-2.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평가지관리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상세화면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9" name="그룹 18"/>
          <p:cNvGrpSpPr/>
          <p:nvPr/>
        </p:nvGrpSpPr>
        <p:grpSpPr>
          <a:xfrm>
            <a:off x="965200" y="5870078"/>
            <a:ext cx="6210300" cy="339195"/>
            <a:chOff x="965200" y="5870078"/>
            <a:chExt cx="6210300" cy="339195"/>
          </a:xfrm>
        </p:grpSpPr>
        <p:pic>
          <p:nvPicPr>
            <p:cNvPr id="17" name="그림 16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65200" y="5930900"/>
              <a:ext cx="246944" cy="254000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1180836" y="5870078"/>
              <a:ext cx="5994664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확정된 평가지는 관할 </a:t>
              </a:r>
              <a:r>
                <a:rPr lang="ko-KR" altLang="en-US" sz="1200" dirty="0" err="1"/>
                <a:t>교육지원청</a:t>
              </a:r>
              <a:r>
                <a:rPr lang="ko-KR" altLang="en-US" sz="1200" dirty="0"/>
                <a:t> 및 유치원 관리자 서비스에서 확인할 수 있습니다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BD18F01-CF10-B711-8D73-A8BB706052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16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583617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텍스트 개체 틀 18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100" dirty="0"/>
              <a:t>①</a:t>
            </a:r>
            <a:r>
              <a:rPr lang="en-US" altLang="ko-KR" sz="1100" dirty="0"/>
              <a:t> (</a:t>
            </a:r>
            <a:r>
              <a:rPr lang="ko-KR" altLang="en-US" sz="1100" dirty="0"/>
              <a:t>문항 추가 필요 시</a:t>
            </a:r>
            <a:r>
              <a:rPr lang="en-US" altLang="ko-KR" sz="1100" dirty="0"/>
              <a:t>) [</a:t>
            </a:r>
            <a:r>
              <a:rPr lang="ko-KR" altLang="en-US" sz="1100" dirty="0" err="1"/>
              <a:t>평가지관리</a:t>
            </a:r>
            <a:r>
              <a:rPr lang="en-US" altLang="ko-KR" sz="1100" dirty="0"/>
              <a:t>] </a:t>
            </a:r>
            <a:r>
              <a:rPr lang="ko-KR" altLang="en-US" sz="1100" dirty="0"/>
              <a:t>메뉴 클릭 → ② </a:t>
            </a:r>
            <a:r>
              <a:rPr lang="en-US" altLang="ko-KR" sz="1100" dirty="0"/>
              <a:t>[</a:t>
            </a:r>
            <a:r>
              <a:rPr lang="ko-KR" altLang="en-US" sz="1100" dirty="0"/>
              <a:t>체크리스트 문항추가</a:t>
            </a:r>
            <a:r>
              <a:rPr lang="en-US" altLang="ko-KR" sz="1100" dirty="0"/>
              <a:t>] </a:t>
            </a:r>
            <a:r>
              <a:rPr lang="ko-KR" altLang="en-US" sz="1100" dirty="0"/>
              <a:t>버튼 클릭 후 </a:t>
            </a:r>
            <a:r>
              <a:rPr lang="ko-KR" altLang="en-US" sz="1100" dirty="0" err="1"/>
              <a:t>팝업창</a:t>
            </a:r>
            <a:r>
              <a:rPr lang="ko-KR" altLang="en-US" sz="1100" dirty="0"/>
              <a:t> → 입력 후 </a:t>
            </a:r>
            <a:r>
              <a:rPr lang="en-US" altLang="ko-KR" sz="1100" dirty="0"/>
              <a:t>[</a:t>
            </a:r>
            <a:r>
              <a:rPr lang="ko-KR" altLang="en-US" sz="1100" dirty="0"/>
              <a:t>저장</a:t>
            </a:r>
            <a:r>
              <a:rPr lang="en-US" altLang="ko-KR" sz="1100" dirty="0"/>
              <a:t>] </a:t>
            </a:r>
            <a:r>
              <a:rPr lang="ko-KR" altLang="en-US" sz="1100" dirty="0"/>
              <a:t>버튼 클릭</a:t>
            </a:r>
            <a:endParaRPr lang="en-US" altLang="ko-KR" sz="1100" dirty="0"/>
          </a:p>
          <a:p>
            <a:pPr fontAlgn="base">
              <a:lnSpc>
                <a:spcPct val="100000"/>
              </a:lnSpc>
            </a:pPr>
            <a:r>
              <a:rPr lang="ko-KR" altLang="en-US" sz="1100" dirty="0"/>
              <a:t>③ </a:t>
            </a:r>
            <a:r>
              <a:rPr lang="en-US" altLang="ko-KR" sz="1100" dirty="0"/>
              <a:t>[</a:t>
            </a:r>
            <a:r>
              <a:rPr lang="ko-KR" altLang="en-US" sz="1100" dirty="0"/>
              <a:t>문항삭제</a:t>
            </a:r>
            <a:r>
              <a:rPr lang="en-US" altLang="ko-KR" sz="1100" dirty="0"/>
              <a:t>] </a:t>
            </a:r>
            <a:r>
              <a:rPr lang="ko-KR" altLang="en-US" sz="1100" dirty="0"/>
              <a:t>버튼을 클릭 시 평가문항이 삭제 가능</a:t>
            </a:r>
            <a:r>
              <a:rPr lang="en-US" altLang="ko-KR" sz="1100" dirty="0"/>
              <a:t> </a:t>
            </a:r>
            <a:r>
              <a:rPr lang="ko-KR" altLang="en-US" sz="1100" dirty="0"/>
              <a:t>→ ④ 평가지 설정 후 </a:t>
            </a:r>
            <a:r>
              <a:rPr lang="en-US" altLang="ko-KR" sz="1100" dirty="0"/>
              <a:t>[</a:t>
            </a:r>
            <a:r>
              <a:rPr lang="ko-KR" altLang="en-US" sz="1100" dirty="0"/>
              <a:t>저장</a:t>
            </a:r>
            <a:r>
              <a:rPr lang="en-US" altLang="ko-KR" sz="1100" dirty="0"/>
              <a:t>] </a:t>
            </a:r>
            <a:r>
              <a:rPr lang="ko-KR" altLang="en-US" sz="1100" dirty="0"/>
              <a:t>버튼을 클릭 시 평가지 수정 가능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602485" y="1505299"/>
            <a:ext cx="8127202" cy="3752502"/>
            <a:chOff x="602485" y="1505298"/>
            <a:chExt cx="8127202" cy="3939981"/>
          </a:xfrm>
        </p:grpSpPr>
        <p:pic>
          <p:nvPicPr>
            <p:cNvPr id="5" name="그림 4">
              <a:extLst>
                <a:ext uri="{FF2B5EF4-FFF2-40B4-BE49-F238E27FC236}">
                  <a16:creationId xmlns="" xmlns:a16="http://schemas.microsoft.com/office/drawing/2014/main" id="{3DD5C092-B198-4EA3-8702-DE388169FC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7994" y="1505298"/>
              <a:ext cx="7706525" cy="3939981"/>
            </a:xfrm>
            <a:prstGeom prst="rect">
              <a:avLst/>
            </a:prstGeom>
          </p:spPr>
        </p:pic>
        <p:sp>
          <p:nvSpPr>
            <p:cNvPr id="6" name="직사각형 5"/>
            <p:cNvSpPr/>
            <p:nvPr/>
          </p:nvSpPr>
          <p:spPr>
            <a:xfrm>
              <a:off x="7187458" y="2080999"/>
              <a:ext cx="1542229" cy="18831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7987553" y="3501010"/>
              <a:ext cx="672354" cy="122417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8" name="직사각형 4"/>
            <p:cNvSpPr>
              <a:spLocks noChangeArrowheads="1"/>
            </p:cNvSpPr>
            <p:nvPr/>
          </p:nvSpPr>
          <p:spPr bwMode="auto">
            <a:xfrm>
              <a:off x="7230618" y="3035394"/>
              <a:ext cx="635619" cy="406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4"/>
            <p:cNvSpPr>
              <a:spLocks noChangeArrowheads="1"/>
            </p:cNvSpPr>
            <p:nvPr/>
          </p:nvSpPr>
          <p:spPr bwMode="auto">
            <a:xfrm>
              <a:off x="6845280" y="1972022"/>
              <a:ext cx="635619" cy="406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④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7577007" y="3122458"/>
              <a:ext cx="1127513" cy="19324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4"/>
            <p:cNvSpPr>
              <a:spLocks noChangeArrowheads="1"/>
            </p:cNvSpPr>
            <p:nvPr/>
          </p:nvSpPr>
          <p:spPr bwMode="auto">
            <a:xfrm>
              <a:off x="7617571" y="4112532"/>
              <a:ext cx="635619" cy="4062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2" name="직사각형 3"/>
            <p:cNvSpPr>
              <a:spLocks noChangeArrowheads="1"/>
            </p:cNvSpPr>
            <p:nvPr/>
          </p:nvSpPr>
          <p:spPr bwMode="auto">
            <a:xfrm>
              <a:off x="602485" y="2670446"/>
              <a:ext cx="39551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943974" y="2750631"/>
              <a:ext cx="1611745" cy="22420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21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22" name="부제목 5"/>
          <p:cNvSpPr txBox="1">
            <a:spLocks/>
          </p:cNvSpPr>
          <p:nvPr/>
        </p:nvSpPr>
        <p:spPr>
          <a:xfrm>
            <a:off x="5050785" y="286407"/>
            <a:ext cx="390271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3-4-3.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평가지관리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수정화면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1098992" y="5815961"/>
            <a:ext cx="6241608" cy="369332"/>
            <a:chOff x="1098992" y="5815961"/>
            <a:chExt cx="6241608" cy="369332"/>
          </a:xfrm>
        </p:grpSpPr>
        <p:pic>
          <p:nvPicPr>
            <p:cNvPr id="24" name="그림 23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98992" y="5858558"/>
              <a:ext cx="246944" cy="254000"/>
            </a:xfrm>
            <a:prstGeom prst="rect">
              <a:avLst/>
            </a:prstGeom>
          </p:spPr>
        </p:pic>
        <p:sp>
          <p:nvSpPr>
            <p:cNvPr id="25" name="직사각형 24"/>
            <p:cNvSpPr/>
            <p:nvPr/>
          </p:nvSpPr>
          <p:spPr>
            <a:xfrm>
              <a:off x="1345936" y="5815961"/>
              <a:ext cx="59946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평가지 설명 기능을 활용하여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평가지에</a:t>
              </a:r>
              <a:r>
                <a:rPr lang="ko-KR" altLang="en-US" sz="1200" dirty="0"/>
                <a:t> 대한 추가적인 설명이 가능합니다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20B589C-9809-3C5C-BF14-24ABF1A9D4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17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797183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평가기본사항관리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/>
              <a:t>평가척도보기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</a:t>
            </a:r>
            <a:endParaRPr lang="en-US" altLang="ko-KR" sz="1200" dirty="0"/>
          </a:p>
          <a:p>
            <a:pPr fontAlgn="base">
              <a:lnSpc>
                <a:spcPct val="100000"/>
              </a:lnSpc>
            </a:pPr>
            <a:r>
              <a:rPr lang="ko-KR" altLang="en-US" sz="1200" dirty="0"/>
              <a:t>② </a:t>
            </a:r>
            <a:r>
              <a:rPr lang="en-US" altLang="ko-KR" sz="1200" dirty="0"/>
              <a:t>‘</a:t>
            </a:r>
            <a:r>
              <a:rPr lang="ko-KR" altLang="en-US" sz="1200" dirty="0"/>
              <a:t>동료교원평가 </a:t>
            </a:r>
            <a:r>
              <a:rPr lang="en-US" altLang="ko-KR" sz="1200" dirty="0"/>
              <a:t>5</a:t>
            </a:r>
            <a:r>
              <a:rPr lang="ko-KR" altLang="en-US" sz="1200" dirty="0"/>
              <a:t>단척도</a:t>
            </a:r>
            <a:r>
              <a:rPr lang="en-US" altLang="ko-KR" sz="1200" dirty="0"/>
              <a:t>, </a:t>
            </a:r>
            <a:r>
              <a:rPr lang="ko-KR" altLang="en-US" sz="1200" dirty="0"/>
              <a:t>학부모만족도조사 </a:t>
            </a:r>
            <a:r>
              <a:rPr lang="en-US" altLang="ko-KR" sz="1200" dirty="0"/>
              <a:t>5</a:t>
            </a:r>
            <a:r>
              <a:rPr lang="ko-KR" altLang="en-US" sz="1200" dirty="0"/>
              <a:t>단 척도</a:t>
            </a:r>
            <a:r>
              <a:rPr lang="en-US" altLang="ko-KR" sz="1200" dirty="0"/>
              <a:t>’</a:t>
            </a:r>
            <a:r>
              <a:rPr lang="ko-KR" altLang="en-US" sz="1200" dirty="0"/>
              <a:t>에 대한 내용 확인 가능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596965" y="1506607"/>
            <a:ext cx="8259775" cy="3776593"/>
            <a:chOff x="596965" y="1506607"/>
            <a:chExt cx="8259775" cy="3960000"/>
          </a:xfrm>
        </p:grpSpPr>
        <p:pic>
          <p:nvPicPr>
            <p:cNvPr id="6" name="그림 5"/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6740" y="1506607"/>
              <a:ext cx="7920000" cy="3960000"/>
            </a:xfrm>
            <a:prstGeom prst="rect">
              <a:avLst/>
            </a:prstGeom>
          </p:spPr>
        </p:pic>
        <p:sp>
          <p:nvSpPr>
            <p:cNvPr id="7" name="직사각형 6"/>
            <p:cNvSpPr/>
            <p:nvPr/>
          </p:nvSpPr>
          <p:spPr>
            <a:xfrm>
              <a:off x="2613330" y="3735428"/>
              <a:ext cx="6019682" cy="16613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8" name="직사각형 4"/>
            <p:cNvSpPr>
              <a:spLocks noChangeArrowheads="1"/>
            </p:cNvSpPr>
            <p:nvPr/>
          </p:nvSpPr>
          <p:spPr bwMode="auto">
            <a:xfrm>
              <a:off x="2278517" y="357302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926675" y="3309796"/>
              <a:ext cx="1557035" cy="2725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596965" y="3257795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</p:grpSp>
      <p:sp>
        <p:nvSpPr>
          <p:cNvPr id="11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12" name="부제목 5"/>
          <p:cNvSpPr txBox="1">
            <a:spLocks/>
          </p:cNvSpPr>
          <p:nvPr/>
        </p:nvSpPr>
        <p:spPr>
          <a:xfrm>
            <a:off x="6046110" y="286407"/>
            <a:ext cx="290739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3-5.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평가척도보기</a:t>
            </a:r>
          </a:p>
        </p:txBody>
      </p:sp>
      <p:grpSp>
        <p:nvGrpSpPr>
          <p:cNvPr id="13" name="그룹 12"/>
          <p:cNvGrpSpPr/>
          <p:nvPr/>
        </p:nvGrpSpPr>
        <p:grpSpPr>
          <a:xfrm>
            <a:off x="908492" y="5815961"/>
            <a:ext cx="8133908" cy="339195"/>
            <a:chOff x="1098992" y="5815961"/>
            <a:chExt cx="8133908" cy="339195"/>
          </a:xfrm>
        </p:grpSpPr>
        <p:pic>
          <p:nvPicPr>
            <p:cNvPr id="14" name="그림 13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98992" y="5858558"/>
              <a:ext cx="246944" cy="254000"/>
            </a:xfrm>
            <a:prstGeom prst="rect">
              <a:avLst/>
            </a:prstGeom>
          </p:spPr>
        </p:pic>
        <p:sp>
          <p:nvSpPr>
            <p:cNvPr id="15" name="직사각형 14"/>
            <p:cNvSpPr/>
            <p:nvPr/>
          </p:nvSpPr>
          <p:spPr>
            <a:xfrm>
              <a:off x="1345936" y="5815961"/>
              <a:ext cx="7886964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평가 척도 중 </a:t>
              </a:r>
              <a:r>
                <a:rPr lang="en-US" altLang="ko-KR" sz="1200" dirty="0"/>
                <a:t>‘</a:t>
              </a:r>
              <a:r>
                <a:rPr lang="ko-KR" altLang="en-US" sz="1200" dirty="0"/>
                <a:t>잘 모르겠다</a:t>
              </a:r>
              <a:r>
                <a:rPr lang="en-US" altLang="ko-KR" sz="1200" dirty="0"/>
                <a:t>’ </a:t>
              </a:r>
              <a:r>
                <a:rPr lang="ko-KR" altLang="en-US" sz="1200" dirty="0"/>
                <a:t>항목은 만족도 조사 시 선택가능하며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점수 책정에 포함되거나 통계에 포함되지 않습니다</a:t>
              </a:r>
              <a:r>
                <a:rPr lang="en-US" altLang="ko-KR" sz="1200" dirty="0"/>
                <a:t>. 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9DD9F997-68EF-A08D-557E-EAF524F92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18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292851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평가기본사항관리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 </a:t>
            </a:r>
            <a:r>
              <a:rPr lang="en-US" altLang="ko-KR" sz="1200" dirty="0"/>
              <a:t>[</a:t>
            </a:r>
            <a:r>
              <a:rPr lang="ko-KR" altLang="en-US" sz="1200" dirty="0"/>
              <a:t>환산평어기준보기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환산평어기준보기는 </a:t>
            </a:r>
            <a:r>
              <a:rPr lang="en-US" altLang="ko-KR" sz="1200" dirty="0"/>
              <a:t>‘</a:t>
            </a:r>
            <a:r>
              <a:rPr lang="ko-KR" altLang="en-US" sz="1200" dirty="0"/>
              <a:t>동료교원평가</a:t>
            </a:r>
            <a:r>
              <a:rPr lang="en-US" altLang="ko-KR" sz="1200" dirty="0"/>
              <a:t>, </a:t>
            </a:r>
            <a:r>
              <a:rPr lang="ko-KR" altLang="en-US" sz="1200" dirty="0"/>
              <a:t>학부모만족도조사</a:t>
            </a:r>
            <a:r>
              <a:rPr lang="en-US" altLang="ko-KR" sz="1200" dirty="0"/>
              <a:t>’</a:t>
            </a:r>
            <a:r>
              <a:rPr lang="ko-KR" altLang="en-US" sz="1200" dirty="0"/>
              <a:t> 환산평어 목록 확인 가능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614421" y="1520259"/>
            <a:ext cx="8217030" cy="3762941"/>
            <a:chOff x="614421" y="1520259"/>
            <a:chExt cx="8217030" cy="3960000"/>
          </a:xfrm>
        </p:grpSpPr>
        <p:pic>
          <p:nvPicPr>
            <p:cNvPr id="17" name="그림 16"/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1451" y="1520259"/>
              <a:ext cx="7920000" cy="3960000"/>
            </a:xfrm>
            <a:prstGeom prst="rect">
              <a:avLst/>
            </a:prstGeom>
          </p:spPr>
        </p:pic>
        <p:sp>
          <p:nvSpPr>
            <p:cNvPr id="18" name="직사각형 17"/>
            <p:cNvSpPr/>
            <p:nvPr/>
          </p:nvSpPr>
          <p:spPr>
            <a:xfrm>
              <a:off x="2618008" y="3813572"/>
              <a:ext cx="6058562" cy="157421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4"/>
            <p:cNvSpPr>
              <a:spLocks noChangeArrowheads="1"/>
            </p:cNvSpPr>
            <p:nvPr/>
          </p:nvSpPr>
          <p:spPr bwMode="auto">
            <a:xfrm>
              <a:off x="2618008" y="3424313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940268" y="3656921"/>
              <a:ext cx="1543441" cy="29054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614421" y="3590633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</p:grpSp>
      <p:sp>
        <p:nvSpPr>
          <p:cNvPr id="23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평가기본사항관리</a:t>
            </a:r>
          </a:p>
        </p:txBody>
      </p:sp>
      <p:sp>
        <p:nvSpPr>
          <p:cNvPr id="24" name="부제목 5"/>
          <p:cNvSpPr txBox="1">
            <a:spLocks/>
          </p:cNvSpPr>
          <p:nvPr/>
        </p:nvSpPr>
        <p:spPr>
          <a:xfrm>
            <a:off x="6046110" y="286407"/>
            <a:ext cx="290739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3-6.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환산평가척도보기</a:t>
            </a:r>
          </a:p>
        </p:txBody>
      </p:sp>
      <p:grpSp>
        <p:nvGrpSpPr>
          <p:cNvPr id="25" name="그룹 24"/>
          <p:cNvGrpSpPr/>
          <p:nvPr/>
        </p:nvGrpSpPr>
        <p:grpSpPr>
          <a:xfrm>
            <a:off x="908492" y="5815961"/>
            <a:ext cx="8133908" cy="339195"/>
            <a:chOff x="1098992" y="5815961"/>
            <a:chExt cx="8133908" cy="339195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98992" y="5858558"/>
              <a:ext cx="246944" cy="254000"/>
            </a:xfrm>
            <a:prstGeom prst="rect">
              <a:avLst/>
            </a:prstGeom>
          </p:spPr>
        </p:pic>
        <p:sp>
          <p:nvSpPr>
            <p:cNvPr id="27" name="직사각형 26"/>
            <p:cNvSpPr/>
            <p:nvPr/>
          </p:nvSpPr>
          <p:spPr>
            <a:xfrm>
              <a:off x="1345936" y="5815961"/>
              <a:ext cx="7886964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학부모 만족도 조사 환산평균이 </a:t>
              </a:r>
              <a:r>
                <a:rPr lang="en-US" altLang="ko-KR" sz="1200" dirty="0"/>
                <a:t>3.6</a:t>
              </a:r>
              <a:r>
                <a:rPr lang="ko-KR" altLang="en-US" sz="1200" dirty="0"/>
                <a:t>인 경우 </a:t>
              </a:r>
              <a:r>
                <a:rPr lang="ko-KR" altLang="en-US" sz="1200" dirty="0" err="1"/>
                <a:t>환산평어은</a:t>
              </a:r>
              <a:r>
                <a:rPr lang="ko-KR" altLang="en-US" sz="1200" dirty="0"/>
                <a:t> </a:t>
              </a:r>
              <a:r>
                <a:rPr lang="en-US" altLang="ko-KR" sz="1200" dirty="0"/>
                <a:t>‘</a:t>
              </a:r>
              <a:r>
                <a:rPr lang="ko-KR" altLang="en-US" sz="1200" dirty="0"/>
                <a:t>우수</a:t>
              </a:r>
              <a:r>
                <a:rPr lang="en-US" altLang="ko-KR" sz="1200" dirty="0"/>
                <a:t>’</a:t>
              </a:r>
              <a:r>
                <a:rPr lang="ko-KR" altLang="en-US" sz="1200" dirty="0"/>
                <a:t>가 됩니다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C2EBC163-11E3-C682-404E-BAAD70D54B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19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38759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평가진행현황</a:t>
            </a:r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/>
            <a:r>
              <a:rPr lang="ko-KR" altLang="en-US" sz="1400" dirty="0"/>
              <a:t>①</a:t>
            </a:r>
            <a:r>
              <a:rPr lang="en-US" altLang="ko-KR" sz="1400" dirty="0"/>
              <a:t> </a:t>
            </a:r>
            <a:r>
              <a:rPr lang="ko-KR" altLang="en-US" sz="1400" dirty="0"/>
              <a:t>화면 상단 </a:t>
            </a:r>
            <a:r>
              <a:rPr lang="en-US" altLang="ko-KR" sz="1400" dirty="0"/>
              <a:t>[</a:t>
            </a:r>
            <a:r>
              <a:rPr lang="ko-KR" altLang="en-US" sz="1400" dirty="0"/>
              <a:t>평가진행현황</a:t>
            </a:r>
            <a:r>
              <a:rPr lang="en-US" altLang="ko-KR" sz="1400" dirty="0"/>
              <a:t>] </a:t>
            </a:r>
            <a:r>
              <a:rPr lang="ko-KR" altLang="en-US" sz="1400" dirty="0"/>
              <a:t>클릭</a:t>
            </a:r>
            <a:r>
              <a:rPr lang="en-US" altLang="ko-KR" sz="1400" dirty="0"/>
              <a:t> </a:t>
            </a:r>
            <a:r>
              <a:rPr lang="ko-KR" altLang="en-US" sz="1400" dirty="0"/>
              <a:t>→ </a:t>
            </a:r>
            <a:r>
              <a:rPr lang="en-US" altLang="ko-KR" sz="1400" dirty="0"/>
              <a:t>[</a:t>
            </a:r>
            <a:r>
              <a:rPr lang="ko-KR" altLang="en-US" sz="1400" dirty="0"/>
              <a:t>평가진행현황</a:t>
            </a:r>
            <a:r>
              <a:rPr lang="en-US" altLang="ko-KR" sz="1400" dirty="0"/>
              <a:t>] </a:t>
            </a:r>
            <a:r>
              <a:rPr lang="ko-KR" altLang="en-US" sz="1400" dirty="0"/>
              <a:t>메뉴 클릭</a:t>
            </a:r>
            <a:endParaRPr lang="en-US" altLang="ko-KR" sz="1400" dirty="0"/>
          </a:p>
          <a:p>
            <a:pPr fontAlgn="base" latinLnBrk="0"/>
            <a:r>
              <a:rPr lang="ko-KR" altLang="en-US" sz="1400" dirty="0"/>
              <a:t>② 교육청 관할 유치원의 전체 평가진행여부</a:t>
            </a:r>
            <a:r>
              <a:rPr lang="en-US" altLang="ko-KR" sz="1400" dirty="0"/>
              <a:t>,</a:t>
            </a:r>
            <a:r>
              <a:rPr lang="ko-KR" altLang="en-US" sz="1400" dirty="0"/>
              <a:t> 평가검증여부</a:t>
            </a:r>
            <a:r>
              <a:rPr lang="en-US" altLang="ko-KR" sz="1400" dirty="0"/>
              <a:t>, </a:t>
            </a:r>
            <a:r>
              <a:rPr lang="ko-KR" altLang="en-US" sz="1400" dirty="0"/>
              <a:t>학부모만족도 완료여부를 확인 가능</a:t>
            </a:r>
            <a:endParaRPr lang="en-US" altLang="ko-KR" sz="1400" dirty="0"/>
          </a:p>
          <a:p>
            <a:pPr fontAlgn="base" latinLnBrk="0"/>
            <a:r>
              <a:rPr lang="ko-KR" altLang="en-US" sz="1400" dirty="0"/>
              <a:t>③ 유치원 별 동료교원평가</a:t>
            </a:r>
            <a:r>
              <a:rPr lang="en-US" altLang="ko-KR" sz="1400" dirty="0"/>
              <a:t>, </a:t>
            </a:r>
            <a:r>
              <a:rPr lang="ko-KR" altLang="en-US" sz="1400" dirty="0"/>
              <a:t>학부모만족도 완료여부를 확인 가능</a:t>
            </a:r>
          </a:p>
          <a:p>
            <a:pPr>
              <a:lnSpc>
                <a:spcPct val="100000"/>
              </a:lnSpc>
            </a:pPr>
            <a:endParaRPr lang="ko-KR" altLang="en-US" sz="1200" dirty="0"/>
          </a:p>
        </p:txBody>
      </p:sp>
      <p:sp>
        <p:nvSpPr>
          <p:cNvPr id="6" name="부제목 5"/>
          <p:cNvSpPr txBox="1">
            <a:spLocks/>
          </p:cNvSpPr>
          <p:nvPr/>
        </p:nvSpPr>
        <p:spPr>
          <a:xfrm>
            <a:off x="6046110" y="286407"/>
            <a:ext cx="290739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평가진행현황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539440" y="1958372"/>
            <a:ext cx="8346251" cy="3399636"/>
            <a:chOff x="539440" y="1767872"/>
            <a:chExt cx="8346251" cy="3399636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9FF1C84E-78A2-442B-B646-0213AE2E73C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57211" y="1767872"/>
              <a:ext cx="8028480" cy="3399636"/>
            </a:xfrm>
            <a:prstGeom prst="rect">
              <a:avLst/>
            </a:prstGeom>
          </p:spPr>
        </p:pic>
        <p:sp>
          <p:nvSpPr>
            <p:cNvPr id="11" name="직사각형 10"/>
            <p:cNvSpPr/>
            <p:nvPr/>
          </p:nvSpPr>
          <p:spPr>
            <a:xfrm>
              <a:off x="2576062" y="2688328"/>
              <a:ext cx="5989891" cy="98021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4"/>
            <p:cNvSpPr>
              <a:spLocks noChangeArrowheads="1"/>
            </p:cNvSpPr>
            <p:nvPr/>
          </p:nvSpPr>
          <p:spPr bwMode="auto">
            <a:xfrm>
              <a:off x="2245980" y="3033341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827480" y="2754444"/>
              <a:ext cx="1583597" cy="38558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539440" y="2706409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2576062" y="3745023"/>
              <a:ext cx="5989891" cy="105216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4"/>
            <p:cNvSpPr>
              <a:spLocks noChangeArrowheads="1"/>
            </p:cNvSpPr>
            <p:nvPr/>
          </p:nvSpPr>
          <p:spPr bwMode="auto">
            <a:xfrm>
              <a:off x="2242297" y="402727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7ADE7A86-B2A4-4A46-8482-058CCE698ABF}"/>
                </a:ext>
              </a:extLst>
            </p:cNvPr>
            <p:cNvSpPr txBox="1"/>
            <p:nvPr/>
          </p:nvSpPr>
          <p:spPr>
            <a:xfrm>
              <a:off x="6127562" y="3336721"/>
              <a:ext cx="2375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/>
                <a:t>-</a:t>
              </a:r>
              <a:endParaRPr lang="ko-KR" altLang="en-US" sz="1000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="" xmlns:a16="http://schemas.microsoft.com/office/drawing/2014/main" id="{6F1E9F05-87FD-4F03-BD08-D06E22513294}"/>
                </a:ext>
              </a:extLst>
            </p:cNvPr>
            <p:cNvSpPr txBox="1"/>
            <p:nvPr/>
          </p:nvSpPr>
          <p:spPr>
            <a:xfrm>
              <a:off x="6804450" y="3331823"/>
              <a:ext cx="2375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/>
                <a:t>-</a:t>
              </a:r>
              <a:endParaRPr lang="ko-KR" altLang="en-US" sz="1000" dirty="0"/>
            </a:p>
          </p:txBody>
        </p:sp>
        <p:sp>
          <p:nvSpPr>
            <p:cNvPr id="19" name="TextBox 18">
              <a:extLst>
                <a:ext uri="{FF2B5EF4-FFF2-40B4-BE49-F238E27FC236}">
                  <a16:creationId xmlns="" xmlns:a16="http://schemas.microsoft.com/office/drawing/2014/main" id="{B2E7DA04-19DD-475C-B9EB-4EA3782E3C87}"/>
                </a:ext>
              </a:extLst>
            </p:cNvPr>
            <p:cNvSpPr txBox="1"/>
            <p:nvPr/>
          </p:nvSpPr>
          <p:spPr>
            <a:xfrm>
              <a:off x="7502874" y="4097233"/>
              <a:ext cx="2375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/>
                <a:t>-</a:t>
              </a:r>
              <a:endParaRPr lang="ko-KR" altLang="en-US" sz="1000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="" xmlns:a16="http://schemas.microsoft.com/office/drawing/2014/main" id="{DB5B0ACE-75B0-4EE0-8777-05FB3FA29342}"/>
                </a:ext>
              </a:extLst>
            </p:cNvPr>
            <p:cNvSpPr txBox="1"/>
            <p:nvPr/>
          </p:nvSpPr>
          <p:spPr>
            <a:xfrm>
              <a:off x="7502874" y="4470570"/>
              <a:ext cx="23756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1000" dirty="0"/>
                <a:t>-</a:t>
              </a:r>
              <a:endParaRPr lang="ko-KR" altLang="en-US" sz="1000" dirty="0"/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908492" y="5828661"/>
            <a:ext cx="8133908" cy="369332"/>
            <a:chOff x="1098992" y="5828661"/>
            <a:chExt cx="8133908" cy="369332"/>
          </a:xfrm>
        </p:grpSpPr>
        <p:pic>
          <p:nvPicPr>
            <p:cNvPr id="22" name="그림 21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98992" y="5871258"/>
              <a:ext cx="246944" cy="254000"/>
            </a:xfrm>
            <a:prstGeom prst="rect">
              <a:avLst/>
            </a:prstGeom>
          </p:spPr>
        </p:pic>
        <p:sp>
          <p:nvSpPr>
            <p:cNvPr id="23" name="직사각형 22"/>
            <p:cNvSpPr/>
            <p:nvPr/>
          </p:nvSpPr>
          <p:spPr>
            <a:xfrm>
              <a:off x="1345936" y="5828661"/>
              <a:ext cx="78869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200" dirty="0"/>
                <a:t>(</a:t>
              </a:r>
              <a:r>
                <a:rPr lang="ko-KR" altLang="en-US" sz="1200" dirty="0"/>
                <a:t>교육청</a:t>
              </a:r>
              <a:r>
                <a:rPr lang="en-US" altLang="ko-KR" sz="1200" dirty="0"/>
                <a:t>) </a:t>
              </a:r>
              <a:r>
                <a:rPr lang="ko-KR" altLang="en-US" sz="1200" dirty="0"/>
                <a:t>지역 전체의 유치원 현황을 확인할 수 있습니다</a:t>
              </a:r>
              <a:r>
                <a:rPr lang="en-US" altLang="ko-KR" sz="1200" dirty="0"/>
                <a:t>.</a:t>
              </a:r>
            </a:p>
          </p:txBody>
        </p:sp>
      </p:grpSp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492" y="6125258"/>
            <a:ext cx="246944" cy="254000"/>
          </a:xfrm>
          <a:prstGeom prst="rect">
            <a:avLst/>
          </a:prstGeom>
        </p:spPr>
      </p:pic>
      <p:sp>
        <p:nvSpPr>
          <p:cNvPr id="25" name="직사각형 24"/>
          <p:cNvSpPr/>
          <p:nvPr/>
        </p:nvSpPr>
        <p:spPr>
          <a:xfrm>
            <a:off x="1155436" y="6082661"/>
            <a:ext cx="78869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200" dirty="0"/>
              <a:t>(</a:t>
            </a:r>
            <a:r>
              <a:rPr lang="ko-KR" altLang="en-US" sz="1200" dirty="0" err="1"/>
              <a:t>교육지원청</a:t>
            </a:r>
            <a:r>
              <a:rPr lang="en-US" altLang="ko-KR" sz="1200" dirty="0"/>
              <a:t>) </a:t>
            </a:r>
            <a:r>
              <a:rPr lang="ko-KR" altLang="en-US" sz="1200" dirty="0"/>
              <a:t>관할 구역의 유치원 현황을 확인할 수 있습니다</a:t>
            </a:r>
            <a:r>
              <a:rPr lang="en-US" altLang="ko-KR" sz="1200" dirty="0"/>
              <a:t>.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44BE725A-1416-F2D0-200D-946E800D25B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20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444126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텍스트 개체 틀 16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</a:t>
            </a:r>
            <a:r>
              <a:rPr lang="ko-KR" altLang="en-US" sz="1200" dirty="0"/>
              <a:t> 클릭 →</a:t>
            </a:r>
            <a:r>
              <a:rPr lang="en-US" altLang="ko-KR" sz="1200" dirty="0"/>
              <a:t> [</a:t>
            </a:r>
            <a:r>
              <a:rPr lang="ko-KR" altLang="en-US" sz="1200" dirty="0"/>
              <a:t>교육청일반현황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</a:t>
            </a:r>
            <a:r>
              <a:rPr lang="ko-KR" altLang="en-US" sz="1200" dirty="0" err="1"/>
              <a:t>교육지원청</a:t>
            </a:r>
            <a:r>
              <a:rPr lang="en-US" altLang="ko-KR" sz="1200" dirty="0"/>
              <a:t>, </a:t>
            </a:r>
            <a:r>
              <a:rPr lang="ko-KR" altLang="en-US" sz="1200" dirty="0"/>
              <a:t>설립유형</a:t>
            </a:r>
            <a:r>
              <a:rPr lang="en-US" altLang="ko-KR" sz="1200" dirty="0"/>
              <a:t>, </a:t>
            </a:r>
            <a:r>
              <a:rPr lang="ko-KR" altLang="en-US" sz="1200" dirty="0"/>
              <a:t>유치원 등 원하는 검색 조회 조건에 따라 유치원 현황을 확인</a:t>
            </a:r>
          </a:p>
        </p:txBody>
      </p:sp>
      <p:grpSp>
        <p:nvGrpSpPr>
          <p:cNvPr id="5" name="그룹 4"/>
          <p:cNvGrpSpPr/>
          <p:nvPr/>
        </p:nvGrpSpPr>
        <p:grpSpPr>
          <a:xfrm>
            <a:off x="859960" y="1528275"/>
            <a:ext cx="7859030" cy="3810686"/>
            <a:chOff x="1911962" y="1606547"/>
            <a:chExt cx="5098157" cy="3624697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35208" y="1606547"/>
              <a:ext cx="4874911" cy="3600000"/>
            </a:xfrm>
            <a:prstGeom prst="rect">
              <a:avLst/>
            </a:prstGeom>
          </p:spPr>
        </p:pic>
        <p:sp>
          <p:nvSpPr>
            <p:cNvPr id="7" name="직사각형 6"/>
            <p:cNvSpPr/>
            <p:nvPr/>
          </p:nvSpPr>
          <p:spPr>
            <a:xfrm>
              <a:off x="3131799" y="2504806"/>
              <a:ext cx="3767872" cy="272643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8" name="직사각형 4"/>
            <p:cNvSpPr>
              <a:spLocks noChangeArrowheads="1"/>
            </p:cNvSpPr>
            <p:nvPr/>
          </p:nvSpPr>
          <p:spPr bwMode="auto">
            <a:xfrm>
              <a:off x="2911496" y="244922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9" name="직사각형 4"/>
            <p:cNvSpPr>
              <a:spLocks noChangeArrowheads="1"/>
            </p:cNvSpPr>
            <p:nvPr/>
          </p:nvSpPr>
          <p:spPr bwMode="auto">
            <a:xfrm>
              <a:off x="2572281" y="4080789"/>
              <a:ext cx="184731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2129153" y="2207643"/>
              <a:ext cx="957079" cy="22499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1911962" y="2121595"/>
              <a:ext cx="305050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</p:grpSp>
      <p:sp>
        <p:nvSpPr>
          <p:cNvPr id="18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 결과</a:t>
            </a:r>
          </a:p>
        </p:txBody>
      </p:sp>
      <p:sp>
        <p:nvSpPr>
          <p:cNvPr id="19" name="부제목 5"/>
          <p:cNvSpPr txBox="1">
            <a:spLocks/>
          </p:cNvSpPr>
          <p:nvPr/>
        </p:nvSpPr>
        <p:spPr>
          <a:xfrm>
            <a:off x="6046110" y="286407"/>
            <a:ext cx="290739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교육청 일반현황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908492" y="5815961"/>
            <a:ext cx="8133908" cy="339195"/>
            <a:chOff x="1098992" y="5815961"/>
            <a:chExt cx="8133908" cy="339195"/>
          </a:xfrm>
        </p:grpSpPr>
        <p:pic>
          <p:nvPicPr>
            <p:cNvPr id="21" name="그림 20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098992" y="5858558"/>
              <a:ext cx="246944" cy="254000"/>
            </a:xfrm>
            <a:prstGeom prst="rect">
              <a:avLst/>
            </a:prstGeom>
          </p:spPr>
        </p:pic>
        <p:sp>
          <p:nvSpPr>
            <p:cNvPr id="22" name="직사각형 21"/>
            <p:cNvSpPr/>
            <p:nvPr/>
          </p:nvSpPr>
          <p:spPr>
            <a:xfrm>
              <a:off x="1345936" y="5815961"/>
              <a:ext cx="7886964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교육청 관할 유치원의 현황을 확인할 수 있습니다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19037F4B-424D-ADA1-B783-150C1157AE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21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641023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 err="1"/>
              <a:t>평가지별통계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</a:t>
            </a:r>
            <a:r>
              <a:rPr lang="en-US" altLang="ko-KR" sz="1200" dirty="0"/>
              <a:t> </a:t>
            </a:r>
            <a:r>
              <a:rPr lang="ko-KR" altLang="en-US" sz="1200" dirty="0"/>
              <a:t>→ ② </a:t>
            </a:r>
            <a:r>
              <a:rPr lang="en-US" altLang="ko-KR" sz="1200" dirty="0"/>
              <a:t>[</a:t>
            </a:r>
            <a:r>
              <a:rPr lang="ko-KR" altLang="en-US" sz="1200" dirty="0"/>
              <a:t>원장</a:t>
            </a:r>
            <a:r>
              <a:rPr lang="en-US" altLang="ko-KR" sz="1200" dirty="0"/>
              <a:t>], [</a:t>
            </a:r>
            <a:r>
              <a:rPr lang="ko-KR" altLang="en-US" sz="1200" dirty="0" err="1"/>
              <a:t>원감</a:t>
            </a:r>
            <a:r>
              <a:rPr lang="en-US" altLang="ko-KR" sz="1200" dirty="0"/>
              <a:t>]</a:t>
            </a:r>
            <a:r>
              <a:rPr lang="ko-KR" altLang="en-US" sz="1200" dirty="0"/>
              <a:t> 등 교원 유형</a:t>
            </a:r>
            <a:r>
              <a:rPr lang="en-US" altLang="ko-KR" sz="1200" dirty="0"/>
              <a:t> </a:t>
            </a:r>
            <a:r>
              <a:rPr lang="ko-KR" altLang="en-US" sz="1200" dirty="0"/>
              <a:t>버튼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spc="-60" dirty="0"/>
              <a:t>③ 원하는 평가지 항목 클릭 후 평가지 통계 상세보기 화면 활성화</a:t>
            </a:r>
            <a:r>
              <a:rPr lang="en-US" altLang="ko-KR" sz="1200" spc="-60" dirty="0"/>
              <a:t>(</a:t>
            </a:r>
            <a:r>
              <a:rPr lang="ko-KR" altLang="en-US" sz="1200" spc="-60" dirty="0"/>
              <a:t>대상자 별 반응분포</a:t>
            </a:r>
            <a:r>
              <a:rPr lang="en-US" altLang="ko-KR" sz="1200" spc="-60" dirty="0"/>
              <a:t>, </a:t>
            </a:r>
            <a:r>
              <a:rPr lang="ko-KR" altLang="en-US" sz="1200" spc="-60" dirty="0"/>
              <a:t>서술형 문항 통계</a:t>
            </a:r>
            <a:r>
              <a:rPr lang="en-US" altLang="ko-KR" sz="1200" spc="-60" dirty="0"/>
              <a:t> </a:t>
            </a:r>
            <a:r>
              <a:rPr lang="ko-KR" altLang="en-US" sz="1200" spc="-60" dirty="0"/>
              <a:t>결과 확인 가능</a:t>
            </a:r>
            <a:r>
              <a:rPr lang="en-US" altLang="ko-KR" sz="1200" dirty="0"/>
              <a:t>)</a:t>
            </a:r>
            <a:r>
              <a:rPr lang="ko-KR" altLang="en-US" sz="1200" dirty="0"/>
              <a:t> </a:t>
            </a:r>
          </a:p>
        </p:txBody>
      </p:sp>
      <p:sp>
        <p:nvSpPr>
          <p:cNvPr id="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 결과</a:t>
            </a:r>
          </a:p>
        </p:txBody>
      </p:sp>
      <p:sp>
        <p:nvSpPr>
          <p:cNvPr id="6" name="부제목 5"/>
          <p:cNvSpPr txBox="1">
            <a:spLocks/>
          </p:cNvSpPr>
          <p:nvPr/>
        </p:nvSpPr>
        <p:spPr>
          <a:xfrm>
            <a:off x="6046110" y="286407"/>
            <a:ext cx="290739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5-2-1.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평가지별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통계</a:t>
            </a:r>
          </a:p>
        </p:txBody>
      </p:sp>
      <p:grpSp>
        <p:nvGrpSpPr>
          <p:cNvPr id="7" name="그룹 6"/>
          <p:cNvGrpSpPr/>
          <p:nvPr/>
        </p:nvGrpSpPr>
        <p:grpSpPr>
          <a:xfrm>
            <a:off x="770919" y="1795640"/>
            <a:ext cx="8102148" cy="2772403"/>
            <a:chOff x="498814" y="1795640"/>
            <a:chExt cx="8374253" cy="2772403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D431E59B-3EBC-48C6-A0C2-BA7629121A4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32059" y="2738965"/>
              <a:ext cx="4041008" cy="1532021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66882" y="1795640"/>
              <a:ext cx="4104569" cy="2772403"/>
            </a:xfrm>
            <a:prstGeom prst="rect">
              <a:avLst/>
            </a:prstGeom>
          </p:spPr>
        </p:pic>
        <p:sp>
          <p:nvSpPr>
            <p:cNvPr id="10" name="직사각형 9"/>
            <p:cNvSpPr/>
            <p:nvPr/>
          </p:nvSpPr>
          <p:spPr>
            <a:xfrm>
              <a:off x="5697683" y="3243932"/>
              <a:ext cx="3120106" cy="4100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4"/>
            <p:cNvSpPr>
              <a:spLocks noChangeArrowheads="1"/>
            </p:cNvSpPr>
            <p:nvPr/>
          </p:nvSpPr>
          <p:spPr bwMode="auto">
            <a:xfrm>
              <a:off x="5501332" y="2945851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735541" y="2805623"/>
              <a:ext cx="1523803" cy="77695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98814" y="2767356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cxnSp>
          <p:nvCxnSpPr>
            <p:cNvPr id="14" name="직선 화살표 연결선 13"/>
            <p:cNvCxnSpPr/>
            <p:nvPr/>
          </p:nvCxnSpPr>
          <p:spPr>
            <a:xfrm>
              <a:off x="3259344" y="3144432"/>
              <a:ext cx="2433336" cy="212558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14"/>
            <p:cNvSpPr/>
            <p:nvPr/>
          </p:nvSpPr>
          <p:spPr>
            <a:xfrm>
              <a:off x="721145" y="3075685"/>
              <a:ext cx="898445" cy="28130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4"/>
            <p:cNvSpPr>
              <a:spLocks noChangeArrowheads="1"/>
            </p:cNvSpPr>
            <p:nvPr/>
          </p:nvSpPr>
          <p:spPr bwMode="auto">
            <a:xfrm>
              <a:off x="1638068" y="2504466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</p:grpSp>
      <p:pic>
        <p:nvPicPr>
          <p:cNvPr id="17" name="그림 1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492" y="5858558"/>
            <a:ext cx="246944" cy="254000"/>
          </a:xfrm>
          <a:prstGeom prst="rect">
            <a:avLst/>
          </a:prstGeom>
        </p:spPr>
      </p:pic>
      <p:sp>
        <p:nvSpPr>
          <p:cNvPr id="18" name="직사각형 17"/>
          <p:cNvSpPr/>
          <p:nvPr/>
        </p:nvSpPr>
        <p:spPr>
          <a:xfrm>
            <a:off x="1155436" y="5815961"/>
            <a:ext cx="7886964" cy="3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원장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원감의</a:t>
            </a:r>
            <a:r>
              <a:rPr lang="ko-KR" altLang="en-US" sz="1200" dirty="0"/>
              <a:t> </a:t>
            </a:r>
            <a:r>
              <a:rPr lang="ko-KR" altLang="en-US" sz="1200" dirty="0" err="1"/>
              <a:t>평가지별</a:t>
            </a:r>
            <a:r>
              <a:rPr lang="ko-KR" altLang="en-US" sz="1200" dirty="0"/>
              <a:t> 통계 정보는 교육청 및 </a:t>
            </a:r>
            <a:r>
              <a:rPr lang="ko-KR" altLang="en-US" sz="1200" dirty="0" err="1"/>
              <a:t>교육지원청에서만</a:t>
            </a:r>
            <a:r>
              <a:rPr lang="ko-KR" altLang="en-US" sz="1200" dirty="0"/>
              <a:t> 열람이 가능합니다</a:t>
            </a:r>
            <a:r>
              <a:rPr lang="en-US" altLang="ko-KR" sz="1200" dirty="0"/>
              <a:t>.</a:t>
            </a: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345EFC8C-1AF5-4BE5-6A9C-8CB207BCE6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22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4278154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200" spc="-60" dirty="0"/>
              <a:t>①</a:t>
            </a:r>
            <a:r>
              <a:rPr lang="en-US" altLang="ko-KR" sz="1200" spc="-60" dirty="0"/>
              <a:t> [</a:t>
            </a:r>
            <a:r>
              <a:rPr lang="ko-KR" altLang="en-US" sz="1200" spc="-60" dirty="0" err="1"/>
              <a:t>대상자별</a:t>
            </a:r>
            <a:r>
              <a:rPr lang="ko-KR" altLang="en-US" sz="1200" spc="-60" dirty="0"/>
              <a:t> 반응분포</a:t>
            </a:r>
            <a:r>
              <a:rPr lang="en-US" altLang="ko-KR" sz="1200" spc="-60" dirty="0"/>
              <a:t>] </a:t>
            </a:r>
            <a:r>
              <a:rPr lang="ko-KR" altLang="en-US" sz="1200" spc="-60" dirty="0"/>
              <a:t>버튼 클릭 → 평가 빈도를 확인 가능 → </a:t>
            </a:r>
            <a:r>
              <a:rPr lang="en-US" altLang="ko-KR" sz="1200" spc="-60" dirty="0"/>
              <a:t>[</a:t>
            </a:r>
            <a:r>
              <a:rPr lang="ko-KR" altLang="en-US" sz="1200" spc="-60" dirty="0"/>
              <a:t>평가지표 및 문항별 분포</a:t>
            </a:r>
            <a:r>
              <a:rPr lang="en-US" altLang="ko-KR" sz="1200" spc="-60" dirty="0"/>
              <a:t>] </a:t>
            </a:r>
            <a:r>
              <a:rPr lang="ko-KR" altLang="en-US" sz="1200" spc="-60" dirty="0"/>
              <a:t>클릭 시 평균 통계정보 확인 가능</a:t>
            </a:r>
            <a:endParaRPr lang="en-US" altLang="ko-KR" sz="1200" spc="-60" dirty="0"/>
          </a:p>
          <a:p>
            <a:pPr fontAlgn="base">
              <a:lnSpc>
                <a:spcPct val="100000"/>
              </a:lnSpc>
            </a:pPr>
            <a:r>
              <a:rPr lang="ko-KR" altLang="en-US" sz="1200" spc="-80" dirty="0"/>
              <a:t>② </a:t>
            </a:r>
            <a:r>
              <a:rPr lang="en-US" altLang="ko-KR" sz="1200" spc="-80" dirty="0"/>
              <a:t>[</a:t>
            </a:r>
            <a:r>
              <a:rPr lang="ko-KR" altLang="en-US" sz="1200" spc="-80" dirty="0"/>
              <a:t>서술형 문항보기</a:t>
            </a:r>
            <a:r>
              <a:rPr lang="en-US" altLang="ko-KR" sz="1200" spc="-80" dirty="0"/>
              <a:t>] </a:t>
            </a:r>
            <a:r>
              <a:rPr lang="ko-KR" altLang="en-US" sz="1200" spc="-80" dirty="0"/>
              <a:t>버튼 클릭 → 서술문항에서 원하는 교원 정보 클릭</a:t>
            </a:r>
            <a:r>
              <a:rPr lang="en-US" altLang="ko-KR" sz="1200" spc="-80" dirty="0"/>
              <a:t>(</a:t>
            </a:r>
            <a:r>
              <a:rPr lang="ko-KR" altLang="en-US" sz="1200" spc="-80" dirty="0" err="1"/>
              <a:t>응답수</a:t>
            </a:r>
            <a:r>
              <a:rPr lang="ko-KR" altLang="en-US" sz="1200" spc="-80" dirty="0"/>
              <a:t> 확인 가능</a:t>
            </a:r>
            <a:r>
              <a:rPr lang="en-US" altLang="ko-KR" sz="1200" spc="-80" dirty="0"/>
              <a:t>)</a:t>
            </a:r>
            <a:r>
              <a:rPr lang="ko-KR" altLang="en-US" sz="1200" spc="-80" dirty="0"/>
              <a:t> → 작성된 서술 답변 평가 확인 가능</a:t>
            </a:r>
          </a:p>
        </p:txBody>
      </p:sp>
      <p:sp>
        <p:nvSpPr>
          <p:cNvPr id="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 결과</a:t>
            </a:r>
          </a:p>
        </p:txBody>
      </p:sp>
      <p:sp>
        <p:nvSpPr>
          <p:cNvPr id="6" name="부제목 5"/>
          <p:cNvSpPr txBox="1">
            <a:spLocks/>
          </p:cNvSpPr>
          <p:nvPr/>
        </p:nvSpPr>
        <p:spPr>
          <a:xfrm>
            <a:off x="2389998" y="286407"/>
            <a:ext cx="6563502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5-2-2.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평가지별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통계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대상자별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 반응분포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,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서술형 문항보기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326869" y="1478068"/>
            <a:ext cx="7178445" cy="3749051"/>
            <a:chOff x="1326869" y="1478068"/>
            <a:chExt cx="7178445" cy="3749051"/>
          </a:xfrm>
        </p:grpSpPr>
        <p:pic>
          <p:nvPicPr>
            <p:cNvPr id="8" name="그림 7"/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923821" y="1478068"/>
              <a:ext cx="4582314" cy="1554414"/>
            </a:xfrm>
            <a:prstGeom prst="rect">
              <a:avLst/>
            </a:prstGeom>
          </p:spPr>
        </p:pic>
        <p:sp>
          <p:nvSpPr>
            <p:cNvPr id="9" name="직사각형 8"/>
            <p:cNvSpPr/>
            <p:nvPr/>
          </p:nvSpPr>
          <p:spPr>
            <a:xfrm>
              <a:off x="1326869" y="3138921"/>
              <a:ext cx="3302281" cy="208819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3962568" y="2599252"/>
              <a:ext cx="482262" cy="20990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015882" y="3145726"/>
              <a:ext cx="3489432" cy="208139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2" name="직선 화살표 연결선 11"/>
            <p:cNvCxnSpPr>
              <a:endCxn id="9" idx="0"/>
            </p:cNvCxnSpPr>
            <p:nvPr/>
          </p:nvCxnSpPr>
          <p:spPr>
            <a:xfrm flipH="1">
              <a:off x="2978010" y="2815276"/>
              <a:ext cx="1225690" cy="323645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화살표 연결선 12"/>
            <p:cNvCxnSpPr/>
            <p:nvPr/>
          </p:nvCxnSpPr>
          <p:spPr>
            <a:xfrm>
              <a:off x="4673384" y="2809154"/>
              <a:ext cx="690726" cy="332191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직사각형 4"/>
            <p:cNvSpPr>
              <a:spLocks noChangeArrowheads="1"/>
            </p:cNvSpPr>
            <p:nvPr/>
          </p:nvSpPr>
          <p:spPr bwMode="auto">
            <a:xfrm>
              <a:off x="4301308" y="2283514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3677146" y="2293316"/>
              <a:ext cx="41549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475675" y="2603036"/>
              <a:ext cx="482262" cy="20990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17" name="그림 16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377127" y="3205809"/>
              <a:ext cx="3211349" cy="1917370"/>
            </a:xfrm>
            <a:prstGeom prst="rect">
              <a:avLst/>
            </a:prstGeom>
          </p:spPr>
        </p:pic>
        <p:pic>
          <p:nvPicPr>
            <p:cNvPr id="18" name="그림 17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27672" y="3202890"/>
              <a:ext cx="3432868" cy="1979140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E16FC081-A947-413F-8FF0-211958E561E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753901" y="2201708"/>
              <a:ext cx="898249" cy="115726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="" xmlns:a16="http://schemas.microsoft.com/office/drawing/2014/main" id="{0475187E-083B-4A63-9905-D6407486ACB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70739" y="3733818"/>
              <a:ext cx="717542" cy="92445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6FB72C9E-D8B0-49BE-B164-0D5EEB55C1E8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001316" y="3579956"/>
              <a:ext cx="618025" cy="79624"/>
            </a:xfrm>
            <a:prstGeom prst="rect">
              <a:avLst/>
            </a:prstGeom>
          </p:spPr>
        </p:pic>
        <p:pic>
          <p:nvPicPr>
            <p:cNvPr id="22" name="그림 21">
              <a:extLst>
                <a:ext uri="{FF2B5EF4-FFF2-40B4-BE49-F238E27FC236}">
                  <a16:creationId xmlns="" xmlns:a16="http://schemas.microsoft.com/office/drawing/2014/main" id="{B824BE33-9B4A-D8E5-615D-E5BADF4FA29E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27672" y="3238600"/>
              <a:ext cx="3432868" cy="1880682"/>
            </a:xfrm>
            <a:prstGeom prst="rect">
              <a:avLst/>
            </a:prstGeom>
          </p:spPr>
        </p:pic>
      </p:grpSp>
      <p:grpSp>
        <p:nvGrpSpPr>
          <p:cNvPr id="23" name="그룹 22"/>
          <p:cNvGrpSpPr/>
          <p:nvPr/>
        </p:nvGrpSpPr>
        <p:grpSpPr>
          <a:xfrm>
            <a:off x="965200" y="5717678"/>
            <a:ext cx="7988300" cy="609434"/>
            <a:chOff x="965200" y="5717678"/>
            <a:chExt cx="6210300" cy="609434"/>
          </a:xfrm>
        </p:grpSpPr>
        <p:pic>
          <p:nvPicPr>
            <p:cNvPr id="24" name="그림 23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65200" y="5778500"/>
              <a:ext cx="246944" cy="254000"/>
            </a:xfrm>
            <a:prstGeom prst="rect">
              <a:avLst/>
            </a:prstGeom>
          </p:spPr>
        </p:pic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65200" y="6032500"/>
              <a:ext cx="246944" cy="254000"/>
            </a:xfrm>
            <a:prstGeom prst="rect">
              <a:avLst/>
            </a:prstGeom>
          </p:spPr>
        </p:pic>
        <p:sp>
          <p:nvSpPr>
            <p:cNvPr id="26" name="직사각형 25"/>
            <p:cNvSpPr/>
            <p:nvPr/>
          </p:nvSpPr>
          <p:spPr>
            <a:xfrm>
              <a:off x="1180836" y="5717678"/>
              <a:ext cx="59946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 err="1"/>
                <a:t>대상자별</a:t>
              </a:r>
              <a:r>
                <a:rPr lang="ko-KR" altLang="en-US" sz="1200" dirty="0"/>
                <a:t> 반응분포에서 평가 척도 중 </a:t>
              </a:r>
              <a:r>
                <a:rPr lang="en-US" altLang="ko-KR" sz="1200" dirty="0"/>
                <a:t>‘</a:t>
              </a:r>
              <a:r>
                <a:rPr lang="ko-KR" altLang="en-US" sz="1200" dirty="0"/>
                <a:t>잘 모르겠다</a:t>
              </a:r>
              <a:r>
                <a:rPr lang="en-US" altLang="ko-KR" sz="1200" dirty="0"/>
                <a:t>’</a:t>
              </a:r>
              <a:r>
                <a:rPr lang="ko-KR" altLang="en-US" sz="1200" dirty="0"/>
                <a:t>의 빈도와 환산점수는 평가 결과에 반영이 되지 않습니다</a:t>
              </a:r>
              <a:r>
                <a:rPr lang="en-US" altLang="ko-KR" sz="1200" dirty="0"/>
                <a:t>.</a:t>
              </a: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1180836" y="5987917"/>
              <a:ext cx="4140464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서술 문항은 </a:t>
              </a:r>
              <a:r>
                <a:rPr lang="ko-KR" altLang="en-US" sz="1200" dirty="0" err="1"/>
                <a:t>평가지에서</a:t>
              </a:r>
              <a:r>
                <a:rPr lang="ko-KR" altLang="en-US" sz="1200" dirty="0"/>
                <a:t> 작성한 내용만 반영됩니다</a:t>
              </a:r>
              <a:r>
                <a:rPr lang="en-US" altLang="ko-KR" sz="1200" dirty="0"/>
                <a:t>.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B6508C3C-EC93-30FF-69F7-FD56DEE18D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23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0507520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6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pPr fontAlgn="base" latinLnBrk="0"/>
            <a:r>
              <a:rPr lang="ko-KR" altLang="en-US" sz="1400" dirty="0"/>
              <a:t>①</a:t>
            </a:r>
            <a:r>
              <a:rPr lang="en-US" altLang="ko-KR" sz="1400" dirty="0"/>
              <a:t> </a:t>
            </a:r>
            <a:r>
              <a:rPr lang="ko-KR" altLang="en-US" sz="1400" dirty="0"/>
              <a:t>화면 상단 </a:t>
            </a:r>
            <a:r>
              <a:rPr lang="en-US" altLang="ko-KR" sz="1400" dirty="0"/>
              <a:t>[</a:t>
            </a:r>
            <a:r>
              <a:rPr lang="ko-KR" altLang="en-US" sz="1400" dirty="0"/>
              <a:t>평가결과</a:t>
            </a:r>
            <a:r>
              <a:rPr lang="en-US" altLang="ko-KR" sz="1400" dirty="0"/>
              <a:t>]</a:t>
            </a:r>
            <a:r>
              <a:rPr lang="ko-KR" altLang="en-US" sz="1400" dirty="0"/>
              <a:t> 클릭 →</a:t>
            </a:r>
            <a:r>
              <a:rPr lang="en-US" altLang="ko-KR" sz="1400" dirty="0"/>
              <a:t> [</a:t>
            </a:r>
            <a:r>
              <a:rPr lang="ko-KR" altLang="en-US" sz="1400" dirty="0"/>
              <a:t>평가결과분포</a:t>
            </a:r>
            <a:r>
              <a:rPr lang="en-US" altLang="ko-KR" sz="1400" dirty="0"/>
              <a:t>] </a:t>
            </a:r>
            <a:r>
              <a:rPr lang="ko-KR" altLang="en-US" sz="1400" dirty="0"/>
              <a:t>클릭 → ② </a:t>
            </a:r>
            <a:r>
              <a:rPr lang="en-US" altLang="ko-KR" sz="1400" dirty="0"/>
              <a:t>[</a:t>
            </a:r>
            <a:r>
              <a:rPr lang="ko-KR" altLang="en-US" sz="1400" dirty="0"/>
              <a:t>교원 유형</a:t>
            </a:r>
            <a:r>
              <a:rPr lang="en-US" altLang="ko-KR" sz="1400" dirty="0"/>
              <a:t>] </a:t>
            </a:r>
            <a:r>
              <a:rPr lang="ko-KR" altLang="en-US" sz="1400" dirty="0"/>
              <a:t>버튼 클릭</a:t>
            </a:r>
            <a:endParaRPr lang="en-US" altLang="ko-KR" sz="1400" dirty="0"/>
          </a:p>
          <a:p>
            <a:pPr fontAlgn="base" latinLnBrk="0"/>
            <a:r>
              <a:rPr lang="ko-KR" altLang="en-US" sz="1400" dirty="0"/>
              <a:t>③ 선택한 교원의 </a:t>
            </a:r>
            <a:r>
              <a:rPr lang="ko-KR" altLang="en-US" sz="1400" dirty="0" err="1"/>
              <a:t>평가지표별</a:t>
            </a:r>
            <a:r>
              <a:rPr lang="ko-KR" altLang="en-US" sz="1400" dirty="0"/>
              <a:t> 동료교원평가</a:t>
            </a:r>
            <a:r>
              <a:rPr lang="en-US" altLang="ko-KR" sz="1400" dirty="0"/>
              <a:t>, </a:t>
            </a:r>
            <a:r>
              <a:rPr lang="ko-KR" altLang="en-US" sz="1400" dirty="0"/>
              <a:t>학부모만족도조사의 </a:t>
            </a:r>
            <a:r>
              <a:rPr lang="ko-KR" altLang="en-US" sz="1400" dirty="0" err="1"/>
              <a:t>응답수와</a:t>
            </a:r>
            <a:r>
              <a:rPr lang="ko-KR" altLang="en-US" sz="1400" dirty="0"/>
              <a:t> 환산평균을 확인 가능</a:t>
            </a:r>
            <a:endParaRPr lang="en-US" altLang="ko-KR" sz="1400" dirty="0"/>
          </a:p>
          <a:p>
            <a:pPr fontAlgn="base" latinLnBrk="0"/>
            <a:r>
              <a:rPr lang="ko-KR" altLang="en-US" sz="1400" dirty="0"/>
              <a:t>④ </a:t>
            </a:r>
            <a:r>
              <a:rPr lang="en-US" altLang="ko-KR" sz="1400" dirty="0"/>
              <a:t>([</a:t>
            </a:r>
            <a:r>
              <a:rPr lang="ko-KR" altLang="en-US" sz="1400" dirty="0"/>
              <a:t>엑셀다운로드</a:t>
            </a:r>
            <a:r>
              <a:rPr lang="en-US" altLang="ko-KR" sz="1400" dirty="0"/>
              <a:t>] </a:t>
            </a:r>
            <a:r>
              <a:rPr lang="ko-KR" altLang="en-US" sz="1400" dirty="0"/>
              <a:t>버튼을 클릭 시</a:t>
            </a:r>
            <a:r>
              <a:rPr lang="en-US" altLang="ko-KR" sz="1400" dirty="0"/>
              <a:t>)</a:t>
            </a:r>
            <a:r>
              <a:rPr lang="ko-KR" altLang="en-US" sz="1400" dirty="0"/>
              <a:t> 동료교원평가</a:t>
            </a:r>
            <a:r>
              <a:rPr lang="en-US" altLang="ko-KR" sz="1400" dirty="0"/>
              <a:t>, </a:t>
            </a:r>
            <a:r>
              <a:rPr lang="ko-KR" altLang="en-US" sz="1400" dirty="0"/>
              <a:t>학부모만족도조사의 </a:t>
            </a:r>
            <a:r>
              <a:rPr lang="ko-KR" altLang="en-US" sz="1400" dirty="0" err="1"/>
              <a:t>응답수</a:t>
            </a:r>
            <a:r>
              <a:rPr lang="en-US" altLang="ko-KR" sz="1400" dirty="0"/>
              <a:t>/</a:t>
            </a:r>
            <a:r>
              <a:rPr lang="ko-KR" altLang="en-US" sz="1400" dirty="0"/>
              <a:t>환산평균을 엑셀로 다운 가능</a:t>
            </a:r>
          </a:p>
        </p:txBody>
      </p:sp>
      <p:sp>
        <p:nvSpPr>
          <p:cNvPr id="8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 결과</a:t>
            </a:r>
          </a:p>
        </p:txBody>
      </p:sp>
      <p:sp>
        <p:nvSpPr>
          <p:cNvPr id="9" name="부제목 5"/>
          <p:cNvSpPr txBox="1">
            <a:spLocks/>
          </p:cNvSpPr>
          <p:nvPr/>
        </p:nvSpPr>
        <p:spPr>
          <a:xfrm>
            <a:off x="6896100" y="286407"/>
            <a:ext cx="205740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5-3.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평가결과분포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643919" y="1904999"/>
            <a:ext cx="8172841" cy="3463981"/>
            <a:chOff x="692297" y="1645637"/>
            <a:chExt cx="8251463" cy="3786844"/>
          </a:xfrm>
        </p:grpSpPr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74EFACA8-6297-4B13-898B-6B11DED5891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67690" y="2886070"/>
              <a:ext cx="5076070" cy="2511319"/>
            </a:xfrm>
            <a:prstGeom prst="rect">
              <a:avLst/>
            </a:prstGeom>
          </p:spPr>
        </p:pic>
        <p:sp>
          <p:nvSpPr>
            <p:cNvPr id="12" name="직사각형 4"/>
            <p:cNvSpPr>
              <a:spLocks noChangeArrowheads="1"/>
            </p:cNvSpPr>
            <p:nvPr/>
          </p:nvSpPr>
          <p:spPr bwMode="auto">
            <a:xfrm>
              <a:off x="692297" y="243841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3819006" y="2373070"/>
              <a:ext cx="810144" cy="13069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5000186" y="4716165"/>
              <a:ext cx="3748526" cy="71631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4"/>
            <p:cNvSpPr>
              <a:spLocks noChangeArrowheads="1"/>
            </p:cNvSpPr>
            <p:nvPr/>
          </p:nvSpPr>
          <p:spPr bwMode="auto">
            <a:xfrm>
              <a:off x="7942936" y="4249795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④</a:t>
              </a:r>
            </a:p>
          </p:txBody>
        </p:sp>
        <p:cxnSp>
          <p:nvCxnSpPr>
            <p:cNvPr id="16" name="직선 화살표 연결선 15"/>
            <p:cNvCxnSpPr/>
            <p:nvPr/>
          </p:nvCxnSpPr>
          <p:spPr>
            <a:xfrm flipH="1">
              <a:off x="3784706" y="2534131"/>
              <a:ext cx="216029" cy="288425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화살표 연결선 16"/>
            <p:cNvCxnSpPr/>
            <p:nvPr/>
          </p:nvCxnSpPr>
          <p:spPr>
            <a:xfrm>
              <a:off x="4610069" y="2540367"/>
              <a:ext cx="298263" cy="288425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직사각형 4"/>
            <p:cNvSpPr>
              <a:spLocks noChangeArrowheads="1"/>
            </p:cNvSpPr>
            <p:nvPr/>
          </p:nvSpPr>
          <p:spPr bwMode="auto">
            <a:xfrm>
              <a:off x="3472407" y="241125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  <a:endParaRPr lang="ko-KR" altLang="en-US" dirty="0">
                <a:solidFill>
                  <a:srgbClr val="0000FF"/>
                </a:solidFill>
              </a:endParaRPr>
            </a:p>
          </p:txBody>
        </p:sp>
        <p:pic>
          <p:nvPicPr>
            <p:cNvPr id="19" name="그림 18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40604" y="1645637"/>
              <a:ext cx="4266760" cy="2160000"/>
            </a:xfrm>
            <a:prstGeom prst="rect">
              <a:avLst/>
            </a:prstGeom>
          </p:spPr>
        </p:pic>
        <p:sp>
          <p:nvSpPr>
            <p:cNvPr id="20" name="직사각형 19"/>
            <p:cNvSpPr/>
            <p:nvPr/>
          </p:nvSpPr>
          <p:spPr>
            <a:xfrm>
              <a:off x="1979640" y="2137424"/>
              <a:ext cx="3195608" cy="101639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1034763" y="2564880"/>
              <a:ext cx="845699" cy="14499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4"/>
            <p:cNvSpPr>
              <a:spLocks noChangeArrowheads="1"/>
            </p:cNvSpPr>
            <p:nvPr/>
          </p:nvSpPr>
          <p:spPr bwMode="auto">
            <a:xfrm>
              <a:off x="1962803" y="315382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8244510" y="4539215"/>
              <a:ext cx="504202" cy="1440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4"/>
            <p:cNvSpPr>
              <a:spLocks noChangeArrowheads="1"/>
            </p:cNvSpPr>
            <p:nvPr/>
          </p:nvSpPr>
          <p:spPr bwMode="auto">
            <a:xfrm>
              <a:off x="4603360" y="462241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</a:p>
          </p:txBody>
        </p:sp>
        <p:cxnSp>
          <p:nvCxnSpPr>
            <p:cNvPr id="25" name="직선 화살표 연결선 24"/>
            <p:cNvCxnSpPr/>
            <p:nvPr/>
          </p:nvCxnSpPr>
          <p:spPr>
            <a:xfrm>
              <a:off x="4629150" y="3244332"/>
              <a:ext cx="778563" cy="1072052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15512FED-EB43-4F16-BF62-5A23CBF3BD36}"/>
                </a:ext>
              </a:extLst>
            </p:cNvPr>
            <p:cNvSpPr txBox="1"/>
            <p:nvPr/>
          </p:nvSpPr>
          <p:spPr>
            <a:xfrm>
              <a:off x="6601567" y="5046776"/>
              <a:ext cx="2263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/>
                <a:t>-</a:t>
              </a:r>
              <a:endParaRPr lang="ko-KR" altLang="en-US" sz="800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38D2BDC1-9FC0-45E0-86F6-4A5C318F5BC8}"/>
                </a:ext>
              </a:extLst>
            </p:cNvPr>
            <p:cNvSpPr txBox="1"/>
            <p:nvPr/>
          </p:nvSpPr>
          <p:spPr>
            <a:xfrm>
              <a:off x="7145657" y="5046776"/>
              <a:ext cx="2263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/>
                <a:t>-</a:t>
              </a:r>
              <a:endParaRPr lang="ko-KR" altLang="en-US" sz="800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36957E67-A070-4814-9F8F-B5C7447CB774}"/>
                </a:ext>
              </a:extLst>
            </p:cNvPr>
            <p:cNvSpPr txBox="1"/>
            <p:nvPr/>
          </p:nvSpPr>
          <p:spPr>
            <a:xfrm>
              <a:off x="6596669" y="5215954"/>
              <a:ext cx="2263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/>
                <a:t>-</a:t>
              </a:r>
              <a:endParaRPr lang="ko-KR" altLang="en-US" sz="800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B6679E85-BFD5-436A-8614-A280CD683323}"/>
                </a:ext>
              </a:extLst>
            </p:cNvPr>
            <p:cNvSpPr txBox="1"/>
            <p:nvPr/>
          </p:nvSpPr>
          <p:spPr>
            <a:xfrm>
              <a:off x="7140759" y="5215954"/>
              <a:ext cx="2263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/>
                <a:t>-</a:t>
              </a:r>
              <a:endParaRPr lang="ko-KR" altLang="en-US" sz="800" dirty="0"/>
            </a:p>
          </p:txBody>
        </p:sp>
      </p:grpSp>
      <p:grpSp>
        <p:nvGrpSpPr>
          <p:cNvPr id="32" name="그룹 31"/>
          <p:cNvGrpSpPr/>
          <p:nvPr/>
        </p:nvGrpSpPr>
        <p:grpSpPr>
          <a:xfrm>
            <a:off x="908492" y="5937881"/>
            <a:ext cx="7785928" cy="369332"/>
            <a:chOff x="908492" y="5815961"/>
            <a:chExt cx="8133908" cy="369332"/>
          </a:xfrm>
        </p:grpSpPr>
        <p:pic>
          <p:nvPicPr>
            <p:cNvPr id="30" name="그림 29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858558"/>
              <a:ext cx="246944" cy="254000"/>
            </a:xfrm>
            <a:prstGeom prst="rect">
              <a:avLst/>
            </a:prstGeom>
          </p:spPr>
        </p:pic>
        <p:sp>
          <p:nvSpPr>
            <p:cNvPr id="31" name="직사각형 30"/>
            <p:cNvSpPr/>
            <p:nvPr/>
          </p:nvSpPr>
          <p:spPr>
            <a:xfrm>
              <a:off x="1155436" y="5815961"/>
              <a:ext cx="78869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원장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원감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수석교사의 평가 통계 정보는 교육청 및 </a:t>
              </a:r>
              <a:r>
                <a:rPr lang="ko-KR" altLang="en-US" sz="1200" dirty="0" err="1"/>
                <a:t>교육지원청에서만</a:t>
              </a:r>
              <a:r>
                <a:rPr lang="ko-KR" altLang="en-US" sz="1200" dirty="0"/>
                <a:t> 열람이 가능합니다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33F1E4D2-3488-DF15-72C9-989BB13BF67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24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3303362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spc="-80" dirty="0"/>
              <a:t>①</a:t>
            </a:r>
            <a:r>
              <a:rPr lang="en-US" altLang="ko-KR" sz="1200" spc="-140" dirty="0"/>
              <a:t> </a:t>
            </a:r>
            <a:r>
              <a:rPr lang="ko-KR" altLang="en-US" sz="1200" spc="-140" dirty="0"/>
              <a:t>화면 상단 </a:t>
            </a:r>
            <a:r>
              <a:rPr lang="en-US" altLang="ko-KR" sz="1200" spc="-140" dirty="0"/>
              <a:t>[</a:t>
            </a:r>
            <a:r>
              <a:rPr lang="ko-KR" altLang="en-US" sz="1200" spc="-140" dirty="0"/>
              <a:t>평가결과</a:t>
            </a:r>
            <a:r>
              <a:rPr lang="en-US" altLang="ko-KR" sz="1200" spc="-140" dirty="0"/>
              <a:t>]</a:t>
            </a:r>
            <a:r>
              <a:rPr lang="ko-KR" altLang="en-US" sz="1200" spc="-140" dirty="0"/>
              <a:t> 클릭 →</a:t>
            </a:r>
            <a:r>
              <a:rPr lang="en-US" altLang="ko-KR" sz="1200" spc="-140" dirty="0"/>
              <a:t> [</a:t>
            </a:r>
            <a:r>
              <a:rPr lang="ko-KR" altLang="en-US" sz="1200" spc="-140" dirty="0" err="1"/>
              <a:t>점수별통계</a:t>
            </a:r>
            <a:r>
              <a:rPr lang="en-US" altLang="ko-KR" sz="1200" spc="-140" dirty="0"/>
              <a:t>]</a:t>
            </a:r>
            <a:r>
              <a:rPr lang="ko-KR" altLang="en-US" sz="1200" spc="-140" dirty="0"/>
              <a:t> 메뉴 클릭 → ② </a:t>
            </a:r>
            <a:r>
              <a:rPr lang="en-US" altLang="ko-KR" sz="1200" spc="-140" dirty="0"/>
              <a:t>[</a:t>
            </a:r>
            <a:r>
              <a:rPr lang="ko-KR" altLang="en-US" sz="1200" spc="-140" dirty="0"/>
              <a:t>교원 유형</a:t>
            </a:r>
            <a:r>
              <a:rPr lang="en-US" altLang="ko-KR" sz="1200" spc="-140" dirty="0"/>
              <a:t>] </a:t>
            </a:r>
            <a:r>
              <a:rPr lang="ko-KR" altLang="en-US" sz="1200" spc="-140" dirty="0"/>
              <a:t>버튼 클릭 → ③ 유치원 등 검색 조건 입력 후 </a:t>
            </a:r>
            <a:r>
              <a:rPr lang="en-US" altLang="ko-KR" sz="1200" spc="-140" dirty="0"/>
              <a:t>[</a:t>
            </a:r>
            <a:r>
              <a:rPr lang="ko-KR" altLang="en-US" sz="1200" spc="-140" dirty="0"/>
              <a:t>검색</a:t>
            </a:r>
            <a:r>
              <a:rPr lang="en-US" altLang="ko-KR" sz="1200" spc="-140" dirty="0"/>
              <a:t>] </a:t>
            </a:r>
            <a:r>
              <a:rPr lang="ko-KR" altLang="en-US" sz="1200" spc="-140" dirty="0"/>
              <a:t>버튼 클릭</a:t>
            </a:r>
            <a:endParaRPr lang="en-US" altLang="ko-KR" sz="1200" spc="-14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spc="-80" dirty="0"/>
              <a:t>④ 조회 점수에 속한 교원이 있을 경우 해당 교원이 소속된 유치원명과 동료교원평가</a:t>
            </a:r>
            <a:r>
              <a:rPr lang="en-US" altLang="ko-KR" sz="1200" spc="-80" dirty="0"/>
              <a:t>, </a:t>
            </a:r>
            <a:r>
              <a:rPr lang="ko-KR" altLang="en-US" sz="1200" spc="-80" dirty="0"/>
              <a:t>학부모만족도조사 결과를 확인 가능</a:t>
            </a:r>
            <a:endParaRPr lang="en-US" altLang="ko-KR" sz="1200" spc="-8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spc="-80" dirty="0"/>
              <a:t>⑤ </a:t>
            </a:r>
            <a:r>
              <a:rPr lang="en-US" altLang="ko-KR" sz="1200" spc="-80" dirty="0"/>
              <a:t>[</a:t>
            </a:r>
            <a:r>
              <a:rPr lang="ko-KR" altLang="en-US" sz="1200" spc="-80" dirty="0"/>
              <a:t>엑셀다운로드</a:t>
            </a:r>
            <a:r>
              <a:rPr lang="en-US" altLang="ko-KR" sz="1200" spc="-80" dirty="0"/>
              <a:t>] </a:t>
            </a:r>
            <a:r>
              <a:rPr lang="ko-KR" altLang="en-US" sz="1200" spc="-80" dirty="0"/>
              <a:t>버튼을 클릭하면 조회된 결과를 엑셀로 다운로드 가능</a:t>
            </a:r>
          </a:p>
        </p:txBody>
      </p:sp>
      <p:sp>
        <p:nvSpPr>
          <p:cNvPr id="5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 결과</a:t>
            </a:r>
          </a:p>
        </p:txBody>
      </p:sp>
      <p:sp>
        <p:nvSpPr>
          <p:cNvPr id="6" name="부제목 5"/>
          <p:cNvSpPr txBox="1">
            <a:spLocks/>
          </p:cNvSpPr>
          <p:nvPr/>
        </p:nvSpPr>
        <p:spPr>
          <a:xfrm>
            <a:off x="6896100" y="286407"/>
            <a:ext cx="205740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5-4.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점수별통계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770919" y="1835063"/>
            <a:ext cx="8077806" cy="3498937"/>
            <a:chOff x="692297" y="1500486"/>
            <a:chExt cx="8200303" cy="3800773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69DB917D-C7E2-4817-A128-3179ECCC5D6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392848" y="3022904"/>
              <a:ext cx="4499752" cy="2278355"/>
            </a:xfrm>
            <a:prstGeom prst="rect">
              <a:avLst/>
            </a:prstGeom>
          </p:spPr>
        </p:pic>
        <p:pic>
          <p:nvPicPr>
            <p:cNvPr id="9" name="그림 8"/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44110" y="1500486"/>
              <a:ext cx="4320000" cy="2144544"/>
            </a:xfrm>
            <a:prstGeom prst="rect">
              <a:avLst/>
            </a:prstGeom>
          </p:spPr>
        </p:pic>
        <p:sp>
          <p:nvSpPr>
            <p:cNvPr id="10" name="직사각형 4"/>
            <p:cNvSpPr>
              <a:spLocks noChangeArrowheads="1"/>
            </p:cNvSpPr>
            <p:nvPr/>
          </p:nvSpPr>
          <p:spPr bwMode="auto">
            <a:xfrm>
              <a:off x="692297" y="262760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</a:p>
          </p:txBody>
        </p:sp>
        <p:sp>
          <p:nvSpPr>
            <p:cNvPr id="11" name="직사각형 10"/>
            <p:cNvSpPr/>
            <p:nvPr/>
          </p:nvSpPr>
          <p:spPr>
            <a:xfrm>
              <a:off x="5364110" y="4509150"/>
              <a:ext cx="3462887" cy="74903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2024482" y="1980544"/>
              <a:ext cx="3195608" cy="101639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1034763" y="2779936"/>
              <a:ext cx="928040" cy="191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4"/>
            <p:cNvSpPr>
              <a:spLocks noChangeArrowheads="1"/>
            </p:cNvSpPr>
            <p:nvPr/>
          </p:nvSpPr>
          <p:spPr bwMode="auto">
            <a:xfrm>
              <a:off x="1962803" y="299694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8130385" y="4032933"/>
              <a:ext cx="457699" cy="12585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4"/>
            <p:cNvSpPr>
              <a:spLocks noChangeArrowheads="1"/>
            </p:cNvSpPr>
            <p:nvPr/>
          </p:nvSpPr>
          <p:spPr bwMode="auto">
            <a:xfrm>
              <a:off x="5010923" y="4466075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00FF"/>
                  </a:solidFill>
                </a:rPr>
                <a:t>④</a:t>
              </a:r>
            </a:p>
          </p:txBody>
        </p:sp>
        <p:cxnSp>
          <p:nvCxnSpPr>
            <p:cNvPr id="17" name="직선 화살표 연결선 16"/>
            <p:cNvCxnSpPr>
              <a:endCxn id="19" idx="0"/>
            </p:cNvCxnSpPr>
            <p:nvPr/>
          </p:nvCxnSpPr>
          <p:spPr>
            <a:xfrm>
              <a:off x="4602109" y="3011672"/>
              <a:ext cx="616203" cy="403405"/>
            </a:xfrm>
            <a:prstGeom prst="straightConnector1">
              <a:avLst/>
            </a:prstGeom>
            <a:ln w="28575">
              <a:solidFill>
                <a:srgbClr val="0000FF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직사각형 17"/>
            <p:cNvSpPr/>
            <p:nvPr/>
          </p:nvSpPr>
          <p:spPr>
            <a:xfrm>
              <a:off x="5364110" y="3579432"/>
              <a:ext cx="2641055" cy="42564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4"/>
            <p:cNvSpPr>
              <a:spLocks noChangeArrowheads="1"/>
            </p:cNvSpPr>
            <p:nvPr/>
          </p:nvSpPr>
          <p:spPr bwMode="auto">
            <a:xfrm>
              <a:off x="5010563" y="341507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</a:p>
          </p:txBody>
        </p:sp>
        <p:sp>
          <p:nvSpPr>
            <p:cNvPr id="20" name="직사각형 4"/>
            <p:cNvSpPr>
              <a:spLocks noChangeArrowheads="1"/>
            </p:cNvSpPr>
            <p:nvPr/>
          </p:nvSpPr>
          <p:spPr bwMode="auto">
            <a:xfrm>
              <a:off x="7757002" y="386106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>
                  <a:solidFill>
                    <a:srgbClr val="0000FF"/>
                  </a:solidFill>
                </a:rPr>
                <a:t>⑤</a:t>
              </a:r>
              <a:endParaRPr lang="ko-KR" altLang="en-US" b="1" dirty="0">
                <a:solidFill>
                  <a:srgbClr val="0000FF"/>
                </a:solidFill>
              </a:endParaRPr>
            </a:p>
          </p:txBody>
        </p: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F5D7CB60-6466-4372-9327-EBBB7B6D8BF6}"/>
                </a:ext>
              </a:extLst>
            </p:cNvPr>
            <p:cNvSpPr txBox="1"/>
            <p:nvPr/>
          </p:nvSpPr>
          <p:spPr>
            <a:xfrm>
              <a:off x="7728560" y="4529419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D46719DC-FD95-47B5-8CD7-CE35C50B2220}"/>
                </a:ext>
              </a:extLst>
            </p:cNvPr>
            <p:cNvSpPr txBox="1"/>
            <p:nvPr/>
          </p:nvSpPr>
          <p:spPr>
            <a:xfrm>
              <a:off x="7728560" y="4681819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23" name="TextBox 22">
              <a:extLst>
                <a:ext uri="{FF2B5EF4-FFF2-40B4-BE49-F238E27FC236}">
                  <a16:creationId xmlns="" xmlns:a16="http://schemas.microsoft.com/office/drawing/2014/main" id="{053E11F0-C5CF-482C-BB0D-BFA0AF9E4EF7}"/>
                </a:ext>
              </a:extLst>
            </p:cNvPr>
            <p:cNvSpPr txBox="1"/>
            <p:nvPr/>
          </p:nvSpPr>
          <p:spPr>
            <a:xfrm>
              <a:off x="7728560" y="4825072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24" name="TextBox 23">
              <a:extLst>
                <a:ext uri="{FF2B5EF4-FFF2-40B4-BE49-F238E27FC236}">
                  <a16:creationId xmlns="" xmlns:a16="http://schemas.microsoft.com/office/drawing/2014/main" id="{42279575-7F35-416E-BC0F-659CEC6E30A3}"/>
                </a:ext>
              </a:extLst>
            </p:cNvPr>
            <p:cNvSpPr txBox="1"/>
            <p:nvPr/>
          </p:nvSpPr>
          <p:spPr>
            <a:xfrm>
              <a:off x="7728560" y="4977472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25" name="TextBox 24">
              <a:extLst>
                <a:ext uri="{FF2B5EF4-FFF2-40B4-BE49-F238E27FC236}">
                  <a16:creationId xmlns="" xmlns:a16="http://schemas.microsoft.com/office/drawing/2014/main" id="{FBB47A50-D732-4581-B04B-1C0E70AC6068}"/>
                </a:ext>
              </a:extLst>
            </p:cNvPr>
            <p:cNvSpPr txBox="1"/>
            <p:nvPr/>
          </p:nvSpPr>
          <p:spPr>
            <a:xfrm>
              <a:off x="7728560" y="5113094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26" name="TextBox 25">
              <a:extLst>
                <a:ext uri="{FF2B5EF4-FFF2-40B4-BE49-F238E27FC236}">
                  <a16:creationId xmlns="" xmlns:a16="http://schemas.microsoft.com/office/drawing/2014/main" id="{CF1A3CBD-E9C5-49CA-9615-F875B49D6BE6}"/>
                </a:ext>
              </a:extLst>
            </p:cNvPr>
            <p:cNvSpPr txBox="1"/>
            <p:nvPr/>
          </p:nvSpPr>
          <p:spPr>
            <a:xfrm>
              <a:off x="8044562" y="4530826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27" name="TextBox 26">
              <a:extLst>
                <a:ext uri="{FF2B5EF4-FFF2-40B4-BE49-F238E27FC236}">
                  <a16:creationId xmlns="" xmlns:a16="http://schemas.microsoft.com/office/drawing/2014/main" id="{A201E0AC-1584-48D9-84C0-5BCAD0C5B79B}"/>
                </a:ext>
              </a:extLst>
            </p:cNvPr>
            <p:cNvSpPr txBox="1"/>
            <p:nvPr/>
          </p:nvSpPr>
          <p:spPr>
            <a:xfrm>
              <a:off x="8044562" y="4683226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="" xmlns:a16="http://schemas.microsoft.com/office/drawing/2014/main" id="{A7B82CCF-1C09-4E96-90AF-5B2677A10F98}"/>
                </a:ext>
              </a:extLst>
            </p:cNvPr>
            <p:cNvSpPr txBox="1"/>
            <p:nvPr/>
          </p:nvSpPr>
          <p:spPr>
            <a:xfrm>
              <a:off x="8044562" y="4826479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29" name="TextBox 28">
              <a:extLst>
                <a:ext uri="{FF2B5EF4-FFF2-40B4-BE49-F238E27FC236}">
                  <a16:creationId xmlns="" xmlns:a16="http://schemas.microsoft.com/office/drawing/2014/main" id="{9213C960-FEE0-42D1-8BB0-069F4F1994E0}"/>
                </a:ext>
              </a:extLst>
            </p:cNvPr>
            <p:cNvSpPr txBox="1"/>
            <p:nvPr/>
          </p:nvSpPr>
          <p:spPr>
            <a:xfrm>
              <a:off x="8044562" y="4978879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="" xmlns:a16="http://schemas.microsoft.com/office/drawing/2014/main" id="{B2386139-EABF-48EA-A92D-A0F9A5EB8EE0}"/>
                </a:ext>
              </a:extLst>
            </p:cNvPr>
            <p:cNvSpPr txBox="1"/>
            <p:nvPr/>
          </p:nvSpPr>
          <p:spPr>
            <a:xfrm>
              <a:off x="8044562" y="5114501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</p:grpSp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8492" y="5980478"/>
            <a:ext cx="236379" cy="254000"/>
          </a:xfrm>
          <a:prstGeom prst="rect">
            <a:avLst/>
          </a:prstGeom>
        </p:spPr>
      </p:pic>
      <p:sp>
        <p:nvSpPr>
          <p:cNvPr id="37" name="직사각형 36"/>
          <p:cNvSpPr/>
          <p:nvPr/>
        </p:nvSpPr>
        <p:spPr>
          <a:xfrm>
            <a:off x="1144871" y="5937881"/>
            <a:ext cx="7549549" cy="339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dirty="0"/>
              <a:t>조회된 교원을 개별 확인하기 위해서는 해당 유치원에 별도 요청을 통해 받으셔야 합니다</a:t>
            </a:r>
            <a:r>
              <a:rPr lang="en-US" altLang="ko-KR" sz="1200" dirty="0"/>
              <a:t>.</a:t>
            </a:r>
            <a:endParaRPr lang="en-US" altLang="ko-KR" sz="1200" dirty="0">
              <a:solidFill>
                <a:srgbClr val="FF0000"/>
              </a:solidFill>
            </a:endParaRPr>
          </a:p>
        </p:txBody>
      </p: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3BFE10E8-0845-DA7A-7BBB-3C236199A1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25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8155585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텍스트 개체 틀 9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spc="-30" dirty="0"/>
              <a:t>①</a:t>
            </a:r>
            <a:r>
              <a:rPr lang="en-US" altLang="ko-KR" sz="1200" spc="-30" dirty="0"/>
              <a:t> </a:t>
            </a:r>
            <a:r>
              <a:rPr lang="ko-KR" altLang="en-US" sz="1200" spc="-30" dirty="0"/>
              <a:t>화면 상단 </a:t>
            </a:r>
            <a:r>
              <a:rPr lang="en-US" altLang="ko-KR" sz="1200" spc="-30" dirty="0"/>
              <a:t>[</a:t>
            </a:r>
            <a:r>
              <a:rPr lang="ko-KR" altLang="en-US" sz="1200" spc="-30" dirty="0"/>
              <a:t>평가결과</a:t>
            </a:r>
            <a:r>
              <a:rPr lang="en-US" altLang="ko-KR" sz="1200" spc="-30" dirty="0"/>
              <a:t>] </a:t>
            </a:r>
            <a:r>
              <a:rPr lang="ko-KR" altLang="en-US" sz="1200" spc="-30" dirty="0"/>
              <a:t>클릭 →</a:t>
            </a:r>
            <a:r>
              <a:rPr lang="en-US" altLang="ko-KR" sz="1200" spc="-30" dirty="0"/>
              <a:t> [</a:t>
            </a:r>
            <a:r>
              <a:rPr lang="ko-KR" altLang="en-US" sz="1200" spc="-30" dirty="0"/>
              <a:t>마감처리</a:t>
            </a:r>
            <a:r>
              <a:rPr lang="en-US" altLang="ko-KR" sz="1200" spc="-30" dirty="0"/>
              <a:t>] </a:t>
            </a:r>
            <a:r>
              <a:rPr lang="ko-KR" altLang="en-US" sz="1200" spc="-30" dirty="0"/>
              <a:t>메뉴 클릭 → ② </a:t>
            </a:r>
            <a:r>
              <a:rPr lang="ko-KR" altLang="en-US" sz="1200" spc="-30" dirty="0" err="1"/>
              <a:t>총유치원수</a:t>
            </a:r>
            <a:r>
              <a:rPr lang="en-US" altLang="ko-KR" sz="1200" spc="-30" dirty="0"/>
              <a:t>, </a:t>
            </a:r>
            <a:r>
              <a:rPr lang="ko-KR" altLang="en-US" sz="1200" spc="-30" dirty="0"/>
              <a:t>동료교원평가</a:t>
            </a:r>
            <a:r>
              <a:rPr lang="en-US" altLang="ko-KR" sz="1200" spc="-30" dirty="0"/>
              <a:t>,</a:t>
            </a:r>
            <a:r>
              <a:rPr lang="ko-KR" altLang="en-US" sz="1200" spc="-30" dirty="0"/>
              <a:t> 학부모만족도</a:t>
            </a:r>
            <a:r>
              <a:rPr lang="en-US" altLang="ko-KR" sz="1200" spc="-30" dirty="0"/>
              <a:t> </a:t>
            </a:r>
            <a:r>
              <a:rPr lang="ko-KR" altLang="en-US" sz="1200" spc="-30" dirty="0" err="1"/>
              <a:t>완료율</a:t>
            </a:r>
            <a:r>
              <a:rPr lang="ko-KR" altLang="en-US" sz="1200" spc="-30" dirty="0"/>
              <a:t> 확인 가능</a:t>
            </a:r>
            <a:endParaRPr lang="en-US" altLang="ko-KR" sz="1200" spc="-3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③ </a:t>
            </a:r>
            <a:r>
              <a:rPr lang="ko-KR" altLang="en-US" sz="1200" dirty="0" err="1"/>
              <a:t>완료율이</a:t>
            </a:r>
            <a:r>
              <a:rPr lang="ko-KR" altLang="en-US" sz="1200" dirty="0"/>
              <a:t> </a:t>
            </a:r>
            <a:r>
              <a:rPr lang="en-US" altLang="ko-KR" sz="1200" dirty="0"/>
              <a:t>100%</a:t>
            </a:r>
            <a:r>
              <a:rPr lang="ko-KR" altLang="en-US" sz="1200" dirty="0"/>
              <a:t>일 경우에만 교육청에서 </a:t>
            </a:r>
            <a:r>
              <a:rPr lang="en-US" altLang="ko-KR" sz="1200" dirty="0"/>
              <a:t>[</a:t>
            </a:r>
            <a:r>
              <a:rPr lang="ko-KR" altLang="en-US" sz="1200" dirty="0"/>
              <a:t>마감완료하기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버튼으로 완료 진행 가능 </a:t>
            </a:r>
          </a:p>
        </p:txBody>
      </p:sp>
      <p:sp>
        <p:nvSpPr>
          <p:cNvPr id="11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 결과</a:t>
            </a:r>
          </a:p>
        </p:txBody>
      </p:sp>
      <p:sp>
        <p:nvSpPr>
          <p:cNvPr id="12" name="부제목 5"/>
          <p:cNvSpPr txBox="1">
            <a:spLocks/>
          </p:cNvSpPr>
          <p:nvPr/>
        </p:nvSpPr>
        <p:spPr>
          <a:xfrm>
            <a:off x="6896100" y="286407"/>
            <a:ext cx="2057400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5-5.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마감처리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770919" y="1543007"/>
            <a:ext cx="7954836" cy="3789369"/>
            <a:chOff x="692364" y="1518499"/>
            <a:chExt cx="8033391" cy="3909170"/>
          </a:xfrm>
        </p:grpSpPr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32775D88-FFBE-40D2-82FF-A16990CCE49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17146" y="1518499"/>
              <a:ext cx="7708609" cy="3909170"/>
            </a:xfrm>
            <a:prstGeom prst="rect">
              <a:avLst/>
            </a:prstGeom>
          </p:spPr>
        </p:pic>
        <p:sp>
          <p:nvSpPr>
            <p:cNvPr id="15" name="직사각형 4"/>
            <p:cNvSpPr>
              <a:spLocks noChangeArrowheads="1"/>
            </p:cNvSpPr>
            <p:nvPr/>
          </p:nvSpPr>
          <p:spPr bwMode="auto">
            <a:xfrm>
              <a:off x="692364" y="470324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2738881" y="2708900"/>
              <a:ext cx="5793669" cy="92143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1043510" y="4797190"/>
              <a:ext cx="1512210" cy="27538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4"/>
            <p:cNvSpPr>
              <a:spLocks noChangeArrowheads="1"/>
            </p:cNvSpPr>
            <p:nvPr/>
          </p:nvSpPr>
          <p:spPr bwMode="auto">
            <a:xfrm>
              <a:off x="2339690" y="285833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2732372" y="3933070"/>
              <a:ext cx="5800178" cy="64809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4"/>
            <p:cNvSpPr>
              <a:spLocks noChangeArrowheads="1"/>
            </p:cNvSpPr>
            <p:nvPr/>
          </p:nvSpPr>
          <p:spPr bwMode="auto">
            <a:xfrm>
              <a:off x="2356252" y="4088293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="" xmlns:a16="http://schemas.microsoft.com/office/drawing/2014/main" id="{2B2EFE17-3F1E-4F7B-922E-2D3ED8DD17C8}"/>
                </a:ext>
              </a:extLst>
            </p:cNvPr>
            <p:cNvSpPr txBox="1"/>
            <p:nvPr/>
          </p:nvSpPr>
          <p:spPr>
            <a:xfrm>
              <a:off x="4410157" y="3379511"/>
              <a:ext cx="2263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/>
                <a:t>-</a:t>
              </a:r>
              <a:endParaRPr lang="ko-KR" altLang="en-US" sz="800" dirty="0"/>
            </a:p>
          </p:txBody>
        </p:sp>
        <p:sp>
          <p:nvSpPr>
            <p:cNvPr id="22" name="TextBox 21">
              <a:extLst>
                <a:ext uri="{FF2B5EF4-FFF2-40B4-BE49-F238E27FC236}">
                  <a16:creationId xmlns="" xmlns:a16="http://schemas.microsoft.com/office/drawing/2014/main" id="{63AF17DD-21F0-475A-AD84-33D3867BFE4A}"/>
                </a:ext>
              </a:extLst>
            </p:cNvPr>
            <p:cNvSpPr txBox="1"/>
            <p:nvPr/>
          </p:nvSpPr>
          <p:spPr>
            <a:xfrm>
              <a:off x="5533297" y="3379511"/>
              <a:ext cx="226344" cy="2154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800" dirty="0"/>
                <a:t>-</a:t>
              </a:r>
              <a:endParaRPr lang="ko-KR" altLang="en-US" sz="800" dirty="0"/>
            </a:p>
          </p:txBody>
        </p:sp>
      </p:grpSp>
      <p:grpSp>
        <p:nvGrpSpPr>
          <p:cNvPr id="27" name="그룹 26"/>
          <p:cNvGrpSpPr/>
          <p:nvPr/>
        </p:nvGrpSpPr>
        <p:grpSpPr>
          <a:xfrm>
            <a:off x="908492" y="5833106"/>
            <a:ext cx="7785928" cy="369332"/>
            <a:chOff x="908492" y="5861681"/>
            <a:chExt cx="7785928" cy="369332"/>
          </a:xfrm>
        </p:grpSpPr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6" name="직사각형 25"/>
            <p:cNvSpPr/>
            <p:nvPr/>
          </p:nvSpPr>
          <p:spPr>
            <a:xfrm>
              <a:off x="1144871" y="5861681"/>
              <a:ext cx="7549549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유치원 마감처리를 완료하여야 시행결과종합보고서 생성이 가능합니다</a:t>
              </a:r>
              <a:r>
                <a:rPr lang="en-US" altLang="ko-KR" sz="1200" dirty="0"/>
                <a:t>.</a:t>
              </a:r>
              <a:endParaRPr lang="en-US" altLang="ko-KR" sz="1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CB1B6F3A-1C63-BDAC-0229-F025B0ADC0C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26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2764723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 결과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/>
              <a:t>시행결과종합보고서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→ ② </a:t>
            </a:r>
            <a:r>
              <a:rPr lang="en-US" altLang="ko-KR" sz="1200" dirty="0" err="1"/>
              <a:t>엑셀</a:t>
            </a:r>
            <a:r>
              <a:rPr lang="en-US" altLang="ko-KR" sz="1200" dirty="0"/>
              <a:t>, PDF, </a:t>
            </a:r>
            <a:r>
              <a:rPr lang="en-US" altLang="ko-KR" sz="1200" dirty="0" err="1"/>
              <a:t>한글</a:t>
            </a:r>
            <a:r>
              <a:rPr lang="en-US" altLang="ko-KR" sz="1200" dirty="0"/>
              <a:t> </a:t>
            </a:r>
            <a:r>
              <a:rPr lang="ko-KR" altLang="en-US" sz="1200" dirty="0"/>
              <a:t>파일 유형별로</a:t>
            </a:r>
            <a:r>
              <a:rPr lang="en-US" altLang="ko-KR" sz="1200" dirty="0"/>
              <a:t> </a:t>
            </a:r>
            <a:r>
              <a:rPr lang="en-US" altLang="ko-KR" sz="1200" dirty="0" err="1"/>
              <a:t>다운</a:t>
            </a:r>
            <a:r>
              <a:rPr lang="en-US" altLang="ko-KR" sz="1200" dirty="0"/>
              <a:t> </a:t>
            </a:r>
            <a:r>
              <a:rPr lang="ko-KR" altLang="en-US" sz="1200" dirty="0"/>
              <a:t>가능</a:t>
            </a:r>
            <a:endParaRPr lang="en-US" altLang="ko-KR" sz="1200" dirty="0"/>
          </a:p>
          <a:p>
            <a:pPr fontAlgn="base" latinLnBrk="0">
              <a:lnSpc>
                <a:spcPct val="150000"/>
              </a:lnSpc>
            </a:pPr>
            <a:r>
              <a:rPr lang="ko-KR" altLang="en-US" sz="1200" dirty="0">
                <a:solidFill>
                  <a:srgbClr val="FF0000"/>
                </a:solidFill>
              </a:rPr>
              <a:t>③ </a:t>
            </a:r>
            <a:r>
              <a:rPr lang="en-US" altLang="ko-KR" sz="1200" dirty="0">
                <a:solidFill>
                  <a:srgbClr val="FF0000"/>
                </a:solidFill>
              </a:rPr>
              <a:t>[</a:t>
            </a:r>
            <a:r>
              <a:rPr lang="ko-KR" altLang="en-US" sz="1200" dirty="0" err="1">
                <a:solidFill>
                  <a:srgbClr val="FF0000"/>
                </a:solidFill>
              </a:rPr>
              <a:t>리포팅툴</a:t>
            </a:r>
            <a:r>
              <a:rPr lang="ko-KR" altLang="en-US" sz="1200" dirty="0">
                <a:solidFill>
                  <a:srgbClr val="FF0000"/>
                </a:solidFill>
              </a:rPr>
              <a:t> 다운로드</a:t>
            </a:r>
            <a:r>
              <a:rPr lang="en-US" altLang="ko-KR" sz="1200" dirty="0">
                <a:solidFill>
                  <a:srgbClr val="FF0000"/>
                </a:solidFill>
              </a:rPr>
              <a:t>] </a:t>
            </a:r>
            <a:r>
              <a:rPr lang="ko-KR" altLang="en-US" sz="1200" dirty="0">
                <a:solidFill>
                  <a:srgbClr val="FF0000"/>
                </a:solidFill>
              </a:rPr>
              <a:t>버튼을 클릭하여 </a:t>
            </a:r>
            <a:r>
              <a:rPr lang="ko-KR" altLang="en-US" sz="1200" dirty="0" err="1">
                <a:solidFill>
                  <a:srgbClr val="FF0000"/>
                </a:solidFill>
              </a:rPr>
              <a:t>리포팅툴을</a:t>
            </a:r>
            <a:r>
              <a:rPr lang="ko-KR" altLang="en-US" sz="1200" dirty="0">
                <a:solidFill>
                  <a:srgbClr val="FF0000"/>
                </a:solidFill>
              </a:rPr>
              <a:t> 설치 → </a:t>
            </a:r>
            <a:r>
              <a:rPr lang="en-US" altLang="ko-KR" sz="1200" dirty="0">
                <a:solidFill>
                  <a:srgbClr val="FF0000"/>
                </a:solidFill>
              </a:rPr>
              <a:t>[</a:t>
            </a:r>
            <a:r>
              <a:rPr lang="ko-KR" altLang="en-US" sz="1200" dirty="0">
                <a:solidFill>
                  <a:srgbClr val="FF0000"/>
                </a:solidFill>
              </a:rPr>
              <a:t>시행결과종합보고서 생성</a:t>
            </a:r>
            <a:r>
              <a:rPr lang="en-US" altLang="ko-KR" sz="1200" dirty="0">
                <a:solidFill>
                  <a:srgbClr val="FF0000"/>
                </a:solidFill>
              </a:rPr>
              <a:t>] </a:t>
            </a:r>
            <a:r>
              <a:rPr lang="ko-KR" altLang="en-US" sz="1200" dirty="0">
                <a:solidFill>
                  <a:srgbClr val="FF0000"/>
                </a:solidFill>
              </a:rPr>
              <a:t>버튼을 클릭하여</a:t>
            </a:r>
            <a:r>
              <a:rPr lang="en-US" altLang="ko-KR" sz="1200" dirty="0">
                <a:solidFill>
                  <a:srgbClr val="FF0000"/>
                </a:solidFill>
              </a:rPr>
              <a:t/>
            </a:r>
            <a:br>
              <a:rPr lang="en-US" altLang="ko-KR" sz="1200" dirty="0">
                <a:solidFill>
                  <a:srgbClr val="FF0000"/>
                </a:solidFill>
              </a:rPr>
            </a:br>
            <a:r>
              <a:rPr lang="en-US" altLang="ko-KR" sz="1200" dirty="0">
                <a:solidFill>
                  <a:srgbClr val="FF0000"/>
                </a:solidFill>
              </a:rPr>
              <a:t>    </a:t>
            </a:r>
            <a:r>
              <a:rPr lang="ko-KR" altLang="en-US" sz="1200" dirty="0">
                <a:solidFill>
                  <a:srgbClr val="FF0000"/>
                </a:solidFill>
              </a:rPr>
              <a:t>시행결과종합보고서를 출력 및 내용 확인 가능 </a:t>
            </a:r>
            <a:r>
              <a:rPr lang="en-US" altLang="ko-KR" sz="1200" dirty="0">
                <a:solidFill>
                  <a:srgbClr val="FF0000"/>
                </a:solidFill>
              </a:rPr>
              <a:t>(</a:t>
            </a:r>
            <a:r>
              <a:rPr lang="ko-KR" altLang="en-US" sz="1200" dirty="0">
                <a:solidFill>
                  <a:srgbClr val="FF0000"/>
                </a:solidFill>
              </a:rPr>
              <a:t>내용 한번만 더 확인해주세요</a:t>
            </a:r>
            <a:r>
              <a:rPr lang="en-US" altLang="ko-KR" sz="1200" dirty="0">
                <a:solidFill>
                  <a:srgbClr val="FF0000"/>
                </a:solidFill>
              </a:rPr>
              <a:t>.)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6" name="부제목 5"/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5-6</a:t>
            </a:r>
            <a:r>
              <a:rPr lang="en-US" altLang="ko-KR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시행결과종합보고서</a:t>
            </a:r>
          </a:p>
        </p:txBody>
      </p:sp>
      <p:grpSp>
        <p:nvGrpSpPr>
          <p:cNvPr id="16" name="그룹 15"/>
          <p:cNvGrpSpPr/>
          <p:nvPr/>
        </p:nvGrpSpPr>
        <p:grpSpPr>
          <a:xfrm>
            <a:off x="647699" y="1933574"/>
            <a:ext cx="8162925" cy="3531023"/>
            <a:chOff x="587041" y="1504598"/>
            <a:chExt cx="8251479" cy="3960000"/>
          </a:xfrm>
        </p:grpSpPr>
        <p:pic>
          <p:nvPicPr>
            <p:cNvPr id="17" name="그림 16"/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8520" y="1504598"/>
              <a:ext cx="7920000" cy="3960000"/>
            </a:xfrm>
            <a:prstGeom prst="rect">
              <a:avLst/>
            </a:prstGeom>
          </p:spPr>
        </p:pic>
        <p:sp>
          <p:nvSpPr>
            <p:cNvPr id="18" name="직사각형 4"/>
            <p:cNvSpPr>
              <a:spLocks noChangeArrowheads="1"/>
            </p:cNvSpPr>
            <p:nvPr/>
          </p:nvSpPr>
          <p:spPr bwMode="auto">
            <a:xfrm>
              <a:off x="587041" y="433044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2645660" y="2465685"/>
              <a:ext cx="4576009" cy="13408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923365" y="4392025"/>
              <a:ext cx="1537527" cy="27539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4"/>
            <p:cNvSpPr>
              <a:spLocks noChangeArrowheads="1"/>
            </p:cNvSpPr>
            <p:nvPr/>
          </p:nvSpPr>
          <p:spPr bwMode="auto">
            <a:xfrm>
              <a:off x="2293207" y="233092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6323803" y="2252146"/>
              <a:ext cx="2280757" cy="18566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4"/>
            <p:cNvSpPr>
              <a:spLocks noChangeArrowheads="1"/>
            </p:cNvSpPr>
            <p:nvPr/>
          </p:nvSpPr>
          <p:spPr bwMode="auto">
            <a:xfrm>
              <a:off x="5976050" y="209427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③</a:t>
              </a:r>
            </a:p>
          </p:txBody>
        </p:sp>
        <p:pic>
          <p:nvPicPr>
            <p:cNvPr id="24" name="그림 3">
              <a:extLst>
                <a:ext uri="{FF2B5EF4-FFF2-40B4-BE49-F238E27FC236}">
                  <a16:creationId xmlns="" xmlns:a16="http://schemas.microsoft.com/office/drawing/2014/main" id="{59378C56-088E-4177-BEFB-CC09D9CD735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75820" y="3485643"/>
              <a:ext cx="4680650" cy="9315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5" name="그룹 24"/>
          <p:cNvGrpSpPr/>
          <p:nvPr/>
        </p:nvGrpSpPr>
        <p:grpSpPr>
          <a:xfrm>
            <a:off x="965200" y="5831978"/>
            <a:ext cx="7988300" cy="639571"/>
            <a:chOff x="965200" y="5717678"/>
            <a:chExt cx="6210300" cy="639571"/>
          </a:xfrm>
        </p:grpSpPr>
        <p:pic>
          <p:nvPicPr>
            <p:cNvPr id="26" name="그림 25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65200" y="5778500"/>
              <a:ext cx="246944" cy="254000"/>
            </a:xfrm>
            <a:prstGeom prst="rect">
              <a:avLst/>
            </a:prstGeom>
          </p:spPr>
        </p:pic>
        <p:pic>
          <p:nvPicPr>
            <p:cNvPr id="27" name="그림 26"/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65200" y="6032500"/>
              <a:ext cx="246944" cy="254000"/>
            </a:xfrm>
            <a:prstGeom prst="rect">
              <a:avLst/>
            </a:prstGeom>
          </p:spPr>
        </p:pic>
        <p:sp>
          <p:nvSpPr>
            <p:cNvPr id="28" name="직사각형 27"/>
            <p:cNvSpPr/>
            <p:nvPr/>
          </p:nvSpPr>
          <p:spPr>
            <a:xfrm>
              <a:off x="1180836" y="5717678"/>
              <a:ext cx="59946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교육청 시행결과종합보고서를 확인하고 파일로 다운로드 받을 수 있습니다</a:t>
              </a:r>
              <a:r>
                <a:rPr lang="en-US" altLang="ko-KR" sz="1200" dirty="0"/>
                <a:t>.</a:t>
              </a:r>
            </a:p>
          </p:txBody>
        </p:sp>
        <p:sp>
          <p:nvSpPr>
            <p:cNvPr id="29" name="직사각형 28"/>
            <p:cNvSpPr/>
            <p:nvPr/>
          </p:nvSpPr>
          <p:spPr>
            <a:xfrm>
              <a:off x="1180836" y="5987917"/>
              <a:ext cx="414046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교육청 마감처리를 완료하신 후 보고서 생성이 가능합니다</a:t>
              </a:r>
              <a:r>
                <a:rPr lang="en-US" altLang="ko-KR" sz="1200" dirty="0"/>
                <a:t>.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3BBAA9B5-89B6-0B4D-E3AA-077A7E5768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27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8137834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6. </a:t>
            </a:r>
            <a:r>
              <a:rPr lang="ko-KR" altLang="en-US" b="1" dirty="0"/>
              <a:t>시스템 관리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시스템관리</a:t>
            </a:r>
            <a:r>
              <a:rPr lang="en-US" altLang="ko-KR" sz="1200" dirty="0"/>
              <a:t>] </a:t>
            </a:r>
            <a:r>
              <a:rPr lang="ko-KR" altLang="en-US" sz="1200" dirty="0"/>
              <a:t>클릭</a:t>
            </a:r>
            <a:r>
              <a:rPr lang="en-US" altLang="ko-KR" sz="1200" dirty="0"/>
              <a:t> </a:t>
            </a:r>
            <a:r>
              <a:rPr lang="ko-KR" altLang="en-US" sz="1200" dirty="0"/>
              <a:t>→ </a:t>
            </a:r>
            <a:r>
              <a:rPr lang="en-US" altLang="ko-KR" sz="1200" dirty="0"/>
              <a:t>[</a:t>
            </a:r>
            <a:r>
              <a:rPr lang="ko-KR" altLang="en-US" sz="1200" dirty="0"/>
              <a:t>관리자계정관리</a:t>
            </a:r>
            <a:r>
              <a:rPr lang="en-US" altLang="ko-KR" sz="1200" dirty="0"/>
              <a:t>] </a:t>
            </a:r>
            <a:r>
              <a:rPr lang="ko-KR" altLang="en-US" sz="1200" dirty="0"/>
              <a:t>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소속 </a:t>
            </a:r>
            <a:r>
              <a:rPr lang="ko-KR" altLang="en-US" sz="1200" dirty="0" err="1"/>
              <a:t>교육지원청</a:t>
            </a:r>
            <a:r>
              <a:rPr lang="en-US" altLang="ko-KR" sz="1200" dirty="0"/>
              <a:t>, </a:t>
            </a:r>
            <a:r>
              <a:rPr lang="ko-KR" altLang="en-US" sz="1200" dirty="0"/>
              <a:t>사용자명</a:t>
            </a:r>
            <a:r>
              <a:rPr lang="en-US" altLang="ko-KR" sz="1200" dirty="0"/>
              <a:t>, </a:t>
            </a:r>
            <a:r>
              <a:rPr lang="ko-KR" altLang="en-US" sz="1200" dirty="0"/>
              <a:t>아이디 등 목록 확인 가능하며</a:t>
            </a:r>
            <a:r>
              <a:rPr lang="en-US" altLang="ko-KR" sz="1200" dirty="0"/>
              <a:t> </a:t>
            </a:r>
            <a:r>
              <a:rPr lang="ko-KR" altLang="en-US" sz="1200" dirty="0"/>
              <a:t>아이디</a:t>
            </a:r>
            <a:r>
              <a:rPr lang="en-US" altLang="ko-KR" sz="1200" dirty="0"/>
              <a:t>, </a:t>
            </a:r>
            <a:r>
              <a:rPr lang="ko-KR" altLang="en-US" sz="1200" dirty="0"/>
              <a:t>비밀번호 변경과 비밀번호초기화 등 </a:t>
            </a:r>
            <a:r>
              <a:rPr lang="en-US" altLang="ko-KR" sz="1200" dirty="0"/>
              <a:t>[</a:t>
            </a:r>
            <a:r>
              <a:rPr lang="ko-KR" altLang="en-US" sz="1200" dirty="0"/>
              <a:t>변경</a:t>
            </a:r>
            <a:r>
              <a:rPr lang="en-US" altLang="ko-KR" sz="1200" dirty="0"/>
              <a:t>]</a:t>
            </a:r>
          </a:p>
          <a:p>
            <a:pPr fontAlgn="base" latinLnBrk="0">
              <a:lnSpc>
                <a:spcPct val="100000"/>
              </a:lnSpc>
            </a:pPr>
            <a:r>
              <a:rPr lang="en-US" altLang="ko-KR" sz="1200" dirty="0"/>
              <a:t>    </a:t>
            </a:r>
            <a:r>
              <a:rPr lang="ko-KR" altLang="en-US" sz="1200" dirty="0"/>
              <a:t>버튼으로 변경 가능</a:t>
            </a:r>
          </a:p>
        </p:txBody>
      </p:sp>
      <p:sp>
        <p:nvSpPr>
          <p:cNvPr id="6" name="부제목 5"/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관리자계정관리</a:t>
            </a:r>
          </a:p>
        </p:txBody>
      </p:sp>
      <p:grpSp>
        <p:nvGrpSpPr>
          <p:cNvPr id="9" name="그룹 8"/>
          <p:cNvGrpSpPr/>
          <p:nvPr/>
        </p:nvGrpSpPr>
        <p:grpSpPr>
          <a:xfrm>
            <a:off x="732819" y="1905362"/>
            <a:ext cx="8049671" cy="3506007"/>
            <a:chOff x="601117" y="1598536"/>
            <a:chExt cx="8219473" cy="3774734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AD4050D9-0160-48AF-9CE1-1C57CA9EFF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5819" y="1598536"/>
              <a:ext cx="7864771" cy="3774734"/>
            </a:xfrm>
            <a:prstGeom prst="rect">
              <a:avLst/>
            </a:prstGeom>
          </p:spPr>
        </p:pic>
        <p:sp>
          <p:nvSpPr>
            <p:cNvPr id="11" name="직사각형 4"/>
            <p:cNvSpPr>
              <a:spLocks noChangeArrowheads="1"/>
            </p:cNvSpPr>
            <p:nvPr/>
          </p:nvSpPr>
          <p:spPr bwMode="auto">
            <a:xfrm>
              <a:off x="601117" y="217761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①</a:t>
              </a:r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2627729" y="2516230"/>
              <a:ext cx="6120983" cy="27505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936223" y="2290323"/>
              <a:ext cx="1547487" cy="18061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4"/>
            <p:cNvSpPr>
              <a:spLocks noChangeArrowheads="1"/>
            </p:cNvSpPr>
            <p:nvPr/>
          </p:nvSpPr>
          <p:spPr bwMode="auto">
            <a:xfrm>
              <a:off x="2123660" y="276762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00FF"/>
                  </a:solidFill>
                </a:rPr>
                <a:t>②</a:t>
              </a:r>
            </a:p>
          </p:txBody>
        </p:sp>
      </p:grpSp>
      <p:grpSp>
        <p:nvGrpSpPr>
          <p:cNvPr id="15" name="그룹 14"/>
          <p:cNvGrpSpPr/>
          <p:nvPr/>
        </p:nvGrpSpPr>
        <p:grpSpPr>
          <a:xfrm>
            <a:off x="908492" y="5833106"/>
            <a:ext cx="7785928" cy="339195"/>
            <a:chOff x="908492" y="5861681"/>
            <a:chExt cx="7785928" cy="339195"/>
          </a:xfrm>
        </p:grpSpPr>
        <p:pic>
          <p:nvPicPr>
            <p:cNvPr id="16" name="그림 15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7" name="직사각형 16"/>
            <p:cNvSpPr/>
            <p:nvPr/>
          </p:nvSpPr>
          <p:spPr>
            <a:xfrm>
              <a:off x="1144871" y="5861681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비밀번호 초기화 시 </a:t>
              </a:r>
              <a:r>
                <a:rPr lang="en-US" altLang="ko-KR" sz="1200" dirty="0"/>
                <a:t>“1111”</a:t>
              </a:r>
              <a:r>
                <a:rPr lang="ko-KR" altLang="en-US" sz="1200" dirty="0"/>
                <a:t>로 설정됩니다</a:t>
              </a:r>
              <a:r>
                <a:rPr lang="en-US" altLang="ko-KR" sz="1200" dirty="0"/>
                <a:t>.</a:t>
              </a:r>
              <a:endParaRPr lang="en-US" altLang="ko-KR" sz="1200" dirty="0">
                <a:solidFill>
                  <a:srgbClr val="FF0000"/>
                </a:solidFill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EBB6C84C-0BA9-7F85-6863-E5032D78D5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28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9894007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3495675" cy="6858000"/>
          </a:xfrm>
          <a:prstGeom prst="rect">
            <a:avLst/>
          </a:prstGeom>
          <a:solidFill>
            <a:schemeClr val="accent2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제목 1">
            <a:extLst>
              <a:ext uri="{FF2B5EF4-FFF2-40B4-BE49-F238E27FC236}">
                <a16:creationId xmlns="" xmlns:a16="http://schemas.microsoft.com/office/drawing/2014/main" id="{AC1B53A7-028F-45FF-BFB1-93A4181ED19F}"/>
              </a:ext>
            </a:extLst>
          </p:cNvPr>
          <p:cNvSpPr txBox="1">
            <a:spLocks/>
          </p:cNvSpPr>
          <p:nvPr/>
        </p:nvSpPr>
        <p:spPr>
          <a:xfrm>
            <a:off x="5364110" y="2943892"/>
            <a:ext cx="4176580" cy="17113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로그인 방법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개요관리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평가기본사항관리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평가진행현황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평가결과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  <a:cs typeface="+mn-cs"/>
              </a:rPr>
              <a:t>시스템관리</a:t>
            </a:r>
          </a:p>
        </p:txBody>
      </p:sp>
      <p:sp>
        <p:nvSpPr>
          <p:cNvPr id="9" name="모서리가 둥근 직사각형 8"/>
          <p:cNvSpPr/>
          <p:nvPr/>
        </p:nvSpPr>
        <p:spPr>
          <a:xfrm>
            <a:off x="42862" y="1479550"/>
            <a:ext cx="3448050" cy="2829592"/>
          </a:xfrm>
          <a:prstGeom prst="roundRect">
            <a:avLst/>
          </a:pr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2FC5F787-B53F-4777-BC20-186C35387219}"/>
              </a:ext>
            </a:extLst>
          </p:cNvPr>
          <p:cNvGrpSpPr/>
          <p:nvPr/>
        </p:nvGrpSpPr>
        <p:grpSpPr>
          <a:xfrm>
            <a:off x="2753164" y="2060810"/>
            <a:ext cx="5319598" cy="971982"/>
            <a:chOff x="2724589" y="2203585"/>
            <a:chExt cx="5319598" cy="971982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70B7698A-98C3-44CD-A39A-6AED9884F6F6}"/>
                </a:ext>
              </a:extLst>
            </p:cNvPr>
            <p:cNvSpPr txBox="1"/>
            <p:nvPr/>
          </p:nvSpPr>
          <p:spPr>
            <a:xfrm>
              <a:off x="4288031" y="2359088"/>
              <a:ext cx="3756156" cy="58477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유치원 업무 서비스</a:t>
              </a:r>
            </a:p>
          </p:txBody>
        </p:sp>
        <p:sp>
          <p:nvSpPr>
            <p:cNvPr id="7" name="타원 6">
              <a:extLst>
                <a:ext uri="{FF2B5EF4-FFF2-40B4-BE49-F238E27FC236}">
                  <a16:creationId xmlns="" xmlns:a16="http://schemas.microsoft.com/office/drawing/2014/main" id="{95A6CA42-8378-441C-B9BE-3D71B48BF7BC}"/>
                </a:ext>
              </a:extLst>
            </p:cNvPr>
            <p:cNvSpPr/>
            <p:nvPr/>
          </p:nvSpPr>
          <p:spPr>
            <a:xfrm>
              <a:off x="2724589" y="2203585"/>
              <a:ext cx="983292" cy="971982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5400" b="1" dirty="0">
                  <a:solidFill>
                    <a:schemeClr val="accent2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Ⅱ</a:t>
              </a:r>
              <a:endParaRPr lang="ko-KR" altLang="en-US" sz="5400" b="1" dirty="0">
                <a:solidFill>
                  <a:schemeClr val="accent2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3233" y="4630052"/>
            <a:ext cx="2044700" cy="17399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51" y="5113256"/>
            <a:ext cx="850900" cy="939800"/>
          </a:xfrm>
          <a:prstGeom prst="rect">
            <a:avLst/>
          </a:prstGeom>
        </p:spPr>
      </p:pic>
      <p:sp>
        <p:nvSpPr>
          <p:cNvPr id="13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62067" y="6508446"/>
            <a:ext cx="409087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-29-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0196816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제목 1"/>
          <p:cNvSpPr>
            <a:spLocks noGrp="1"/>
          </p:cNvSpPr>
          <p:nvPr>
            <p:ph type="ctrTitle"/>
          </p:nvPr>
        </p:nvSpPr>
        <p:spPr>
          <a:xfrm>
            <a:off x="606865" y="93514"/>
            <a:ext cx="5412903" cy="497814"/>
          </a:xfrm>
        </p:spPr>
        <p:txBody>
          <a:bodyPr/>
          <a:lstStyle/>
          <a:p>
            <a:r>
              <a:rPr lang="en-US" altLang="ko-KR" b="1" dirty="0"/>
              <a:t>Ⅱ. </a:t>
            </a:r>
            <a:r>
              <a:rPr lang="ko-KR" altLang="en-US" b="1" dirty="0"/>
              <a:t>유치원관리자 서비스 업무 구성도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" name="그룹 1">
            <a:extLst>
              <a:ext uri="{FF2B5EF4-FFF2-40B4-BE49-F238E27FC236}">
                <a16:creationId xmlns="" xmlns:a16="http://schemas.microsoft.com/office/drawing/2014/main" id="{5A67ED2B-1039-448B-3EC4-CB2B0148A664}"/>
              </a:ext>
            </a:extLst>
          </p:cNvPr>
          <p:cNvGrpSpPr/>
          <p:nvPr/>
        </p:nvGrpSpPr>
        <p:grpSpPr>
          <a:xfrm>
            <a:off x="1169581" y="1169582"/>
            <a:ext cx="7354748" cy="3875037"/>
            <a:chOff x="867504" y="1573216"/>
            <a:chExt cx="7955426" cy="3811312"/>
          </a:xfrm>
        </p:grpSpPr>
        <p:cxnSp>
          <p:nvCxnSpPr>
            <p:cNvPr id="3" name="꺾인 연결선 25">
              <a:extLst>
                <a:ext uri="{FF2B5EF4-FFF2-40B4-BE49-F238E27FC236}">
                  <a16:creationId xmlns="" xmlns:a16="http://schemas.microsoft.com/office/drawing/2014/main" id="{52C5D73D-85E2-835E-D3CB-39475599EB22}"/>
                </a:ext>
              </a:extLst>
            </p:cNvPr>
            <p:cNvCxnSpPr/>
            <p:nvPr/>
          </p:nvCxnSpPr>
          <p:spPr>
            <a:xfrm>
              <a:off x="4876349" y="2102884"/>
              <a:ext cx="2265300" cy="645037"/>
            </a:xfrm>
            <a:prstGeom prst="bentConnector2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꺾인 연결선 32">
              <a:extLst>
                <a:ext uri="{FF2B5EF4-FFF2-40B4-BE49-F238E27FC236}">
                  <a16:creationId xmlns="" xmlns:a16="http://schemas.microsoft.com/office/drawing/2014/main" id="{D5637FB3-54FE-2C10-B9F6-92AD6CCE20A8}"/>
                </a:ext>
              </a:extLst>
            </p:cNvPr>
            <p:cNvCxnSpPr>
              <a:endCxn id="32" idx="0"/>
            </p:cNvCxnSpPr>
            <p:nvPr/>
          </p:nvCxnSpPr>
          <p:spPr>
            <a:xfrm>
              <a:off x="4874999" y="2092343"/>
              <a:ext cx="3407932" cy="201956"/>
            </a:xfrm>
            <a:prstGeom prst="bentConnector2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직선 연결선 6">
              <a:extLst>
                <a:ext uri="{FF2B5EF4-FFF2-40B4-BE49-F238E27FC236}">
                  <a16:creationId xmlns="" xmlns:a16="http://schemas.microsoft.com/office/drawing/2014/main" id="{96506048-9B86-D576-822B-E7D7BCA8F6AA}"/>
                </a:ext>
              </a:extLst>
            </p:cNvPr>
            <p:cNvCxnSpPr>
              <a:cxnSpLocks/>
              <a:stCxn id="26" idx="2"/>
              <a:endCxn id="45" idx="0"/>
            </p:cNvCxnSpPr>
            <p:nvPr/>
          </p:nvCxnSpPr>
          <p:spPr>
            <a:xfrm flipH="1">
              <a:off x="6000987" y="2654298"/>
              <a:ext cx="13599" cy="1451010"/>
            </a:xfrm>
            <a:prstGeom prst="line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꺾인 연결선 20">
              <a:extLst>
                <a:ext uri="{FF2B5EF4-FFF2-40B4-BE49-F238E27FC236}">
                  <a16:creationId xmlns="" xmlns:a16="http://schemas.microsoft.com/office/drawing/2014/main" id="{67867AD5-4F2A-0E26-E682-3D97F16B85E2}"/>
                </a:ext>
              </a:extLst>
            </p:cNvPr>
            <p:cNvCxnSpPr>
              <a:endCxn id="20" idx="0"/>
            </p:cNvCxnSpPr>
            <p:nvPr/>
          </p:nvCxnSpPr>
          <p:spPr>
            <a:xfrm rot="10800000" flipV="1">
              <a:off x="3702848" y="2092342"/>
              <a:ext cx="1168088" cy="1113378"/>
            </a:xfrm>
            <a:prstGeom prst="bentConnector2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꺾인 연결선 18">
              <a:extLst>
                <a:ext uri="{FF2B5EF4-FFF2-40B4-BE49-F238E27FC236}">
                  <a16:creationId xmlns="" xmlns:a16="http://schemas.microsoft.com/office/drawing/2014/main" id="{3355F6CE-785F-B17F-F7D8-FF0393CB87FC}"/>
                </a:ext>
              </a:extLst>
            </p:cNvPr>
            <p:cNvCxnSpPr>
              <a:endCxn id="43" idx="0"/>
            </p:cNvCxnSpPr>
            <p:nvPr/>
          </p:nvCxnSpPr>
          <p:spPr>
            <a:xfrm rot="10800000" flipV="1">
              <a:off x="2545740" y="2092992"/>
              <a:ext cx="2325196" cy="2012315"/>
            </a:xfrm>
            <a:prstGeom prst="bentConnector2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직선 연결선 11">
              <a:extLst>
                <a:ext uri="{FF2B5EF4-FFF2-40B4-BE49-F238E27FC236}">
                  <a16:creationId xmlns="" xmlns:a16="http://schemas.microsoft.com/office/drawing/2014/main" id="{B493C16B-5AF0-8A83-6BF2-FAB17984D814}"/>
                </a:ext>
              </a:extLst>
            </p:cNvPr>
            <p:cNvCxnSpPr>
              <a:stCxn id="15" idx="2"/>
              <a:endCxn id="25" idx="0"/>
            </p:cNvCxnSpPr>
            <p:nvPr/>
          </p:nvCxnSpPr>
          <p:spPr>
            <a:xfrm>
              <a:off x="4871331" y="1880390"/>
              <a:ext cx="5018" cy="1324678"/>
            </a:xfrm>
            <a:prstGeom prst="line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연결선 12">
              <a:extLst>
                <a:ext uri="{FF2B5EF4-FFF2-40B4-BE49-F238E27FC236}">
                  <a16:creationId xmlns="" xmlns:a16="http://schemas.microsoft.com/office/drawing/2014/main" id="{EC6D194E-7505-2E80-8877-91D2ACEC0E62}"/>
                </a:ext>
              </a:extLst>
            </p:cNvPr>
            <p:cNvCxnSpPr>
              <a:cxnSpLocks/>
              <a:stCxn id="32" idx="0"/>
              <a:endCxn id="38" idx="2"/>
            </p:cNvCxnSpPr>
            <p:nvPr/>
          </p:nvCxnSpPr>
          <p:spPr>
            <a:xfrm flipH="1">
              <a:off x="8278806" y="2294298"/>
              <a:ext cx="4124" cy="3090230"/>
            </a:xfrm>
            <a:prstGeom prst="line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꺾인 연결선 37">
              <a:extLst>
                <a:ext uri="{FF2B5EF4-FFF2-40B4-BE49-F238E27FC236}">
                  <a16:creationId xmlns="" xmlns:a16="http://schemas.microsoft.com/office/drawing/2014/main" id="{CF0380C5-4845-16F5-793A-5F22359FE862}"/>
                </a:ext>
              </a:extLst>
            </p:cNvPr>
            <p:cNvCxnSpPr>
              <a:endCxn id="24" idx="0"/>
            </p:cNvCxnSpPr>
            <p:nvPr/>
          </p:nvCxnSpPr>
          <p:spPr>
            <a:xfrm rot="10800000" flipV="1">
              <a:off x="1407505" y="2092993"/>
              <a:ext cx="3463431" cy="663166"/>
            </a:xfrm>
            <a:prstGeom prst="bentConnector2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4DBEC19F-64D0-698E-75D2-AB77197A9E79}"/>
                </a:ext>
              </a:extLst>
            </p:cNvPr>
            <p:cNvSpPr/>
            <p:nvPr/>
          </p:nvSpPr>
          <p:spPr>
            <a:xfrm>
              <a:off x="3467136" y="1573216"/>
              <a:ext cx="2808390" cy="307174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400" b="1" dirty="0">
                  <a:latin typeface="+mn-ea"/>
                </a:rPr>
                <a:t>유치원 관리자 서비스</a:t>
              </a: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6B9C024D-0120-2374-796A-A4463F15598F}"/>
                </a:ext>
              </a:extLst>
            </p:cNvPr>
            <p:cNvSpPr/>
            <p:nvPr/>
          </p:nvSpPr>
          <p:spPr>
            <a:xfrm>
              <a:off x="4340412" y="2294298"/>
              <a:ext cx="1080000" cy="3600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4. </a:t>
              </a:r>
              <a:r>
                <a:rPr lang="ko-KR" altLang="en-US" sz="900" b="1" dirty="0">
                  <a:latin typeface="+mn-ea"/>
                </a:rPr>
                <a:t>사용자관리</a:t>
              </a: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2FB6F822-2106-7FC3-8D27-3D0B1F09DE1B}"/>
                </a:ext>
              </a:extLst>
            </p:cNvPr>
            <p:cNvSpPr/>
            <p:nvPr/>
          </p:nvSpPr>
          <p:spPr>
            <a:xfrm>
              <a:off x="4336349" y="2756159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4.1 </a:t>
              </a:r>
              <a:r>
                <a:rPr lang="ko-KR" altLang="en-US" sz="900" b="1" dirty="0">
                  <a:latin typeface="+mn-ea"/>
                </a:rPr>
                <a:t>교원관리</a:t>
              </a: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469DDC19-E2BD-28BF-E8B2-0B49A9B9061A}"/>
                </a:ext>
              </a:extLst>
            </p:cNvPr>
            <p:cNvSpPr/>
            <p:nvPr/>
          </p:nvSpPr>
          <p:spPr>
            <a:xfrm>
              <a:off x="3171021" y="2294950"/>
              <a:ext cx="1080000" cy="3600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3. </a:t>
              </a:r>
              <a:r>
                <a:rPr lang="ko-KR" altLang="en-US" sz="900" b="1" dirty="0">
                  <a:latin typeface="+mn-ea"/>
                </a:rPr>
                <a:t>유치원정보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1C637E75-F749-1743-C204-756C5B98E7A0}"/>
                </a:ext>
              </a:extLst>
            </p:cNvPr>
            <p:cNvSpPr/>
            <p:nvPr/>
          </p:nvSpPr>
          <p:spPr>
            <a:xfrm>
              <a:off x="3162848" y="2756811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3.1 </a:t>
              </a:r>
              <a:r>
                <a:rPr lang="ko-KR" altLang="en-US" sz="900" b="1" dirty="0">
                  <a:latin typeface="+mn-ea"/>
                </a:rPr>
                <a:t>유치원정보</a:t>
              </a:r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2F388A6F-DC13-625A-CCFA-9C3143233BB0}"/>
                </a:ext>
              </a:extLst>
            </p:cNvPr>
            <p:cNvSpPr/>
            <p:nvPr/>
          </p:nvSpPr>
          <p:spPr>
            <a:xfrm>
              <a:off x="3162848" y="3205720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spc="-70" dirty="0">
                  <a:latin typeface="+mn-ea"/>
                </a:rPr>
                <a:t>3.2 </a:t>
              </a:r>
              <a:r>
                <a:rPr lang="ko-KR" altLang="en-US" sz="900" b="1" spc="-70" dirty="0">
                  <a:latin typeface="+mn-ea"/>
                </a:rPr>
                <a:t>비밀번호변경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="" xmlns:a16="http://schemas.microsoft.com/office/drawing/2014/main" id="{05F41453-57EF-4FB8-F32F-CDB8C802B2BE}"/>
                </a:ext>
              </a:extLst>
            </p:cNvPr>
            <p:cNvSpPr/>
            <p:nvPr/>
          </p:nvSpPr>
          <p:spPr>
            <a:xfrm>
              <a:off x="2005740" y="2294298"/>
              <a:ext cx="1080000" cy="3600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2. </a:t>
              </a:r>
              <a:r>
                <a:rPr lang="ko-KR" altLang="en-US" sz="900" b="1" dirty="0">
                  <a:latin typeface="+mn-ea"/>
                </a:rPr>
                <a:t>개요관리</a:t>
              </a: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505A9DD5-6A17-DADE-C186-0AA6F76B4DF7}"/>
                </a:ext>
              </a:extLst>
            </p:cNvPr>
            <p:cNvSpPr/>
            <p:nvPr/>
          </p:nvSpPr>
          <p:spPr>
            <a:xfrm>
              <a:off x="2001677" y="2756159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2.1 </a:t>
              </a:r>
              <a:r>
                <a:rPr lang="ko-KR" altLang="en-US" sz="900" b="1" dirty="0">
                  <a:latin typeface="+mn-ea"/>
                </a:rPr>
                <a:t>교육청공지사항</a:t>
              </a: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6D424A87-52B2-FCBD-8783-D06C3113B4CE}"/>
                </a:ext>
              </a:extLst>
            </p:cNvPr>
            <p:cNvSpPr/>
            <p:nvPr/>
          </p:nvSpPr>
          <p:spPr>
            <a:xfrm>
              <a:off x="867504" y="2294298"/>
              <a:ext cx="1080000" cy="3600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1. </a:t>
              </a:r>
              <a:r>
                <a:rPr lang="ko-KR" altLang="en-US" sz="900" b="1" dirty="0">
                  <a:latin typeface="+mn-ea"/>
                </a:rPr>
                <a:t>로그인 방법</a:t>
              </a: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="" xmlns:a16="http://schemas.microsoft.com/office/drawing/2014/main" id="{483BD574-78B5-2177-9152-DF4C65118249}"/>
                </a:ext>
              </a:extLst>
            </p:cNvPr>
            <p:cNvSpPr/>
            <p:nvPr/>
          </p:nvSpPr>
          <p:spPr>
            <a:xfrm>
              <a:off x="867504" y="2756159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spc="-70" dirty="0">
                  <a:latin typeface="+mn-ea"/>
                </a:rPr>
                <a:t>1.1 </a:t>
              </a:r>
              <a:r>
                <a:rPr lang="ko-KR" altLang="en-US" sz="900" b="1" spc="-70" dirty="0">
                  <a:latin typeface="+mn-ea"/>
                </a:rPr>
                <a:t>관리자로그인</a:t>
              </a:r>
            </a:p>
          </p:txBody>
        </p:sp>
        <p:sp>
          <p:nvSpPr>
            <p:cNvPr id="25" name="직사각형 24">
              <a:extLst>
                <a:ext uri="{FF2B5EF4-FFF2-40B4-BE49-F238E27FC236}">
                  <a16:creationId xmlns="" xmlns:a16="http://schemas.microsoft.com/office/drawing/2014/main" id="{8D5FAB24-FFD4-12DA-3D17-120C65F0769A}"/>
                </a:ext>
              </a:extLst>
            </p:cNvPr>
            <p:cNvSpPr/>
            <p:nvPr/>
          </p:nvSpPr>
          <p:spPr>
            <a:xfrm>
              <a:off x="4336349" y="320506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4.2 </a:t>
              </a:r>
              <a:r>
                <a:rPr lang="ko-KR" altLang="en-US" sz="900" b="1" dirty="0">
                  <a:latin typeface="+mn-ea"/>
                </a:rPr>
                <a:t>유아관리</a:t>
              </a: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767BBA0E-4B9B-DFF5-1900-FC5CD225EDA4}"/>
                </a:ext>
              </a:extLst>
            </p:cNvPr>
            <p:cNvSpPr/>
            <p:nvPr/>
          </p:nvSpPr>
          <p:spPr>
            <a:xfrm>
              <a:off x="5474585" y="2294298"/>
              <a:ext cx="1080000" cy="3600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5. </a:t>
              </a:r>
              <a:r>
                <a:rPr lang="ko-KR" altLang="en-US" sz="900" b="1" dirty="0" err="1">
                  <a:latin typeface="+mn-ea"/>
                </a:rPr>
                <a:t>평가지설정</a:t>
              </a:r>
              <a:endParaRPr lang="ko-KR" altLang="en-US" sz="900" b="1" dirty="0">
                <a:latin typeface="+mn-ea"/>
              </a:endParaRP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="" xmlns:a16="http://schemas.microsoft.com/office/drawing/2014/main" id="{394B503F-DA7B-25CF-618E-63F4BC93E237}"/>
                </a:ext>
              </a:extLst>
            </p:cNvPr>
            <p:cNvSpPr/>
            <p:nvPr/>
          </p:nvSpPr>
          <p:spPr>
            <a:xfrm>
              <a:off x="5470491" y="2756159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5.1 </a:t>
              </a:r>
              <a:r>
                <a:rPr lang="ko-KR" altLang="en-US" sz="900" b="1" dirty="0">
                  <a:latin typeface="+mn-ea"/>
                </a:rPr>
                <a:t>평가영역</a:t>
              </a:r>
              <a:r>
                <a:rPr lang="en-US" altLang="ko-KR" sz="900" b="1" dirty="0">
                  <a:latin typeface="+mn-ea"/>
                </a:rPr>
                <a:t>/</a:t>
              </a:r>
              <a:r>
                <a:rPr lang="ko-KR" altLang="en-US" sz="900" b="1" dirty="0">
                  <a:latin typeface="+mn-ea"/>
                </a:rPr>
                <a:t>요소</a:t>
              </a:r>
              <a:r>
                <a:rPr lang="en-US" altLang="ko-KR" sz="900" b="1" dirty="0">
                  <a:latin typeface="+mn-ea"/>
                </a:rPr>
                <a:t>/</a:t>
              </a:r>
              <a:r>
                <a:rPr lang="ko-KR" altLang="en-US" sz="900" b="1" dirty="0">
                  <a:latin typeface="+mn-ea"/>
                </a:rPr>
                <a:t>지표</a:t>
              </a: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="" xmlns:a16="http://schemas.microsoft.com/office/drawing/2014/main" id="{01F1954F-A83F-E655-9123-BC43DBF4FF16}"/>
                </a:ext>
              </a:extLst>
            </p:cNvPr>
            <p:cNvSpPr/>
            <p:nvPr/>
          </p:nvSpPr>
          <p:spPr>
            <a:xfrm>
              <a:off x="5470491" y="320506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5.2 </a:t>
              </a:r>
              <a:r>
                <a:rPr lang="ko-KR" altLang="en-US" sz="900" b="1" dirty="0">
                  <a:latin typeface="+mn-ea"/>
                </a:rPr>
                <a:t>평가지설정</a:t>
              </a:r>
            </a:p>
          </p:txBody>
        </p:sp>
        <p:sp>
          <p:nvSpPr>
            <p:cNvPr id="29" name="직사각형 28">
              <a:extLst>
                <a:ext uri="{FF2B5EF4-FFF2-40B4-BE49-F238E27FC236}">
                  <a16:creationId xmlns="" xmlns:a16="http://schemas.microsoft.com/office/drawing/2014/main" id="{177BDC82-C6AA-0AA6-92F2-FC534B3EAE40}"/>
                </a:ext>
              </a:extLst>
            </p:cNvPr>
            <p:cNvSpPr/>
            <p:nvPr/>
          </p:nvSpPr>
          <p:spPr>
            <a:xfrm>
              <a:off x="5470491" y="365518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5.3 </a:t>
              </a:r>
              <a:r>
                <a:rPr lang="ko-KR" altLang="en-US" sz="900" b="1" dirty="0">
                  <a:latin typeface="+mn-ea"/>
                </a:rPr>
                <a:t>평가 척도 보기</a:t>
              </a: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20DB8C90-1AD4-E981-DEDC-E4B7125ABD73}"/>
                </a:ext>
              </a:extLst>
            </p:cNvPr>
            <p:cNvSpPr/>
            <p:nvPr/>
          </p:nvSpPr>
          <p:spPr>
            <a:xfrm>
              <a:off x="6608758" y="2294298"/>
              <a:ext cx="1080000" cy="3600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spc="-30" dirty="0">
                  <a:latin typeface="+mn-ea"/>
                </a:rPr>
                <a:t>6. </a:t>
              </a:r>
              <a:r>
                <a:rPr lang="ko-KR" altLang="en-US" sz="900" b="1" spc="-30" dirty="0">
                  <a:latin typeface="+mn-ea"/>
                </a:rPr>
                <a:t>평가진행현황</a:t>
              </a:r>
            </a:p>
          </p:txBody>
        </p:sp>
        <p:sp>
          <p:nvSpPr>
            <p:cNvPr id="31" name="직사각형 30">
              <a:extLst>
                <a:ext uri="{FF2B5EF4-FFF2-40B4-BE49-F238E27FC236}">
                  <a16:creationId xmlns="" xmlns:a16="http://schemas.microsoft.com/office/drawing/2014/main" id="{D9FC3F16-2A10-8060-95E1-D6ED88B44010}"/>
                </a:ext>
              </a:extLst>
            </p:cNvPr>
            <p:cNvSpPr/>
            <p:nvPr/>
          </p:nvSpPr>
          <p:spPr>
            <a:xfrm>
              <a:off x="6601649" y="2756159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6.1 </a:t>
              </a:r>
              <a:r>
                <a:rPr lang="ko-KR" altLang="en-US" sz="900" b="1" dirty="0">
                  <a:latin typeface="+mn-ea"/>
                </a:rPr>
                <a:t>평가진행현황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="" xmlns:a16="http://schemas.microsoft.com/office/drawing/2014/main" id="{5E5CC239-EF69-4BD7-CA02-B0BE1E4EBB47}"/>
                </a:ext>
              </a:extLst>
            </p:cNvPr>
            <p:cNvSpPr/>
            <p:nvPr/>
          </p:nvSpPr>
          <p:spPr>
            <a:xfrm>
              <a:off x="7742930" y="2294298"/>
              <a:ext cx="1080000" cy="360000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7. </a:t>
              </a:r>
              <a:r>
                <a:rPr lang="ko-KR" altLang="en-US" sz="900" b="1" dirty="0">
                  <a:latin typeface="+mn-ea"/>
                </a:rPr>
                <a:t>평가결과</a:t>
              </a: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="" xmlns:a16="http://schemas.microsoft.com/office/drawing/2014/main" id="{420BF28B-7232-72C2-0B44-A12750FB47EC}"/>
                </a:ext>
              </a:extLst>
            </p:cNvPr>
            <p:cNvSpPr/>
            <p:nvPr/>
          </p:nvSpPr>
          <p:spPr>
            <a:xfrm>
              <a:off x="7740590" y="2756159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spc="-60" dirty="0">
                  <a:latin typeface="+mn-ea"/>
                </a:rPr>
                <a:t>7.1 </a:t>
              </a:r>
              <a:r>
                <a:rPr lang="ko-KR" altLang="en-US" sz="900" b="1" spc="-60" dirty="0" err="1">
                  <a:latin typeface="+mn-ea"/>
                </a:rPr>
                <a:t>평가지별통계</a:t>
              </a:r>
              <a:endParaRPr lang="ko-KR" altLang="en-US" sz="900" b="1" spc="-60" dirty="0">
                <a:latin typeface="+mn-ea"/>
              </a:endParaRP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7ADAAA5E-0E25-4343-C0D8-E30EFBB6981D}"/>
                </a:ext>
              </a:extLst>
            </p:cNvPr>
            <p:cNvSpPr/>
            <p:nvPr/>
          </p:nvSpPr>
          <p:spPr>
            <a:xfrm>
              <a:off x="7738806" y="320506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7.2 </a:t>
              </a:r>
              <a:r>
                <a:rPr lang="ko-KR" altLang="en-US" sz="900" b="1" dirty="0" err="1">
                  <a:latin typeface="+mn-ea"/>
                </a:rPr>
                <a:t>유치원및교원현황</a:t>
              </a:r>
              <a:endParaRPr lang="ko-KR" altLang="en-US" sz="900" b="1" dirty="0">
                <a:latin typeface="+mn-ea"/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1C9CE8BA-00E2-4E19-6AAB-C5A04E23BEAC}"/>
                </a:ext>
              </a:extLst>
            </p:cNvPr>
            <p:cNvSpPr/>
            <p:nvPr/>
          </p:nvSpPr>
          <p:spPr>
            <a:xfrm>
              <a:off x="7738806" y="365518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7.3 </a:t>
              </a:r>
              <a:r>
                <a:rPr lang="ko-KR" altLang="en-US" sz="900" b="1" dirty="0" err="1">
                  <a:latin typeface="+mn-ea"/>
                </a:rPr>
                <a:t>지표별평가결과</a:t>
              </a:r>
              <a:endParaRPr lang="ko-KR" altLang="en-US" sz="900" b="1" dirty="0">
                <a:latin typeface="+mn-ea"/>
              </a:endParaRPr>
            </a:p>
          </p:txBody>
        </p:sp>
        <p:sp>
          <p:nvSpPr>
            <p:cNvPr id="36" name="직사각형 35">
              <a:extLst>
                <a:ext uri="{FF2B5EF4-FFF2-40B4-BE49-F238E27FC236}">
                  <a16:creationId xmlns="" xmlns:a16="http://schemas.microsoft.com/office/drawing/2014/main" id="{6CB0B3C5-DE39-0E84-B050-6C716E44D223}"/>
                </a:ext>
              </a:extLst>
            </p:cNvPr>
            <p:cNvSpPr/>
            <p:nvPr/>
          </p:nvSpPr>
          <p:spPr>
            <a:xfrm>
              <a:off x="7738806" y="410895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spc="-80" dirty="0">
                  <a:latin typeface="+mn-ea"/>
                </a:rPr>
                <a:t>7.4 </a:t>
              </a:r>
              <a:r>
                <a:rPr lang="ko-KR" altLang="en-US" sz="900" b="1" dirty="0" err="1">
                  <a:latin typeface="+mn-ea"/>
                </a:rPr>
                <a:t>점수별통계</a:t>
              </a:r>
              <a:endParaRPr lang="ko-KR" altLang="en-US" sz="900" b="1" spc="-80" dirty="0">
                <a:latin typeface="+mn-ea"/>
              </a:endParaRPr>
            </a:p>
          </p:txBody>
        </p:sp>
        <p:sp>
          <p:nvSpPr>
            <p:cNvPr id="37" name="직사각형 36">
              <a:extLst>
                <a:ext uri="{FF2B5EF4-FFF2-40B4-BE49-F238E27FC236}">
                  <a16:creationId xmlns="" xmlns:a16="http://schemas.microsoft.com/office/drawing/2014/main" id="{222BA4E3-0B9F-8E04-5BF8-2FF1CF9158E9}"/>
                </a:ext>
              </a:extLst>
            </p:cNvPr>
            <p:cNvSpPr/>
            <p:nvPr/>
          </p:nvSpPr>
          <p:spPr>
            <a:xfrm>
              <a:off x="7738806" y="4566743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7.5 </a:t>
              </a:r>
              <a:r>
                <a:rPr lang="ko-KR" altLang="en-US" sz="900" b="1" dirty="0">
                  <a:latin typeface="+mn-ea"/>
                </a:rPr>
                <a:t>마감처리</a:t>
              </a:r>
            </a:p>
          </p:txBody>
        </p:sp>
        <p:sp>
          <p:nvSpPr>
            <p:cNvPr id="38" name="직사각형 37">
              <a:extLst>
                <a:ext uri="{FF2B5EF4-FFF2-40B4-BE49-F238E27FC236}">
                  <a16:creationId xmlns="" xmlns:a16="http://schemas.microsoft.com/office/drawing/2014/main" id="{8BF7FC36-02B4-1BAB-76E1-E14946314524}"/>
                </a:ext>
              </a:extLst>
            </p:cNvPr>
            <p:cNvSpPr/>
            <p:nvPr/>
          </p:nvSpPr>
          <p:spPr>
            <a:xfrm>
              <a:off x="7738806" y="502452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7.6 </a:t>
              </a:r>
              <a:r>
                <a:rPr lang="ko-KR" altLang="en-US" sz="900" b="1" dirty="0">
                  <a:latin typeface="+mn-ea"/>
                </a:rPr>
                <a:t>운영결과보고서</a:t>
              </a:r>
            </a:p>
          </p:txBody>
        </p:sp>
        <p:sp>
          <p:nvSpPr>
            <p:cNvPr id="41" name="직사각형 40">
              <a:extLst>
                <a:ext uri="{FF2B5EF4-FFF2-40B4-BE49-F238E27FC236}">
                  <a16:creationId xmlns="" xmlns:a16="http://schemas.microsoft.com/office/drawing/2014/main" id="{A071D436-5B41-86CA-1785-9120C6F7ECC5}"/>
                </a:ext>
              </a:extLst>
            </p:cNvPr>
            <p:cNvSpPr/>
            <p:nvPr/>
          </p:nvSpPr>
          <p:spPr>
            <a:xfrm>
              <a:off x="2001677" y="320506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2.2 </a:t>
              </a:r>
              <a:r>
                <a:rPr lang="ko-KR" altLang="en-US" sz="900" b="1" dirty="0">
                  <a:latin typeface="+mn-ea"/>
                </a:rPr>
                <a:t>유치원공지사항</a:t>
              </a:r>
            </a:p>
          </p:txBody>
        </p:sp>
        <p:sp>
          <p:nvSpPr>
            <p:cNvPr id="42" name="직사각형 41">
              <a:extLst>
                <a:ext uri="{FF2B5EF4-FFF2-40B4-BE49-F238E27FC236}">
                  <a16:creationId xmlns="" xmlns:a16="http://schemas.microsoft.com/office/drawing/2014/main" id="{291BB9F6-247E-6A22-7874-9D95C211920D}"/>
                </a:ext>
              </a:extLst>
            </p:cNvPr>
            <p:cNvSpPr/>
            <p:nvPr/>
          </p:nvSpPr>
          <p:spPr>
            <a:xfrm>
              <a:off x="2001677" y="365518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spc="-70" dirty="0">
                  <a:latin typeface="+mn-ea"/>
                </a:rPr>
                <a:t>2.3 </a:t>
              </a:r>
              <a:r>
                <a:rPr lang="ko-KR" altLang="en-US" sz="900" b="1" spc="-70" dirty="0" err="1">
                  <a:latin typeface="+mn-ea"/>
                </a:rPr>
                <a:t>자주묻는질문</a:t>
              </a:r>
              <a:r>
                <a:rPr lang="en-US" altLang="ko-KR" sz="900" b="1" dirty="0">
                  <a:latin typeface="+mn-ea"/>
                </a:rPr>
                <a:t>(FAQ)</a:t>
              </a:r>
              <a:endParaRPr lang="ko-KR" altLang="en-US" sz="900" b="1" dirty="0">
                <a:latin typeface="+mn-ea"/>
              </a:endParaRPr>
            </a:p>
          </p:txBody>
        </p:sp>
        <p:sp>
          <p:nvSpPr>
            <p:cNvPr id="43" name="직사각형 42">
              <a:extLst>
                <a:ext uri="{FF2B5EF4-FFF2-40B4-BE49-F238E27FC236}">
                  <a16:creationId xmlns="" xmlns:a16="http://schemas.microsoft.com/office/drawing/2014/main" id="{64E04F84-36E1-25EE-BC13-D1B0DB418E2E}"/>
                </a:ext>
              </a:extLst>
            </p:cNvPr>
            <p:cNvSpPr/>
            <p:nvPr/>
          </p:nvSpPr>
          <p:spPr>
            <a:xfrm>
              <a:off x="2005740" y="410530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2.4 </a:t>
              </a:r>
              <a:r>
                <a:rPr lang="ko-KR" altLang="en-US" sz="900" b="1" dirty="0">
                  <a:latin typeface="+mn-ea"/>
                </a:rPr>
                <a:t>매뉴얼다운로드</a:t>
              </a:r>
            </a:p>
          </p:txBody>
        </p:sp>
        <p:cxnSp>
          <p:nvCxnSpPr>
            <p:cNvPr id="44" name="꺾인 연결선 23">
              <a:extLst>
                <a:ext uri="{FF2B5EF4-FFF2-40B4-BE49-F238E27FC236}">
                  <a16:creationId xmlns="" xmlns:a16="http://schemas.microsoft.com/office/drawing/2014/main" id="{1160F582-1EBE-6FA8-5D2A-33C52081188C}"/>
                </a:ext>
              </a:extLst>
            </p:cNvPr>
            <p:cNvCxnSpPr>
              <a:endCxn id="26" idx="0"/>
            </p:cNvCxnSpPr>
            <p:nvPr/>
          </p:nvCxnSpPr>
          <p:spPr>
            <a:xfrm>
              <a:off x="4874999" y="2092991"/>
              <a:ext cx="1139586" cy="201307"/>
            </a:xfrm>
            <a:prstGeom prst="bentConnector2">
              <a:avLst/>
            </a:prstGeom>
            <a:ln w="25400" cmpd="sng">
              <a:solidFill>
                <a:schemeClr val="accent6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직사각형 44">
              <a:extLst>
                <a:ext uri="{FF2B5EF4-FFF2-40B4-BE49-F238E27FC236}">
                  <a16:creationId xmlns="" xmlns:a16="http://schemas.microsoft.com/office/drawing/2014/main" id="{91DEB5BE-EBCE-4C5C-27FE-73F0523E089B}"/>
                </a:ext>
              </a:extLst>
            </p:cNvPr>
            <p:cNvSpPr/>
            <p:nvPr/>
          </p:nvSpPr>
          <p:spPr>
            <a:xfrm>
              <a:off x="5460986" y="4105308"/>
              <a:ext cx="1080000" cy="360000"/>
            </a:xfrm>
            <a:prstGeom prst="rect">
              <a:avLst/>
            </a:prstGeom>
            <a:solidFill>
              <a:srgbClr val="FAC090"/>
            </a:solidFill>
            <a:ln w="19050">
              <a:solidFill>
                <a:schemeClr val="accent2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900" b="1" dirty="0">
                  <a:latin typeface="+mn-ea"/>
                </a:rPr>
                <a:t>5.4 </a:t>
              </a:r>
              <a:r>
                <a:rPr lang="ko-KR" altLang="en-US" sz="900" b="1" dirty="0">
                  <a:latin typeface="+mn-ea"/>
                </a:rPr>
                <a:t>환산 평어기준 보기</a:t>
              </a:r>
            </a:p>
          </p:txBody>
        </p:sp>
      </p:grpSp>
      <p:sp>
        <p:nvSpPr>
          <p:cNvPr id="9" name="슬라이드 번호 개체 틀 8">
            <a:extLst>
              <a:ext uri="{FF2B5EF4-FFF2-40B4-BE49-F238E27FC236}">
                <a16:creationId xmlns="" xmlns:a16="http://schemas.microsoft.com/office/drawing/2014/main" id="{49120B5E-6099-5833-83A4-780A42EF27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30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731516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887856C5-A04E-5547-C023-4A0EF4C9E2F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바로가기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 ② 해당 시도지역 선택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③ 검색창에 로그인 할 유치원 검색 후 유치원명 클릭  → ④ 아이디 및 비밀번호 입력 후 </a:t>
            </a:r>
            <a:r>
              <a:rPr lang="en-US" altLang="ko-KR" sz="1200" dirty="0"/>
              <a:t>[</a:t>
            </a:r>
            <a:r>
              <a:rPr lang="ko-KR" altLang="en-US" sz="1200" dirty="0"/>
              <a:t>로그인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3DC56A62-0273-5040-025B-78A0AD7608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로그인 방법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BE282C32-970B-9878-39D0-688F0AB066C5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유치원관리자 로그인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75B8029A-336B-DC76-AC75-58B30D93C7BC}"/>
              </a:ext>
            </a:extLst>
          </p:cNvPr>
          <p:cNvGrpSpPr/>
          <p:nvPr/>
        </p:nvGrpSpPr>
        <p:grpSpPr>
          <a:xfrm>
            <a:off x="1124806" y="1515452"/>
            <a:ext cx="6924776" cy="3801292"/>
            <a:chOff x="1124806" y="1515452"/>
            <a:chExt cx="6924776" cy="3801292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6554BD4F-A51E-0F02-6FF9-424745FE593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24806" y="3509659"/>
              <a:ext cx="3023505" cy="1807085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8CE41116-251A-787D-EE8C-A6B3F5DE98D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75316" y="3515419"/>
              <a:ext cx="2981153" cy="1801325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D13710E2-9F84-2888-1C19-B3F4E5875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46923" y="1515452"/>
              <a:ext cx="3009547" cy="1823517"/>
            </a:xfrm>
            <a:prstGeom prst="rect">
              <a:avLst/>
            </a:prstGeom>
          </p:spPr>
        </p:pic>
        <p:cxnSp>
          <p:nvCxnSpPr>
            <p:cNvPr id="11" name="직선 화살표 연결선 10">
              <a:extLst>
                <a:ext uri="{FF2B5EF4-FFF2-40B4-BE49-F238E27FC236}">
                  <a16:creationId xmlns="" xmlns:a16="http://schemas.microsoft.com/office/drawing/2014/main" id="{CA0BE91C-8AB4-B429-0916-5199EC82A476}"/>
                </a:ext>
              </a:extLst>
            </p:cNvPr>
            <p:cNvCxnSpPr/>
            <p:nvPr/>
          </p:nvCxnSpPr>
          <p:spPr>
            <a:xfrm flipV="1">
              <a:off x="4148311" y="1989050"/>
              <a:ext cx="795163" cy="2"/>
            </a:xfrm>
            <a:prstGeom prst="straightConnector1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CAAFD93D-4E19-C0EE-1162-B00451424BAA}"/>
                </a:ext>
              </a:extLst>
            </p:cNvPr>
            <p:cNvSpPr/>
            <p:nvPr/>
          </p:nvSpPr>
          <p:spPr>
            <a:xfrm>
              <a:off x="4981249" y="1989050"/>
              <a:ext cx="2908985" cy="115191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4">
              <a:extLst>
                <a:ext uri="{FF2B5EF4-FFF2-40B4-BE49-F238E27FC236}">
                  <a16:creationId xmlns="" xmlns:a16="http://schemas.microsoft.com/office/drawing/2014/main" id="{0C487BBF-43B1-0445-8115-3D8202C0DFE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34084" y="161971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cxnSp>
          <p:nvCxnSpPr>
            <p:cNvPr id="14" name="직선 화살표 연결선 13">
              <a:extLst>
                <a:ext uri="{FF2B5EF4-FFF2-40B4-BE49-F238E27FC236}">
                  <a16:creationId xmlns="" xmlns:a16="http://schemas.microsoft.com/office/drawing/2014/main" id="{5A1FE1AA-B482-8F36-F1F6-DCDD8A8D9DAD}"/>
                </a:ext>
              </a:extLst>
            </p:cNvPr>
            <p:cNvCxnSpPr/>
            <p:nvPr/>
          </p:nvCxnSpPr>
          <p:spPr>
            <a:xfrm>
              <a:off x="6468860" y="3296531"/>
              <a:ext cx="0" cy="220221"/>
            </a:xfrm>
            <a:prstGeom prst="straightConnector1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C464D887-B2E8-B683-A3A0-F500D6B602C4}"/>
                </a:ext>
              </a:extLst>
            </p:cNvPr>
            <p:cNvSpPr/>
            <p:nvPr/>
          </p:nvSpPr>
          <p:spPr>
            <a:xfrm>
              <a:off x="5049796" y="4021492"/>
              <a:ext cx="2849654" cy="112234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5">
              <a:extLst>
                <a:ext uri="{FF2B5EF4-FFF2-40B4-BE49-F238E27FC236}">
                  <a16:creationId xmlns="" xmlns:a16="http://schemas.microsoft.com/office/drawing/2014/main" id="{F1DD4C48-8A50-6F49-7EBE-E39B7635C3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46905" y="360972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③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27585979-C316-C63A-9007-F1FE90852EDA}"/>
                </a:ext>
              </a:extLst>
            </p:cNvPr>
            <p:cNvSpPr/>
            <p:nvPr/>
          </p:nvSpPr>
          <p:spPr>
            <a:xfrm>
              <a:off x="1691600" y="4000830"/>
              <a:ext cx="1944270" cy="115191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5">
              <a:extLst>
                <a:ext uri="{FF2B5EF4-FFF2-40B4-BE49-F238E27FC236}">
                  <a16:creationId xmlns="" xmlns:a16="http://schemas.microsoft.com/office/drawing/2014/main" id="{B0573BD6-6187-1CBE-758A-2DA8585530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89550" y="374651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E06927"/>
                  </a:solidFill>
                </a:rPr>
                <a:t>④</a:t>
              </a:r>
            </a:p>
          </p:txBody>
        </p:sp>
        <p:cxnSp>
          <p:nvCxnSpPr>
            <p:cNvPr id="19" name="직선 화살표 연결선 18">
              <a:extLst>
                <a:ext uri="{FF2B5EF4-FFF2-40B4-BE49-F238E27FC236}">
                  <a16:creationId xmlns="" xmlns:a16="http://schemas.microsoft.com/office/drawing/2014/main" id="{02C957EB-A95C-6033-22A5-53393E52A0E6}"/>
                </a:ext>
              </a:extLst>
            </p:cNvPr>
            <p:cNvCxnSpPr/>
            <p:nvPr/>
          </p:nvCxnSpPr>
          <p:spPr>
            <a:xfrm flipH="1">
              <a:off x="3670645" y="4576785"/>
              <a:ext cx="1322131" cy="1"/>
            </a:xfrm>
            <a:prstGeom prst="straightConnector1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그룹 19">
              <a:extLst>
                <a:ext uri="{FF2B5EF4-FFF2-40B4-BE49-F238E27FC236}">
                  <a16:creationId xmlns="" xmlns:a16="http://schemas.microsoft.com/office/drawing/2014/main" id="{632141B0-A8AA-13D5-3CD9-AE3F9387BC45}"/>
                </a:ext>
              </a:extLst>
            </p:cNvPr>
            <p:cNvGrpSpPr/>
            <p:nvPr/>
          </p:nvGrpSpPr>
          <p:grpSpPr>
            <a:xfrm>
              <a:off x="1124806" y="1541256"/>
              <a:ext cx="3020056" cy="1887742"/>
              <a:chOff x="1124806" y="1541256"/>
              <a:chExt cx="3020056" cy="1887742"/>
            </a:xfrm>
          </p:grpSpPr>
          <p:pic>
            <p:nvPicPr>
              <p:cNvPr id="21" name="그림 20">
                <a:extLst>
                  <a:ext uri="{FF2B5EF4-FFF2-40B4-BE49-F238E27FC236}">
                    <a16:creationId xmlns="" xmlns:a16="http://schemas.microsoft.com/office/drawing/2014/main" id="{55207452-972E-82AF-6932-E5F38F5BA99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1124806" y="1541256"/>
                <a:ext cx="3020056" cy="1887742"/>
              </a:xfrm>
              <a:prstGeom prst="rect">
                <a:avLst/>
              </a:prstGeom>
            </p:spPr>
          </p:pic>
          <p:sp>
            <p:nvSpPr>
              <p:cNvPr id="22" name="직사각형 3">
                <a:extLst>
                  <a:ext uri="{FF2B5EF4-FFF2-40B4-BE49-F238E27FC236}">
                    <a16:creationId xmlns="" xmlns:a16="http://schemas.microsoft.com/office/drawing/2014/main" id="{FDF65E34-1A7A-7AE2-FF2A-C7CDA0EA94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3760" y="1580168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①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="" xmlns:a16="http://schemas.microsoft.com/office/drawing/2014/main" id="{CFBE2C20-F57D-0A38-C9DC-1EA7F8C10ECA}"/>
                  </a:ext>
                </a:extLst>
              </p:cNvPr>
              <p:cNvSpPr/>
              <p:nvPr/>
            </p:nvSpPr>
            <p:spPr>
              <a:xfrm>
                <a:off x="3210566" y="1556740"/>
                <a:ext cx="281284" cy="43206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23">
                <a:extLst>
                  <a:ext uri="{FF2B5EF4-FFF2-40B4-BE49-F238E27FC236}">
                    <a16:creationId xmlns="" xmlns:a16="http://schemas.microsoft.com/office/drawing/2014/main" id="{4A6A622D-FF43-B6E5-9605-F1D9D288F5F8}"/>
                  </a:ext>
                </a:extLst>
              </p:cNvPr>
              <p:cNvSpPr/>
              <p:nvPr/>
            </p:nvSpPr>
            <p:spPr>
              <a:xfrm>
                <a:off x="2123660" y="2211180"/>
                <a:ext cx="281284" cy="43206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31" name="그룹 30">
            <a:extLst>
              <a:ext uri="{FF2B5EF4-FFF2-40B4-BE49-F238E27FC236}">
                <a16:creationId xmlns="" xmlns:a16="http://schemas.microsoft.com/office/drawing/2014/main" id="{3BF48762-1904-50FB-C7D0-0D7DDF9C2EDE}"/>
              </a:ext>
            </a:extLst>
          </p:cNvPr>
          <p:cNvGrpSpPr/>
          <p:nvPr/>
        </p:nvGrpSpPr>
        <p:grpSpPr>
          <a:xfrm>
            <a:off x="1156832" y="5703313"/>
            <a:ext cx="7796668" cy="628958"/>
            <a:chOff x="1156832" y="5703313"/>
            <a:chExt cx="7796668" cy="628958"/>
          </a:xfrm>
        </p:grpSpPr>
        <p:grpSp>
          <p:nvGrpSpPr>
            <p:cNvPr id="25" name="그룹 24">
              <a:extLst>
                <a:ext uri="{FF2B5EF4-FFF2-40B4-BE49-F238E27FC236}">
                  <a16:creationId xmlns="" xmlns:a16="http://schemas.microsoft.com/office/drawing/2014/main" id="{B58E581B-E788-7434-D591-6FC28AA71AB6}"/>
                </a:ext>
              </a:extLst>
            </p:cNvPr>
            <p:cNvGrpSpPr/>
            <p:nvPr/>
          </p:nvGrpSpPr>
          <p:grpSpPr>
            <a:xfrm>
              <a:off x="1167572" y="5703313"/>
              <a:ext cx="7785928" cy="339195"/>
              <a:chOff x="908492" y="5861681"/>
              <a:chExt cx="7785928" cy="339195"/>
            </a:xfrm>
          </p:grpSpPr>
          <p:pic>
            <p:nvPicPr>
              <p:cNvPr id="26" name="그림 25">
                <a:extLst>
                  <a:ext uri="{FF2B5EF4-FFF2-40B4-BE49-F238E27FC236}">
                    <a16:creationId xmlns="" xmlns:a16="http://schemas.microsoft.com/office/drawing/2014/main" id="{9C770E65-EF4E-580F-564C-4513706C187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7" name="직사각형 26">
                <a:extLst>
                  <a:ext uri="{FF2B5EF4-FFF2-40B4-BE49-F238E27FC236}">
                    <a16:creationId xmlns="" xmlns:a16="http://schemas.microsoft.com/office/drawing/2014/main" id="{E3C5EF7B-8A97-37EA-E69C-3888E89AF06D}"/>
                  </a:ext>
                </a:extLst>
              </p:cNvPr>
              <p:cNvSpPr/>
              <p:nvPr/>
            </p:nvSpPr>
            <p:spPr>
              <a:xfrm>
                <a:off x="1144871" y="586168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직접 주소를 입력하셔도 접속이 가능합니다</a:t>
                </a:r>
                <a:r>
                  <a:rPr lang="en-US" altLang="ko-KR" sz="1200" dirty="0"/>
                  <a:t>. (</a:t>
                </a:r>
                <a:r>
                  <a:rPr lang="en-US" altLang="ko-KR" sz="1200" dirty="0">
                    <a:latin typeface="맑은 고딕" panose="020B0503020000020004" pitchFamily="50" charset="-127"/>
                  </a:rPr>
                  <a:t>※ </a:t>
                </a:r>
                <a:r>
                  <a:rPr lang="en-US" altLang="ko-KR" sz="1200" dirty="0"/>
                  <a:t>https://</a:t>
                </a:r>
                <a:r>
                  <a:rPr lang="ko-KR" altLang="en-US" sz="1200" dirty="0"/>
                  <a:t>시도</a:t>
                </a:r>
                <a:r>
                  <a:rPr lang="en-US" altLang="ko-KR" sz="1200" dirty="0"/>
                  <a:t>.k-teacher.or.kr/</a:t>
                </a:r>
                <a:r>
                  <a:rPr lang="ko-KR" altLang="en-US" sz="1200" dirty="0" err="1"/>
                  <a:t>유치원아이디</a:t>
                </a:r>
                <a:r>
                  <a:rPr lang="en-US" altLang="ko-KR" sz="1200" dirty="0"/>
                  <a:t>/</a:t>
                </a:r>
                <a:r>
                  <a:rPr lang="en-US" altLang="ko-KR" sz="1200" dirty="0" err="1"/>
                  <a:t>adm</a:t>
                </a:r>
                <a:r>
                  <a:rPr lang="en-US" altLang="ko-KR" sz="1200" dirty="0"/>
                  <a:t>/)</a:t>
                </a:r>
              </a:p>
            </p:txBody>
          </p:sp>
        </p:grpSp>
        <p:grpSp>
          <p:nvGrpSpPr>
            <p:cNvPr id="28" name="그룹 27">
              <a:extLst>
                <a:ext uri="{FF2B5EF4-FFF2-40B4-BE49-F238E27FC236}">
                  <a16:creationId xmlns="" xmlns:a16="http://schemas.microsoft.com/office/drawing/2014/main" id="{C587FEC1-C619-8C69-8765-AA2E4BA24518}"/>
                </a:ext>
              </a:extLst>
            </p:cNvPr>
            <p:cNvGrpSpPr/>
            <p:nvPr/>
          </p:nvGrpSpPr>
          <p:grpSpPr>
            <a:xfrm>
              <a:off x="1156832" y="5993076"/>
              <a:ext cx="7785928" cy="339195"/>
              <a:chOff x="908492" y="5861681"/>
              <a:chExt cx="7785928" cy="339195"/>
            </a:xfrm>
          </p:grpSpPr>
          <p:pic>
            <p:nvPicPr>
              <p:cNvPr id="29" name="그림 28">
                <a:extLst>
                  <a:ext uri="{FF2B5EF4-FFF2-40B4-BE49-F238E27FC236}">
                    <a16:creationId xmlns="" xmlns:a16="http://schemas.microsoft.com/office/drawing/2014/main" id="{97B49199-6BBB-4228-A922-17FED4BF407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0" name="직사각형 29">
                <a:extLst>
                  <a:ext uri="{FF2B5EF4-FFF2-40B4-BE49-F238E27FC236}">
                    <a16:creationId xmlns="" xmlns:a16="http://schemas.microsoft.com/office/drawing/2014/main" id="{8BC35575-2E06-8AE5-16F0-CC1FF1F2CC0C}"/>
                  </a:ext>
                </a:extLst>
              </p:cNvPr>
              <p:cNvSpPr/>
              <p:nvPr/>
            </p:nvSpPr>
            <p:spPr>
              <a:xfrm>
                <a:off x="1144871" y="586168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200" dirty="0"/>
                  <a:t> </a:t>
                </a:r>
                <a:r>
                  <a:rPr lang="ko-KR" altLang="en-US" sz="1200" dirty="0" err="1"/>
                  <a:t>유치원교원능력개발평가</a:t>
                </a:r>
                <a:r>
                  <a:rPr lang="ko-KR" altLang="en-US" sz="1200" dirty="0"/>
                  <a:t> </a:t>
                </a:r>
                <a:r>
                  <a:rPr lang="ko-KR" altLang="en-US" sz="1200" dirty="0" err="1"/>
                  <a:t>누리집</a:t>
                </a:r>
                <a:r>
                  <a:rPr lang="en-US" altLang="ko-KR" sz="1200" dirty="0"/>
                  <a:t>: www.k-teacher.or.kr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CB628A3-CD02-002C-9D37-23BF56457C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31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4325495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8E519E95-A9B4-B41C-7852-69249ACD43E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개요관리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 </a:t>
            </a:r>
            <a:r>
              <a:rPr lang="en-US" altLang="ko-KR" sz="1200" dirty="0"/>
              <a:t>[</a:t>
            </a:r>
            <a:r>
              <a:rPr lang="ko-KR" altLang="en-US" sz="1200" dirty="0"/>
              <a:t>교육청공지사항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→  ② 공지사항 상세 보기는 제목 클릭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39F1679C-1AAB-B341-FFA7-CDC21F0D0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개요 관리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73D405EB-0673-2CA5-E2E5-C040D192B4FF}"/>
              </a:ext>
            </a:extLst>
          </p:cNvPr>
          <p:cNvSpPr txBox="1">
            <a:spLocks/>
          </p:cNvSpPr>
          <p:nvPr/>
        </p:nvSpPr>
        <p:spPr>
          <a:xfrm>
            <a:off x="4909505" y="286407"/>
            <a:ext cx="4043996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공지사항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교육청공지사항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44AB735D-7867-E78D-79D5-2C07688A5E3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2344" y="1504997"/>
            <a:ext cx="7750206" cy="3768752"/>
          </a:xfrm>
          <a:prstGeom prst="rect">
            <a:avLst/>
          </a:prstGeom>
        </p:spPr>
      </p:pic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77012C72-AC68-A27C-FCE7-9399A9858039}"/>
              </a:ext>
            </a:extLst>
          </p:cNvPr>
          <p:cNvGrpSpPr/>
          <p:nvPr/>
        </p:nvGrpSpPr>
        <p:grpSpPr>
          <a:xfrm>
            <a:off x="1071771" y="5786518"/>
            <a:ext cx="7785928" cy="339195"/>
            <a:chOff x="908492" y="5861681"/>
            <a:chExt cx="7785928" cy="339195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7EE1E9BD-1284-9A48-5A66-922ECE8967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487D4BDC-3FC4-10AF-FC6E-6EA93B755A3D}"/>
                </a:ext>
              </a:extLst>
            </p:cNvPr>
            <p:cNvSpPr/>
            <p:nvPr/>
          </p:nvSpPr>
          <p:spPr>
            <a:xfrm>
              <a:off x="1144871" y="5861681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유치원 관리자는 교육청공지사항에 상세 내용을 등록할 수 없으며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교육청에서 등록한 내용은 확인 가능합니다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AB15521A-7DF0-75CB-073B-AF37E935DC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32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188360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FD5039E4-29A4-06C2-8FB4-6834BDDE7A0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개요관리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 </a:t>
            </a:r>
            <a:r>
              <a:rPr lang="en-US" altLang="ko-KR" sz="1200" dirty="0"/>
              <a:t>[</a:t>
            </a:r>
            <a:r>
              <a:rPr lang="ko-KR" altLang="en-US" sz="1200" dirty="0"/>
              <a:t>유치원공지사항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② 신규 글 등록은 </a:t>
            </a:r>
            <a:r>
              <a:rPr lang="en-US" altLang="ko-KR" sz="1200" dirty="0"/>
              <a:t>[</a:t>
            </a:r>
            <a:r>
              <a:rPr lang="ko-KR" altLang="en-US" sz="1200" dirty="0"/>
              <a:t>등록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→ ③ 제목</a:t>
            </a:r>
            <a:r>
              <a:rPr lang="en-US" altLang="ko-KR" sz="1200" dirty="0"/>
              <a:t>/</a:t>
            </a:r>
            <a:r>
              <a:rPr lang="ko-KR" altLang="en-US" sz="1200" dirty="0"/>
              <a:t>대상</a:t>
            </a:r>
            <a:r>
              <a:rPr lang="en-US" altLang="ko-KR" sz="1200" dirty="0"/>
              <a:t>/</a:t>
            </a:r>
            <a:r>
              <a:rPr lang="ko-KR" altLang="en-US" sz="1200" dirty="0"/>
              <a:t>내용</a:t>
            </a:r>
            <a:r>
              <a:rPr lang="en-US" altLang="ko-KR" sz="1200" dirty="0"/>
              <a:t>/</a:t>
            </a:r>
            <a:r>
              <a:rPr lang="ko-KR" altLang="en-US" sz="1200" dirty="0"/>
              <a:t>첨부파일 등 입력 후 </a:t>
            </a:r>
            <a:r>
              <a:rPr lang="en-US" altLang="ko-KR" sz="1200" dirty="0"/>
              <a:t>[</a:t>
            </a:r>
            <a:r>
              <a:rPr lang="ko-KR" altLang="en-US" sz="1200" dirty="0"/>
              <a:t>저장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4C7AA216-74B5-CE86-C8C0-DDB122905A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개요 관리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ECC933BC-74CE-36B1-8B60-079187AB6CE5}"/>
              </a:ext>
            </a:extLst>
          </p:cNvPr>
          <p:cNvSpPr txBox="1">
            <a:spLocks/>
          </p:cNvSpPr>
          <p:nvPr/>
        </p:nvSpPr>
        <p:spPr>
          <a:xfrm>
            <a:off x="4845027" y="286407"/>
            <a:ext cx="4108474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공지사항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유치원공지사항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F0B053DD-E629-8D4D-9929-F23D41FF2AFC}"/>
              </a:ext>
            </a:extLst>
          </p:cNvPr>
          <p:cNvGrpSpPr/>
          <p:nvPr/>
        </p:nvGrpSpPr>
        <p:grpSpPr>
          <a:xfrm>
            <a:off x="770919" y="1796466"/>
            <a:ext cx="8093382" cy="3265067"/>
            <a:chOff x="489111" y="2060810"/>
            <a:chExt cx="8388280" cy="3265067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D6465EBF-EF90-8947-22FA-CBAFA62CA3B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1925" y="2060810"/>
              <a:ext cx="4189558" cy="1561108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8CC42B34-45BB-BE83-9420-FC82398DAB3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31483" y="3198093"/>
              <a:ext cx="3809412" cy="2079945"/>
            </a:xfrm>
            <a:prstGeom prst="rect">
              <a:avLst/>
            </a:prstGeom>
          </p:spPr>
        </p:pic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F4AB2744-E220-E3E2-8D7B-24EB7779583C}"/>
                </a:ext>
              </a:extLst>
            </p:cNvPr>
            <p:cNvSpPr/>
            <p:nvPr/>
          </p:nvSpPr>
          <p:spPr>
            <a:xfrm>
              <a:off x="4761624" y="2965588"/>
              <a:ext cx="269859" cy="13792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8D0E8818-DEEC-2917-BB54-5FA410D157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43109" y="278092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A5EEE7CB-F080-34E7-D0A9-1D0DA4147E07}"/>
                </a:ext>
              </a:extLst>
            </p:cNvPr>
            <p:cNvSpPr/>
            <p:nvPr/>
          </p:nvSpPr>
          <p:spPr>
            <a:xfrm>
              <a:off x="5815370" y="3645030"/>
              <a:ext cx="3062021" cy="168084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3">
              <a:extLst>
                <a:ext uri="{FF2B5EF4-FFF2-40B4-BE49-F238E27FC236}">
                  <a16:creationId xmlns="" xmlns:a16="http://schemas.microsoft.com/office/drawing/2014/main" id="{3997DAC8-722F-968B-1672-B8E89256C59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8130" y="430952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③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4" name="직사각형 3">
              <a:extLst>
                <a:ext uri="{FF2B5EF4-FFF2-40B4-BE49-F238E27FC236}">
                  <a16:creationId xmlns="" xmlns:a16="http://schemas.microsoft.com/office/drawing/2014/main" id="{56E2E90F-18BB-F3F8-35EC-40EFFBC4852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9111" y="2880363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5C3A7C94-4F4C-AF7F-DB45-7E55C020B565}"/>
                </a:ext>
              </a:extLst>
            </p:cNvPr>
            <p:cNvSpPr/>
            <p:nvPr/>
          </p:nvSpPr>
          <p:spPr>
            <a:xfrm>
              <a:off x="827480" y="2969995"/>
              <a:ext cx="896917" cy="19006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6" name="꺾인 연결선 8">
              <a:extLst>
                <a:ext uri="{FF2B5EF4-FFF2-40B4-BE49-F238E27FC236}">
                  <a16:creationId xmlns="" xmlns:a16="http://schemas.microsoft.com/office/drawing/2014/main" id="{D7E5ED25-7F35-D10C-DF21-7442A233157C}"/>
                </a:ext>
              </a:extLst>
            </p:cNvPr>
            <p:cNvCxnSpPr>
              <a:cxnSpLocks/>
              <a:stCxn id="10" idx="3"/>
              <a:endCxn id="12" idx="0"/>
            </p:cNvCxnSpPr>
            <p:nvPr/>
          </p:nvCxnSpPr>
          <p:spPr>
            <a:xfrm>
              <a:off x="5031483" y="3034552"/>
              <a:ext cx="2314898" cy="610478"/>
            </a:xfrm>
            <a:prstGeom prst="bentConnector2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3A56821D-E8A8-B0E1-2ED1-1D6C0D8CA673}"/>
              </a:ext>
            </a:extLst>
          </p:cNvPr>
          <p:cNvGrpSpPr/>
          <p:nvPr/>
        </p:nvGrpSpPr>
        <p:grpSpPr>
          <a:xfrm>
            <a:off x="1204970" y="5689148"/>
            <a:ext cx="7785928" cy="339195"/>
            <a:chOff x="908492" y="5861681"/>
            <a:chExt cx="7785928" cy="339195"/>
          </a:xfrm>
        </p:grpSpPr>
        <p:pic>
          <p:nvPicPr>
            <p:cNvPr id="18" name="그림 17">
              <a:extLst>
                <a:ext uri="{FF2B5EF4-FFF2-40B4-BE49-F238E27FC236}">
                  <a16:creationId xmlns="" xmlns:a16="http://schemas.microsoft.com/office/drawing/2014/main" id="{6C77DF8A-6959-F642-B1F8-DAE64E21F86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7E3F9B54-8115-E9EB-D5FA-B125A91FF763}"/>
                </a:ext>
              </a:extLst>
            </p:cNvPr>
            <p:cNvSpPr/>
            <p:nvPr/>
          </p:nvSpPr>
          <p:spPr>
            <a:xfrm>
              <a:off x="1144871" y="5861681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공지사항을 평가홈페이지에서 열람 할 대상자를 지정할 수 있습니다</a:t>
              </a:r>
              <a:r>
                <a:rPr lang="en-US" altLang="ko-KR" sz="1200" dirty="0"/>
                <a:t>. </a:t>
              </a: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2CC91FE7-1AB7-81BF-1089-DD4240E4F274}"/>
              </a:ext>
            </a:extLst>
          </p:cNvPr>
          <p:cNvGrpSpPr/>
          <p:nvPr/>
        </p:nvGrpSpPr>
        <p:grpSpPr>
          <a:xfrm>
            <a:off x="1219334" y="6007262"/>
            <a:ext cx="7785928" cy="339195"/>
            <a:chOff x="908492" y="5861681"/>
            <a:chExt cx="7785928" cy="339195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C165CBC2-F91A-8321-73CA-C1A2E56C60F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BED21192-3285-D6D5-4F9D-2915854590F5}"/>
                </a:ext>
              </a:extLst>
            </p:cNvPr>
            <p:cNvSpPr/>
            <p:nvPr/>
          </p:nvSpPr>
          <p:spPr>
            <a:xfrm>
              <a:off x="1144871" y="5861681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유치원공지사항은 </a:t>
              </a:r>
              <a:r>
                <a:rPr lang="ko-KR" altLang="en-US" sz="1200" dirty="0" err="1"/>
                <a:t>등록완료된</a:t>
              </a:r>
              <a:r>
                <a:rPr lang="ko-KR" altLang="en-US" sz="1200" dirty="0"/>
                <a:t> 교원</a:t>
              </a:r>
              <a:r>
                <a:rPr lang="en-US" altLang="ko-KR" sz="1200" dirty="0"/>
                <a:t>/</a:t>
              </a:r>
              <a:r>
                <a:rPr lang="ko-KR" altLang="en-US" sz="1200" dirty="0"/>
                <a:t>학부모 참여자가 공지사항 내용을 확인할 수 있습니다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A4F213AF-6A35-29AE-3BD0-FFA1AAAC8D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33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5581784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1BC2C959-AB10-1B43-8EAC-47A76763DC3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개요 관리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2A09812E-1CE3-1814-C949-996E753698C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ko-KR" altLang="en-US" sz="1400" dirty="0"/>
              <a:t>①</a:t>
            </a:r>
            <a:r>
              <a:rPr lang="en-US" altLang="ko-KR" sz="1400" dirty="0"/>
              <a:t> </a:t>
            </a:r>
            <a:r>
              <a:rPr lang="ko-KR" altLang="en-US" sz="1400" dirty="0"/>
              <a:t>화면 상단 </a:t>
            </a:r>
            <a:r>
              <a:rPr lang="en-US" altLang="ko-KR" sz="1400" dirty="0"/>
              <a:t>[</a:t>
            </a:r>
            <a:r>
              <a:rPr lang="ko-KR" altLang="en-US" sz="1400" dirty="0"/>
              <a:t>개요관리</a:t>
            </a:r>
            <a:r>
              <a:rPr lang="en-US" altLang="ko-KR" sz="1400" dirty="0"/>
              <a:t>] </a:t>
            </a:r>
            <a:r>
              <a:rPr lang="ko-KR" altLang="en-US" sz="1400" dirty="0"/>
              <a:t>클릭 → </a:t>
            </a:r>
            <a:r>
              <a:rPr lang="en-US" altLang="ko-KR" sz="1400" dirty="0"/>
              <a:t>[</a:t>
            </a:r>
            <a:r>
              <a:rPr lang="ko-KR" altLang="en-US" sz="1400" dirty="0" err="1"/>
              <a:t>자주묻는질문</a:t>
            </a:r>
            <a:r>
              <a:rPr lang="en-US" altLang="ko-KR" sz="1400" dirty="0"/>
              <a:t>(FAQ)] </a:t>
            </a:r>
            <a:r>
              <a:rPr lang="ko-KR" altLang="en-US" sz="1400" dirty="0"/>
              <a:t>메뉴 클릭 → ② </a:t>
            </a:r>
            <a:r>
              <a:rPr lang="en-US" altLang="ko-KR" sz="1400" dirty="0"/>
              <a:t>FAQ</a:t>
            </a:r>
            <a:r>
              <a:rPr lang="ko-KR" altLang="en-US" sz="1400" dirty="0"/>
              <a:t> 상세보기는 제목 클릭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ACDD11B7-49A8-338F-5305-EA2E6F79D4E7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2-3.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자주묻는질문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(FAQ)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1" name="그룹 10">
            <a:extLst>
              <a:ext uri="{FF2B5EF4-FFF2-40B4-BE49-F238E27FC236}">
                <a16:creationId xmlns="" xmlns:a16="http://schemas.microsoft.com/office/drawing/2014/main" id="{BA8949C4-685E-9A01-7D7B-64D32F3E9FEF}"/>
              </a:ext>
            </a:extLst>
          </p:cNvPr>
          <p:cNvGrpSpPr/>
          <p:nvPr/>
        </p:nvGrpSpPr>
        <p:grpSpPr>
          <a:xfrm>
            <a:off x="731519" y="1764254"/>
            <a:ext cx="7880680" cy="3001384"/>
            <a:chOff x="339972" y="1564560"/>
            <a:chExt cx="8444350" cy="3042564"/>
          </a:xfrm>
        </p:grpSpPr>
        <p:pic>
          <p:nvPicPr>
            <p:cNvPr id="12" name="그림 11">
              <a:extLst>
                <a:ext uri="{FF2B5EF4-FFF2-40B4-BE49-F238E27FC236}">
                  <a16:creationId xmlns="" xmlns:a16="http://schemas.microsoft.com/office/drawing/2014/main" id="{0D469A0B-C9EE-3B2D-422F-945834BD03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7354" y="1564560"/>
              <a:ext cx="8036968" cy="3016600"/>
            </a:xfrm>
            <a:prstGeom prst="rect">
              <a:avLst/>
            </a:prstGeom>
          </p:spPr>
        </p:pic>
        <p:sp>
          <p:nvSpPr>
            <p:cNvPr id="13" name="직사각형 3">
              <a:extLst>
                <a:ext uri="{FF2B5EF4-FFF2-40B4-BE49-F238E27FC236}">
                  <a16:creationId xmlns="" xmlns:a16="http://schemas.microsoft.com/office/drawing/2014/main" id="{C03815A8-CCD7-0C05-97E4-94C4C86639E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9972" y="362430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60220C93-DEDF-8F54-FA8E-8BAFC52A6035}"/>
                </a:ext>
              </a:extLst>
            </p:cNvPr>
            <p:cNvSpPr/>
            <p:nvPr/>
          </p:nvSpPr>
          <p:spPr>
            <a:xfrm>
              <a:off x="755470" y="3650266"/>
              <a:ext cx="1656230" cy="35481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E9C2EB55-C9AC-2DE0-8362-59A21B9E1471}"/>
                </a:ext>
              </a:extLst>
            </p:cNvPr>
            <p:cNvSpPr/>
            <p:nvPr/>
          </p:nvSpPr>
          <p:spPr>
            <a:xfrm>
              <a:off x="2540806" y="2909074"/>
              <a:ext cx="6135764" cy="169805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8EA87FA7-1071-2741-CEB1-9A8CE97E99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9790" y="2420386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F0171086-2750-6EE2-F704-A12A8BD218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34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16083465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CDA2A319-849E-3025-F9EB-2107D119568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개요관리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 </a:t>
            </a:r>
            <a:r>
              <a:rPr lang="en-US" altLang="ko-KR" sz="1200" dirty="0"/>
              <a:t>[</a:t>
            </a:r>
            <a:r>
              <a:rPr lang="ko-KR" altLang="en-US" sz="1200" dirty="0"/>
              <a:t>매뉴얼다운로드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② 사용자 별 유형에 맞는 매뉴얼을 클릭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0BC77422-E05D-4CB5-2AE3-1B7049D5757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개요 관리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46CA9E33-5E03-1216-EBE5-1B2575EAE61C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2-4.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매뉴얼다운로드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904B8EE0-E8CD-1E14-5522-54AF0074B724}"/>
              </a:ext>
            </a:extLst>
          </p:cNvPr>
          <p:cNvGrpSpPr/>
          <p:nvPr/>
        </p:nvGrpSpPr>
        <p:grpSpPr>
          <a:xfrm>
            <a:off x="946673" y="1700760"/>
            <a:ext cx="7831567" cy="3505941"/>
            <a:chOff x="513396" y="1700760"/>
            <a:chExt cx="8351671" cy="360050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6CC392F4-C177-334D-9EC8-B646D400DA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7835" y="1700760"/>
              <a:ext cx="7987232" cy="3600500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D501465D-C78A-7FFF-34BC-35C4B2B6B666}"/>
                </a:ext>
              </a:extLst>
            </p:cNvPr>
            <p:cNvSpPr/>
            <p:nvPr/>
          </p:nvSpPr>
          <p:spPr>
            <a:xfrm>
              <a:off x="2838136" y="3068950"/>
              <a:ext cx="4326224" cy="93613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84765FBB-949C-E5C7-35EC-51693A4243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3396" y="416201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88F3C8FD-BF02-9B7A-1DE0-0105CBD58866}"/>
                </a:ext>
              </a:extLst>
            </p:cNvPr>
            <p:cNvSpPr/>
            <p:nvPr/>
          </p:nvSpPr>
          <p:spPr>
            <a:xfrm>
              <a:off x="889708" y="4176887"/>
              <a:ext cx="1622358" cy="35446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9F743A35-B210-696B-AF5F-FB5235AA15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12066" y="334770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="" xmlns:a16="http://schemas.microsoft.com/office/drawing/2014/main" id="{6B0A1C04-9D76-D426-ADC6-30752CF24182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0ECFD686-5816-1BEA-9D4D-73A686CEDB5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E56DC613-80D5-CB41-603B-837E5AD3B4D0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>
                  <a:ea typeface="맑은 고딕"/>
                </a:rPr>
                <a:t>매뉴얼의 경우 </a:t>
              </a:r>
              <a:r>
                <a:rPr lang="en-US" altLang="ko-KR" sz="1200" dirty="0">
                  <a:ea typeface="맑은 고딕"/>
                </a:rPr>
                <a:t>PDF</a:t>
              </a:r>
              <a:r>
                <a:rPr lang="ko-KR" altLang="en-US" sz="1200" dirty="0">
                  <a:ea typeface="맑은 고딕"/>
                </a:rPr>
                <a:t> 파일로 제공됩니다</a:t>
              </a:r>
              <a:r>
                <a:rPr lang="en-US" altLang="ko-KR" sz="1200" dirty="0">
                  <a:ea typeface="맑은 고딕"/>
                </a:rPr>
                <a:t>.</a:t>
              </a:r>
              <a:r>
                <a:rPr lang="en-US" altLang="ko-KR" sz="1200" dirty="0"/>
                <a:t>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64068991-A028-93C8-057F-FEDD2D6EDF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35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82900537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4BD7DE1F-5C2D-4AE1-A2BC-E6462C8B770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유치원정보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/>
              <a:t>유치원정보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en-US" altLang="ko-KR" sz="1200" dirty="0"/>
              <a:t>②</a:t>
            </a:r>
            <a:r>
              <a:rPr lang="ko-KR" altLang="en-US" sz="1200" dirty="0"/>
              <a:t> </a:t>
            </a:r>
            <a:r>
              <a:rPr lang="en-US" altLang="ko-KR" sz="1200" dirty="0"/>
              <a:t>[</a:t>
            </a:r>
            <a:r>
              <a:rPr lang="ko-KR" altLang="en-US" sz="1200" dirty="0"/>
              <a:t>반추가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클릭하여 유치원 반 수 만큼 추가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F05D5420-B24D-6808-3396-432D66E2C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유치원 정보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D6AF0369-DCAA-06E7-5A7B-789E03AFD1B3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 정보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1F66FA9F-B0B3-5A5A-1549-849908993265}"/>
              </a:ext>
            </a:extLst>
          </p:cNvPr>
          <p:cNvGrpSpPr/>
          <p:nvPr/>
        </p:nvGrpSpPr>
        <p:grpSpPr>
          <a:xfrm>
            <a:off x="770919" y="1585577"/>
            <a:ext cx="7925760" cy="3686846"/>
            <a:chOff x="601362" y="1530613"/>
            <a:chExt cx="8238798" cy="396000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6B450BE6-F5E4-A03B-9BA3-051E0B075662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0160" y="1530613"/>
              <a:ext cx="7920000" cy="3960000"/>
            </a:xfrm>
            <a:prstGeom prst="rect">
              <a:avLst/>
            </a:prstGeom>
          </p:spPr>
        </p:pic>
        <p:grpSp>
          <p:nvGrpSpPr>
            <p:cNvPr id="9" name="그룹 8">
              <a:extLst>
                <a:ext uri="{FF2B5EF4-FFF2-40B4-BE49-F238E27FC236}">
                  <a16:creationId xmlns="" xmlns:a16="http://schemas.microsoft.com/office/drawing/2014/main" id="{8C9D214C-4B2C-D25C-F7B8-B97EA63752BB}"/>
                </a:ext>
              </a:extLst>
            </p:cNvPr>
            <p:cNvGrpSpPr/>
            <p:nvPr/>
          </p:nvGrpSpPr>
          <p:grpSpPr>
            <a:xfrm>
              <a:off x="601362" y="2330859"/>
              <a:ext cx="8162027" cy="2643025"/>
              <a:chOff x="601362" y="2330859"/>
              <a:chExt cx="8162027" cy="2643025"/>
            </a:xfrm>
          </p:grpSpPr>
          <p:sp>
            <p:nvSpPr>
              <p:cNvPr id="10" name="직사각형 9">
                <a:extLst>
                  <a:ext uri="{FF2B5EF4-FFF2-40B4-BE49-F238E27FC236}">
                    <a16:creationId xmlns="" xmlns:a16="http://schemas.microsoft.com/office/drawing/2014/main" id="{3B6BBA0D-F799-5975-548E-B7104068468D}"/>
                  </a:ext>
                </a:extLst>
              </p:cNvPr>
              <p:cNvSpPr/>
              <p:nvPr/>
            </p:nvSpPr>
            <p:spPr>
              <a:xfrm>
                <a:off x="8125204" y="2872852"/>
                <a:ext cx="540782" cy="18066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직사각형 3">
                <a:extLst>
                  <a:ext uri="{FF2B5EF4-FFF2-40B4-BE49-F238E27FC236}">
                    <a16:creationId xmlns="" xmlns:a16="http://schemas.microsoft.com/office/drawing/2014/main" id="{85C34C10-2DEE-C54A-F85D-5058FCE8B0D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45296" y="2765154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②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12" name="직사각형 3">
                <a:extLst>
                  <a:ext uri="{FF2B5EF4-FFF2-40B4-BE49-F238E27FC236}">
                    <a16:creationId xmlns="" xmlns:a16="http://schemas.microsoft.com/office/drawing/2014/main" id="{B66D8EE6-109A-33BA-5C70-540C0C8470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1362" y="2330859"/>
                <a:ext cx="590723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①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13" name="직사각형 12">
                <a:extLst>
                  <a:ext uri="{FF2B5EF4-FFF2-40B4-BE49-F238E27FC236}">
                    <a16:creationId xmlns="" xmlns:a16="http://schemas.microsoft.com/office/drawing/2014/main" id="{1A4ED9F6-10EF-5DB4-69E8-30466AF54B05}"/>
                  </a:ext>
                </a:extLst>
              </p:cNvPr>
              <p:cNvSpPr/>
              <p:nvPr/>
            </p:nvSpPr>
            <p:spPr>
              <a:xfrm>
                <a:off x="934326" y="2386024"/>
                <a:ext cx="1611308" cy="29120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4" name="그림 13">
                <a:extLst>
                  <a:ext uri="{FF2B5EF4-FFF2-40B4-BE49-F238E27FC236}">
                    <a16:creationId xmlns="" xmlns:a16="http://schemas.microsoft.com/office/drawing/2014/main" id="{848721FE-8B3C-57C2-A89C-78B03FEC33F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347890" y="4542706"/>
                <a:ext cx="415499" cy="431178"/>
              </a:xfrm>
              <a:prstGeom prst="rect">
                <a:avLst/>
              </a:prstGeom>
            </p:spPr>
          </p:pic>
        </p:grp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00ECCA87-833A-86EC-1D50-A864C4BA1A49}"/>
              </a:ext>
            </a:extLst>
          </p:cNvPr>
          <p:cNvGrpSpPr/>
          <p:nvPr/>
        </p:nvGrpSpPr>
        <p:grpSpPr>
          <a:xfrm>
            <a:off x="1176302" y="5748798"/>
            <a:ext cx="7785928" cy="276999"/>
            <a:chOff x="908492" y="5893955"/>
            <a:chExt cx="7785928" cy="276999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F9E52AE6-00FB-D1E6-968F-FDC3A8AE21D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65D0E05A-2ADC-6C53-F6BA-E2354DBCA19E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/>
                <a:t>유치원 반 명칭만 입력합니다</a:t>
              </a:r>
              <a:r>
                <a:rPr lang="en-US" altLang="ko-KR" sz="1200" dirty="0"/>
                <a:t>. </a:t>
              </a:r>
              <a:r>
                <a:rPr lang="ko-KR" altLang="en-US" sz="1200" dirty="0"/>
                <a:t>예</a:t>
              </a:r>
              <a:r>
                <a:rPr lang="en-US" altLang="ko-KR" sz="1200" dirty="0"/>
                <a:t>) </a:t>
              </a:r>
              <a:r>
                <a:rPr lang="ko-KR" altLang="en-US" sz="1200" dirty="0" err="1"/>
                <a:t>장미반</a:t>
              </a:r>
              <a:r>
                <a:rPr lang="ko-KR" altLang="en-US" sz="1200" dirty="0"/>
                <a:t> →</a:t>
              </a:r>
              <a:r>
                <a:rPr lang="en-US" altLang="ko-KR" sz="1200" dirty="0"/>
                <a:t> </a:t>
              </a:r>
              <a:r>
                <a:rPr lang="ko-KR" altLang="en-US" sz="1200" dirty="0"/>
                <a:t>장미</a:t>
              </a:r>
              <a:r>
                <a:rPr lang="en-US" altLang="ko-KR" sz="1200" dirty="0"/>
                <a:t> </a:t>
              </a:r>
              <a:endParaRPr lang="ko-KR" altLang="en-US" sz="1200" dirty="0"/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AB874E0E-5D86-1F69-7A5B-A0D6D63006E7}"/>
              </a:ext>
            </a:extLst>
          </p:cNvPr>
          <p:cNvGrpSpPr/>
          <p:nvPr/>
        </p:nvGrpSpPr>
        <p:grpSpPr>
          <a:xfrm>
            <a:off x="1176302" y="6068829"/>
            <a:ext cx="7785928" cy="276999"/>
            <a:chOff x="908492" y="5893955"/>
            <a:chExt cx="7785928" cy="276999"/>
          </a:xfrm>
        </p:grpSpPr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68DF22AA-3D8C-0F54-CB60-4ABB445FEF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D9D722B8-F081-0642-8C6A-FA5F9BE0BD32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dirty="0"/>
                <a:t>QR</a:t>
              </a:r>
              <a:r>
                <a:rPr lang="ko-KR" altLang="en-US" sz="1200" dirty="0"/>
                <a:t>코드를 클릭하면 </a:t>
              </a:r>
              <a:r>
                <a:rPr lang="en-US" altLang="ko-KR" sz="1200" dirty="0"/>
                <a:t>QR</a:t>
              </a:r>
              <a:r>
                <a:rPr lang="ko-KR" altLang="en-US" sz="1200" dirty="0"/>
                <a:t>코드가 </a:t>
              </a:r>
              <a:r>
                <a:rPr lang="ko-KR" altLang="en-US" sz="1200" dirty="0" err="1"/>
                <a:t>다운로드됩니다</a:t>
              </a:r>
              <a:r>
                <a:rPr lang="en-US" altLang="ko-KR" sz="1200" dirty="0"/>
                <a:t>.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4AB9EE85-75B0-2ABC-0DC1-12539BE7C5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36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1304932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64C5101F-F9F7-D7D6-2DAE-45F3781D4D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유치원정보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/>
              <a:t>비밀번호변경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en-US" altLang="ko-KR" sz="1200" dirty="0"/>
              <a:t>②</a:t>
            </a:r>
            <a:r>
              <a:rPr lang="ko-KR" altLang="en-US" sz="1200" dirty="0"/>
              <a:t> 기존 비밀번호</a:t>
            </a:r>
            <a:r>
              <a:rPr lang="en-US" altLang="ko-KR" sz="1200" dirty="0"/>
              <a:t>, </a:t>
            </a:r>
            <a:r>
              <a:rPr lang="ko-KR" altLang="en-US" sz="1200" dirty="0"/>
              <a:t>변경 할 비밀번호를 입력 한 후 </a:t>
            </a:r>
            <a:r>
              <a:rPr lang="en-US" altLang="ko-KR" sz="1200" dirty="0"/>
              <a:t>[</a:t>
            </a:r>
            <a:r>
              <a:rPr lang="ko-KR" altLang="en-US" sz="1200" dirty="0"/>
              <a:t>저장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3AD0AA1C-92CA-8DA8-D845-CB732A028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238161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유치원 정보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70636497-4347-4337-28FF-B0C661F20B9D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비밀번호 변경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C0C7EF60-A910-1F59-13C4-357F4702A6B1}"/>
              </a:ext>
            </a:extLst>
          </p:cNvPr>
          <p:cNvGrpSpPr/>
          <p:nvPr/>
        </p:nvGrpSpPr>
        <p:grpSpPr>
          <a:xfrm>
            <a:off x="611450" y="1526718"/>
            <a:ext cx="8191311" cy="3686727"/>
            <a:chOff x="611450" y="1526718"/>
            <a:chExt cx="8252964" cy="3960000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B3699331-6334-5A73-BD28-88A66666BA9F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44414" y="1526718"/>
              <a:ext cx="7920000" cy="3960000"/>
            </a:xfrm>
            <a:prstGeom prst="rect">
              <a:avLst/>
            </a:prstGeom>
          </p:spPr>
        </p:pic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8AB061FC-0065-1D12-421D-737E240EC091}"/>
                </a:ext>
              </a:extLst>
            </p:cNvPr>
            <p:cNvSpPr/>
            <p:nvPr/>
          </p:nvSpPr>
          <p:spPr>
            <a:xfrm>
              <a:off x="2699740" y="2822898"/>
              <a:ext cx="3816530" cy="10081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51367966-5036-C1C2-195B-CC964F847F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3132" y="3254958"/>
              <a:ext cx="34487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DE3D64F0-649F-DCDD-3B42-7CF9700661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1450" y="2885626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179F3DF8-279B-FF03-5848-1F6B51DA069D}"/>
                </a:ext>
              </a:extLst>
            </p:cNvPr>
            <p:cNvSpPr/>
            <p:nvPr/>
          </p:nvSpPr>
          <p:spPr>
            <a:xfrm>
              <a:off x="944412" y="2943994"/>
              <a:ext cx="1611308" cy="29120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B09E73B2-E584-81ED-7E86-652EA870F7CE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F5D721F0-CE80-4FDE-B965-037DB3DF87E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B9511D94-4BD4-046E-94F1-99F78C63083A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>
                  <a:ea typeface="맑은 고딕"/>
                </a:rPr>
                <a:t>비밀번호는 </a:t>
              </a:r>
              <a:r>
                <a:rPr lang="en-US" altLang="ko-KR" sz="1200" dirty="0">
                  <a:ea typeface="맑은 고딕"/>
                </a:rPr>
                <a:t>6</a:t>
              </a:r>
              <a:r>
                <a:rPr lang="ko-KR" altLang="en-US" sz="1200" dirty="0">
                  <a:ea typeface="맑은 고딕"/>
                </a:rPr>
                <a:t>자리 이상 입력을 권장합니다</a:t>
              </a:r>
              <a:r>
                <a:rPr lang="en-US" altLang="ko-KR" sz="1200" dirty="0">
                  <a:ea typeface="맑은 고딕"/>
                </a:rPr>
                <a:t>.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1FCA41D0-EFE3-A6BF-15C7-371204F6B6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37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605577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F833E494-7A7E-9DE8-BBFE-33C144D0439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사용자관리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="" xmlns:a16="http://schemas.microsoft.com/office/drawing/2014/main" id="{0B295B4B-C58E-7983-5654-2EFED992797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sz="1400" dirty="0"/>
              <a:t>①</a:t>
            </a:r>
            <a:r>
              <a:rPr lang="en-US" altLang="ko-KR" sz="1400" dirty="0"/>
              <a:t> </a:t>
            </a:r>
            <a:r>
              <a:rPr lang="ko-KR" altLang="en-US" sz="1400" dirty="0"/>
              <a:t>화면 상단 </a:t>
            </a:r>
            <a:r>
              <a:rPr lang="en-US" altLang="ko-KR" sz="1400" dirty="0"/>
              <a:t>[</a:t>
            </a:r>
            <a:r>
              <a:rPr lang="ko-KR" altLang="en-US" sz="1400" dirty="0"/>
              <a:t>사용자관리</a:t>
            </a:r>
            <a:r>
              <a:rPr lang="en-US" altLang="ko-KR" sz="1400" dirty="0"/>
              <a:t>] </a:t>
            </a:r>
            <a:r>
              <a:rPr lang="ko-KR" altLang="en-US" sz="1400" dirty="0"/>
              <a:t>클릭</a:t>
            </a:r>
            <a:r>
              <a:rPr lang="en-US" altLang="ko-KR" sz="1400" dirty="0"/>
              <a:t> </a:t>
            </a:r>
            <a:r>
              <a:rPr lang="ko-KR" altLang="en-US" sz="1400" dirty="0"/>
              <a:t>→ </a:t>
            </a:r>
            <a:r>
              <a:rPr lang="en-US" altLang="ko-KR" sz="1400" dirty="0"/>
              <a:t>[</a:t>
            </a:r>
            <a:r>
              <a:rPr lang="ko-KR" altLang="en-US" sz="1400" dirty="0"/>
              <a:t>교원관리</a:t>
            </a:r>
            <a:r>
              <a:rPr lang="en-US" altLang="ko-KR" sz="1400" dirty="0"/>
              <a:t>] </a:t>
            </a:r>
            <a:r>
              <a:rPr lang="ko-KR" altLang="en-US" sz="1400" dirty="0"/>
              <a:t>메뉴 클릭</a:t>
            </a:r>
            <a:endParaRPr lang="en-US" altLang="ko-KR" sz="1400" dirty="0"/>
          </a:p>
          <a:p>
            <a:r>
              <a:rPr lang="en-US" altLang="ko-KR" sz="1400" dirty="0"/>
              <a:t>②</a:t>
            </a:r>
            <a:r>
              <a:rPr lang="ko-KR" altLang="en-US" sz="1400" dirty="0"/>
              <a:t> </a:t>
            </a:r>
            <a:r>
              <a:rPr lang="en-US" altLang="ko-KR" sz="1400" dirty="0"/>
              <a:t>[</a:t>
            </a:r>
            <a:r>
              <a:rPr lang="ko-KR" altLang="en-US" sz="1400" dirty="0"/>
              <a:t>교원등록</a:t>
            </a:r>
            <a:r>
              <a:rPr lang="en-US" altLang="ko-KR" sz="1400" dirty="0"/>
              <a:t>] </a:t>
            </a:r>
            <a:r>
              <a:rPr lang="ko-KR" altLang="en-US" sz="1400" dirty="0"/>
              <a:t>버튼을 클릭하여 </a:t>
            </a:r>
            <a:r>
              <a:rPr lang="en-US" altLang="ko-KR" sz="1400" dirty="0"/>
              <a:t>‘</a:t>
            </a:r>
            <a:r>
              <a:rPr lang="ko-KR" altLang="en-US" sz="1400" dirty="0"/>
              <a:t>교원등록 팝업</a:t>
            </a:r>
            <a:r>
              <a:rPr lang="en-US" altLang="ko-KR" sz="1400" dirty="0"/>
              <a:t>‘ </a:t>
            </a:r>
            <a:r>
              <a:rPr lang="ko-KR" altLang="en-US" sz="1400" dirty="0"/>
              <a:t>에서 교원 등록 가능</a:t>
            </a:r>
            <a:endParaRPr lang="en-US" altLang="ko-KR" sz="1400" dirty="0"/>
          </a:p>
          <a:p>
            <a:r>
              <a:rPr lang="en-US" altLang="ko-KR" sz="1400" dirty="0"/>
              <a:t>③ [</a:t>
            </a:r>
            <a:r>
              <a:rPr lang="ko-KR" altLang="en-US" sz="1400" dirty="0"/>
              <a:t>엑셀다운로드</a:t>
            </a:r>
            <a:r>
              <a:rPr lang="en-US" altLang="ko-KR" sz="1400" dirty="0"/>
              <a:t>] </a:t>
            </a:r>
            <a:r>
              <a:rPr lang="ko-KR" altLang="en-US" sz="1400" dirty="0"/>
              <a:t>버튼을 클릭하면 교원의 평가 접속 아이디와 비밀번호 확인 가능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2F02CE12-5B61-427E-BCD5-EC5E0FE4C48D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4-1-1.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교원관리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교원등록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BD6AF5AC-8587-2825-2F68-C6824BA7164E}"/>
              </a:ext>
            </a:extLst>
          </p:cNvPr>
          <p:cNvGrpSpPr/>
          <p:nvPr/>
        </p:nvGrpSpPr>
        <p:grpSpPr>
          <a:xfrm>
            <a:off x="840572" y="1734764"/>
            <a:ext cx="8041063" cy="3208223"/>
            <a:chOff x="840572" y="1734764"/>
            <a:chExt cx="8041063" cy="3208223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C8AD90B1-A6C5-2138-5125-9EDA3C30281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0572" y="1734764"/>
              <a:ext cx="4811578" cy="3208223"/>
            </a:xfrm>
            <a:prstGeom prst="rect">
              <a:avLst/>
            </a:prstGeom>
          </p:spPr>
        </p:pic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35D4671A-0200-4726-67EE-081503EE22C1}"/>
                </a:ext>
              </a:extLst>
            </p:cNvPr>
            <p:cNvSpPr/>
            <p:nvPr/>
          </p:nvSpPr>
          <p:spPr>
            <a:xfrm>
              <a:off x="4708646" y="2769563"/>
              <a:ext cx="404533" cy="17329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F916008A-CB95-9C6A-482D-8EE6090025AC}"/>
                </a:ext>
              </a:extLst>
            </p:cNvPr>
            <p:cNvSpPr/>
            <p:nvPr/>
          </p:nvSpPr>
          <p:spPr>
            <a:xfrm>
              <a:off x="5113179" y="2767804"/>
              <a:ext cx="538971" cy="17505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3">
              <a:extLst>
                <a:ext uri="{FF2B5EF4-FFF2-40B4-BE49-F238E27FC236}">
                  <a16:creationId xmlns="" xmlns:a16="http://schemas.microsoft.com/office/drawing/2014/main" id="{4ADE2946-C92A-5CCA-CDAC-5E9D1B9E416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88108" y="2461201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5F741DB7-8EB1-E2FA-836C-E9A263C67F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31612" y="2214482"/>
              <a:ext cx="3150023" cy="2248786"/>
            </a:xfrm>
            <a:prstGeom prst="rect">
              <a:avLst/>
            </a:prstGeom>
            <a:ln>
              <a:solidFill>
                <a:srgbClr val="E06927"/>
              </a:solidFill>
            </a:ln>
          </p:spPr>
        </p:pic>
        <p:sp>
          <p:nvSpPr>
            <p:cNvPr id="15" name="직사각형 3">
              <a:extLst>
                <a:ext uri="{FF2B5EF4-FFF2-40B4-BE49-F238E27FC236}">
                  <a16:creationId xmlns="" xmlns:a16="http://schemas.microsoft.com/office/drawing/2014/main" id="{9FE90767-4951-8350-6160-A158C3FAFB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47621" y="245396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③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B2947660-47B6-461F-D72D-A96107DA00F1}"/>
                </a:ext>
              </a:extLst>
            </p:cNvPr>
            <p:cNvSpPr/>
            <p:nvPr/>
          </p:nvSpPr>
          <p:spPr>
            <a:xfrm>
              <a:off x="7012102" y="4103835"/>
              <a:ext cx="288040" cy="21603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3">
              <a:extLst>
                <a:ext uri="{FF2B5EF4-FFF2-40B4-BE49-F238E27FC236}">
                  <a16:creationId xmlns="" xmlns:a16="http://schemas.microsoft.com/office/drawing/2014/main" id="{9EB63B15-E34C-FA14-5614-514B27DC1A1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43510" y="270714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97D87275-26A4-201F-7076-486B38B21EF4}"/>
                </a:ext>
              </a:extLst>
            </p:cNvPr>
            <p:cNvSpPr/>
            <p:nvPr/>
          </p:nvSpPr>
          <p:spPr>
            <a:xfrm>
              <a:off x="851191" y="2523930"/>
              <a:ext cx="984430" cy="24387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9" name="꺾인 연결선 5">
              <a:extLst>
                <a:ext uri="{FF2B5EF4-FFF2-40B4-BE49-F238E27FC236}">
                  <a16:creationId xmlns="" xmlns:a16="http://schemas.microsoft.com/office/drawing/2014/main" id="{23A1DFFC-F68F-104A-6708-6EAB85256040}"/>
                </a:ext>
              </a:extLst>
            </p:cNvPr>
            <p:cNvCxnSpPr>
              <a:stCxn id="11" idx="2"/>
              <a:endCxn id="14" idx="2"/>
            </p:cNvCxnSpPr>
            <p:nvPr/>
          </p:nvCxnSpPr>
          <p:spPr>
            <a:xfrm rot="16200000" flipH="1">
              <a:off x="5348563" y="2505207"/>
              <a:ext cx="1520410" cy="2395711"/>
            </a:xfrm>
            <a:prstGeom prst="bentConnector3">
              <a:avLst>
                <a:gd name="adj1" fmla="val 115035"/>
              </a:avLst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188A7C43-BE79-FDFB-2C62-9B827471C83A}"/>
              </a:ext>
            </a:extLst>
          </p:cNvPr>
          <p:cNvGrpSpPr/>
          <p:nvPr/>
        </p:nvGrpSpPr>
        <p:grpSpPr>
          <a:xfrm>
            <a:off x="1176302" y="5748798"/>
            <a:ext cx="7785928" cy="339195"/>
            <a:chOff x="908492" y="5893955"/>
            <a:chExt cx="7785928" cy="339195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85EC65FF-C437-DA5D-5F77-CEF5CBEBBB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C8E78F35-7A90-7F9F-2A6B-ECB4434BA3EF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아이디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비밀번호를 입력하지 않을 경우 자동으로 생성됩니다</a:t>
              </a:r>
              <a:r>
                <a:rPr lang="en-US" altLang="ko-KR" sz="1200" dirty="0"/>
                <a:t>.</a:t>
              </a: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="" xmlns:a16="http://schemas.microsoft.com/office/drawing/2014/main" id="{328EABC9-C156-5CDD-008A-23DB82B54050}"/>
              </a:ext>
            </a:extLst>
          </p:cNvPr>
          <p:cNvGrpSpPr/>
          <p:nvPr/>
        </p:nvGrpSpPr>
        <p:grpSpPr>
          <a:xfrm>
            <a:off x="1176302" y="6068829"/>
            <a:ext cx="7785928" cy="339195"/>
            <a:chOff x="908492" y="5893955"/>
            <a:chExt cx="7785928" cy="339195"/>
          </a:xfrm>
        </p:grpSpPr>
        <p:pic>
          <p:nvPicPr>
            <p:cNvPr id="24" name="그림 23">
              <a:extLst>
                <a:ext uri="{FF2B5EF4-FFF2-40B4-BE49-F238E27FC236}">
                  <a16:creationId xmlns="" xmlns:a16="http://schemas.microsoft.com/office/drawing/2014/main" id="{882354FE-11A1-C597-AE6A-7637E1FA50D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5" name="직사각형 24">
              <a:extLst>
                <a:ext uri="{FF2B5EF4-FFF2-40B4-BE49-F238E27FC236}">
                  <a16:creationId xmlns="" xmlns:a16="http://schemas.microsoft.com/office/drawing/2014/main" id="{5AFD8C20-5B85-8D58-C7FC-E25FAFB44B71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교사명의 끝 글자는 자동으로 </a:t>
              </a:r>
              <a:r>
                <a:rPr lang="en-US" altLang="ko-KR" sz="1200" dirty="0"/>
                <a:t>*</a:t>
              </a:r>
              <a:r>
                <a:rPr lang="ko-KR" altLang="en-US" sz="1200" dirty="0"/>
                <a:t>로 변환되어 저장됩니다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64B74510-A290-8A55-A72B-C04F0ED986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38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52685155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576D63F3-C117-E6CC-7BF6-CCB3177FC83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ko-KR" altLang="en-US" sz="1400" dirty="0"/>
              <a:t>①</a:t>
            </a:r>
            <a:r>
              <a:rPr lang="en-US" altLang="ko-KR" sz="1400" dirty="0"/>
              <a:t> </a:t>
            </a:r>
            <a:r>
              <a:rPr lang="ko-KR" altLang="en-US" sz="1400" dirty="0"/>
              <a:t>화면 상단 </a:t>
            </a:r>
            <a:r>
              <a:rPr lang="en-US" altLang="ko-KR" sz="1400" dirty="0"/>
              <a:t>[</a:t>
            </a:r>
            <a:r>
              <a:rPr lang="ko-KR" altLang="en-US" sz="1400" dirty="0"/>
              <a:t>사용자관리</a:t>
            </a:r>
            <a:r>
              <a:rPr lang="en-US" altLang="ko-KR" sz="1400" dirty="0"/>
              <a:t>] </a:t>
            </a:r>
            <a:r>
              <a:rPr lang="ko-KR" altLang="en-US" sz="1400" dirty="0"/>
              <a:t>클릭</a:t>
            </a:r>
            <a:r>
              <a:rPr lang="en-US" altLang="ko-KR" sz="1400" dirty="0"/>
              <a:t> </a:t>
            </a:r>
            <a:r>
              <a:rPr lang="ko-KR" altLang="en-US" sz="1400" dirty="0"/>
              <a:t>→ </a:t>
            </a:r>
            <a:r>
              <a:rPr lang="en-US" altLang="ko-KR" sz="1400" dirty="0"/>
              <a:t>[</a:t>
            </a:r>
            <a:r>
              <a:rPr lang="ko-KR" altLang="en-US" sz="1400" dirty="0"/>
              <a:t>교원관리</a:t>
            </a:r>
            <a:r>
              <a:rPr lang="en-US" altLang="ko-KR" sz="1400" dirty="0"/>
              <a:t>] </a:t>
            </a:r>
            <a:r>
              <a:rPr lang="ko-KR" altLang="en-US" sz="1400" dirty="0"/>
              <a:t>메뉴 클릭</a:t>
            </a:r>
            <a:endParaRPr lang="en-US" altLang="ko-KR" sz="1400" dirty="0"/>
          </a:p>
          <a:p>
            <a:r>
              <a:rPr lang="en-US" altLang="ko-KR" sz="1400" dirty="0"/>
              <a:t>② </a:t>
            </a:r>
            <a:r>
              <a:rPr lang="ko-KR" altLang="en-US" sz="1400" dirty="0"/>
              <a:t>해당 </a:t>
            </a:r>
            <a:r>
              <a:rPr lang="en-US" altLang="ko-KR" sz="1400" dirty="0"/>
              <a:t>‘</a:t>
            </a:r>
            <a:r>
              <a:rPr lang="ko-KR" altLang="en-US" sz="1400" dirty="0"/>
              <a:t>교원성명</a:t>
            </a:r>
            <a:r>
              <a:rPr lang="en-US" altLang="ko-KR" sz="1400" dirty="0"/>
              <a:t>’</a:t>
            </a:r>
            <a:r>
              <a:rPr lang="ko-KR" altLang="en-US" sz="1400" dirty="0"/>
              <a:t>을 목록 클릭 하면 교원관리 상세 화면 이동 가능</a:t>
            </a:r>
            <a:endParaRPr lang="en-US" altLang="ko-KR" sz="1400" dirty="0"/>
          </a:p>
          <a:p>
            <a:r>
              <a:rPr lang="en-US" altLang="ko-KR" sz="1400" dirty="0"/>
              <a:t>③ </a:t>
            </a:r>
            <a:r>
              <a:rPr lang="ko-KR" altLang="en-US" sz="1400" dirty="0"/>
              <a:t>만족도조사대상 목록 </a:t>
            </a:r>
            <a:r>
              <a:rPr lang="en-US" altLang="ko-KR" sz="1400" dirty="0"/>
              <a:t>[</a:t>
            </a:r>
            <a:r>
              <a:rPr lang="ko-KR" altLang="en-US" sz="1400" dirty="0"/>
              <a:t>등록</a:t>
            </a:r>
            <a:r>
              <a:rPr lang="en-US" altLang="ko-KR" sz="1400" dirty="0"/>
              <a:t>] </a:t>
            </a:r>
            <a:r>
              <a:rPr lang="ko-KR" altLang="en-US" sz="1400" dirty="0"/>
              <a:t>버튼을 클릭하여 교원의 만족도 대상을 반 설정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DC3C0919-C5FC-AB4E-B2FC-EEECD392BE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사용자관리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54BE037E-D09C-A398-7D11-AB0560E16D7B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4-1-2.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교원관리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상세화면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64CF0154-614A-C974-4999-76F46E32894F}"/>
              </a:ext>
            </a:extLst>
          </p:cNvPr>
          <p:cNvGrpSpPr/>
          <p:nvPr/>
        </p:nvGrpSpPr>
        <p:grpSpPr>
          <a:xfrm>
            <a:off x="770919" y="1774210"/>
            <a:ext cx="8100819" cy="3562066"/>
            <a:chOff x="840572" y="1491803"/>
            <a:chExt cx="8031166" cy="4025487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01911699-C858-4D52-FC1A-529255CDB00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25809" y="1491803"/>
              <a:ext cx="3145929" cy="2920170"/>
            </a:xfrm>
            <a:prstGeom prst="rect">
              <a:avLst/>
            </a:prstGeom>
            <a:ln>
              <a:solidFill>
                <a:srgbClr val="E06927"/>
              </a:solidFill>
            </a:ln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0E9DAE58-F1B9-82D5-3B31-B4A528DD864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40572" y="1734764"/>
              <a:ext cx="4811578" cy="3208223"/>
            </a:xfrm>
            <a:prstGeom prst="rect">
              <a:avLst/>
            </a:prstGeom>
          </p:spPr>
        </p:pic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F2661894-8466-B2F5-754F-A9E9814E502C}"/>
                </a:ext>
              </a:extLst>
            </p:cNvPr>
            <p:cNvSpPr/>
            <p:nvPr/>
          </p:nvSpPr>
          <p:spPr>
            <a:xfrm>
              <a:off x="2511237" y="3284979"/>
              <a:ext cx="476543" cy="115215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ADFF4547-AC38-7091-6DCD-0F4158A01A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2923" y="292493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C0DD136A-E085-561A-B44B-63EAC218567A}"/>
                </a:ext>
              </a:extLst>
            </p:cNvPr>
            <p:cNvSpPr/>
            <p:nvPr/>
          </p:nvSpPr>
          <p:spPr>
            <a:xfrm>
              <a:off x="3347830" y="3284980"/>
              <a:ext cx="1080150" cy="11521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3">
              <a:extLst>
                <a:ext uri="{FF2B5EF4-FFF2-40B4-BE49-F238E27FC236}">
                  <a16:creationId xmlns="" xmlns:a16="http://schemas.microsoft.com/office/drawing/2014/main" id="{66F35418-531D-C54B-AEB5-F7CCA38D6BC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96681" y="2936941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③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4" name="직사각형 3">
              <a:extLst>
                <a:ext uri="{FF2B5EF4-FFF2-40B4-BE49-F238E27FC236}">
                  <a16:creationId xmlns="" xmlns:a16="http://schemas.microsoft.com/office/drawing/2014/main" id="{58325164-7F84-CCB9-613A-BCAA67D23D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81250" y="2698554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D67E7FD0-9634-5E00-C042-08B507C56BAF}"/>
                </a:ext>
              </a:extLst>
            </p:cNvPr>
            <p:cNvSpPr/>
            <p:nvPr/>
          </p:nvSpPr>
          <p:spPr>
            <a:xfrm>
              <a:off x="851191" y="2523930"/>
              <a:ext cx="984430" cy="24387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6" name="꺾인 연결선 7">
              <a:extLst>
                <a:ext uri="{FF2B5EF4-FFF2-40B4-BE49-F238E27FC236}">
                  <a16:creationId xmlns="" xmlns:a16="http://schemas.microsoft.com/office/drawing/2014/main" id="{FB8341D5-6D95-49E0-3C98-F0B9D572F00A}"/>
                </a:ext>
              </a:extLst>
            </p:cNvPr>
            <p:cNvCxnSpPr>
              <a:cxnSpLocks/>
              <a:stCxn id="10" idx="0"/>
              <a:endCxn id="8" idx="1"/>
            </p:cNvCxnSpPr>
            <p:nvPr/>
          </p:nvCxnSpPr>
          <p:spPr>
            <a:xfrm rot="5400000" flipH="1" flipV="1">
              <a:off x="4071114" y="1630284"/>
              <a:ext cx="333091" cy="2976300"/>
            </a:xfrm>
            <a:prstGeom prst="bentConnector2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7" name="그림 16">
              <a:extLst>
                <a:ext uri="{FF2B5EF4-FFF2-40B4-BE49-F238E27FC236}">
                  <a16:creationId xmlns="" xmlns:a16="http://schemas.microsoft.com/office/drawing/2014/main" id="{C91F7BAB-FD12-169C-F17B-8BD93355C49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68180" y="4531922"/>
              <a:ext cx="2908167" cy="985368"/>
            </a:xfrm>
            <a:prstGeom prst="rect">
              <a:avLst/>
            </a:prstGeom>
          </p:spPr>
        </p:pic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8ACB602E-E167-42DE-0CD5-34C01D4023BB}"/>
                </a:ext>
              </a:extLst>
            </p:cNvPr>
            <p:cNvSpPr/>
            <p:nvPr/>
          </p:nvSpPr>
          <p:spPr>
            <a:xfrm>
              <a:off x="5725809" y="4509150"/>
              <a:ext cx="3145928" cy="10081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9" name="꺾인 연결선 7">
              <a:extLst>
                <a:ext uri="{FF2B5EF4-FFF2-40B4-BE49-F238E27FC236}">
                  <a16:creationId xmlns="" xmlns:a16="http://schemas.microsoft.com/office/drawing/2014/main" id="{9E0A50DF-6A30-A5E1-40A1-0C2371AE5AF3}"/>
                </a:ext>
              </a:extLst>
            </p:cNvPr>
            <p:cNvCxnSpPr>
              <a:cxnSpLocks/>
              <a:stCxn id="12" idx="2"/>
              <a:endCxn id="18" idx="1"/>
            </p:cNvCxnSpPr>
            <p:nvPr/>
          </p:nvCxnSpPr>
          <p:spPr>
            <a:xfrm rot="16200000" flipH="1">
              <a:off x="4518817" y="3806228"/>
              <a:ext cx="576080" cy="1837904"/>
            </a:xfrm>
            <a:prstGeom prst="bentConnector2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33951537-1877-05AC-9E53-CDDF7DD9EFD2}"/>
              </a:ext>
            </a:extLst>
          </p:cNvPr>
          <p:cNvGrpSpPr/>
          <p:nvPr/>
        </p:nvGrpSpPr>
        <p:grpSpPr>
          <a:xfrm>
            <a:off x="1176302" y="5748798"/>
            <a:ext cx="7785928" cy="339195"/>
            <a:chOff x="908492" y="5893955"/>
            <a:chExt cx="7785928" cy="339195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6DD674DC-FB93-23C8-410C-BA42CC7E7C3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5D282A8A-9865-6310-46DA-73EA5977B1C3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200" dirty="0"/>
                <a:t>[</a:t>
              </a:r>
              <a:r>
                <a:rPr lang="ko-KR" altLang="en-US" sz="1200" dirty="0"/>
                <a:t>평가참여</a:t>
              </a:r>
              <a:r>
                <a:rPr lang="en-US" altLang="ko-KR" sz="1200" dirty="0"/>
                <a:t>/</a:t>
              </a:r>
              <a:r>
                <a:rPr lang="ko-KR" altLang="en-US" sz="1200" dirty="0"/>
                <a:t>대상정보 삭제</a:t>
              </a:r>
              <a:r>
                <a:rPr lang="en-US" altLang="ko-KR" sz="1200" dirty="0"/>
                <a:t>] </a:t>
              </a:r>
              <a:r>
                <a:rPr lang="ko-KR" altLang="en-US" sz="1200" dirty="0"/>
                <a:t>버튼 </a:t>
              </a:r>
              <a:r>
                <a:rPr lang="ko-KR" altLang="en-US" sz="1200" dirty="0" err="1"/>
                <a:t>클릭시</a:t>
              </a:r>
              <a:r>
                <a:rPr lang="ko-KR" altLang="en-US" sz="1200" dirty="0"/>
                <a:t> 교원이 참여한 모든 평가의 정보가 삭제됩니다</a:t>
              </a:r>
              <a:r>
                <a:rPr lang="en-US" altLang="ko-KR" sz="1200" dirty="0"/>
                <a:t>.</a:t>
              </a:r>
            </a:p>
          </p:txBody>
        </p:sp>
      </p:grpSp>
      <p:grpSp>
        <p:nvGrpSpPr>
          <p:cNvPr id="23" name="그룹 22">
            <a:extLst>
              <a:ext uri="{FF2B5EF4-FFF2-40B4-BE49-F238E27FC236}">
                <a16:creationId xmlns="" xmlns:a16="http://schemas.microsoft.com/office/drawing/2014/main" id="{ECEBFD5C-2C6A-92B2-1B4D-EE09FC49135D}"/>
              </a:ext>
            </a:extLst>
          </p:cNvPr>
          <p:cNvGrpSpPr/>
          <p:nvPr/>
        </p:nvGrpSpPr>
        <p:grpSpPr>
          <a:xfrm>
            <a:off x="1176302" y="6068829"/>
            <a:ext cx="7785928" cy="339195"/>
            <a:chOff x="908492" y="5893955"/>
            <a:chExt cx="7785928" cy="339195"/>
          </a:xfrm>
        </p:grpSpPr>
        <p:pic>
          <p:nvPicPr>
            <p:cNvPr id="24" name="그림 23">
              <a:extLst>
                <a:ext uri="{FF2B5EF4-FFF2-40B4-BE49-F238E27FC236}">
                  <a16:creationId xmlns="" xmlns:a16="http://schemas.microsoft.com/office/drawing/2014/main" id="{27328F7A-DAE1-434A-0FB0-11DFDA934E0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5" name="직사각형 24">
              <a:extLst>
                <a:ext uri="{FF2B5EF4-FFF2-40B4-BE49-F238E27FC236}">
                  <a16:creationId xmlns="" xmlns:a16="http://schemas.microsoft.com/office/drawing/2014/main" id="{52221D94-A42A-9BE7-B4C1-7CE0D7CAFA5D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비밀번호 초기화 시 ‘</a:t>
              </a:r>
              <a:r>
                <a:rPr lang="en-US" altLang="ko-KR" sz="1200" dirty="0"/>
                <a:t>1111’ </a:t>
              </a:r>
              <a:r>
                <a:rPr lang="ko-KR" altLang="en-US" sz="1200" dirty="0"/>
                <a:t>로 변경됩니다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AB3EE7F1-1AFF-6BD8-A78F-31CF70C9E8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39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9949589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텍스트 개체 틀 6">
            <a:extLst>
              <a:ext uri="{FF2B5EF4-FFF2-40B4-BE49-F238E27FC236}">
                <a16:creationId xmlns="" xmlns:a16="http://schemas.microsoft.com/office/drawing/2014/main" id="{13DE9CC8-8A8C-0021-066D-6A24DC8E4F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사용자관리</a:t>
            </a:r>
            <a:r>
              <a:rPr lang="en-US" altLang="ko-KR" sz="1200" dirty="0"/>
              <a:t>] </a:t>
            </a:r>
            <a:r>
              <a:rPr lang="ko-KR" altLang="en-US" sz="1200" dirty="0"/>
              <a:t>→ </a:t>
            </a:r>
            <a:r>
              <a:rPr lang="en-US" altLang="ko-KR" sz="1200" dirty="0"/>
              <a:t>[</a:t>
            </a:r>
            <a:r>
              <a:rPr lang="ko-KR" altLang="en-US" sz="1200" dirty="0"/>
              <a:t>유아관리</a:t>
            </a:r>
            <a:r>
              <a:rPr lang="en-US" altLang="ko-KR" sz="1200" dirty="0"/>
              <a:t>] </a:t>
            </a:r>
            <a:r>
              <a:rPr lang="ko-KR" altLang="en-US" sz="1200" dirty="0"/>
              <a:t>메뉴</a:t>
            </a:r>
            <a:r>
              <a:rPr lang="en-US" altLang="ko-KR" sz="1200" dirty="0"/>
              <a:t> </a:t>
            </a:r>
            <a:r>
              <a:rPr lang="ko-KR" altLang="en-US" sz="1200" dirty="0"/>
              <a:t>클릭 → </a:t>
            </a:r>
            <a:r>
              <a:rPr lang="en-US" altLang="ko-KR" sz="1200" dirty="0"/>
              <a:t>② [</a:t>
            </a:r>
            <a:r>
              <a:rPr lang="ko-KR" altLang="en-US" sz="1200" dirty="0"/>
              <a:t>부여번호</a:t>
            </a:r>
            <a:r>
              <a:rPr lang="en-US" altLang="ko-KR" sz="1200" dirty="0"/>
              <a:t>]</a:t>
            </a:r>
            <a:r>
              <a:rPr lang="ko-KR" altLang="en-US" sz="1200" dirty="0"/>
              <a:t>를 클릭 하면 유아관리 화면으로 이동</a:t>
            </a:r>
          </a:p>
        </p:txBody>
      </p:sp>
      <p:sp>
        <p:nvSpPr>
          <p:cNvPr id="8" name="제목 1">
            <a:extLst>
              <a:ext uri="{FF2B5EF4-FFF2-40B4-BE49-F238E27FC236}">
                <a16:creationId xmlns="" xmlns:a16="http://schemas.microsoft.com/office/drawing/2014/main" id="{E19923F5-9533-8EDC-3402-2A09FD04BD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사용자관리</a:t>
            </a:r>
          </a:p>
        </p:txBody>
      </p:sp>
      <p:sp>
        <p:nvSpPr>
          <p:cNvPr id="9" name="부제목 5">
            <a:extLst>
              <a:ext uri="{FF2B5EF4-FFF2-40B4-BE49-F238E27FC236}">
                <a16:creationId xmlns="" xmlns:a16="http://schemas.microsoft.com/office/drawing/2014/main" id="{091FB16A-22AC-1638-7963-8C095F92305C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4-2-1.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유아관리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="" xmlns:a16="http://schemas.microsoft.com/office/drawing/2014/main" id="{E5E468DC-CD16-30BB-574A-3101273FD577}"/>
              </a:ext>
            </a:extLst>
          </p:cNvPr>
          <p:cNvGrpSpPr/>
          <p:nvPr/>
        </p:nvGrpSpPr>
        <p:grpSpPr>
          <a:xfrm>
            <a:off x="735827" y="1734764"/>
            <a:ext cx="8101852" cy="2989522"/>
            <a:chOff x="735827" y="1734764"/>
            <a:chExt cx="8101852" cy="2989522"/>
          </a:xfrm>
        </p:grpSpPr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BF40B2DB-BE0A-560F-A976-8CAC0387F8B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41968" y="1734764"/>
              <a:ext cx="3095711" cy="2989522"/>
            </a:xfrm>
            <a:prstGeom prst="rect">
              <a:avLst/>
            </a:prstGeom>
            <a:ln>
              <a:solidFill>
                <a:srgbClr val="E06927"/>
              </a:solidFill>
            </a:ln>
          </p:spPr>
        </p:pic>
        <p:pic>
          <p:nvPicPr>
            <p:cNvPr id="12" name="그림 11">
              <a:extLst>
                <a:ext uri="{FF2B5EF4-FFF2-40B4-BE49-F238E27FC236}">
                  <a16:creationId xmlns="" xmlns:a16="http://schemas.microsoft.com/office/drawing/2014/main" id="{2A9BA3C1-67D3-C2F6-1B5C-43C11C0E96D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66699" y="1734764"/>
              <a:ext cx="4805374" cy="2913006"/>
            </a:xfrm>
            <a:prstGeom prst="rect">
              <a:avLst/>
            </a:prstGeom>
          </p:spPr>
        </p:pic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0B515365-DB9D-9A86-AD60-B3348F1E181E}"/>
                </a:ext>
              </a:extLst>
            </p:cNvPr>
            <p:cNvSpPr/>
            <p:nvPr/>
          </p:nvSpPr>
          <p:spPr>
            <a:xfrm>
              <a:off x="2511237" y="3284980"/>
              <a:ext cx="428017" cy="8978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3">
              <a:extLst>
                <a:ext uri="{FF2B5EF4-FFF2-40B4-BE49-F238E27FC236}">
                  <a16:creationId xmlns="" xmlns:a16="http://schemas.microsoft.com/office/drawing/2014/main" id="{89530146-F5EB-E242-2700-5809010BDEA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83676" y="297364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5" name="직사각형 3">
              <a:extLst>
                <a:ext uri="{FF2B5EF4-FFF2-40B4-BE49-F238E27FC236}">
                  <a16:creationId xmlns="" xmlns:a16="http://schemas.microsoft.com/office/drawing/2014/main" id="{52B5EF13-1F64-F888-DEBE-952121C1E7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5827" y="295917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F8457010-9A98-5064-EC9A-B23AD8CDE016}"/>
                </a:ext>
              </a:extLst>
            </p:cNvPr>
            <p:cNvSpPr/>
            <p:nvPr/>
          </p:nvSpPr>
          <p:spPr>
            <a:xfrm>
              <a:off x="851191" y="2784546"/>
              <a:ext cx="984430" cy="24387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7" name="꺾인 연결선 7">
              <a:extLst>
                <a:ext uri="{FF2B5EF4-FFF2-40B4-BE49-F238E27FC236}">
                  <a16:creationId xmlns="" xmlns:a16="http://schemas.microsoft.com/office/drawing/2014/main" id="{400B3938-EE4E-1D28-122B-CD9FA27E75DB}"/>
                </a:ext>
              </a:extLst>
            </p:cNvPr>
            <p:cNvCxnSpPr>
              <a:stCxn id="13" idx="2"/>
              <a:endCxn id="11" idx="2"/>
            </p:cNvCxnSpPr>
            <p:nvPr/>
          </p:nvCxnSpPr>
          <p:spPr>
            <a:xfrm rot="16200000" flipH="1">
              <a:off x="4736785" y="2171247"/>
              <a:ext cx="541500" cy="4564578"/>
            </a:xfrm>
            <a:prstGeom prst="bentConnector3">
              <a:avLst>
                <a:gd name="adj1" fmla="val 142216"/>
              </a:avLst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F7510896-ABE7-70F9-CE66-94ACAEA4A67D}"/>
              </a:ext>
            </a:extLst>
          </p:cNvPr>
          <p:cNvGrpSpPr/>
          <p:nvPr/>
        </p:nvGrpSpPr>
        <p:grpSpPr>
          <a:xfrm>
            <a:off x="1176302" y="5721502"/>
            <a:ext cx="7785928" cy="339195"/>
            <a:chOff x="908492" y="5893955"/>
            <a:chExt cx="7785928" cy="339195"/>
          </a:xfrm>
        </p:grpSpPr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2DEC2E48-8E95-F293-67B6-3069E50732F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4221C9F4-9BFF-D881-40B0-56150670559E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형제</a:t>
              </a:r>
              <a:r>
                <a:rPr lang="en-US" altLang="ko-KR" sz="1200" dirty="0"/>
                <a:t>/</a:t>
              </a:r>
              <a:r>
                <a:rPr lang="ko-KR" altLang="en-US" sz="1200" dirty="0"/>
                <a:t>자매로 설정 된 유아일 경우 각각 따로 발급된 아이디 중 하나의 아이디만 학부모에게 제공하면 됩니다</a:t>
              </a:r>
              <a:r>
                <a:rPr lang="en-US" altLang="ko-KR" sz="1200" dirty="0"/>
                <a:t>.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="" xmlns:a16="http://schemas.microsoft.com/office/drawing/2014/main" id="{94DFA6B3-B6D6-D7F4-35D7-0F22ECA816AB}"/>
              </a:ext>
            </a:extLst>
          </p:cNvPr>
          <p:cNvGrpSpPr/>
          <p:nvPr/>
        </p:nvGrpSpPr>
        <p:grpSpPr>
          <a:xfrm>
            <a:off x="1176302" y="6027885"/>
            <a:ext cx="7785928" cy="339195"/>
            <a:chOff x="908492" y="5893955"/>
            <a:chExt cx="7785928" cy="339195"/>
          </a:xfrm>
        </p:grpSpPr>
        <p:pic>
          <p:nvPicPr>
            <p:cNvPr id="22" name="그림 21">
              <a:extLst>
                <a:ext uri="{FF2B5EF4-FFF2-40B4-BE49-F238E27FC236}">
                  <a16:creationId xmlns="" xmlns:a16="http://schemas.microsoft.com/office/drawing/2014/main" id="{7078D790-1EE3-8415-AB89-FE26A8386D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90A000E7-85FA-1DDF-E3F2-ABE18F77C67D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학부모님이 평가 홈페이지 최초 접속 시 비밀번호 변경이 되며 이후에는 엑셀에서 비밀번호 확인이 불가합니다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41837A3C-4665-56D6-1EF4-558AFACAC27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40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012933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>
            <a:extLst>
              <a:ext uri="{FF2B5EF4-FFF2-40B4-BE49-F238E27FC236}">
                <a16:creationId xmlns="" xmlns:a16="http://schemas.microsoft.com/office/drawing/2014/main" id="{F80407AA-5DD3-8654-E354-E809494C573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사용자관리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98146ECF-F959-06F3-9F2E-2E68BB4F0D5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sz="1200" dirty="0"/>
              <a:t>① 유아관리를 위한 </a:t>
            </a:r>
            <a:r>
              <a:rPr lang="en-US" altLang="ko-KR" sz="1200" dirty="0"/>
              <a:t>[</a:t>
            </a:r>
            <a:r>
              <a:rPr lang="ko-KR" altLang="en-US" sz="1200" dirty="0" err="1"/>
              <a:t>유아반</a:t>
            </a:r>
            <a:r>
              <a:rPr lang="en-US" altLang="ko-KR" sz="1200" dirty="0"/>
              <a:t>] </a:t>
            </a:r>
            <a:r>
              <a:rPr lang="ko-KR" altLang="en-US" sz="1200" dirty="0"/>
              <a:t>파란색 버튼 클릭</a:t>
            </a:r>
            <a:endParaRPr lang="en-US" altLang="ko-KR" sz="1200" dirty="0"/>
          </a:p>
          <a:p>
            <a:r>
              <a:rPr lang="en-US" altLang="ko-KR" sz="1200" dirty="0"/>
              <a:t>② (</a:t>
            </a:r>
            <a:r>
              <a:rPr lang="ko-KR" altLang="en-US" sz="1200" dirty="0"/>
              <a:t>유아 일괄 등록 이용 시</a:t>
            </a:r>
            <a:r>
              <a:rPr lang="en-US" altLang="ko-KR" sz="1200" dirty="0"/>
              <a:t>)</a:t>
            </a:r>
            <a:r>
              <a:rPr lang="ko-KR" altLang="en-US" sz="1200" dirty="0"/>
              <a:t> </a:t>
            </a:r>
            <a:r>
              <a:rPr lang="en-US" altLang="ko-KR" sz="1200" dirty="0"/>
              <a:t>[</a:t>
            </a:r>
            <a:r>
              <a:rPr lang="ko-KR" altLang="en-US" sz="1200" dirty="0"/>
              <a:t>엑셀 업로드 양식을 다운로드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양식에 파일 입력 후 </a:t>
            </a:r>
            <a:r>
              <a:rPr lang="en-US" altLang="ko-KR" sz="1200" dirty="0"/>
              <a:t>[</a:t>
            </a:r>
            <a:r>
              <a:rPr lang="ko-KR" altLang="en-US" sz="1200" dirty="0"/>
              <a:t>엑셀 업로드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활용</a:t>
            </a:r>
            <a:endParaRPr lang="en-US" altLang="ko-KR" sz="1200" dirty="0"/>
          </a:p>
          <a:p>
            <a:r>
              <a:rPr lang="en-US" altLang="ko-KR" sz="1200" dirty="0"/>
              <a:t>③ </a:t>
            </a:r>
            <a:r>
              <a:rPr lang="ko-KR" altLang="en-US" sz="1200" dirty="0"/>
              <a:t>다른 반의 유아를 해당 반에서 등록할 경우 </a:t>
            </a:r>
            <a:r>
              <a:rPr lang="en-US" altLang="ko-KR" sz="1200" dirty="0"/>
              <a:t>[</a:t>
            </a:r>
            <a:r>
              <a:rPr lang="ko-KR" altLang="en-US" sz="1200" dirty="0"/>
              <a:t>유아 불러오기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</a:t>
            </a:r>
          </a:p>
        </p:txBody>
      </p:sp>
      <p:sp>
        <p:nvSpPr>
          <p:cNvPr id="8" name="부제목 5">
            <a:extLst>
              <a:ext uri="{FF2B5EF4-FFF2-40B4-BE49-F238E27FC236}">
                <a16:creationId xmlns="" xmlns:a16="http://schemas.microsoft.com/office/drawing/2014/main" id="{CFBB8A29-5540-E70B-EECC-B67E8070DB64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4-2-2.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유아등록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수정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74A117D5-BAE9-F017-0FA7-C3FE51E616EC}"/>
              </a:ext>
            </a:extLst>
          </p:cNvPr>
          <p:cNvGrpSpPr/>
          <p:nvPr/>
        </p:nvGrpSpPr>
        <p:grpSpPr>
          <a:xfrm>
            <a:off x="1176302" y="5721502"/>
            <a:ext cx="7785928" cy="339195"/>
            <a:chOff x="908492" y="5893955"/>
            <a:chExt cx="7785928" cy="339195"/>
          </a:xfrm>
        </p:grpSpPr>
        <p:pic>
          <p:nvPicPr>
            <p:cNvPr id="18" name="그림 17">
              <a:extLst>
                <a:ext uri="{FF2B5EF4-FFF2-40B4-BE49-F238E27FC236}">
                  <a16:creationId xmlns="" xmlns:a16="http://schemas.microsoft.com/office/drawing/2014/main" id="{9380F62D-D850-2976-51F6-F5E05C4796C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6FAB9E0D-36A8-724C-B449-CA3996BA97DF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200" spc="-70" dirty="0"/>
                <a:t>(</a:t>
              </a:r>
              <a:r>
                <a:rPr lang="ko-KR" altLang="en-US" sz="1200" spc="-70" dirty="0"/>
                <a:t>평가지 설정 이후 유아 등록 및 수정할 경우</a:t>
              </a:r>
              <a:r>
                <a:rPr lang="en-US" altLang="ko-KR" sz="1200" spc="-70" dirty="0"/>
                <a:t>)</a:t>
              </a:r>
              <a:r>
                <a:rPr lang="ko-KR" altLang="en-US" sz="1200" spc="-70" dirty="0"/>
                <a:t> 원적반에서 원아 삭제가 불가능합니다</a:t>
              </a:r>
              <a:r>
                <a:rPr lang="en-US" altLang="ko-KR" sz="1200" spc="-70" dirty="0"/>
                <a:t>. ‘</a:t>
              </a:r>
              <a:r>
                <a:rPr lang="ko-KR" altLang="en-US" sz="1200" spc="-70" dirty="0"/>
                <a:t>유아 정보보기</a:t>
              </a:r>
              <a:r>
                <a:rPr lang="en-US" altLang="ko-KR" sz="1200" spc="-70" dirty="0"/>
                <a:t>’</a:t>
              </a:r>
              <a:r>
                <a:rPr lang="ko-KR" altLang="en-US" sz="1200" spc="-70" dirty="0"/>
                <a:t>에서 가능합니다</a:t>
              </a:r>
              <a:r>
                <a:rPr lang="en-US" altLang="ko-KR" sz="1200" spc="-70" dirty="0"/>
                <a:t>.</a:t>
              </a:r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85651C01-4FD3-65D3-3B7B-DBA6A7A2DD57}"/>
              </a:ext>
            </a:extLst>
          </p:cNvPr>
          <p:cNvGrpSpPr/>
          <p:nvPr/>
        </p:nvGrpSpPr>
        <p:grpSpPr>
          <a:xfrm>
            <a:off x="1176302" y="6027885"/>
            <a:ext cx="7785928" cy="339195"/>
            <a:chOff x="908492" y="5893955"/>
            <a:chExt cx="7785928" cy="339195"/>
          </a:xfrm>
        </p:grpSpPr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3EE2BA69-D27F-5419-4123-166F7D9D496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0660500D-24D4-4C74-73E8-662B0D92A0A3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200" dirty="0"/>
                <a:t>(</a:t>
              </a:r>
              <a:r>
                <a:rPr lang="ko-KR" altLang="en-US" sz="1200" dirty="0"/>
                <a:t>형제</a:t>
              </a:r>
              <a:r>
                <a:rPr lang="en-US" altLang="ko-KR" sz="1200" dirty="0"/>
                <a:t>/</a:t>
              </a:r>
              <a:r>
                <a:rPr lang="ko-KR" altLang="en-US" sz="1200" dirty="0"/>
                <a:t>자매로 설정된 유아를 삭제할 경우</a:t>
              </a:r>
              <a:r>
                <a:rPr lang="en-US" altLang="ko-KR" sz="1200" dirty="0"/>
                <a:t>)</a:t>
              </a:r>
              <a:r>
                <a:rPr lang="ko-KR" altLang="en-US" sz="1200" dirty="0"/>
                <a:t> 형제</a:t>
              </a:r>
              <a:r>
                <a:rPr lang="en-US" altLang="ko-KR" sz="1200" dirty="0"/>
                <a:t>/</a:t>
              </a:r>
              <a:r>
                <a:rPr lang="ko-KR" altLang="en-US" sz="1200" dirty="0"/>
                <a:t>자매가 평가한 정보 역시 삭제됩니다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="" xmlns:a16="http://schemas.microsoft.com/office/drawing/2014/main" id="{A0170416-73B0-6B19-4E6E-A9EA62A5B6E7}"/>
              </a:ext>
            </a:extLst>
          </p:cNvPr>
          <p:cNvGrpSpPr/>
          <p:nvPr/>
        </p:nvGrpSpPr>
        <p:grpSpPr>
          <a:xfrm>
            <a:off x="770919" y="1787172"/>
            <a:ext cx="7954932" cy="3453568"/>
            <a:chOff x="721145" y="1529769"/>
            <a:chExt cx="8277739" cy="3960000"/>
          </a:xfrm>
        </p:grpSpPr>
        <p:grpSp>
          <p:nvGrpSpPr>
            <p:cNvPr id="25" name="그룹 24">
              <a:extLst>
                <a:ext uri="{FF2B5EF4-FFF2-40B4-BE49-F238E27FC236}">
                  <a16:creationId xmlns="" xmlns:a16="http://schemas.microsoft.com/office/drawing/2014/main" id="{76767FFC-6753-B5A0-B678-9DC222CB5BF6}"/>
                </a:ext>
              </a:extLst>
            </p:cNvPr>
            <p:cNvGrpSpPr/>
            <p:nvPr/>
          </p:nvGrpSpPr>
          <p:grpSpPr>
            <a:xfrm>
              <a:off x="721145" y="1529769"/>
              <a:ext cx="6670776" cy="3960000"/>
              <a:chOff x="908321" y="1537939"/>
              <a:chExt cx="7958152" cy="3960000"/>
            </a:xfrm>
          </p:grpSpPr>
          <p:pic>
            <p:nvPicPr>
              <p:cNvPr id="28" name="그림 27">
                <a:extLst>
                  <a:ext uri="{FF2B5EF4-FFF2-40B4-BE49-F238E27FC236}">
                    <a16:creationId xmlns="" xmlns:a16="http://schemas.microsoft.com/office/drawing/2014/main" id="{1479F5B2-8A8E-1C2A-1404-B8ADDBEA4DCA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46473" y="1537939"/>
                <a:ext cx="7920000" cy="3960000"/>
              </a:xfrm>
              <a:prstGeom prst="rect">
                <a:avLst/>
              </a:prstGeom>
            </p:spPr>
          </p:pic>
          <p:sp>
            <p:nvSpPr>
              <p:cNvPr id="29" name="직사각형 3">
                <a:extLst>
                  <a:ext uri="{FF2B5EF4-FFF2-40B4-BE49-F238E27FC236}">
                    <a16:creationId xmlns="" xmlns:a16="http://schemas.microsoft.com/office/drawing/2014/main" id="{CFB3B845-2866-1F89-BC85-E4CDE41A39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08321" y="2350261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①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30" name="직사각형 29">
                <a:extLst>
                  <a:ext uri="{FF2B5EF4-FFF2-40B4-BE49-F238E27FC236}">
                    <a16:creationId xmlns="" xmlns:a16="http://schemas.microsoft.com/office/drawing/2014/main" id="{BBEDBFA7-FF07-0826-E5F7-57B426E92185}"/>
                  </a:ext>
                </a:extLst>
              </p:cNvPr>
              <p:cNvSpPr/>
              <p:nvPr/>
            </p:nvSpPr>
            <p:spPr>
              <a:xfrm>
                <a:off x="1285667" y="2367621"/>
                <a:ext cx="1395490" cy="380827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="" xmlns:a16="http://schemas.microsoft.com/office/drawing/2014/main" id="{0B858A54-0AE4-F788-D7C7-8ECE64FAB45E}"/>
                  </a:ext>
                </a:extLst>
              </p:cNvPr>
              <p:cNvSpPr/>
              <p:nvPr/>
            </p:nvSpPr>
            <p:spPr>
              <a:xfrm>
                <a:off x="4111978" y="3194404"/>
                <a:ext cx="2980371" cy="22317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249FC13A-3682-1509-3F07-33BEDBFCC9B4}"/>
                  </a:ext>
                </a:extLst>
              </p:cNvPr>
              <p:cNvSpPr/>
              <p:nvPr/>
            </p:nvSpPr>
            <p:spPr>
              <a:xfrm>
                <a:off x="6426841" y="3485156"/>
                <a:ext cx="1232879" cy="223175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33" name="직사각형 3">
                <a:extLst>
                  <a:ext uri="{FF2B5EF4-FFF2-40B4-BE49-F238E27FC236}">
                    <a16:creationId xmlns="" xmlns:a16="http://schemas.microsoft.com/office/drawing/2014/main" id="{0EB12335-1BEA-7802-AC7D-0635E34C93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72999" y="3110312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②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34" name="직사각형 3">
                <a:extLst>
                  <a:ext uri="{FF2B5EF4-FFF2-40B4-BE49-F238E27FC236}">
                    <a16:creationId xmlns="" xmlns:a16="http://schemas.microsoft.com/office/drawing/2014/main" id="{A779B360-09CF-A5C8-EBBC-A34BE64FEC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089725" y="3382544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③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</p:grpSp>
        <p:pic>
          <p:nvPicPr>
            <p:cNvPr id="26" name="그림 25">
              <a:extLst>
                <a:ext uri="{FF2B5EF4-FFF2-40B4-BE49-F238E27FC236}">
                  <a16:creationId xmlns="" xmlns:a16="http://schemas.microsoft.com/office/drawing/2014/main" id="{04940D02-8E90-535E-2420-B63D3418C1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169154" y="1931651"/>
              <a:ext cx="2829730" cy="1442723"/>
            </a:xfrm>
            <a:prstGeom prst="rect">
              <a:avLst/>
            </a:prstGeom>
          </p:spPr>
        </p:pic>
        <p:sp>
          <p:nvSpPr>
            <p:cNvPr id="27" name="직사각형 26">
              <a:extLst>
                <a:ext uri="{FF2B5EF4-FFF2-40B4-BE49-F238E27FC236}">
                  <a16:creationId xmlns="" xmlns:a16="http://schemas.microsoft.com/office/drawing/2014/main" id="{CFD091C0-5D70-B956-1BE6-4890CAC28EAC}"/>
                </a:ext>
              </a:extLst>
            </p:cNvPr>
            <p:cNvSpPr/>
            <p:nvPr/>
          </p:nvSpPr>
          <p:spPr>
            <a:xfrm>
              <a:off x="6169154" y="1879741"/>
              <a:ext cx="2829730" cy="146969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CD8C885-B139-9645-2696-EDCDD3923E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41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47008197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723C1319-F79D-366F-F084-DF78A281603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="" xmlns:a16="http://schemas.microsoft.com/office/drawing/2014/main" id="{DC9517F8-37C5-0CBD-2137-9CDA52BDCF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ko-KR" altLang="en-US" sz="1200" dirty="0"/>
              <a:t>① 평가지설정 </a:t>
            </a:r>
            <a:r>
              <a:rPr lang="en-US" altLang="ko-KR" sz="1200" dirty="0"/>
              <a:t>– </a:t>
            </a:r>
            <a:r>
              <a:rPr lang="ko-KR" altLang="en-US" sz="1200" dirty="0"/>
              <a:t>평가영역</a:t>
            </a:r>
            <a:r>
              <a:rPr lang="en-US" altLang="ko-KR" sz="1200" dirty="0"/>
              <a:t>/</a:t>
            </a:r>
            <a:r>
              <a:rPr lang="ko-KR" altLang="en-US" sz="1200" dirty="0"/>
              <a:t>요소</a:t>
            </a:r>
            <a:r>
              <a:rPr lang="en-US" altLang="ko-KR" sz="1200" dirty="0"/>
              <a:t>/</a:t>
            </a:r>
            <a:r>
              <a:rPr lang="ko-KR" altLang="en-US" sz="1200" dirty="0"/>
              <a:t>지표 클릭 → </a:t>
            </a:r>
            <a:r>
              <a:rPr lang="en-US" altLang="ko-KR" sz="1200" dirty="0"/>
              <a:t>② </a:t>
            </a:r>
            <a:r>
              <a:rPr lang="ko-KR" altLang="en-US" sz="1200" dirty="0"/>
              <a:t>평가영역</a:t>
            </a:r>
            <a:r>
              <a:rPr lang="en-US" altLang="ko-KR" sz="1200" dirty="0"/>
              <a:t>/</a:t>
            </a:r>
            <a:r>
              <a:rPr lang="ko-KR" altLang="en-US" sz="1200" dirty="0"/>
              <a:t>요소</a:t>
            </a:r>
            <a:r>
              <a:rPr lang="en-US" altLang="ko-KR" sz="1200" dirty="0"/>
              <a:t>/</a:t>
            </a:r>
            <a:r>
              <a:rPr lang="ko-KR" altLang="en-US" sz="1200" dirty="0"/>
              <a:t>지표를 추가</a:t>
            </a:r>
            <a:r>
              <a:rPr lang="en-US" altLang="ko-KR" sz="1200" dirty="0"/>
              <a:t>·</a:t>
            </a:r>
            <a:r>
              <a:rPr lang="ko-KR" altLang="en-US" sz="1200" dirty="0"/>
              <a:t>수정할 직급 선택</a:t>
            </a:r>
            <a:endParaRPr lang="en-US" altLang="ko-KR" sz="1200" dirty="0"/>
          </a:p>
          <a:p>
            <a:pPr fontAlgn="base"/>
            <a:r>
              <a:rPr lang="ko-KR" altLang="en-US" sz="1200" dirty="0"/>
              <a:t>③ </a:t>
            </a:r>
            <a:r>
              <a:rPr lang="en-US" altLang="ko-KR" sz="1200" dirty="0"/>
              <a:t>[</a:t>
            </a:r>
            <a:r>
              <a:rPr lang="ko-KR" altLang="en-US" sz="1200" dirty="0"/>
              <a:t>평가영역추가</a:t>
            </a:r>
            <a:r>
              <a:rPr lang="en-US" altLang="ko-KR" sz="1200" dirty="0"/>
              <a:t>, </a:t>
            </a:r>
            <a:r>
              <a:rPr lang="ko-KR" altLang="en-US" sz="1200" dirty="0"/>
              <a:t>평가요소추가</a:t>
            </a:r>
            <a:r>
              <a:rPr lang="en-US" altLang="ko-KR" sz="1200" dirty="0"/>
              <a:t>, </a:t>
            </a:r>
            <a:r>
              <a:rPr lang="ko-KR" altLang="en-US" sz="1200" dirty="0"/>
              <a:t>평가지표추가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시 </a:t>
            </a:r>
            <a:r>
              <a:rPr lang="ko-KR" altLang="en-US" sz="1200" dirty="0" err="1"/>
              <a:t>팝업창</a:t>
            </a:r>
            <a:r>
              <a:rPr lang="ko-KR" altLang="en-US" sz="1200" dirty="0"/>
              <a:t> 활성화</a:t>
            </a:r>
            <a:r>
              <a:rPr lang="en-US" altLang="ko-KR" sz="1200" dirty="0"/>
              <a:t> </a:t>
            </a:r>
            <a:r>
              <a:rPr lang="ko-KR" altLang="en-US" sz="1200" dirty="0"/>
              <a:t>→ </a:t>
            </a:r>
            <a:r>
              <a:rPr lang="en-US" altLang="ko-KR" sz="1200" dirty="0"/>
              <a:t>④</a:t>
            </a:r>
            <a:r>
              <a:rPr lang="ko-KR" altLang="en-US" sz="1200" dirty="0"/>
              <a:t> 해당 정보를 입력 후 </a:t>
            </a:r>
            <a:r>
              <a:rPr lang="en-US" altLang="ko-KR" sz="1200" dirty="0"/>
              <a:t>[</a:t>
            </a:r>
            <a:r>
              <a:rPr lang="ko-KR" altLang="en-US" sz="1200" dirty="0"/>
              <a:t>저장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</a:t>
            </a:r>
            <a:endParaRPr lang="en-US" altLang="ko-KR" sz="1200" dirty="0"/>
          </a:p>
          <a:p>
            <a:pPr fontAlgn="base"/>
            <a:r>
              <a:rPr lang="en-US" altLang="ko-KR" sz="1200" dirty="0"/>
              <a:t>⑤</a:t>
            </a:r>
            <a:r>
              <a:rPr lang="ko-KR" altLang="en-US" sz="1200" dirty="0"/>
              <a:t> </a:t>
            </a:r>
            <a:r>
              <a:rPr lang="en-US" altLang="ko-KR" sz="1200" dirty="0"/>
              <a:t>(</a:t>
            </a:r>
            <a:r>
              <a:rPr lang="ko-KR" altLang="en-US" sz="1200" dirty="0"/>
              <a:t>수정 필요 시</a:t>
            </a:r>
            <a:r>
              <a:rPr lang="en-US" altLang="ko-KR" sz="1200" dirty="0"/>
              <a:t>) [</a:t>
            </a:r>
            <a:r>
              <a:rPr lang="ko-KR" altLang="en-US" sz="1200" dirty="0"/>
              <a:t>평가지표수정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 후 내용 수정 후 저장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590F060C-34B1-2F16-5F8A-3029FB79837F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평가영역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요소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지표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CACF9FA6-87A7-0605-7128-78F7D3746465}"/>
              </a:ext>
            </a:extLst>
          </p:cNvPr>
          <p:cNvGrpSpPr/>
          <p:nvPr/>
        </p:nvGrpSpPr>
        <p:grpSpPr>
          <a:xfrm>
            <a:off x="666653" y="1821854"/>
            <a:ext cx="8191311" cy="3528068"/>
            <a:chOff x="683460" y="1562547"/>
            <a:chExt cx="8209140" cy="3799628"/>
          </a:xfrm>
        </p:grpSpPr>
        <p:grpSp>
          <p:nvGrpSpPr>
            <p:cNvPr id="10" name="그룹 9">
              <a:extLst>
                <a:ext uri="{FF2B5EF4-FFF2-40B4-BE49-F238E27FC236}">
                  <a16:creationId xmlns="" xmlns:a16="http://schemas.microsoft.com/office/drawing/2014/main" id="{98D37F1E-DCDD-3D6C-F1D1-942305364779}"/>
                </a:ext>
              </a:extLst>
            </p:cNvPr>
            <p:cNvGrpSpPr/>
            <p:nvPr/>
          </p:nvGrpSpPr>
          <p:grpSpPr>
            <a:xfrm>
              <a:off x="5251435" y="2119712"/>
              <a:ext cx="3641165" cy="2422267"/>
              <a:chOff x="4732273" y="1598166"/>
              <a:chExt cx="4176258" cy="3661667"/>
            </a:xfrm>
          </p:grpSpPr>
          <p:pic>
            <p:nvPicPr>
              <p:cNvPr id="31" name="그림 30">
                <a:extLst>
                  <a:ext uri="{FF2B5EF4-FFF2-40B4-BE49-F238E27FC236}">
                    <a16:creationId xmlns="" xmlns:a16="http://schemas.microsoft.com/office/drawing/2014/main" id="{97506D9D-3E61-7D99-7496-8145B0E8894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732273" y="1598166"/>
                <a:ext cx="4176258" cy="3661667"/>
              </a:xfrm>
              <a:prstGeom prst="rect">
                <a:avLst/>
              </a:prstGeom>
            </p:spPr>
          </p:pic>
          <p:sp>
            <p:nvSpPr>
              <p:cNvPr id="32" name="직사각형 3">
                <a:extLst>
                  <a:ext uri="{FF2B5EF4-FFF2-40B4-BE49-F238E27FC236}">
                    <a16:creationId xmlns="" xmlns:a16="http://schemas.microsoft.com/office/drawing/2014/main" id="{A58AE70F-39E3-3940-7C26-1C48F78762A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715799" y="2135533"/>
                <a:ext cx="415498" cy="48677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④</a:t>
                </a:r>
              </a:p>
            </p:txBody>
          </p:sp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88A9C249-FE98-A959-1784-56C42783DAC8}"/>
                  </a:ext>
                </a:extLst>
              </p:cNvPr>
              <p:cNvSpPr/>
              <p:nvPr/>
            </p:nvSpPr>
            <p:spPr>
              <a:xfrm>
                <a:off x="8100490" y="2278172"/>
                <a:ext cx="752317" cy="27082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</p:grpSp>
        <p:grpSp>
          <p:nvGrpSpPr>
            <p:cNvPr id="11" name="그룹 10">
              <a:extLst>
                <a:ext uri="{FF2B5EF4-FFF2-40B4-BE49-F238E27FC236}">
                  <a16:creationId xmlns="" xmlns:a16="http://schemas.microsoft.com/office/drawing/2014/main" id="{A0306CFE-5FBF-8692-54E4-F853C4F1E33B}"/>
                </a:ext>
              </a:extLst>
            </p:cNvPr>
            <p:cNvGrpSpPr/>
            <p:nvPr/>
          </p:nvGrpSpPr>
          <p:grpSpPr>
            <a:xfrm>
              <a:off x="683460" y="1562547"/>
              <a:ext cx="3588430" cy="1543705"/>
              <a:chOff x="20306" y="1499006"/>
              <a:chExt cx="8826250" cy="3019281"/>
            </a:xfrm>
          </p:grpSpPr>
          <p:sp>
            <p:nvSpPr>
              <p:cNvPr id="22" name="TextBox 21">
                <a:extLst>
                  <a:ext uri="{FF2B5EF4-FFF2-40B4-BE49-F238E27FC236}">
                    <a16:creationId xmlns="" xmlns:a16="http://schemas.microsoft.com/office/drawing/2014/main" id="{4A5E4363-25D3-0B2D-F9A2-A9443D70C349}"/>
                  </a:ext>
                </a:extLst>
              </p:cNvPr>
              <p:cNvSpPr txBox="1"/>
              <p:nvPr/>
            </p:nvSpPr>
            <p:spPr>
              <a:xfrm>
                <a:off x="20306" y="2385894"/>
                <a:ext cx="400513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①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23" name="직사각형 3">
                <a:extLst>
                  <a:ext uri="{FF2B5EF4-FFF2-40B4-BE49-F238E27FC236}">
                    <a16:creationId xmlns="" xmlns:a16="http://schemas.microsoft.com/office/drawing/2014/main" id="{CBEF3DC0-D171-D1CD-1D84-A1E640D245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51900" y="1971468"/>
                <a:ext cx="432060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②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grpSp>
            <p:nvGrpSpPr>
              <p:cNvPr id="24" name="그룹 23">
                <a:extLst>
                  <a:ext uri="{FF2B5EF4-FFF2-40B4-BE49-F238E27FC236}">
                    <a16:creationId xmlns="" xmlns:a16="http://schemas.microsoft.com/office/drawing/2014/main" id="{EB206153-F621-3EC1-0FCD-10D882BAA939}"/>
                  </a:ext>
                </a:extLst>
              </p:cNvPr>
              <p:cNvGrpSpPr/>
              <p:nvPr/>
            </p:nvGrpSpPr>
            <p:grpSpPr>
              <a:xfrm>
                <a:off x="755469" y="1499006"/>
                <a:ext cx="8091087" cy="3019281"/>
                <a:chOff x="755469" y="1499006"/>
                <a:chExt cx="8091087" cy="3019281"/>
              </a:xfrm>
            </p:grpSpPr>
            <p:pic>
              <p:nvPicPr>
                <p:cNvPr id="27" name="그림 26">
                  <a:extLst>
                    <a:ext uri="{FF2B5EF4-FFF2-40B4-BE49-F238E27FC236}">
                      <a16:creationId xmlns="" xmlns:a16="http://schemas.microsoft.com/office/drawing/2014/main" id="{886CDB05-BC80-3014-28BD-C7F623462F7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5469" y="1499006"/>
                  <a:ext cx="7951249" cy="2610026"/>
                </a:xfrm>
                <a:prstGeom prst="rect">
                  <a:avLst/>
                </a:prstGeom>
              </p:spPr>
            </p:pic>
            <p:grpSp>
              <p:nvGrpSpPr>
                <p:cNvPr id="28" name="그룹 27">
                  <a:extLst>
                    <a:ext uri="{FF2B5EF4-FFF2-40B4-BE49-F238E27FC236}">
                      <a16:creationId xmlns="" xmlns:a16="http://schemas.microsoft.com/office/drawing/2014/main" id="{5A4A6715-7685-74DA-6F47-E8BFF9FF4FD4}"/>
                    </a:ext>
                  </a:extLst>
                </p:cNvPr>
                <p:cNvGrpSpPr/>
                <p:nvPr/>
              </p:nvGrpSpPr>
              <p:grpSpPr>
                <a:xfrm>
                  <a:off x="2483709" y="2381833"/>
                  <a:ext cx="6362847" cy="2136454"/>
                  <a:chOff x="2483709" y="2444708"/>
                  <a:chExt cx="6362847" cy="2136454"/>
                </a:xfrm>
              </p:grpSpPr>
              <p:pic>
                <p:nvPicPr>
                  <p:cNvPr id="29" name="그림 28">
                    <a:extLst>
                      <a:ext uri="{FF2B5EF4-FFF2-40B4-BE49-F238E27FC236}">
                        <a16:creationId xmlns="" xmlns:a16="http://schemas.microsoft.com/office/drawing/2014/main" id="{4CB7C959-1E53-C818-665B-DE774537E02B}"/>
                      </a:ext>
                    </a:extLst>
                  </p:cNvPr>
                  <p:cNvPicPr>
                    <a:picLocks noChangeAspect="1"/>
                  </p:cNvPicPr>
                  <p:nvPr/>
                </p:nvPicPr>
                <p:blipFill>
                  <a:blip r:embed="rId4" cstate="email">
                    <a:extLst>
                      <a:ext uri="{28A0092B-C50C-407E-A947-70E740481C1C}">
                        <a14:useLocalDpi xmlns:a14="http://schemas.microsoft.com/office/drawing/2010/main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2483709" y="2444708"/>
                    <a:ext cx="6362847" cy="2136454"/>
                  </a:xfrm>
                  <a:prstGeom prst="rect">
                    <a:avLst/>
                  </a:prstGeom>
                </p:spPr>
              </p:pic>
              <p:sp>
                <p:nvSpPr>
                  <p:cNvPr id="30" name="직사각형 29">
                    <a:extLst>
                      <a:ext uri="{FF2B5EF4-FFF2-40B4-BE49-F238E27FC236}">
                        <a16:creationId xmlns="" xmlns:a16="http://schemas.microsoft.com/office/drawing/2014/main" id="{1903AAE1-1E7F-96FF-78CB-BC489F0D4928}"/>
                      </a:ext>
                    </a:extLst>
                  </p:cNvPr>
                  <p:cNvSpPr/>
                  <p:nvPr/>
                </p:nvSpPr>
                <p:spPr>
                  <a:xfrm>
                    <a:off x="2699740" y="2688288"/>
                    <a:ext cx="5904819" cy="1656778"/>
                  </a:xfrm>
                  <a:prstGeom prst="rect">
                    <a:avLst/>
                  </a:prstGeom>
                  <a:noFill/>
                  <a:ln w="19050">
                    <a:solidFill>
                      <a:srgbClr val="FF0000"/>
                    </a:solidFill>
                    <a:prstDash val="solid"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  <a:prstTxWarp prst="textNoShape">
                      <a:avLst/>
                    </a:prstTxWarp>
                    <a:noAutofit/>
                  </a:bodyPr>
                  <a:lstStyle/>
                  <a:p>
                    <a:pPr algn="ctr"/>
                    <a:endParaRPr lang="ko-KR" altLang="en-US" dirty="0"/>
                  </a:p>
                </p:txBody>
              </p:sp>
            </p:grpSp>
          </p:grpSp>
          <p:sp>
            <p:nvSpPr>
              <p:cNvPr id="25" name="직사각형 24">
                <a:extLst>
                  <a:ext uri="{FF2B5EF4-FFF2-40B4-BE49-F238E27FC236}">
                    <a16:creationId xmlns="" xmlns:a16="http://schemas.microsoft.com/office/drawing/2014/main" id="{50EF2467-22CF-6146-C3F7-4F783BD5924A}"/>
                  </a:ext>
                </a:extLst>
              </p:cNvPr>
              <p:cNvSpPr/>
              <p:nvPr/>
            </p:nvSpPr>
            <p:spPr>
              <a:xfrm>
                <a:off x="755470" y="2564880"/>
                <a:ext cx="1656229" cy="3693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3">
                <a:extLst>
                  <a:ext uri="{FF2B5EF4-FFF2-40B4-BE49-F238E27FC236}">
                    <a16:creationId xmlns="" xmlns:a16="http://schemas.microsoft.com/office/drawing/2014/main" id="{CA0CFCAA-F9A7-EA5E-D56E-F85B7912EB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52665" y="1852604"/>
                <a:ext cx="354012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②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</p:grpSp>
        <p:grpSp>
          <p:nvGrpSpPr>
            <p:cNvPr id="12" name="그룹 11">
              <a:extLst>
                <a:ext uri="{FF2B5EF4-FFF2-40B4-BE49-F238E27FC236}">
                  <a16:creationId xmlns="" xmlns:a16="http://schemas.microsoft.com/office/drawing/2014/main" id="{CE575939-AE3E-FA9A-98C2-1BA5CD5E75B8}"/>
                </a:ext>
              </a:extLst>
            </p:cNvPr>
            <p:cNvGrpSpPr/>
            <p:nvPr/>
          </p:nvGrpSpPr>
          <p:grpSpPr>
            <a:xfrm>
              <a:off x="1331550" y="3325659"/>
              <a:ext cx="3096430" cy="2036516"/>
              <a:chOff x="739923" y="1556740"/>
              <a:chExt cx="3832077" cy="3651561"/>
            </a:xfrm>
          </p:grpSpPr>
          <p:grpSp>
            <p:nvGrpSpPr>
              <p:cNvPr id="15" name="그룹 14">
                <a:extLst>
                  <a:ext uri="{FF2B5EF4-FFF2-40B4-BE49-F238E27FC236}">
                    <a16:creationId xmlns="" xmlns:a16="http://schemas.microsoft.com/office/drawing/2014/main" id="{03E301FE-ADF3-3F12-0389-65262A664298}"/>
                  </a:ext>
                </a:extLst>
              </p:cNvPr>
              <p:cNvGrpSpPr/>
              <p:nvPr/>
            </p:nvGrpSpPr>
            <p:grpSpPr>
              <a:xfrm>
                <a:off x="739923" y="1556740"/>
                <a:ext cx="3832077" cy="3651561"/>
                <a:chOff x="755469" y="1499006"/>
                <a:chExt cx="7951249" cy="3976642"/>
              </a:xfrm>
            </p:grpSpPr>
            <p:pic>
              <p:nvPicPr>
                <p:cNvPr id="20" name="그림 19">
                  <a:extLst>
                    <a:ext uri="{FF2B5EF4-FFF2-40B4-BE49-F238E27FC236}">
                      <a16:creationId xmlns="" xmlns:a16="http://schemas.microsoft.com/office/drawing/2014/main" id="{485347ED-E44C-F782-7B0B-2D7DA44F0AC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755469" y="1499006"/>
                  <a:ext cx="7951249" cy="2610027"/>
                </a:xfrm>
                <a:prstGeom prst="rect">
                  <a:avLst/>
                </a:prstGeom>
              </p:spPr>
            </p:pic>
            <p:pic>
              <p:nvPicPr>
                <p:cNvPr id="21" name="그림 20">
                  <a:extLst>
                    <a:ext uri="{FF2B5EF4-FFF2-40B4-BE49-F238E27FC236}">
                      <a16:creationId xmlns="" xmlns:a16="http://schemas.microsoft.com/office/drawing/2014/main" id="{FA09ED82-DE2B-0C1E-B726-312A8078EF6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6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513859" y="2348850"/>
                  <a:ext cx="6192859" cy="3126798"/>
                </a:xfrm>
                <a:prstGeom prst="rect">
                  <a:avLst/>
                </a:prstGeom>
              </p:spPr>
            </p:pic>
          </p:grpSp>
          <p:sp>
            <p:nvSpPr>
              <p:cNvPr id="16" name="직사각형 3">
                <a:extLst>
                  <a:ext uri="{FF2B5EF4-FFF2-40B4-BE49-F238E27FC236}">
                    <a16:creationId xmlns="" xmlns:a16="http://schemas.microsoft.com/office/drawing/2014/main" id="{AE4B14E9-4254-4569-462D-432A27CD6F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974472" y="2766913"/>
                <a:ext cx="415498" cy="535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③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17" name="직사각형 16">
                <a:extLst>
                  <a:ext uri="{FF2B5EF4-FFF2-40B4-BE49-F238E27FC236}">
                    <a16:creationId xmlns="" xmlns:a16="http://schemas.microsoft.com/office/drawing/2014/main" id="{05B5E8BC-144C-E814-2F7B-6F09E0013E17}"/>
                  </a:ext>
                </a:extLst>
              </p:cNvPr>
              <p:cNvSpPr/>
              <p:nvPr/>
            </p:nvSpPr>
            <p:spPr>
              <a:xfrm>
                <a:off x="1587373" y="3284980"/>
                <a:ext cx="2696587" cy="22264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="" xmlns:a16="http://schemas.microsoft.com/office/drawing/2014/main" id="{3E1EE1C1-4612-1164-0E12-BF79ED1DEFDD}"/>
                  </a:ext>
                </a:extLst>
              </p:cNvPr>
              <p:cNvSpPr/>
              <p:nvPr/>
            </p:nvSpPr>
            <p:spPr>
              <a:xfrm>
                <a:off x="3923909" y="3527821"/>
                <a:ext cx="360051" cy="1629419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9" name="직사각형 3">
                <a:extLst>
                  <a:ext uri="{FF2B5EF4-FFF2-40B4-BE49-F238E27FC236}">
                    <a16:creationId xmlns="" xmlns:a16="http://schemas.microsoft.com/office/drawing/2014/main" id="{DC82A323-1723-DD4A-A9DC-9F6DA4DACD3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563860" y="4184296"/>
                <a:ext cx="415498" cy="535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⑤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</p:grpSp>
        <p:cxnSp>
          <p:nvCxnSpPr>
            <p:cNvPr id="13" name="꺾인 연결선 7">
              <a:extLst>
                <a:ext uri="{FF2B5EF4-FFF2-40B4-BE49-F238E27FC236}">
                  <a16:creationId xmlns="" xmlns:a16="http://schemas.microsoft.com/office/drawing/2014/main" id="{BD0335FE-1BF2-C8A1-21BD-0F983A49EAA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587727" y="3276278"/>
              <a:ext cx="774078" cy="262015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꺾인 연결선 7">
              <a:extLst>
                <a:ext uri="{FF2B5EF4-FFF2-40B4-BE49-F238E27FC236}">
                  <a16:creationId xmlns="" xmlns:a16="http://schemas.microsoft.com/office/drawing/2014/main" id="{BB7DD3CA-CB96-C9F8-4A09-4C748CC360E7}"/>
                </a:ext>
              </a:extLst>
            </p:cNvPr>
            <p:cNvCxnSpPr>
              <a:cxnSpLocks/>
              <a:stCxn id="17" idx="3"/>
              <a:endCxn id="31" idx="1"/>
            </p:cNvCxnSpPr>
            <p:nvPr/>
          </p:nvCxnSpPr>
          <p:spPr>
            <a:xfrm flipV="1">
              <a:off x="4195235" y="3330846"/>
              <a:ext cx="1056200" cy="1020759"/>
            </a:xfrm>
            <a:prstGeom prst="bentConnector3">
              <a:avLst>
                <a:gd name="adj1" fmla="val 50000"/>
              </a:avLst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그룹 39">
            <a:extLst>
              <a:ext uri="{FF2B5EF4-FFF2-40B4-BE49-F238E27FC236}">
                <a16:creationId xmlns="" xmlns:a16="http://schemas.microsoft.com/office/drawing/2014/main" id="{D1E08F98-41C8-E608-8E31-002A260DD0A1}"/>
              </a:ext>
            </a:extLst>
          </p:cNvPr>
          <p:cNvGrpSpPr/>
          <p:nvPr/>
        </p:nvGrpSpPr>
        <p:grpSpPr>
          <a:xfrm>
            <a:off x="1176302" y="5762322"/>
            <a:ext cx="7785928" cy="583382"/>
            <a:chOff x="1176302" y="5721502"/>
            <a:chExt cx="7785928" cy="583382"/>
          </a:xfrm>
        </p:grpSpPr>
        <p:grpSp>
          <p:nvGrpSpPr>
            <p:cNvPr id="34" name="그룹 33">
              <a:extLst>
                <a:ext uri="{FF2B5EF4-FFF2-40B4-BE49-F238E27FC236}">
                  <a16:creationId xmlns="" xmlns:a16="http://schemas.microsoft.com/office/drawing/2014/main" id="{30D2450E-FDEC-8E5E-8E28-B69AF82AA55A}"/>
                </a:ext>
              </a:extLst>
            </p:cNvPr>
            <p:cNvGrpSpPr/>
            <p:nvPr/>
          </p:nvGrpSpPr>
          <p:grpSpPr>
            <a:xfrm>
              <a:off x="1176302" y="5721502"/>
              <a:ext cx="7785928" cy="276999"/>
              <a:chOff x="908492" y="5893955"/>
              <a:chExt cx="7785928" cy="276999"/>
            </a:xfrm>
          </p:grpSpPr>
          <p:pic>
            <p:nvPicPr>
              <p:cNvPr id="35" name="그림 34">
                <a:extLst>
                  <a:ext uri="{FF2B5EF4-FFF2-40B4-BE49-F238E27FC236}">
                    <a16:creationId xmlns="" xmlns:a16="http://schemas.microsoft.com/office/drawing/2014/main" id="{3951D84F-0C5C-896E-AFA7-E09E2BBEBD8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6" name="직사각형 35">
                <a:extLst>
                  <a:ext uri="{FF2B5EF4-FFF2-40B4-BE49-F238E27FC236}">
                    <a16:creationId xmlns="" xmlns:a16="http://schemas.microsoft.com/office/drawing/2014/main" id="{19F30DBA-620D-AE91-7B8A-BABF34B67E75}"/>
                  </a:ext>
                </a:extLst>
              </p:cNvPr>
              <p:cNvSpPr/>
              <p:nvPr/>
            </p:nvSpPr>
            <p:spPr>
              <a:xfrm>
                <a:off x="1144871" y="5893955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spc="-70" dirty="0"/>
                  <a:t>교육청에서 제공하는 평가영역</a:t>
                </a:r>
                <a:r>
                  <a:rPr lang="en-US" altLang="ko-KR" sz="1200" spc="-70" dirty="0"/>
                  <a:t>/</a:t>
                </a:r>
                <a:r>
                  <a:rPr lang="ko-KR" altLang="en-US" sz="1200" spc="-70" dirty="0"/>
                  <a:t>요소</a:t>
                </a:r>
                <a:r>
                  <a:rPr lang="en-US" altLang="ko-KR" sz="1200" spc="-70" dirty="0"/>
                  <a:t>/</a:t>
                </a:r>
                <a:r>
                  <a:rPr lang="ko-KR" altLang="en-US" sz="1200" spc="-70" dirty="0"/>
                  <a:t>지표와 그 외 필요한 경우 유치원에서 직접 평가영역</a:t>
                </a:r>
                <a:r>
                  <a:rPr lang="en-US" altLang="ko-KR" sz="1200" spc="-70" dirty="0"/>
                  <a:t>·</a:t>
                </a:r>
                <a:r>
                  <a:rPr lang="ko-KR" altLang="en-US" sz="1200" spc="-70" dirty="0"/>
                  <a:t>요소</a:t>
                </a:r>
                <a:r>
                  <a:rPr lang="en-US" altLang="ko-KR" sz="1200" spc="-70" dirty="0"/>
                  <a:t>·</a:t>
                </a:r>
                <a:r>
                  <a:rPr lang="ko-KR" altLang="en-US" sz="1200" spc="-70" dirty="0"/>
                  <a:t>지표 설정이 가능합니다</a:t>
                </a:r>
                <a:r>
                  <a:rPr lang="en-US" altLang="ko-KR" sz="1200" spc="-70" dirty="0"/>
                  <a:t>.</a:t>
                </a:r>
              </a:p>
            </p:txBody>
          </p:sp>
        </p:grpSp>
        <p:grpSp>
          <p:nvGrpSpPr>
            <p:cNvPr id="37" name="그룹 36">
              <a:extLst>
                <a:ext uri="{FF2B5EF4-FFF2-40B4-BE49-F238E27FC236}">
                  <a16:creationId xmlns="" xmlns:a16="http://schemas.microsoft.com/office/drawing/2014/main" id="{A682A049-D580-4808-AF88-66D0E2C2C18B}"/>
                </a:ext>
              </a:extLst>
            </p:cNvPr>
            <p:cNvGrpSpPr/>
            <p:nvPr/>
          </p:nvGrpSpPr>
          <p:grpSpPr>
            <a:xfrm>
              <a:off x="1176302" y="6027885"/>
              <a:ext cx="7785928" cy="276999"/>
              <a:chOff x="908492" y="5893955"/>
              <a:chExt cx="7785928" cy="276999"/>
            </a:xfrm>
          </p:grpSpPr>
          <p:pic>
            <p:nvPicPr>
              <p:cNvPr id="38" name="그림 37">
                <a:extLst>
                  <a:ext uri="{FF2B5EF4-FFF2-40B4-BE49-F238E27FC236}">
                    <a16:creationId xmlns="" xmlns:a16="http://schemas.microsoft.com/office/drawing/2014/main" id="{2E3844A1-808D-A191-316F-15587CA2A1F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9" name="직사각형 38">
                <a:extLst>
                  <a:ext uri="{FF2B5EF4-FFF2-40B4-BE49-F238E27FC236}">
                    <a16:creationId xmlns="" xmlns:a16="http://schemas.microsoft.com/office/drawing/2014/main" id="{FEAC7B2B-88D0-0EEF-0CEE-1E63F4F35DD2}"/>
                  </a:ext>
                </a:extLst>
              </p:cNvPr>
              <p:cNvSpPr/>
              <p:nvPr/>
            </p:nvSpPr>
            <p:spPr>
              <a:xfrm>
                <a:off x="1144871" y="5893955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dirty="0"/>
                  <a:t>유치원에서 평가지 불러오기 시 교육청에서 설정된 평가영역</a:t>
                </a:r>
                <a:r>
                  <a:rPr lang="en-US" altLang="ko-KR" sz="1200" dirty="0"/>
                  <a:t>/</a:t>
                </a:r>
                <a:r>
                  <a:rPr lang="ko-KR" altLang="en-US" sz="1200" dirty="0"/>
                  <a:t>요소</a:t>
                </a:r>
                <a:r>
                  <a:rPr lang="en-US" altLang="ko-KR" sz="1200" dirty="0"/>
                  <a:t>/</a:t>
                </a:r>
                <a:r>
                  <a:rPr lang="ko-KR" altLang="en-US" sz="1200" dirty="0"/>
                  <a:t>지표를 복사하여 유치원별로 관리됩니다</a:t>
                </a:r>
                <a:r>
                  <a:rPr lang="en-US" altLang="ko-KR" sz="1200" dirty="0"/>
                  <a:t>.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66814346-1A3D-E8B3-01DF-40CD71FA09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42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9014672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678AE3E4-D948-EEE8-E58D-77C98CE45A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1E7BDC20-AA7D-5718-AC2F-5456437CD27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 </a:t>
            </a:r>
            <a:r>
              <a:rPr lang="en-US" altLang="ko-KR" sz="1200" dirty="0">
                <a:sym typeface="Wingdings" panose="05000000000000000000" pitchFamily="2" charset="2"/>
              </a:rPr>
              <a:t>[</a:t>
            </a:r>
            <a:r>
              <a:rPr lang="ko-KR" altLang="en-US" sz="1200" dirty="0">
                <a:sym typeface="Wingdings" panose="05000000000000000000" pitchFamily="2" charset="2"/>
              </a:rPr>
              <a:t>평가지설정</a:t>
            </a:r>
            <a:r>
              <a:rPr lang="en-US" altLang="ko-KR" sz="1200" dirty="0">
                <a:sym typeface="Wingdings" panose="05000000000000000000" pitchFamily="2" charset="2"/>
              </a:rPr>
              <a:t>] </a:t>
            </a:r>
            <a:r>
              <a:rPr lang="ko-KR" altLang="en-US" sz="1200" dirty="0">
                <a:sym typeface="Wingdings" panose="05000000000000000000" pitchFamily="2" charset="2"/>
              </a:rPr>
              <a:t>메뉴 클릭</a:t>
            </a:r>
            <a:r>
              <a:rPr lang="ko-KR" altLang="en-US" sz="1200" dirty="0"/>
              <a:t> → </a:t>
            </a:r>
            <a:r>
              <a:rPr lang="en-US" altLang="ko-KR" sz="1200" dirty="0"/>
              <a:t>② [</a:t>
            </a:r>
            <a:r>
              <a:rPr lang="ko-KR" altLang="en-US" sz="1200" dirty="0" err="1"/>
              <a:t>평가지목록불러오기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→</a:t>
            </a:r>
            <a:r>
              <a:rPr lang="en-US" altLang="ko-KR" sz="1200" dirty="0">
                <a:sym typeface="Wingdings" panose="05000000000000000000" pitchFamily="2" charset="2"/>
              </a:rPr>
              <a:t> </a:t>
            </a:r>
            <a:r>
              <a:rPr lang="en-US" altLang="ko-KR" sz="1200" dirty="0"/>
              <a:t>③ </a:t>
            </a:r>
            <a:r>
              <a:rPr lang="ko-KR" altLang="en-US" sz="1200" dirty="0"/>
              <a:t>평가지 제목 클릭하여 평가지 확인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en-US" altLang="ko-KR" sz="1200" dirty="0"/>
              <a:t>④ [</a:t>
            </a:r>
            <a:r>
              <a:rPr lang="ko-KR" altLang="en-US" sz="1200" dirty="0"/>
              <a:t>기간설정하기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평가기간 설정 →</a:t>
            </a:r>
            <a:r>
              <a:rPr lang="en-US" altLang="ko-KR" sz="1200" dirty="0"/>
              <a:t> </a:t>
            </a:r>
            <a:r>
              <a:rPr lang="ko-KR" altLang="en-US" sz="1200" dirty="0"/>
              <a:t>⑤ </a:t>
            </a:r>
            <a:r>
              <a:rPr lang="en-US" altLang="ko-KR" sz="1200" dirty="0"/>
              <a:t>[</a:t>
            </a:r>
            <a:r>
              <a:rPr lang="ko-KR" altLang="en-US" sz="1200" dirty="0"/>
              <a:t>검증하기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</a:t>
            </a:r>
            <a:r>
              <a:rPr lang="en-US" altLang="ko-KR" sz="1200" dirty="0"/>
              <a:t>‘</a:t>
            </a:r>
            <a:r>
              <a:rPr lang="ko-KR" altLang="en-US" sz="1200" dirty="0"/>
              <a:t>평가지검증</a:t>
            </a:r>
            <a:r>
              <a:rPr lang="en-US" altLang="ko-KR" sz="1200" dirty="0"/>
              <a:t>’ </a:t>
            </a:r>
            <a:r>
              <a:rPr lang="ko-KR" altLang="en-US" sz="1200" dirty="0"/>
              <a:t>검증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1267E5E9-2DED-632A-62D4-BFE331C3FDAD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평가지설정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="" xmlns:a16="http://schemas.microsoft.com/office/drawing/2014/main" id="{ABDEE9A7-B5A5-915D-E4CE-7C3C696868F6}"/>
              </a:ext>
            </a:extLst>
          </p:cNvPr>
          <p:cNvGrpSpPr/>
          <p:nvPr/>
        </p:nvGrpSpPr>
        <p:grpSpPr>
          <a:xfrm>
            <a:off x="701289" y="1814043"/>
            <a:ext cx="8121681" cy="3453993"/>
            <a:chOff x="593185" y="1513792"/>
            <a:chExt cx="8299415" cy="3867716"/>
          </a:xfrm>
        </p:grpSpPr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A966EF11-7291-99B8-60EB-B1EF8A9EDD0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4842" y="1513792"/>
              <a:ext cx="7997758" cy="3867716"/>
            </a:xfrm>
            <a:prstGeom prst="rect">
              <a:avLst/>
            </a:prstGeom>
          </p:spPr>
        </p:pic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12FE87B1-06C8-6E28-157B-3301EEED07A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0284" y="232406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④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FC4AE0E9-0F62-0712-0E0A-D8E72A44AC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02028" y="2333793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⑤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401A5EB7-3E27-562F-0241-B71D44591F02}"/>
                </a:ext>
              </a:extLst>
            </p:cNvPr>
            <p:cNvSpPr/>
            <p:nvPr/>
          </p:nvSpPr>
          <p:spPr>
            <a:xfrm>
              <a:off x="3255699" y="2577737"/>
              <a:ext cx="2317787" cy="113930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9485B518-49CF-2FCA-D61D-F20E4CA605C6}"/>
                </a:ext>
              </a:extLst>
            </p:cNvPr>
            <p:cNvSpPr/>
            <p:nvPr/>
          </p:nvSpPr>
          <p:spPr>
            <a:xfrm>
              <a:off x="6914604" y="2008888"/>
              <a:ext cx="1094119" cy="22317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3">
              <a:extLst>
                <a:ext uri="{FF2B5EF4-FFF2-40B4-BE49-F238E27FC236}">
                  <a16:creationId xmlns="" xmlns:a16="http://schemas.microsoft.com/office/drawing/2014/main" id="{E5327F64-8432-C8CA-1D80-394BC5B379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4310" y="1683714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5" name="직사각형 3">
              <a:extLst>
                <a:ext uri="{FF2B5EF4-FFF2-40B4-BE49-F238E27FC236}">
                  <a16:creationId xmlns="" xmlns:a16="http://schemas.microsoft.com/office/drawing/2014/main" id="{97347928-9CEA-ED96-9F0F-29B8C3919F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65580" y="2271066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③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9D6673FB-EC1E-BAB3-0E5F-7EE7B86C2E69}"/>
                </a:ext>
              </a:extLst>
            </p:cNvPr>
            <p:cNvSpPr/>
            <p:nvPr/>
          </p:nvSpPr>
          <p:spPr>
            <a:xfrm>
              <a:off x="6335076" y="2640464"/>
              <a:ext cx="1152160" cy="107657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3">
              <a:extLst>
                <a:ext uri="{FF2B5EF4-FFF2-40B4-BE49-F238E27FC236}">
                  <a16:creationId xmlns="" xmlns:a16="http://schemas.microsoft.com/office/drawing/2014/main" id="{27E26034-077D-9F70-D294-8CACDC9A76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3185" y="201952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D3B6566E-A0AD-6B1F-818C-74E650925D4C}"/>
                </a:ext>
              </a:extLst>
            </p:cNvPr>
            <p:cNvSpPr/>
            <p:nvPr/>
          </p:nvSpPr>
          <p:spPr>
            <a:xfrm>
              <a:off x="916908" y="2087038"/>
              <a:ext cx="1575144" cy="24387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6BDF8AAE-A33F-3E58-30C3-3F3EDDEA96D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558481" y="3375363"/>
              <a:ext cx="1152002" cy="284354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0D766A03-8D0E-A9EA-691F-E8DC2A6DE217}"/>
                </a:ext>
              </a:extLst>
            </p:cNvPr>
            <p:cNvSpPr/>
            <p:nvPr/>
          </p:nvSpPr>
          <p:spPr>
            <a:xfrm>
              <a:off x="7543410" y="2648702"/>
              <a:ext cx="515792" cy="107657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="" xmlns:a16="http://schemas.microsoft.com/office/drawing/2014/main" id="{616438BA-6AA4-AF16-0084-39393FFF3B51}"/>
              </a:ext>
            </a:extLst>
          </p:cNvPr>
          <p:cNvGrpSpPr/>
          <p:nvPr/>
        </p:nvGrpSpPr>
        <p:grpSpPr>
          <a:xfrm>
            <a:off x="1159850" y="5707310"/>
            <a:ext cx="7785928" cy="339195"/>
            <a:chOff x="908492" y="5866659"/>
            <a:chExt cx="7785928" cy="339195"/>
          </a:xfrm>
        </p:grpSpPr>
        <p:pic>
          <p:nvPicPr>
            <p:cNvPr id="22" name="그림 21">
              <a:extLst>
                <a:ext uri="{FF2B5EF4-FFF2-40B4-BE49-F238E27FC236}">
                  <a16:creationId xmlns="" xmlns:a16="http://schemas.microsoft.com/office/drawing/2014/main" id="{5E99AD5E-297C-882D-57B0-D8F51E2881A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CEF08AC9-AA73-05D6-27AF-5DF1B355982A}"/>
                </a:ext>
              </a:extLst>
            </p:cNvPr>
            <p:cNvSpPr/>
            <p:nvPr/>
          </p:nvSpPr>
          <p:spPr>
            <a:xfrm>
              <a:off x="1144871" y="5866659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검증 완료 후 설정 한 평가기간에 평가를 진행하실 수 있습니다</a:t>
              </a:r>
              <a:r>
                <a:rPr lang="en-US" altLang="ko-KR" sz="1200" dirty="0"/>
                <a:t>.</a:t>
              </a: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="" xmlns:a16="http://schemas.microsoft.com/office/drawing/2014/main" id="{5F000700-CC13-54AD-BCCF-66B8C0FE80E9}"/>
              </a:ext>
            </a:extLst>
          </p:cNvPr>
          <p:cNvGrpSpPr/>
          <p:nvPr/>
        </p:nvGrpSpPr>
        <p:grpSpPr>
          <a:xfrm>
            <a:off x="1159850" y="6000045"/>
            <a:ext cx="7785928" cy="339195"/>
            <a:chOff x="908492" y="5853011"/>
            <a:chExt cx="7785928" cy="339195"/>
          </a:xfrm>
        </p:grpSpPr>
        <p:pic>
          <p:nvPicPr>
            <p:cNvPr id="25" name="그림 24">
              <a:extLst>
                <a:ext uri="{FF2B5EF4-FFF2-40B4-BE49-F238E27FC236}">
                  <a16:creationId xmlns="" xmlns:a16="http://schemas.microsoft.com/office/drawing/2014/main" id="{16E4B358-23E3-59B2-A013-2951F941BB8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363B050F-5D8A-B6D9-9832-C9BB2F04BAD2}"/>
                </a:ext>
              </a:extLst>
            </p:cNvPr>
            <p:cNvSpPr/>
            <p:nvPr/>
          </p:nvSpPr>
          <p:spPr>
            <a:xfrm>
              <a:off x="1144871" y="5853011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/>
                <a:t>검증 완료 후에는 평가기간만 수정이 가능하며 평가지 삭제 또는 수정할 수 없습니다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0129C43D-C3B7-0577-0A49-4B1FB9B5B1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43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469820022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5AE22B42-A272-B135-1A72-B21F97D173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 </a:t>
            </a:r>
            <a:r>
              <a:rPr lang="en-US" altLang="ko-KR" sz="1200" dirty="0"/>
              <a:t>[</a:t>
            </a:r>
            <a:r>
              <a:rPr lang="ko-KR" altLang="en-US" sz="1200" dirty="0"/>
              <a:t>평가지수정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→</a:t>
            </a:r>
            <a:r>
              <a:rPr lang="en-US" altLang="ko-KR" sz="1200" dirty="0">
                <a:sym typeface="Wingdings" panose="05000000000000000000" pitchFamily="2" charset="2"/>
              </a:rPr>
              <a:t> </a:t>
            </a:r>
            <a:r>
              <a:rPr lang="ko-KR" altLang="en-US" sz="1200" dirty="0"/>
              <a:t>평가지의 </a:t>
            </a:r>
            <a:r>
              <a:rPr lang="en-US" altLang="ko-KR" sz="1200" dirty="0"/>
              <a:t>‘</a:t>
            </a:r>
            <a:r>
              <a:rPr lang="ko-KR" altLang="en-US" sz="1200" dirty="0"/>
              <a:t>평가문항 보기</a:t>
            </a:r>
            <a:r>
              <a:rPr lang="en-US" altLang="ko-KR" sz="1200" dirty="0"/>
              <a:t>’</a:t>
            </a:r>
            <a:r>
              <a:rPr lang="ko-KR" altLang="en-US" sz="1200" dirty="0"/>
              <a:t>로 이동하여 평가지 수정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en-US" altLang="ko-KR" sz="1200" dirty="0"/>
              <a:t>② [</a:t>
            </a:r>
            <a:r>
              <a:rPr lang="ko-KR" altLang="en-US" sz="1200" dirty="0"/>
              <a:t>평가대상교원선택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</a:t>
            </a:r>
            <a:r>
              <a:rPr lang="en-US" altLang="ko-KR" sz="1200" dirty="0"/>
              <a:t>‘</a:t>
            </a:r>
            <a:r>
              <a:rPr lang="ko-KR" altLang="en-US" sz="1200" dirty="0"/>
              <a:t>평가대상자 팝업</a:t>
            </a:r>
            <a:r>
              <a:rPr lang="en-US" altLang="ko-KR" sz="1200" dirty="0"/>
              <a:t>’</a:t>
            </a:r>
            <a:r>
              <a:rPr lang="ko-KR" altLang="en-US" sz="1200" dirty="0"/>
              <a:t>에서 평가 대상자 설정</a:t>
            </a:r>
            <a:endParaRPr lang="en-US" altLang="ko-KR" sz="1200" dirty="0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7763DB30-3636-9581-4E08-DFDDF2D396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060C0EC3-AD56-D967-C458-7491EA2663C1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평가대상자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참여자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E7A56451-95AB-7834-44C8-67542A02F516}"/>
              </a:ext>
            </a:extLst>
          </p:cNvPr>
          <p:cNvGrpSpPr/>
          <p:nvPr/>
        </p:nvGrpSpPr>
        <p:grpSpPr>
          <a:xfrm>
            <a:off x="992777" y="1565011"/>
            <a:ext cx="7714496" cy="3552901"/>
            <a:chOff x="992776" y="1469475"/>
            <a:chExt cx="7827813" cy="3984922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25DE9570-672B-9CBB-68CC-4FABB2B0298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2776" y="1469475"/>
              <a:ext cx="7827813" cy="3984922"/>
            </a:xfrm>
            <a:prstGeom prst="rect">
              <a:avLst/>
            </a:prstGeom>
          </p:spPr>
        </p:pic>
        <p:sp>
          <p:nvSpPr>
            <p:cNvPr id="9" name="직사각형 3">
              <a:extLst>
                <a:ext uri="{FF2B5EF4-FFF2-40B4-BE49-F238E27FC236}">
                  <a16:creationId xmlns="" xmlns:a16="http://schemas.microsoft.com/office/drawing/2014/main" id="{1394D509-D907-BF77-5A31-DB02C14C790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913451" y="1708240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FB9AA869-CE8B-F66A-64BA-E488325B42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28679" y="264425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FEE41D66-280C-A80F-0E37-18BE2F760096}"/>
                </a:ext>
              </a:extLst>
            </p:cNvPr>
            <p:cNvSpPr/>
            <p:nvPr/>
          </p:nvSpPr>
          <p:spPr>
            <a:xfrm>
              <a:off x="1760607" y="3014379"/>
              <a:ext cx="1103851" cy="22209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31112CA9-3729-ED04-05A6-E53E3FFA0705}"/>
                </a:ext>
              </a:extLst>
            </p:cNvPr>
            <p:cNvSpPr/>
            <p:nvPr/>
          </p:nvSpPr>
          <p:spPr>
            <a:xfrm>
              <a:off x="7233527" y="1955548"/>
              <a:ext cx="926322" cy="22640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13" name="그림 12">
              <a:extLst>
                <a:ext uri="{FF2B5EF4-FFF2-40B4-BE49-F238E27FC236}">
                  <a16:creationId xmlns="" xmlns:a16="http://schemas.microsoft.com/office/drawing/2014/main" id="{0032AED3-5C77-420B-740D-293D891C2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04517" y="2212982"/>
              <a:ext cx="1592650" cy="220763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F164F996-72A6-40AC-0307-54355CE883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25261" y="2506199"/>
              <a:ext cx="1254819" cy="178103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="" xmlns:a16="http://schemas.microsoft.com/office/drawing/2014/main" id="{F5DAB1B6-1E1E-A44D-F841-EB970CB92F9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50428" y="3306203"/>
              <a:ext cx="1448529" cy="182014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D6E7347B-6FCD-C02C-68A3-1D9213A5211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50428" y="3500816"/>
              <a:ext cx="1448529" cy="182014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="" xmlns:a16="http://schemas.microsoft.com/office/drawing/2014/main" id="{D1C8D51A-AE6F-91F2-35D5-AD66780DCC8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42662" y="3695429"/>
              <a:ext cx="1448529" cy="182014"/>
            </a:xfrm>
            <a:prstGeom prst="rect">
              <a:avLst/>
            </a:prstGeom>
          </p:spPr>
        </p:pic>
      </p:grp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109C9B48-A167-5F53-3AE9-44D786FAC283}"/>
              </a:ext>
            </a:extLst>
          </p:cNvPr>
          <p:cNvGrpSpPr/>
          <p:nvPr/>
        </p:nvGrpSpPr>
        <p:grpSpPr>
          <a:xfrm>
            <a:off x="1135358" y="5690982"/>
            <a:ext cx="7785928" cy="339195"/>
            <a:chOff x="908492" y="5866659"/>
            <a:chExt cx="7785928" cy="339195"/>
          </a:xfrm>
        </p:grpSpPr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05D41331-A5B6-0681-DCF6-2B6F601793C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DF72E01D-90F5-9F51-78E1-05B547ACCBA6}"/>
                </a:ext>
              </a:extLst>
            </p:cNvPr>
            <p:cNvSpPr/>
            <p:nvPr/>
          </p:nvSpPr>
          <p:spPr>
            <a:xfrm>
              <a:off x="1144871" y="5866659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 err="1"/>
                <a:t>원장용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원감용</a:t>
              </a:r>
              <a:r>
                <a:rPr lang="ko-KR" altLang="en-US" sz="1200" dirty="0"/>
                <a:t> 평가지는 수정 할 수 없습니다</a:t>
              </a:r>
              <a:r>
                <a:rPr lang="en-US" altLang="ko-KR" sz="1200" dirty="0"/>
                <a:t>.</a:t>
              </a: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="" xmlns:a16="http://schemas.microsoft.com/office/drawing/2014/main" id="{F976D366-0D6F-813F-A3BE-2F7FD8809197}"/>
              </a:ext>
            </a:extLst>
          </p:cNvPr>
          <p:cNvGrpSpPr/>
          <p:nvPr/>
        </p:nvGrpSpPr>
        <p:grpSpPr>
          <a:xfrm>
            <a:off x="1135358" y="5983717"/>
            <a:ext cx="7785928" cy="339195"/>
            <a:chOff x="908492" y="5853011"/>
            <a:chExt cx="7785928" cy="339195"/>
          </a:xfrm>
        </p:grpSpPr>
        <p:pic>
          <p:nvPicPr>
            <p:cNvPr id="22" name="그림 21">
              <a:extLst>
                <a:ext uri="{FF2B5EF4-FFF2-40B4-BE49-F238E27FC236}">
                  <a16:creationId xmlns="" xmlns:a16="http://schemas.microsoft.com/office/drawing/2014/main" id="{4301878F-92C0-8E9F-0F04-7E2E360225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2660C6FC-5CA9-F48F-DFAB-7FFA46A3DCFF}"/>
                </a:ext>
              </a:extLst>
            </p:cNvPr>
            <p:cNvSpPr/>
            <p:nvPr/>
          </p:nvSpPr>
          <p:spPr>
            <a:xfrm>
              <a:off x="1144871" y="5853011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dirty="0" err="1"/>
                <a:t>원장용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원감용</a:t>
              </a:r>
              <a:r>
                <a:rPr lang="ko-KR" altLang="en-US" sz="1200" dirty="0"/>
                <a:t> 만족도 조사지는 학부모전체가 자동으로 참여자로 지정됩니다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2A3CB0B9-C244-5B26-1734-58A1338265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44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92583817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0831EE1B-6CCB-FFE1-1BDD-C20450278BE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 </a:t>
            </a:r>
            <a:r>
              <a:rPr lang="en-US" altLang="ko-KR" sz="1200" dirty="0"/>
              <a:t>[</a:t>
            </a:r>
            <a:r>
              <a:rPr lang="ko-KR" altLang="en-US" sz="1200" dirty="0"/>
              <a:t>체크리스트문항추가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평가문항 등록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en-US" altLang="ko-KR" sz="1200" dirty="0"/>
              <a:t>② [</a:t>
            </a:r>
            <a:r>
              <a:rPr lang="ko-KR" altLang="en-US" sz="1200" dirty="0"/>
              <a:t>문항삭제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평가문항 삭제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FDC92575-E9EF-C9BD-63B7-3973117CFEA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E3550E3F-7A05-E6A3-F73C-009290D33CB7}"/>
              </a:ext>
            </a:extLst>
          </p:cNvPr>
          <p:cNvSpPr txBox="1">
            <a:spLocks/>
          </p:cNvSpPr>
          <p:nvPr/>
        </p:nvSpPr>
        <p:spPr>
          <a:xfrm>
            <a:off x="5953125" y="286407"/>
            <a:ext cx="3000375" cy="33808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5-2-3.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평가지수정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26169FD9-B8DB-7C39-0404-D8166B9D670A}"/>
              </a:ext>
            </a:extLst>
          </p:cNvPr>
          <p:cNvGrpSpPr/>
          <p:nvPr/>
        </p:nvGrpSpPr>
        <p:grpSpPr>
          <a:xfrm>
            <a:off x="770919" y="1538817"/>
            <a:ext cx="8121681" cy="3620037"/>
            <a:chOff x="833117" y="1538817"/>
            <a:chExt cx="8059483" cy="3906463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0E4DAA00-3B94-8C34-6690-C0EF06A0BE0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33117" y="1538817"/>
              <a:ext cx="8059483" cy="3906463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5C5AB3C2-79CD-0494-804F-6A3C81722500}"/>
                </a:ext>
              </a:extLst>
            </p:cNvPr>
            <p:cNvSpPr/>
            <p:nvPr/>
          </p:nvSpPr>
          <p:spPr>
            <a:xfrm>
              <a:off x="7545003" y="4048825"/>
              <a:ext cx="1275587" cy="20314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8CFEBFA9-B173-AB44-9257-94C81AA49F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07143" y="3933070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99E069C1-7D48-40A9-819C-FAB2294354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17774" y="449986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E14BD5CD-7482-B10D-5F81-5E6D9007889D}"/>
                </a:ext>
              </a:extLst>
            </p:cNvPr>
            <p:cNvSpPr/>
            <p:nvPr/>
          </p:nvSpPr>
          <p:spPr>
            <a:xfrm>
              <a:off x="7986535" y="4565618"/>
              <a:ext cx="792110" cy="23783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9" name="그룹 18">
            <a:extLst>
              <a:ext uri="{FF2B5EF4-FFF2-40B4-BE49-F238E27FC236}">
                <a16:creationId xmlns="" xmlns:a16="http://schemas.microsoft.com/office/drawing/2014/main" id="{AEAB7D7A-2282-1482-1CF1-54C06E325AA5}"/>
              </a:ext>
            </a:extLst>
          </p:cNvPr>
          <p:cNvGrpSpPr/>
          <p:nvPr/>
        </p:nvGrpSpPr>
        <p:grpSpPr>
          <a:xfrm>
            <a:off x="1135358" y="5690982"/>
            <a:ext cx="7785928" cy="631930"/>
            <a:chOff x="1135358" y="5690982"/>
            <a:chExt cx="7785928" cy="631930"/>
          </a:xfrm>
        </p:grpSpPr>
        <p:grpSp>
          <p:nvGrpSpPr>
            <p:cNvPr id="13" name="그룹 12">
              <a:extLst>
                <a:ext uri="{FF2B5EF4-FFF2-40B4-BE49-F238E27FC236}">
                  <a16:creationId xmlns="" xmlns:a16="http://schemas.microsoft.com/office/drawing/2014/main" id="{7515F3A1-00A9-E8F9-F4E3-679FE1086231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14" name="그림 13">
                <a:extLst>
                  <a:ext uri="{FF2B5EF4-FFF2-40B4-BE49-F238E27FC236}">
                    <a16:creationId xmlns="" xmlns:a16="http://schemas.microsoft.com/office/drawing/2014/main" id="{632C3C91-ECF0-BB59-9F60-8543C9D6128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5" name="직사각형 14">
                <a:extLst>
                  <a:ext uri="{FF2B5EF4-FFF2-40B4-BE49-F238E27FC236}">
                    <a16:creationId xmlns="" xmlns:a16="http://schemas.microsoft.com/office/drawing/2014/main" id="{9CD5B5DC-2065-2A7E-4C5D-27E07A06DF08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변경된 평가지의 문항이 필수정보에 적합하지 않을 경우 저장을 할 수 없습니다</a:t>
                </a:r>
                <a:r>
                  <a:rPr lang="en-US" altLang="ko-KR" sz="1200" dirty="0"/>
                  <a:t>.</a:t>
                </a:r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="" xmlns:a16="http://schemas.microsoft.com/office/drawing/2014/main" id="{BA8C58A3-9694-3FE1-260A-9950B044868A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17" name="그림 16">
                <a:extLst>
                  <a:ext uri="{FF2B5EF4-FFF2-40B4-BE49-F238E27FC236}">
                    <a16:creationId xmlns="" xmlns:a16="http://schemas.microsoft.com/office/drawing/2014/main" id="{AA2E3702-731A-EC83-C1B4-FA56623EB18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8" name="직사각형 17">
                <a:extLst>
                  <a:ext uri="{FF2B5EF4-FFF2-40B4-BE49-F238E27FC236}">
                    <a16:creationId xmlns="" xmlns:a16="http://schemas.microsoft.com/office/drawing/2014/main" id="{6D3F693B-94A8-A06C-20A8-272E7F1A512A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동료교원평가지 </a:t>
                </a:r>
                <a:r>
                  <a:rPr lang="en-US" altLang="ko-KR" sz="1200" dirty="0"/>
                  <a:t>12</a:t>
                </a:r>
                <a:r>
                  <a:rPr lang="ko-KR" altLang="en-US" sz="1200" dirty="0"/>
                  <a:t>문항</a:t>
                </a:r>
                <a:r>
                  <a:rPr lang="en-US" altLang="ko-KR" sz="1200" dirty="0"/>
                  <a:t>, </a:t>
                </a:r>
                <a:r>
                  <a:rPr lang="ko-KR" altLang="en-US" sz="1200" dirty="0"/>
                  <a:t>만족도조사평가지 </a:t>
                </a:r>
                <a:r>
                  <a:rPr lang="en-US" altLang="ko-KR" sz="1200" dirty="0"/>
                  <a:t>5</a:t>
                </a:r>
                <a:r>
                  <a:rPr lang="ko-KR" altLang="en-US" sz="1200" dirty="0"/>
                  <a:t>문항 이상 구성되어야 저장됩니다</a:t>
                </a:r>
                <a:r>
                  <a:rPr lang="en-US" altLang="ko-KR" sz="1200" dirty="0"/>
                  <a:t>. 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3650710-2596-210A-8260-369E96DEF7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45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9192914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297EEB93-6D6E-BECA-46D1-C760F1AB0B7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 평가대상자</a:t>
            </a:r>
            <a:r>
              <a:rPr lang="en-US" altLang="ko-KR" sz="1200" dirty="0"/>
              <a:t>/</a:t>
            </a:r>
            <a:r>
              <a:rPr lang="ko-KR" altLang="en-US" sz="1200" dirty="0"/>
              <a:t>참여자 선택 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en-US" altLang="ko-KR" sz="1200" dirty="0"/>
              <a:t>② </a:t>
            </a:r>
            <a:r>
              <a:rPr lang="ko-KR" altLang="en-US" sz="1200" dirty="0"/>
              <a:t>화살표 버튼 클릭하여 평가대상자</a:t>
            </a:r>
            <a:r>
              <a:rPr lang="en-US" altLang="ko-KR" sz="1200" dirty="0"/>
              <a:t>/</a:t>
            </a:r>
            <a:r>
              <a:rPr lang="ko-KR" altLang="en-US" sz="1200" dirty="0"/>
              <a:t>참여자 확정 </a:t>
            </a:r>
            <a:r>
              <a:rPr lang="en-US" altLang="ko-KR" sz="1200" dirty="0">
                <a:sym typeface="Wingdings" panose="05000000000000000000" pitchFamily="2" charset="2"/>
              </a:rPr>
              <a:t> [</a:t>
            </a:r>
            <a:r>
              <a:rPr lang="ko-KR" altLang="en-US" sz="1200" dirty="0">
                <a:sym typeface="Wingdings" panose="05000000000000000000" pitchFamily="2" charset="2"/>
              </a:rPr>
              <a:t>저장</a:t>
            </a:r>
            <a:r>
              <a:rPr lang="en-US" altLang="ko-KR" sz="1200" dirty="0">
                <a:sym typeface="Wingdings" panose="05000000000000000000" pitchFamily="2" charset="2"/>
              </a:rPr>
              <a:t>]</a:t>
            </a:r>
            <a:r>
              <a:rPr lang="ko-KR" altLang="en-US" sz="1200" dirty="0">
                <a:sym typeface="Wingdings" panose="05000000000000000000" pitchFamily="2" charset="2"/>
              </a:rPr>
              <a:t>버튼 눌러 자료 저장</a:t>
            </a:r>
            <a:endParaRPr lang="ko-KR" altLang="en-US" sz="1200" dirty="0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9FFC5B7E-27CB-D792-2BC5-AE4F32DE36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E995D6AA-1ED7-3D50-CD5C-0946A7E8F68F}"/>
              </a:ext>
            </a:extLst>
          </p:cNvPr>
          <p:cNvSpPr txBox="1">
            <a:spLocks/>
          </p:cNvSpPr>
          <p:nvPr/>
        </p:nvSpPr>
        <p:spPr>
          <a:xfrm>
            <a:off x="4478099" y="300251"/>
            <a:ext cx="4475402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5-2-4.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평가대상자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/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참여자 설정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EAD1EA26-C1AF-D93D-BEC6-09E9BAB629A8}"/>
              </a:ext>
            </a:extLst>
          </p:cNvPr>
          <p:cNvGrpSpPr/>
          <p:nvPr/>
        </p:nvGrpSpPr>
        <p:grpSpPr>
          <a:xfrm>
            <a:off x="2480381" y="1628750"/>
            <a:ext cx="4395939" cy="3666581"/>
            <a:chOff x="2480381" y="1628750"/>
            <a:chExt cx="4395939" cy="3826812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B56EF944-B67D-8A97-1413-C86D85FE2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80381" y="1628750"/>
              <a:ext cx="4395939" cy="3826812"/>
            </a:xfrm>
            <a:prstGeom prst="rect">
              <a:avLst/>
            </a:prstGeom>
            <a:ln>
              <a:solidFill>
                <a:srgbClr val="E06927"/>
              </a:solidFill>
            </a:ln>
          </p:spPr>
        </p:pic>
        <p:sp>
          <p:nvSpPr>
            <p:cNvPr id="9" name="직사각형 3">
              <a:extLst>
                <a:ext uri="{FF2B5EF4-FFF2-40B4-BE49-F238E27FC236}">
                  <a16:creationId xmlns="" xmlns:a16="http://schemas.microsoft.com/office/drawing/2014/main" id="{549EA6A2-A808-F52E-6A71-1046400A79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8098" y="329080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9D0FBFD5-0724-C8B1-8BF4-D8EB73CEA9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8098" y="399090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6308D29F-AB1E-2857-567A-9FC5BB1BE8E2}"/>
                </a:ext>
              </a:extLst>
            </p:cNvPr>
            <p:cNvSpPr/>
            <p:nvPr/>
          </p:nvSpPr>
          <p:spPr>
            <a:xfrm>
              <a:off x="4531407" y="3644468"/>
              <a:ext cx="308881" cy="18735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2C12878A-30AE-3630-37C8-8F37A57D6D55}"/>
                </a:ext>
              </a:extLst>
            </p:cNvPr>
            <p:cNvSpPr/>
            <p:nvPr/>
          </p:nvSpPr>
          <p:spPr>
            <a:xfrm>
              <a:off x="4531407" y="3872794"/>
              <a:ext cx="308881" cy="18735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13" name="그림 12">
              <a:extLst>
                <a:ext uri="{FF2B5EF4-FFF2-40B4-BE49-F238E27FC236}">
                  <a16:creationId xmlns="" xmlns:a16="http://schemas.microsoft.com/office/drawing/2014/main" id="{63032788-1B7C-6ABC-5DD3-5663AC9D76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559211" y="1734520"/>
              <a:ext cx="2503627" cy="200291"/>
            </a:xfrm>
            <a:prstGeom prst="rect">
              <a:avLst/>
            </a:prstGeom>
          </p:spPr>
        </p:pic>
      </p:grpSp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2096B0B7-21FC-BAC7-CB1D-D34935D422B2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15" name="그룹 14">
              <a:extLst>
                <a:ext uri="{FF2B5EF4-FFF2-40B4-BE49-F238E27FC236}">
                  <a16:creationId xmlns="" xmlns:a16="http://schemas.microsoft.com/office/drawing/2014/main" id="{3ED7B47D-67C9-296E-FB93-03F034C673D8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19" name="그림 18">
                <a:extLst>
                  <a:ext uri="{FF2B5EF4-FFF2-40B4-BE49-F238E27FC236}">
                    <a16:creationId xmlns="" xmlns:a16="http://schemas.microsoft.com/office/drawing/2014/main" id="{D10AA97A-503A-430F-3319-749F4FE5756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0" name="직사각형 19">
                <a:extLst>
                  <a:ext uri="{FF2B5EF4-FFF2-40B4-BE49-F238E27FC236}">
                    <a16:creationId xmlns="" xmlns:a16="http://schemas.microsoft.com/office/drawing/2014/main" id="{E2473070-1349-39AE-7666-9F0EE6325022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학부모 만족도 조사는 평가 대상자의 만족도조사대상이 평가 참여자로 자동 설정됩니다</a:t>
                </a:r>
                <a:r>
                  <a:rPr lang="en-US" altLang="ko-KR" sz="1200" dirty="0"/>
                  <a:t>.</a:t>
                </a:r>
              </a:p>
            </p:txBody>
          </p:sp>
        </p:grpSp>
        <p:grpSp>
          <p:nvGrpSpPr>
            <p:cNvPr id="16" name="그룹 15">
              <a:extLst>
                <a:ext uri="{FF2B5EF4-FFF2-40B4-BE49-F238E27FC236}">
                  <a16:creationId xmlns="" xmlns:a16="http://schemas.microsoft.com/office/drawing/2014/main" id="{C77945A2-6218-FC65-AA4B-12D4F092B2EB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17" name="그림 16">
                <a:extLst>
                  <a:ext uri="{FF2B5EF4-FFF2-40B4-BE49-F238E27FC236}">
                    <a16:creationId xmlns="" xmlns:a16="http://schemas.microsoft.com/office/drawing/2014/main" id="{B1C8F45F-8707-E4D6-E594-699E0F4DFDF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8" name="직사각형 17">
                <a:extLst>
                  <a:ext uri="{FF2B5EF4-FFF2-40B4-BE49-F238E27FC236}">
                    <a16:creationId xmlns="" xmlns:a16="http://schemas.microsoft.com/office/drawing/2014/main" id="{FE6B3924-FDA6-B691-009E-027B7BEF7F73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원장</a:t>
                </a:r>
                <a:r>
                  <a:rPr lang="en-US" altLang="ko-KR" sz="1200" dirty="0"/>
                  <a:t>, </a:t>
                </a:r>
                <a:r>
                  <a:rPr lang="ko-KR" altLang="en-US" sz="1200" dirty="0" err="1"/>
                  <a:t>원감용</a:t>
                </a:r>
                <a:r>
                  <a:rPr lang="ko-KR" altLang="en-US" sz="1200" dirty="0"/>
                  <a:t> 만족도 조사지는 학부모전체가 참여자로 자동 설정됩니다</a:t>
                </a:r>
                <a:r>
                  <a:rPr lang="en-US" altLang="ko-KR" sz="1200" dirty="0"/>
                  <a:t>. 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D612CB69-CC70-FEC2-929A-79BAB2AEEF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46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5347720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3BF0607B-FE8E-517C-0090-6BA5EFDCB34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 평가기간 설정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200" dirty="0"/>
              <a:t> ② </a:t>
            </a:r>
            <a:r>
              <a:rPr lang="ko-KR" altLang="en-US" sz="1200" dirty="0"/>
              <a:t>교원 열람기간을 설정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en-US" altLang="ko-KR" sz="1200" dirty="0"/>
              <a:t>③ </a:t>
            </a:r>
            <a:r>
              <a:rPr lang="ko-KR" altLang="en-US" sz="1200" dirty="0"/>
              <a:t>평가기간 및 열람기간 일괄 적용을 체크하면 불러온 모든 평가지 설정 기간이 동일하게 적용 가능</a:t>
            </a:r>
            <a:r>
              <a:rPr lang="en-US" altLang="ko-KR" sz="1200" dirty="0"/>
              <a:t> </a:t>
            </a:r>
            <a:endParaRPr lang="ko-KR" altLang="en-US" sz="1200" dirty="0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62355E51-D685-BF1D-DD71-4E5FFFB70C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154C6F4E-4242-4BDC-A04B-DE648948D4FF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5-2-5.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평가기간설정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385B32D1-F3AF-F25C-C2A6-141CD893CF62}"/>
              </a:ext>
            </a:extLst>
          </p:cNvPr>
          <p:cNvGrpSpPr/>
          <p:nvPr/>
        </p:nvGrpSpPr>
        <p:grpSpPr>
          <a:xfrm>
            <a:off x="2757398" y="1653129"/>
            <a:ext cx="4142224" cy="3601259"/>
            <a:chOff x="2757398" y="1653129"/>
            <a:chExt cx="4142224" cy="3663142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F7068008-8733-76EA-7109-E293699ED0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757398" y="1653129"/>
              <a:ext cx="4142224" cy="3663142"/>
            </a:xfrm>
            <a:prstGeom prst="rect">
              <a:avLst/>
            </a:prstGeom>
          </p:spPr>
        </p:pic>
        <p:sp>
          <p:nvSpPr>
            <p:cNvPr id="9" name="직사각형 3">
              <a:extLst>
                <a:ext uri="{FF2B5EF4-FFF2-40B4-BE49-F238E27FC236}">
                  <a16:creationId xmlns="" xmlns:a16="http://schemas.microsoft.com/office/drawing/2014/main" id="{2DDC9AB5-5A06-B543-A137-496C6BD37B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7298" y="2422291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8E4FC1E3-B09A-28F4-9CF2-A6CD375D4FF8}"/>
                </a:ext>
              </a:extLst>
            </p:cNvPr>
            <p:cNvSpPr/>
            <p:nvPr/>
          </p:nvSpPr>
          <p:spPr>
            <a:xfrm>
              <a:off x="4042334" y="2600469"/>
              <a:ext cx="1537806" cy="2524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B4834A1E-8A83-9666-27EB-0E630FAE800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25010" y="278024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5DB87F19-D5EA-8F08-478C-6240B0F885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27533" y="3189506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③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B463FCE7-B5DD-C8B7-4821-07EC2A77FB93}"/>
                </a:ext>
              </a:extLst>
            </p:cNvPr>
            <p:cNvSpPr/>
            <p:nvPr/>
          </p:nvSpPr>
          <p:spPr>
            <a:xfrm>
              <a:off x="4042334" y="2934238"/>
              <a:ext cx="2185896" cy="25245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18A297C0-3951-10D2-EC3B-C4CA362F508E}"/>
                </a:ext>
              </a:extLst>
            </p:cNvPr>
            <p:cNvSpPr/>
            <p:nvPr/>
          </p:nvSpPr>
          <p:spPr>
            <a:xfrm>
              <a:off x="4042334" y="3294292"/>
              <a:ext cx="938306" cy="56676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FF2DF69D-62C7-49F2-D6F4-56E6D2EBD633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16" name="그룹 15">
              <a:extLst>
                <a:ext uri="{FF2B5EF4-FFF2-40B4-BE49-F238E27FC236}">
                  <a16:creationId xmlns="" xmlns:a16="http://schemas.microsoft.com/office/drawing/2014/main" id="{C68738E5-AF09-C982-1AC0-042F6DC0594E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20" name="그림 19">
                <a:extLst>
                  <a:ext uri="{FF2B5EF4-FFF2-40B4-BE49-F238E27FC236}">
                    <a16:creationId xmlns="" xmlns:a16="http://schemas.microsoft.com/office/drawing/2014/main" id="{C934627B-1A15-EBC1-2CB5-A1DFA200074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1" name="직사각형 20">
                <a:extLst>
                  <a:ext uri="{FF2B5EF4-FFF2-40B4-BE49-F238E27FC236}">
                    <a16:creationId xmlns="" xmlns:a16="http://schemas.microsoft.com/office/drawing/2014/main" id="{10BD08AB-7071-8124-35C9-AE4FC0C7A729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열람기간은 평가진행 기간 이후의 날짜로 설정합니다</a:t>
                </a:r>
                <a:r>
                  <a:rPr lang="en-US" altLang="ko-KR" sz="1200" dirty="0"/>
                  <a:t>. </a:t>
                </a:r>
              </a:p>
            </p:txBody>
          </p:sp>
        </p:grpSp>
        <p:grpSp>
          <p:nvGrpSpPr>
            <p:cNvPr id="17" name="그룹 16">
              <a:extLst>
                <a:ext uri="{FF2B5EF4-FFF2-40B4-BE49-F238E27FC236}">
                  <a16:creationId xmlns="" xmlns:a16="http://schemas.microsoft.com/office/drawing/2014/main" id="{55B0639C-84B5-EAC8-3A7B-9CA3F91AE042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18" name="그림 17">
                <a:extLst>
                  <a:ext uri="{FF2B5EF4-FFF2-40B4-BE49-F238E27FC236}">
                    <a16:creationId xmlns="" xmlns:a16="http://schemas.microsoft.com/office/drawing/2014/main" id="{95A28C48-8104-941B-3B96-5DBA803FA1A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9" name="직사각형 18">
                <a:extLst>
                  <a:ext uri="{FF2B5EF4-FFF2-40B4-BE49-F238E27FC236}">
                    <a16:creationId xmlns="" xmlns:a16="http://schemas.microsoft.com/office/drawing/2014/main" id="{2F8CA13A-90DD-21C4-B36D-FFCAA87F55C9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교원 열람기간을 설정하게 되면 평가 종료 후 평가결과 확인 및 능력개발계획서를 작성이 가능합니다</a:t>
                </a:r>
                <a:r>
                  <a:rPr lang="en-US" altLang="ko-KR" sz="1200" dirty="0"/>
                  <a:t>.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B36B7588-0D83-1B6D-230E-770CADC77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47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927249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AE0D79ED-0DD7-A4D0-F325-03CDB829F7F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 평가지 검증이 완료되면 </a:t>
            </a:r>
            <a:r>
              <a:rPr lang="en-US" altLang="ko-KR" sz="1200" dirty="0"/>
              <a:t>[</a:t>
            </a:r>
            <a:r>
              <a:rPr lang="ko-KR" altLang="en-US" sz="1200" dirty="0"/>
              <a:t>검증완료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클릭하여 평가시작 준비를 완료</a:t>
            </a:r>
          </a:p>
        </p:txBody>
      </p:sp>
      <p:sp>
        <p:nvSpPr>
          <p:cNvPr id="7" name="제목 1">
            <a:extLst>
              <a:ext uri="{FF2B5EF4-FFF2-40B4-BE49-F238E27FC236}">
                <a16:creationId xmlns="" xmlns:a16="http://schemas.microsoft.com/office/drawing/2014/main" id="{1EAC66EB-32B9-A092-1623-3B75568A3B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8" name="부제목 5">
            <a:extLst>
              <a:ext uri="{FF2B5EF4-FFF2-40B4-BE49-F238E27FC236}">
                <a16:creationId xmlns="" xmlns:a16="http://schemas.microsoft.com/office/drawing/2014/main" id="{EF0392B3-27B5-9D97-27C5-074EC133373A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5-2-6.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평가지검증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63216820-0851-9A74-C699-0EB37C0E9551}"/>
              </a:ext>
            </a:extLst>
          </p:cNvPr>
          <p:cNvGrpSpPr/>
          <p:nvPr/>
        </p:nvGrpSpPr>
        <p:grpSpPr>
          <a:xfrm>
            <a:off x="914399" y="1637730"/>
            <a:ext cx="7698687" cy="3575715"/>
            <a:chOff x="911451" y="1576393"/>
            <a:chExt cx="7920000" cy="3960000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3BAFB6D3-A61C-4EE5-7FD3-E7F23DF3A852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1451" y="1576393"/>
              <a:ext cx="7920000" cy="3960000"/>
            </a:xfrm>
            <a:prstGeom prst="rect">
              <a:avLst/>
            </a:prstGeom>
          </p:spPr>
        </p:pic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C62A4088-5EAE-323A-54EB-6D4C1C9915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98815" y="196210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B5D01409-29A8-4665-D0CC-AD49F904FBBF}"/>
                </a:ext>
              </a:extLst>
            </p:cNvPr>
            <p:cNvSpPr/>
            <p:nvPr/>
          </p:nvSpPr>
          <p:spPr>
            <a:xfrm>
              <a:off x="7643993" y="2084038"/>
              <a:ext cx="655276" cy="19760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13" name="그림 12">
              <a:extLst>
                <a:ext uri="{FF2B5EF4-FFF2-40B4-BE49-F238E27FC236}">
                  <a16:creationId xmlns="" xmlns:a16="http://schemas.microsoft.com/office/drawing/2014/main" id="{A31352B5-C51C-F76B-C1A4-6F3D89D2B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5056" y="2339354"/>
              <a:ext cx="1448529" cy="200786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59A805C0-80FC-5F2F-95BE-F72F2D2B612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34035" y="2662057"/>
              <a:ext cx="1109440" cy="157469"/>
            </a:xfrm>
            <a:prstGeom prst="rect">
              <a:avLst/>
            </a:prstGeom>
          </p:spPr>
        </p:pic>
        <p:pic>
          <p:nvPicPr>
            <p:cNvPr id="15" name="그림 14">
              <a:extLst>
                <a:ext uri="{FF2B5EF4-FFF2-40B4-BE49-F238E27FC236}">
                  <a16:creationId xmlns="" xmlns:a16="http://schemas.microsoft.com/office/drawing/2014/main" id="{996F3CEA-6D28-3B28-CE40-60FB17D33E0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5057" y="3747772"/>
              <a:ext cx="1138417" cy="143047"/>
            </a:xfrm>
            <a:prstGeom prst="rect">
              <a:avLst/>
            </a:prstGeom>
          </p:spPr>
        </p:pic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7F23E503-ED02-D109-FBEB-ADB96B6F0D65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5057" y="3962584"/>
              <a:ext cx="1138417" cy="143047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="" xmlns:a16="http://schemas.microsoft.com/office/drawing/2014/main" id="{51183FF1-492E-DBB0-5F15-B43E1E74F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05056" y="4162189"/>
              <a:ext cx="1138417" cy="143047"/>
            </a:xfrm>
            <a:prstGeom prst="rect">
              <a:avLst/>
            </a:prstGeom>
          </p:spPr>
        </p:pic>
      </p:grp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4869B45C-05AC-6231-E1A2-96A515839084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42A74D3B-4786-C724-9EA5-343EB0D642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24618452-46A0-EC50-0786-5B35C4A6EEB3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dirty="0"/>
                <a:t> </a:t>
              </a:r>
              <a:r>
                <a:rPr lang="ko-KR" altLang="en-US" sz="1200" dirty="0"/>
                <a:t>검증완료 처리한 평가지에 대해서만 지정된 평가기간에 평가가 진행됩니다</a:t>
              </a:r>
              <a:r>
                <a:rPr lang="en-US" altLang="ko-KR" sz="1200" dirty="0"/>
                <a:t>.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62C91A7F-5C0F-891F-2177-E80459E326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48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28602208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CDCD4C16-08C9-FB83-EF4F-A549CBCCCFF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 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평가지설정</a:t>
            </a:r>
            <a:r>
              <a:rPr lang="en-US" altLang="ko-KR" sz="1200" dirty="0"/>
              <a:t>] </a:t>
            </a:r>
            <a:r>
              <a:rPr lang="ko-KR" altLang="en-US" sz="1200" dirty="0"/>
              <a:t>클릭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평가지설정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메뉴 클릭 → </a:t>
            </a:r>
            <a:r>
              <a:rPr lang="en-US" altLang="ko-KR" sz="1200" dirty="0"/>
              <a:t>② 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평가중지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버튼 클릭</a:t>
            </a:r>
            <a:endParaRPr lang="en-US" altLang="ko-KR" sz="12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FDC82F72-307F-B888-AB72-E69274A0626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59208FD0-636C-4942-8560-08129578B3DF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5-2-7.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평가중지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AC37EF46-E491-4F42-0680-B00DE9EDFA93}"/>
              </a:ext>
            </a:extLst>
          </p:cNvPr>
          <p:cNvGrpSpPr/>
          <p:nvPr/>
        </p:nvGrpSpPr>
        <p:grpSpPr>
          <a:xfrm>
            <a:off x="770919" y="1561622"/>
            <a:ext cx="8060532" cy="3610880"/>
            <a:chOff x="560080" y="1561621"/>
            <a:chExt cx="8271371" cy="3883659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53316C95-E839-7AA9-6313-32A80EE97069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1451" y="1561621"/>
              <a:ext cx="7920000" cy="2027869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43FB2827-A304-3860-2A6F-BC8B5DA8971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1451" y="3647279"/>
              <a:ext cx="7920000" cy="1798001"/>
            </a:xfrm>
            <a:prstGeom prst="rect">
              <a:avLst/>
            </a:prstGeom>
          </p:spPr>
        </p:pic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6E4896C3-2B1D-BBC7-9C80-DADF70FAD71D}"/>
                </a:ext>
              </a:extLst>
            </p:cNvPr>
            <p:cNvSpPr/>
            <p:nvPr/>
          </p:nvSpPr>
          <p:spPr>
            <a:xfrm>
              <a:off x="7594312" y="4405452"/>
              <a:ext cx="743681" cy="21106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C6BEE218-C4FA-20AE-1E36-445AD0EAA5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080" y="2250037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98874248-3639-C429-7808-7893B986F6DC}"/>
                </a:ext>
              </a:extLst>
            </p:cNvPr>
            <p:cNvSpPr/>
            <p:nvPr/>
          </p:nvSpPr>
          <p:spPr>
            <a:xfrm>
              <a:off x="7586075" y="2417837"/>
              <a:ext cx="743680" cy="21771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280A439D-4B03-A9FE-EE3D-643402EFA923}"/>
                </a:ext>
              </a:extLst>
            </p:cNvPr>
            <p:cNvSpPr/>
            <p:nvPr/>
          </p:nvSpPr>
          <p:spPr>
            <a:xfrm>
              <a:off x="891252" y="2463597"/>
              <a:ext cx="1644269" cy="34274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3">
              <a:extLst>
                <a:ext uri="{FF2B5EF4-FFF2-40B4-BE49-F238E27FC236}">
                  <a16:creationId xmlns="" xmlns:a16="http://schemas.microsoft.com/office/drawing/2014/main" id="{62CFF8FD-27DB-0D2E-0CDF-788F3814E1E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9016" y="2115285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5" name="직사각형 3">
              <a:extLst>
                <a:ext uri="{FF2B5EF4-FFF2-40B4-BE49-F238E27FC236}">
                  <a16:creationId xmlns="" xmlns:a16="http://schemas.microsoft.com/office/drawing/2014/main" id="{CD3024F2-ABD0-10F2-2EC6-24B2B5E998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0080" y="4222091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1ABA3C8D-9B9C-5CB0-C9C4-9299E3830E3A}"/>
                </a:ext>
              </a:extLst>
            </p:cNvPr>
            <p:cNvSpPr/>
            <p:nvPr/>
          </p:nvSpPr>
          <p:spPr>
            <a:xfrm>
              <a:off x="891252" y="4435651"/>
              <a:ext cx="1644269" cy="34274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7" name="직사각형 3">
              <a:extLst>
                <a:ext uri="{FF2B5EF4-FFF2-40B4-BE49-F238E27FC236}">
                  <a16:creationId xmlns="" xmlns:a16="http://schemas.microsoft.com/office/drawing/2014/main" id="{00B697D2-683C-4FCF-9487-1F1D85C5D7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38697" y="406631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pic>
          <p:nvPicPr>
            <p:cNvPr id="18" name="그림 17">
              <a:extLst>
                <a:ext uri="{FF2B5EF4-FFF2-40B4-BE49-F238E27FC236}">
                  <a16:creationId xmlns="" xmlns:a16="http://schemas.microsoft.com/office/drawing/2014/main" id="{E3BF1B8A-C57C-F3B8-1D26-8219CF532F6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793177" y="2709005"/>
              <a:ext cx="1410135" cy="195464"/>
            </a:xfrm>
            <a:prstGeom prst="rect">
              <a:avLst/>
            </a:prstGeom>
          </p:spPr>
        </p:pic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F8AFF0C2-6F68-E862-ADBD-3E45A50A1EE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30545" y="3006542"/>
              <a:ext cx="1112930" cy="157964"/>
            </a:xfrm>
            <a:prstGeom prst="rect">
              <a:avLst/>
            </a:prstGeom>
          </p:spPr>
        </p:pic>
        <p:pic>
          <p:nvPicPr>
            <p:cNvPr id="20" name="그림 19">
              <a:extLst>
                <a:ext uri="{FF2B5EF4-FFF2-40B4-BE49-F238E27FC236}">
                  <a16:creationId xmlns="" xmlns:a16="http://schemas.microsoft.com/office/drawing/2014/main" id="{FBA30A53-61F3-07B5-393D-00456E9594E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20482" y="4632433"/>
              <a:ext cx="1647408" cy="228353"/>
            </a:xfrm>
            <a:prstGeom prst="rect">
              <a:avLst/>
            </a:prstGeom>
          </p:spPr>
        </p:pic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EB026C2D-49D8-375C-1352-64FA6329ABA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849284" y="4913192"/>
              <a:ext cx="1273629" cy="180773"/>
            </a:xfrm>
            <a:prstGeom prst="rect">
              <a:avLst/>
            </a:prstGeom>
          </p:spPr>
        </p:pic>
      </p:grpSp>
      <p:grpSp>
        <p:nvGrpSpPr>
          <p:cNvPr id="22" name="그룹 21">
            <a:extLst>
              <a:ext uri="{FF2B5EF4-FFF2-40B4-BE49-F238E27FC236}">
                <a16:creationId xmlns="" xmlns:a16="http://schemas.microsoft.com/office/drawing/2014/main" id="{74A36578-1710-ADBC-86FF-31A2AEA40228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23" name="그룹 22">
              <a:extLst>
                <a:ext uri="{FF2B5EF4-FFF2-40B4-BE49-F238E27FC236}">
                  <a16:creationId xmlns="" xmlns:a16="http://schemas.microsoft.com/office/drawing/2014/main" id="{7E664456-1A5F-BBDF-271E-BC5169849352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27" name="그림 26">
                <a:extLst>
                  <a:ext uri="{FF2B5EF4-FFF2-40B4-BE49-F238E27FC236}">
                    <a16:creationId xmlns="" xmlns:a16="http://schemas.microsoft.com/office/drawing/2014/main" id="{C829D6BD-7341-A7E4-8AAA-D7A3F13BC0E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8" name="직사각형 27">
                <a:extLst>
                  <a:ext uri="{FF2B5EF4-FFF2-40B4-BE49-F238E27FC236}">
                    <a16:creationId xmlns="" xmlns:a16="http://schemas.microsoft.com/office/drawing/2014/main" id="{AD13902A-BCA7-3031-ADE3-EF69C7984D0A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검증완료 상태에는 </a:t>
                </a:r>
                <a:r>
                  <a:rPr lang="en-US" altLang="ko-KR" sz="1200" dirty="0"/>
                  <a:t>‘</a:t>
                </a:r>
                <a:r>
                  <a:rPr lang="ko-KR" altLang="en-US" sz="1200" dirty="0"/>
                  <a:t>평가지 정보보기</a:t>
                </a:r>
                <a:r>
                  <a:rPr lang="en-US" altLang="ko-KR" sz="1200" dirty="0"/>
                  <a:t>’ </a:t>
                </a:r>
                <a:r>
                  <a:rPr lang="ko-KR" altLang="en-US" sz="1200" dirty="0"/>
                  <a:t>이동이 불가능합니다</a:t>
                </a:r>
                <a:r>
                  <a:rPr lang="en-US" altLang="ko-KR" sz="1200" dirty="0"/>
                  <a:t>. (</a:t>
                </a:r>
                <a:r>
                  <a:rPr lang="ko-KR" altLang="en-US" sz="1200" dirty="0"/>
                  <a:t>평가문항 수정</a:t>
                </a:r>
                <a:r>
                  <a:rPr lang="en-US" altLang="ko-KR" sz="1200" dirty="0"/>
                  <a:t>, </a:t>
                </a:r>
                <a:r>
                  <a:rPr lang="ko-KR" altLang="en-US" sz="1200" dirty="0"/>
                  <a:t>참여자</a:t>
                </a:r>
                <a:r>
                  <a:rPr lang="en-US" altLang="ko-KR" sz="1200" dirty="0"/>
                  <a:t>, </a:t>
                </a:r>
                <a:r>
                  <a:rPr lang="ko-KR" altLang="en-US" sz="1200" dirty="0"/>
                  <a:t>대상자 변경불가</a:t>
                </a:r>
                <a:r>
                  <a:rPr lang="en-US" altLang="ko-KR" sz="1200" dirty="0"/>
                  <a:t>) </a:t>
                </a:r>
              </a:p>
            </p:txBody>
          </p:sp>
        </p:grpSp>
        <p:grpSp>
          <p:nvGrpSpPr>
            <p:cNvPr id="24" name="그룹 23">
              <a:extLst>
                <a:ext uri="{FF2B5EF4-FFF2-40B4-BE49-F238E27FC236}">
                  <a16:creationId xmlns="" xmlns:a16="http://schemas.microsoft.com/office/drawing/2014/main" id="{C2D42BA5-9353-25DB-1D34-0DAE279EB5AB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25" name="그림 24">
                <a:extLst>
                  <a:ext uri="{FF2B5EF4-FFF2-40B4-BE49-F238E27FC236}">
                    <a16:creationId xmlns="" xmlns:a16="http://schemas.microsoft.com/office/drawing/2014/main" id="{929B1B98-3631-EA90-0971-1F9FF827C03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6" name="직사각형 25">
                <a:extLst>
                  <a:ext uri="{FF2B5EF4-FFF2-40B4-BE49-F238E27FC236}">
                    <a16:creationId xmlns="" xmlns:a16="http://schemas.microsoft.com/office/drawing/2014/main" id="{B175BAD3-B21B-6740-EB54-5B45B32B0698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평가지가 검증 된 상태에서 정보변경</a:t>
                </a:r>
                <a:r>
                  <a:rPr lang="en-US" altLang="ko-KR" sz="1200" dirty="0"/>
                  <a:t>, </a:t>
                </a:r>
                <a:r>
                  <a:rPr lang="ko-KR" altLang="en-US" sz="1200" dirty="0"/>
                  <a:t>삭제 필요 시</a:t>
                </a:r>
                <a:r>
                  <a:rPr lang="en-US" altLang="ko-KR" sz="1200" dirty="0"/>
                  <a:t>,</a:t>
                </a:r>
                <a:r>
                  <a:rPr lang="ko-KR" altLang="en-US" sz="1200" dirty="0"/>
                  <a:t> </a:t>
                </a:r>
                <a:r>
                  <a:rPr lang="en-US" altLang="ko-KR" sz="1200" dirty="0"/>
                  <a:t>[</a:t>
                </a:r>
                <a:r>
                  <a:rPr lang="ko-KR" altLang="en-US" sz="1200" dirty="0"/>
                  <a:t>평가중지</a:t>
                </a:r>
                <a:r>
                  <a:rPr lang="en-US" altLang="ko-KR" sz="1200" dirty="0"/>
                  <a:t>] </a:t>
                </a:r>
                <a:r>
                  <a:rPr lang="ko-KR" altLang="en-US" sz="1200" dirty="0"/>
                  <a:t>버튼을 클릭하면 평가가 중지됩니다</a:t>
                </a:r>
                <a:r>
                  <a:rPr lang="en-US" altLang="ko-KR" sz="1200" dirty="0"/>
                  <a:t>.</a:t>
                </a: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0BD3BB58-514D-59A0-16F1-EAF75641A9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49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66039485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3B898739-C86D-32BA-DB6C-E4EC827C9E7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="" xmlns:a16="http://schemas.microsoft.com/office/drawing/2014/main" id="{066E6E24-D639-D4E5-F7EE-3655224FF16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0919" y="732287"/>
            <a:ext cx="8191311" cy="80991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 대상자</a:t>
            </a:r>
            <a:r>
              <a:rPr lang="en-US" altLang="ko-KR" sz="1200" dirty="0"/>
              <a:t>/</a:t>
            </a:r>
            <a:r>
              <a:rPr lang="ko-KR" altLang="en-US" sz="1200" dirty="0"/>
              <a:t>참여자의 변경을 평가지에 반영하여 평가 진행 상태를 변경할 경우</a:t>
            </a:r>
            <a:r>
              <a:rPr lang="en-US" altLang="ko-KR" sz="1200" dirty="0"/>
              <a:t> [</a:t>
            </a:r>
            <a:r>
              <a:rPr lang="ko-KR" altLang="en-US" sz="1200" dirty="0"/>
              <a:t>평가정보 재구성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</a:t>
            </a:r>
            <a:endParaRPr lang="en-US" altLang="ko-KR" sz="1200" dirty="0"/>
          </a:p>
          <a:p>
            <a:pPr marL="0" indent="0">
              <a:lnSpc>
                <a:spcPct val="100000"/>
              </a:lnSpc>
              <a:buNone/>
            </a:pPr>
            <a:r>
              <a:rPr lang="en-US" altLang="ko-KR" sz="1200" dirty="0"/>
              <a:t>    </a:t>
            </a:r>
            <a:r>
              <a:rPr lang="ko-KR" altLang="en-US" sz="1200" dirty="0"/>
              <a:t>대상자</a:t>
            </a:r>
            <a:r>
              <a:rPr lang="en-US" altLang="ko-KR" sz="1200" dirty="0"/>
              <a:t>/</a:t>
            </a:r>
            <a:r>
              <a:rPr lang="ko-KR" altLang="en-US" sz="1200" dirty="0"/>
              <a:t>참여자의 변경을 평가지에 반영하지 않고 원래의 평가 진행상태로 돌아갈 경우 </a:t>
            </a:r>
            <a:r>
              <a:rPr lang="en-US" altLang="ko-KR" sz="1200" dirty="0"/>
              <a:t>[</a:t>
            </a:r>
            <a:r>
              <a:rPr lang="ko-KR" altLang="en-US" sz="1200" dirty="0" err="1"/>
              <a:t>평가재시작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en-US" altLang="ko-KR" sz="1200" dirty="0"/>
              <a:t>②</a:t>
            </a:r>
            <a:r>
              <a:rPr lang="ko-KR" altLang="en-US" sz="1200" dirty="0"/>
              <a:t> 평가 결과를 완전히 삭제할 시 </a:t>
            </a:r>
            <a:r>
              <a:rPr lang="en-US" altLang="ko-KR" sz="1200" dirty="0"/>
              <a:t>[</a:t>
            </a:r>
            <a:r>
              <a:rPr lang="ko-KR" altLang="en-US" sz="1200" dirty="0"/>
              <a:t>검증취소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20921D5E-A743-5070-1A7B-A36B72271990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5-2-8.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평가재시작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3949B8AD-DF74-5A90-F0B4-CDD822D286D8}"/>
              </a:ext>
            </a:extLst>
          </p:cNvPr>
          <p:cNvGrpSpPr/>
          <p:nvPr/>
        </p:nvGrpSpPr>
        <p:grpSpPr>
          <a:xfrm>
            <a:off x="1160059" y="1683156"/>
            <a:ext cx="7478973" cy="3598528"/>
            <a:chOff x="894033" y="1548031"/>
            <a:chExt cx="7920000" cy="3960000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4ECE3095-7FD5-3DC9-DC00-E852E220AEC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4033" y="1548031"/>
              <a:ext cx="7920000" cy="3960000"/>
            </a:xfrm>
            <a:prstGeom prst="rect">
              <a:avLst/>
            </a:prstGeom>
          </p:spPr>
        </p:pic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7A252ACB-2E5E-DE1D-B6AB-FE498310B4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24160" y="2076790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A250B2CF-2390-33D2-CD88-BEEA35D256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6952" y="208306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99C3883F-5842-B680-D5B2-8A534B1B27AE}"/>
                </a:ext>
              </a:extLst>
            </p:cNvPr>
            <p:cNvSpPr/>
            <p:nvPr/>
          </p:nvSpPr>
          <p:spPr>
            <a:xfrm>
              <a:off x="7587711" y="2420860"/>
              <a:ext cx="624472" cy="1568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649A14AE-8741-698B-8ACF-F51DE77C7225}"/>
                </a:ext>
              </a:extLst>
            </p:cNvPr>
            <p:cNvSpPr/>
            <p:nvPr/>
          </p:nvSpPr>
          <p:spPr>
            <a:xfrm>
              <a:off x="5911725" y="2429678"/>
              <a:ext cx="1638606" cy="16547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D25E4F70-1ECE-4D01-4E7C-30525DA7D703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16" name="그룹 15">
              <a:extLst>
                <a:ext uri="{FF2B5EF4-FFF2-40B4-BE49-F238E27FC236}">
                  <a16:creationId xmlns="" xmlns:a16="http://schemas.microsoft.com/office/drawing/2014/main" id="{438AE97E-CD24-8A35-0B6F-33E56EE4A2FC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20" name="그림 19">
                <a:extLst>
                  <a:ext uri="{FF2B5EF4-FFF2-40B4-BE49-F238E27FC236}">
                    <a16:creationId xmlns="" xmlns:a16="http://schemas.microsoft.com/office/drawing/2014/main" id="{70DA26DD-4766-7F7D-D3DC-58AFA1393AC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1" name="직사각형 20">
                <a:extLst>
                  <a:ext uri="{FF2B5EF4-FFF2-40B4-BE49-F238E27FC236}">
                    <a16:creationId xmlns="" xmlns:a16="http://schemas.microsoft.com/office/drawing/2014/main" id="{3BFA2D88-0587-FC2F-BC6E-E312FF0BA032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평가중지 상태에서는 사용자관리에서 교원삭제</a:t>
                </a:r>
                <a:r>
                  <a:rPr lang="en-US" altLang="ko-KR" sz="1200" dirty="0"/>
                  <a:t>/</a:t>
                </a:r>
                <a:r>
                  <a:rPr lang="ko-KR" altLang="en-US" sz="1200" dirty="0"/>
                  <a:t>유아삭제를 할 수 있습니다</a:t>
                </a:r>
                <a:r>
                  <a:rPr lang="en-US" altLang="ko-KR" sz="1200" dirty="0"/>
                  <a:t>.</a:t>
                </a:r>
              </a:p>
            </p:txBody>
          </p:sp>
        </p:grpSp>
        <p:grpSp>
          <p:nvGrpSpPr>
            <p:cNvPr id="17" name="그룹 16">
              <a:extLst>
                <a:ext uri="{FF2B5EF4-FFF2-40B4-BE49-F238E27FC236}">
                  <a16:creationId xmlns="" xmlns:a16="http://schemas.microsoft.com/office/drawing/2014/main" id="{8DFFD2DB-A793-6EBD-9DE5-97562F3D4FE1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18" name="그림 17">
                <a:extLst>
                  <a:ext uri="{FF2B5EF4-FFF2-40B4-BE49-F238E27FC236}">
                    <a16:creationId xmlns="" xmlns:a16="http://schemas.microsoft.com/office/drawing/2014/main" id="{1A8C73C1-46C8-170D-B862-90BBA50FD03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9" name="직사각형 18">
                <a:extLst>
                  <a:ext uri="{FF2B5EF4-FFF2-40B4-BE49-F238E27FC236}">
                    <a16:creationId xmlns="" xmlns:a16="http://schemas.microsoft.com/office/drawing/2014/main" id="{BCE83516-6233-6F62-A15C-1C3E28B195DB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평가대상자와 참여자를 삭제할 경우 사용자관리 메뉴에서 삭제 할 수 있습니다</a:t>
                </a:r>
                <a:r>
                  <a:rPr lang="en-US" altLang="ko-KR" sz="1200" dirty="0"/>
                  <a:t>. 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FE79B09-DFF7-CC00-E16D-3433310153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50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91728989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B00D5665-B0A2-BCBC-6B83-8F4608804A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46ABF515-C8C8-C73F-FA4F-18CE4EA134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평가지설정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 err="1"/>
              <a:t>평가척도보기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</a:t>
            </a:r>
            <a:endParaRPr lang="en-US" altLang="ko-KR" sz="1200" dirty="0"/>
          </a:p>
          <a:p>
            <a:pPr fontAlgn="base">
              <a:lnSpc>
                <a:spcPct val="100000"/>
              </a:lnSpc>
            </a:pPr>
            <a:r>
              <a:rPr lang="ko-KR" altLang="en-US" sz="1200" dirty="0"/>
              <a:t>② </a:t>
            </a:r>
            <a:r>
              <a:rPr lang="en-US" altLang="ko-KR" sz="1200" dirty="0"/>
              <a:t>‘</a:t>
            </a:r>
            <a:r>
              <a:rPr lang="ko-KR" altLang="en-US" sz="1200" dirty="0"/>
              <a:t>동료교원평가 </a:t>
            </a:r>
            <a:r>
              <a:rPr lang="en-US" altLang="ko-KR" sz="1200" dirty="0"/>
              <a:t>5</a:t>
            </a:r>
            <a:r>
              <a:rPr lang="ko-KR" altLang="en-US" sz="1200" dirty="0"/>
              <a:t>단척도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학부모만족도조사</a:t>
            </a:r>
            <a:r>
              <a:rPr lang="ko-KR" altLang="en-US" sz="1200" dirty="0"/>
              <a:t> </a:t>
            </a:r>
            <a:r>
              <a:rPr lang="en-US" altLang="ko-KR" sz="1200" dirty="0"/>
              <a:t>5</a:t>
            </a:r>
            <a:r>
              <a:rPr lang="ko-KR" altLang="en-US" sz="1200" dirty="0"/>
              <a:t>단 척도</a:t>
            </a:r>
            <a:r>
              <a:rPr lang="en-US" altLang="ko-KR" sz="1200" dirty="0"/>
              <a:t>’</a:t>
            </a:r>
            <a:r>
              <a:rPr lang="ko-KR" altLang="en-US" sz="1200" dirty="0"/>
              <a:t>에 대한 내용 확인 가능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B1D05401-A5D4-EBBD-DEA9-F6F78D921D51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5-3.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 척도 보기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="" xmlns:a16="http://schemas.microsoft.com/office/drawing/2014/main" id="{AE66374C-BBBF-D8B8-2169-F9392995B3B7}"/>
              </a:ext>
            </a:extLst>
          </p:cNvPr>
          <p:cNvGrpSpPr/>
          <p:nvPr/>
        </p:nvGrpSpPr>
        <p:grpSpPr>
          <a:xfrm>
            <a:off x="818864" y="1601984"/>
            <a:ext cx="7977234" cy="3638756"/>
            <a:chOff x="600403" y="1601984"/>
            <a:chExt cx="8277583" cy="3960000"/>
          </a:xfrm>
        </p:grpSpPr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8554AA33-2E17-8638-551C-E5D38D347E8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7986" y="1601984"/>
              <a:ext cx="7920000" cy="3960000"/>
            </a:xfrm>
            <a:prstGeom prst="rect">
              <a:avLst/>
            </a:prstGeom>
          </p:spPr>
        </p:pic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BE04DEF2-0A0B-A44D-FC72-58BBFCA927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0403" y="2580833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96810A23-E692-72D2-9F40-87D043462F0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9690" y="363034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0C2B42DE-D5D8-C982-D258-4B94C6B130C0}"/>
                </a:ext>
              </a:extLst>
            </p:cNvPr>
            <p:cNvSpPr/>
            <p:nvPr/>
          </p:nvSpPr>
          <p:spPr>
            <a:xfrm>
              <a:off x="2755188" y="2613523"/>
              <a:ext cx="5993392" cy="285168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912F5BF7-5D44-C297-DA49-9BCEC009D631}"/>
                </a:ext>
              </a:extLst>
            </p:cNvPr>
            <p:cNvSpPr/>
            <p:nvPr/>
          </p:nvSpPr>
          <p:spPr>
            <a:xfrm>
              <a:off x="954082" y="2676375"/>
              <a:ext cx="1618545" cy="2725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4" name="그룹 13">
            <a:extLst>
              <a:ext uri="{FF2B5EF4-FFF2-40B4-BE49-F238E27FC236}">
                <a16:creationId xmlns="" xmlns:a16="http://schemas.microsoft.com/office/drawing/2014/main" id="{CEDDCD4A-9508-FEC9-94CD-411EF1034362}"/>
              </a:ext>
            </a:extLst>
          </p:cNvPr>
          <p:cNvGrpSpPr/>
          <p:nvPr/>
        </p:nvGrpSpPr>
        <p:grpSpPr>
          <a:xfrm>
            <a:off x="1204970" y="5861272"/>
            <a:ext cx="7785928" cy="339195"/>
            <a:chOff x="908492" y="5893955"/>
            <a:chExt cx="7785928" cy="339195"/>
          </a:xfrm>
        </p:grpSpPr>
        <p:pic>
          <p:nvPicPr>
            <p:cNvPr id="15" name="그림 14">
              <a:extLst>
                <a:ext uri="{FF2B5EF4-FFF2-40B4-BE49-F238E27FC236}">
                  <a16:creationId xmlns="" xmlns:a16="http://schemas.microsoft.com/office/drawing/2014/main" id="{D5EA1D2B-8169-CF28-79C0-8427A73220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D2FB5953-F692-98D0-B508-D3618A3B69CE}"/>
                </a:ext>
              </a:extLst>
            </p:cNvPr>
            <p:cNvSpPr/>
            <p:nvPr/>
          </p:nvSpPr>
          <p:spPr>
            <a:xfrm>
              <a:off x="1144871" y="5893955"/>
              <a:ext cx="7549549" cy="3391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ko-KR" altLang="en-US" sz="1200" spc="-70" dirty="0"/>
                <a:t>평가 척도 중 ‘잘 모르겠다’ 항목은 만족도조사 시 선택 가능하며 점수는 </a:t>
              </a:r>
              <a:r>
                <a:rPr lang="ko-KR" altLang="en-US" sz="1200" b="1" u="sng" spc="-70" dirty="0"/>
                <a:t>‘</a:t>
              </a:r>
              <a:r>
                <a:rPr lang="en-US" altLang="ko-KR" sz="1200" b="1" u="sng" spc="-70" dirty="0"/>
                <a:t>0’</a:t>
              </a:r>
              <a:r>
                <a:rPr lang="ko-KR" altLang="en-US" sz="1200" b="1" u="sng" spc="-70" dirty="0"/>
                <a:t>점이 아니며 통계에 포함되지는 않습니다</a:t>
              </a:r>
              <a:r>
                <a:rPr lang="en-US" altLang="ko-KR" sz="1200" b="1" u="sng" spc="-70" dirty="0"/>
                <a:t>.</a:t>
              </a:r>
              <a:endParaRPr lang="ko-KR" altLang="en-US" sz="1200" spc="-7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DEE2C658-619A-5ACB-41C9-CD9C15DC4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51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9340515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94E9D0EA-1738-CC75-37A3-B417DF6CF9D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평가지설정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 err="1"/>
              <a:t>환산평어기준보기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</a:t>
            </a:r>
            <a:endParaRPr lang="en-US" altLang="ko-KR" sz="1200" dirty="0"/>
          </a:p>
          <a:p>
            <a:pPr fontAlgn="base">
              <a:lnSpc>
                <a:spcPct val="100000"/>
              </a:lnSpc>
            </a:pPr>
            <a:r>
              <a:rPr lang="en-US" altLang="ko-KR" sz="1200" dirty="0"/>
              <a:t>② </a:t>
            </a:r>
            <a:r>
              <a:rPr lang="ko-KR" altLang="en-US" sz="1200" dirty="0" err="1"/>
              <a:t>환산평어기준보기는</a:t>
            </a:r>
            <a:r>
              <a:rPr lang="ko-KR" altLang="en-US" sz="1200" dirty="0"/>
              <a:t> </a:t>
            </a:r>
            <a:r>
              <a:rPr lang="en-US" altLang="ko-KR" sz="1200" dirty="0"/>
              <a:t>‘</a:t>
            </a:r>
            <a:r>
              <a:rPr lang="ko-KR" altLang="en-US" sz="1200" dirty="0"/>
              <a:t>동료교원평가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학부모만족도조사</a:t>
            </a:r>
            <a:r>
              <a:rPr lang="en-US" altLang="ko-KR" sz="1200" dirty="0"/>
              <a:t>’</a:t>
            </a:r>
            <a:r>
              <a:rPr lang="ko-KR" altLang="en-US" sz="1200" dirty="0"/>
              <a:t> </a:t>
            </a:r>
            <a:r>
              <a:rPr lang="ko-KR" altLang="en-US" sz="1200" dirty="0" err="1"/>
              <a:t>환산평어</a:t>
            </a:r>
            <a:r>
              <a:rPr lang="ko-KR" altLang="en-US" sz="1200" dirty="0"/>
              <a:t> 목록 확인 가능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3F244793-BD76-3E73-5C09-4885757D78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평가지 설정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DE250AC3-F6FC-6137-3BCE-98F3A3CBDD1A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5-4.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환산 평어기준 보기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1DCFB8C8-3977-68BB-7BE2-27A3443406BE}"/>
              </a:ext>
            </a:extLst>
          </p:cNvPr>
          <p:cNvGrpSpPr/>
          <p:nvPr/>
        </p:nvGrpSpPr>
        <p:grpSpPr>
          <a:xfrm>
            <a:off x="697724" y="1591385"/>
            <a:ext cx="8191311" cy="3553821"/>
            <a:chOff x="606550" y="1591385"/>
            <a:chExt cx="8282486" cy="396000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38A1BB5C-5A2C-1F5D-00BB-4851D67D9F6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69036" y="1591385"/>
              <a:ext cx="7920000" cy="3960000"/>
            </a:xfrm>
            <a:prstGeom prst="rect">
              <a:avLst/>
            </a:prstGeom>
          </p:spPr>
        </p:pic>
        <p:sp>
          <p:nvSpPr>
            <p:cNvPr id="9" name="직사각형 3">
              <a:extLst>
                <a:ext uri="{FF2B5EF4-FFF2-40B4-BE49-F238E27FC236}">
                  <a16:creationId xmlns="" xmlns:a16="http://schemas.microsoft.com/office/drawing/2014/main" id="{1FBB7DF5-E9AB-4A2C-B9D4-A0D3C91957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6252" y="338671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68213A6A-1988-4A4B-FA9C-EBA092E3B57B}"/>
                </a:ext>
              </a:extLst>
            </p:cNvPr>
            <p:cNvSpPr/>
            <p:nvPr/>
          </p:nvSpPr>
          <p:spPr>
            <a:xfrm>
              <a:off x="2725783" y="2636890"/>
              <a:ext cx="6163253" cy="288434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3662075A-215E-187A-5A02-5312B450C4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06550" y="2915648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898CAC9C-BFC5-383E-5F7A-92676DD9C892}"/>
                </a:ext>
              </a:extLst>
            </p:cNvPr>
            <p:cNvSpPr/>
            <p:nvPr/>
          </p:nvSpPr>
          <p:spPr>
            <a:xfrm>
              <a:off x="962791" y="2993772"/>
              <a:ext cx="1618545" cy="2725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="" xmlns:a16="http://schemas.microsoft.com/office/drawing/2014/main" id="{0F169FF0-A991-1183-3283-FB764083087A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6E2FE360-0DBF-E0D3-7137-39F4C96B69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94BE7E77-7AEA-DFB0-434A-4D5F0DE1A080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 err="1"/>
                <a:t>환산평어</a:t>
              </a:r>
              <a:r>
                <a:rPr lang="ko-KR" altLang="en-US" sz="1200" dirty="0"/>
                <a:t> 기준을 확인 할 수 있습니다</a:t>
              </a:r>
              <a:r>
                <a:rPr lang="en-US" altLang="ko-KR" sz="1200" dirty="0"/>
                <a:t>.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2787EB8B-F118-21DA-A126-2C3305A03B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52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563111384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F0E8BCA5-8241-6E8E-AA42-AC31D9D30D7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평가진행현황</a:t>
            </a:r>
            <a:r>
              <a:rPr lang="en-US" altLang="ko-KR" sz="1200" dirty="0"/>
              <a:t>] </a:t>
            </a:r>
            <a:r>
              <a:rPr lang="ko-KR" altLang="en-US" sz="1200" dirty="0"/>
              <a:t>클릭</a:t>
            </a:r>
            <a:r>
              <a:rPr lang="en-US" altLang="ko-KR" sz="1200" dirty="0"/>
              <a:t> </a:t>
            </a:r>
            <a:r>
              <a:rPr lang="ko-KR" altLang="en-US" sz="1200" dirty="0"/>
              <a:t>→ </a:t>
            </a:r>
            <a:r>
              <a:rPr lang="en-US" altLang="ko-KR" sz="1200" dirty="0"/>
              <a:t>[</a:t>
            </a:r>
            <a:r>
              <a:rPr lang="ko-KR" altLang="en-US" sz="1200" dirty="0"/>
              <a:t>평가진행현황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평가지별 진행사항 확인 가능</a:t>
            </a:r>
            <a:endParaRPr lang="en-US" altLang="ko-KR" sz="1200" dirty="0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B1313969-463A-E986-A48B-D75908F7AE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6. </a:t>
            </a:r>
            <a:r>
              <a:rPr lang="ko-KR" altLang="en-US" b="1" dirty="0"/>
              <a:t>평가진행현황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0E63C75B-2A53-03D8-5C92-ED6F87052B9C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6-1.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평가진행현황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C9C8D7E0-5A37-6A1C-6E79-115817657AD0}"/>
              </a:ext>
            </a:extLst>
          </p:cNvPr>
          <p:cNvGrpSpPr/>
          <p:nvPr/>
        </p:nvGrpSpPr>
        <p:grpSpPr>
          <a:xfrm>
            <a:off x="680301" y="1577151"/>
            <a:ext cx="8191311" cy="3785586"/>
            <a:chOff x="594032" y="1556715"/>
            <a:chExt cx="8219042" cy="3962137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387C6300-6CAD-6AAF-96A0-7DA157188A2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5496" y="1556715"/>
              <a:ext cx="7857578" cy="3962137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B7A5C1B6-58B2-B5C1-F8E8-1C90BDF362D2}"/>
                </a:ext>
              </a:extLst>
            </p:cNvPr>
            <p:cNvSpPr/>
            <p:nvPr/>
          </p:nvSpPr>
          <p:spPr>
            <a:xfrm>
              <a:off x="2673862" y="2855587"/>
              <a:ext cx="6113334" cy="127626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EEF31B37-CA40-B937-193E-575EBD3ECA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4032" y="2872518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E89F11C1-1B00-9079-E2F8-805DE39C6BA9}"/>
                </a:ext>
              </a:extLst>
            </p:cNvPr>
            <p:cNvSpPr/>
            <p:nvPr/>
          </p:nvSpPr>
          <p:spPr>
            <a:xfrm>
              <a:off x="928466" y="2932170"/>
              <a:ext cx="1618545" cy="2725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3C2139F3-AD3C-33FA-56A2-BBC5DD3C8B0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9690" y="363034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="" xmlns:a16="http://schemas.microsoft.com/office/drawing/2014/main" id="{CC9EA0CA-95B2-10A4-1E19-5DFBB273110F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FF5AA1F3-C802-CE88-30A6-2E9DBF0CF0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19E6E373-E022-3FC2-015D-086AACBCC449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dirty="0"/>
                <a:t> </a:t>
              </a:r>
              <a:r>
                <a:rPr lang="ko-KR" altLang="en-US" sz="1200" dirty="0"/>
                <a:t>학부모 만족도 조사지 일 경우 만족도 조사대상을 기준으로 진행률이 표기됩니다</a:t>
              </a:r>
              <a:r>
                <a:rPr lang="en-US" altLang="ko-KR" sz="1200" dirty="0"/>
                <a:t>.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E744351A-895B-8FB3-8CBC-A2557E665E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53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08825998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120B06FC-CCDE-7450-D8B4-70E08C544EB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 err="1"/>
              <a:t>평가지별통계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</a:t>
            </a:r>
            <a:r>
              <a:rPr lang="en-US" altLang="ko-KR" sz="1200" dirty="0"/>
              <a:t> </a:t>
            </a:r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평가지리스트에서 평가지 제목 클릭</a:t>
            </a:r>
            <a:endParaRPr lang="en-US" altLang="ko-KR" sz="1200" dirty="0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E220D93D-9A7B-211D-26CA-0A4762D2F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7. </a:t>
            </a:r>
            <a:r>
              <a:rPr lang="ko-KR" altLang="en-US" b="1" dirty="0"/>
              <a:t>평가결과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5A35070A-5C4A-186D-DB7E-9D89F4666392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7-1-1.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평가지별통계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F13B739E-9ECD-A539-D65C-A6EB649D3BC4}"/>
              </a:ext>
            </a:extLst>
          </p:cNvPr>
          <p:cNvGrpSpPr/>
          <p:nvPr/>
        </p:nvGrpSpPr>
        <p:grpSpPr>
          <a:xfrm>
            <a:off x="606865" y="1599456"/>
            <a:ext cx="8138932" cy="3659088"/>
            <a:chOff x="591694" y="1499766"/>
            <a:chExt cx="8318157" cy="4017524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15D4E6B6-53A9-E82F-3382-9AEE0505171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7408" y="1499766"/>
              <a:ext cx="8012443" cy="4017524"/>
            </a:xfrm>
            <a:prstGeom prst="rect">
              <a:avLst/>
            </a:prstGeom>
          </p:spPr>
        </p:pic>
        <p:sp>
          <p:nvSpPr>
            <p:cNvPr id="9" name="직사각형 3">
              <a:extLst>
                <a:ext uri="{FF2B5EF4-FFF2-40B4-BE49-F238E27FC236}">
                  <a16:creationId xmlns="" xmlns:a16="http://schemas.microsoft.com/office/drawing/2014/main" id="{005AF74A-4E73-FE9F-2B3B-BBC66E8DE29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93854" y="2954414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293DF9F8-24A8-C240-4343-5EF241209BF7}"/>
                </a:ext>
              </a:extLst>
            </p:cNvPr>
            <p:cNvSpPr/>
            <p:nvPr/>
          </p:nvSpPr>
          <p:spPr>
            <a:xfrm>
              <a:off x="2728106" y="2795973"/>
              <a:ext cx="6099300" cy="76256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70E8AF24-B3BF-81AE-E252-FF3C9CD070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694" y="2501579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E561A2CC-BDB2-E617-AC69-37C3C24BBBA3}"/>
                </a:ext>
              </a:extLst>
            </p:cNvPr>
            <p:cNvSpPr/>
            <p:nvPr/>
          </p:nvSpPr>
          <p:spPr>
            <a:xfrm>
              <a:off x="930804" y="2579703"/>
              <a:ext cx="1618545" cy="2725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="" xmlns:a16="http://schemas.microsoft.com/office/drawing/2014/main" id="{76BDB559-5FD6-5A6B-F007-3D2FF7D19EC7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FC87CF75-E8AF-D542-C9F7-377CD05EFD0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A417908F-CFB3-0AA6-0C6E-06D01E991719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/>
                <a:t>원장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원감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수석교원의</a:t>
              </a:r>
              <a:r>
                <a:rPr lang="en-US" altLang="ko-KR" sz="1200" dirty="0"/>
                <a:t> </a:t>
              </a:r>
              <a:r>
                <a:rPr lang="ko-KR" altLang="en-US" sz="1200" dirty="0" err="1"/>
                <a:t>학부모만족도평가지의</a:t>
              </a:r>
              <a:r>
                <a:rPr lang="ko-KR" altLang="en-US" sz="1200" dirty="0"/>
                <a:t> 통계정보는 교육</a:t>
              </a:r>
              <a:r>
                <a:rPr lang="en-US" altLang="ko-KR" sz="1200" dirty="0"/>
                <a:t>(</a:t>
              </a:r>
              <a:r>
                <a:rPr lang="ko-KR" altLang="en-US" sz="1200" dirty="0"/>
                <a:t>지원</a:t>
              </a:r>
              <a:r>
                <a:rPr lang="en-US" altLang="ko-KR" sz="1200" dirty="0"/>
                <a:t>)</a:t>
              </a:r>
              <a:r>
                <a:rPr lang="ko-KR" altLang="en-US" sz="1200" dirty="0"/>
                <a:t>청에서만 열람이 가능합니다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EDEA28A9-6A1A-A297-A4ED-83538C8A87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54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01454465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EBB65996-6162-26ED-FF15-6991528653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[</a:t>
            </a:r>
            <a:r>
              <a:rPr lang="ko-KR" altLang="en-US" sz="1200" dirty="0"/>
              <a:t>대상자별 반응분포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→ 평가 빈도를 확인 가능 → ② </a:t>
            </a:r>
            <a:r>
              <a:rPr lang="en-US" altLang="ko-KR" sz="1200" dirty="0"/>
              <a:t>[</a:t>
            </a:r>
            <a:r>
              <a:rPr lang="ko-KR" altLang="en-US" sz="1200" dirty="0"/>
              <a:t>평가지표 및 문항별 분포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endParaRPr lang="en-US" altLang="ko-KR" sz="1200" dirty="0"/>
          </a:p>
          <a:p>
            <a:pPr fontAlgn="base">
              <a:lnSpc>
                <a:spcPct val="100000"/>
              </a:lnSpc>
            </a:pPr>
            <a:r>
              <a:rPr lang="ko-KR" altLang="en-US" sz="1200" dirty="0"/>
              <a:t>③ 평균 통계정보 확인 가능</a:t>
            </a:r>
            <a:r>
              <a:rPr lang="en-US" altLang="ko-KR" sz="1200" dirty="0"/>
              <a:t> </a:t>
            </a:r>
            <a:r>
              <a:rPr lang="ko-KR" altLang="en-US" sz="1200" dirty="0"/>
              <a:t>④ </a:t>
            </a:r>
            <a:r>
              <a:rPr lang="en-US" altLang="ko-KR" sz="1200" dirty="0"/>
              <a:t>[</a:t>
            </a:r>
            <a:r>
              <a:rPr lang="ko-KR" altLang="en-US" sz="1200" dirty="0"/>
              <a:t>서술형 문항보기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→ 작성된 서술 답변 평가 확인 가능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58B109D4-DC8D-D740-8094-E873C7B0B6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7. </a:t>
            </a:r>
            <a:r>
              <a:rPr lang="ko-KR" altLang="en-US" b="1" dirty="0"/>
              <a:t>평가결과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39049E1E-09DD-3E19-B272-06274F7094D6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7-1-2.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평가지별통계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88F51E3E-6817-82D0-514E-3543A7A0DEB7}"/>
              </a:ext>
            </a:extLst>
          </p:cNvPr>
          <p:cNvGrpSpPr/>
          <p:nvPr/>
        </p:nvGrpSpPr>
        <p:grpSpPr>
          <a:xfrm>
            <a:off x="770919" y="1499008"/>
            <a:ext cx="8013462" cy="3809972"/>
            <a:chOff x="613907" y="1499007"/>
            <a:chExt cx="8170474" cy="3946273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57D4B860-BE2F-A50A-63CC-77F74A4FFB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71451" y="3693692"/>
              <a:ext cx="3912930" cy="1751588"/>
            </a:xfrm>
            <a:prstGeom prst="rect">
              <a:avLst/>
            </a:prstGeom>
            <a:ln>
              <a:solidFill>
                <a:srgbClr val="E06927"/>
              </a:solidFill>
            </a:ln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EDE27742-2192-CD86-494F-909CD89FD7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871451" y="1499007"/>
              <a:ext cx="3912930" cy="2057083"/>
            </a:xfrm>
            <a:prstGeom prst="rect">
              <a:avLst/>
            </a:prstGeom>
            <a:ln>
              <a:solidFill>
                <a:srgbClr val="E06927"/>
              </a:solidFill>
            </a:ln>
          </p:spPr>
        </p:pic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196490B8-479E-1B9B-5E74-D72EDD1715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97445" y="2232675"/>
              <a:ext cx="3818575" cy="2420495"/>
            </a:xfrm>
            <a:prstGeom prst="rect">
              <a:avLst/>
            </a:prstGeom>
          </p:spPr>
        </p:pic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EE04E630-0EA8-11C2-CA6C-4EDF0F570F8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3907" y="4015488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26DFB47C-6235-1AD3-2C96-4E4E7FD64B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39009" y="2727066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5035DF3E-C262-7325-08CB-23BF55BC07A7}"/>
                </a:ext>
              </a:extLst>
            </p:cNvPr>
            <p:cNvSpPr/>
            <p:nvPr/>
          </p:nvSpPr>
          <p:spPr>
            <a:xfrm>
              <a:off x="5652150" y="3068286"/>
              <a:ext cx="3132231" cy="23256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40064B8A-5518-B034-0610-85D5C9A97CDE}"/>
                </a:ext>
              </a:extLst>
            </p:cNvPr>
            <p:cNvSpPr/>
            <p:nvPr/>
          </p:nvSpPr>
          <p:spPr>
            <a:xfrm>
              <a:off x="969456" y="4080965"/>
              <a:ext cx="765472" cy="24012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5" name="직선 화살표 연결선 14">
              <a:extLst>
                <a:ext uri="{FF2B5EF4-FFF2-40B4-BE49-F238E27FC236}">
                  <a16:creationId xmlns="" xmlns:a16="http://schemas.microsoft.com/office/drawing/2014/main" id="{BE2F47DD-9F8B-CB11-3EDC-16EA75B592E7}"/>
                </a:ext>
              </a:extLst>
            </p:cNvPr>
            <p:cNvCxnSpPr/>
            <p:nvPr/>
          </p:nvCxnSpPr>
          <p:spPr>
            <a:xfrm flipV="1">
              <a:off x="1619590" y="1992555"/>
              <a:ext cx="3251861" cy="9288"/>
            </a:xfrm>
            <a:prstGeom prst="straightConnector1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화살표 연결선 15">
              <a:extLst>
                <a:ext uri="{FF2B5EF4-FFF2-40B4-BE49-F238E27FC236}">
                  <a16:creationId xmlns="" xmlns:a16="http://schemas.microsoft.com/office/drawing/2014/main" id="{874ABDD8-3EE9-74D2-3B59-E5D440D94C6A}"/>
                </a:ext>
              </a:extLst>
            </p:cNvPr>
            <p:cNvCxnSpPr/>
            <p:nvPr/>
          </p:nvCxnSpPr>
          <p:spPr>
            <a:xfrm>
              <a:off x="2359636" y="4221110"/>
              <a:ext cx="2511815" cy="0"/>
            </a:xfrm>
            <a:prstGeom prst="straightConnector1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610C58BA-04CF-F1B8-F139-14D69892C94D}"/>
                </a:ext>
              </a:extLst>
            </p:cNvPr>
            <p:cNvSpPr/>
            <p:nvPr/>
          </p:nvSpPr>
          <p:spPr>
            <a:xfrm>
              <a:off x="1734927" y="4080965"/>
              <a:ext cx="624709" cy="24012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8" name="직선 연결선 17">
              <a:extLst>
                <a:ext uri="{FF2B5EF4-FFF2-40B4-BE49-F238E27FC236}">
                  <a16:creationId xmlns="" xmlns:a16="http://schemas.microsoft.com/office/drawing/2014/main" id="{FD166FE7-14C2-9DE6-69CC-0CB8A4A7BFAE}"/>
                </a:ext>
              </a:extLst>
            </p:cNvPr>
            <p:cNvCxnSpPr/>
            <p:nvPr/>
          </p:nvCxnSpPr>
          <p:spPr>
            <a:xfrm>
              <a:off x="1619590" y="2001843"/>
              <a:ext cx="0" cy="2079122"/>
            </a:xfrm>
            <a:prstGeom prst="line">
              <a:avLst/>
            </a:prstGeom>
            <a:ln w="28575">
              <a:solidFill>
                <a:srgbClr val="E0692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A03B5B02-39A2-C604-9CBE-70B0E99720B0}"/>
                </a:ext>
              </a:extLst>
            </p:cNvPr>
            <p:cNvSpPr/>
            <p:nvPr/>
          </p:nvSpPr>
          <p:spPr>
            <a:xfrm>
              <a:off x="5220090" y="5085230"/>
              <a:ext cx="3456480" cy="34154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766EB6F2-E799-385F-6892-7B03FE4C790C}"/>
                </a:ext>
              </a:extLst>
            </p:cNvPr>
            <p:cNvSpPr/>
            <p:nvPr/>
          </p:nvSpPr>
          <p:spPr>
            <a:xfrm>
              <a:off x="4945566" y="3062568"/>
              <a:ext cx="654046" cy="24668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3">
              <a:extLst>
                <a:ext uri="{FF2B5EF4-FFF2-40B4-BE49-F238E27FC236}">
                  <a16:creationId xmlns="" xmlns:a16="http://schemas.microsoft.com/office/drawing/2014/main" id="{7AEDCC81-A56C-65D3-CFED-6C491D6D77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4692" y="2727066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③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22" name="직사각형 3">
              <a:extLst>
                <a:ext uri="{FF2B5EF4-FFF2-40B4-BE49-F238E27FC236}">
                  <a16:creationId xmlns="" xmlns:a16="http://schemas.microsoft.com/office/drawing/2014/main" id="{A5132388-C2EB-035D-1E7D-E395D61BA76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12279" y="476296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④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pic>
          <p:nvPicPr>
            <p:cNvPr id="23" name="그림 22">
              <a:extLst>
                <a:ext uri="{FF2B5EF4-FFF2-40B4-BE49-F238E27FC236}">
                  <a16:creationId xmlns="" xmlns:a16="http://schemas.microsoft.com/office/drawing/2014/main" id="{B42B5AFB-994B-435A-A679-55D45356884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43320" y="2943591"/>
              <a:ext cx="1647408" cy="228353"/>
            </a:xfrm>
            <a:prstGeom prst="rect">
              <a:avLst/>
            </a:prstGeom>
          </p:spPr>
        </p:pic>
        <p:pic>
          <p:nvPicPr>
            <p:cNvPr id="24" name="그림 23">
              <a:extLst>
                <a:ext uri="{FF2B5EF4-FFF2-40B4-BE49-F238E27FC236}">
                  <a16:creationId xmlns="" xmlns:a16="http://schemas.microsoft.com/office/drawing/2014/main" id="{F48D16ED-355B-0BB6-A100-A17EC836022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77002" y="2082528"/>
              <a:ext cx="1083210" cy="150147"/>
            </a:xfrm>
            <a:prstGeom prst="rect">
              <a:avLst/>
            </a:prstGeom>
          </p:spPr>
        </p:pic>
        <p:pic>
          <p:nvPicPr>
            <p:cNvPr id="25" name="그림 24">
              <a:extLst>
                <a:ext uri="{FF2B5EF4-FFF2-40B4-BE49-F238E27FC236}">
                  <a16:creationId xmlns="" xmlns:a16="http://schemas.microsoft.com/office/drawing/2014/main" id="{FECD990B-4042-0BF6-7C1A-92D3CB7DDD1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65050" y="4246377"/>
              <a:ext cx="1083280" cy="150157"/>
            </a:xfrm>
            <a:prstGeom prst="rect">
              <a:avLst/>
            </a:prstGeom>
          </p:spPr>
        </p:pic>
      </p:grpSp>
      <p:grpSp>
        <p:nvGrpSpPr>
          <p:cNvPr id="26" name="그룹 25">
            <a:extLst>
              <a:ext uri="{FF2B5EF4-FFF2-40B4-BE49-F238E27FC236}">
                <a16:creationId xmlns="" xmlns:a16="http://schemas.microsoft.com/office/drawing/2014/main" id="{6E4437E7-1C67-3D39-19F5-85C1328AB379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27" name="그룹 26">
              <a:extLst>
                <a:ext uri="{FF2B5EF4-FFF2-40B4-BE49-F238E27FC236}">
                  <a16:creationId xmlns="" xmlns:a16="http://schemas.microsoft.com/office/drawing/2014/main" id="{FE635EDC-EFDE-8942-0D00-A2949BF4EC82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31" name="그림 30">
                <a:extLst>
                  <a:ext uri="{FF2B5EF4-FFF2-40B4-BE49-F238E27FC236}">
                    <a16:creationId xmlns="" xmlns:a16="http://schemas.microsoft.com/office/drawing/2014/main" id="{57735340-30D2-FB86-2E76-B6EFFF9CB164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2" name="직사각형 31">
                <a:extLst>
                  <a:ext uri="{FF2B5EF4-FFF2-40B4-BE49-F238E27FC236}">
                    <a16:creationId xmlns="" xmlns:a16="http://schemas.microsoft.com/office/drawing/2014/main" id="{4B026850-A8D6-422B-9CB5-41E037CEE7F6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대상자별 반응분포에서 평가 척도 중 </a:t>
                </a:r>
                <a:r>
                  <a:rPr lang="en-US" altLang="ko-KR" sz="1200" dirty="0"/>
                  <a:t>‘</a:t>
                </a:r>
                <a:r>
                  <a:rPr lang="ko-KR" altLang="en-US" sz="1200" dirty="0" err="1"/>
                  <a:t>잘모르겠다</a:t>
                </a:r>
                <a:r>
                  <a:rPr lang="en-US" altLang="ko-KR" sz="1200" dirty="0"/>
                  <a:t>’</a:t>
                </a:r>
                <a:r>
                  <a:rPr lang="ko-KR" altLang="en-US" sz="1200" dirty="0"/>
                  <a:t>의 빈도와 환산점은 평가 결과에 반영이 되지 않습니다 </a:t>
                </a:r>
                <a:endParaRPr lang="en-US" altLang="ko-KR" sz="1200" dirty="0"/>
              </a:p>
            </p:txBody>
          </p:sp>
        </p:grpSp>
        <p:grpSp>
          <p:nvGrpSpPr>
            <p:cNvPr id="28" name="그룹 27">
              <a:extLst>
                <a:ext uri="{FF2B5EF4-FFF2-40B4-BE49-F238E27FC236}">
                  <a16:creationId xmlns="" xmlns:a16="http://schemas.microsoft.com/office/drawing/2014/main" id="{E3EE06BB-E3DC-9BFC-F92D-AB6A8C2B6EE3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29" name="그림 28">
                <a:extLst>
                  <a:ext uri="{FF2B5EF4-FFF2-40B4-BE49-F238E27FC236}">
                    <a16:creationId xmlns="" xmlns:a16="http://schemas.microsoft.com/office/drawing/2014/main" id="{BDE9F6B7-2A83-D90C-E664-6F1D5684E4C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0" name="직사각형 29">
                <a:extLst>
                  <a:ext uri="{FF2B5EF4-FFF2-40B4-BE49-F238E27FC236}">
                    <a16:creationId xmlns="" xmlns:a16="http://schemas.microsoft.com/office/drawing/2014/main" id="{4DCAE85F-C5CF-BB46-7458-BF2C0EEACFB6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서술 문항은 온라인 평가지에서 작성한 내용만 반영이 됩니다</a:t>
                </a:r>
                <a:r>
                  <a:rPr lang="en-US" altLang="ko-KR" sz="1200" dirty="0"/>
                  <a:t>. 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A7C796CE-51F4-E3C2-B698-4E8042ADA4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55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1721480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B4B0A59A-FD36-ECE0-F146-4E191AA52C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 err="1"/>
              <a:t>유치원및교원현황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학급 및 유아현황</a:t>
            </a:r>
            <a:r>
              <a:rPr lang="en-US" altLang="ko-KR" sz="1200" dirty="0"/>
              <a:t>, </a:t>
            </a:r>
            <a:r>
              <a:rPr lang="ko-KR" altLang="en-US" sz="1200" dirty="0"/>
              <a:t>교원현황을 작성 후 </a:t>
            </a:r>
            <a:r>
              <a:rPr lang="en-US" altLang="ko-KR" sz="1200" dirty="0"/>
              <a:t>[</a:t>
            </a:r>
            <a:r>
              <a:rPr lang="ko-KR" altLang="en-US" sz="1200" dirty="0"/>
              <a:t>저장</a:t>
            </a:r>
            <a:r>
              <a:rPr lang="en-US" altLang="ko-KR" sz="1200" dirty="0"/>
              <a:t>]</a:t>
            </a:r>
            <a:r>
              <a:rPr lang="ko-KR" altLang="en-US" sz="1200" dirty="0"/>
              <a:t>버튼을 클릭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8406A14F-9D3C-8464-90C9-C517AE747E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7. </a:t>
            </a:r>
            <a:r>
              <a:rPr lang="ko-KR" altLang="en-US" b="1" dirty="0"/>
              <a:t>평가결과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951C14B6-92D6-95BB-ED30-EA3C8928A12B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 및 교원현황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06AB0FB3-CD35-2C07-E926-89A113B39AD0}"/>
              </a:ext>
            </a:extLst>
          </p:cNvPr>
          <p:cNvGrpSpPr/>
          <p:nvPr/>
        </p:nvGrpSpPr>
        <p:grpSpPr>
          <a:xfrm>
            <a:off x="729975" y="1567484"/>
            <a:ext cx="8101925" cy="3659609"/>
            <a:chOff x="595503" y="1567484"/>
            <a:chExt cx="8277341" cy="396000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A5B944DE-74BF-43D9-213E-1DDC81553DF9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1744" y="1567484"/>
              <a:ext cx="7921100" cy="3960000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56AE25E7-62C4-C4F2-7AA7-387DEB57385D}"/>
                </a:ext>
              </a:extLst>
            </p:cNvPr>
            <p:cNvSpPr/>
            <p:nvPr/>
          </p:nvSpPr>
          <p:spPr>
            <a:xfrm>
              <a:off x="2691032" y="2421331"/>
              <a:ext cx="6120848" cy="180232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050FF6F5-9BF5-9A77-174A-53C6F98821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1554" y="2708900"/>
              <a:ext cx="34818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590F2222-A234-4911-9FF6-4ECF81CDDE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5503" y="1925499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8A624936-81C8-36FE-2EC3-2623A9660202}"/>
                </a:ext>
              </a:extLst>
            </p:cNvPr>
            <p:cNvSpPr/>
            <p:nvPr/>
          </p:nvSpPr>
          <p:spPr>
            <a:xfrm>
              <a:off x="945884" y="2021041"/>
              <a:ext cx="1618545" cy="20991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="" xmlns:a16="http://schemas.microsoft.com/office/drawing/2014/main" id="{B4ECD8B7-1EAD-CDD7-D86B-698A98564CF5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14" name="그룹 13">
              <a:extLst>
                <a:ext uri="{FF2B5EF4-FFF2-40B4-BE49-F238E27FC236}">
                  <a16:creationId xmlns="" xmlns:a16="http://schemas.microsoft.com/office/drawing/2014/main" id="{AD32C294-9C6F-28BC-129E-9BE4E2412C57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18" name="그림 17">
                <a:extLst>
                  <a:ext uri="{FF2B5EF4-FFF2-40B4-BE49-F238E27FC236}">
                    <a16:creationId xmlns="" xmlns:a16="http://schemas.microsoft.com/office/drawing/2014/main" id="{8BE22958-FF62-26C9-7A3B-AF0532B2AFA0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9" name="직사각형 18">
                <a:extLst>
                  <a:ext uri="{FF2B5EF4-FFF2-40B4-BE49-F238E27FC236}">
                    <a16:creationId xmlns="" xmlns:a16="http://schemas.microsoft.com/office/drawing/2014/main" id="{C62C4DDD-5725-339B-A8F2-294EF49E023C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 err="1"/>
                  <a:t>학급수</a:t>
                </a:r>
                <a:r>
                  <a:rPr lang="en-US" altLang="ko-KR" sz="1200" dirty="0"/>
                  <a:t>, </a:t>
                </a:r>
                <a:r>
                  <a:rPr lang="ko-KR" altLang="en-US" sz="1200" dirty="0" err="1"/>
                  <a:t>유아수를</a:t>
                </a:r>
                <a:r>
                  <a:rPr lang="ko-KR" altLang="en-US" sz="1200" dirty="0"/>
                  <a:t> 작성 후 유아의 최종 소계의 값이 등록 된 </a:t>
                </a:r>
                <a:r>
                  <a:rPr lang="ko-KR" altLang="en-US" sz="1200" dirty="0" err="1"/>
                  <a:t>유아수와</a:t>
                </a:r>
                <a:r>
                  <a:rPr lang="ko-KR" altLang="en-US" sz="1200" dirty="0"/>
                  <a:t> 동일해야 합니다</a:t>
                </a:r>
                <a:r>
                  <a:rPr lang="en-US" altLang="ko-KR" sz="1200" dirty="0"/>
                  <a:t>.</a:t>
                </a: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="" xmlns:a16="http://schemas.microsoft.com/office/drawing/2014/main" id="{D4FC3AAA-952A-3D85-2651-4EF257754AE2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16" name="그림 15">
                <a:extLst>
                  <a:ext uri="{FF2B5EF4-FFF2-40B4-BE49-F238E27FC236}">
                    <a16:creationId xmlns="" xmlns:a16="http://schemas.microsoft.com/office/drawing/2014/main" id="{5C420299-B4D2-094A-0AB8-420A7FF4DE8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7" name="직사각형 16">
                <a:extLst>
                  <a:ext uri="{FF2B5EF4-FFF2-40B4-BE49-F238E27FC236}">
                    <a16:creationId xmlns="" xmlns:a16="http://schemas.microsoft.com/office/drawing/2014/main" id="{54B3B992-68A4-53C6-06D5-CCAB926D7B92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직급별 교원 정원을 작성 후 등록 된 교원수와 동일해야 합니다</a:t>
                </a:r>
                <a:r>
                  <a:rPr lang="en-US" altLang="ko-KR" sz="1200" dirty="0"/>
                  <a:t>. 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B8164641-AA7B-A9C3-A2A5-D27DCD9D94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56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8239043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BBD6822B-A081-C87A-F6B5-9CF7D23B62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 err="1"/>
              <a:t>지표별평가결과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직급을 클릭하여 평가지표별로 동료교원평가</a:t>
            </a:r>
            <a:r>
              <a:rPr lang="en-US" altLang="ko-KR" sz="1200" dirty="0"/>
              <a:t>, </a:t>
            </a:r>
            <a:r>
              <a:rPr lang="ko-KR" altLang="en-US" sz="1200" dirty="0"/>
              <a:t>학부모만족도의 응답 수</a:t>
            </a:r>
            <a:r>
              <a:rPr lang="en-US" altLang="ko-KR" sz="1200" dirty="0"/>
              <a:t>, </a:t>
            </a:r>
            <a:r>
              <a:rPr lang="ko-KR" altLang="en-US" sz="1200" dirty="0"/>
              <a:t>환산평균</a:t>
            </a:r>
            <a:r>
              <a:rPr lang="en-US" altLang="ko-KR" sz="1200" dirty="0"/>
              <a:t>, </a:t>
            </a:r>
            <a:r>
              <a:rPr lang="ko-KR" altLang="en-US" sz="1200" dirty="0"/>
              <a:t>표준편차를 확인 가능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58DD4E25-9A90-0F6E-C10E-F9DADA218F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7. </a:t>
            </a:r>
            <a:r>
              <a:rPr lang="ko-KR" altLang="en-US" b="1" dirty="0"/>
              <a:t>평가결과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06D88D6E-B2D5-9C4E-09E7-3441F24735C4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7-3.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지표별평가결과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1D8EFE06-85F5-DB13-593A-6C7F523193E1}"/>
              </a:ext>
            </a:extLst>
          </p:cNvPr>
          <p:cNvGrpSpPr/>
          <p:nvPr/>
        </p:nvGrpSpPr>
        <p:grpSpPr>
          <a:xfrm>
            <a:off x="743623" y="1556740"/>
            <a:ext cx="8083943" cy="3561170"/>
            <a:chOff x="595503" y="1556740"/>
            <a:chExt cx="8259359" cy="396000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B886AA49-E0AC-2C08-FA6E-ACBDA4F1880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4862" y="1556740"/>
              <a:ext cx="7920000" cy="3960000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3AE45007-153E-5ADA-E534-58DB87858017}"/>
                </a:ext>
              </a:extLst>
            </p:cNvPr>
            <p:cNvSpPr/>
            <p:nvPr/>
          </p:nvSpPr>
          <p:spPr>
            <a:xfrm>
              <a:off x="2687878" y="2835502"/>
              <a:ext cx="6132712" cy="26638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AA616D64-9023-7DB6-B292-29FD5265011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5503" y="2627608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EC4A7FBB-71D3-A569-CE81-8BF21DAA01D4}"/>
                </a:ext>
              </a:extLst>
            </p:cNvPr>
            <p:cNvSpPr/>
            <p:nvPr/>
          </p:nvSpPr>
          <p:spPr>
            <a:xfrm>
              <a:off x="937175" y="2731859"/>
              <a:ext cx="1618545" cy="20991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0B602FCB-715D-AC30-9D09-BB9D6381E1A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39690" y="3491728"/>
              <a:ext cx="34818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="" xmlns:a16="http://schemas.microsoft.com/office/drawing/2014/main" id="{3DD7B793-59B3-DD78-29DC-7D7F30D16B92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2DEAFF1E-375C-3D51-54E3-7403226EBD2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D03CD426-B9D7-79C4-F09F-4C364CF2A0C3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dirty="0"/>
                <a:t> </a:t>
              </a:r>
              <a:r>
                <a:rPr lang="ko-KR" altLang="en-US" sz="1200" dirty="0"/>
                <a:t>원장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원감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수석교사의 </a:t>
              </a:r>
              <a:r>
                <a:rPr lang="ko-KR" altLang="en-US" sz="1200" dirty="0" err="1"/>
                <a:t>지표별</a:t>
              </a:r>
              <a:r>
                <a:rPr lang="ko-KR" altLang="en-US" sz="1200" dirty="0"/>
                <a:t> 평가결과 정보는 교육</a:t>
              </a:r>
              <a:r>
                <a:rPr lang="en-US" altLang="ko-KR" sz="1200" dirty="0"/>
                <a:t>(</a:t>
              </a:r>
              <a:r>
                <a:rPr lang="ko-KR" altLang="en-US" sz="1200" dirty="0"/>
                <a:t>지원</a:t>
              </a:r>
              <a:r>
                <a:rPr lang="en-US" altLang="ko-KR" sz="1200" dirty="0"/>
                <a:t>)</a:t>
              </a:r>
              <a:r>
                <a:rPr lang="ko-KR" altLang="en-US" sz="1200" dirty="0"/>
                <a:t>청에서만 열람이 가능합니다</a:t>
              </a:r>
              <a:r>
                <a:rPr lang="en-US" altLang="ko-KR" sz="1200" dirty="0"/>
                <a:t>.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D21876D-4BDD-95A0-DD35-4595DD229A8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57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604002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DFEBC1B9-5E2F-6BA9-47E2-ACD8E4D6FDD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 err="1"/>
              <a:t>점수별통계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교원 직급을 클릭하여 교원의 동료교원평가</a:t>
            </a:r>
            <a:r>
              <a:rPr lang="en-US" altLang="ko-KR" sz="1200" dirty="0"/>
              <a:t>, </a:t>
            </a:r>
            <a:r>
              <a:rPr lang="ko-KR" altLang="en-US" sz="1200" dirty="0"/>
              <a:t>학부모만족도의 응답 수</a:t>
            </a:r>
            <a:r>
              <a:rPr lang="en-US" altLang="ko-KR" sz="1200" dirty="0"/>
              <a:t>, </a:t>
            </a:r>
            <a:r>
              <a:rPr lang="ko-KR" altLang="en-US" sz="1200" dirty="0"/>
              <a:t>환산 평균을 확인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E12E0746-1F14-0425-CACD-8DA6AAE733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7. </a:t>
            </a:r>
            <a:r>
              <a:rPr lang="ko-KR" altLang="en-US" b="1" dirty="0"/>
              <a:t>평가결과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0F199B82-ADEF-4275-FEB5-036DAD43A6C0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7-4. </a:t>
            </a:r>
            <a:r>
              <a:rPr lang="ko-KR" altLang="en-US" dirty="0" err="1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점수별통계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3680923F-4D52-FAFA-BCC7-065DB37C82C2}"/>
              </a:ext>
            </a:extLst>
          </p:cNvPr>
          <p:cNvGrpSpPr/>
          <p:nvPr/>
        </p:nvGrpSpPr>
        <p:grpSpPr>
          <a:xfrm>
            <a:off x="770919" y="2033157"/>
            <a:ext cx="8085416" cy="2791686"/>
            <a:chOff x="500581" y="2285281"/>
            <a:chExt cx="8449063" cy="2245306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330425BD-49D1-9296-E47D-243F8E6A7FE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105193" y="2407604"/>
              <a:ext cx="3844451" cy="1875720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7A160294-836A-BE86-412D-0B589B0F122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13218" y="2285281"/>
              <a:ext cx="4256737" cy="2245306"/>
            </a:xfrm>
            <a:prstGeom prst="rect">
              <a:avLst/>
            </a:prstGeom>
            <a:ln>
              <a:solidFill>
                <a:srgbClr val="FFC000"/>
              </a:solidFill>
            </a:ln>
          </p:spPr>
        </p:pic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341057D6-83C4-DAA0-B49D-7D79C679DFF0}"/>
                </a:ext>
              </a:extLst>
            </p:cNvPr>
            <p:cNvSpPr/>
            <p:nvPr/>
          </p:nvSpPr>
          <p:spPr>
            <a:xfrm>
              <a:off x="1771437" y="2911846"/>
              <a:ext cx="3295864" cy="95768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D20B3516-00BD-18CF-AC82-330909DB3C4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05497" y="2580348"/>
              <a:ext cx="348187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8CF1A767-0733-132F-EEF0-2CD0F7D5A1A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0581" y="3390689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F9B0039B-2FD3-449D-58E4-2EF452A9E05D}"/>
                </a:ext>
              </a:extLst>
            </p:cNvPr>
            <p:cNvSpPr/>
            <p:nvPr/>
          </p:nvSpPr>
          <p:spPr>
            <a:xfrm>
              <a:off x="733381" y="3692418"/>
              <a:ext cx="958219" cy="29120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4C5B5DFB-6BF6-546E-DA21-4539882A7CAB}"/>
                </a:ext>
              </a:extLst>
            </p:cNvPr>
            <p:cNvSpPr/>
            <p:nvPr/>
          </p:nvSpPr>
          <p:spPr>
            <a:xfrm>
              <a:off x="5940190" y="3213576"/>
              <a:ext cx="2939238" cy="65595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5" name="직선 화살표 연결선 14">
              <a:extLst>
                <a:ext uri="{FF2B5EF4-FFF2-40B4-BE49-F238E27FC236}">
                  <a16:creationId xmlns="" xmlns:a16="http://schemas.microsoft.com/office/drawing/2014/main" id="{7736C39D-EC7F-3E01-36AB-91FB79EC779D}"/>
                </a:ext>
              </a:extLst>
            </p:cNvPr>
            <p:cNvCxnSpPr>
              <a:stCxn id="10" idx="3"/>
            </p:cNvCxnSpPr>
            <p:nvPr/>
          </p:nvCxnSpPr>
          <p:spPr>
            <a:xfrm>
              <a:off x="5067301" y="3390689"/>
              <a:ext cx="872889" cy="301729"/>
            </a:xfrm>
            <a:prstGeom prst="straightConnector1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5C4A03FF-22D4-41F0-4779-1EFBE24B1988}"/>
                </a:ext>
              </a:extLst>
            </p:cNvPr>
            <p:cNvSpPr txBox="1"/>
            <p:nvPr/>
          </p:nvSpPr>
          <p:spPr>
            <a:xfrm>
              <a:off x="6673577" y="3480741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="" xmlns:a16="http://schemas.microsoft.com/office/drawing/2014/main" id="{1579CD60-9BCE-4A68-1525-C1D26B0AE93C}"/>
                </a:ext>
              </a:extLst>
            </p:cNvPr>
            <p:cNvSpPr txBox="1"/>
            <p:nvPr/>
          </p:nvSpPr>
          <p:spPr>
            <a:xfrm>
              <a:off x="7260841" y="3475843"/>
              <a:ext cx="216726" cy="18466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sz="600" dirty="0"/>
                <a:t>-</a:t>
              </a:r>
              <a:endParaRPr lang="ko-KR" altLang="en-US" sz="600" dirty="0"/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69168A34-C419-DAEE-DC71-B9308E8C8874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71D0A9CD-5AEE-DDD0-7193-FA2464F48EF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F9E2E2B2-9330-73CD-288D-98318BAA3B78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/>
                <a:t>원장</a:t>
              </a:r>
              <a:r>
                <a:rPr lang="en-US" altLang="ko-KR" sz="1200" dirty="0"/>
                <a:t>, </a:t>
              </a:r>
              <a:r>
                <a:rPr lang="ko-KR" altLang="en-US" sz="1200" dirty="0" err="1"/>
                <a:t>원감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수석교사의 평가통계정보는 교육</a:t>
              </a:r>
              <a:r>
                <a:rPr lang="en-US" altLang="ko-KR" sz="1200" dirty="0"/>
                <a:t>(</a:t>
              </a:r>
              <a:r>
                <a:rPr lang="ko-KR" altLang="en-US" sz="1200" dirty="0"/>
                <a:t>지원</a:t>
              </a:r>
              <a:r>
                <a:rPr lang="en-US" altLang="ko-KR" sz="1200" dirty="0"/>
                <a:t>)</a:t>
              </a:r>
              <a:r>
                <a:rPr lang="ko-KR" altLang="en-US" sz="1200" dirty="0"/>
                <a:t>청에서만 열람이 가능합니다</a:t>
              </a:r>
              <a:r>
                <a:rPr lang="en-US" altLang="ko-KR" sz="1200" dirty="0"/>
                <a:t>. </a:t>
              </a:r>
              <a:endParaRPr lang="ko-KR" altLang="en-US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47BC7116-D28B-BA82-6B5D-F74D3BF0A2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58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84892627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B5024445-75CC-7D2E-B2E9-3E7AE690AE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/>
              <a:t>마감처리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② </a:t>
            </a:r>
            <a:r>
              <a:rPr lang="en-US" altLang="ko-KR" sz="1200" dirty="0"/>
              <a:t>[</a:t>
            </a:r>
            <a:r>
              <a:rPr lang="ko-KR" altLang="en-US" sz="1200" dirty="0"/>
              <a:t>마감완료하기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</a:t>
            </a:r>
            <a:r>
              <a:rPr lang="en-US" altLang="ko-KR" sz="1200" dirty="0"/>
              <a:t>‘</a:t>
            </a:r>
            <a:r>
              <a:rPr lang="ko-KR" altLang="en-US" sz="1200" dirty="0" err="1"/>
              <a:t>학부모만족도조사</a:t>
            </a:r>
            <a:r>
              <a:rPr lang="en-US" altLang="ko-KR" sz="1200" dirty="0"/>
              <a:t>’ </a:t>
            </a:r>
            <a:r>
              <a:rPr lang="ko-KR" altLang="en-US" sz="1200" dirty="0"/>
              <a:t>별로 마감 완료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BA5490BD-5BAC-618C-8CD3-E91D5AD5AE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7. </a:t>
            </a:r>
            <a:r>
              <a:rPr lang="ko-KR" altLang="en-US" b="1" dirty="0"/>
              <a:t>평가결과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CDDCF6DE-C55F-433A-6930-7FEC5D2BB43A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7-5.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마감처리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2437C985-97E8-F6E7-1047-8B2ADD70FF7B}"/>
              </a:ext>
            </a:extLst>
          </p:cNvPr>
          <p:cNvGrpSpPr/>
          <p:nvPr/>
        </p:nvGrpSpPr>
        <p:grpSpPr>
          <a:xfrm>
            <a:off x="770919" y="1576973"/>
            <a:ext cx="8073726" cy="3581882"/>
            <a:chOff x="596807" y="1576972"/>
            <a:chExt cx="8247838" cy="4010025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8431CE9F-BED6-ECA4-4970-15ED43BF4C0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29370" y="1576972"/>
              <a:ext cx="7915275" cy="4010025"/>
            </a:xfrm>
            <a:prstGeom prst="rect">
              <a:avLst/>
            </a:prstGeom>
          </p:spPr>
        </p:pic>
        <p:sp>
          <p:nvSpPr>
            <p:cNvPr id="9" name="직사각형 3">
              <a:extLst>
                <a:ext uri="{FF2B5EF4-FFF2-40B4-BE49-F238E27FC236}">
                  <a16:creationId xmlns="" xmlns:a16="http://schemas.microsoft.com/office/drawing/2014/main" id="{E6B8B59A-4C8A-E30F-A0E7-DA4B59E352D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03824" y="4842288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D012A9F2-20F8-6E70-6867-BC63E7B29254}"/>
                </a:ext>
              </a:extLst>
            </p:cNvPr>
            <p:cNvSpPr/>
            <p:nvPr/>
          </p:nvSpPr>
          <p:spPr>
            <a:xfrm>
              <a:off x="7020340" y="4893551"/>
              <a:ext cx="838215" cy="28548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A72D3054-E479-CCFB-1262-DF85FEA454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6807" y="4354083"/>
              <a:ext cx="590723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2" name="직사각형 11">
              <a:extLst>
                <a:ext uri="{FF2B5EF4-FFF2-40B4-BE49-F238E27FC236}">
                  <a16:creationId xmlns="" xmlns:a16="http://schemas.microsoft.com/office/drawing/2014/main" id="{C8FB4C21-A66C-2340-C7F0-0B23BEAAC155}"/>
                </a:ext>
              </a:extLst>
            </p:cNvPr>
            <p:cNvSpPr/>
            <p:nvPr/>
          </p:nvSpPr>
          <p:spPr>
            <a:xfrm>
              <a:off x="916908" y="4440916"/>
              <a:ext cx="1611308" cy="29120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3" name="그룹 12">
            <a:extLst>
              <a:ext uri="{FF2B5EF4-FFF2-40B4-BE49-F238E27FC236}">
                <a16:creationId xmlns="" xmlns:a16="http://schemas.microsoft.com/office/drawing/2014/main" id="{1A51A7F6-DE1E-D88F-4626-0B9A15D1E20D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14" name="그룹 13">
              <a:extLst>
                <a:ext uri="{FF2B5EF4-FFF2-40B4-BE49-F238E27FC236}">
                  <a16:creationId xmlns="" xmlns:a16="http://schemas.microsoft.com/office/drawing/2014/main" id="{2ED6EAAA-0715-A1E0-3DF4-82C7E62C692F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18" name="그림 17">
                <a:extLst>
                  <a:ext uri="{FF2B5EF4-FFF2-40B4-BE49-F238E27FC236}">
                    <a16:creationId xmlns="" xmlns:a16="http://schemas.microsoft.com/office/drawing/2014/main" id="{A96A6282-5220-928E-EC71-AC42BDC6FD0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9" name="직사각형 18">
                <a:extLst>
                  <a:ext uri="{FF2B5EF4-FFF2-40B4-BE49-F238E27FC236}">
                    <a16:creationId xmlns="" xmlns:a16="http://schemas.microsoft.com/office/drawing/2014/main" id="{E2C4BC90-FE19-2347-381A-B64117394C41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200" dirty="0"/>
                  <a:t> </a:t>
                </a:r>
                <a:r>
                  <a:rPr lang="ko-KR" altLang="en-US" sz="1200" dirty="0" err="1"/>
                  <a:t>학부모만족도조사</a:t>
                </a:r>
                <a:r>
                  <a:rPr lang="ko-KR" altLang="en-US" sz="1200" dirty="0"/>
                  <a:t> 전부 마감처리를 하게 되면 교육청으로 통계정보가 전송됩니다</a:t>
                </a:r>
                <a:r>
                  <a:rPr lang="en-US" altLang="ko-KR" sz="1200" dirty="0"/>
                  <a:t>.</a:t>
                </a:r>
              </a:p>
            </p:txBody>
          </p:sp>
        </p:grpSp>
        <p:grpSp>
          <p:nvGrpSpPr>
            <p:cNvPr id="15" name="그룹 14">
              <a:extLst>
                <a:ext uri="{FF2B5EF4-FFF2-40B4-BE49-F238E27FC236}">
                  <a16:creationId xmlns="" xmlns:a16="http://schemas.microsoft.com/office/drawing/2014/main" id="{3A11F857-D64F-E531-AF99-31694A02AD3F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16" name="그림 15">
                <a:extLst>
                  <a:ext uri="{FF2B5EF4-FFF2-40B4-BE49-F238E27FC236}">
                    <a16:creationId xmlns="" xmlns:a16="http://schemas.microsoft.com/office/drawing/2014/main" id="{CE3C4153-D878-DEA7-CEBE-96717799661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7" name="직사각형 16">
                <a:extLst>
                  <a:ext uri="{FF2B5EF4-FFF2-40B4-BE49-F238E27FC236}">
                    <a16:creationId xmlns="" xmlns:a16="http://schemas.microsoft.com/office/drawing/2014/main" id="{726B59F0-96B9-86E1-3559-0327166FAEBF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교육청 마감완료 후에는 유치원 마감여부를 수정 할 수 없습니다</a:t>
                </a:r>
                <a:r>
                  <a:rPr lang="en-US" altLang="ko-KR" sz="1200" dirty="0"/>
                  <a:t>. </a:t>
                </a: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5ED80C7A-FCFF-117E-AAAA-B7612E8C7B3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59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524037460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1C4F70DA-0FC5-BB39-AC51-61E66DDBF2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</a:t>
            </a:r>
            <a:r>
              <a:rPr lang="en-US" altLang="ko-KR" sz="1200" dirty="0"/>
              <a:t> [</a:t>
            </a:r>
            <a:r>
              <a:rPr lang="ko-KR" altLang="en-US" sz="1200" dirty="0"/>
              <a:t>운영결과보고서</a:t>
            </a:r>
            <a:r>
              <a:rPr lang="en-US" altLang="ko-KR" sz="1200" dirty="0"/>
              <a:t>] </a:t>
            </a:r>
            <a:r>
              <a:rPr lang="ko-KR" altLang="en-US" sz="1200" dirty="0"/>
              <a:t>메뉴 클릭 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</a:t>
            </a:r>
            <a:r>
              <a:rPr lang="en-US" altLang="ko-KR" sz="1200" dirty="0"/>
              <a:t>[</a:t>
            </a:r>
            <a:r>
              <a:rPr lang="ko-KR" altLang="en-US" sz="1200" dirty="0"/>
              <a:t>운영결과보고서 생성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운영결과 보고서 생성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95F30939-0DC6-5DE8-53BD-03E839DCCF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36609" cy="497814"/>
          </a:xfrm>
        </p:spPr>
        <p:txBody>
          <a:bodyPr/>
          <a:lstStyle/>
          <a:p>
            <a:r>
              <a:rPr lang="en-US" altLang="ko-KR" b="1" dirty="0"/>
              <a:t>7. </a:t>
            </a:r>
            <a:r>
              <a:rPr lang="ko-KR" altLang="en-US" b="1" dirty="0"/>
              <a:t>평가결과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9E93B3CA-B004-EF84-0645-F8F08A0FF812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7-6.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운영결과보고서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578E183F-C7EC-3BDD-9F91-7D6C14C19C16}"/>
              </a:ext>
            </a:extLst>
          </p:cNvPr>
          <p:cNvGrpSpPr/>
          <p:nvPr/>
        </p:nvGrpSpPr>
        <p:grpSpPr>
          <a:xfrm>
            <a:off x="683288" y="1703249"/>
            <a:ext cx="8191310" cy="3578436"/>
            <a:chOff x="589447" y="1580418"/>
            <a:chExt cx="8242004" cy="396000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A1D7C528-5EF8-01D3-A63C-CBDCFC4BBE49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1451" y="1580418"/>
              <a:ext cx="7920000" cy="3960000"/>
            </a:xfrm>
            <a:prstGeom prst="rect">
              <a:avLst/>
            </a:prstGeom>
          </p:spPr>
        </p:pic>
        <p:grpSp>
          <p:nvGrpSpPr>
            <p:cNvPr id="9" name="그룹 8">
              <a:extLst>
                <a:ext uri="{FF2B5EF4-FFF2-40B4-BE49-F238E27FC236}">
                  <a16:creationId xmlns="" xmlns:a16="http://schemas.microsoft.com/office/drawing/2014/main" id="{954CEB61-C22C-5BC1-5B40-C5E82E9BF426}"/>
                </a:ext>
              </a:extLst>
            </p:cNvPr>
            <p:cNvGrpSpPr/>
            <p:nvPr/>
          </p:nvGrpSpPr>
          <p:grpSpPr>
            <a:xfrm>
              <a:off x="589447" y="2029837"/>
              <a:ext cx="8104541" cy="2804527"/>
              <a:chOff x="589447" y="2029837"/>
              <a:chExt cx="8104541" cy="2804527"/>
            </a:xfrm>
          </p:grpSpPr>
          <p:sp>
            <p:nvSpPr>
              <p:cNvPr id="10" name="직사각형 9">
                <a:extLst>
                  <a:ext uri="{FF2B5EF4-FFF2-40B4-BE49-F238E27FC236}">
                    <a16:creationId xmlns="" xmlns:a16="http://schemas.microsoft.com/office/drawing/2014/main" id="{6F06F3D9-50B2-A532-4D33-808BEE0B4559}"/>
                  </a:ext>
                </a:extLst>
              </p:cNvPr>
              <p:cNvSpPr/>
              <p:nvPr/>
            </p:nvSpPr>
            <p:spPr>
              <a:xfrm>
                <a:off x="7423713" y="2106283"/>
                <a:ext cx="1270275" cy="25127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1" name="직사각형 3">
                <a:extLst>
                  <a:ext uri="{FF2B5EF4-FFF2-40B4-BE49-F238E27FC236}">
                    <a16:creationId xmlns="" xmlns:a16="http://schemas.microsoft.com/office/drawing/2014/main" id="{093B85BC-D950-79E2-5AE0-4DCBF8D0B0E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78835" y="2029837"/>
                <a:ext cx="34487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②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12" name="직사각형 3">
                <a:extLst>
                  <a:ext uri="{FF2B5EF4-FFF2-40B4-BE49-F238E27FC236}">
                    <a16:creationId xmlns="" xmlns:a16="http://schemas.microsoft.com/office/drawing/2014/main" id="{8E1D1BCE-60ED-0236-4C30-18551E56310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89447" y="4455865"/>
                <a:ext cx="590723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①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sp>
            <p:nvSpPr>
              <p:cNvPr id="13" name="직사각형 12">
                <a:extLst>
                  <a:ext uri="{FF2B5EF4-FFF2-40B4-BE49-F238E27FC236}">
                    <a16:creationId xmlns="" xmlns:a16="http://schemas.microsoft.com/office/drawing/2014/main" id="{154D6FA8-EE7B-014C-31E3-0D1B918D0B97}"/>
                  </a:ext>
                </a:extLst>
              </p:cNvPr>
              <p:cNvSpPr/>
              <p:nvPr/>
            </p:nvSpPr>
            <p:spPr>
              <a:xfrm>
                <a:off x="908198" y="4543156"/>
                <a:ext cx="1863551" cy="29120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pic>
            <p:nvPicPr>
              <p:cNvPr id="14" name="그림 2">
                <a:extLst>
                  <a:ext uri="{FF2B5EF4-FFF2-40B4-BE49-F238E27FC236}">
                    <a16:creationId xmlns="" xmlns:a16="http://schemas.microsoft.com/office/drawing/2014/main" id="{70502C41-D00D-8DB1-649E-8C32FF628A03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491850" y="3212971"/>
                <a:ext cx="4536630" cy="7969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CB676231-1532-6E14-A9E6-E3A5604C72E1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16" name="그룹 15">
              <a:extLst>
                <a:ext uri="{FF2B5EF4-FFF2-40B4-BE49-F238E27FC236}">
                  <a16:creationId xmlns="" xmlns:a16="http://schemas.microsoft.com/office/drawing/2014/main" id="{36E9B3E4-3F7F-80DF-2AF9-D82FA1D4A75E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20" name="그림 19">
                <a:extLst>
                  <a:ext uri="{FF2B5EF4-FFF2-40B4-BE49-F238E27FC236}">
                    <a16:creationId xmlns="" xmlns:a16="http://schemas.microsoft.com/office/drawing/2014/main" id="{A5CA62AD-8F89-166B-04E3-56063C833AB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1" name="직사각형 20">
                <a:extLst>
                  <a:ext uri="{FF2B5EF4-FFF2-40B4-BE49-F238E27FC236}">
                    <a16:creationId xmlns="" xmlns:a16="http://schemas.microsoft.com/office/drawing/2014/main" id="{52E74D2E-7016-AAE8-95DD-611C88CCD359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 err="1"/>
                  <a:t>학부모만족도조사</a:t>
                </a:r>
                <a:r>
                  <a:rPr lang="ko-KR" altLang="en-US" sz="1200" dirty="0"/>
                  <a:t> 전부 마감처리가 된 이후에만 운영결과 보고서를 생성하실 수 있습니다</a:t>
                </a:r>
                <a:r>
                  <a:rPr lang="en-US" altLang="ko-KR" sz="1200" dirty="0"/>
                  <a:t>.</a:t>
                </a:r>
              </a:p>
            </p:txBody>
          </p:sp>
        </p:grpSp>
        <p:grpSp>
          <p:nvGrpSpPr>
            <p:cNvPr id="17" name="그룹 16">
              <a:extLst>
                <a:ext uri="{FF2B5EF4-FFF2-40B4-BE49-F238E27FC236}">
                  <a16:creationId xmlns="" xmlns:a16="http://schemas.microsoft.com/office/drawing/2014/main" id="{4369C579-8BF3-4A18-29CA-30A4F33FAE80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18" name="그림 17">
                <a:extLst>
                  <a:ext uri="{FF2B5EF4-FFF2-40B4-BE49-F238E27FC236}">
                    <a16:creationId xmlns="" xmlns:a16="http://schemas.microsoft.com/office/drawing/2014/main" id="{FC9753A8-8A91-D297-7472-08A7229293A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19" name="직사각형 18">
                <a:extLst>
                  <a:ext uri="{FF2B5EF4-FFF2-40B4-BE49-F238E27FC236}">
                    <a16:creationId xmlns="" xmlns:a16="http://schemas.microsoft.com/office/drawing/2014/main" id="{5F3DFB7A-B122-37EF-51F9-4B4F754BDC6F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생성된 보고서를 파일로 다운로드 후 최종적으로 종합분석 및 지원계획 등을 작성합니다</a:t>
                </a:r>
                <a:r>
                  <a:rPr lang="en-US" altLang="ko-KR" sz="1200" dirty="0"/>
                  <a:t>.</a:t>
                </a: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9C5E507A-CC48-EB67-9E37-1AD551F719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60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6597409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328150B4-3997-B1D8-2457-8CDFEB9C0C6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바로가기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 ② </a:t>
            </a:r>
            <a:r>
              <a:rPr lang="en-US" altLang="ko-KR" sz="1200" dirty="0"/>
              <a:t>[</a:t>
            </a:r>
            <a:r>
              <a:rPr lang="ko-KR" altLang="en-US" sz="1200" dirty="0"/>
              <a:t>유치원 계정신청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③ 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유치원 검색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버튼을 클릭하여 유치원 검색 화면 불러오기</a:t>
            </a:r>
            <a:endParaRPr lang="ko-KR" altLang="en-US" sz="1200" dirty="0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544AC33B-8946-00C3-A063-1029E66DA1C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5152490" cy="497814"/>
          </a:xfrm>
        </p:spPr>
        <p:txBody>
          <a:bodyPr/>
          <a:lstStyle/>
          <a:p>
            <a:r>
              <a:rPr lang="en-US" altLang="ko-KR" b="1" dirty="0"/>
              <a:t>8. </a:t>
            </a:r>
            <a:r>
              <a:rPr lang="ko-KR" altLang="en-US" b="1" dirty="0"/>
              <a:t>유치원 계정 등록 및 도메인 발급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BDA1323A-8A15-35CC-7AC4-93489BB3ED58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8-1.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접속하기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3170D64C-2536-467B-0B6C-96D893F2352B}"/>
              </a:ext>
            </a:extLst>
          </p:cNvPr>
          <p:cNvGrpSpPr/>
          <p:nvPr/>
        </p:nvGrpSpPr>
        <p:grpSpPr>
          <a:xfrm>
            <a:off x="1195746" y="1535047"/>
            <a:ext cx="6827739" cy="3664751"/>
            <a:chOff x="1113858" y="1513437"/>
            <a:chExt cx="6827739" cy="4007585"/>
          </a:xfrm>
        </p:grpSpPr>
        <p:pic>
          <p:nvPicPr>
            <p:cNvPr id="8" name="_x414777504">
              <a:extLst>
                <a:ext uri="{FF2B5EF4-FFF2-40B4-BE49-F238E27FC236}">
                  <a16:creationId xmlns="" xmlns:a16="http://schemas.microsoft.com/office/drawing/2014/main" id="{F5488F61-610E-8B02-6C50-B7DF604E3E8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3858" y="3452166"/>
              <a:ext cx="3009547" cy="20688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1F735B5E-F58A-B8EE-4075-2E7F9691C45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32049" y="3452166"/>
              <a:ext cx="3009547" cy="2063346"/>
            </a:xfrm>
            <a:prstGeom prst="rect">
              <a:avLst/>
            </a:prstGeom>
          </p:spPr>
        </p:pic>
        <p:grpSp>
          <p:nvGrpSpPr>
            <p:cNvPr id="10" name="그룹 9">
              <a:extLst>
                <a:ext uri="{FF2B5EF4-FFF2-40B4-BE49-F238E27FC236}">
                  <a16:creationId xmlns="" xmlns:a16="http://schemas.microsoft.com/office/drawing/2014/main" id="{DA66B346-4E5C-4112-8F9B-BE2154E07EAF}"/>
                </a:ext>
              </a:extLst>
            </p:cNvPr>
            <p:cNvGrpSpPr/>
            <p:nvPr/>
          </p:nvGrpSpPr>
          <p:grpSpPr>
            <a:xfrm>
              <a:off x="1124806" y="1513437"/>
              <a:ext cx="6816791" cy="3074101"/>
              <a:chOff x="1124806" y="1513437"/>
              <a:chExt cx="6816791" cy="3074101"/>
            </a:xfrm>
          </p:grpSpPr>
          <p:pic>
            <p:nvPicPr>
              <p:cNvPr id="11" name="그림 10">
                <a:extLst>
                  <a:ext uri="{FF2B5EF4-FFF2-40B4-BE49-F238E27FC236}">
                    <a16:creationId xmlns="" xmlns:a16="http://schemas.microsoft.com/office/drawing/2014/main" id="{88DC3DB0-0286-204B-2150-AD96D8AAB4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932050" y="1513437"/>
                <a:ext cx="3009547" cy="1823517"/>
              </a:xfrm>
              <a:prstGeom prst="rect">
                <a:avLst/>
              </a:prstGeom>
            </p:spPr>
          </p:pic>
          <p:cxnSp>
            <p:nvCxnSpPr>
              <p:cNvPr id="12" name="직선 화살표 연결선 11">
                <a:extLst>
                  <a:ext uri="{FF2B5EF4-FFF2-40B4-BE49-F238E27FC236}">
                    <a16:creationId xmlns="" xmlns:a16="http://schemas.microsoft.com/office/drawing/2014/main" id="{E71D93B8-474E-3DC1-8EF0-ECA2705DF3CA}"/>
                  </a:ext>
                </a:extLst>
              </p:cNvPr>
              <p:cNvCxnSpPr/>
              <p:nvPr/>
            </p:nvCxnSpPr>
            <p:spPr>
              <a:xfrm flipV="1">
                <a:off x="4148311" y="1989050"/>
                <a:ext cx="795163" cy="2"/>
              </a:xfrm>
              <a:prstGeom prst="straightConnector1">
                <a:avLst/>
              </a:prstGeom>
              <a:ln w="28575">
                <a:solidFill>
                  <a:srgbClr val="E06927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직사각형 12">
                <a:extLst>
                  <a:ext uri="{FF2B5EF4-FFF2-40B4-BE49-F238E27FC236}">
                    <a16:creationId xmlns="" xmlns:a16="http://schemas.microsoft.com/office/drawing/2014/main" id="{7EC53186-04E0-13E2-D765-F07AC68B07B9}"/>
                  </a:ext>
                </a:extLst>
              </p:cNvPr>
              <p:cNvSpPr/>
              <p:nvPr/>
            </p:nvSpPr>
            <p:spPr>
              <a:xfrm>
                <a:off x="7375312" y="1781604"/>
                <a:ext cx="466521" cy="24823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직사각형 4">
                <a:extLst>
                  <a:ext uri="{FF2B5EF4-FFF2-40B4-BE49-F238E27FC236}">
                    <a16:creationId xmlns="" xmlns:a16="http://schemas.microsoft.com/office/drawing/2014/main" id="{945E3898-2FF7-8A10-D7B4-A729F56891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014161" y="1685205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</a:rPr>
                  <a:t>②</a:t>
                </a:r>
                <a:endParaRPr lang="ko-KR" altLang="en-US" dirty="0">
                  <a:solidFill>
                    <a:srgbClr val="E06927"/>
                  </a:solidFill>
                </a:endParaRPr>
              </a:p>
            </p:txBody>
          </p:sp>
          <p:cxnSp>
            <p:nvCxnSpPr>
              <p:cNvPr id="15" name="직선 화살표 연결선 28">
                <a:extLst>
                  <a:ext uri="{FF2B5EF4-FFF2-40B4-BE49-F238E27FC236}">
                    <a16:creationId xmlns="" xmlns:a16="http://schemas.microsoft.com/office/drawing/2014/main" id="{07A0B0F7-B1D9-D3C5-B287-450C23BBF8C5}"/>
                  </a:ext>
                </a:extLst>
              </p:cNvPr>
              <p:cNvCxnSpPr>
                <a:cxnSpLocks/>
                <a:stCxn id="13" idx="3"/>
              </p:cNvCxnSpPr>
              <p:nvPr/>
            </p:nvCxnSpPr>
            <p:spPr>
              <a:xfrm>
                <a:off x="7841833" y="1905721"/>
                <a:ext cx="99764" cy="2580873"/>
              </a:xfrm>
              <a:prstGeom prst="bentConnector3">
                <a:avLst>
                  <a:gd name="adj1" fmla="val 329141"/>
                </a:avLst>
              </a:prstGeom>
              <a:ln w="28575">
                <a:solidFill>
                  <a:srgbClr val="E06927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" name="직선 화살표 연결선 15">
                <a:extLst>
                  <a:ext uri="{FF2B5EF4-FFF2-40B4-BE49-F238E27FC236}">
                    <a16:creationId xmlns="" xmlns:a16="http://schemas.microsoft.com/office/drawing/2014/main" id="{3E6821FA-9809-DEB3-842B-1C18B5B38C17}"/>
                  </a:ext>
                </a:extLst>
              </p:cNvPr>
              <p:cNvCxnSpPr>
                <a:endCxn id="8" idx="3"/>
              </p:cNvCxnSpPr>
              <p:nvPr/>
            </p:nvCxnSpPr>
            <p:spPr>
              <a:xfrm flipH="1">
                <a:off x="4123405" y="4486594"/>
                <a:ext cx="808645" cy="0"/>
              </a:xfrm>
              <a:prstGeom prst="straightConnector1">
                <a:avLst/>
              </a:prstGeom>
              <a:ln w="28575">
                <a:solidFill>
                  <a:srgbClr val="E06927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" name="직사각형 16">
                <a:extLst>
                  <a:ext uri="{FF2B5EF4-FFF2-40B4-BE49-F238E27FC236}">
                    <a16:creationId xmlns="" xmlns:a16="http://schemas.microsoft.com/office/drawing/2014/main" id="{F49C3858-9060-CBD6-0D57-6F4834F13586}"/>
                  </a:ext>
                </a:extLst>
              </p:cNvPr>
              <p:cNvSpPr/>
              <p:nvPr/>
            </p:nvSpPr>
            <p:spPr>
              <a:xfrm>
                <a:off x="2916871" y="4314605"/>
                <a:ext cx="466521" cy="24823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4">
                <a:extLst>
                  <a:ext uri="{FF2B5EF4-FFF2-40B4-BE49-F238E27FC236}">
                    <a16:creationId xmlns="" xmlns:a16="http://schemas.microsoft.com/office/drawing/2014/main" id="{D6C9B59F-E82D-5C85-C083-0CCF6C3FCF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55720" y="4218206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E06927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③</a:t>
                </a:r>
                <a:endParaRPr lang="ko-KR" altLang="en-US" b="1" dirty="0">
                  <a:solidFill>
                    <a:srgbClr val="E06927"/>
                  </a:solidFill>
                </a:endParaRPr>
              </a:p>
            </p:txBody>
          </p:sp>
          <p:grpSp>
            <p:nvGrpSpPr>
              <p:cNvPr id="19" name="그룹 18">
                <a:extLst>
                  <a:ext uri="{FF2B5EF4-FFF2-40B4-BE49-F238E27FC236}">
                    <a16:creationId xmlns="" xmlns:a16="http://schemas.microsoft.com/office/drawing/2014/main" id="{C896492B-4715-C9D0-A4B7-256F3C8F0F64}"/>
                  </a:ext>
                </a:extLst>
              </p:cNvPr>
              <p:cNvGrpSpPr/>
              <p:nvPr/>
            </p:nvGrpSpPr>
            <p:grpSpPr>
              <a:xfrm>
                <a:off x="1124806" y="1541256"/>
                <a:ext cx="3020056" cy="1887742"/>
                <a:chOff x="1124806" y="1541256"/>
                <a:chExt cx="3020056" cy="1887742"/>
              </a:xfrm>
            </p:grpSpPr>
            <p:pic>
              <p:nvPicPr>
                <p:cNvPr id="20" name="그림 19">
                  <a:extLst>
                    <a:ext uri="{FF2B5EF4-FFF2-40B4-BE49-F238E27FC236}">
                      <a16:creationId xmlns="" xmlns:a16="http://schemas.microsoft.com/office/drawing/2014/main" id="{0E20D34F-D44B-07EB-8184-383980149D1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/>
              </p:blipFill>
              <p:spPr>
                <a:xfrm>
                  <a:off x="1124806" y="1541256"/>
                  <a:ext cx="3020056" cy="1887742"/>
                </a:xfrm>
                <a:prstGeom prst="rect">
                  <a:avLst/>
                </a:prstGeom>
              </p:spPr>
            </p:pic>
            <p:sp>
              <p:nvSpPr>
                <p:cNvPr id="21" name="직사각형 3">
                  <a:extLst>
                    <a:ext uri="{FF2B5EF4-FFF2-40B4-BE49-F238E27FC236}">
                      <a16:creationId xmlns="" xmlns:a16="http://schemas.microsoft.com/office/drawing/2014/main" id="{D1E96576-89D2-8B44-F543-141EB211D95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2843760" y="1580168"/>
                  <a:ext cx="415498" cy="36933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>
                  <a:spAutoFit/>
                </a:bodyPr>
                <a:lstStyle/>
                <a:p>
                  <a:pPr eaLnBrk="1" latinLnBrk="1" hangingPunct="1"/>
                  <a:r>
                    <a:rPr lang="ko-KR" altLang="en-US" b="1" dirty="0">
                      <a:solidFill>
                        <a:srgbClr val="E06927"/>
                      </a:solidFill>
                    </a:rPr>
                    <a:t>①</a:t>
                  </a:r>
                  <a:endParaRPr lang="ko-KR" altLang="en-US" dirty="0">
                    <a:solidFill>
                      <a:srgbClr val="E06927"/>
                    </a:solidFill>
                  </a:endParaRPr>
                </a:p>
              </p:txBody>
            </p:sp>
            <p:sp>
              <p:nvSpPr>
                <p:cNvPr id="22" name="직사각형 21">
                  <a:extLst>
                    <a:ext uri="{FF2B5EF4-FFF2-40B4-BE49-F238E27FC236}">
                      <a16:creationId xmlns="" xmlns:a16="http://schemas.microsoft.com/office/drawing/2014/main" id="{164A273A-2C8E-6157-53B1-18D229819649}"/>
                    </a:ext>
                  </a:extLst>
                </p:cNvPr>
                <p:cNvSpPr/>
                <p:nvPr/>
              </p:nvSpPr>
              <p:spPr>
                <a:xfrm>
                  <a:off x="3210566" y="1556740"/>
                  <a:ext cx="281284" cy="432060"/>
                </a:xfrm>
                <a:prstGeom prst="rect">
                  <a:avLst/>
                </a:prstGeom>
                <a:noFill/>
                <a:ln w="19050">
                  <a:solidFill>
                    <a:srgbClr val="FF0000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" name="직사각형 22">
                  <a:extLst>
                    <a:ext uri="{FF2B5EF4-FFF2-40B4-BE49-F238E27FC236}">
                      <a16:creationId xmlns="" xmlns:a16="http://schemas.microsoft.com/office/drawing/2014/main" id="{13D4408F-31DF-FBAE-5B3B-36DDB49C22EC}"/>
                    </a:ext>
                  </a:extLst>
                </p:cNvPr>
                <p:cNvSpPr/>
                <p:nvPr/>
              </p:nvSpPr>
              <p:spPr>
                <a:xfrm>
                  <a:off x="2123660" y="2211180"/>
                  <a:ext cx="281284" cy="432060"/>
                </a:xfrm>
                <a:prstGeom prst="rect">
                  <a:avLst/>
                </a:prstGeom>
                <a:noFill/>
                <a:ln w="19050">
                  <a:solidFill>
                    <a:srgbClr val="FF0000"/>
                  </a:solidFill>
                  <a:prstDash val="solid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/>
                  <a:endParaRPr lang="ko-KR" altLang="en-US"/>
                </a:p>
              </p:txBody>
            </p:sp>
          </p:grpSp>
        </p:grpSp>
      </p:grpSp>
      <p:grpSp>
        <p:nvGrpSpPr>
          <p:cNvPr id="24" name="그룹 23">
            <a:extLst>
              <a:ext uri="{FF2B5EF4-FFF2-40B4-BE49-F238E27FC236}">
                <a16:creationId xmlns="" xmlns:a16="http://schemas.microsoft.com/office/drawing/2014/main" id="{55CEDDA8-C04F-4E89-07B7-C7935A6283D9}"/>
              </a:ext>
            </a:extLst>
          </p:cNvPr>
          <p:cNvGrpSpPr/>
          <p:nvPr/>
        </p:nvGrpSpPr>
        <p:grpSpPr>
          <a:xfrm>
            <a:off x="1204970" y="5861272"/>
            <a:ext cx="7785928" cy="276999"/>
            <a:chOff x="908492" y="5893955"/>
            <a:chExt cx="7785928" cy="276999"/>
          </a:xfrm>
        </p:grpSpPr>
        <p:pic>
          <p:nvPicPr>
            <p:cNvPr id="25" name="그림 24">
              <a:extLst>
                <a:ext uri="{FF2B5EF4-FFF2-40B4-BE49-F238E27FC236}">
                  <a16:creationId xmlns="" xmlns:a16="http://schemas.microsoft.com/office/drawing/2014/main" id="{4E8DD33C-3BE5-89C8-774B-107BE394FAE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68D24DE5-726B-375B-A2E8-FD7DF53FBABC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dirty="0"/>
                <a:t> </a:t>
              </a:r>
              <a:r>
                <a:rPr lang="ko-KR" altLang="en-US" sz="1200" dirty="0"/>
                <a:t>교육청 </a:t>
              </a:r>
              <a:r>
                <a:rPr lang="ko-KR" altLang="en-US" sz="1200" dirty="0">
                  <a:latin typeface="+mn-ea"/>
                </a:rPr>
                <a:t>지역을 선택하고 유치원계정신청 버튼을 클릭해도 교육청 지역 값이 설정되지 않습니다</a:t>
              </a:r>
              <a:r>
                <a:rPr lang="en-US" altLang="ko-KR" sz="1200" dirty="0">
                  <a:latin typeface="+mn-ea"/>
                </a:rPr>
                <a:t>.</a:t>
              </a:r>
              <a:endParaRPr lang="en-US" altLang="ko-KR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F705BD7A-0AFE-873E-1124-AF439393E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61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1131607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081530A6-D288-DC67-DB97-C268E25647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5152490" cy="497814"/>
          </a:xfrm>
        </p:spPr>
        <p:txBody>
          <a:bodyPr/>
          <a:lstStyle/>
          <a:p>
            <a:r>
              <a:rPr lang="en-US" altLang="ko-KR" b="1" dirty="0"/>
              <a:t>8. </a:t>
            </a:r>
            <a:r>
              <a:rPr lang="ko-KR" altLang="en-US" b="1" dirty="0"/>
              <a:t>유치원 계정 등록 및 도메인 발급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BB8A9F39-5B36-8E98-C99B-6760C448B68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770919" y="732288"/>
            <a:ext cx="8191311" cy="673432"/>
          </a:xfrm>
        </p:spPr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선택 팝업화면에서 교육청</a:t>
            </a:r>
            <a:r>
              <a:rPr lang="en-US" altLang="ko-KR" sz="1200" dirty="0"/>
              <a:t>, </a:t>
            </a:r>
            <a:r>
              <a:rPr lang="ko-KR" altLang="en-US" sz="1200" dirty="0"/>
              <a:t>교육지원청</a:t>
            </a:r>
            <a:r>
              <a:rPr lang="en-US" altLang="ko-KR" sz="1200" dirty="0"/>
              <a:t>, </a:t>
            </a:r>
            <a:r>
              <a:rPr lang="ko-KR" altLang="en-US" sz="1200" dirty="0"/>
              <a:t>설립유형을 선택 후</a:t>
            </a:r>
            <a:r>
              <a:rPr lang="en-US" altLang="ko-KR" sz="1200" dirty="0"/>
              <a:t> </a:t>
            </a:r>
            <a:r>
              <a:rPr lang="ko-KR" altLang="en-US" sz="1200" dirty="0"/>
              <a:t>유치원명을 입력하고 </a:t>
            </a:r>
            <a:r>
              <a:rPr lang="en-US" altLang="ko-KR" sz="1200" dirty="0"/>
              <a:t>[</a:t>
            </a:r>
            <a:r>
              <a:rPr lang="ko-KR" altLang="en-US" sz="1200" dirty="0"/>
              <a:t>검색</a:t>
            </a:r>
            <a:r>
              <a:rPr lang="en-US" altLang="ko-KR" sz="1200" dirty="0"/>
              <a:t>]</a:t>
            </a:r>
            <a:r>
              <a:rPr lang="ko-KR" altLang="en-US" sz="1200" dirty="0"/>
              <a:t>버튼 클릭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spc="-70" dirty="0"/>
              <a:t>② </a:t>
            </a:r>
            <a:r>
              <a:rPr lang="ko-KR" altLang="en-US" sz="1200" spc="-70" dirty="0" err="1"/>
              <a:t>검색된유치원</a:t>
            </a:r>
            <a:r>
              <a:rPr lang="ko-KR" altLang="en-US" sz="1200" spc="-70" dirty="0"/>
              <a:t> 유치원을 클릭하고 </a:t>
            </a:r>
            <a:r>
              <a:rPr lang="en-US" altLang="ko-KR" sz="1200" spc="-70" dirty="0"/>
              <a:t>[</a:t>
            </a:r>
            <a:r>
              <a:rPr lang="ko-KR" altLang="en-US" sz="1200" spc="-70" dirty="0"/>
              <a:t>유치원 선택</a:t>
            </a:r>
            <a:r>
              <a:rPr lang="en-US" altLang="ko-KR" sz="1200" spc="-70" dirty="0"/>
              <a:t>] </a:t>
            </a:r>
            <a:r>
              <a:rPr lang="ko-KR" altLang="en-US" sz="1200" spc="-70" dirty="0"/>
              <a:t>버튼 클릭 → 유치원 정보 입력하고 </a:t>
            </a:r>
            <a:r>
              <a:rPr lang="en-US" altLang="ko-KR" sz="1200" spc="-70" dirty="0"/>
              <a:t>[</a:t>
            </a:r>
            <a:r>
              <a:rPr lang="ko-KR" altLang="en-US" sz="1200" spc="-70" dirty="0"/>
              <a:t>등록하기</a:t>
            </a:r>
            <a:r>
              <a:rPr lang="en-US" altLang="ko-KR" sz="1200" spc="-70" dirty="0"/>
              <a:t>] </a:t>
            </a:r>
            <a:r>
              <a:rPr lang="ko-KR" altLang="en-US" sz="1200" spc="-70" dirty="0"/>
              <a:t>버튼을 클릭하여 계정 등록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70765438-6A5F-93EA-97A4-032817138B7E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8-2.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 계정 등록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="" xmlns:a16="http://schemas.microsoft.com/office/drawing/2014/main" id="{AF1B5A91-4385-9CC1-26EF-397AE50AC1ED}"/>
              </a:ext>
            </a:extLst>
          </p:cNvPr>
          <p:cNvGrpSpPr/>
          <p:nvPr/>
        </p:nvGrpSpPr>
        <p:grpSpPr>
          <a:xfrm>
            <a:off x="1228298" y="1760561"/>
            <a:ext cx="6728171" cy="3507475"/>
            <a:chOff x="1080230" y="1499007"/>
            <a:chExt cx="6876240" cy="3956426"/>
          </a:xfrm>
        </p:grpSpPr>
        <p:pic>
          <p:nvPicPr>
            <p:cNvPr id="9" name="_x414778944">
              <a:extLst>
                <a:ext uri="{FF2B5EF4-FFF2-40B4-BE49-F238E27FC236}">
                  <a16:creationId xmlns="" xmlns:a16="http://schemas.microsoft.com/office/drawing/2014/main" id="{2F63A352-9EE1-E35B-E2CE-CF1BAA89935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0230" y="3481342"/>
              <a:ext cx="3060582" cy="197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63693AA0-9694-35F8-1D2B-16AAF8D9B7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3481" y="1499007"/>
              <a:ext cx="3046459" cy="1857983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78A4EAC4-121E-85B6-9C76-CBCC1D847A3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44612" y="3477671"/>
              <a:ext cx="3011858" cy="1977762"/>
            </a:xfrm>
            <a:prstGeom prst="rect">
              <a:avLst/>
            </a:prstGeom>
          </p:spPr>
        </p:pic>
        <p:cxnSp>
          <p:nvCxnSpPr>
            <p:cNvPr id="12" name="직선 화살표 연결선 11">
              <a:extLst>
                <a:ext uri="{FF2B5EF4-FFF2-40B4-BE49-F238E27FC236}">
                  <a16:creationId xmlns="" xmlns:a16="http://schemas.microsoft.com/office/drawing/2014/main" id="{F1F801CF-F63C-E463-2B0E-0184C85F85B6}"/>
                </a:ext>
              </a:extLst>
            </p:cNvPr>
            <p:cNvCxnSpPr/>
            <p:nvPr/>
          </p:nvCxnSpPr>
          <p:spPr>
            <a:xfrm flipV="1">
              <a:off x="4148311" y="1989050"/>
              <a:ext cx="795163" cy="2"/>
            </a:xfrm>
            <a:prstGeom prst="straightConnector1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직선 화살표 연결선 28">
              <a:extLst>
                <a:ext uri="{FF2B5EF4-FFF2-40B4-BE49-F238E27FC236}">
                  <a16:creationId xmlns="" xmlns:a16="http://schemas.microsoft.com/office/drawing/2014/main" id="{E83CCA4E-7419-3A35-4308-4A673E86B8E4}"/>
                </a:ext>
              </a:extLst>
            </p:cNvPr>
            <p:cNvCxnSpPr>
              <a:cxnSpLocks/>
            </p:cNvCxnSpPr>
            <p:nvPr/>
          </p:nvCxnSpPr>
          <p:spPr>
            <a:xfrm>
              <a:off x="7841833" y="1905721"/>
              <a:ext cx="99764" cy="2580873"/>
            </a:xfrm>
            <a:prstGeom prst="bentConnector3">
              <a:avLst>
                <a:gd name="adj1" fmla="val 329141"/>
              </a:avLst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화살표 연결선 13">
              <a:extLst>
                <a:ext uri="{FF2B5EF4-FFF2-40B4-BE49-F238E27FC236}">
                  <a16:creationId xmlns="" xmlns:a16="http://schemas.microsoft.com/office/drawing/2014/main" id="{C8540156-77D9-C084-66E1-C1C960281EC5}"/>
                </a:ext>
              </a:extLst>
            </p:cNvPr>
            <p:cNvCxnSpPr/>
            <p:nvPr/>
          </p:nvCxnSpPr>
          <p:spPr>
            <a:xfrm flipH="1">
              <a:off x="4123405" y="4486594"/>
              <a:ext cx="808645" cy="0"/>
            </a:xfrm>
            <a:prstGeom prst="straightConnector1">
              <a:avLst/>
            </a:prstGeom>
            <a:ln w="28575">
              <a:solidFill>
                <a:srgbClr val="E06927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5" name="그림 14">
              <a:extLst>
                <a:ext uri="{FF2B5EF4-FFF2-40B4-BE49-F238E27FC236}">
                  <a16:creationId xmlns="" xmlns:a16="http://schemas.microsoft.com/office/drawing/2014/main" id="{794685A1-6815-5D2D-3ED4-0C3C63D87E8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32050" y="1499008"/>
              <a:ext cx="3024420" cy="1857982"/>
            </a:xfrm>
            <a:prstGeom prst="rect">
              <a:avLst/>
            </a:prstGeom>
          </p:spPr>
        </p:pic>
        <p:sp>
          <p:nvSpPr>
            <p:cNvPr id="16" name="직사각형 3">
              <a:extLst>
                <a:ext uri="{FF2B5EF4-FFF2-40B4-BE49-F238E27FC236}">
                  <a16:creationId xmlns="" xmlns:a16="http://schemas.microsoft.com/office/drawing/2014/main" id="{3156EBD4-7C99-408B-0192-40427B167EA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75820" y="155674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①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7" name="직사각형 4">
              <a:extLst>
                <a:ext uri="{FF2B5EF4-FFF2-40B4-BE49-F238E27FC236}">
                  <a16:creationId xmlns="" xmlns:a16="http://schemas.microsoft.com/office/drawing/2014/main" id="{E92D559B-9E58-A9CD-2B68-D531EAF472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11462" y="177016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E06927"/>
                  </a:solidFill>
                </a:rPr>
                <a:t>②</a:t>
              </a:r>
              <a:endParaRPr lang="ko-KR" altLang="en-US" dirty="0">
                <a:solidFill>
                  <a:srgbClr val="E06927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7D336B28-E39E-9975-D727-68A3338AEB05}"/>
                </a:ext>
              </a:extLst>
            </p:cNvPr>
            <p:cNvSpPr/>
            <p:nvPr/>
          </p:nvSpPr>
          <p:spPr>
            <a:xfrm>
              <a:off x="1552604" y="1645158"/>
              <a:ext cx="1795226" cy="24823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BD3AB3B4-0F80-080D-FA1E-D4C73EC104EB}"/>
                </a:ext>
              </a:extLst>
            </p:cNvPr>
            <p:cNvSpPr/>
            <p:nvPr/>
          </p:nvSpPr>
          <p:spPr>
            <a:xfrm>
              <a:off x="5360000" y="1881554"/>
              <a:ext cx="2164410" cy="24823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2E4CE826-D66C-C017-4DB7-BC1DC995FFB4}"/>
              </a:ext>
            </a:extLst>
          </p:cNvPr>
          <p:cNvGrpSpPr/>
          <p:nvPr/>
        </p:nvGrpSpPr>
        <p:grpSpPr>
          <a:xfrm>
            <a:off x="1135358" y="5731926"/>
            <a:ext cx="7785928" cy="631930"/>
            <a:chOff x="1135358" y="5690982"/>
            <a:chExt cx="7785928" cy="631930"/>
          </a:xfrm>
        </p:grpSpPr>
        <p:grpSp>
          <p:nvGrpSpPr>
            <p:cNvPr id="21" name="그룹 20">
              <a:extLst>
                <a:ext uri="{FF2B5EF4-FFF2-40B4-BE49-F238E27FC236}">
                  <a16:creationId xmlns="" xmlns:a16="http://schemas.microsoft.com/office/drawing/2014/main" id="{D6837022-67EE-9A0B-543A-FAFF4DE6515F}"/>
                </a:ext>
              </a:extLst>
            </p:cNvPr>
            <p:cNvGrpSpPr/>
            <p:nvPr/>
          </p:nvGrpSpPr>
          <p:grpSpPr>
            <a:xfrm>
              <a:off x="1135358" y="5690982"/>
              <a:ext cx="7785928" cy="339195"/>
              <a:chOff x="908492" y="5866659"/>
              <a:chExt cx="7785928" cy="339195"/>
            </a:xfrm>
          </p:grpSpPr>
          <p:pic>
            <p:nvPicPr>
              <p:cNvPr id="25" name="그림 24">
                <a:extLst>
                  <a:ext uri="{FF2B5EF4-FFF2-40B4-BE49-F238E27FC236}">
                    <a16:creationId xmlns="" xmlns:a16="http://schemas.microsoft.com/office/drawing/2014/main" id="{41DCABCD-2370-9DD9-FBF8-C9F63F95C2B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6" name="직사각형 25">
                <a:extLst>
                  <a:ext uri="{FF2B5EF4-FFF2-40B4-BE49-F238E27FC236}">
                    <a16:creationId xmlns="" xmlns:a16="http://schemas.microsoft.com/office/drawing/2014/main" id="{87E1AB44-C9C0-4C13-DC15-1002E33B4C76}"/>
                  </a:ext>
                </a:extLst>
              </p:cNvPr>
              <p:cNvSpPr/>
              <p:nvPr/>
            </p:nvSpPr>
            <p:spPr>
              <a:xfrm>
                <a:off x="1144871" y="5866659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교육청</a:t>
                </a:r>
                <a:r>
                  <a:rPr lang="en-US" altLang="ko-KR" sz="1200" dirty="0"/>
                  <a:t>, </a:t>
                </a:r>
                <a:r>
                  <a:rPr lang="ko-KR" altLang="en-US" sz="1200" dirty="0"/>
                  <a:t>교육지원청</a:t>
                </a:r>
                <a:r>
                  <a:rPr lang="en-US" altLang="ko-KR" sz="1200" dirty="0"/>
                  <a:t>, </a:t>
                </a:r>
                <a:r>
                  <a:rPr lang="ko-KR" altLang="en-US" sz="1200" dirty="0"/>
                  <a:t>설립유형을 필요에 따라 선택 가능합니다</a:t>
                </a:r>
                <a:r>
                  <a:rPr lang="en-US" altLang="ko-KR" sz="1200" dirty="0"/>
                  <a:t>.</a:t>
                </a:r>
              </a:p>
            </p:txBody>
          </p:sp>
        </p:grpSp>
        <p:grpSp>
          <p:nvGrpSpPr>
            <p:cNvPr id="22" name="그룹 21">
              <a:extLst>
                <a:ext uri="{FF2B5EF4-FFF2-40B4-BE49-F238E27FC236}">
                  <a16:creationId xmlns="" xmlns:a16="http://schemas.microsoft.com/office/drawing/2014/main" id="{ACCEECFA-52E4-813A-4D2E-0C8111B5681B}"/>
                </a:ext>
              </a:extLst>
            </p:cNvPr>
            <p:cNvGrpSpPr/>
            <p:nvPr/>
          </p:nvGrpSpPr>
          <p:grpSpPr>
            <a:xfrm>
              <a:off x="1135358" y="5983717"/>
              <a:ext cx="7785928" cy="339195"/>
              <a:chOff x="908492" y="5853011"/>
              <a:chExt cx="7785928" cy="339195"/>
            </a:xfrm>
          </p:grpSpPr>
          <p:pic>
            <p:nvPicPr>
              <p:cNvPr id="23" name="그림 22">
                <a:extLst>
                  <a:ext uri="{FF2B5EF4-FFF2-40B4-BE49-F238E27FC236}">
                    <a16:creationId xmlns="" xmlns:a16="http://schemas.microsoft.com/office/drawing/2014/main" id="{43488F7B-B170-E005-F1E5-8D983F539E5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4" name="직사각형 23">
                <a:extLst>
                  <a:ext uri="{FF2B5EF4-FFF2-40B4-BE49-F238E27FC236}">
                    <a16:creationId xmlns="" xmlns:a16="http://schemas.microsoft.com/office/drawing/2014/main" id="{C610E964-B9B4-8437-279A-5130E7D2A55A}"/>
                  </a:ext>
                </a:extLst>
              </p:cNvPr>
              <p:cNvSpPr/>
              <p:nvPr/>
            </p:nvSpPr>
            <p:spPr>
              <a:xfrm>
                <a:off x="1144871" y="585301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유치원명의 일부만 입력해도 됩니다</a:t>
                </a:r>
                <a:r>
                  <a:rPr lang="en-US" altLang="ko-KR" sz="1200" dirty="0"/>
                  <a:t>.</a:t>
                </a: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70A14F92-DC02-622A-D9F2-D7A5C5879E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62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4830420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3495675" cy="6858000"/>
          </a:xfrm>
          <a:prstGeom prst="rect">
            <a:avLst/>
          </a:prstGeom>
          <a:solidFill>
            <a:schemeClr val="accent6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42862" y="1479550"/>
            <a:ext cx="3448050" cy="2829592"/>
          </a:xfrm>
          <a:prstGeom prst="round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4">
            <a:extLst>
              <a:ext uri="{FF2B5EF4-FFF2-40B4-BE49-F238E27FC236}">
                <a16:creationId xmlns="" xmlns:a16="http://schemas.microsoft.com/office/drawing/2014/main" id="{2FC5F787-B53F-4777-BC20-186C35387219}"/>
              </a:ext>
            </a:extLst>
          </p:cNvPr>
          <p:cNvGrpSpPr/>
          <p:nvPr/>
        </p:nvGrpSpPr>
        <p:grpSpPr>
          <a:xfrm>
            <a:off x="2753164" y="2060810"/>
            <a:ext cx="5729967" cy="971982"/>
            <a:chOff x="2724589" y="2203585"/>
            <a:chExt cx="5729967" cy="971982"/>
          </a:xfrm>
        </p:grpSpPr>
        <p:sp>
          <p:nvSpPr>
            <p:cNvPr id="6" name="TextBox 5">
              <a:extLst>
                <a:ext uri="{FF2B5EF4-FFF2-40B4-BE49-F238E27FC236}">
                  <a16:creationId xmlns="" xmlns:a16="http://schemas.microsoft.com/office/drawing/2014/main" id="{70B7698A-98C3-44CD-A39A-6AED9884F6F6}"/>
                </a:ext>
              </a:extLst>
            </p:cNvPr>
            <p:cNvSpPr txBox="1"/>
            <p:nvPr/>
          </p:nvSpPr>
          <p:spPr>
            <a:xfrm>
              <a:off x="4288031" y="2359088"/>
              <a:ext cx="4166525" cy="58477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유치원 사용자 서비스</a:t>
              </a:r>
            </a:p>
          </p:txBody>
        </p:sp>
        <p:sp>
          <p:nvSpPr>
            <p:cNvPr id="7" name="타원 6">
              <a:extLst>
                <a:ext uri="{FF2B5EF4-FFF2-40B4-BE49-F238E27FC236}">
                  <a16:creationId xmlns="" xmlns:a16="http://schemas.microsoft.com/office/drawing/2014/main" id="{95A6CA42-8378-441C-B9BE-3D71B48BF7BC}"/>
                </a:ext>
              </a:extLst>
            </p:cNvPr>
            <p:cNvSpPr/>
            <p:nvPr/>
          </p:nvSpPr>
          <p:spPr>
            <a:xfrm>
              <a:off x="2724589" y="2203585"/>
              <a:ext cx="983292" cy="971982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5400" b="1" dirty="0">
                  <a:solidFill>
                    <a:schemeClr val="accent6">
                      <a:lumMod val="75000"/>
                    </a:schemeClr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Ⅲ</a:t>
              </a:r>
              <a:endParaRPr lang="ko-KR" altLang="en-US" sz="5400" b="1" dirty="0">
                <a:solidFill>
                  <a:schemeClr val="accent6">
                    <a:lumMod val="7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3233" y="4630052"/>
            <a:ext cx="2044700" cy="17399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51" y="5113256"/>
            <a:ext cx="850900" cy="939800"/>
          </a:xfrm>
          <a:prstGeom prst="rect">
            <a:avLst/>
          </a:prstGeom>
        </p:spPr>
      </p:pic>
      <p:sp>
        <p:nvSpPr>
          <p:cNvPr id="10" name="제목 1">
            <a:extLst>
              <a:ext uri="{FF2B5EF4-FFF2-40B4-BE49-F238E27FC236}">
                <a16:creationId xmlns="" xmlns:a16="http://schemas.microsoft.com/office/drawing/2014/main" id="{82C7E12A-1D3B-A2E8-274E-E0D1CDAF5144}"/>
              </a:ext>
            </a:extLst>
          </p:cNvPr>
          <p:cNvSpPr txBox="1">
            <a:spLocks/>
          </p:cNvSpPr>
          <p:nvPr/>
        </p:nvSpPr>
        <p:spPr>
          <a:xfrm>
            <a:off x="5544151" y="2924930"/>
            <a:ext cx="4176580" cy="17113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로그인 방법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공지사항</a:t>
            </a:r>
            <a:endParaRPr lang="en-US" altLang="ko-KR" sz="1800" b="1" dirty="0">
              <a:ln>
                <a:solidFill>
                  <a:schemeClr val="accent1">
                    <a:alpha val="20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맑은 고딕" pitchFamily="50" charset="-127"/>
            </a:endParaRP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자주하는 질문</a:t>
            </a:r>
            <a:r>
              <a:rPr lang="en-US" altLang="ko-KR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(FAQ)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평가참여하기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평가결과</a:t>
            </a:r>
            <a:endParaRPr lang="en-US" altLang="ko-KR" sz="1800" b="1" dirty="0">
              <a:ln>
                <a:solidFill>
                  <a:schemeClr val="accent1">
                    <a:alpha val="20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맑은 고딕" pitchFamily="50" charset="-127"/>
            </a:endParaRP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사용자 기본정보</a:t>
            </a:r>
          </a:p>
        </p:txBody>
      </p:sp>
      <p:sp>
        <p:nvSpPr>
          <p:cNvPr id="13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62068" y="6508446"/>
            <a:ext cx="409086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-63-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333033143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>
            <a:extLst>
              <a:ext uri="{FF2B5EF4-FFF2-40B4-BE49-F238E27FC236}">
                <a16:creationId xmlns="" xmlns:a16="http://schemas.microsoft.com/office/drawing/2014/main" id="{997E06BA-ACED-78B9-1B58-7D22EBC6D6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5593482" cy="497814"/>
          </a:xfrm>
        </p:spPr>
        <p:txBody>
          <a:bodyPr/>
          <a:lstStyle/>
          <a:p>
            <a:r>
              <a:rPr lang="en-US" altLang="ko-KR" b="1" dirty="0"/>
              <a:t>Ⅲ. </a:t>
            </a:r>
            <a:r>
              <a:rPr lang="ko-KR" altLang="en-US" b="1" dirty="0"/>
              <a:t>유치원 사용자</a:t>
            </a:r>
            <a:r>
              <a:rPr lang="en-US" altLang="ko-KR" b="1" dirty="0"/>
              <a:t>(</a:t>
            </a:r>
            <a:r>
              <a:rPr lang="ko-KR" altLang="en-US" b="1" dirty="0"/>
              <a:t>교원</a:t>
            </a:r>
            <a:r>
              <a:rPr lang="en-US" altLang="ko-KR" b="1" dirty="0"/>
              <a:t>)</a:t>
            </a:r>
            <a:r>
              <a:rPr lang="ko-KR" altLang="en-US" b="1" dirty="0"/>
              <a:t> 업무 구성도</a:t>
            </a:r>
          </a:p>
        </p:txBody>
      </p:sp>
      <p:grpSp>
        <p:nvGrpSpPr>
          <p:cNvPr id="11" name="그룹 10">
            <a:extLst>
              <a:ext uri="{FF2B5EF4-FFF2-40B4-BE49-F238E27FC236}">
                <a16:creationId xmlns="" xmlns:a16="http://schemas.microsoft.com/office/drawing/2014/main" id="{ED4A1D21-09F3-B59C-F62C-BBABD3D2AAC6}"/>
              </a:ext>
            </a:extLst>
          </p:cNvPr>
          <p:cNvGrpSpPr/>
          <p:nvPr/>
        </p:nvGrpSpPr>
        <p:grpSpPr>
          <a:xfrm>
            <a:off x="1210130" y="1716469"/>
            <a:ext cx="7232829" cy="2809493"/>
            <a:chOff x="755470" y="1711390"/>
            <a:chExt cx="6921886" cy="2537174"/>
          </a:xfrm>
        </p:grpSpPr>
        <p:cxnSp>
          <p:nvCxnSpPr>
            <p:cNvPr id="13" name="직선 연결선 12">
              <a:extLst>
                <a:ext uri="{FF2B5EF4-FFF2-40B4-BE49-F238E27FC236}">
                  <a16:creationId xmlns="" xmlns:a16="http://schemas.microsoft.com/office/drawing/2014/main" id="{D0F631AF-E402-3C75-542C-C2255D5508A5}"/>
                </a:ext>
              </a:extLst>
            </p:cNvPr>
            <p:cNvCxnSpPr>
              <a:cxnSpLocks/>
              <a:stCxn id="34" idx="0"/>
              <a:endCxn id="35" idx="2"/>
            </p:cNvCxnSpPr>
            <p:nvPr/>
          </p:nvCxnSpPr>
          <p:spPr>
            <a:xfrm>
              <a:off x="4168541" y="2748778"/>
              <a:ext cx="409" cy="940262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직선 연결선 13">
              <a:extLst>
                <a:ext uri="{FF2B5EF4-FFF2-40B4-BE49-F238E27FC236}">
                  <a16:creationId xmlns="" xmlns:a16="http://schemas.microsoft.com/office/drawing/2014/main" id="{CBD9359B-3BF6-BCD6-A7A6-F1C4871FB837}"/>
                </a:ext>
              </a:extLst>
            </p:cNvPr>
            <p:cNvCxnSpPr>
              <a:cxnSpLocks/>
              <a:stCxn id="32" idx="0"/>
              <a:endCxn id="33" idx="2"/>
            </p:cNvCxnSpPr>
            <p:nvPr/>
          </p:nvCxnSpPr>
          <p:spPr>
            <a:xfrm flipH="1">
              <a:off x="2783342" y="2748778"/>
              <a:ext cx="4148" cy="938112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직선 연결선 14">
              <a:extLst>
                <a:ext uri="{FF2B5EF4-FFF2-40B4-BE49-F238E27FC236}">
                  <a16:creationId xmlns="" xmlns:a16="http://schemas.microsoft.com/office/drawing/2014/main" id="{6BB32B63-06CD-BC7A-787A-5181225B072E}"/>
                </a:ext>
              </a:extLst>
            </p:cNvPr>
            <p:cNvCxnSpPr>
              <a:cxnSpLocks/>
              <a:stCxn id="20" idx="2"/>
              <a:endCxn id="21" idx="2"/>
            </p:cNvCxnSpPr>
            <p:nvPr/>
          </p:nvCxnSpPr>
          <p:spPr>
            <a:xfrm>
              <a:off x="5624027" y="3118003"/>
              <a:ext cx="0" cy="580294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직선 연결선 77">
              <a:extLst>
                <a:ext uri="{FF2B5EF4-FFF2-40B4-BE49-F238E27FC236}">
                  <a16:creationId xmlns="" xmlns:a16="http://schemas.microsoft.com/office/drawing/2014/main" id="{1E1EBD71-EC0C-6565-992D-6B70D9E019FB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4081294" y="2117800"/>
              <a:ext cx="611699" cy="650256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직선 연결선 16">
              <a:extLst>
                <a:ext uri="{FF2B5EF4-FFF2-40B4-BE49-F238E27FC236}">
                  <a16:creationId xmlns="" xmlns:a16="http://schemas.microsoft.com/office/drawing/2014/main" id="{1243F67F-D467-9B2F-24D5-1AF11BB88F4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916647" y="3108829"/>
              <a:ext cx="5230" cy="1139735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직선 연결선 17">
              <a:extLst>
                <a:ext uri="{FF2B5EF4-FFF2-40B4-BE49-F238E27FC236}">
                  <a16:creationId xmlns="" xmlns:a16="http://schemas.microsoft.com/office/drawing/2014/main" id="{25EC6014-917A-686B-1BDC-677C5EF79C5C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406177" y="2748778"/>
              <a:ext cx="1849" cy="941330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연결선 39">
              <a:extLst>
                <a:ext uri="{FF2B5EF4-FFF2-40B4-BE49-F238E27FC236}">
                  <a16:creationId xmlns="" xmlns:a16="http://schemas.microsoft.com/office/drawing/2014/main" id="{82478922-9AEA-D6CB-1A6E-C82066EC6293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3390769" y="1427275"/>
              <a:ext cx="611699" cy="2031307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F21BC928-7D47-86B0-8D95-547192C515FF}"/>
                </a:ext>
              </a:extLst>
            </p:cNvPr>
            <p:cNvSpPr/>
            <p:nvPr/>
          </p:nvSpPr>
          <p:spPr>
            <a:xfrm>
              <a:off x="4957393" y="2757953"/>
              <a:ext cx="1333268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4. </a:t>
              </a:r>
              <a:r>
                <a:rPr lang="ko-KR" altLang="en-US" sz="1000" b="1" dirty="0">
                  <a:latin typeface="+mn-ea"/>
                </a:rPr>
                <a:t>평가결과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="" xmlns:a16="http://schemas.microsoft.com/office/drawing/2014/main" id="{F8FC2F77-BD66-BE9B-DDF0-F62CFBA5C856}"/>
                </a:ext>
              </a:extLst>
            </p:cNvPr>
            <p:cNvSpPr/>
            <p:nvPr/>
          </p:nvSpPr>
          <p:spPr>
            <a:xfrm>
              <a:off x="4957393" y="3321901"/>
              <a:ext cx="1333268" cy="376397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4.1 </a:t>
              </a:r>
              <a:r>
                <a:rPr lang="ko-KR" altLang="en-US" sz="1000" b="1" dirty="0">
                  <a:latin typeface="+mn-ea"/>
                </a:rPr>
                <a:t>평가결과</a:t>
              </a:r>
            </a:p>
          </p:txBody>
        </p:sp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D618D253-A4F4-9D5B-A734-D7810808D772}"/>
                </a:ext>
              </a:extLst>
            </p:cNvPr>
            <p:cNvSpPr/>
            <p:nvPr/>
          </p:nvSpPr>
          <p:spPr>
            <a:xfrm>
              <a:off x="6390101" y="2748778"/>
              <a:ext cx="1287255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5. </a:t>
              </a:r>
              <a:r>
                <a:rPr lang="ko-KR" altLang="en-US" sz="1000" b="1" dirty="0">
                  <a:latin typeface="+mn-ea"/>
                </a:rPr>
                <a:t>사용자기본정보</a:t>
              </a: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12316F08-653C-37B2-C8FB-FC393A79FBC1}"/>
                </a:ext>
              </a:extLst>
            </p:cNvPr>
            <p:cNvSpPr/>
            <p:nvPr/>
          </p:nvSpPr>
          <p:spPr>
            <a:xfrm>
              <a:off x="6384871" y="3328990"/>
              <a:ext cx="1287255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5.1 </a:t>
              </a:r>
              <a:r>
                <a:rPr lang="ko-KR" altLang="en-US" sz="1000" b="1" dirty="0" err="1">
                  <a:latin typeface="+mn-ea"/>
                </a:rPr>
                <a:t>나의정보</a:t>
              </a:r>
              <a:endParaRPr lang="ko-KR" altLang="en-US" sz="1000" b="1" dirty="0">
                <a:latin typeface="+mn-ea"/>
              </a:endParaRPr>
            </a:p>
          </p:txBody>
        </p:sp>
        <p:sp>
          <p:nvSpPr>
            <p:cNvPr id="24" name="직사각형 23">
              <a:extLst>
                <a:ext uri="{FF2B5EF4-FFF2-40B4-BE49-F238E27FC236}">
                  <a16:creationId xmlns="" xmlns:a16="http://schemas.microsoft.com/office/drawing/2014/main" id="{EBEA230F-198F-7B9E-6E15-30C3A0465E8D}"/>
                </a:ext>
              </a:extLst>
            </p:cNvPr>
            <p:cNvSpPr/>
            <p:nvPr/>
          </p:nvSpPr>
          <p:spPr>
            <a:xfrm>
              <a:off x="6384872" y="3888514"/>
              <a:ext cx="1287255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5.2 </a:t>
              </a:r>
              <a:r>
                <a:rPr lang="ko-KR" altLang="en-US" sz="1000" b="1" dirty="0">
                  <a:latin typeface="+mn-ea"/>
                </a:rPr>
                <a:t>교육활동소개자료</a:t>
              </a:r>
            </a:p>
          </p:txBody>
        </p:sp>
        <p:sp>
          <p:nvSpPr>
            <p:cNvPr id="27" name="직사각형 26">
              <a:extLst>
                <a:ext uri="{FF2B5EF4-FFF2-40B4-BE49-F238E27FC236}">
                  <a16:creationId xmlns="" xmlns:a16="http://schemas.microsoft.com/office/drawing/2014/main" id="{B654C72A-ED47-7DFE-444B-92939E59AEC0}"/>
                </a:ext>
              </a:extLst>
            </p:cNvPr>
            <p:cNvSpPr/>
            <p:nvPr/>
          </p:nvSpPr>
          <p:spPr>
            <a:xfrm>
              <a:off x="758641" y="2757016"/>
              <a:ext cx="1298770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1. </a:t>
              </a:r>
              <a:r>
                <a:rPr lang="ko-KR" altLang="en-US" sz="1000" b="1" dirty="0">
                  <a:latin typeface="+mn-ea"/>
                </a:rPr>
                <a:t>로그인 방법</a:t>
              </a:r>
            </a:p>
          </p:txBody>
        </p:sp>
        <p:sp>
          <p:nvSpPr>
            <p:cNvPr id="28" name="직사각형 27">
              <a:extLst>
                <a:ext uri="{FF2B5EF4-FFF2-40B4-BE49-F238E27FC236}">
                  <a16:creationId xmlns="" xmlns:a16="http://schemas.microsoft.com/office/drawing/2014/main" id="{88F6DF59-D913-D086-B102-C7E513C405F6}"/>
                </a:ext>
              </a:extLst>
            </p:cNvPr>
            <p:cNvSpPr/>
            <p:nvPr/>
          </p:nvSpPr>
          <p:spPr>
            <a:xfrm>
              <a:off x="755470" y="3338296"/>
              <a:ext cx="1301413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1.1 </a:t>
              </a:r>
              <a:r>
                <a:rPr lang="ko-KR" altLang="en-US" sz="1000" b="1" dirty="0">
                  <a:latin typeface="+mn-ea"/>
                </a:rPr>
                <a:t>사용자로그인</a:t>
              </a:r>
            </a:p>
          </p:txBody>
        </p:sp>
        <p:cxnSp>
          <p:nvCxnSpPr>
            <p:cNvPr id="30" name="꺾인 연결선 47">
              <a:extLst>
                <a:ext uri="{FF2B5EF4-FFF2-40B4-BE49-F238E27FC236}">
                  <a16:creationId xmlns="" xmlns:a16="http://schemas.microsoft.com/office/drawing/2014/main" id="{FD5D3AF6-706C-71B2-EB92-9FD970642994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2699705" y="737543"/>
              <a:ext cx="611699" cy="3410771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직사각형 30">
              <a:extLst>
                <a:ext uri="{FF2B5EF4-FFF2-40B4-BE49-F238E27FC236}">
                  <a16:creationId xmlns="" xmlns:a16="http://schemas.microsoft.com/office/drawing/2014/main" id="{11AFCAB7-089B-4CAF-48A9-B3BAFFEE90B4}"/>
                </a:ext>
              </a:extLst>
            </p:cNvPr>
            <p:cNvSpPr/>
            <p:nvPr/>
          </p:nvSpPr>
          <p:spPr>
            <a:xfrm>
              <a:off x="3164470" y="1711390"/>
              <a:ext cx="2807981" cy="42568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400" b="1" dirty="0">
                  <a:latin typeface="+mn-ea"/>
                </a:rPr>
                <a:t>유치원 사용자 서비스</a:t>
              </a:r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="" xmlns:a16="http://schemas.microsoft.com/office/drawing/2014/main" id="{05FB36EE-49A5-8352-4D23-2E219E81572B}"/>
                </a:ext>
              </a:extLst>
            </p:cNvPr>
            <p:cNvSpPr/>
            <p:nvPr/>
          </p:nvSpPr>
          <p:spPr>
            <a:xfrm>
              <a:off x="2136517" y="2748778"/>
              <a:ext cx="1301945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2. </a:t>
              </a:r>
              <a:r>
                <a:rPr lang="ko-KR" altLang="en-US" sz="1000" b="1" dirty="0">
                  <a:latin typeface="+mn-ea"/>
                </a:rPr>
                <a:t>공지사항</a:t>
              </a:r>
            </a:p>
          </p:txBody>
        </p:sp>
        <p:sp>
          <p:nvSpPr>
            <p:cNvPr id="33" name="직사각형 32">
              <a:extLst>
                <a:ext uri="{FF2B5EF4-FFF2-40B4-BE49-F238E27FC236}">
                  <a16:creationId xmlns="" xmlns:a16="http://schemas.microsoft.com/office/drawing/2014/main" id="{35860F63-3830-2E03-50C1-4C3DBA275FC8}"/>
                </a:ext>
              </a:extLst>
            </p:cNvPr>
            <p:cNvSpPr/>
            <p:nvPr/>
          </p:nvSpPr>
          <p:spPr>
            <a:xfrm>
              <a:off x="2132369" y="3326840"/>
              <a:ext cx="1301945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2.1 </a:t>
              </a:r>
              <a:r>
                <a:rPr lang="ko-KR" altLang="en-US" sz="1000" b="1" dirty="0">
                  <a:latin typeface="+mn-ea"/>
                </a:rPr>
                <a:t>공지 확인하기</a:t>
              </a:r>
            </a:p>
          </p:txBody>
        </p:sp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892590D1-1B80-1968-5939-945BDD32535E}"/>
                </a:ext>
              </a:extLst>
            </p:cNvPr>
            <p:cNvSpPr/>
            <p:nvPr/>
          </p:nvSpPr>
          <p:spPr>
            <a:xfrm>
              <a:off x="3517568" y="2748778"/>
              <a:ext cx="1301945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3. </a:t>
              </a:r>
              <a:r>
                <a:rPr lang="ko-KR" altLang="en-US" sz="1000" b="1" dirty="0" err="1">
                  <a:latin typeface="+mn-ea"/>
                </a:rPr>
                <a:t>자주묻는질문</a:t>
              </a:r>
              <a:r>
                <a:rPr lang="en-US" altLang="ko-KR" sz="1000" b="1" dirty="0">
                  <a:latin typeface="+mn-ea"/>
                </a:rPr>
                <a:t>(FAQ)</a:t>
              </a:r>
              <a:endParaRPr lang="ko-KR" altLang="en-US" sz="1000" b="1" dirty="0">
                <a:latin typeface="+mn-ea"/>
              </a:endParaRPr>
            </a:p>
          </p:txBody>
        </p:sp>
        <p:sp>
          <p:nvSpPr>
            <p:cNvPr id="35" name="직사각형 34">
              <a:extLst>
                <a:ext uri="{FF2B5EF4-FFF2-40B4-BE49-F238E27FC236}">
                  <a16:creationId xmlns="" xmlns:a16="http://schemas.microsoft.com/office/drawing/2014/main" id="{93F0A75D-29C1-C211-2E99-B0455E642165}"/>
                </a:ext>
              </a:extLst>
            </p:cNvPr>
            <p:cNvSpPr/>
            <p:nvPr/>
          </p:nvSpPr>
          <p:spPr>
            <a:xfrm>
              <a:off x="3517977" y="3328990"/>
              <a:ext cx="1301945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3.1 FAQ </a:t>
              </a:r>
              <a:r>
                <a:rPr lang="ko-KR" altLang="en-US" sz="1000" b="1" dirty="0">
                  <a:latin typeface="+mn-ea"/>
                </a:rPr>
                <a:t>확인하기</a:t>
              </a:r>
            </a:p>
          </p:txBody>
        </p:sp>
        <p:cxnSp>
          <p:nvCxnSpPr>
            <p:cNvPr id="37" name="꺾인 연결선 47">
              <a:extLst>
                <a:ext uri="{FF2B5EF4-FFF2-40B4-BE49-F238E27FC236}">
                  <a16:creationId xmlns="" xmlns:a16="http://schemas.microsoft.com/office/drawing/2014/main" id="{2F253ADD-0A70-9F9F-FD27-C74BF915AA7A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4818359" y="2029661"/>
              <a:ext cx="611699" cy="826535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꺾인 연결선 47">
              <a:extLst>
                <a:ext uri="{FF2B5EF4-FFF2-40B4-BE49-F238E27FC236}">
                  <a16:creationId xmlns="" xmlns:a16="http://schemas.microsoft.com/office/drawing/2014/main" id="{CA4943FE-DE11-D41F-41E1-441EC11C2636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514523" y="1334016"/>
              <a:ext cx="611699" cy="2214931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E413E17B-DB33-A667-A542-3B82D23045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64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82549762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="" xmlns:a16="http://schemas.microsoft.com/office/drawing/2014/main" id="{BC33F431-CAA1-5FC3-B40E-C87D14B168C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로그인 방법</a:t>
            </a:r>
          </a:p>
        </p:txBody>
      </p:sp>
      <p:sp>
        <p:nvSpPr>
          <p:cNvPr id="8" name="텍스트 개체 틀 7">
            <a:extLst>
              <a:ext uri="{FF2B5EF4-FFF2-40B4-BE49-F238E27FC236}">
                <a16:creationId xmlns="" xmlns:a16="http://schemas.microsoft.com/office/drawing/2014/main" id="{44E4A616-2C71-BBC0-90AB-5483C84147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바로가기</a:t>
            </a:r>
            <a:r>
              <a:rPr lang="en-US" altLang="ko-KR" sz="1200" dirty="0"/>
              <a:t>] </a:t>
            </a:r>
            <a:r>
              <a:rPr lang="ko-KR" altLang="en-US" sz="1200" dirty="0"/>
              <a:t>클릭 → ② 해당 시도지역 선택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③ 검색창에 로그인 할 유치원 검색 후 유치원명 클릭  → ④ 아이디 및 비밀번호 입력 후 </a:t>
            </a:r>
            <a:r>
              <a:rPr lang="en-US" altLang="ko-KR" sz="1200" dirty="0"/>
              <a:t>[</a:t>
            </a:r>
            <a:r>
              <a:rPr lang="ko-KR" altLang="en-US" sz="1200" dirty="0"/>
              <a:t>로그인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</a:p>
        </p:txBody>
      </p:sp>
      <p:sp>
        <p:nvSpPr>
          <p:cNvPr id="5" name="부제목 5">
            <a:extLst>
              <a:ext uri="{FF2B5EF4-FFF2-40B4-BE49-F238E27FC236}">
                <a16:creationId xmlns="" xmlns:a16="http://schemas.microsoft.com/office/drawing/2014/main" id="{98307B3D-0E40-B175-E72A-EB829B4B6FF4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유치원 사용자 로그인</a:t>
            </a:r>
          </a:p>
        </p:txBody>
      </p:sp>
      <p:grpSp>
        <p:nvGrpSpPr>
          <p:cNvPr id="10" name="그룹 9">
            <a:extLst>
              <a:ext uri="{FF2B5EF4-FFF2-40B4-BE49-F238E27FC236}">
                <a16:creationId xmlns="" xmlns:a16="http://schemas.microsoft.com/office/drawing/2014/main" id="{FB1C4D6E-8A17-48DD-74AD-77C40B1592CF}"/>
              </a:ext>
            </a:extLst>
          </p:cNvPr>
          <p:cNvGrpSpPr/>
          <p:nvPr/>
        </p:nvGrpSpPr>
        <p:grpSpPr>
          <a:xfrm>
            <a:off x="1157826" y="1525107"/>
            <a:ext cx="6934620" cy="3820221"/>
            <a:chOff x="1114962" y="1496531"/>
            <a:chExt cx="6934620" cy="3820221"/>
          </a:xfrm>
        </p:grpSpPr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AC123B73-E887-5411-0EA3-E2C0DF32637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14962" y="1630229"/>
              <a:ext cx="3036222" cy="1729311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="" xmlns:a16="http://schemas.microsoft.com/office/drawing/2014/main" id="{43179F13-026E-393C-28FE-320E5CA04EB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81250" y="3516752"/>
              <a:ext cx="2975220" cy="1800000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="" xmlns:a16="http://schemas.microsoft.com/office/drawing/2014/main" id="{3CF3223A-EFA6-F510-C0BF-D4A9C7B0C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18156" y="3516744"/>
              <a:ext cx="3036223" cy="1800000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4C35DA6F-24F5-319A-51DF-14AD55BEFDE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61472" y="1496531"/>
              <a:ext cx="3014776" cy="1800000"/>
            </a:xfrm>
            <a:prstGeom prst="rect">
              <a:avLst/>
            </a:prstGeom>
          </p:spPr>
        </p:pic>
        <p:sp>
          <p:nvSpPr>
            <p:cNvPr id="15" name="직사각형 3">
              <a:extLst>
                <a:ext uri="{FF2B5EF4-FFF2-40B4-BE49-F238E27FC236}">
                  <a16:creationId xmlns="" xmlns:a16="http://schemas.microsoft.com/office/drawing/2014/main" id="{A4EDF6AF-DF42-CE21-90E0-7F397635EC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92232" y="170076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AD8D08A6-8257-B147-A95A-B00235FF4601}"/>
                </a:ext>
              </a:extLst>
            </p:cNvPr>
            <p:cNvSpPr/>
            <p:nvPr/>
          </p:nvSpPr>
          <p:spPr>
            <a:xfrm>
              <a:off x="3272199" y="1573663"/>
              <a:ext cx="387774" cy="54535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17" name="직선 화살표 연결선 16">
              <a:extLst>
                <a:ext uri="{FF2B5EF4-FFF2-40B4-BE49-F238E27FC236}">
                  <a16:creationId xmlns="" xmlns:a16="http://schemas.microsoft.com/office/drawing/2014/main" id="{C79E7126-61A3-70AF-FE94-AE46C8A6AB88}"/>
                </a:ext>
              </a:extLst>
            </p:cNvPr>
            <p:cNvCxnSpPr>
              <a:cxnSpLocks/>
            </p:cNvCxnSpPr>
            <p:nvPr/>
          </p:nvCxnSpPr>
          <p:spPr>
            <a:xfrm>
              <a:off x="4139940" y="1989050"/>
              <a:ext cx="894866" cy="0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6CFD999D-4678-169E-BED6-FC2A1465243D}"/>
                </a:ext>
              </a:extLst>
            </p:cNvPr>
            <p:cNvSpPr/>
            <p:nvPr/>
          </p:nvSpPr>
          <p:spPr>
            <a:xfrm>
              <a:off x="5034806" y="1989050"/>
              <a:ext cx="2849654" cy="115191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4">
              <a:extLst>
                <a:ext uri="{FF2B5EF4-FFF2-40B4-BE49-F238E27FC236}">
                  <a16:creationId xmlns="" xmlns:a16="http://schemas.microsoft.com/office/drawing/2014/main" id="{A19F8132-6825-A98D-182E-A065060A0DE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34084" y="161971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②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cxnSp>
          <p:nvCxnSpPr>
            <p:cNvPr id="20" name="직선 화살표 연결선 19">
              <a:extLst>
                <a:ext uri="{FF2B5EF4-FFF2-40B4-BE49-F238E27FC236}">
                  <a16:creationId xmlns="" xmlns:a16="http://schemas.microsoft.com/office/drawing/2014/main" id="{9884657B-EBD2-53E2-282C-DE2E9889211C}"/>
                </a:ext>
              </a:extLst>
            </p:cNvPr>
            <p:cNvCxnSpPr>
              <a:stCxn id="14" idx="2"/>
              <a:endCxn id="12" idx="0"/>
            </p:cNvCxnSpPr>
            <p:nvPr/>
          </p:nvCxnSpPr>
          <p:spPr>
            <a:xfrm>
              <a:off x="6468860" y="3296531"/>
              <a:ext cx="0" cy="220221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1" name="직사각형 20">
              <a:extLst>
                <a:ext uri="{FF2B5EF4-FFF2-40B4-BE49-F238E27FC236}">
                  <a16:creationId xmlns="" xmlns:a16="http://schemas.microsoft.com/office/drawing/2014/main" id="{622426E0-E0BD-5F03-0F83-8BAE94097069}"/>
                </a:ext>
              </a:extLst>
            </p:cNvPr>
            <p:cNvSpPr/>
            <p:nvPr/>
          </p:nvSpPr>
          <p:spPr>
            <a:xfrm>
              <a:off x="5049796" y="4021492"/>
              <a:ext cx="2849654" cy="112234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5">
              <a:extLst>
                <a:ext uri="{FF2B5EF4-FFF2-40B4-BE49-F238E27FC236}">
                  <a16:creationId xmlns="" xmlns:a16="http://schemas.microsoft.com/office/drawing/2014/main" id="{E17A865D-0DE3-7817-24B5-EABDAE70929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46905" y="360972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③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cxnSp>
          <p:nvCxnSpPr>
            <p:cNvPr id="23" name="직선 화살표 연결선 22">
              <a:extLst>
                <a:ext uri="{FF2B5EF4-FFF2-40B4-BE49-F238E27FC236}">
                  <a16:creationId xmlns="" xmlns:a16="http://schemas.microsoft.com/office/drawing/2014/main" id="{D7C472EE-2AD6-426B-D879-C8D836D2A97D}"/>
                </a:ext>
              </a:extLst>
            </p:cNvPr>
            <p:cNvCxnSpPr>
              <a:cxnSpLocks/>
              <a:stCxn id="21" idx="1"/>
              <a:endCxn id="24" idx="3"/>
            </p:cNvCxnSpPr>
            <p:nvPr/>
          </p:nvCxnSpPr>
          <p:spPr>
            <a:xfrm flipH="1" flipV="1">
              <a:off x="3635870" y="4576785"/>
              <a:ext cx="1413926" cy="5881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4" name="직사각형 23">
              <a:extLst>
                <a:ext uri="{FF2B5EF4-FFF2-40B4-BE49-F238E27FC236}">
                  <a16:creationId xmlns="" xmlns:a16="http://schemas.microsoft.com/office/drawing/2014/main" id="{8450C790-B2CB-0835-96D4-125D0303AAF6}"/>
                </a:ext>
              </a:extLst>
            </p:cNvPr>
            <p:cNvSpPr/>
            <p:nvPr/>
          </p:nvSpPr>
          <p:spPr>
            <a:xfrm>
              <a:off x="1691600" y="4000830"/>
              <a:ext cx="1944270" cy="115191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5" name="직사각형 5">
              <a:extLst>
                <a:ext uri="{FF2B5EF4-FFF2-40B4-BE49-F238E27FC236}">
                  <a16:creationId xmlns="" xmlns:a16="http://schemas.microsoft.com/office/drawing/2014/main" id="{2062DA29-1DB3-AC6C-D4F3-E46CA19D8A4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9840" y="365216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④</a:t>
              </a:r>
            </a:p>
          </p:txBody>
        </p:sp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83D0BF72-EFE3-AF11-233C-0A7A5F5215F1}"/>
                </a:ext>
              </a:extLst>
            </p:cNvPr>
            <p:cNvSpPr/>
            <p:nvPr/>
          </p:nvSpPr>
          <p:spPr>
            <a:xfrm>
              <a:off x="2365279" y="2228197"/>
              <a:ext cx="331412" cy="40869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34" name="그룹 33">
            <a:extLst>
              <a:ext uri="{FF2B5EF4-FFF2-40B4-BE49-F238E27FC236}">
                <a16:creationId xmlns="" xmlns:a16="http://schemas.microsoft.com/office/drawing/2014/main" id="{D54E1902-E33B-8543-D09A-73562D39E2B9}"/>
              </a:ext>
            </a:extLst>
          </p:cNvPr>
          <p:cNvGrpSpPr/>
          <p:nvPr/>
        </p:nvGrpSpPr>
        <p:grpSpPr>
          <a:xfrm>
            <a:off x="1242560" y="5889057"/>
            <a:ext cx="7796668" cy="628958"/>
            <a:chOff x="1156832" y="5703313"/>
            <a:chExt cx="7796668" cy="628958"/>
          </a:xfrm>
        </p:grpSpPr>
        <p:grpSp>
          <p:nvGrpSpPr>
            <p:cNvPr id="35" name="그룹 34">
              <a:extLst>
                <a:ext uri="{FF2B5EF4-FFF2-40B4-BE49-F238E27FC236}">
                  <a16:creationId xmlns="" xmlns:a16="http://schemas.microsoft.com/office/drawing/2014/main" id="{4ABB1E11-750F-1E04-48F4-B7519237262B}"/>
                </a:ext>
              </a:extLst>
            </p:cNvPr>
            <p:cNvGrpSpPr/>
            <p:nvPr/>
          </p:nvGrpSpPr>
          <p:grpSpPr>
            <a:xfrm>
              <a:off x="1167572" y="5703313"/>
              <a:ext cx="7785928" cy="617733"/>
              <a:chOff x="908492" y="5861681"/>
              <a:chExt cx="7785928" cy="617733"/>
            </a:xfrm>
          </p:grpSpPr>
          <p:pic>
            <p:nvPicPr>
              <p:cNvPr id="39" name="그림 38">
                <a:extLst>
                  <a:ext uri="{FF2B5EF4-FFF2-40B4-BE49-F238E27FC236}">
                    <a16:creationId xmlns="" xmlns:a16="http://schemas.microsoft.com/office/drawing/2014/main" id="{BDD6B716-3E8E-04BE-DC15-16B9CB69746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40" name="직사각형 39">
                <a:extLst>
                  <a:ext uri="{FF2B5EF4-FFF2-40B4-BE49-F238E27FC236}">
                    <a16:creationId xmlns="" xmlns:a16="http://schemas.microsoft.com/office/drawing/2014/main" id="{403F5C42-7F8D-4AEA-1404-0AA6F8FF3604}"/>
                  </a:ext>
                </a:extLst>
              </p:cNvPr>
              <p:cNvSpPr/>
              <p:nvPr/>
            </p:nvSpPr>
            <p:spPr>
              <a:xfrm>
                <a:off x="1144871" y="5861681"/>
                <a:ext cx="7549549" cy="61773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직접 주소를 입력하셔도 접속이 가능합니다</a:t>
                </a:r>
                <a:r>
                  <a:rPr lang="en-US" altLang="ko-KR" sz="1200" dirty="0"/>
                  <a:t>. (</a:t>
                </a:r>
                <a:r>
                  <a:rPr lang="en-US" altLang="ko-KR" sz="1200" dirty="0">
                    <a:latin typeface="맑은 고딕" panose="020B0503020000020004" pitchFamily="50" charset="-127"/>
                  </a:rPr>
                  <a:t>※ </a:t>
                </a:r>
                <a:r>
                  <a:rPr lang="en-US" altLang="ko-KR" sz="1200" dirty="0"/>
                  <a:t>https://</a:t>
                </a:r>
                <a:r>
                  <a:rPr lang="ko-KR" altLang="en-US" sz="1200" dirty="0"/>
                  <a:t>시도</a:t>
                </a:r>
                <a:r>
                  <a:rPr lang="en-US" altLang="ko-KR" sz="1200" dirty="0"/>
                  <a:t>.k-teacher.or.kr/</a:t>
                </a:r>
                <a:r>
                  <a:rPr lang="ko-KR" altLang="en-US" sz="1200" dirty="0"/>
                  <a:t>유치원</a:t>
                </a:r>
                <a:r>
                  <a:rPr lang="en-US" altLang="ko-KR" sz="1200" dirty="0"/>
                  <a:t>ID)</a:t>
                </a:r>
              </a:p>
              <a:p>
                <a:pPr>
                  <a:lnSpc>
                    <a:spcPct val="150000"/>
                  </a:lnSpc>
                </a:pPr>
                <a:endParaRPr lang="en-US" altLang="ko-KR" sz="1200" dirty="0"/>
              </a:p>
            </p:txBody>
          </p:sp>
        </p:grpSp>
        <p:grpSp>
          <p:nvGrpSpPr>
            <p:cNvPr id="36" name="그룹 35">
              <a:extLst>
                <a:ext uri="{FF2B5EF4-FFF2-40B4-BE49-F238E27FC236}">
                  <a16:creationId xmlns="" xmlns:a16="http://schemas.microsoft.com/office/drawing/2014/main" id="{B7B7D4D5-35B3-BD37-4D7D-E10164843CAF}"/>
                </a:ext>
              </a:extLst>
            </p:cNvPr>
            <p:cNvGrpSpPr/>
            <p:nvPr/>
          </p:nvGrpSpPr>
          <p:grpSpPr>
            <a:xfrm>
              <a:off x="1156832" y="5993076"/>
              <a:ext cx="7785928" cy="339195"/>
              <a:chOff x="908492" y="5861681"/>
              <a:chExt cx="7785928" cy="339195"/>
            </a:xfrm>
          </p:grpSpPr>
          <p:pic>
            <p:nvPicPr>
              <p:cNvPr id="37" name="그림 36">
                <a:extLst>
                  <a:ext uri="{FF2B5EF4-FFF2-40B4-BE49-F238E27FC236}">
                    <a16:creationId xmlns="" xmlns:a16="http://schemas.microsoft.com/office/drawing/2014/main" id="{79332A5E-4A02-2587-A22D-3F4BD0EF573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8" name="직사각형 37">
                <a:extLst>
                  <a:ext uri="{FF2B5EF4-FFF2-40B4-BE49-F238E27FC236}">
                    <a16:creationId xmlns="" xmlns:a16="http://schemas.microsoft.com/office/drawing/2014/main" id="{CB08F2F9-FF01-D18C-0FAD-08EC60F5EF9B}"/>
                  </a:ext>
                </a:extLst>
              </p:cNvPr>
              <p:cNvSpPr/>
              <p:nvPr/>
            </p:nvSpPr>
            <p:spPr>
              <a:xfrm>
                <a:off x="1144871" y="586168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ko-KR" sz="1200" dirty="0"/>
                  <a:t> </a:t>
                </a:r>
                <a:r>
                  <a:rPr lang="ko-KR" altLang="en-US" sz="1200" dirty="0" err="1"/>
                  <a:t>유치원교원능력개발평가</a:t>
                </a:r>
                <a:r>
                  <a:rPr lang="ko-KR" altLang="en-US" sz="1200" dirty="0"/>
                  <a:t> </a:t>
                </a:r>
                <a:r>
                  <a:rPr lang="ko-KR" altLang="en-US" sz="1200" dirty="0" err="1"/>
                  <a:t>누리집</a:t>
                </a:r>
                <a:r>
                  <a:rPr lang="en-US" altLang="ko-KR" sz="1200" dirty="0"/>
                  <a:t>: www.k-teacher.or.kr</a:t>
                </a:r>
                <a:endParaRPr lang="ko-KR" altLang="en-US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F3A10BAB-0C4B-ED9D-F7F1-0CF9C69938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65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02375853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FF90A7D0-210E-E5AB-D571-5407E3DAC7A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fontAlgn="base" latinLnBrk="0">
              <a:lnSpc>
                <a:spcPct val="200000"/>
              </a:lnSpc>
            </a:pPr>
            <a:r>
              <a:rPr lang="ko-KR" altLang="en-US" sz="1400" dirty="0"/>
              <a:t>①</a:t>
            </a:r>
            <a:r>
              <a:rPr lang="en-US" altLang="ko-KR" sz="1400" dirty="0"/>
              <a:t> </a:t>
            </a:r>
            <a:r>
              <a:rPr lang="ko-KR" altLang="en-US" sz="1400" dirty="0"/>
              <a:t>화면 상단 </a:t>
            </a:r>
            <a:r>
              <a:rPr lang="en-US" altLang="ko-KR" sz="1400" dirty="0"/>
              <a:t>[</a:t>
            </a:r>
            <a:r>
              <a:rPr lang="ko-KR" altLang="en-US" sz="1400" dirty="0"/>
              <a:t>공지사항</a:t>
            </a:r>
            <a:r>
              <a:rPr lang="en-US" altLang="ko-KR" sz="1400" dirty="0"/>
              <a:t>] </a:t>
            </a:r>
            <a:r>
              <a:rPr lang="ko-KR" altLang="en-US" sz="1400" dirty="0"/>
              <a:t>클릭 </a:t>
            </a:r>
            <a:r>
              <a:rPr lang="ko-KR" altLang="en-US" sz="14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ko-KR" altLang="en-US" sz="1400" dirty="0"/>
              <a:t> ② 공지사항 제목 클릭 </a:t>
            </a:r>
            <a:r>
              <a:rPr lang="en-US" altLang="ko-KR" sz="1400" dirty="0"/>
              <a:t>: </a:t>
            </a:r>
            <a:r>
              <a:rPr lang="ko-KR" altLang="en-US" sz="1400" dirty="0"/>
              <a:t>상세내용 확인 가능</a:t>
            </a:r>
            <a:endParaRPr lang="en-US" altLang="ko-KR" sz="1400" dirty="0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20917BCA-6DE3-CF21-653B-CB107F66E6A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공지사항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799C9F6F-CD24-0601-8D11-2A326951E554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공지사항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499102FF-9E3D-F142-14AF-3F94E4E6E7C7}"/>
              </a:ext>
            </a:extLst>
          </p:cNvPr>
          <p:cNvGrpSpPr/>
          <p:nvPr/>
        </p:nvGrpSpPr>
        <p:grpSpPr>
          <a:xfrm>
            <a:off x="971550" y="1767654"/>
            <a:ext cx="7858125" cy="3262344"/>
            <a:chOff x="868732" y="1767654"/>
            <a:chExt cx="8023869" cy="3262344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7F906CB1-1728-5602-6157-1BBE898011D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68733" y="1767654"/>
              <a:ext cx="8023868" cy="3262344"/>
            </a:xfrm>
            <a:prstGeom prst="rect">
              <a:avLst/>
            </a:prstGeom>
          </p:spPr>
        </p:pic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64BE23EA-D08F-7460-4C24-F04C7E8E0116}"/>
                </a:ext>
              </a:extLst>
            </p:cNvPr>
            <p:cNvSpPr/>
            <p:nvPr/>
          </p:nvSpPr>
          <p:spPr>
            <a:xfrm>
              <a:off x="1195811" y="4094581"/>
              <a:ext cx="2448340" cy="27054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010A3E2A-EE5B-6B02-BF66-FD3F8A81E1B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93564" y="2143445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9B3F"/>
                  </a:solidFill>
                </a:rPr>
                <a:t>①</a:t>
              </a:r>
              <a:endParaRPr lang="ko-KR" altLang="en-US" dirty="0">
                <a:solidFill>
                  <a:srgbClr val="009B3F"/>
                </a:solidFill>
              </a:endParaRPr>
            </a:p>
          </p:txBody>
        </p:sp>
        <p:sp>
          <p:nvSpPr>
            <p:cNvPr id="13" name="직사각형 3">
              <a:extLst>
                <a:ext uri="{FF2B5EF4-FFF2-40B4-BE49-F238E27FC236}">
                  <a16:creationId xmlns="" xmlns:a16="http://schemas.microsoft.com/office/drawing/2014/main" id="{5EA7CDCE-C399-2B9C-2724-793A2048AA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95811" y="3725249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9B3F"/>
                  </a:solidFill>
                </a:rPr>
                <a:t>②</a:t>
              </a:r>
              <a:endParaRPr lang="ko-KR" altLang="en-US" dirty="0">
                <a:solidFill>
                  <a:srgbClr val="009B3F"/>
                </a:solidFill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579AE26D-F4FD-D1E5-E9E5-1E5F7DEFF549}"/>
                </a:ext>
              </a:extLst>
            </p:cNvPr>
            <p:cNvSpPr/>
            <p:nvPr/>
          </p:nvSpPr>
          <p:spPr>
            <a:xfrm>
              <a:off x="868732" y="1819456"/>
              <a:ext cx="1499999" cy="38760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5" name="그룹 14">
            <a:extLst>
              <a:ext uri="{FF2B5EF4-FFF2-40B4-BE49-F238E27FC236}">
                <a16:creationId xmlns="" xmlns:a16="http://schemas.microsoft.com/office/drawing/2014/main" id="{C16313CA-3B29-6A62-F84A-21D586143AAA}"/>
              </a:ext>
            </a:extLst>
          </p:cNvPr>
          <p:cNvGrpSpPr/>
          <p:nvPr/>
        </p:nvGrpSpPr>
        <p:grpSpPr>
          <a:xfrm>
            <a:off x="1291873" y="5987213"/>
            <a:ext cx="7785928" cy="276999"/>
            <a:chOff x="908492" y="5893955"/>
            <a:chExt cx="7785928" cy="276999"/>
          </a:xfrm>
        </p:grpSpPr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73CD148A-68E7-C7BA-927F-E642262F0E5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2EA71D4C-6DB0-F945-0C51-EB2B028D1C16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ko-KR" sz="1200" dirty="0"/>
                <a:t> </a:t>
              </a:r>
              <a:r>
                <a:rPr lang="ko-KR" altLang="en-US" sz="1200" dirty="0"/>
                <a:t>유치원 공지사항을 확인 할 수 있습니다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C7955CF1-090C-F42B-FC85-3F5A0F87ED3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66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75502449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9F92E47B-8564-96DF-7273-6D9C65543EE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 err="1"/>
              <a:t>자주묻는질문</a:t>
            </a:r>
            <a:r>
              <a:rPr lang="en-US" altLang="ko-KR" b="1" dirty="0"/>
              <a:t>(FAQ)</a:t>
            </a:r>
            <a:endParaRPr lang="ko-KR" altLang="en-US" b="1" dirty="0"/>
          </a:p>
        </p:txBody>
      </p:sp>
      <p:sp>
        <p:nvSpPr>
          <p:cNvPr id="14" name="텍스트 개체 틀 13">
            <a:extLst>
              <a:ext uri="{FF2B5EF4-FFF2-40B4-BE49-F238E27FC236}">
                <a16:creationId xmlns="" xmlns:a16="http://schemas.microsoft.com/office/drawing/2014/main" id="{5057B6B4-3E8B-7961-521C-2A0B2A5E27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 err="1"/>
              <a:t>자주묻는질문</a:t>
            </a:r>
            <a:r>
              <a:rPr lang="en-US" altLang="ko-KR" sz="1200" dirty="0"/>
              <a:t>(FAQ)] </a:t>
            </a:r>
            <a:r>
              <a:rPr lang="ko-KR" altLang="en-US" sz="1200" dirty="0"/>
              <a:t>클릭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sz="1200" dirty="0"/>
              <a:t>② </a:t>
            </a:r>
            <a:r>
              <a:rPr lang="ko-KR" altLang="en-US" sz="1200" dirty="0" err="1"/>
              <a:t>자주묻는질문</a:t>
            </a:r>
            <a:r>
              <a:rPr lang="ko-KR" altLang="en-US" sz="1200" dirty="0"/>
              <a:t> 제목 클릭 </a:t>
            </a:r>
            <a:r>
              <a:rPr lang="en-US" altLang="ko-KR" sz="1200" dirty="0"/>
              <a:t>:</a:t>
            </a:r>
            <a:r>
              <a:rPr lang="ko-KR" altLang="en-US" sz="1200" dirty="0"/>
              <a:t> 상세내용을 확인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47C8EA70-CDBA-6F11-5813-74BF3F4FE589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3-1. FAQ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확인하기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FD51B53A-99B3-DB73-F4E1-AE5DE48F8A4C}"/>
              </a:ext>
            </a:extLst>
          </p:cNvPr>
          <p:cNvGrpSpPr/>
          <p:nvPr/>
        </p:nvGrpSpPr>
        <p:grpSpPr>
          <a:xfrm>
            <a:off x="1042986" y="1824037"/>
            <a:ext cx="7681981" cy="2919413"/>
            <a:chOff x="790644" y="1824037"/>
            <a:chExt cx="7991475" cy="3209925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D6FD58D4-47C3-B98E-F8AB-ED33E7689A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90644" y="1824037"/>
              <a:ext cx="7991475" cy="3209925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5DA44939-C92E-3A33-25FC-0C41BF4DB1C9}"/>
                </a:ext>
              </a:extLst>
            </p:cNvPr>
            <p:cNvSpPr/>
            <p:nvPr/>
          </p:nvSpPr>
          <p:spPr>
            <a:xfrm>
              <a:off x="1835620" y="4081287"/>
              <a:ext cx="4680649" cy="29271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AF12725A-C39D-1127-9F58-70E8B1A41D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33692" y="221286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9B3F"/>
                  </a:solidFill>
                </a:rPr>
                <a:t>①</a:t>
              </a:r>
              <a:endParaRPr lang="ko-KR" altLang="en-US" dirty="0">
                <a:solidFill>
                  <a:srgbClr val="009B3F"/>
                </a:solidFill>
              </a:endParaRPr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AC8C8940-BA42-6077-D21D-2607AD06BDCC}"/>
                </a:ext>
              </a:extLst>
            </p:cNvPr>
            <p:cNvSpPr/>
            <p:nvPr/>
          </p:nvSpPr>
          <p:spPr>
            <a:xfrm>
              <a:off x="2365817" y="1869947"/>
              <a:ext cx="1551249" cy="38464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E6D56EAA-5606-A71D-31FE-16D835D0EC5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73048" y="4038636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9B3F"/>
                  </a:solidFill>
                </a:rPr>
                <a:t>②</a:t>
              </a:r>
              <a:endParaRPr lang="ko-KR" altLang="en-US" dirty="0">
                <a:solidFill>
                  <a:srgbClr val="009B3F"/>
                </a:solidFill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4FBD2896-2A3C-DE54-8C94-6B8346CF9E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67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4450112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>
            <a:extLst>
              <a:ext uri="{FF2B5EF4-FFF2-40B4-BE49-F238E27FC236}">
                <a16:creationId xmlns="" xmlns:a16="http://schemas.microsoft.com/office/drawing/2014/main" id="{302CE3C7-2FA4-C67D-EC55-0F5A9BA2F76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평가결과</a:t>
            </a:r>
          </a:p>
        </p:txBody>
      </p:sp>
      <p:sp>
        <p:nvSpPr>
          <p:cNvPr id="7" name="텍스트 개체 틀 6">
            <a:extLst>
              <a:ext uri="{FF2B5EF4-FFF2-40B4-BE49-F238E27FC236}">
                <a16:creationId xmlns="" xmlns:a16="http://schemas.microsoft.com/office/drawing/2014/main" id="{98BDEFB7-07F2-74F0-25C0-05EE31912FC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평가결과</a:t>
            </a:r>
            <a:r>
              <a:rPr lang="en-US" altLang="ko-KR" sz="1200" dirty="0"/>
              <a:t>] </a:t>
            </a:r>
            <a:r>
              <a:rPr lang="ko-KR" altLang="en-US" sz="1200" dirty="0"/>
              <a:t>클릭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</a:t>
            </a:r>
            <a:r>
              <a:rPr lang="en-US" altLang="ko-KR" sz="1200" dirty="0">
                <a:sym typeface="Wingdings" panose="05000000000000000000" pitchFamily="2" charset="2"/>
              </a:rPr>
              <a:t> </a:t>
            </a:r>
            <a:r>
              <a:rPr lang="en-US" altLang="ko-KR" sz="1200" dirty="0"/>
              <a:t>② </a:t>
            </a:r>
            <a:r>
              <a:rPr lang="ko-KR" altLang="en-US" sz="1200" dirty="0">
                <a:sym typeface="Wingdings" panose="05000000000000000000" pitchFamily="2" charset="2"/>
              </a:rPr>
              <a:t>평가지명을 클릭하면 평가결과 확인 가능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③</a:t>
            </a:r>
            <a:r>
              <a:rPr lang="en-US" altLang="ko-KR" sz="1200" dirty="0"/>
              <a:t> [</a:t>
            </a:r>
            <a:r>
              <a:rPr lang="ko-KR" altLang="en-US" sz="1200" dirty="0"/>
              <a:t>평가결과 확인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클릭하여 결과를 확인</a:t>
            </a:r>
          </a:p>
        </p:txBody>
      </p:sp>
      <p:sp>
        <p:nvSpPr>
          <p:cNvPr id="5" name="부제목 5">
            <a:extLst>
              <a:ext uri="{FF2B5EF4-FFF2-40B4-BE49-F238E27FC236}">
                <a16:creationId xmlns="" xmlns:a16="http://schemas.microsoft.com/office/drawing/2014/main" id="{EF3314B9-8C47-8F3B-94CC-9667426F375E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4-1</a:t>
            </a:r>
            <a:r>
              <a:rPr lang="en-US" altLang="ko-KR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평가결과</a:t>
            </a:r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34C614C7-C66D-A001-A786-A0A9C95B9823}"/>
              </a:ext>
            </a:extLst>
          </p:cNvPr>
          <p:cNvGrpSpPr/>
          <p:nvPr/>
        </p:nvGrpSpPr>
        <p:grpSpPr>
          <a:xfrm>
            <a:off x="658208" y="1626938"/>
            <a:ext cx="8181224" cy="3712776"/>
            <a:chOff x="658208" y="1626938"/>
            <a:chExt cx="8181224" cy="3712776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95939BF4-3D30-A135-0395-61E345E31A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46322" y="1626938"/>
              <a:ext cx="7993110" cy="3712776"/>
            </a:xfrm>
            <a:prstGeom prst="rect">
              <a:avLst/>
            </a:prstGeom>
          </p:spPr>
        </p:pic>
        <p:sp>
          <p:nvSpPr>
            <p:cNvPr id="11" name="직사각형 3">
              <a:extLst>
                <a:ext uri="{FF2B5EF4-FFF2-40B4-BE49-F238E27FC236}">
                  <a16:creationId xmlns="" xmlns:a16="http://schemas.microsoft.com/office/drawing/2014/main" id="{DEF4C43B-2F3A-9763-B8C6-9372BA5C40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186288" y="205152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9B3F"/>
                  </a:solidFill>
                </a:rPr>
                <a:t>①</a:t>
              </a:r>
              <a:endParaRPr lang="ko-KR" altLang="en-US" dirty="0">
                <a:solidFill>
                  <a:srgbClr val="009B3F"/>
                </a:solidFill>
              </a:endParaRPr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65E0805C-A02E-2AFD-3595-F47A1260CC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8208" y="3767374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9B3F"/>
                  </a:solidFill>
                </a:rPr>
                <a:t>②</a:t>
              </a:r>
              <a:endParaRPr lang="ko-KR" altLang="en-US" dirty="0">
                <a:solidFill>
                  <a:srgbClr val="009B3F"/>
                </a:solidFill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85B3ED91-463E-712F-BF2B-748473C90695}"/>
                </a:ext>
              </a:extLst>
            </p:cNvPr>
            <p:cNvSpPr/>
            <p:nvPr/>
          </p:nvSpPr>
          <p:spPr>
            <a:xfrm>
              <a:off x="1020075" y="3800025"/>
              <a:ext cx="7719650" cy="32144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59D53A26-C3EF-919F-7494-DF0FAAADCD71}"/>
                </a:ext>
              </a:extLst>
            </p:cNvPr>
            <p:cNvSpPr/>
            <p:nvPr/>
          </p:nvSpPr>
          <p:spPr>
            <a:xfrm>
              <a:off x="5613111" y="1707350"/>
              <a:ext cx="1551249" cy="32676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0821BB1D-6218-1D08-785B-333B89BE6BB4}"/>
                </a:ext>
              </a:extLst>
            </p:cNvPr>
            <p:cNvSpPr/>
            <p:nvPr/>
          </p:nvSpPr>
          <p:spPr>
            <a:xfrm>
              <a:off x="5220090" y="4509150"/>
              <a:ext cx="3519635" cy="641500"/>
            </a:xfrm>
            <a:prstGeom prst="rect">
              <a:avLst/>
            </a:prstGeom>
            <a:solidFill>
              <a:srgbClr val="F5F5F5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6" name="그룹 15">
            <a:extLst>
              <a:ext uri="{FF2B5EF4-FFF2-40B4-BE49-F238E27FC236}">
                <a16:creationId xmlns="" xmlns:a16="http://schemas.microsoft.com/office/drawing/2014/main" id="{BCD46BB9-C40A-3B16-CA05-56EC841C425A}"/>
              </a:ext>
            </a:extLst>
          </p:cNvPr>
          <p:cNvGrpSpPr/>
          <p:nvPr/>
        </p:nvGrpSpPr>
        <p:grpSpPr>
          <a:xfrm>
            <a:off x="1291873" y="5987213"/>
            <a:ext cx="7785928" cy="276999"/>
            <a:chOff x="908492" y="5893955"/>
            <a:chExt cx="7785928" cy="276999"/>
          </a:xfrm>
        </p:grpSpPr>
        <p:pic>
          <p:nvPicPr>
            <p:cNvPr id="17" name="그림 16">
              <a:extLst>
                <a:ext uri="{FF2B5EF4-FFF2-40B4-BE49-F238E27FC236}">
                  <a16:creationId xmlns="" xmlns:a16="http://schemas.microsoft.com/office/drawing/2014/main" id="{B120E0C0-3794-DC65-457B-6C95968B408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1D20B5EE-3F56-8905-982A-B7C6E5672D95}"/>
                </a:ext>
              </a:extLst>
            </p:cNvPr>
            <p:cNvSpPr/>
            <p:nvPr/>
          </p:nvSpPr>
          <p:spPr>
            <a:xfrm>
              <a:off x="1144871" y="5893955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/>
                <a:t>개인별 합산표는 선생님 직급에 따라 평가영역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평가요소</a:t>
              </a:r>
              <a:r>
                <a:rPr lang="en-US" altLang="ko-KR" sz="1200" dirty="0"/>
                <a:t>, </a:t>
              </a:r>
              <a:r>
                <a:rPr lang="ko-KR" altLang="en-US" sz="1200" dirty="0"/>
                <a:t>평가지표별 결과입니다</a:t>
              </a:r>
              <a:r>
                <a:rPr lang="en-US" altLang="ko-KR" sz="1200" dirty="0"/>
                <a:t>. </a:t>
              </a:r>
              <a:r>
                <a:rPr lang="ko-KR" altLang="en-US" sz="1200" dirty="0"/>
                <a:t> </a:t>
              </a:r>
              <a:endParaRPr lang="en-US" altLang="ko-KR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F522EB17-D0B1-A61A-6752-E0B9C53E95D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68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362252026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60ACB603-3AFF-F760-2CD9-6D25783C128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4. </a:t>
            </a:r>
            <a:r>
              <a:rPr lang="ko-KR" altLang="en-US" b="1" dirty="0"/>
              <a:t>평가결과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BB84F1BC-335D-6C57-826B-E30015DAEB9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 학부모 만족도 결과를 조회하는 화면입니다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4D825379-63A5-F009-8808-5488B1C48B13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4-1-1.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평가결과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상세화면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195720EC-30F1-51A9-3F00-2C9AF4CCB5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500" y="1537667"/>
            <a:ext cx="7705070" cy="3920161"/>
          </a:xfrm>
          <a:prstGeom prst="rect">
            <a:avLst/>
          </a:prstGeom>
        </p:spPr>
      </p:pic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29C2C311-415B-A70F-F5FA-9B98CC8484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69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68042369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>
            <a:extLst>
              <a:ext uri="{FF2B5EF4-FFF2-40B4-BE49-F238E27FC236}">
                <a16:creationId xmlns="" xmlns:a16="http://schemas.microsoft.com/office/drawing/2014/main" id="{C5268FB6-6701-9713-44FC-20A17540B51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사용자기본정보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F46C2972-5556-A548-7E85-50F1CBD0995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① 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나의정보</a:t>
            </a:r>
            <a:r>
              <a:rPr lang="en-US" altLang="ko-KR" sz="1200" dirty="0"/>
              <a:t>] </a:t>
            </a:r>
            <a:r>
              <a:rPr lang="ko-KR" altLang="en-US" sz="1200" dirty="0"/>
              <a:t>버튼</a:t>
            </a:r>
            <a:r>
              <a:rPr lang="en-US" altLang="ko-KR" sz="1200" dirty="0"/>
              <a:t> </a:t>
            </a:r>
            <a:r>
              <a:rPr lang="ko-KR" altLang="en-US" sz="1200" dirty="0"/>
              <a:t>클릭 </a:t>
            </a:r>
            <a:endParaRPr lang="en-US" altLang="ko-KR" sz="1200" dirty="0"/>
          </a:p>
          <a:p>
            <a:pPr fontAlgn="base" latinLnBrk="0">
              <a:lnSpc>
                <a:spcPct val="100000"/>
              </a:lnSpc>
            </a:pPr>
            <a:r>
              <a:rPr lang="ko-KR" altLang="en-US" sz="1200" dirty="0"/>
              <a:t>② 변경할 비밀번호를 설정 한 후 </a:t>
            </a:r>
            <a:r>
              <a:rPr lang="en-US" altLang="ko-KR" sz="1200" dirty="0"/>
              <a:t>[</a:t>
            </a:r>
            <a:r>
              <a:rPr lang="ko-KR" altLang="en-US" sz="1200" dirty="0"/>
              <a:t>저장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B5F93F06-C03B-01C3-1588-BB062D2CCEF5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나의정보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비밀번호 변경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="" xmlns:a16="http://schemas.microsoft.com/office/drawing/2014/main" id="{838496AA-50C4-66A9-2EBF-04931FA04BA7}"/>
              </a:ext>
            </a:extLst>
          </p:cNvPr>
          <p:cNvGrpSpPr/>
          <p:nvPr/>
        </p:nvGrpSpPr>
        <p:grpSpPr>
          <a:xfrm>
            <a:off x="770920" y="1657350"/>
            <a:ext cx="7944456" cy="3443288"/>
            <a:chOff x="691741" y="1429477"/>
            <a:chExt cx="8236719" cy="4068340"/>
          </a:xfrm>
        </p:grpSpPr>
        <p:pic>
          <p:nvPicPr>
            <p:cNvPr id="13" name="그림 12" descr="스크린샷, 모니터, 앉아있는, 녹색이(가) 표시된 사진&#10;&#10;자동 생성된 설명">
              <a:extLst>
                <a:ext uri="{FF2B5EF4-FFF2-40B4-BE49-F238E27FC236}">
                  <a16:creationId xmlns="" xmlns:a16="http://schemas.microsoft.com/office/drawing/2014/main" id="{3CE10C48-14B9-EBD6-442F-CC0EEC45F6F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08460" y="1537817"/>
              <a:ext cx="7920000" cy="3960000"/>
            </a:xfrm>
            <a:prstGeom prst="rect">
              <a:avLst/>
            </a:prstGeom>
          </p:spPr>
        </p:pic>
        <p:grpSp>
          <p:nvGrpSpPr>
            <p:cNvPr id="14" name="그룹 13">
              <a:extLst>
                <a:ext uri="{FF2B5EF4-FFF2-40B4-BE49-F238E27FC236}">
                  <a16:creationId xmlns="" xmlns:a16="http://schemas.microsoft.com/office/drawing/2014/main" id="{2E3E1451-7807-F5F5-1DA0-D7C0E305E717}"/>
                </a:ext>
              </a:extLst>
            </p:cNvPr>
            <p:cNvGrpSpPr/>
            <p:nvPr/>
          </p:nvGrpSpPr>
          <p:grpSpPr>
            <a:xfrm>
              <a:off x="691741" y="1429477"/>
              <a:ext cx="7662838" cy="3682861"/>
              <a:chOff x="691741" y="1429477"/>
              <a:chExt cx="7662838" cy="3682861"/>
            </a:xfrm>
          </p:grpSpPr>
          <p:sp>
            <p:nvSpPr>
              <p:cNvPr id="15" name="직사각형 14">
                <a:extLst>
                  <a:ext uri="{FF2B5EF4-FFF2-40B4-BE49-F238E27FC236}">
                    <a16:creationId xmlns="" xmlns:a16="http://schemas.microsoft.com/office/drawing/2014/main" id="{0C171661-0F8E-4A9C-13D4-E43C8181926E}"/>
                  </a:ext>
                </a:extLst>
              </p:cNvPr>
              <p:cNvSpPr/>
              <p:nvPr/>
            </p:nvSpPr>
            <p:spPr>
              <a:xfrm>
                <a:off x="1061566" y="4564726"/>
                <a:ext cx="3278382" cy="54761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직사각형 3">
                <a:extLst>
                  <a:ext uri="{FF2B5EF4-FFF2-40B4-BE49-F238E27FC236}">
                    <a16:creationId xmlns="" xmlns:a16="http://schemas.microsoft.com/office/drawing/2014/main" id="{2E66F79D-9D42-FB4C-71FF-0B41223AC87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676711" y="1429477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9B3F"/>
                    </a:solidFill>
                  </a:rPr>
                  <a:t>①</a:t>
                </a:r>
                <a:endParaRPr lang="ko-KR" altLang="en-US" dirty="0">
                  <a:solidFill>
                    <a:srgbClr val="009B3F"/>
                  </a:solidFill>
                </a:endParaRPr>
              </a:p>
            </p:txBody>
          </p:sp>
          <p:sp>
            <p:nvSpPr>
              <p:cNvPr id="17" name="직사각형 3">
                <a:extLst>
                  <a:ext uri="{FF2B5EF4-FFF2-40B4-BE49-F238E27FC236}">
                    <a16:creationId xmlns="" xmlns:a16="http://schemas.microsoft.com/office/drawing/2014/main" id="{45E0AB7F-8009-9C8A-292A-A33697260B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91741" y="4649835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9B3F"/>
                    </a:solidFill>
                  </a:rPr>
                  <a:t>②</a:t>
                </a:r>
                <a:endParaRPr lang="ko-KR" altLang="en-US" dirty="0">
                  <a:solidFill>
                    <a:srgbClr val="009B3F"/>
                  </a:solidFill>
                </a:endParaRPr>
              </a:p>
            </p:txBody>
          </p:sp>
          <p:sp>
            <p:nvSpPr>
              <p:cNvPr id="18" name="직사각형 17">
                <a:extLst>
                  <a:ext uri="{FF2B5EF4-FFF2-40B4-BE49-F238E27FC236}">
                    <a16:creationId xmlns="" xmlns:a16="http://schemas.microsoft.com/office/drawing/2014/main" id="{D016913A-CDD2-DAAE-B528-DC9EAD857EF1}"/>
                  </a:ext>
                </a:extLst>
              </p:cNvPr>
              <p:cNvSpPr/>
              <p:nvPr/>
            </p:nvSpPr>
            <p:spPr>
              <a:xfrm>
                <a:off x="7778498" y="1772770"/>
                <a:ext cx="576081" cy="16583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</p:grpSp>
      <p:grpSp>
        <p:nvGrpSpPr>
          <p:cNvPr id="20" name="그룹 19">
            <a:extLst>
              <a:ext uri="{FF2B5EF4-FFF2-40B4-BE49-F238E27FC236}">
                <a16:creationId xmlns="" xmlns:a16="http://schemas.microsoft.com/office/drawing/2014/main" id="{F627768D-4B5E-A858-DC51-CC0CFE561E13}"/>
              </a:ext>
            </a:extLst>
          </p:cNvPr>
          <p:cNvGrpSpPr/>
          <p:nvPr/>
        </p:nvGrpSpPr>
        <p:grpSpPr>
          <a:xfrm>
            <a:off x="1242560" y="5917633"/>
            <a:ext cx="7796668" cy="600382"/>
            <a:chOff x="1156832" y="5731889"/>
            <a:chExt cx="7796668" cy="600382"/>
          </a:xfrm>
        </p:grpSpPr>
        <p:grpSp>
          <p:nvGrpSpPr>
            <p:cNvPr id="21" name="그룹 20">
              <a:extLst>
                <a:ext uri="{FF2B5EF4-FFF2-40B4-BE49-F238E27FC236}">
                  <a16:creationId xmlns="" xmlns:a16="http://schemas.microsoft.com/office/drawing/2014/main" id="{FE522460-AE39-9581-6637-6970B2ED45E9}"/>
                </a:ext>
              </a:extLst>
            </p:cNvPr>
            <p:cNvGrpSpPr/>
            <p:nvPr/>
          </p:nvGrpSpPr>
          <p:grpSpPr>
            <a:xfrm>
              <a:off x="1167572" y="5731889"/>
              <a:ext cx="7785928" cy="525400"/>
              <a:chOff x="908492" y="5890257"/>
              <a:chExt cx="7785928" cy="525400"/>
            </a:xfrm>
          </p:grpSpPr>
          <p:pic>
            <p:nvPicPr>
              <p:cNvPr id="25" name="그림 24">
                <a:extLst>
                  <a:ext uri="{FF2B5EF4-FFF2-40B4-BE49-F238E27FC236}">
                    <a16:creationId xmlns="" xmlns:a16="http://schemas.microsoft.com/office/drawing/2014/main" id="{77E5F4F9-2CB0-C036-C6ED-D1813355E7F6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6" name="직사각형 25">
                <a:extLst>
                  <a:ext uri="{FF2B5EF4-FFF2-40B4-BE49-F238E27FC236}">
                    <a16:creationId xmlns="" xmlns:a16="http://schemas.microsoft.com/office/drawing/2014/main" id="{192DB7D5-F258-314D-5221-84B16A37C57E}"/>
                  </a:ext>
                </a:extLst>
              </p:cNvPr>
              <p:cNvSpPr/>
              <p:nvPr/>
            </p:nvSpPr>
            <p:spPr>
              <a:xfrm>
                <a:off x="1144871" y="5890257"/>
                <a:ext cx="7549549" cy="52540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dirty="0">
                    <a:latin typeface="+mn-ea"/>
                  </a:rPr>
                  <a:t>최초 접속하는 경우 비밀번호를 변경하신 후 서비스 이용이 가능합니다</a:t>
                </a:r>
                <a:r>
                  <a:rPr lang="en-US" altLang="ko-KR" sz="1200" dirty="0">
                    <a:latin typeface="+mn-ea"/>
                  </a:rPr>
                  <a:t>.</a:t>
                </a:r>
                <a:r>
                  <a:rPr lang="ko-KR" altLang="en-US" sz="1200" dirty="0">
                    <a:latin typeface="+mn-ea"/>
                  </a:rPr>
                  <a:t> </a:t>
                </a:r>
                <a:endParaRPr lang="en-US" altLang="ko-KR" sz="1200" dirty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endParaRPr lang="en-US" altLang="ko-KR" sz="1200" dirty="0"/>
              </a:p>
            </p:txBody>
          </p:sp>
        </p:grpSp>
        <p:grpSp>
          <p:nvGrpSpPr>
            <p:cNvPr id="22" name="그룹 21">
              <a:extLst>
                <a:ext uri="{FF2B5EF4-FFF2-40B4-BE49-F238E27FC236}">
                  <a16:creationId xmlns="" xmlns:a16="http://schemas.microsoft.com/office/drawing/2014/main" id="{8F140BA6-9518-C1F1-FEA0-8AB4B01517CB}"/>
                </a:ext>
              </a:extLst>
            </p:cNvPr>
            <p:cNvGrpSpPr/>
            <p:nvPr/>
          </p:nvGrpSpPr>
          <p:grpSpPr>
            <a:xfrm>
              <a:off x="1156832" y="5993076"/>
              <a:ext cx="7785928" cy="339195"/>
              <a:chOff x="908492" y="5861681"/>
              <a:chExt cx="7785928" cy="339195"/>
            </a:xfrm>
          </p:grpSpPr>
          <p:pic>
            <p:nvPicPr>
              <p:cNvPr id="23" name="그림 22">
                <a:extLst>
                  <a:ext uri="{FF2B5EF4-FFF2-40B4-BE49-F238E27FC236}">
                    <a16:creationId xmlns="" xmlns:a16="http://schemas.microsoft.com/office/drawing/2014/main" id="{D2D671DF-D710-F1B9-5639-7E7A8D93ACB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4" name="직사각형 23">
                <a:extLst>
                  <a:ext uri="{FF2B5EF4-FFF2-40B4-BE49-F238E27FC236}">
                    <a16:creationId xmlns="" xmlns:a16="http://schemas.microsoft.com/office/drawing/2014/main" id="{7C955E65-5ADA-D0AD-3A27-7E406833425C}"/>
                  </a:ext>
                </a:extLst>
              </p:cNvPr>
              <p:cNvSpPr/>
              <p:nvPr/>
            </p:nvSpPr>
            <p:spPr>
              <a:xfrm>
                <a:off x="1144871" y="5861681"/>
                <a:ext cx="7549549" cy="3391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ko-KR" altLang="en-US" sz="1200" dirty="0"/>
                  <a:t>비밀번호 초기화 처리 후에도 해당 메뉴에서 변경이 가능합니다</a:t>
                </a:r>
                <a:r>
                  <a:rPr lang="en-US" altLang="ko-KR" sz="1200" dirty="0"/>
                  <a:t>.</a:t>
                </a:r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BDFA5127-FE03-9975-3615-76F002DE95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70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93610968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EEC16B76-82B3-CC29-B093-2168789139B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spc="-40" dirty="0"/>
              <a:t>① 화면 상단 </a:t>
            </a:r>
            <a:r>
              <a:rPr lang="en-US" altLang="ko-KR" sz="1200" spc="-40" dirty="0"/>
              <a:t>[</a:t>
            </a:r>
            <a:r>
              <a:rPr lang="ko-KR" altLang="en-US" sz="1200" spc="-40" dirty="0" err="1"/>
              <a:t>나의교육활동소개자료</a:t>
            </a:r>
            <a:r>
              <a:rPr lang="en-US" altLang="ko-KR" sz="1200" spc="-40" dirty="0"/>
              <a:t>] </a:t>
            </a:r>
            <a:r>
              <a:rPr lang="ko-KR" altLang="en-US" sz="1200" spc="-40" dirty="0"/>
              <a:t>클릭 → ② </a:t>
            </a:r>
            <a:r>
              <a:rPr lang="en-US" altLang="ko-KR" sz="1200" spc="-40" dirty="0"/>
              <a:t>‘</a:t>
            </a:r>
            <a:r>
              <a:rPr lang="ko-KR" altLang="en-US" sz="1200" spc="-40" dirty="0"/>
              <a:t>동료교원평가 및 </a:t>
            </a:r>
            <a:r>
              <a:rPr lang="ko-KR" altLang="en-US" sz="1200" spc="-40" dirty="0" err="1"/>
              <a:t>학부모만족도조사지</a:t>
            </a:r>
            <a:r>
              <a:rPr lang="en-US" altLang="ko-KR" sz="1200" spc="-40" dirty="0"/>
              <a:t>’</a:t>
            </a:r>
            <a:r>
              <a:rPr lang="ko-KR" altLang="en-US" sz="1200" spc="-40" dirty="0"/>
              <a:t>에서 교육활동 자료 확인 가능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C5A98B88-78B3-6774-F6A9-21787E4023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사용자기본정보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19459EF3-4EE8-CF6F-4763-A0B5C26F2524}"/>
              </a:ext>
            </a:extLst>
          </p:cNvPr>
          <p:cNvSpPr txBox="1">
            <a:spLocks/>
          </p:cNvSpPr>
          <p:nvPr/>
        </p:nvSpPr>
        <p:spPr>
          <a:xfrm>
            <a:off x="5759355" y="300251"/>
            <a:ext cx="3194145" cy="32424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교육활동 소개자료</a:t>
            </a:r>
          </a:p>
        </p:txBody>
      </p:sp>
      <p:grpSp>
        <p:nvGrpSpPr>
          <p:cNvPr id="17" name="그룹 16">
            <a:extLst>
              <a:ext uri="{FF2B5EF4-FFF2-40B4-BE49-F238E27FC236}">
                <a16:creationId xmlns="" xmlns:a16="http://schemas.microsoft.com/office/drawing/2014/main" id="{435E145F-204F-DDE3-4446-395C3825CD8A}"/>
              </a:ext>
            </a:extLst>
          </p:cNvPr>
          <p:cNvGrpSpPr/>
          <p:nvPr/>
        </p:nvGrpSpPr>
        <p:grpSpPr>
          <a:xfrm>
            <a:off x="1487592" y="1710345"/>
            <a:ext cx="6413396" cy="3761768"/>
            <a:chOff x="971500" y="1496032"/>
            <a:chExt cx="6768940" cy="4063686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B0BD411B-2B1A-DE3C-2CD0-A034CCA560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1500" y="1496032"/>
              <a:ext cx="6768940" cy="4063686"/>
            </a:xfrm>
            <a:prstGeom prst="rect">
              <a:avLst/>
            </a:prstGeom>
          </p:spPr>
        </p:pic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83C26470-C837-E46E-EC3A-752EE23676F6}"/>
                </a:ext>
              </a:extLst>
            </p:cNvPr>
            <p:cNvSpPr/>
            <p:nvPr/>
          </p:nvSpPr>
          <p:spPr>
            <a:xfrm>
              <a:off x="2627730" y="2752885"/>
              <a:ext cx="4104570" cy="254837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BA57A1D7-7E09-EBF6-4B4A-43B51CA2421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71451" y="149603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9B3F"/>
                  </a:solidFill>
                </a:rPr>
                <a:t>①</a:t>
              </a:r>
              <a:endParaRPr lang="ko-KR" altLang="en-US" dirty="0">
                <a:solidFill>
                  <a:srgbClr val="009B3F"/>
                </a:solidFill>
              </a:endParaRPr>
            </a:p>
          </p:txBody>
        </p:sp>
        <p:sp>
          <p:nvSpPr>
            <p:cNvPr id="14" name="직사각형 3">
              <a:extLst>
                <a:ext uri="{FF2B5EF4-FFF2-40B4-BE49-F238E27FC236}">
                  <a16:creationId xmlns="" xmlns:a16="http://schemas.microsoft.com/office/drawing/2014/main" id="{FA924ABD-020D-1370-E6F3-275B3EE130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5670" y="265536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9B3F"/>
                  </a:solidFill>
                </a:rPr>
                <a:t>②</a:t>
              </a:r>
              <a:endParaRPr lang="ko-KR" altLang="en-US" dirty="0">
                <a:solidFill>
                  <a:srgbClr val="009B3F"/>
                </a:solidFill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="" xmlns:a16="http://schemas.microsoft.com/office/drawing/2014/main" id="{AA5645CD-F03E-C94F-378E-4550FD22F3E8}"/>
                </a:ext>
              </a:extLst>
            </p:cNvPr>
            <p:cNvSpPr/>
            <p:nvPr/>
          </p:nvSpPr>
          <p:spPr>
            <a:xfrm>
              <a:off x="5292100" y="1672401"/>
              <a:ext cx="1008141" cy="14402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0E9A1908-1DED-EA87-9368-79AC250BE827}"/>
              </a:ext>
            </a:extLst>
          </p:cNvPr>
          <p:cNvGrpSpPr/>
          <p:nvPr/>
        </p:nvGrpSpPr>
        <p:grpSpPr>
          <a:xfrm>
            <a:off x="1291873" y="5997536"/>
            <a:ext cx="7785928" cy="295252"/>
            <a:chOff x="908492" y="5904278"/>
            <a:chExt cx="7785928" cy="295252"/>
          </a:xfrm>
        </p:grpSpPr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8C093598-3990-C6DC-CAC6-3101BEE03F8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05AE5C48-BA13-B41A-C571-44CDDA64BC93}"/>
                </a:ext>
              </a:extLst>
            </p:cNvPr>
            <p:cNvSpPr/>
            <p:nvPr/>
          </p:nvSpPr>
          <p:spPr>
            <a:xfrm>
              <a:off x="1144871" y="5922531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/>
                <a:t> 교육활동 활동 내역을 등록합니다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0D4894A8-AD8D-BE50-A777-6CBBFF8709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71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098538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3495675" cy="6858000"/>
          </a:xfrm>
          <a:prstGeom prst="rect">
            <a:avLst/>
          </a:prstGeom>
          <a:solidFill>
            <a:schemeClr val="accent6">
              <a:lumMod val="75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직사각형 2"/>
          <p:cNvSpPr/>
          <p:nvPr/>
        </p:nvSpPr>
        <p:spPr>
          <a:xfrm>
            <a:off x="14769" y="-829"/>
            <a:ext cx="9129231" cy="6858000"/>
          </a:xfrm>
          <a:prstGeom prst="rect">
            <a:avLst/>
          </a:prstGeom>
          <a:noFill/>
          <a:ln w="762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42862" y="1479550"/>
            <a:ext cx="3448050" cy="2829592"/>
          </a:xfrm>
          <a:prstGeom prst="round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3233" y="4630052"/>
            <a:ext cx="2044700" cy="1739900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51" y="5113256"/>
            <a:ext cx="850900" cy="939800"/>
          </a:xfrm>
          <a:prstGeom prst="rect">
            <a:avLst/>
          </a:prstGeom>
        </p:spPr>
      </p:pic>
      <p:sp>
        <p:nvSpPr>
          <p:cNvPr id="4" name="제목 1">
            <a:extLst>
              <a:ext uri="{FF2B5EF4-FFF2-40B4-BE49-F238E27FC236}">
                <a16:creationId xmlns="" xmlns:a16="http://schemas.microsoft.com/office/drawing/2014/main" id="{EFD9E8C2-E6E7-30B4-896C-274877BD3802}"/>
              </a:ext>
            </a:extLst>
          </p:cNvPr>
          <p:cNvSpPr txBox="1">
            <a:spLocks/>
          </p:cNvSpPr>
          <p:nvPr/>
        </p:nvSpPr>
        <p:spPr>
          <a:xfrm>
            <a:off x="5544151" y="2924930"/>
            <a:ext cx="4176580" cy="17113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로그인 방법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설문지 평가하기</a:t>
            </a:r>
            <a:endParaRPr lang="en-US" altLang="ko-KR" sz="1800" b="1" dirty="0">
              <a:ln>
                <a:solidFill>
                  <a:schemeClr val="accent1">
                    <a:alpha val="20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맑은 고딕" pitchFamily="50" charset="-127"/>
            </a:endParaRP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공지사항</a:t>
            </a:r>
            <a:endParaRPr lang="en-US" altLang="ko-KR" sz="1800" b="1" dirty="0">
              <a:ln>
                <a:solidFill>
                  <a:schemeClr val="accent1">
                    <a:alpha val="2000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맑은 고딕" pitchFamily="50" charset="-127"/>
            </a:endParaRP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 err="1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자주묻는질문</a:t>
            </a:r>
            <a:r>
              <a:rPr lang="en-US" altLang="ko-KR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(FAQ)</a:t>
            </a:r>
          </a:p>
          <a:p>
            <a:pPr marL="342900" indent="-342900" algn="l">
              <a:lnSpc>
                <a:spcPct val="150000"/>
              </a:lnSpc>
              <a:buAutoNum type="arabicPeriod"/>
            </a:pPr>
            <a:r>
              <a:rPr lang="ko-KR" altLang="en-US" sz="1800" b="1" dirty="0">
                <a:ln>
                  <a:solidFill>
                    <a:schemeClr val="accent1">
                      <a:alpha val="2000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맑은 고딕" pitchFamily="50" charset="-127"/>
              </a:rPr>
              <a:t>나의정보</a:t>
            </a:r>
          </a:p>
        </p:txBody>
      </p:sp>
      <p:grpSp>
        <p:nvGrpSpPr>
          <p:cNvPr id="8" name="그룹 7">
            <a:extLst>
              <a:ext uri="{FF2B5EF4-FFF2-40B4-BE49-F238E27FC236}">
                <a16:creationId xmlns="" xmlns:a16="http://schemas.microsoft.com/office/drawing/2014/main" id="{769326E0-5082-E56F-F655-98A4D1056787}"/>
              </a:ext>
            </a:extLst>
          </p:cNvPr>
          <p:cNvGrpSpPr/>
          <p:nvPr/>
        </p:nvGrpSpPr>
        <p:grpSpPr>
          <a:xfrm>
            <a:off x="2753164" y="2060810"/>
            <a:ext cx="5614534" cy="971982"/>
            <a:chOff x="2724589" y="2203585"/>
            <a:chExt cx="5614534" cy="971982"/>
          </a:xfrm>
        </p:grpSpPr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53B71D9B-AAC2-CC55-204F-9491EE5AAF99}"/>
                </a:ext>
              </a:extLst>
            </p:cNvPr>
            <p:cNvSpPr txBox="1"/>
            <p:nvPr/>
          </p:nvSpPr>
          <p:spPr>
            <a:xfrm>
              <a:off x="4582967" y="2293392"/>
              <a:ext cx="3756156" cy="584775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ko-KR" altLang="en-US" sz="3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맑은 고딕" pitchFamily="50" charset="-127"/>
                  <a:ea typeface="맑은 고딕" pitchFamily="50" charset="-127"/>
                </a:rPr>
                <a:t>학부모 참여 서비스</a:t>
              </a:r>
            </a:p>
          </p:txBody>
        </p:sp>
        <p:sp>
          <p:nvSpPr>
            <p:cNvPr id="14" name="타원 13">
              <a:extLst>
                <a:ext uri="{FF2B5EF4-FFF2-40B4-BE49-F238E27FC236}">
                  <a16:creationId xmlns="" xmlns:a16="http://schemas.microsoft.com/office/drawing/2014/main" id="{4C60B82C-E8E0-219C-BD9C-9AAB353276A8}"/>
                </a:ext>
              </a:extLst>
            </p:cNvPr>
            <p:cNvSpPr/>
            <p:nvPr/>
          </p:nvSpPr>
          <p:spPr>
            <a:xfrm>
              <a:off x="2724589" y="2203585"/>
              <a:ext cx="983292" cy="971982"/>
            </a:xfrm>
            <a:prstGeom prst="ellipse">
              <a:avLst/>
            </a:prstGeom>
            <a:solidFill>
              <a:schemeClr val="bg1"/>
            </a:solidFill>
            <a:ln w="190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5400" b="1" dirty="0">
                  <a:solidFill>
                    <a:srgbClr val="70BC53"/>
                  </a:solidFill>
                  <a:latin typeface="HY헤드라인M" panose="02030600000101010101" pitchFamily="18" charset="-127"/>
                  <a:ea typeface="HY헤드라인M" panose="02030600000101010101" pitchFamily="18" charset="-127"/>
                </a:rPr>
                <a:t>Ⅳ</a:t>
              </a:r>
              <a:endParaRPr lang="ko-KR" altLang="en-US" sz="5400" b="1" dirty="0">
                <a:solidFill>
                  <a:srgbClr val="70BC53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endParaRPr>
            </a:p>
          </p:txBody>
        </p:sp>
      </p:grpSp>
      <p:sp>
        <p:nvSpPr>
          <p:cNvPr id="15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62067" y="6508446"/>
            <a:ext cx="409087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-72-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65702508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1">
            <a:extLst>
              <a:ext uri="{FF2B5EF4-FFF2-40B4-BE49-F238E27FC236}">
                <a16:creationId xmlns="" xmlns:a16="http://schemas.microsoft.com/office/drawing/2014/main" id="{997E06BA-ACED-78B9-1B58-7D22EBC6D62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b="1" dirty="0"/>
              <a:t>Ⅳ. </a:t>
            </a:r>
            <a:r>
              <a:rPr lang="ko-KR" altLang="en-US" b="1" dirty="0"/>
              <a:t>학부모서비스 업무 구성도</a:t>
            </a:r>
          </a:p>
        </p:txBody>
      </p:sp>
      <p:grpSp>
        <p:nvGrpSpPr>
          <p:cNvPr id="39" name="그룹 38">
            <a:extLst>
              <a:ext uri="{FF2B5EF4-FFF2-40B4-BE49-F238E27FC236}">
                <a16:creationId xmlns="" xmlns:a16="http://schemas.microsoft.com/office/drawing/2014/main" id="{059E865E-B0F5-0067-EDF7-3D0EC2511683}"/>
              </a:ext>
            </a:extLst>
          </p:cNvPr>
          <p:cNvGrpSpPr/>
          <p:nvPr/>
        </p:nvGrpSpPr>
        <p:grpSpPr>
          <a:xfrm>
            <a:off x="929640" y="1803251"/>
            <a:ext cx="7787640" cy="2021335"/>
            <a:chOff x="755470" y="1772771"/>
            <a:chExt cx="8137130" cy="2021335"/>
          </a:xfrm>
        </p:grpSpPr>
        <p:cxnSp>
          <p:nvCxnSpPr>
            <p:cNvPr id="40" name="꺾인 연결선 4">
              <a:extLst>
                <a:ext uri="{FF2B5EF4-FFF2-40B4-BE49-F238E27FC236}">
                  <a16:creationId xmlns="" xmlns:a16="http://schemas.microsoft.com/office/drawing/2014/main" id="{3832E627-4D59-353B-BAA5-215DB1B2A04F}"/>
                </a:ext>
              </a:extLst>
            </p:cNvPr>
            <p:cNvCxnSpPr>
              <a:cxnSpLocks/>
              <a:stCxn id="59" idx="2"/>
              <a:endCxn id="49" idx="0"/>
            </p:cNvCxnSpPr>
            <p:nvPr/>
          </p:nvCxnSpPr>
          <p:spPr>
            <a:xfrm rot="5400000">
              <a:off x="2882976" y="923586"/>
              <a:ext cx="584647" cy="3291157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꺾인 연결선 7">
              <a:extLst>
                <a:ext uri="{FF2B5EF4-FFF2-40B4-BE49-F238E27FC236}">
                  <a16:creationId xmlns="" xmlns:a16="http://schemas.microsoft.com/office/drawing/2014/main" id="{4D076B4F-4C8E-5CBD-0A75-6725D23C6278}"/>
                </a:ext>
              </a:extLst>
            </p:cNvPr>
            <p:cNvCxnSpPr>
              <a:cxnSpLocks/>
              <a:stCxn id="59" idx="2"/>
              <a:endCxn id="46" idx="0"/>
            </p:cNvCxnSpPr>
            <p:nvPr/>
          </p:nvCxnSpPr>
          <p:spPr>
            <a:xfrm rot="5400000">
              <a:off x="3711091" y="1751701"/>
              <a:ext cx="584647" cy="1634927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꺾인 연결선 8">
              <a:extLst>
                <a:ext uri="{FF2B5EF4-FFF2-40B4-BE49-F238E27FC236}">
                  <a16:creationId xmlns="" xmlns:a16="http://schemas.microsoft.com/office/drawing/2014/main" id="{EBBFC4E4-7066-CAD0-0FBF-08F39B85E735}"/>
                </a:ext>
              </a:extLst>
            </p:cNvPr>
            <p:cNvCxnSpPr>
              <a:cxnSpLocks/>
              <a:stCxn id="59" idx="2"/>
              <a:endCxn id="57" idx="0"/>
            </p:cNvCxnSpPr>
            <p:nvPr/>
          </p:nvCxnSpPr>
          <p:spPr>
            <a:xfrm rot="16200000" flipH="1">
              <a:off x="6177290" y="920427"/>
              <a:ext cx="584647" cy="3297473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직선 연결선 42">
              <a:extLst>
                <a:ext uri="{FF2B5EF4-FFF2-40B4-BE49-F238E27FC236}">
                  <a16:creationId xmlns="" xmlns:a16="http://schemas.microsoft.com/office/drawing/2014/main" id="{DF9D6B75-13E3-EAF7-7CC7-FE8FDBC62E89}"/>
                </a:ext>
              </a:extLst>
            </p:cNvPr>
            <p:cNvCxnSpPr>
              <a:cxnSpLocks/>
              <a:stCxn id="59" idx="2"/>
              <a:endCxn id="52" idx="2"/>
            </p:cNvCxnSpPr>
            <p:nvPr/>
          </p:nvCxnSpPr>
          <p:spPr>
            <a:xfrm>
              <a:off x="4820877" y="2276841"/>
              <a:ext cx="5695" cy="1517265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꺾인 연결선 32">
              <a:extLst>
                <a:ext uri="{FF2B5EF4-FFF2-40B4-BE49-F238E27FC236}">
                  <a16:creationId xmlns="" xmlns:a16="http://schemas.microsoft.com/office/drawing/2014/main" id="{2EE02FD1-A79F-033F-E491-9530CA30FB81}"/>
                </a:ext>
              </a:extLst>
            </p:cNvPr>
            <p:cNvCxnSpPr>
              <a:cxnSpLocks/>
              <a:stCxn id="59" idx="2"/>
              <a:endCxn id="54" idx="0"/>
            </p:cNvCxnSpPr>
            <p:nvPr/>
          </p:nvCxnSpPr>
          <p:spPr>
            <a:xfrm rot="16200000" flipH="1">
              <a:off x="5349175" y="1748542"/>
              <a:ext cx="584647" cy="1641243"/>
            </a:xfrm>
            <a:prstGeom prst="bentConnector3">
              <a:avLst>
                <a:gd name="adj1" fmla="val 50000"/>
              </a:avLst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직선 연결선 44">
              <a:extLst>
                <a:ext uri="{FF2B5EF4-FFF2-40B4-BE49-F238E27FC236}">
                  <a16:creationId xmlns="" xmlns:a16="http://schemas.microsoft.com/office/drawing/2014/main" id="{CEAC326C-5213-C1AE-2074-8AC8244E1E19}"/>
                </a:ext>
              </a:extLst>
            </p:cNvPr>
            <p:cNvCxnSpPr>
              <a:cxnSpLocks/>
              <a:stCxn id="46" idx="2"/>
              <a:endCxn id="47" idx="2"/>
            </p:cNvCxnSpPr>
            <p:nvPr/>
          </p:nvCxnSpPr>
          <p:spPr>
            <a:xfrm>
              <a:off x="3185950" y="3221538"/>
              <a:ext cx="0" cy="572568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직사각형 45">
              <a:extLst>
                <a:ext uri="{FF2B5EF4-FFF2-40B4-BE49-F238E27FC236}">
                  <a16:creationId xmlns="" xmlns:a16="http://schemas.microsoft.com/office/drawing/2014/main" id="{777E2DED-10F7-C917-71C5-B30385B2F141}"/>
                </a:ext>
              </a:extLst>
            </p:cNvPr>
            <p:cNvSpPr/>
            <p:nvPr/>
          </p:nvSpPr>
          <p:spPr>
            <a:xfrm>
              <a:off x="2411700" y="2861488"/>
              <a:ext cx="1548500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2. </a:t>
              </a:r>
              <a:r>
                <a:rPr lang="ko-KR" altLang="en-US" sz="1000" b="1" dirty="0">
                  <a:latin typeface="+mn-ea"/>
                </a:rPr>
                <a:t>설문지 평가하기</a:t>
              </a:r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="" xmlns:a16="http://schemas.microsoft.com/office/drawing/2014/main" id="{6326F2DF-4D62-7643-D20C-C769EB320C41}"/>
                </a:ext>
              </a:extLst>
            </p:cNvPr>
            <p:cNvSpPr/>
            <p:nvPr/>
          </p:nvSpPr>
          <p:spPr>
            <a:xfrm>
              <a:off x="2411700" y="3434056"/>
              <a:ext cx="1548500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2.1 </a:t>
              </a:r>
              <a:r>
                <a:rPr lang="ko-KR" altLang="en-US" sz="1000" b="1">
                  <a:latin typeface="+mn-ea"/>
                </a:rPr>
                <a:t>평가참여하기</a:t>
              </a:r>
              <a:endParaRPr lang="ko-KR" altLang="en-US" sz="1000" b="1" dirty="0">
                <a:latin typeface="+mn-ea"/>
              </a:endParaRPr>
            </a:p>
          </p:txBody>
        </p:sp>
        <p:cxnSp>
          <p:nvCxnSpPr>
            <p:cNvPr id="48" name="직선 연결선 47">
              <a:extLst>
                <a:ext uri="{FF2B5EF4-FFF2-40B4-BE49-F238E27FC236}">
                  <a16:creationId xmlns="" xmlns:a16="http://schemas.microsoft.com/office/drawing/2014/main" id="{CCFFDC43-D01A-4FA3-818A-616E4DB36ACE}"/>
                </a:ext>
              </a:extLst>
            </p:cNvPr>
            <p:cNvCxnSpPr>
              <a:cxnSpLocks/>
              <a:stCxn id="49" idx="2"/>
              <a:endCxn id="50" idx="2"/>
            </p:cNvCxnSpPr>
            <p:nvPr/>
          </p:nvCxnSpPr>
          <p:spPr>
            <a:xfrm>
              <a:off x="1529720" y="3221538"/>
              <a:ext cx="0" cy="572568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직사각형 48">
              <a:extLst>
                <a:ext uri="{FF2B5EF4-FFF2-40B4-BE49-F238E27FC236}">
                  <a16:creationId xmlns="" xmlns:a16="http://schemas.microsoft.com/office/drawing/2014/main" id="{16B77EEC-6CF0-F11E-899A-318BB55486E8}"/>
                </a:ext>
              </a:extLst>
            </p:cNvPr>
            <p:cNvSpPr/>
            <p:nvPr/>
          </p:nvSpPr>
          <p:spPr>
            <a:xfrm>
              <a:off x="755470" y="2861488"/>
              <a:ext cx="1548500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1. </a:t>
              </a:r>
              <a:r>
                <a:rPr lang="ko-KR" altLang="en-US" sz="1000" b="1" dirty="0">
                  <a:latin typeface="+mn-ea"/>
                </a:rPr>
                <a:t>로그인 방법</a:t>
              </a:r>
            </a:p>
          </p:txBody>
        </p:sp>
        <p:sp>
          <p:nvSpPr>
            <p:cNvPr id="50" name="직사각형 49">
              <a:extLst>
                <a:ext uri="{FF2B5EF4-FFF2-40B4-BE49-F238E27FC236}">
                  <a16:creationId xmlns="" xmlns:a16="http://schemas.microsoft.com/office/drawing/2014/main" id="{82CE9E72-310E-9FF3-0BAA-03805B1ADBC9}"/>
                </a:ext>
              </a:extLst>
            </p:cNvPr>
            <p:cNvSpPr/>
            <p:nvPr/>
          </p:nvSpPr>
          <p:spPr>
            <a:xfrm>
              <a:off x="755470" y="3434056"/>
              <a:ext cx="1548500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1.1 </a:t>
              </a:r>
              <a:r>
                <a:rPr lang="ko-KR" altLang="en-US" sz="1000" b="1" dirty="0">
                  <a:latin typeface="+mn-ea"/>
                </a:rPr>
                <a:t>서비스 로그인</a:t>
              </a:r>
            </a:p>
          </p:txBody>
        </p:sp>
        <p:sp>
          <p:nvSpPr>
            <p:cNvPr id="51" name="직사각형 50">
              <a:extLst>
                <a:ext uri="{FF2B5EF4-FFF2-40B4-BE49-F238E27FC236}">
                  <a16:creationId xmlns="" xmlns:a16="http://schemas.microsoft.com/office/drawing/2014/main" id="{BC4D5564-1B7C-04F9-668A-0418AD00940F}"/>
                </a:ext>
              </a:extLst>
            </p:cNvPr>
            <p:cNvSpPr/>
            <p:nvPr/>
          </p:nvSpPr>
          <p:spPr>
            <a:xfrm>
              <a:off x="4052323" y="2861488"/>
              <a:ext cx="1548500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3. </a:t>
              </a:r>
              <a:r>
                <a:rPr lang="ko-KR" altLang="en-US" sz="1000" b="1">
                  <a:latin typeface="+mn-ea"/>
                </a:rPr>
                <a:t>공지사항</a:t>
              </a:r>
              <a:endParaRPr lang="ko-KR" altLang="en-US" sz="1000" b="1" dirty="0">
                <a:latin typeface="+mn-ea"/>
              </a:endParaRPr>
            </a:p>
          </p:txBody>
        </p:sp>
        <p:sp>
          <p:nvSpPr>
            <p:cNvPr id="52" name="직사각형 51">
              <a:extLst>
                <a:ext uri="{FF2B5EF4-FFF2-40B4-BE49-F238E27FC236}">
                  <a16:creationId xmlns="" xmlns:a16="http://schemas.microsoft.com/office/drawing/2014/main" id="{418C34FF-CC77-945B-F581-9FF78D889C22}"/>
                </a:ext>
              </a:extLst>
            </p:cNvPr>
            <p:cNvSpPr/>
            <p:nvPr/>
          </p:nvSpPr>
          <p:spPr>
            <a:xfrm>
              <a:off x="4052322" y="3434056"/>
              <a:ext cx="1548500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3.1 </a:t>
              </a:r>
              <a:r>
                <a:rPr lang="ko-KR" altLang="en-US" sz="1000" b="1">
                  <a:latin typeface="+mn-ea"/>
                </a:rPr>
                <a:t>공지 확인하기</a:t>
              </a:r>
              <a:endParaRPr lang="ko-KR" altLang="en-US" sz="1000" b="1" dirty="0">
                <a:latin typeface="+mn-ea"/>
              </a:endParaRPr>
            </a:p>
          </p:txBody>
        </p:sp>
        <p:cxnSp>
          <p:nvCxnSpPr>
            <p:cNvPr id="53" name="직선 연결선 52">
              <a:extLst>
                <a:ext uri="{FF2B5EF4-FFF2-40B4-BE49-F238E27FC236}">
                  <a16:creationId xmlns="" xmlns:a16="http://schemas.microsoft.com/office/drawing/2014/main" id="{DB818307-DD96-4392-0CF3-20745B9D5EF3}"/>
                </a:ext>
              </a:extLst>
            </p:cNvPr>
            <p:cNvCxnSpPr>
              <a:cxnSpLocks/>
              <a:stCxn id="54" idx="2"/>
              <a:endCxn id="55" idx="2"/>
            </p:cNvCxnSpPr>
            <p:nvPr/>
          </p:nvCxnSpPr>
          <p:spPr>
            <a:xfrm>
              <a:off x="6462120" y="3221538"/>
              <a:ext cx="0" cy="572568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직사각형 53">
              <a:extLst>
                <a:ext uri="{FF2B5EF4-FFF2-40B4-BE49-F238E27FC236}">
                  <a16:creationId xmlns="" xmlns:a16="http://schemas.microsoft.com/office/drawing/2014/main" id="{57BA3C00-DF4C-E184-7BCD-3205C8EB15E6}"/>
                </a:ext>
              </a:extLst>
            </p:cNvPr>
            <p:cNvSpPr/>
            <p:nvPr/>
          </p:nvSpPr>
          <p:spPr>
            <a:xfrm>
              <a:off x="5687870" y="2861488"/>
              <a:ext cx="1548500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4</a:t>
              </a:r>
              <a:r>
                <a:rPr lang="en-US" altLang="ko-KR" sz="1000" b="1">
                  <a:latin typeface="+mn-ea"/>
                </a:rPr>
                <a:t>. </a:t>
              </a:r>
              <a:r>
                <a:rPr lang="ko-KR" altLang="en-US" sz="1000" b="1">
                  <a:latin typeface="+mn-ea"/>
                </a:rPr>
                <a:t>자주묻는질문</a:t>
              </a:r>
              <a:r>
                <a:rPr lang="en-US" altLang="ko-KR" sz="1000" b="1" dirty="0">
                  <a:latin typeface="+mn-ea"/>
                </a:rPr>
                <a:t>(FAQ)</a:t>
              </a:r>
              <a:endParaRPr lang="ko-KR" altLang="en-US" sz="1000" b="1" dirty="0">
                <a:latin typeface="+mn-ea"/>
              </a:endParaRPr>
            </a:p>
          </p:txBody>
        </p:sp>
        <p:sp>
          <p:nvSpPr>
            <p:cNvPr id="55" name="직사각형 54">
              <a:extLst>
                <a:ext uri="{FF2B5EF4-FFF2-40B4-BE49-F238E27FC236}">
                  <a16:creationId xmlns="" xmlns:a16="http://schemas.microsoft.com/office/drawing/2014/main" id="{87D9B8CD-6DBC-3581-1F30-CCF5C3C8B734}"/>
                </a:ext>
              </a:extLst>
            </p:cNvPr>
            <p:cNvSpPr/>
            <p:nvPr/>
          </p:nvSpPr>
          <p:spPr>
            <a:xfrm>
              <a:off x="5687870" y="3434056"/>
              <a:ext cx="1548500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4.1 FAQ </a:t>
              </a:r>
              <a:r>
                <a:rPr lang="ko-KR" altLang="en-US" sz="1000" b="1" dirty="0">
                  <a:latin typeface="+mn-ea"/>
                </a:rPr>
                <a:t>확인하기</a:t>
              </a:r>
            </a:p>
          </p:txBody>
        </p:sp>
        <p:cxnSp>
          <p:nvCxnSpPr>
            <p:cNvPr id="56" name="직선 연결선 55">
              <a:extLst>
                <a:ext uri="{FF2B5EF4-FFF2-40B4-BE49-F238E27FC236}">
                  <a16:creationId xmlns="" xmlns:a16="http://schemas.microsoft.com/office/drawing/2014/main" id="{1777EDC7-1EF4-35BE-0246-512EC0DEE2F4}"/>
                </a:ext>
              </a:extLst>
            </p:cNvPr>
            <p:cNvCxnSpPr>
              <a:cxnSpLocks/>
              <a:stCxn id="57" idx="2"/>
              <a:endCxn id="58" idx="2"/>
            </p:cNvCxnSpPr>
            <p:nvPr/>
          </p:nvCxnSpPr>
          <p:spPr>
            <a:xfrm>
              <a:off x="8118350" y="3221538"/>
              <a:ext cx="0" cy="572568"/>
            </a:xfrm>
            <a:prstGeom prst="line">
              <a:avLst/>
            </a:prstGeom>
            <a:ln w="22225"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직사각형 56">
              <a:extLst>
                <a:ext uri="{FF2B5EF4-FFF2-40B4-BE49-F238E27FC236}">
                  <a16:creationId xmlns="" xmlns:a16="http://schemas.microsoft.com/office/drawing/2014/main" id="{ADDCC7A6-1858-9276-8506-8E9FDF386C16}"/>
                </a:ext>
              </a:extLst>
            </p:cNvPr>
            <p:cNvSpPr/>
            <p:nvPr/>
          </p:nvSpPr>
          <p:spPr>
            <a:xfrm>
              <a:off x="7344100" y="2861488"/>
              <a:ext cx="1548500" cy="36005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5. </a:t>
              </a:r>
              <a:r>
                <a:rPr lang="ko-KR" altLang="en-US" sz="1000" b="1">
                  <a:latin typeface="+mn-ea"/>
                </a:rPr>
                <a:t>나의정보</a:t>
              </a:r>
              <a:endParaRPr lang="ko-KR" altLang="en-US" sz="1000" b="1" dirty="0">
                <a:latin typeface="+mn-ea"/>
              </a:endParaRPr>
            </a:p>
          </p:txBody>
        </p:sp>
        <p:sp>
          <p:nvSpPr>
            <p:cNvPr id="58" name="직사각형 57">
              <a:extLst>
                <a:ext uri="{FF2B5EF4-FFF2-40B4-BE49-F238E27FC236}">
                  <a16:creationId xmlns="" xmlns:a16="http://schemas.microsoft.com/office/drawing/2014/main" id="{8B6B3529-BDF6-BF05-8C83-EF8E1C6E1036}"/>
                </a:ext>
              </a:extLst>
            </p:cNvPr>
            <p:cNvSpPr/>
            <p:nvPr/>
          </p:nvSpPr>
          <p:spPr>
            <a:xfrm>
              <a:off x="7344100" y="3434056"/>
              <a:ext cx="1548500" cy="360050"/>
            </a:xfrm>
            <a:prstGeom prst="rect">
              <a:avLst/>
            </a:prstGeom>
            <a:solidFill>
              <a:srgbClr val="8EC26A"/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72000" tIns="45720" rIns="7200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sz="1000" b="1" dirty="0">
                  <a:latin typeface="+mn-ea"/>
                </a:rPr>
                <a:t>5.1 </a:t>
              </a:r>
              <a:r>
                <a:rPr lang="ko-KR" altLang="en-US" sz="1000" b="1">
                  <a:latin typeface="+mn-ea"/>
                </a:rPr>
                <a:t>비밀번호</a:t>
              </a:r>
              <a:endParaRPr lang="en-US" altLang="ko-KR" sz="1000" b="1" dirty="0">
                <a:latin typeface="+mn-ea"/>
              </a:endParaRPr>
            </a:p>
            <a:p>
              <a:pPr algn="ctr"/>
              <a:r>
                <a:rPr lang="ko-KR" altLang="en-US" sz="1000" b="1">
                  <a:latin typeface="+mn-ea"/>
                </a:rPr>
                <a:t>변경하기</a:t>
              </a:r>
              <a:endParaRPr lang="ko-KR" altLang="en-US" sz="1000" b="1" dirty="0">
                <a:latin typeface="+mn-ea"/>
              </a:endParaRPr>
            </a:p>
          </p:txBody>
        </p:sp>
        <p:sp>
          <p:nvSpPr>
            <p:cNvPr id="59" name="직사각형 58">
              <a:extLst>
                <a:ext uri="{FF2B5EF4-FFF2-40B4-BE49-F238E27FC236}">
                  <a16:creationId xmlns="" xmlns:a16="http://schemas.microsoft.com/office/drawing/2014/main" id="{4CEBE12E-C0CA-6B2D-9D6C-5907A787182C}"/>
                </a:ext>
              </a:extLst>
            </p:cNvPr>
            <p:cNvSpPr/>
            <p:nvPr/>
          </p:nvSpPr>
          <p:spPr>
            <a:xfrm>
              <a:off x="3417502" y="1772771"/>
              <a:ext cx="2806750" cy="50407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ko-KR" altLang="en-US" sz="1400" b="1" dirty="0">
                  <a:latin typeface="+mn-ea"/>
                </a:rPr>
                <a:t>학부모 참여 서비스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8C47EC57-83D2-C2EF-7636-842CF65FDD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73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63665211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텍스트 개체 틀 5">
            <a:extLst>
              <a:ext uri="{FF2B5EF4-FFF2-40B4-BE49-F238E27FC236}">
                <a16:creationId xmlns="" xmlns:a16="http://schemas.microsoft.com/office/drawing/2014/main" id="{D3D8BB19-6F53-D456-EAEC-E567A0275F5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메인 화면 오른쪽 상단 </a:t>
            </a:r>
            <a:r>
              <a:rPr lang="en-US" altLang="ko-KR" sz="1200" dirty="0"/>
              <a:t>[</a:t>
            </a:r>
            <a:r>
              <a:rPr lang="ko-KR" altLang="en-US" sz="1200" dirty="0"/>
              <a:t>바로가기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en-US" altLang="ko-KR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lang="ko-KR" altLang="en-US" sz="1200" dirty="0"/>
              <a:t>학부모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  <a:r>
              <a:rPr lang="ko-KR" altLang="en-US" sz="12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→ </a:t>
            </a:r>
            <a:r>
              <a:rPr lang="ko-KR" altLang="en-US" sz="1200" dirty="0"/>
              <a:t>② 시도지역 선택하여 클릭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③ </a:t>
            </a:r>
            <a:r>
              <a:rPr lang="ko-KR" altLang="en-US" sz="1200" spc="-30" dirty="0"/>
              <a:t>검색 창에 로그인 할 유치원 검색 후 유치원명 클릭  → ④ 발급 받은 아이디 및 비밀번호 입력 후 </a:t>
            </a:r>
            <a:r>
              <a:rPr lang="en-US" altLang="ko-KR" sz="1200" spc="-30" dirty="0"/>
              <a:t>[</a:t>
            </a:r>
            <a:r>
              <a:rPr lang="ko-KR" altLang="en-US" sz="1200" spc="-30" dirty="0"/>
              <a:t>로그인</a:t>
            </a:r>
            <a:r>
              <a:rPr lang="en-US" altLang="ko-KR" sz="1200" spc="-30" dirty="0"/>
              <a:t>] </a:t>
            </a:r>
            <a:r>
              <a:rPr lang="ko-KR" altLang="en-US" sz="1200" spc="-30" dirty="0"/>
              <a:t>버튼 클릭 </a:t>
            </a:r>
          </a:p>
        </p:txBody>
      </p:sp>
      <p:sp>
        <p:nvSpPr>
          <p:cNvPr id="7" name="제목 1">
            <a:extLst>
              <a:ext uri="{FF2B5EF4-FFF2-40B4-BE49-F238E27FC236}">
                <a16:creationId xmlns="" xmlns:a16="http://schemas.microsoft.com/office/drawing/2014/main" id="{F2B25EE6-049F-48B4-CB62-C9DF4ACAAA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로그인 방법</a:t>
            </a:r>
          </a:p>
        </p:txBody>
      </p:sp>
      <p:sp>
        <p:nvSpPr>
          <p:cNvPr id="8" name="부제목 5">
            <a:extLst>
              <a:ext uri="{FF2B5EF4-FFF2-40B4-BE49-F238E27FC236}">
                <a16:creationId xmlns="" xmlns:a16="http://schemas.microsoft.com/office/drawing/2014/main" id="{2C4A0D76-3568-E5B0-7172-3CBB4DEC6D5B}"/>
              </a:ext>
            </a:extLst>
          </p:cNvPr>
          <p:cNvSpPr txBox="1">
            <a:spLocks/>
          </p:cNvSpPr>
          <p:nvPr/>
        </p:nvSpPr>
        <p:spPr>
          <a:xfrm>
            <a:off x="5318761" y="289561"/>
            <a:ext cx="3634740" cy="33493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학부모 만족도조사 로그인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(PC)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9" name="그룹 8">
            <a:extLst>
              <a:ext uri="{FF2B5EF4-FFF2-40B4-BE49-F238E27FC236}">
                <a16:creationId xmlns="" xmlns:a16="http://schemas.microsoft.com/office/drawing/2014/main" id="{7A53A96D-E375-A359-1DF5-F38647E5DD4D}"/>
              </a:ext>
            </a:extLst>
          </p:cNvPr>
          <p:cNvGrpSpPr/>
          <p:nvPr/>
        </p:nvGrpSpPr>
        <p:grpSpPr>
          <a:xfrm>
            <a:off x="1118156" y="1496531"/>
            <a:ext cx="6931426" cy="3820221"/>
            <a:chOff x="1118156" y="1496531"/>
            <a:chExt cx="6931426" cy="3820221"/>
          </a:xfrm>
        </p:grpSpPr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9DE120DA-6ECC-D8FC-7DAF-AB290C4DF68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39514" y="1546413"/>
              <a:ext cx="3023236" cy="1794651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63825426-A24E-2899-F9E8-0AE6635E66F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81250" y="3516752"/>
              <a:ext cx="2975220" cy="1800000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="" xmlns:a16="http://schemas.microsoft.com/office/drawing/2014/main" id="{0226C0C8-9C93-07E1-984A-D5F1D651C96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18156" y="3516744"/>
              <a:ext cx="3036223" cy="1800000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="" xmlns:a16="http://schemas.microsoft.com/office/drawing/2014/main" id="{199683D2-E2DA-985C-C8CF-2F05EB6D5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61472" y="1496531"/>
              <a:ext cx="3014776" cy="1800000"/>
            </a:xfrm>
            <a:prstGeom prst="rect">
              <a:avLst/>
            </a:prstGeom>
          </p:spPr>
        </p:pic>
        <p:cxnSp>
          <p:nvCxnSpPr>
            <p:cNvPr id="14" name="직선 화살표 연결선 13">
              <a:extLst>
                <a:ext uri="{FF2B5EF4-FFF2-40B4-BE49-F238E27FC236}">
                  <a16:creationId xmlns="" xmlns:a16="http://schemas.microsoft.com/office/drawing/2014/main" id="{1413DB4F-E12D-AF6D-DE34-3CAC974766D5}"/>
                </a:ext>
              </a:extLst>
            </p:cNvPr>
            <p:cNvCxnSpPr>
              <a:cxnSpLocks/>
            </p:cNvCxnSpPr>
            <p:nvPr/>
          </p:nvCxnSpPr>
          <p:spPr>
            <a:xfrm>
              <a:off x="4139940" y="1989050"/>
              <a:ext cx="894866" cy="0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D9A8F078-6CC9-CDA2-B7C2-F636A1663935}"/>
                </a:ext>
              </a:extLst>
            </p:cNvPr>
            <p:cNvSpPr/>
            <p:nvPr/>
          </p:nvSpPr>
          <p:spPr>
            <a:xfrm>
              <a:off x="5034806" y="1989050"/>
              <a:ext cx="2849654" cy="115191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4">
              <a:extLst>
                <a:ext uri="{FF2B5EF4-FFF2-40B4-BE49-F238E27FC236}">
                  <a16:creationId xmlns="" xmlns:a16="http://schemas.microsoft.com/office/drawing/2014/main" id="{C9F83B54-9AD9-8B85-A3A1-B4AB286CB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34084" y="161971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②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cxnSp>
          <p:nvCxnSpPr>
            <p:cNvPr id="17" name="직선 화살표 연결선 16">
              <a:extLst>
                <a:ext uri="{FF2B5EF4-FFF2-40B4-BE49-F238E27FC236}">
                  <a16:creationId xmlns="" xmlns:a16="http://schemas.microsoft.com/office/drawing/2014/main" id="{1489D64D-B734-AE0E-6CD1-1676FF7ADBA7}"/>
                </a:ext>
              </a:extLst>
            </p:cNvPr>
            <p:cNvCxnSpPr>
              <a:stCxn id="13" idx="2"/>
              <a:endCxn id="11" idx="0"/>
            </p:cNvCxnSpPr>
            <p:nvPr/>
          </p:nvCxnSpPr>
          <p:spPr>
            <a:xfrm>
              <a:off x="6468860" y="3296531"/>
              <a:ext cx="0" cy="220221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51418849-EAE6-F1C3-82C7-F6A5A4BF21C7}"/>
                </a:ext>
              </a:extLst>
            </p:cNvPr>
            <p:cNvSpPr/>
            <p:nvPr/>
          </p:nvSpPr>
          <p:spPr>
            <a:xfrm>
              <a:off x="5049796" y="4021492"/>
              <a:ext cx="2849654" cy="112234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5">
              <a:extLst>
                <a:ext uri="{FF2B5EF4-FFF2-40B4-BE49-F238E27FC236}">
                  <a16:creationId xmlns="" xmlns:a16="http://schemas.microsoft.com/office/drawing/2014/main" id="{2D6D0B7D-1B09-1076-A701-004936758F0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46905" y="360972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③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cxnSp>
          <p:nvCxnSpPr>
            <p:cNvPr id="20" name="직선 화살표 연결선 19">
              <a:extLst>
                <a:ext uri="{FF2B5EF4-FFF2-40B4-BE49-F238E27FC236}">
                  <a16:creationId xmlns="" xmlns:a16="http://schemas.microsoft.com/office/drawing/2014/main" id="{B2A83CD7-1FAB-36E5-EECF-FAEDED349001}"/>
                </a:ext>
              </a:extLst>
            </p:cNvPr>
            <p:cNvCxnSpPr>
              <a:cxnSpLocks/>
              <a:stCxn id="18" idx="1"/>
              <a:endCxn id="21" idx="3"/>
            </p:cNvCxnSpPr>
            <p:nvPr/>
          </p:nvCxnSpPr>
          <p:spPr>
            <a:xfrm flipH="1" flipV="1">
              <a:off x="3635870" y="4576785"/>
              <a:ext cx="1413926" cy="5881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21" name="직사각형 20">
              <a:extLst>
                <a:ext uri="{FF2B5EF4-FFF2-40B4-BE49-F238E27FC236}">
                  <a16:creationId xmlns="" xmlns:a16="http://schemas.microsoft.com/office/drawing/2014/main" id="{7503E8F8-A1AD-EC4A-FF50-77850CAA6FBB}"/>
                </a:ext>
              </a:extLst>
            </p:cNvPr>
            <p:cNvSpPr/>
            <p:nvPr/>
          </p:nvSpPr>
          <p:spPr>
            <a:xfrm>
              <a:off x="1691600" y="4000830"/>
              <a:ext cx="1944270" cy="115191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2" name="직사각형 5">
              <a:extLst>
                <a:ext uri="{FF2B5EF4-FFF2-40B4-BE49-F238E27FC236}">
                  <a16:creationId xmlns="" xmlns:a16="http://schemas.microsoft.com/office/drawing/2014/main" id="{C60B366C-2EB1-390A-C370-C0AF244F511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19840" y="365216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④</a:t>
              </a:r>
            </a:p>
          </p:txBody>
        </p:sp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BDE6130F-0463-74B9-C2BB-7466A513A6AE}"/>
                </a:ext>
              </a:extLst>
            </p:cNvPr>
            <p:cNvSpPr/>
            <p:nvPr/>
          </p:nvSpPr>
          <p:spPr>
            <a:xfrm>
              <a:off x="3283435" y="2293139"/>
              <a:ext cx="424445" cy="44202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24" name="그림 23">
              <a:extLst>
                <a:ext uri="{FF2B5EF4-FFF2-40B4-BE49-F238E27FC236}">
                  <a16:creationId xmlns="" xmlns:a16="http://schemas.microsoft.com/office/drawing/2014/main" id="{19D8E8A3-A958-DA02-977A-3FE1A09C7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690779" y="1660812"/>
              <a:ext cx="423994" cy="420446"/>
            </a:xfrm>
            <a:prstGeom prst="rect">
              <a:avLst/>
            </a:prstGeom>
          </p:spPr>
        </p:pic>
        <p:sp>
          <p:nvSpPr>
            <p:cNvPr id="25" name="직사각형 24">
              <a:extLst>
                <a:ext uri="{FF2B5EF4-FFF2-40B4-BE49-F238E27FC236}">
                  <a16:creationId xmlns="" xmlns:a16="http://schemas.microsoft.com/office/drawing/2014/main" id="{A8E9C6E3-364A-D26E-A777-9926E281477B}"/>
                </a:ext>
              </a:extLst>
            </p:cNvPr>
            <p:cNvSpPr/>
            <p:nvPr/>
          </p:nvSpPr>
          <p:spPr>
            <a:xfrm>
              <a:off x="3678831" y="1568598"/>
              <a:ext cx="435941" cy="52018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6" name="직사각형 3">
              <a:extLst>
                <a:ext uri="{FF2B5EF4-FFF2-40B4-BE49-F238E27FC236}">
                  <a16:creationId xmlns="" xmlns:a16="http://schemas.microsoft.com/office/drawing/2014/main" id="{A74233F4-D11D-FA98-DADC-8D73406A21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64392" y="190750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7" name="그룹 26">
            <a:extLst>
              <a:ext uri="{FF2B5EF4-FFF2-40B4-BE49-F238E27FC236}">
                <a16:creationId xmlns="" xmlns:a16="http://schemas.microsoft.com/office/drawing/2014/main" id="{EA75C57C-4FD7-9902-3F94-304AE93D7F88}"/>
              </a:ext>
            </a:extLst>
          </p:cNvPr>
          <p:cNvGrpSpPr/>
          <p:nvPr/>
        </p:nvGrpSpPr>
        <p:grpSpPr>
          <a:xfrm>
            <a:off x="1291873" y="5997536"/>
            <a:ext cx="7785928" cy="295252"/>
            <a:chOff x="908492" y="5904278"/>
            <a:chExt cx="7785928" cy="295252"/>
          </a:xfrm>
        </p:grpSpPr>
        <p:pic>
          <p:nvPicPr>
            <p:cNvPr id="28" name="그림 27">
              <a:extLst>
                <a:ext uri="{FF2B5EF4-FFF2-40B4-BE49-F238E27FC236}">
                  <a16:creationId xmlns="" xmlns:a16="http://schemas.microsoft.com/office/drawing/2014/main" id="{48B962FA-2C3A-A9EA-B459-1E01949744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9" name="직사각형 28">
              <a:extLst>
                <a:ext uri="{FF2B5EF4-FFF2-40B4-BE49-F238E27FC236}">
                  <a16:creationId xmlns="" xmlns:a16="http://schemas.microsoft.com/office/drawing/2014/main" id="{EEF829FE-9923-EEB2-B1DF-BF98166A74B3}"/>
                </a:ext>
              </a:extLst>
            </p:cNvPr>
            <p:cNvSpPr/>
            <p:nvPr/>
          </p:nvSpPr>
          <p:spPr>
            <a:xfrm>
              <a:off x="1144871" y="5922531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 err="1"/>
                <a:t>유치원교원능력개발평가시스템</a:t>
              </a:r>
              <a:r>
                <a:rPr lang="ko-KR" altLang="en-US" sz="1200" dirty="0"/>
                <a:t> </a:t>
              </a:r>
              <a:r>
                <a:rPr lang="ko-KR" altLang="en-US" sz="1200" dirty="0" err="1"/>
                <a:t>누리집</a:t>
              </a:r>
              <a:r>
                <a:rPr lang="ko-KR" altLang="en-US" sz="1200" dirty="0"/>
                <a:t> 주소 </a:t>
              </a:r>
              <a:r>
                <a:rPr lang="en-US" altLang="ko-KR" sz="1200" dirty="0"/>
                <a:t>:</a:t>
              </a:r>
              <a:r>
                <a:rPr lang="ko-KR" altLang="en-US" sz="1200" dirty="0"/>
                <a:t> </a:t>
              </a:r>
              <a:r>
                <a:rPr lang="en-US" altLang="ko-KR" sz="1200" dirty="0"/>
                <a:t>https://www.k-teacher.or.kr</a:t>
              </a:r>
              <a:r>
                <a:rPr lang="ko-KR" altLang="en-US" sz="1200" dirty="0"/>
                <a:t> </a:t>
              </a:r>
              <a:endParaRPr lang="en-US" altLang="ko-KR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6200F70A-AAEA-90C4-B09A-CD5ADB6F93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74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207689706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CC3D98EA-5434-61FF-48D1-B6EE1ACECDD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메인 화면 오른쪽 상단 </a:t>
            </a:r>
            <a:r>
              <a:rPr lang="en-US" altLang="ko-KR" sz="1200" dirty="0"/>
              <a:t>[</a:t>
            </a:r>
            <a:r>
              <a:rPr lang="ko-KR" altLang="en-US" sz="1200" dirty="0"/>
              <a:t>바로가기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→ </a:t>
            </a:r>
            <a:r>
              <a:rPr lang="en-US" altLang="ko-KR" sz="1200" dirty="0"/>
              <a:t>[</a:t>
            </a:r>
            <a:r>
              <a:rPr lang="ko-KR" altLang="en-US" sz="1200" dirty="0"/>
              <a:t>학부모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→ ② 시도지역 선택하여 클릭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③ </a:t>
            </a:r>
            <a:r>
              <a:rPr lang="ko-KR" altLang="en-US" sz="1200" spc="-30" dirty="0"/>
              <a:t>검색 창에 로그인 할 유치원 검색 후 유치원명 클릭  → ④ 발급 받은 아이디 및 비밀번호 입력 후 </a:t>
            </a:r>
            <a:r>
              <a:rPr lang="en-US" altLang="ko-KR" sz="1200" spc="-30" dirty="0"/>
              <a:t>[</a:t>
            </a:r>
            <a:r>
              <a:rPr lang="ko-KR" altLang="en-US" sz="1200" spc="-30" dirty="0"/>
              <a:t>로그인</a:t>
            </a:r>
            <a:r>
              <a:rPr lang="en-US" altLang="ko-KR" sz="1200" spc="-30" dirty="0"/>
              <a:t>] </a:t>
            </a:r>
            <a:r>
              <a:rPr lang="ko-KR" altLang="en-US" sz="1200" spc="-30" dirty="0"/>
              <a:t>버튼 클릭 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33F82E27-A8E6-E998-320D-9FEDBF2864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로그인 방법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8F5781AA-801C-C689-5D93-A58C7FFAEE02}"/>
              </a:ext>
            </a:extLst>
          </p:cNvPr>
          <p:cNvSpPr txBox="1">
            <a:spLocks/>
          </p:cNvSpPr>
          <p:nvPr/>
        </p:nvSpPr>
        <p:spPr>
          <a:xfrm>
            <a:off x="5120640" y="289560"/>
            <a:ext cx="3832861" cy="3349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학부모 만족도조사 로그인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모바일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B4C469A5-485C-CF4E-82BA-7FC2F3F7C335}"/>
              </a:ext>
            </a:extLst>
          </p:cNvPr>
          <p:cNvGrpSpPr/>
          <p:nvPr/>
        </p:nvGrpSpPr>
        <p:grpSpPr>
          <a:xfrm>
            <a:off x="683460" y="1988800"/>
            <a:ext cx="7999073" cy="2819000"/>
            <a:chOff x="683460" y="1988800"/>
            <a:chExt cx="7999073" cy="2819000"/>
          </a:xfrm>
        </p:grpSpPr>
        <p:grpSp>
          <p:nvGrpSpPr>
            <p:cNvPr id="8" name="그룹 7">
              <a:extLst>
                <a:ext uri="{FF2B5EF4-FFF2-40B4-BE49-F238E27FC236}">
                  <a16:creationId xmlns="" xmlns:a16="http://schemas.microsoft.com/office/drawing/2014/main" id="{B27C08A3-57FA-3128-BAE4-03CA747C8BC1}"/>
                </a:ext>
              </a:extLst>
            </p:cNvPr>
            <p:cNvGrpSpPr/>
            <p:nvPr/>
          </p:nvGrpSpPr>
          <p:grpSpPr>
            <a:xfrm>
              <a:off x="2731036" y="2050200"/>
              <a:ext cx="1696944" cy="2757600"/>
              <a:chOff x="2731036" y="2050200"/>
              <a:chExt cx="1696944" cy="2757600"/>
            </a:xfrm>
          </p:grpSpPr>
          <p:pic>
            <p:nvPicPr>
              <p:cNvPr id="28" name="그림 27">
                <a:extLst>
                  <a:ext uri="{FF2B5EF4-FFF2-40B4-BE49-F238E27FC236}">
                    <a16:creationId xmlns="" xmlns:a16="http://schemas.microsoft.com/office/drawing/2014/main" id="{63128AC6-5BA3-F2C0-2721-A513AC39FAC8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959180" y="2050200"/>
                <a:ext cx="1468800" cy="2757600"/>
              </a:xfrm>
              <a:prstGeom prst="rect">
                <a:avLst/>
              </a:prstGeom>
            </p:spPr>
          </p:pic>
          <p:pic>
            <p:nvPicPr>
              <p:cNvPr id="29" name="그림 28" descr="녹색, 사진, 표지판, 거리이(가) 표시된 사진&#10;&#10;자동 생성된 설명">
                <a:extLst>
                  <a:ext uri="{FF2B5EF4-FFF2-40B4-BE49-F238E27FC236}">
                    <a16:creationId xmlns="" xmlns:a16="http://schemas.microsoft.com/office/drawing/2014/main" id="{2D58BF0C-D33F-7A6F-0D76-804EA89887B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089085" y="2434376"/>
                <a:ext cx="1196251" cy="1992310"/>
              </a:xfrm>
              <a:prstGeom prst="rect">
                <a:avLst/>
              </a:prstGeom>
            </p:spPr>
          </p:pic>
          <p:sp>
            <p:nvSpPr>
              <p:cNvPr id="30" name="직사각형 29">
                <a:extLst>
                  <a:ext uri="{FF2B5EF4-FFF2-40B4-BE49-F238E27FC236}">
                    <a16:creationId xmlns="" xmlns:a16="http://schemas.microsoft.com/office/drawing/2014/main" id="{433F2201-8F64-F097-F911-7074075E3B11}"/>
                  </a:ext>
                </a:extLst>
              </p:cNvPr>
              <p:cNvSpPr/>
              <p:nvPr/>
            </p:nvSpPr>
            <p:spPr>
              <a:xfrm>
                <a:off x="3124945" y="3573020"/>
                <a:ext cx="1196251" cy="871932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직사각형 4">
                <a:extLst>
                  <a:ext uri="{FF2B5EF4-FFF2-40B4-BE49-F238E27FC236}">
                    <a16:creationId xmlns="" xmlns:a16="http://schemas.microsoft.com/office/drawing/2014/main" id="{1116992E-D20C-5683-A732-D59AB9F6CB2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731036" y="3718537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B050"/>
                    </a:solidFill>
                  </a:rPr>
                  <a:t>②</a:t>
                </a:r>
                <a:endParaRPr lang="ko-KR" altLang="en-US" dirty="0">
                  <a:solidFill>
                    <a:srgbClr val="00B050"/>
                  </a:solidFill>
                </a:endParaRPr>
              </a:p>
            </p:txBody>
          </p:sp>
        </p:grpSp>
        <p:grpSp>
          <p:nvGrpSpPr>
            <p:cNvPr id="9" name="그룹 8">
              <a:extLst>
                <a:ext uri="{FF2B5EF4-FFF2-40B4-BE49-F238E27FC236}">
                  <a16:creationId xmlns="" xmlns:a16="http://schemas.microsoft.com/office/drawing/2014/main" id="{25FA3DE1-689E-16FC-4BE9-EB37B34C899F}"/>
                </a:ext>
              </a:extLst>
            </p:cNvPr>
            <p:cNvGrpSpPr/>
            <p:nvPr/>
          </p:nvGrpSpPr>
          <p:grpSpPr>
            <a:xfrm>
              <a:off x="4887163" y="2022172"/>
              <a:ext cx="1657572" cy="2757600"/>
              <a:chOff x="4887163" y="2022172"/>
              <a:chExt cx="1657572" cy="2757600"/>
            </a:xfrm>
          </p:grpSpPr>
          <p:pic>
            <p:nvPicPr>
              <p:cNvPr id="24" name="그림 23">
                <a:extLst>
                  <a:ext uri="{FF2B5EF4-FFF2-40B4-BE49-F238E27FC236}">
                    <a16:creationId xmlns="" xmlns:a16="http://schemas.microsoft.com/office/drawing/2014/main" id="{FBBE41A2-A295-F767-FAD0-8F1EA245B22D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75935" y="2022172"/>
                <a:ext cx="1468800" cy="2757600"/>
              </a:xfrm>
              <a:prstGeom prst="rect">
                <a:avLst/>
              </a:prstGeom>
            </p:spPr>
          </p:pic>
          <p:pic>
            <p:nvPicPr>
              <p:cNvPr id="25" name="그림 24" descr="시계, 스크린샷, 사진, 앉아있는이(가) 표시된 사진&#10;&#10;자동 생성된 설명">
                <a:extLst>
                  <a:ext uri="{FF2B5EF4-FFF2-40B4-BE49-F238E27FC236}">
                    <a16:creationId xmlns="" xmlns:a16="http://schemas.microsoft.com/office/drawing/2014/main" id="{D8E2907F-5191-A419-381C-ADBF4972262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212960" y="2419599"/>
                <a:ext cx="1238293" cy="1996489"/>
              </a:xfrm>
              <a:prstGeom prst="rect">
                <a:avLst/>
              </a:prstGeom>
            </p:spPr>
          </p:pic>
          <p:sp>
            <p:nvSpPr>
              <p:cNvPr id="26" name="직사각형 25">
                <a:extLst>
                  <a:ext uri="{FF2B5EF4-FFF2-40B4-BE49-F238E27FC236}">
                    <a16:creationId xmlns="" xmlns:a16="http://schemas.microsoft.com/office/drawing/2014/main" id="{D66303F9-5A51-506B-D0AE-6E6F80933084}"/>
                  </a:ext>
                </a:extLst>
              </p:cNvPr>
              <p:cNvSpPr/>
              <p:nvPr/>
            </p:nvSpPr>
            <p:spPr>
              <a:xfrm>
                <a:off x="5220418" y="3315037"/>
                <a:ext cx="1244824" cy="112234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7" name="직사각형 5">
                <a:extLst>
                  <a:ext uri="{FF2B5EF4-FFF2-40B4-BE49-F238E27FC236}">
                    <a16:creationId xmlns="" xmlns:a16="http://schemas.microsoft.com/office/drawing/2014/main" id="{370C9618-6B3F-126A-3528-2963ADB23AA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887163" y="3446530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B050"/>
                    </a:solidFill>
                  </a:rPr>
                  <a:t>③</a:t>
                </a:r>
                <a:endParaRPr lang="ko-KR" altLang="en-US" dirty="0">
                  <a:solidFill>
                    <a:srgbClr val="00B050"/>
                  </a:solidFill>
                </a:endParaRPr>
              </a:p>
            </p:txBody>
          </p:sp>
        </p:grpSp>
        <p:grpSp>
          <p:nvGrpSpPr>
            <p:cNvPr id="10" name="그룹 9">
              <a:extLst>
                <a:ext uri="{FF2B5EF4-FFF2-40B4-BE49-F238E27FC236}">
                  <a16:creationId xmlns="" xmlns:a16="http://schemas.microsoft.com/office/drawing/2014/main" id="{D6C694AD-824B-0C20-BBAB-C3C70597B9AE}"/>
                </a:ext>
              </a:extLst>
            </p:cNvPr>
            <p:cNvGrpSpPr/>
            <p:nvPr/>
          </p:nvGrpSpPr>
          <p:grpSpPr>
            <a:xfrm>
              <a:off x="683460" y="1988800"/>
              <a:ext cx="1693404" cy="2757600"/>
              <a:chOff x="502401" y="1988800"/>
              <a:chExt cx="1693404" cy="2757600"/>
            </a:xfrm>
          </p:grpSpPr>
          <p:pic>
            <p:nvPicPr>
              <p:cNvPr id="21" name="그림 20">
                <a:extLst>
                  <a:ext uri="{FF2B5EF4-FFF2-40B4-BE49-F238E27FC236}">
                    <a16:creationId xmlns="" xmlns:a16="http://schemas.microsoft.com/office/drawing/2014/main" id="{989A4F4C-D4BC-4A9A-32FD-510C73FDC4D2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7005" y="1988800"/>
                <a:ext cx="1468800" cy="2757600"/>
              </a:xfrm>
              <a:prstGeom prst="rect">
                <a:avLst/>
              </a:prstGeom>
            </p:spPr>
          </p:pic>
          <p:sp>
            <p:nvSpPr>
              <p:cNvPr id="22" name="직사각형 3">
                <a:extLst>
                  <a:ext uri="{FF2B5EF4-FFF2-40B4-BE49-F238E27FC236}">
                    <a16:creationId xmlns="" xmlns:a16="http://schemas.microsoft.com/office/drawing/2014/main" id="{90BDBAF7-05C6-4BBA-B708-1E4610CBD6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02401" y="3402300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B050"/>
                    </a:solidFill>
                  </a:rPr>
                  <a:t>①</a:t>
                </a:r>
                <a:endParaRPr lang="ko-KR" altLang="en-US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="" xmlns:a16="http://schemas.microsoft.com/office/drawing/2014/main" id="{367111D0-2DD4-6EA7-77DB-FBE771C09DFE}"/>
                  </a:ext>
                </a:extLst>
              </p:cNvPr>
              <p:cNvSpPr/>
              <p:nvPr/>
            </p:nvSpPr>
            <p:spPr>
              <a:xfrm>
                <a:off x="862316" y="3526971"/>
                <a:ext cx="948017" cy="15338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1" name="직선 화살표 연결선 10">
              <a:extLst>
                <a:ext uri="{FF2B5EF4-FFF2-40B4-BE49-F238E27FC236}">
                  <a16:creationId xmlns="" xmlns:a16="http://schemas.microsoft.com/office/drawing/2014/main" id="{F2F509D0-60A4-01A1-3F2D-8CF0CBAC74F5}"/>
                </a:ext>
              </a:extLst>
            </p:cNvPr>
            <p:cNvCxnSpPr>
              <a:cxnSpLocks/>
            </p:cNvCxnSpPr>
            <p:nvPr/>
          </p:nvCxnSpPr>
          <p:spPr>
            <a:xfrm>
              <a:off x="4321196" y="3835415"/>
              <a:ext cx="894866" cy="0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grpSp>
          <p:nvGrpSpPr>
            <p:cNvPr id="12" name="그룹 11">
              <a:extLst>
                <a:ext uri="{FF2B5EF4-FFF2-40B4-BE49-F238E27FC236}">
                  <a16:creationId xmlns="" xmlns:a16="http://schemas.microsoft.com/office/drawing/2014/main" id="{405AA53E-6BE2-5692-A4AE-C7D371CCBEA3}"/>
                </a:ext>
              </a:extLst>
            </p:cNvPr>
            <p:cNvGrpSpPr/>
            <p:nvPr/>
          </p:nvGrpSpPr>
          <p:grpSpPr>
            <a:xfrm>
              <a:off x="7213733" y="2013579"/>
              <a:ext cx="1468800" cy="2757600"/>
              <a:chOff x="7213733" y="2013579"/>
              <a:chExt cx="1468800" cy="2757600"/>
            </a:xfrm>
          </p:grpSpPr>
          <p:pic>
            <p:nvPicPr>
              <p:cNvPr id="18" name="그림 17">
                <a:extLst>
                  <a:ext uri="{FF2B5EF4-FFF2-40B4-BE49-F238E27FC236}">
                    <a16:creationId xmlns="" xmlns:a16="http://schemas.microsoft.com/office/drawing/2014/main" id="{DE1D35A3-F9DB-B4DD-E5B1-99A6D5916755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13733" y="2013579"/>
                <a:ext cx="1468800" cy="2757600"/>
              </a:xfrm>
              <a:prstGeom prst="rect">
                <a:avLst/>
              </a:prstGeom>
            </p:spPr>
          </p:pic>
          <p:pic>
            <p:nvPicPr>
              <p:cNvPr id="19" name="그림 18" descr="스크린샷, 표지판, 전화, 녹색이(가) 표시된 사진&#10;&#10;자동 생성된 설명">
                <a:extLst>
                  <a:ext uri="{FF2B5EF4-FFF2-40B4-BE49-F238E27FC236}">
                    <a16:creationId xmlns="" xmlns:a16="http://schemas.microsoft.com/office/drawing/2014/main" id="{49022512-9923-E878-5B12-848F934D27C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347710" y="2411320"/>
                <a:ext cx="1192669" cy="1996489"/>
              </a:xfrm>
              <a:prstGeom prst="rect">
                <a:avLst/>
              </a:prstGeom>
            </p:spPr>
          </p:pic>
          <p:sp>
            <p:nvSpPr>
              <p:cNvPr id="20" name="직사각형 19">
                <a:extLst>
                  <a:ext uri="{FF2B5EF4-FFF2-40B4-BE49-F238E27FC236}">
                    <a16:creationId xmlns="" xmlns:a16="http://schemas.microsoft.com/office/drawing/2014/main" id="{43B74DF5-60BB-A888-E382-AA27518EFB29}"/>
                  </a:ext>
                </a:extLst>
              </p:cNvPr>
              <p:cNvSpPr/>
              <p:nvPr/>
            </p:nvSpPr>
            <p:spPr>
              <a:xfrm>
                <a:off x="7377881" y="3450450"/>
                <a:ext cx="1192669" cy="102839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3" name="직선 화살표 연결선 12">
              <a:extLst>
                <a:ext uri="{FF2B5EF4-FFF2-40B4-BE49-F238E27FC236}">
                  <a16:creationId xmlns="" xmlns:a16="http://schemas.microsoft.com/office/drawing/2014/main" id="{16A6B893-4E40-C1D0-57D7-BA9D72CF6A27}"/>
                </a:ext>
              </a:extLst>
            </p:cNvPr>
            <p:cNvCxnSpPr>
              <a:cxnSpLocks/>
            </p:cNvCxnSpPr>
            <p:nvPr/>
          </p:nvCxnSpPr>
          <p:spPr>
            <a:xfrm>
              <a:off x="6465242" y="3821593"/>
              <a:ext cx="894866" cy="0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4" name="직사각형 5">
              <a:extLst>
                <a:ext uri="{FF2B5EF4-FFF2-40B4-BE49-F238E27FC236}">
                  <a16:creationId xmlns="" xmlns:a16="http://schemas.microsoft.com/office/drawing/2014/main" id="{E4AD56D6-BC64-051F-05C0-938DE0C517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0008" y="3466083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④</a:t>
              </a:r>
            </a:p>
          </p:txBody>
        </p:sp>
        <p:pic>
          <p:nvPicPr>
            <p:cNvPr id="15" name="그림 14">
              <a:extLst>
                <a:ext uri="{FF2B5EF4-FFF2-40B4-BE49-F238E27FC236}">
                  <a16:creationId xmlns="" xmlns:a16="http://schemas.microsoft.com/office/drawing/2014/main" id="{417B7ED7-ABB3-0C3C-9AC4-243E18857C1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22444" y="2390376"/>
              <a:ext cx="1235438" cy="1974755"/>
            </a:xfrm>
            <a:prstGeom prst="rect">
              <a:avLst/>
            </a:prstGeom>
          </p:spPr>
        </p:pic>
        <p:cxnSp>
          <p:nvCxnSpPr>
            <p:cNvPr id="16" name="직선 화살표 연결선 15">
              <a:extLst>
                <a:ext uri="{FF2B5EF4-FFF2-40B4-BE49-F238E27FC236}">
                  <a16:creationId xmlns="" xmlns:a16="http://schemas.microsoft.com/office/drawing/2014/main" id="{4D0982B7-6105-DF23-7A7F-1C6CB2D9F56D}"/>
                </a:ext>
              </a:extLst>
            </p:cNvPr>
            <p:cNvCxnSpPr>
              <a:cxnSpLocks/>
            </p:cNvCxnSpPr>
            <p:nvPr/>
          </p:nvCxnSpPr>
          <p:spPr>
            <a:xfrm>
              <a:off x="2051650" y="3797419"/>
              <a:ext cx="998612" cy="0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B1DEF9CC-6602-5407-E157-088B4DC8D16C}"/>
                </a:ext>
              </a:extLst>
            </p:cNvPr>
            <p:cNvSpPr/>
            <p:nvPr/>
          </p:nvSpPr>
          <p:spPr>
            <a:xfrm>
              <a:off x="1602124" y="3797419"/>
              <a:ext cx="480957" cy="53102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32" name="그룹 31">
            <a:extLst>
              <a:ext uri="{FF2B5EF4-FFF2-40B4-BE49-F238E27FC236}">
                <a16:creationId xmlns="" xmlns:a16="http://schemas.microsoft.com/office/drawing/2014/main" id="{19D6027A-F132-AE3A-F7D2-74664CDB6AA8}"/>
              </a:ext>
            </a:extLst>
          </p:cNvPr>
          <p:cNvGrpSpPr/>
          <p:nvPr/>
        </p:nvGrpSpPr>
        <p:grpSpPr>
          <a:xfrm>
            <a:off x="1291873" y="5997536"/>
            <a:ext cx="7785928" cy="295252"/>
            <a:chOff x="908492" y="5904278"/>
            <a:chExt cx="7785928" cy="295252"/>
          </a:xfrm>
        </p:grpSpPr>
        <p:pic>
          <p:nvPicPr>
            <p:cNvPr id="33" name="그림 32">
              <a:extLst>
                <a:ext uri="{FF2B5EF4-FFF2-40B4-BE49-F238E27FC236}">
                  <a16:creationId xmlns="" xmlns:a16="http://schemas.microsoft.com/office/drawing/2014/main" id="{4553DD32-C02D-A415-74CE-3B7FFE356BF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34" name="직사각형 33">
              <a:extLst>
                <a:ext uri="{FF2B5EF4-FFF2-40B4-BE49-F238E27FC236}">
                  <a16:creationId xmlns="" xmlns:a16="http://schemas.microsoft.com/office/drawing/2014/main" id="{F65C8FA3-1C4E-3A7A-A23B-D5173C676A88}"/>
                </a:ext>
              </a:extLst>
            </p:cNvPr>
            <p:cNvSpPr/>
            <p:nvPr/>
          </p:nvSpPr>
          <p:spPr>
            <a:xfrm>
              <a:off x="1144871" y="5922531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 err="1"/>
                <a:t>유치원교원능력개발평가시스템</a:t>
              </a:r>
              <a:r>
                <a:rPr lang="ko-KR" altLang="en-US" sz="1200" dirty="0"/>
                <a:t> </a:t>
              </a:r>
              <a:r>
                <a:rPr lang="ko-KR" altLang="en-US" sz="1200" dirty="0" err="1"/>
                <a:t>누리집</a:t>
              </a:r>
              <a:r>
                <a:rPr lang="ko-KR" altLang="en-US" sz="1200" dirty="0"/>
                <a:t> 주소 </a:t>
              </a:r>
              <a:r>
                <a:rPr lang="en-US" altLang="ko-KR" sz="1200" dirty="0"/>
                <a:t>:</a:t>
              </a:r>
              <a:r>
                <a:rPr lang="ko-KR" altLang="en-US" sz="1200" dirty="0"/>
                <a:t> </a:t>
              </a:r>
              <a:r>
                <a:rPr lang="en-US" altLang="ko-KR" sz="1200" dirty="0"/>
                <a:t>https://www.k-teacher.or.kr</a:t>
              </a:r>
              <a:r>
                <a:rPr lang="ko-KR" altLang="en-US" sz="1200" dirty="0"/>
                <a:t> </a:t>
              </a:r>
              <a:endParaRPr lang="en-US" altLang="ko-KR" sz="1200" dirty="0"/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E0C10D42-7D69-EF38-16F3-7235965EF9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75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87314436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99A068E7-C002-7AB3-6F15-95EBC20BF3E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모바일 기기의 카메라 등을 이용하여 </a:t>
            </a:r>
            <a:r>
              <a:rPr lang="en-US" altLang="ko-KR" sz="1200" dirty="0"/>
              <a:t>QR</a:t>
            </a:r>
            <a:r>
              <a:rPr lang="ko-KR" altLang="en-US" sz="1200" dirty="0"/>
              <a:t>코드 스캔  → ② 로그인 화면이 나타나면 발급 받은 아이디 및 비밀번호 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en-US" altLang="ko-KR" sz="1200" dirty="0"/>
              <a:t>    </a:t>
            </a:r>
            <a:r>
              <a:rPr lang="ko-KR" altLang="en-US" sz="1200" dirty="0"/>
              <a:t>입력 후 </a:t>
            </a:r>
            <a:r>
              <a:rPr lang="en-US" altLang="ko-KR" sz="1200" dirty="0"/>
              <a:t>[</a:t>
            </a:r>
            <a:r>
              <a:rPr lang="ko-KR" altLang="en-US" sz="1200" dirty="0"/>
              <a:t>로그인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D580A74C-DCEA-6AA7-D2CC-CD256A4657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1. </a:t>
            </a:r>
            <a:r>
              <a:rPr lang="ko-KR" altLang="en-US" b="1" dirty="0"/>
              <a:t>로그인 방법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1ACE5489-832D-C80D-2A0F-D9225B5E09DA}"/>
              </a:ext>
            </a:extLst>
          </p:cNvPr>
          <p:cNvSpPr txBox="1">
            <a:spLocks/>
          </p:cNvSpPr>
          <p:nvPr/>
        </p:nvSpPr>
        <p:spPr>
          <a:xfrm>
            <a:off x="4920248" y="259080"/>
            <a:ext cx="4033253" cy="365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1-3.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학부모 만족도조사 로그인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(QR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코드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C9205894-AA5C-7355-6D68-ECAA1C2E1AC4}"/>
              </a:ext>
            </a:extLst>
          </p:cNvPr>
          <p:cNvGrpSpPr/>
          <p:nvPr/>
        </p:nvGrpSpPr>
        <p:grpSpPr>
          <a:xfrm>
            <a:off x="1191478" y="1497287"/>
            <a:ext cx="7110055" cy="3760609"/>
            <a:chOff x="1572478" y="1512431"/>
            <a:chExt cx="7110055" cy="397174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5DE6EDEB-6C1B-3DD8-C465-19398318016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572478" y="1512431"/>
              <a:ext cx="4344961" cy="3971740"/>
            </a:xfrm>
            <a:prstGeom prst="rect">
              <a:avLst/>
            </a:prstGeom>
          </p:spPr>
        </p:pic>
        <p:sp>
          <p:nvSpPr>
            <p:cNvPr id="9" name="직사각형 8">
              <a:extLst>
                <a:ext uri="{FF2B5EF4-FFF2-40B4-BE49-F238E27FC236}">
                  <a16:creationId xmlns="" xmlns:a16="http://schemas.microsoft.com/office/drawing/2014/main" id="{238C28A0-2D67-9712-3863-6740ABC873D1}"/>
                </a:ext>
              </a:extLst>
            </p:cNvPr>
            <p:cNvSpPr/>
            <p:nvPr/>
          </p:nvSpPr>
          <p:spPr>
            <a:xfrm>
              <a:off x="4758312" y="3547740"/>
              <a:ext cx="1037858" cy="93110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3">
              <a:extLst>
                <a:ext uri="{FF2B5EF4-FFF2-40B4-BE49-F238E27FC236}">
                  <a16:creationId xmlns="" xmlns:a16="http://schemas.microsoft.com/office/drawing/2014/main" id="{96D94EE3-B4E9-646E-F5D0-0EE1558213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613098" y="320996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="" xmlns:a16="http://schemas.microsoft.com/office/drawing/2014/main" id="{3A09BEAF-265E-AAEC-E7C8-B1A2DDC189C8}"/>
                </a:ext>
              </a:extLst>
            </p:cNvPr>
            <p:cNvGrpSpPr/>
            <p:nvPr/>
          </p:nvGrpSpPr>
          <p:grpSpPr>
            <a:xfrm>
              <a:off x="7213733" y="2013579"/>
              <a:ext cx="1468800" cy="2757600"/>
              <a:chOff x="7213733" y="2013579"/>
              <a:chExt cx="1468800" cy="2757600"/>
            </a:xfrm>
          </p:grpSpPr>
          <p:pic>
            <p:nvPicPr>
              <p:cNvPr id="15" name="그림 14">
                <a:extLst>
                  <a:ext uri="{FF2B5EF4-FFF2-40B4-BE49-F238E27FC236}">
                    <a16:creationId xmlns="" xmlns:a16="http://schemas.microsoft.com/office/drawing/2014/main" id="{FA84CAB5-01BD-1BF1-5121-81F1ECEB641D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213733" y="2013579"/>
                <a:ext cx="1468800" cy="2757600"/>
              </a:xfrm>
              <a:prstGeom prst="rect">
                <a:avLst/>
              </a:prstGeom>
            </p:spPr>
          </p:pic>
          <p:pic>
            <p:nvPicPr>
              <p:cNvPr id="16" name="그림 15" descr="스크린샷, 표지판, 전화, 녹색이(가) 표시된 사진&#10;&#10;자동 생성된 설명">
                <a:extLst>
                  <a:ext uri="{FF2B5EF4-FFF2-40B4-BE49-F238E27FC236}">
                    <a16:creationId xmlns="" xmlns:a16="http://schemas.microsoft.com/office/drawing/2014/main" id="{8496399A-E605-6AA1-B0D6-822AAF8A7E0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347710" y="2411320"/>
                <a:ext cx="1192669" cy="1996489"/>
              </a:xfrm>
              <a:prstGeom prst="rect">
                <a:avLst/>
              </a:prstGeom>
            </p:spPr>
          </p:pic>
          <p:sp>
            <p:nvSpPr>
              <p:cNvPr id="17" name="직사각형 16">
                <a:extLst>
                  <a:ext uri="{FF2B5EF4-FFF2-40B4-BE49-F238E27FC236}">
                    <a16:creationId xmlns="" xmlns:a16="http://schemas.microsoft.com/office/drawing/2014/main" id="{8B435B95-7884-5235-5E4A-FC0C2B6088DA}"/>
                  </a:ext>
                </a:extLst>
              </p:cNvPr>
              <p:cNvSpPr/>
              <p:nvPr/>
            </p:nvSpPr>
            <p:spPr>
              <a:xfrm>
                <a:off x="7377881" y="3450450"/>
                <a:ext cx="1192669" cy="1028393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</p:grpSp>
        <p:cxnSp>
          <p:nvCxnSpPr>
            <p:cNvPr id="12" name="직선 화살표 연결선 11">
              <a:extLst>
                <a:ext uri="{FF2B5EF4-FFF2-40B4-BE49-F238E27FC236}">
                  <a16:creationId xmlns="" xmlns:a16="http://schemas.microsoft.com/office/drawing/2014/main" id="{927189B6-6F05-D89A-2094-DF7F64CE83AA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5796170" y="3991258"/>
              <a:ext cx="1563938" cy="13822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3" name="직사각형 5">
              <a:extLst>
                <a:ext uri="{FF2B5EF4-FFF2-40B4-BE49-F238E27FC236}">
                  <a16:creationId xmlns="" xmlns:a16="http://schemas.microsoft.com/office/drawing/2014/main" id="{2D6B8821-9985-5191-E6FB-469D6F5870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10008" y="3466083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②</a:t>
              </a:r>
              <a:endParaRPr lang="ko-KR" altLang="en-US" b="1" dirty="0">
                <a:solidFill>
                  <a:srgbClr val="00B050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12A77010-3407-E3BF-AB40-799F9F1141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935098" y="3330705"/>
              <a:ext cx="2439209" cy="1452246"/>
            </a:xfrm>
            <a:prstGeom prst="rect">
              <a:avLst/>
            </a:prstGeom>
          </p:spPr>
        </p:pic>
      </p:grpSp>
      <p:grpSp>
        <p:nvGrpSpPr>
          <p:cNvPr id="18" name="그룹 17">
            <a:extLst>
              <a:ext uri="{FF2B5EF4-FFF2-40B4-BE49-F238E27FC236}">
                <a16:creationId xmlns="" xmlns:a16="http://schemas.microsoft.com/office/drawing/2014/main" id="{A50DE4DB-3B5C-6E0B-99BF-949F43F743EC}"/>
              </a:ext>
            </a:extLst>
          </p:cNvPr>
          <p:cNvGrpSpPr/>
          <p:nvPr/>
        </p:nvGrpSpPr>
        <p:grpSpPr>
          <a:xfrm>
            <a:off x="1291873" y="5836282"/>
            <a:ext cx="7785928" cy="616194"/>
            <a:chOff x="908492" y="5788744"/>
            <a:chExt cx="7785928" cy="616194"/>
          </a:xfrm>
        </p:grpSpPr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C8F0DC19-88FB-D946-26AB-75D3ACEC9AD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84EF1AB5-19C5-9BFE-B244-67963102072E}"/>
                </a:ext>
              </a:extLst>
            </p:cNvPr>
            <p:cNvSpPr/>
            <p:nvPr/>
          </p:nvSpPr>
          <p:spPr>
            <a:xfrm>
              <a:off x="1144871" y="5788744"/>
              <a:ext cx="7549549" cy="61619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ko-KR" sz="1200" dirty="0"/>
                <a:t>QR</a:t>
              </a:r>
              <a:r>
                <a:rPr lang="ko-KR" altLang="en-US" sz="1200" dirty="0"/>
                <a:t>코드를 이용한 로그인이 안될 경우 </a:t>
              </a:r>
              <a:r>
                <a:rPr lang="ko-KR" altLang="en-US" sz="1200" dirty="0" err="1"/>
                <a:t>유치원교원능력개발평가</a:t>
              </a:r>
              <a:r>
                <a:rPr lang="ko-KR" altLang="en-US" sz="1200" dirty="0"/>
                <a:t> </a:t>
              </a:r>
              <a:r>
                <a:rPr lang="ko-KR" altLang="en-US" sz="1200" dirty="0" err="1"/>
                <a:t>누리집</a:t>
              </a:r>
              <a:r>
                <a:rPr lang="en-US" altLang="ko-KR" sz="1200" dirty="0"/>
                <a:t>(</a:t>
              </a:r>
              <a:r>
                <a:rPr lang="en-US" altLang="ko-KR" sz="1200" dirty="0">
                  <a:hlinkClick r:id="rId7"/>
                </a:rPr>
                <a:t>www.k-teacher.or.kr</a:t>
              </a:r>
              <a:r>
                <a:rPr lang="en-US" altLang="ko-KR" sz="1200" dirty="0"/>
                <a:t>)</a:t>
              </a:r>
              <a:r>
                <a:rPr lang="ko-KR" altLang="en-US" sz="1200" dirty="0"/>
                <a:t>으로 접속 후 </a:t>
              </a:r>
              <a:endParaRPr lang="en-US" altLang="ko-KR" sz="1200" dirty="0"/>
            </a:p>
            <a:p>
              <a:pPr>
                <a:lnSpc>
                  <a:spcPct val="150000"/>
                </a:lnSpc>
              </a:pPr>
              <a:r>
                <a:rPr lang="ko-KR" altLang="en-US" sz="1200" dirty="0"/>
                <a:t>바로가기에서 </a:t>
              </a:r>
              <a:r>
                <a:rPr lang="en-US" altLang="ko-KR" sz="1200" dirty="0"/>
                <a:t>‘</a:t>
              </a:r>
              <a:r>
                <a:rPr lang="ko-KR" altLang="en-US" sz="1200" dirty="0"/>
                <a:t>학부모</a:t>
              </a:r>
              <a:r>
                <a:rPr lang="en-US" altLang="ko-KR" sz="1200" dirty="0"/>
                <a:t>’</a:t>
              </a:r>
              <a:r>
                <a:rPr lang="ko-KR" altLang="en-US" sz="1200" dirty="0"/>
                <a:t>를</a:t>
              </a:r>
              <a:r>
                <a:rPr lang="en-US" altLang="ko-KR" sz="1200" dirty="0"/>
                <a:t> </a:t>
              </a:r>
              <a:r>
                <a:rPr lang="ko-KR" altLang="en-US" sz="1200" dirty="0"/>
                <a:t>선택하면 됩니다</a:t>
              </a:r>
              <a:r>
                <a:rPr lang="en-US" altLang="ko-KR" sz="1200" dirty="0"/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E74F3C25-56AD-DD10-7594-99AAC9986D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76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3115707056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9ED0CF66-4737-2DE3-6204-2F7F4AFDEB5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설문지 평가하기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  <a:r>
              <a:rPr lang="en-US" altLang="ko-KR" sz="1200" dirty="0"/>
              <a:t>→ </a:t>
            </a:r>
            <a:r>
              <a:rPr lang="ko-KR" altLang="en-US" sz="1200" dirty="0"/>
              <a:t>②</a:t>
            </a:r>
            <a:r>
              <a:rPr lang="en-US" altLang="ko-KR" sz="1200" dirty="0"/>
              <a:t> </a:t>
            </a:r>
            <a:r>
              <a:rPr lang="ko-KR" altLang="en-US" sz="1200" dirty="0"/>
              <a:t>참여할 설문지 선택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③ 평가 대상 선생님 </a:t>
            </a:r>
            <a:r>
              <a:rPr lang="en-US" altLang="ko-KR" sz="1200" dirty="0"/>
              <a:t>[</a:t>
            </a:r>
            <a:r>
              <a:rPr lang="ko-KR" altLang="en-US" sz="1200" dirty="0"/>
              <a:t>평가하기</a:t>
            </a:r>
            <a:r>
              <a:rPr lang="en-US" altLang="ko-KR" sz="1200" dirty="0"/>
              <a:t>]</a:t>
            </a:r>
            <a:r>
              <a:rPr lang="ko-KR" altLang="en-US" sz="1200" dirty="0"/>
              <a:t> 버튼 클릭 → ④ 평가 문항을 읽고 </a:t>
            </a:r>
            <a:r>
              <a:rPr lang="ko-KR" altLang="en-US" sz="1200" dirty="0" err="1"/>
              <a:t>학부모만족도조사</a:t>
            </a:r>
            <a:r>
              <a:rPr lang="ko-KR" altLang="en-US" sz="1200" dirty="0"/>
              <a:t> 실시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24E0EA8A-EFE0-4D4A-0CEB-08929605B0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설문지 평가하기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1A1ACE72-676B-DBF6-D967-499AE5AA8E25}"/>
              </a:ext>
            </a:extLst>
          </p:cNvPr>
          <p:cNvSpPr txBox="1">
            <a:spLocks/>
          </p:cNvSpPr>
          <p:nvPr/>
        </p:nvSpPr>
        <p:spPr>
          <a:xfrm>
            <a:off x="4920248" y="259080"/>
            <a:ext cx="4033253" cy="365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 참여하기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(PC)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D1385B13-30E3-FEAC-4AD7-2F85CA4B186B}"/>
              </a:ext>
            </a:extLst>
          </p:cNvPr>
          <p:cNvGrpSpPr/>
          <p:nvPr/>
        </p:nvGrpSpPr>
        <p:grpSpPr>
          <a:xfrm>
            <a:off x="897318" y="1505583"/>
            <a:ext cx="7304631" cy="3909694"/>
            <a:chOff x="897318" y="1505583"/>
            <a:chExt cx="7304631" cy="3909694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ADAA010B-56AF-CC37-FF2B-301ADAEC3CA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005248" y="1505583"/>
              <a:ext cx="2843760" cy="2006473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346700CB-DFA5-AF9C-25FD-62AAABB20F8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97318" y="2215157"/>
              <a:ext cx="3693044" cy="2297762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434B1FB9-1288-8CF6-7CC8-B1BA3535245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0248" y="3512549"/>
              <a:ext cx="3196703" cy="1800000"/>
            </a:xfrm>
            <a:prstGeom prst="rect">
              <a:avLst/>
            </a:prstGeom>
          </p:spPr>
        </p:pic>
        <p:sp>
          <p:nvSpPr>
            <p:cNvPr id="11" name="직사각형 10">
              <a:extLst>
                <a:ext uri="{FF2B5EF4-FFF2-40B4-BE49-F238E27FC236}">
                  <a16:creationId xmlns="" xmlns:a16="http://schemas.microsoft.com/office/drawing/2014/main" id="{6EF6BAF5-2E09-BF23-E78F-7AC331CDF8DA}"/>
                </a:ext>
              </a:extLst>
            </p:cNvPr>
            <p:cNvSpPr/>
            <p:nvPr/>
          </p:nvSpPr>
          <p:spPr>
            <a:xfrm>
              <a:off x="3916062" y="3817895"/>
              <a:ext cx="504070" cy="27942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30F617E8-1188-CAD8-2766-2A9CCE4570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39705" y="3506423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②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cxnSp>
          <p:nvCxnSpPr>
            <p:cNvPr id="13" name="직선 화살표 연결선 12">
              <a:extLst>
                <a:ext uri="{FF2B5EF4-FFF2-40B4-BE49-F238E27FC236}">
                  <a16:creationId xmlns="" xmlns:a16="http://schemas.microsoft.com/office/drawing/2014/main" id="{A3FD660A-4919-8845-DF58-13B035282C3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4303925" y="2924930"/>
              <a:ext cx="616322" cy="377765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33964EAE-E7BC-280C-1BD2-DE7EFEE84535}"/>
                </a:ext>
              </a:extLst>
            </p:cNvPr>
            <p:cNvSpPr/>
            <p:nvPr/>
          </p:nvSpPr>
          <p:spPr>
            <a:xfrm>
              <a:off x="5085954" y="2996940"/>
              <a:ext cx="494186" cy="246948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4">
              <a:extLst>
                <a:ext uri="{FF2B5EF4-FFF2-40B4-BE49-F238E27FC236}">
                  <a16:creationId xmlns="" xmlns:a16="http://schemas.microsoft.com/office/drawing/2014/main" id="{28371560-EE6A-3A96-4C4F-FD805F62EB7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08130" y="277162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③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cxnSp>
          <p:nvCxnSpPr>
            <p:cNvPr id="16" name="직선 화살표 연결선 15">
              <a:extLst>
                <a:ext uri="{FF2B5EF4-FFF2-40B4-BE49-F238E27FC236}">
                  <a16:creationId xmlns="" xmlns:a16="http://schemas.microsoft.com/office/drawing/2014/main" id="{A0A545D4-1E37-9266-6A33-BD1C59016FF5}"/>
                </a:ext>
              </a:extLst>
            </p:cNvPr>
            <p:cNvCxnSpPr/>
            <p:nvPr/>
          </p:nvCxnSpPr>
          <p:spPr>
            <a:xfrm>
              <a:off x="5658705" y="3327732"/>
              <a:ext cx="616322" cy="1466672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AA9EA137-4AEB-C30F-AAC8-A9D1EFB2F7BD}"/>
                </a:ext>
              </a:extLst>
            </p:cNvPr>
            <p:cNvSpPr/>
            <p:nvPr/>
          </p:nvSpPr>
          <p:spPr>
            <a:xfrm>
              <a:off x="5005248" y="4869200"/>
              <a:ext cx="3111701" cy="5460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5">
              <a:extLst>
                <a:ext uri="{FF2B5EF4-FFF2-40B4-BE49-F238E27FC236}">
                  <a16:creationId xmlns="" xmlns:a16="http://schemas.microsoft.com/office/drawing/2014/main" id="{2CE78BA9-09DB-41E9-5435-05613058A84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786451" y="449986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④</a:t>
              </a: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A4D352C1-D0D6-DEBA-1E5E-4226EBF18F8C}"/>
                </a:ext>
              </a:extLst>
            </p:cNvPr>
            <p:cNvSpPr/>
            <p:nvPr/>
          </p:nvSpPr>
          <p:spPr>
            <a:xfrm>
              <a:off x="2627730" y="2363950"/>
              <a:ext cx="432060" cy="17738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3">
              <a:extLst>
                <a:ext uri="{FF2B5EF4-FFF2-40B4-BE49-F238E27FC236}">
                  <a16:creationId xmlns="" xmlns:a16="http://schemas.microsoft.com/office/drawing/2014/main" id="{AC6A7E7C-CBC3-A63B-1E18-7E474080A7A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1700" y="203074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1" name="그룹 20">
            <a:extLst>
              <a:ext uri="{FF2B5EF4-FFF2-40B4-BE49-F238E27FC236}">
                <a16:creationId xmlns="" xmlns:a16="http://schemas.microsoft.com/office/drawing/2014/main" id="{D78F52B7-F77B-BE60-4F1F-1CA5E97CE6ED}"/>
              </a:ext>
            </a:extLst>
          </p:cNvPr>
          <p:cNvGrpSpPr/>
          <p:nvPr/>
        </p:nvGrpSpPr>
        <p:grpSpPr>
          <a:xfrm>
            <a:off x="1257800" y="5916414"/>
            <a:ext cx="7796668" cy="554645"/>
            <a:chOff x="1156832" y="5745910"/>
            <a:chExt cx="7796668" cy="554645"/>
          </a:xfrm>
        </p:grpSpPr>
        <p:grpSp>
          <p:nvGrpSpPr>
            <p:cNvPr id="22" name="그룹 21">
              <a:extLst>
                <a:ext uri="{FF2B5EF4-FFF2-40B4-BE49-F238E27FC236}">
                  <a16:creationId xmlns="" xmlns:a16="http://schemas.microsoft.com/office/drawing/2014/main" id="{9404C2AB-23A3-6F3A-936F-47B6276308A9}"/>
                </a:ext>
              </a:extLst>
            </p:cNvPr>
            <p:cNvGrpSpPr/>
            <p:nvPr/>
          </p:nvGrpSpPr>
          <p:grpSpPr>
            <a:xfrm>
              <a:off x="1167572" y="5745910"/>
              <a:ext cx="7785928" cy="478124"/>
              <a:chOff x="908492" y="5904278"/>
              <a:chExt cx="7785928" cy="478124"/>
            </a:xfrm>
          </p:grpSpPr>
          <p:pic>
            <p:nvPicPr>
              <p:cNvPr id="26" name="그림 25">
                <a:extLst>
                  <a:ext uri="{FF2B5EF4-FFF2-40B4-BE49-F238E27FC236}">
                    <a16:creationId xmlns="" xmlns:a16="http://schemas.microsoft.com/office/drawing/2014/main" id="{94C9798F-F3B8-CBAB-5CA3-E3AB9C59FF5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7" name="직사각형 26">
                <a:extLst>
                  <a:ext uri="{FF2B5EF4-FFF2-40B4-BE49-F238E27FC236}">
                    <a16:creationId xmlns="" xmlns:a16="http://schemas.microsoft.com/office/drawing/2014/main" id="{6F518C97-325B-E88F-CB01-AF7EB72F4B9F}"/>
                  </a:ext>
                </a:extLst>
              </p:cNvPr>
              <p:cNvSpPr/>
              <p:nvPr/>
            </p:nvSpPr>
            <p:spPr>
              <a:xfrm>
                <a:off x="1144871" y="5920737"/>
                <a:ext cx="7549549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dirty="0">
                    <a:latin typeface="+mn-ea"/>
                  </a:rPr>
                  <a:t>만족도조사 설문은 유치원 교사 대상 평가지에 대해 각각 참여합니다</a:t>
                </a:r>
                <a:r>
                  <a:rPr lang="en-US" altLang="ko-KR" sz="1200" dirty="0">
                    <a:latin typeface="+mn-ea"/>
                  </a:rPr>
                  <a:t>.</a:t>
                </a:r>
                <a:r>
                  <a:rPr lang="ko-KR" altLang="en-US" sz="1200" dirty="0">
                    <a:latin typeface="+mn-ea"/>
                  </a:rPr>
                  <a:t> </a:t>
                </a:r>
                <a:endParaRPr lang="en-US" altLang="ko-KR" sz="1200" dirty="0">
                  <a:latin typeface="+mn-ea"/>
                </a:endParaRPr>
              </a:p>
              <a:p>
                <a:endParaRPr lang="en-US" altLang="ko-KR" sz="1200" dirty="0"/>
              </a:p>
            </p:txBody>
          </p:sp>
        </p:grpSp>
        <p:grpSp>
          <p:nvGrpSpPr>
            <p:cNvPr id="23" name="그룹 22">
              <a:extLst>
                <a:ext uri="{FF2B5EF4-FFF2-40B4-BE49-F238E27FC236}">
                  <a16:creationId xmlns="" xmlns:a16="http://schemas.microsoft.com/office/drawing/2014/main" id="{7733C887-FB91-A395-BC79-BED145E8D56E}"/>
                </a:ext>
              </a:extLst>
            </p:cNvPr>
            <p:cNvGrpSpPr/>
            <p:nvPr/>
          </p:nvGrpSpPr>
          <p:grpSpPr>
            <a:xfrm>
              <a:off x="1156832" y="6023556"/>
              <a:ext cx="7785928" cy="276999"/>
              <a:chOff x="908492" y="5892161"/>
              <a:chExt cx="7785928" cy="276999"/>
            </a:xfrm>
          </p:grpSpPr>
          <p:pic>
            <p:nvPicPr>
              <p:cNvPr id="24" name="그림 23">
                <a:extLst>
                  <a:ext uri="{FF2B5EF4-FFF2-40B4-BE49-F238E27FC236}">
                    <a16:creationId xmlns="" xmlns:a16="http://schemas.microsoft.com/office/drawing/2014/main" id="{FCC441AA-8269-E616-9E50-BC1663C8F80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5" name="직사각형 24">
                <a:extLst>
                  <a:ext uri="{FF2B5EF4-FFF2-40B4-BE49-F238E27FC236}">
                    <a16:creationId xmlns="" xmlns:a16="http://schemas.microsoft.com/office/drawing/2014/main" id="{A6A898ED-A0F4-0757-BFEF-8BF77E5E5451}"/>
                  </a:ext>
                </a:extLst>
              </p:cNvPr>
              <p:cNvSpPr/>
              <p:nvPr/>
            </p:nvSpPr>
            <p:spPr>
              <a:xfrm>
                <a:off x="1144871" y="5892161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dirty="0"/>
                  <a:t>설문 조사 완료 후 부여한 점수가 보여집니다</a:t>
                </a:r>
                <a:r>
                  <a:rPr lang="en-US" altLang="ko-KR" sz="1200" dirty="0"/>
                  <a:t>.</a:t>
                </a:r>
                <a:r>
                  <a:rPr lang="ko-KR" altLang="en-US" sz="1200" dirty="0"/>
                  <a:t> </a:t>
                </a:r>
                <a:endParaRPr lang="en-US" altLang="ko-KR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F4E2FC23-29E8-3771-3A3B-BA8503E274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77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78648559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F351B8AB-D963-0643-5A4A-290059E898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설문지 평가하기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  <a:r>
              <a:rPr lang="en-US" altLang="ko-KR" sz="1200" dirty="0"/>
              <a:t>→ </a:t>
            </a:r>
            <a:r>
              <a:rPr lang="ko-KR" altLang="en-US" sz="1200" dirty="0"/>
              <a:t>②</a:t>
            </a:r>
            <a:r>
              <a:rPr lang="en-US" altLang="ko-KR" sz="1200" dirty="0"/>
              <a:t> </a:t>
            </a:r>
            <a:r>
              <a:rPr lang="ko-KR" altLang="en-US" sz="1200" dirty="0"/>
              <a:t>참여할 설문지 선택</a:t>
            </a:r>
            <a:endParaRPr lang="en-US" altLang="ko-KR" sz="1200" dirty="0"/>
          </a:p>
          <a:p>
            <a:pPr>
              <a:lnSpc>
                <a:spcPct val="100000"/>
              </a:lnSpc>
            </a:pPr>
            <a:r>
              <a:rPr lang="ko-KR" altLang="en-US" sz="1200" dirty="0"/>
              <a:t>③ 평가 대상 선생님 </a:t>
            </a:r>
            <a:r>
              <a:rPr lang="en-US" altLang="ko-KR" sz="1200" dirty="0"/>
              <a:t>[</a:t>
            </a:r>
            <a:r>
              <a:rPr lang="ko-KR" altLang="en-US" sz="1200" dirty="0"/>
              <a:t>성명</a:t>
            </a:r>
            <a:r>
              <a:rPr lang="en-US" altLang="ko-KR" sz="1200" dirty="0"/>
              <a:t>]</a:t>
            </a:r>
            <a:r>
              <a:rPr lang="ko-KR" altLang="en-US" sz="1200" dirty="0"/>
              <a:t> 클릭 → ④ 평가문항을 읽고 </a:t>
            </a:r>
            <a:r>
              <a:rPr lang="ko-KR" altLang="en-US" sz="1200" dirty="0" err="1"/>
              <a:t>학부모만족도조사에</a:t>
            </a:r>
            <a:r>
              <a:rPr lang="ko-KR" altLang="en-US" sz="1200" dirty="0"/>
              <a:t> 참여합니다</a:t>
            </a:r>
            <a:r>
              <a:rPr lang="en-US" altLang="ko-KR" sz="1200" dirty="0"/>
              <a:t>.</a:t>
            </a:r>
            <a:endParaRPr lang="ko-KR" altLang="en-US" sz="1200" dirty="0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1AC55C29-FAE9-831C-B80B-59A4471E93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2. </a:t>
            </a:r>
            <a:r>
              <a:rPr lang="ko-KR" altLang="en-US" b="1" dirty="0"/>
              <a:t>설문지 평가하기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1E5A6D75-1764-F895-9A8C-48AFC330218E}"/>
              </a:ext>
            </a:extLst>
          </p:cNvPr>
          <p:cNvSpPr txBox="1">
            <a:spLocks/>
          </p:cNvSpPr>
          <p:nvPr/>
        </p:nvSpPr>
        <p:spPr>
          <a:xfrm>
            <a:off x="4920248" y="259080"/>
            <a:ext cx="4033253" cy="365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2-2.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평가 참여하기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(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모바일</a:t>
            </a:r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)</a:t>
            </a:r>
            <a:endParaRPr lang="ko-KR" altLang="en-US" dirty="0">
              <a:latin typeface="KoPubWorld돋움체 Bold" panose="00000800000000000000" pitchFamily="2" charset="-127"/>
              <a:ea typeface="KoPubWorld돋움체 Bold" panose="00000800000000000000" pitchFamily="2" charset="-127"/>
              <a:cs typeface="KoPubWorld돋움체 Bold" panose="00000800000000000000" pitchFamily="2" charset="-127"/>
            </a:endParaRP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5776D24F-B4CA-83EC-A0DD-3D45E2B3409A}"/>
              </a:ext>
            </a:extLst>
          </p:cNvPr>
          <p:cNvGrpSpPr/>
          <p:nvPr/>
        </p:nvGrpSpPr>
        <p:grpSpPr>
          <a:xfrm>
            <a:off x="899490" y="1967580"/>
            <a:ext cx="8006141" cy="2757600"/>
            <a:chOff x="899490" y="1967580"/>
            <a:chExt cx="8006141" cy="275760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63369BF6-B382-F31A-7697-35EEADB90612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77073" y="1967580"/>
              <a:ext cx="1468800" cy="2757600"/>
            </a:xfrm>
            <a:prstGeom prst="rect">
              <a:avLst/>
            </a:prstGeom>
          </p:spPr>
        </p:pic>
        <p:pic>
          <p:nvPicPr>
            <p:cNvPr id="9" name="그림 8" descr="스크린샷이(가) 표시된 사진&#10;&#10;자동 생성된 설명">
              <a:extLst>
                <a:ext uri="{FF2B5EF4-FFF2-40B4-BE49-F238E27FC236}">
                  <a16:creationId xmlns="" xmlns:a16="http://schemas.microsoft.com/office/drawing/2014/main" id="{01F92056-DCD3-92B5-E3B5-F21380ABA74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24785" y="2374976"/>
              <a:ext cx="1171750" cy="1997124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8198335A-B0FB-F9A9-5267-2A0E3A0332B1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272209" y="1967580"/>
              <a:ext cx="1468800" cy="275760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07B27000-ACAF-8FA1-B239-40646187FBB9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36831" y="1967580"/>
              <a:ext cx="1468800" cy="2757600"/>
            </a:xfrm>
            <a:prstGeom prst="rect">
              <a:avLst/>
            </a:prstGeom>
          </p:spPr>
        </p:pic>
        <p:grpSp>
          <p:nvGrpSpPr>
            <p:cNvPr id="12" name="그룹 11">
              <a:extLst>
                <a:ext uri="{FF2B5EF4-FFF2-40B4-BE49-F238E27FC236}">
                  <a16:creationId xmlns="" xmlns:a16="http://schemas.microsoft.com/office/drawing/2014/main" id="{8A326EA8-5068-D39F-6878-330F2FCF0CB3}"/>
                </a:ext>
              </a:extLst>
            </p:cNvPr>
            <p:cNvGrpSpPr/>
            <p:nvPr/>
          </p:nvGrpSpPr>
          <p:grpSpPr>
            <a:xfrm>
              <a:off x="899490" y="1967580"/>
              <a:ext cx="1477509" cy="2757600"/>
              <a:chOff x="899490" y="1967580"/>
              <a:chExt cx="1477509" cy="2757600"/>
            </a:xfrm>
          </p:grpSpPr>
          <p:pic>
            <p:nvPicPr>
              <p:cNvPr id="25" name="그림 24">
                <a:extLst>
                  <a:ext uri="{FF2B5EF4-FFF2-40B4-BE49-F238E27FC236}">
                    <a16:creationId xmlns="" xmlns:a16="http://schemas.microsoft.com/office/drawing/2014/main" id="{1A4231EE-A86C-1DC3-9F2B-B16CE20DD6C9}"/>
                  </a:ext>
                </a:extLst>
              </p:cNvPr>
              <p:cNvPicPr preferRelativeResize="0">
                <a:picLocks/>
              </p:cNvPicPr>
              <p:nvPr/>
            </p:nvPicPr>
            <p:blipFill>
              <a:blip r:embed="rId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08199" y="1967580"/>
                <a:ext cx="1468800" cy="2757600"/>
              </a:xfrm>
              <a:prstGeom prst="rect">
                <a:avLst/>
              </a:prstGeom>
            </p:spPr>
          </p:pic>
          <p:pic>
            <p:nvPicPr>
              <p:cNvPr id="26" name="그림 25" descr="스크린샷이(가) 표시된 사진&#10;&#10;자동 생성된 설명">
                <a:extLst>
                  <a:ext uri="{FF2B5EF4-FFF2-40B4-BE49-F238E27FC236}">
                    <a16:creationId xmlns="" xmlns:a16="http://schemas.microsoft.com/office/drawing/2014/main" id="{C343890C-D050-CC4A-3FA9-209115E005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034437" y="2374976"/>
                <a:ext cx="1196669" cy="1990153"/>
              </a:xfrm>
              <a:prstGeom prst="rect">
                <a:avLst/>
              </a:prstGeom>
            </p:spPr>
          </p:pic>
          <p:sp>
            <p:nvSpPr>
              <p:cNvPr id="27" name="직사각형 26">
                <a:extLst>
                  <a:ext uri="{FF2B5EF4-FFF2-40B4-BE49-F238E27FC236}">
                    <a16:creationId xmlns="" xmlns:a16="http://schemas.microsoft.com/office/drawing/2014/main" id="{147A1C57-5EB2-14D0-B9A5-850885A1849E}"/>
                  </a:ext>
                </a:extLst>
              </p:cNvPr>
              <p:cNvSpPr/>
              <p:nvPr/>
            </p:nvSpPr>
            <p:spPr>
              <a:xfrm>
                <a:off x="1263028" y="2717775"/>
                <a:ext cx="432060" cy="177386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8" name="직사각형 3">
                <a:extLst>
                  <a:ext uri="{FF2B5EF4-FFF2-40B4-BE49-F238E27FC236}">
                    <a16:creationId xmlns="" xmlns:a16="http://schemas.microsoft.com/office/drawing/2014/main" id="{17B0398D-B06D-5AD1-7F72-A49E924D2B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899490" y="2595675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B050"/>
                    </a:solidFill>
                  </a:rPr>
                  <a:t>①</a:t>
                </a:r>
                <a:endParaRPr lang="ko-KR" altLang="en-US" dirty="0">
                  <a:solidFill>
                    <a:srgbClr val="00B050"/>
                  </a:solidFill>
                </a:endParaRPr>
              </a:p>
            </p:txBody>
          </p:sp>
        </p:grpSp>
        <p:cxnSp>
          <p:nvCxnSpPr>
            <p:cNvPr id="13" name="직선 화살표 연결선 12">
              <a:extLst>
                <a:ext uri="{FF2B5EF4-FFF2-40B4-BE49-F238E27FC236}">
                  <a16:creationId xmlns="" xmlns:a16="http://schemas.microsoft.com/office/drawing/2014/main" id="{21D56079-555C-2CC5-EA3C-F02598C5F4B6}"/>
                </a:ext>
              </a:extLst>
            </p:cNvPr>
            <p:cNvCxnSpPr>
              <a:cxnSpLocks/>
            </p:cNvCxnSpPr>
            <p:nvPr/>
          </p:nvCxnSpPr>
          <p:spPr>
            <a:xfrm>
              <a:off x="1695088" y="2780910"/>
              <a:ext cx="1388705" cy="0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4" name="직선 화살표 연결선 13">
              <a:extLst>
                <a:ext uri="{FF2B5EF4-FFF2-40B4-BE49-F238E27FC236}">
                  <a16:creationId xmlns="" xmlns:a16="http://schemas.microsoft.com/office/drawing/2014/main" id="{607A5A5C-1152-059C-B199-DF6CD19CD7F1}"/>
                </a:ext>
              </a:extLst>
            </p:cNvPr>
            <p:cNvCxnSpPr>
              <a:cxnSpLocks/>
            </p:cNvCxnSpPr>
            <p:nvPr/>
          </p:nvCxnSpPr>
          <p:spPr>
            <a:xfrm>
              <a:off x="4396535" y="3359940"/>
              <a:ext cx="894866" cy="0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5" name="직선 화살표 연결선 14">
              <a:extLst>
                <a:ext uri="{FF2B5EF4-FFF2-40B4-BE49-F238E27FC236}">
                  <a16:creationId xmlns="" xmlns:a16="http://schemas.microsoft.com/office/drawing/2014/main" id="{42043F48-8804-E3A2-27C4-DA5AC2DD25BF}"/>
                </a:ext>
              </a:extLst>
            </p:cNvPr>
            <p:cNvCxnSpPr>
              <a:cxnSpLocks/>
            </p:cNvCxnSpPr>
            <p:nvPr/>
          </p:nvCxnSpPr>
          <p:spPr>
            <a:xfrm>
              <a:off x="6047604" y="3711854"/>
              <a:ext cx="1471644" cy="0"/>
            </a:xfrm>
            <a:prstGeom prst="straightConnector1">
              <a:avLst/>
            </a:prstGeom>
            <a:ln w="28575">
              <a:solidFill>
                <a:srgbClr val="0BB11F"/>
              </a:solidFill>
              <a:tailEnd type="triangle"/>
            </a:ln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D9FF0E60-A5C2-51CE-B013-247AA98368E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219782" y="2359299"/>
              <a:ext cx="1183017" cy="2012802"/>
            </a:xfrm>
            <a:prstGeom prst="rect">
              <a:avLst/>
            </a:prstGeom>
          </p:spPr>
        </p:pic>
        <p:sp>
          <p:nvSpPr>
            <p:cNvPr id="17" name="직사각형 3">
              <a:extLst>
                <a:ext uri="{FF2B5EF4-FFF2-40B4-BE49-F238E27FC236}">
                  <a16:creationId xmlns="" xmlns:a16="http://schemas.microsoft.com/office/drawing/2014/main" id="{3946FAF4-39C8-E050-91A8-D28BB438B5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24823" y="3168852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②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="" xmlns:a16="http://schemas.microsoft.com/office/drawing/2014/main" id="{006E853F-DF77-D6C0-4A84-76A2DAA09137}"/>
                </a:ext>
              </a:extLst>
            </p:cNvPr>
            <p:cNvSpPr/>
            <p:nvPr/>
          </p:nvSpPr>
          <p:spPr>
            <a:xfrm>
              <a:off x="4040321" y="3212970"/>
              <a:ext cx="306518" cy="325214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19" name="그림 18">
              <a:extLst>
                <a:ext uri="{FF2B5EF4-FFF2-40B4-BE49-F238E27FC236}">
                  <a16:creationId xmlns="" xmlns:a16="http://schemas.microsoft.com/office/drawing/2014/main" id="{E1BF88D4-CF5D-1EF6-7773-74D0B76DCD2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09663" y="2374977"/>
              <a:ext cx="1178618" cy="1962412"/>
            </a:xfrm>
            <a:prstGeom prst="rect">
              <a:avLst/>
            </a:prstGeom>
          </p:spPr>
        </p:pic>
        <p:sp>
          <p:nvSpPr>
            <p:cNvPr id="20" name="직사각형 19">
              <a:extLst>
                <a:ext uri="{FF2B5EF4-FFF2-40B4-BE49-F238E27FC236}">
                  <a16:creationId xmlns="" xmlns:a16="http://schemas.microsoft.com/office/drawing/2014/main" id="{9A1EC7EA-5E26-FEB6-5CD8-EB323C27BAA2}"/>
                </a:ext>
              </a:extLst>
            </p:cNvPr>
            <p:cNvSpPr/>
            <p:nvPr/>
          </p:nvSpPr>
          <p:spPr>
            <a:xfrm>
              <a:off x="5431283" y="3578774"/>
              <a:ext cx="616321" cy="20511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1" name="직사각형 4">
              <a:extLst>
                <a:ext uri="{FF2B5EF4-FFF2-40B4-BE49-F238E27FC236}">
                  <a16:creationId xmlns="" xmlns:a16="http://schemas.microsoft.com/office/drawing/2014/main" id="{40BEBBBE-544D-8804-1DC5-AF37216A6B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08662" y="327569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③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pic>
          <p:nvPicPr>
            <p:cNvPr id="22" name="그림 21">
              <a:extLst>
                <a:ext uri="{FF2B5EF4-FFF2-40B4-BE49-F238E27FC236}">
                  <a16:creationId xmlns="" xmlns:a16="http://schemas.microsoft.com/office/drawing/2014/main" id="{2EA9183A-D19F-965F-2C29-572BF896AD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579053" y="2359299"/>
              <a:ext cx="1187721" cy="2012801"/>
            </a:xfrm>
            <a:prstGeom prst="rect">
              <a:avLst/>
            </a:prstGeom>
          </p:spPr>
        </p:pic>
        <p:sp>
          <p:nvSpPr>
            <p:cNvPr id="23" name="직사각형 22">
              <a:extLst>
                <a:ext uri="{FF2B5EF4-FFF2-40B4-BE49-F238E27FC236}">
                  <a16:creationId xmlns="" xmlns:a16="http://schemas.microsoft.com/office/drawing/2014/main" id="{59514C96-B35B-DF99-A85C-B195810B9476}"/>
                </a:ext>
              </a:extLst>
            </p:cNvPr>
            <p:cNvSpPr/>
            <p:nvPr/>
          </p:nvSpPr>
          <p:spPr>
            <a:xfrm>
              <a:off x="7596420" y="3148538"/>
              <a:ext cx="1184518" cy="122742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4" name="직사각형 5">
              <a:extLst>
                <a:ext uri="{FF2B5EF4-FFF2-40B4-BE49-F238E27FC236}">
                  <a16:creationId xmlns="" xmlns:a16="http://schemas.microsoft.com/office/drawing/2014/main" id="{F80BBC6C-D923-8CC0-3A98-25827EADA4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68962" y="284363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④</a:t>
              </a:r>
            </a:p>
          </p:txBody>
        </p:sp>
      </p:grpSp>
      <p:grpSp>
        <p:nvGrpSpPr>
          <p:cNvPr id="29" name="그룹 28">
            <a:extLst>
              <a:ext uri="{FF2B5EF4-FFF2-40B4-BE49-F238E27FC236}">
                <a16:creationId xmlns="" xmlns:a16="http://schemas.microsoft.com/office/drawing/2014/main" id="{7D4BC314-C8A9-6572-327D-EFBF9E4653D9}"/>
              </a:ext>
            </a:extLst>
          </p:cNvPr>
          <p:cNvGrpSpPr/>
          <p:nvPr/>
        </p:nvGrpSpPr>
        <p:grpSpPr>
          <a:xfrm>
            <a:off x="1257800" y="5916414"/>
            <a:ext cx="7796668" cy="554645"/>
            <a:chOff x="1156832" y="5745910"/>
            <a:chExt cx="7796668" cy="554645"/>
          </a:xfrm>
        </p:grpSpPr>
        <p:grpSp>
          <p:nvGrpSpPr>
            <p:cNvPr id="30" name="그룹 29">
              <a:extLst>
                <a:ext uri="{FF2B5EF4-FFF2-40B4-BE49-F238E27FC236}">
                  <a16:creationId xmlns="" xmlns:a16="http://schemas.microsoft.com/office/drawing/2014/main" id="{67422253-DE7D-EBBA-900F-8D5C5A3A26DD}"/>
                </a:ext>
              </a:extLst>
            </p:cNvPr>
            <p:cNvGrpSpPr/>
            <p:nvPr/>
          </p:nvGrpSpPr>
          <p:grpSpPr>
            <a:xfrm>
              <a:off x="1167572" y="5745910"/>
              <a:ext cx="7785928" cy="293458"/>
              <a:chOff x="908492" y="5904278"/>
              <a:chExt cx="7785928" cy="293458"/>
            </a:xfrm>
          </p:grpSpPr>
          <p:pic>
            <p:nvPicPr>
              <p:cNvPr id="34" name="그림 33">
                <a:extLst>
                  <a:ext uri="{FF2B5EF4-FFF2-40B4-BE49-F238E27FC236}">
                    <a16:creationId xmlns="" xmlns:a16="http://schemas.microsoft.com/office/drawing/2014/main" id="{BF5AD5B1-E575-B2E0-6653-7B9356286DE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5" name="직사각형 34">
                <a:extLst>
                  <a:ext uri="{FF2B5EF4-FFF2-40B4-BE49-F238E27FC236}">
                    <a16:creationId xmlns="" xmlns:a16="http://schemas.microsoft.com/office/drawing/2014/main" id="{6FFCF065-A786-B3F0-AA3B-C8EA5554B4EF}"/>
                  </a:ext>
                </a:extLst>
              </p:cNvPr>
              <p:cNvSpPr/>
              <p:nvPr/>
            </p:nvSpPr>
            <p:spPr>
              <a:xfrm>
                <a:off x="1144871" y="5920737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dirty="0">
                    <a:latin typeface="+mn-ea"/>
                  </a:rPr>
                  <a:t>참여할 </a:t>
                </a:r>
                <a:r>
                  <a:rPr lang="ko-KR" altLang="en-US" sz="1200" dirty="0" err="1">
                    <a:latin typeface="+mn-ea"/>
                  </a:rPr>
                  <a:t>학부모만족도조사</a:t>
                </a:r>
                <a:r>
                  <a:rPr lang="ko-KR" altLang="en-US" sz="1200" dirty="0">
                    <a:latin typeface="+mn-ea"/>
                  </a:rPr>
                  <a:t> 설문지 리스트에 평가지 별로 선생님에 대해 각각 참여 합니다</a:t>
                </a:r>
                <a:endParaRPr lang="en-US" altLang="ko-KR" sz="1200" dirty="0"/>
              </a:p>
            </p:txBody>
          </p:sp>
        </p:grpSp>
        <p:grpSp>
          <p:nvGrpSpPr>
            <p:cNvPr id="31" name="그룹 30">
              <a:extLst>
                <a:ext uri="{FF2B5EF4-FFF2-40B4-BE49-F238E27FC236}">
                  <a16:creationId xmlns="" xmlns:a16="http://schemas.microsoft.com/office/drawing/2014/main" id="{3F233575-3939-2AE4-BAC7-4758E4B5FB64}"/>
                </a:ext>
              </a:extLst>
            </p:cNvPr>
            <p:cNvGrpSpPr/>
            <p:nvPr/>
          </p:nvGrpSpPr>
          <p:grpSpPr>
            <a:xfrm>
              <a:off x="1156832" y="6023556"/>
              <a:ext cx="7785928" cy="276999"/>
              <a:chOff x="908492" y="5892161"/>
              <a:chExt cx="7785928" cy="276999"/>
            </a:xfrm>
          </p:grpSpPr>
          <p:pic>
            <p:nvPicPr>
              <p:cNvPr id="32" name="그림 31">
                <a:extLst>
                  <a:ext uri="{FF2B5EF4-FFF2-40B4-BE49-F238E27FC236}">
                    <a16:creationId xmlns="" xmlns:a16="http://schemas.microsoft.com/office/drawing/2014/main" id="{61C76206-1853-06E1-DBD4-8B1D3969269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3" name="직사각형 32">
                <a:extLst>
                  <a:ext uri="{FF2B5EF4-FFF2-40B4-BE49-F238E27FC236}">
                    <a16:creationId xmlns="" xmlns:a16="http://schemas.microsoft.com/office/drawing/2014/main" id="{48A6201C-C821-D267-B3D5-B710326F682C}"/>
                  </a:ext>
                </a:extLst>
              </p:cNvPr>
              <p:cNvSpPr/>
              <p:nvPr/>
            </p:nvSpPr>
            <p:spPr>
              <a:xfrm>
                <a:off x="1144871" y="5892161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dirty="0"/>
                  <a:t>설문 조사 완료 후 부여한 점수가 보여집니다</a:t>
                </a:r>
                <a:r>
                  <a:rPr lang="en-US" altLang="ko-KR" sz="1200" dirty="0"/>
                  <a:t>.</a:t>
                </a:r>
                <a:r>
                  <a:rPr lang="ko-KR" altLang="en-US" sz="1200" dirty="0"/>
                  <a:t> </a:t>
                </a:r>
                <a:endParaRPr lang="en-US" altLang="ko-KR" sz="1200" dirty="0"/>
              </a:p>
            </p:txBody>
          </p:sp>
        </p:grp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F7FE4624-A5A9-D16B-DDD6-C965D5AD41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78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320976090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75C6D6D0-4F2E-FECB-76BE-5FABE6C7298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3C2254DD-DDA4-F734-265F-E0B1A7D0DB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3. </a:t>
            </a:r>
            <a:r>
              <a:rPr lang="ko-KR" altLang="en-US" b="1" dirty="0"/>
              <a:t>공지사항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6656E5E7-E87B-D083-7081-FAC76DC3C6DB}"/>
              </a:ext>
            </a:extLst>
          </p:cNvPr>
          <p:cNvSpPr txBox="1">
            <a:spLocks/>
          </p:cNvSpPr>
          <p:nvPr/>
        </p:nvSpPr>
        <p:spPr>
          <a:xfrm>
            <a:off x="4920248" y="259080"/>
            <a:ext cx="4033253" cy="365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3-1.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공지사항 확인하기</a:t>
            </a:r>
          </a:p>
        </p:txBody>
      </p:sp>
      <p:grpSp>
        <p:nvGrpSpPr>
          <p:cNvPr id="41" name="그룹 40">
            <a:extLst>
              <a:ext uri="{FF2B5EF4-FFF2-40B4-BE49-F238E27FC236}">
                <a16:creationId xmlns="" xmlns:a16="http://schemas.microsoft.com/office/drawing/2014/main" id="{C7E4D105-17AE-FE9E-3BE6-173A8A27DA0F}"/>
              </a:ext>
            </a:extLst>
          </p:cNvPr>
          <p:cNvGrpSpPr/>
          <p:nvPr/>
        </p:nvGrpSpPr>
        <p:grpSpPr>
          <a:xfrm>
            <a:off x="971500" y="1700760"/>
            <a:ext cx="7705070" cy="3217476"/>
            <a:chOff x="971500" y="1700760"/>
            <a:chExt cx="7705070" cy="3217476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EC8A1ABA-A9C5-2CFF-EF55-0EC686BE8E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71500" y="1853037"/>
              <a:ext cx="4482960" cy="2599643"/>
            </a:xfrm>
            <a:prstGeom prst="rect">
              <a:avLst/>
            </a:prstGeom>
          </p:spPr>
        </p:pic>
        <p:sp>
          <p:nvSpPr>
            <p:cNvPr id="10" name="직사각형 9">
              <a:extLst>
                <a:ext uri="{FF2B5EF4-FFF2-40B4-BE49-F238E27FC236}">
                  <a16:creationId xmlns="" xmlns:a16="http://schemas.microsoft.com/office/drawing/2014/main" id="{5AC1982B-7107-8F5E-8BC6-E9C459401336}"/>
                </a:ext>
              </a:extLst>
            </p:cNvPr>
            <p:cNvSpPr/>
            <p:nvPr/>
          </p:nvSpPr>
          <p:spPr>
            <a:xfrm>
              <a:off x="1586465" y="3688033"/>
              <a:ext cx="753225" cy="245037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2" name="직사각형 3">
              <a:extLst>
                <a:ext uri="{FF2B5EF4-FFF2-40B4-BE49-F238E27FC236}">
                  <a16:creationId xmlns="" xmlns:a16="http://schemas.microsoft.com/office/drawing/2014/main" id="{DAA3A5A2-4756-15B7-B2B8-80D7DC0B818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2564" y="3381662"/>
              <a:ext cx="267803" cy="314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②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BE25DC97-16BD-F970-064F-0CE9A39457CD}"/>
                </a:ext>
              </a:extLst>
            </p:cNvPr>
            <p:cNvSpPr/>
            <p:nvPr/>
          </p:nvSpPr>
          <p:spPr>
            <a:xfrm>
              <a:off x="3740240" y="1985124"/>
              <a:ext cx="371303" cy="25133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3">
              <a:extLst>
                <a:ext uri="{FF2B5EF4-FFF2-40B4-BE49-F238E27FC236}">
                  <a16:creationId xmlns="" xmlns:a16="http://schemas.microsoft.com/office/drawing/2014/main" id="{04A21518-B0B0-4332-038E-36DEA56D2D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601001" y="1700760"/>
              <a:ext cx="267803" cy="314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pic>
          <p:nvPicPr>
            <p:cNvPr id="18" name="그림 17">
              <a:extLst>
                <a:ext uri="{FF2B5EF4-FFF2-40B4-BE49-F238E27FC236}">
                  <a16:creationId xmlns="" xmlns:a16="http://schemas.microsoft.com/office/drawing/2014/main" id="{AEDA33AA-9104-8E3B-4647-5F90F8C2E7D1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07770" y="1796665"/>
              <a:ext cx="1468800" cy="2757600"/>
            </a:xfrm>
            <a:prstGeom prst="rect">
              <a:avLst/>
            </a:prstGeom>
          </p:spPr>
        </p:pic>
        <p:sp>
          <p:nvSpPr>
            <p:cNvPr id="20" name="모서리가 둥근 직사각형 6">
              <a:extLst>
                <a:ext uri="{FF2B5EF4-FFF2-40B4-BE49-F238E27FC236}">
                  <a16:creationId xmlns="" xmlns:a16="http://schemas.microsoft.com/office/drawing/2014/main" id="{DCC4F985-A0CF-F6B8-1A74-A9E1A816C82F}"/>
                </a:ext>
              </a:extLst>
            </p:cNvPr>
            <p:cNvSpPr/>
            <p:nvPr/>
          </p:nvSpPr>
          <p:spPr>
            <a:xfrm>
              <a:off x="2320842" y="4630196"/>
              <a:ext cx="1909955" cy="28804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&lt; PC </a:t>
              </a:r>
              <a:r>
                <a:rPr lang="ko-KR" altLang="en-US" dirty="0">
                  <a:solidFill>
                    <a:schemeClr val="tx1"/>
                  </a:solidFill>
                </a:rPr>
                <a:t>화면 </a:t>
              </a:r>
              <a:r>
                <a:rPr lang="en-US" altLang="ko-KR" dirty="0">
                  <a:solidFill>
                    <a:schemeClr val="tx1"/>
                  </a:solidFill>
                </a:rPr>
                <a:t>&gt;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모서리가 둥근 직사각형 24">
              <a:extLst>
                <a:ext uri="{FF2B5EF4-FFF2-40B4-BE49-F238E27FC236}">
                  <a16:creationId xmlns="" xmlns:a16="http://schemas.microsoft.com/office/drawing/2014/main" id="{950F9F69-64EA-7704-B418-0DC08FE679FA}"/>
                </a:ext>
              </a:extLst>
            </p:cNvPr>
            <p:cNvSpPr/>
            <p:nvPr/>
          </p:nvSpPr>
          <p:spPr>
            <a:xfrm>
              <a:off x="6150236" y="4630196"/>
              <a:ext cx="1944270" cy="28804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&lt; </a:t>
              </a:r>
              <a:r>
                <a:rPr lang="ko-KR" altLang="en-US" dirty="0" err="1">
                  <a:solidFill>
                    <a:schemeClr val="tx1"/>
                  </a:solidFill>
                </a:rPr>
                <a:t>모바일</a:t>
              </a:r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ko-KR" altLang="en-US" dirty="0">
                  <a:solidFill>
                    <a:schemeClr val="tx1"/>
                  </a:solidFill>
                </a:rPr>
                <a:t>화면 </a:t>
              </a:r>
              <a:r>
                <a:rPr lang="en-US" altLang="ko-KR" dirty="0">
                  <a:solidFill>
                    <a:schemeClr val="tx1"/>
                  </a:solidFill>
                </a:rPr>
                <a:t>&gt;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24" name="그림 23">
              <a:extLst>
                <a:ext uri="{FF2B5EF4-FFF2-40B4-BE49-F238E27FC236}">
                  <a16:creationId xmlns="" xmlns:a16="http://schemas.microsoft.com/office/drawing/2014/main" id="{DE23A8D5-425B-E5A9-8E9E-5D18ADC5F16F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61115" y="1823560"/>
              <a:ext cx="1468800" cy="2757600"/>
            </a:xfrm>
            <a:prstGeom prst="rect">
              <a:avLst/>
            </a:prstGeom>
          </p:spPr>
        </p:pic>
        <p:pic>
          <p:nvPicPr>
            <p:cNvPr id="26" name="그림 25">
              <a:extLst>
                <a:ext uri="{FF2B5EF4-FFF2-40B4-BE49-F238E27FC236}">
                  <a16:creationId xmlns="" xmlns:a16="http://schemas.microsoft.com/office/drawing/2014/main" id="{8D43F8C0-BF3E-1760-ACA2-490B4A0661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04216" y="2218222"/>
              <a:ext cx="1185992" cy="1995637"/>
            </a:xfrm>
            <a:prstGeom prst="rect">
              <a:avLst/>
            </a:prstGeom>
          </p:spPr>
        </p:pic>
        <p:sp>
          <p:nvSpPr>
            <p:cNvPr id="28" name="직사각형 3">
              <a:extLst>
                <a:ext uri="{FF2B5EF4-FFF2-40B4-BE49-F238E27FC236}">
                  <a16:creationId xmlns="" xmlns:a16="http://schemas.microsoft.com/office/drawing/2014/main" id="{1329DD11-FBA3-5D5E-95ED-C94D7D728F6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18301" y="1897144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30" name="직사각형 29">
              <a:extLst>
                <a:ext uri="{FF2B5EF4-FFF2-40B4-BE49-F238E27FC236}">
                  <a16:creationId xmlns="" xmlns:a16="http://schemas.microsoft.com/office/drawing/2014/main" id="{D74A4E23-9A57-5F73-2442-395677FA74B9}"/>
                </a:ext>
              </a:extLst>
            </p:cNvPr>
            <p:cNvSpPr/>
            <p:nvPr/>
          </p:nvSpPr>
          <p:spPr>
            <a:xfrm>
              <a:off x="6804309" y="2237548"/>
              <a:ext cx="254267" cy="29543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>
              <a:extLst>
                <a:ext uri="{FF2B5EF4-FFF2-40B4-BE49-F238E27FC236}">
                  <a16:creationId xmlns="" xmlns:a16="http://schemas.microsoft.com/office/drawing/2014/main" id="{FC9885CE-FDF0-8EBB-6200-235340108CFB}"/>
                </a:ext>
              </a:extLst>
            </p:cNvPr>
            <p:cNvSpPr/>
            <p:nvPr/>
          </p:nvSpPr>
          <p:spPr>
            <a:xfrm>
              <a:off x="5797649" y="2970852"/>
              <a:ext cx="1168635" cy="28804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34" name="그림 33">
              <a:extLst>
                <a:ext uri="{FF2B5EF4-FFF2-40B4-BE49-F238E27FC236}">
                  <a16:creationId xmlns="" xmlns:a16="http://schemas.microsoft.com/office/drawing/2014/main" id="{761BDADD-FCAD-4E46-E232-698920443EB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343491" y="2204830"/>
              <a:ext cx="1183886" cy="2009029"/>
            </a:xfrm>
            <a:prstGeom prst="rect">
              <a:avLst/>
            </a:prstGeom>
          </p:spPr>
        </p:pic>
        <p:sp>
          <p:nvSpPr>
            <p:cNvPr id="36" name="직사각형 35">
              <a:extLst>
                <a:ext uri="{FF2B5EF4-FFF2-40B4-BE49-F238E27FC236}">
                  <a16:creationId xmlns="" xmlns:a16="http://schemas.microsoft.com/office/drawing/2014/main" id="{FF48F33A-1F7B-C0F1-F200-A7B8B8FD91A7}"/>
                </a:ext>
              </a:extLst>
            </p:cNvPr>
            <p:cNvSpPr/>
            <p:nvPr/>
          </p:nvSpPr>
          <p:spPr>
            <a:xfrm>
              <a:off x="7582533" y="2661447"/>
              <a:ext cx="944844" cy="17653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">
              <a:extLst>
                <a:ext uri="{FF2B5EF4-FFF2-40B4-BE49-F238E27FC236}">
                  <a16:creationId xmlns="" xmlns:a16="http://schemas.microsoft.com/office/drawing/2014/main" id="{A9734B12-9284-6CE6-C33C-7E27221FB01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255087" y="2544977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40" name="직사각형 3">
              <a:extLst>
                <a:ext uri="{FF2B5EF4-FFF2-40B4-BE49-F238E27FC236}">
                  <a16:creationId xmlns="" xmlns:a16="http://schemas.microsoft.com/office/drawing/2014/main" id="{EC51691B-7DC3-E9E7-0C6C-A60FB930257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79178" y="2901847"/>
              <a:ext cx="267803" cy="3141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②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42" name="그룹 41">
            <a:extLst>
              <a:ext uri="{FF2B5EF4-FFF2-40B4-BE49-F238E27FC236}">
                <a16:creationId xmlns="" xmlns:a16="http://schemas.microsoft.com/office/drawing/2014/main" id="{04184F7E-09D3-30A7-118E-418476C08302}"/>
              </a:ext>
            </a:extLst>
          </p:cNvPr>
          <p:cNvGrpSpPr/>
          <p:nvPr/>
        </p:nvGrpSpPr>
        <p:grpSpPr>
          <a:xfrm>
            <a:off x="1291873" y="5985309"/>
            <a:ext cx="7785928" cy="276999"/>
            <a:chOff x="908492" y="5892051"/>
            <a:chExt cx="7785928" cy="276999"/>
          </a:xfrm>
        </p:grpSpPr>
        <p:pic>
          <p:nvPicPr>
            <p:cNvPr id="43" name="그림 42">
              <a:extLst>
                <a:ext uri="{FF2B5EF4-FFF2-40B4-BE49-F238E27FC236}">
                  <a16:creationId xmlns="" xmlns:a16="http://schemas.microsoft.com/office/drawing/2014/main" id="{59C0CFB2-9FC8-8A48-8CE0-2462B47F07B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44" name="직사각형 43">
              <a:extLst>
                <a:ext uri="{FF2B5EF4-FFF2-40B4-BE49-F238E27FC236}">
                  <a16:creationId xmlns="" xmlns:a16="http://schemas.microsoft.com/office/drawing/2014/main" id="{64924F07-22F6-D259-C149-A95C7E09E724}"/>
                </a:ext>
              </a:extLst>
            </p:cNvPr>
            <p:cNvSpPr/>
            <p:nvPr/>
          </p:nvSpPr>
          <p:spPr>
            <a:xfrm>
              <a:off x="1144871" y="5892051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>
                  <a:latin typeface="+mn-ea"/>
                </a:rPr>
                <a:t>유치원에서 공지한 내용을 확인할 수 있습니다</a:t>
              </a:r>
              <a:r>
                <a:rPr lang="en-US" altLang="ko-KR" sz="1200" dirty="0">
                  <a:latin typeface="+mn-ea"/>
                </a:rPr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0A42FF7F-55E9-5945-85BF-15B8DAE34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79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4135692375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4A70B12B-3EC8-4539-9042-20DB4BD792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 err="1"/>
              <a:t>자주묻는질문</a:t>
            </a:r>
            <a:r>
              <a:rPr lang="en-US" altLang="ko-KR" sz="1200" dirty="0"/>
              <a:t>(FAQ)] </a:t>
            </a:r>
            <a:r>
              <a:rPr lang="ko-KR" altLang="en-US" sz="1200" dirty="0"/>
              <a:t>버튼 클릭 </a:t>
            </a:r>
            <a:r>
              <a:rPr lang="en-US" altLang="ko-KR" sz="1200" dirty="0"/>
              <a:t>→ </a:t>
            </a:r>
            <a:r>
              <a:rPr lang="ko-KR" altLang="en-US" sz="1200" dirty="0"/>
              <a:t>② </a:t>
            </a:r>
            <a:r>
              <a:rPr lang="ko-KR" altLang="en-US" sz="1200" dirty="0" err="1"/>
              <a:t>자주묻는질문</a:t>
            </a:r>
            <a:r>
              <a:rPr lang="ko-KR" altLang="en-US" sz="1200" dirty="0"/>
              <a:t> </a:t>
            </a:r>
            <a:r>
              <a:rPr lang="en-US" altLang="ko-KR" sz="1200" dirty="0"/>
              <a:t>‘</a:t>
            </a:r>
            <a:r>
              <a:rPr lang="ko-KR" altLang="en-US" sz="1200" dirty="0"/>
              <a:t>제목</a:t>
            </a:r>
            <a:r>
              <a:rPr lang="en-US" altLang="ko-KR" sz="1200" dirty="0"/>
              <a:t>’</a:t>
            </a:r>
            <a:r>
              <a:rPr lang="ko-KR" altLang="en-US" sz="1200" dirty="0"/>
              <a:t>을 클릭 후 내용 확인 가능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BFBA8C07-CE19-B18D-2C25-534B5ECE0F2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4. </a:t>
            </a:r>
            <a:r>
              <a:rPr lang="ko-KR" altLang="en-US" b="1" dirty="0" err="1"/>
              <a:t>자주묻는질문</a:t>
            </a:r>
            <a:r>
              <a:rPr lang="en-US" altLang="ko-KR" b="1" dirty="0"/>
              <a:t>(FAQ)</a:t>
            </a:r>
            <a:endParaRPr lang="ko-KR" altLang="en-US" b="1" dirty="0"/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5655F416-7BC5-8741-C21B-A1C1C8056903}"/>
              </a:ext>
            </a:extLst>
          </p:cNvPr>
          <p:cNvSpPr txBox="1">
            <a:spLocks/>
          </p:cNvSpPr>
          <p:nvPr/>
        </p:nvSpPr>
        <p:spPr>
          <a:xfrm>
            <a:off x="4920248" y="259080"/>
            <a:ext cx="4033253" cy="365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4-1. FAQ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확인하기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AD7AB510-9EEF-B2A8-E101-B495D95FC0A0}"/>
              </a:ext>
            </a:extLst>
          </p:cNvPr>
          <p:cNvGrpSpPr/>
          <p:nvPr/>
        </p:nvGrpSpPr>
        <p:grpSpPr>
          <a:xfrm>
            <a:off x="1096642" y="1591507"/>
            <a:ext cx="7714983" cy="3614110"/>
            <a:chOff x="1096642" y="1591507"/>
            <a:chExt cx="7714983" cy="3614110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6CF354DB-E2DC-A529-E9CD-15208A7E9C0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096642" y="1591507"/>
              <a:ext cx="4042764" cy="3614110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="" xmlns:a16="http://schemas.microsoft.com/office/drawing/2014/main" id="{DC216957-30E3-32F9-97B8-A591FD10AAEC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813588" y="1823560"/>
              <a:ext cx="1468800" cy="2757600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04136DA8-9D08-014B-9406-CBEDEDAD43D2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42825" y="1823560"/>
              <a:ext cx="1468800" cy="2757600"/>
            </a:xfrm>
            <a:prstGeom prst="rect">
              <a:avLst/>
            </a:prstGeom>
          </p:spPr>
        </p:pic>
        <p:sp>
          <p:nvSpPr>
            <p:cNvPr id="11" name="모서리가 둥근 직사각형 28">
              <a:extLst>
                <a:ext uri="{FF2B5EF4-FFF2-40B4-BE49-F238E27FC236}">
                  <a16:creationId xmlns="" xmlns:a16="http://schemas.microsoft.com/office/drawing/2014/main" id="{F0266D26-510D-1254-2E61-9B650B9527B4}"/>
                </a:ext>
              </a:extLst>
            </p:cNvPr>
            <p:cNvSpPr/>
            <p:nvPr/>
          </p:nvSpPr>
          <p:spPr>
            <a:xfrm>
              <a:off x="1976638" y="4639478"/>
              <a:ext cx="1909955" cy="28804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&lt; PC </a:t>
              </a:r>
              <a:r>
                <a:rPr lang="ko-KR" altLang="en-US" dirty="0">
                  <a:solidFill>
                    <a:schemeClr val="tx1"/>
                  </a:solidFill>
                </a:rPr>
                <a:t>화면 </a:t>
              </a:r>
              <a:r>
                <a:rPr lang="en-US" altLang="ko-KR" dirty="0">
                  <a:solidFill>
                    <a:schemeClr val="tx1"/>
                  </a:solidFill>
                </a:rPr>
                <a:t>&gt;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2" name="모서리가 둥근 직사각형 29">
              <a:extLst>
                <a:ext uri="{FF2B5EF4-FFF2-40B4-BE49-F238E27FC236}">
                  <a16:creationId xmlns="" xmlns:a16="http://schemas.microsoft.com/office/drawing/2014/main" id="{ADEB18FA-662B-D6E8-E9BA-D7B38D117B4F}"/>
                </a:ext>
              </a:extLst>
            </p:cNvPr>
            <p:cNvSpPr/>
            <p:nvPr/>
          </p:nvSpPr>
          <p:spPr>
            <a:xfrm>
              <a:off x="6381361" y="4648354"/>
              <a:ext cx="1944270" cy="28804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&lt; </a:t>
              </a:r>
              <a:r>
                <a:rPr lang="ko-KR" altLang="en-US" dirty="0" err="1">
                  <a:solidFill>
                    <a:schemeClr val="tx1"/>
                  </a:solidFill>
                </a:rPr>
                <a:t>모바일</a:t>
              </a:r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ko-KR" altLang="en-US" dirty="0">
                  <a:solidFill>
                    <a:schemeClr val="tx1"/>
                  </a:solidFill>
                </a:rPr>
                <a:t>화면 </a:t>
              </a:r>
              <a:r>
                <a:rPr lang="en-US" altLang="ko-KR" dirty="0">
                  <a:solidFill>
                    <a:schemeClr val="tx1"/>
                  </a:solidFill>
                </a:rPr>
                <a:t>&gt;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직사각형 12">
              <a:extLst>
                <a:ext uri="{FF2B5EF4-FFF2-40B4-BE49-F238E27FC236}">
                  <a16:creationId xmlns="" xmlns:a16="http://schemas.microsoft.com/office/drawing/2014/main" id="{207BF69C-6C4E-A7AE-B19D-6F32E3C4A177}"/>
                </a:ext>
              </a:extLst>
            </p:cNvPr>
            <p:cNvSpPr/>
            <p:nvPr/>
          </p:nvSpPr>
          <p:spPr>
            <a:xfrm>
              <a:off x="3875280" y="1728643"/>
              <a:ext cx="624710" cy="23087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4" name="직사각형 13">
              <a:extLst>
                <a:ext uri="{FF2B5EF4-FFF2-40B4-BE49-F238E27FC236}">
                  <a16:creationId xmlns="" xmlns:a16="http://schemas.microsoft.com/office/drawing/2014/main" id="{2E69AA6B-91BE-510A-814E-7563767E3C30}"/>
                </a:ext>
              </a:extLst>
            </p:cNvPr>
            <p:cNvSpPr/>
            <p:nvPr/>
          </p:nvSpPr>
          <p:spPr>
            <a:xfrm>
              <a:off x="1691600" y="3224854"/>
              <a:ext cx="2304320" cy="13563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5" name="직사각형 3">
              <a:extLst>
                <a:ext uri="{FF2B5EF4-FFF2-40B4-BE49-F238E27FC236}">
                  <a16:creationId xmlns="" xmlns:a16="http://schemas.microsoft.com/office/drawing/2014/main" id="{7CF29E53-713E-BE81-61A0-2CA263B6B35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2068" y="3160761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②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pic>
          <p:nvPicPr>
            <p:cNvPr id="16" name="그림 15">
              <a:extLst>
                <a:ext uri="{FF2B5EF4-FFF2-40B4-BE49-F238E27FC236}">
                  <a16:creationId xmlns="" xmlns:a16="http://schemas.microsoft.com/office/drawing/2014/main" id="{036EDFD3-0ADB-D101-4F2E-FC9A33F721A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51477" y="2229996"/>
              <a:ext cx="1184631" cy="1995638"/>
            </a:xfrm>
            <a:prstGeom prst="rect">
              <a:avLst/>
            </a:prstGeom>
          </p:spPr>
        </p:pic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6BEE7DD6-18F3-C8E3-EDEB-5A9481985D17}"/>
                </a:ext>
              </a:extLst>
            </p:cNvPr>
            <p:cNvSpPr/>
            <p:nvPr/>
          </p:nvSpPr>
          <p:spPr>
            <a:xfrm>
              <a:off x="6902840" y="2249322"/>
              <a:ext cx="259486" cy="29543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8" name="직사각형 3">
              <a:extLst>
                <a:ext uri="{FF2B5EF4-FFF2-40B4-BE49-F238E27FC236}">
                  <a16:creationId xmlns="" xmlns:a16="http://schemas.microsoft.com/office/drawing/2014/main" id="{C535895F-0C96-2688-13E2-318647DF289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07450" y="1908918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57BD1A05-1DC1-8162-4829-85BA1F2D0170}"/>
                </a:ext>
              </a:extLst>
            </p:cNvPr>
            <p:cNvSpPr/>
            <p:nvPr/>
          </p:nvSpPr>
          <p:spPr>
            <a:xfrm>
              <a:off x="5986798" y="3115888"/>
              <a:ext cx="1168635" cy="110974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3">
              <a:extLst>
                <a:ext uri="{FF2B5EF4-FFF2-40B4-BE49-F238E27FC236}">
                  <a16:creationId xmlns="" xmlns:a16="http://schemas.microsoft.com/office/drawing/2014/main" id="{3A2477B7-EE41-9DFD-FB85-2A06A3BF0D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697266" y="3051796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ko-KR" altLang="en-US" b="1" dirty="0">
                  <a:solidFill>
                    <a:srgbClr val="00B050"/>
                  </a:solidFill>
                </a:rPr>
                <a:t>②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pic>
          <p:nvPicPr>
            <p:cNvPr id="21" name="그림 20">
              <a:extLst>
                <a:ext uri="{FF2B5EF4-FFF2-40B4-BE49-F238E27FC236}">
                  <a16:creationId xmlns="" xmlns:a16="http://schemas.microsoft.com/office/drawing/2014/main" id="{6336D5CA-A52B-8843-4930-813D79D06AD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85282" y="2216604"/>
              <a:ext cx="1183886" cy="2009029"/>
            </a:xfrm>
            <a:prstGeom prst="rect">
              <a:avLst/>
            </a:prstGeom>
          </p:spPr>
        </p:pic>
        <p:sp>
          <p:nvSpPr>
            <p:cNvPr id="22" name="직사각형 21">
              <a:extLst>
                <a:ext uri="{FF2B5EF4-FFF2-40B4-BE49-F238E27FC236}">
                  <a16:creationId xmlns="" xmlns:a16="http://schemas.microsoft.com/office/drawing/2014/main" id="{F7DACBE0-034D-D737-E6CB-C0DBF0BD873F}"/>
                </a:ext>
              </a:extLst>
            </p:cNvPr>
            <p:cNvSpPr/>
            <p:nvPr/>
          </p:nvSpPr>
          <p:spPr>
            <a:xfrm>
              <a:off x="7709135" y="2870094"/>
              <a:ext cx="944844" cy="24531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3" name="직사각형 3">
              <a:extLst>
                <a:ext uri="{FF2B5EF4-FFF2-40B4-BE49-F238E27FC236}">
                  <a16:creationId xmlns="" xmlns:a16="http://schemas.microsoft.com/office/drawing/2014/main" id="{461B5523-7437-A429-4DAF-2C319A239B6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9107" y="278091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4" name="그룹 23">
            <a:extLst>
              <a:ext uri="{FF2B5EF4-FFF2-40B4-BE49-F238E27FC236}">
                <a16:creationId xmlns="" xmlns:a16="http://schemas.microsoft.com/office/drawing/2014/main" id="{3106DE29-30D4-AF63-86F0-89ED65C4F9B2}"/>
              </a:ext>
            </a:extLst>
          </p:cNvPr>
          <p:cNvGrpSpPr/>
          <p:nvPr/>
        </p:nvGrpSpPr>
        <p:grpSpPr>
          <a:xfrm>
            <a:off x="1291873" y="5985309"/>
            <a:ext cx="7785928" cy="276999"/>
            <a:chOff x="908492" y="5892051"/>
            <a:chExt cx="7785928" cy="276999"/>
          </a:xfrm>
        </p:grpSpPr>
        <p:pic>
          <p:nvPicPr>
            <p:cNvPr id="25" name="그림 24">
              <a:extLst>
                <a:ext uri="{FF2B5EF4-FFF2-40B4-BE49-F238E27FC236}">
                  <a16:creationId xmlns="" xmlns:a16="http://schemas.microsoft.com/office/drawing/2014/main" id="{B61307C4-2857-3D48-65EA-7DDF4ED6F7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08492" y="5904278"/>
              <a:ext cx="236379" cy="254000"/>
            </a:xfrm>
            <a:prstGeom prst="rect">
              <a:avLst/>
            </a:prstGeom>
          </p:spPr>
        </p:pic>
        <p:sp>
          <p:nvSpPr>
            <p:cNvPr id="26" name="직사각형 25">
              <a:extLst>
                <a:ext uri="{FF2B5EF4-FFF2-40B4-BE49-F238E27FC236}">
                  <a16:creationId xmlns="" xmlns:a16="http://schemas.microsoft.com/office/drawing/2014/main" id="{8E79465B-0027-F5DA-33B4-886FD8640F61}"/>
                </a:ext>
              </a:extLst>
            </p:cNvPr>
            <p:cNvSpPr/>
            <p:nvPr/>
          </p:nvSpPr>
          <p:spPr>
            <a:xfrm>
              <a:off x="1144871" y="5892051"/>
              <a:ext cx="7549549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ko-KR" altLang="en-US" sz="1200" dirty="0" err="1">
                  <a:latin typeface="+mn-ea"/>
                </a:rPr>
                <a:t>유치원교원능력개발평가에</a:t>
              </a:r>
              <a:r>
                <a:rPr lang="ko-KR" altLang="en-US" sz="1200" dirty="0">
                  <a:latin typeface="+mn-ea"/>
                </a:rPr>
                <a:t> 대한 </a:t>
              </a:r>
              <a:r>
                <a:rPr lang="ko-KR" altLang="en-US" sz="1200" dirty="0" err="1">
                  <a:latin typeface="+mn-ea"/>
                </a:rPr>
                <a:t>자주묻는질문</a:t>
              </a:r>
              <a:r>
                <a:rPr lang="en-US" altLang="ko-KR" sz="1200" dirty="0">
                  <a:latin typeface="+mn-ea"/>
                </a:rPr>
                <a:t>(FAQ) </a:t>
              </a:r>
              <a:r>
                <a:rPr lang="ko-KR" altLang="en-US" sz="1200" dirty="0">
                  <a:latin typeface="+mn-ea"/>
                </a:rPr>
                <a:t>내용을 확인할 수 있습니다</a:t>
              </a:r>
              <a:r>
                <a:rPr lang="en-US" altLang="ko-KR" sz="1200" dirty="0">
                  <a:latin typeface="+mn-ea"/>
                </a:rPr>
                <a:t>.</a:t>
              </a: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="" xmlns:a16="http://schemas.microsoft.com/office/drawing/2014/main" id="{65BBEA82-47E6-42F7-4BEA-9BB089ABE0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fld id="{BA8B5F95-B14F-4FDB-B49F-CCB5A948F1B2}" type="slidenum">
              <a:rPr lang="en-US" altLang="ko-KR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pPr/>
              <a:t>80</a:t>
            </a:fld>
            <a:r>
              <a:rPr lang="en-US" altLang="ko-KR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633694186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ED7B58F6-04BE-F419-4470-314F4CC9C18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나의정보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  <a:r>
              <a:rPr lang="en-US" altLang="ko-KR" sz="1200" dirty="0"/>
              <a:t>→ </a:t>
            </a:r>
            <a:r>
              <a:rPr lang="ko-KR" altLang="en-US" sz="1200" dirty="0"/>
              <a:t>② 변경할 비밀번호를 입력 후 </a:t>
            </a:r>
            <a:r>
              <a:rPr lang="en-US" altLang="ko-KR" sz="1200" dirty="0"/>
              <a:t>[</a:t>
            </a:r>
            <a:r>
              <a:rPr lang="ko-KR" altLang="en-US" sz="1200" dirty="0"/>
              <a:t>저장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A88A6A3A-9628-338E-53BD-13B96341B2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나의 정보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9149B665-1BDC-3C8B-02E4-C833053CB854}"/>
              </a:ext>
            </a:extLst>
          </p:cNvPr>
          <p:cNvSpPr txBox="1">
            <a:spLocks/>
          </p:cNvSpPr>
          <p:nvPr/>
        </p:nvSpPr>
        <p:spPr>
          <a:xfrm>
            <a:off x="4920248" y="259080"/>
            <a:ext cx="4033253" cy="365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비밀번호 변경하기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6DDC9BAF-FD97-99A3-4AE9-BEAA70919247}"/>
              </a:ext>
            </a:extLst>
          </p:cNvPr>
          <p:cNvGrpSpPr/>
          <p:nvPr/>
        </p:nvGrpSpPr>
        <p:grpSpPr>
          <a:xfrm>
            <a:off x="683460" y="1580960"/>
            <a:ext cx="8135570" cy="3355434"/>
            <a:chOff x="683460" y="1580960"/>
            <a:chExt cx="8135570" cy="3355434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4B05D4F6-D281-4A27-5C9C-294720FB5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8970" y="1808087"/>
              <a:ext cx="4499990" cy="2943133"/>
            </a:xfrm>
            <a:prstGeom prst="rect">
              <a:avLst/>
            </a:prstGeom>
          </p:spPr>
        </p:pic>
        <p:grpSp>
          <p:nvGrpSpPr>
            <p:cNvPr id="9" name="그룹 8">
              <a:extLst>
                <a:ext uri="{FF2B5EF4-FFF2-40B4-BE49-F238E27FC236}">
                  <a16:creationId xmlns="" xmlns:a16="http://schemas.microsoft.com/office/drawing/2014/main" id="{F7256A01-2203-EC37-560A-560CD81D45CA}"/>
                </a:ext>
              </a:extLst>
            </p:cNvPr>
            <p:cNvGrpSpPr/>
            <p:nvPr/>
          </p:nvGrpSpPr>
          <p:grpSpPr>
            <a:xfrm>
              <a:off x="683460" y="1580960"/>
              <a:ext cx="4768001" cy="2712161"/>
              <a:chOff x="1516708" y="1666599"/>
              <a:chExt cx="5658059" cy="2651093"/>
            </a:xfrm>
          </p:grpSpPr>
          <p:sp>
            <p:nvSpPr>
              <p:cNvPr id="21" name="직사각형 20">
                <a:extLst>
                  <a:ext uri="{FF2B5EF4-FFF2-40B4-BE49-F238E27FC236}">
                    <a16:creationId xmlns="" xmlns:a16="http://schemas.microsoft.com/office/drawing/2014/main" id="{9BD9B653-F0A1-F05B-D762-B11489745006}"/>
                  </a:ext>
                </a:extLst>
              </p:cNvPr>
              <p:cNvSpPr/>
              <p:nvPr/>
            </p:nvSpPr>
            <p:spPr>
              <a:xfrm>
                <a:off x="1943970" y="3435414"/>
                <a:ext cx="5230797" cy="88227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직사각형 3">
                <a:extLst>
                  <a:ext uri="{FF2B5EF4-FFF2-40B4-BE49-F238E27FC236}">
                    <a16:creationId xmlns="" xmlns:a16="http://schemas.microsoft.com/office/drawing/2014/main" id="{E3DE3012-DC59-E565-F1A9-C01F85B111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16708" y="3261862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ko-KR" altLang="en-US" b="1" dirty="0">
                    <a:solidFill>
                      <a:srgbClr val="00B050"/>
                    </a:solidFill>
                  </a:rPr>
                  <a:t>②</a:t>
                </a:r>
                <a:endParaRPr lang="ko-KR" altLang="en-US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="" xmlns:a16="http://schemas.microsoft.com/office/drawing/2014/main" id="{67FF0958-266A-C6F0-3C76-9F9D67A43944}"/>
                  </a:ext>
                </a:extLst>
              </p:cNvPr>
              <p:cNvSpPr/>
              <p:nvPr/>
            </p:nvSpPr>
            <p:spPr>
              <a:xfrm>
                <a:off x="6579999" y="2030986"/>
                <a:ext cx="440341" cy="24585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3">
                <a:extLst>
                  <a:ext uri="{FF2B5EF4-FFF2-40B4-BE49-F238E27FC236}">
                    <a16:creationId xmlns="" xmlns:a16="http://schemas.microsoft.com/office/drawing/2014/main" id="{2FE346F6-AF2F-C4C1-1F44-042526004D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72250" y="1666599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B050"/>
                    </a:solidFill>
                  </a:rPr>
                  <a:t>①</a:t>
                </a:r>
                <a:endParaRPr lang="ko-KR" altLang="en-US" dirty="0">
                  <a:solidFill>
                    <a:srgbClr val="00B050"/>
                  </a:solidFill>
                </a:endParaRPr>
              </a:p>
            </p:txBody>
          </p:sp>
        </p:grpSp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F01501B7-973E-F7D3-6D7B-CEA145718AE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78094" y="1823251"/>
              <a:ext cx="1468800" cy="275760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BA01BCBD-D4C5-41E3-1B13-666B1A74021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50230" y="1823251"/>
              <a:ext cx="1468800" cy="2757600"/>
            </a:xfrm>
            <a:prstGeom prst="rect">
              <a:avLst/>
            </a:prstGeom>
          </p:spPr>
        </p:pic>
        <p:sp>
          <p:nvSpPr>
            <p:cNvPr id="12" name="모서리가 둥근 직사각형 24">
              <a:extLst>
                <a:ext uri="{FF2B5EF4-FFF2-40B4-BE49-F238E27FC236}">
                  <a16:creationId xmlns="" xmlns:a16="http://schemas.microsoft.com/office/drawing/2014/main" id="{BEA714F7-975F-3F92-6F3B-C844E2C2E259}"/>
                </a:ext>
              </a:extLst>
            </p:cNvPr>
            <p:cNvSpPr/>
            <p:nvPr/>
          </p:nvSpPr>
          <p:spPr>
            <a:xfrm>
              <a:off x="2301995" y="4639478"/>
              <a:ext cx="1909955" cy="28804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&lt; PC </a:t>
              </a:r>
              <a:r>
                <a:rPr lang="ko-KR" altLang="en-US" dirty="0">
                  <a:solidFill>
                    <a:schemeClr val="tx1"/>
                  </a:solidFill>
                </a:rPr>
                <a:t>화면 </a:t>
              </a:r>
              <a:r>
                <a:rPr lang="en-US" altLang="ko-KR" dirty="0">
                  <a:solidFill>
                    <a:schemeClr val="tx1"/>
                  </a:solidFill>
                </a:rPr>
                <a:t>&gt;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모서리가 둥근 직사각형 28">
              <a:extLst>
                <a:ext uri="{FF2B5EF4-FFF2-40B4-BE49-F238E27FC236}">
                  <a16:creationId xmlns="" xmlns:a16="http://schemas.microsoft.com/office/drawing/2014/main" id="{680E7997-7EA1-3637-E4F0-C0F78B2E3B95}"/>
                </a:ext>
              </a:extLst>
            </p:cNvPr>
            <p:cNvSpPr/>
            <p:nvPr/>
          </p:nvSpPr>
          <p:spPr>
            <a:xfrm>
              <a:off x="6205701" y="4648354"/>
              <a:ext cx="1944270" cy="28804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&lt; </a:t>
              </a:r>
              <a:r>
                <a:rPr lang="ko-KR" altLang="en-US" dirty="0" err="1">
                  <a:solidFill>
                    <a:schemeClr val="tx1"/>
                  </a:solidFill>
                </a:rPr>
                <a:t>모바일</a:t>
              </a:r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ko-KR" altLang="en-US" dirty="0">
                  <a:solidFill>
                    <a:schemeClr val="tx1"/>
                  </a:solidFill>
                </a:rPr>
                <a:t>화면 </a:t>
              </a:r>
              <a:r>
                <a:rPr lang="en-US" altLang="ko-KR" dirty="0">
                  <a:solidFill>
                    <a:schemeClr val="tx1"/>
                  </a:solidFill>
                </a:rPr>
                <a:t>&gt;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FF25606B-938C-78A3-1765-1E248865B4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07319" y="2219307"/>
              <a:ext cx="1199214" cy="1994553"/>
            </a:xfrm>
            <a:prstGeom prst="rect">
              <a:avLst/>
            </a:prstGeom>
          </p:spPr>
        </p:pic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E046D112-EE62-A132-C115-BD01B46A7CFE}"/>
                </a:ext>
              </a:extLst>
            </p:cNvPr>
            <p:cNvSpPr/>
            <p:nvPr/>
          </p:nvSpPr>
          <p:spPr>
            <a:xfrm>
              <a:off x="6857724" y="2237548"/>
              <a:ext cx="259486" cy="29543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3">
              <a:extLst>
                <a:ext uri="{FF2B5EF4-FFF2-40B4-BE49-F238E27FC236}">
                  <a16:creationId xmlns="" xmlns:a16="http://schemas.microsoft.com/office/drawing/2014/main" id="{8C9C4FCC-7070-949F-C21C-6AA4582195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62334" y="1897144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AAE1F090-F844-FCAD-D055-B8AA418F322A}"/>
                </a:ext>
              </a:extLst>
            </p:cNvPr>
            <p:cNvSpPr/>
            <p:nvPr/>
          </p:nvSpPr>
          <p:spPr>
            <a:xfrm>
              <a:off x="5941682" y="2941148"/>
              <a:ext cx="1168635" cy="44937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18" name="그림 17">
              <a:extLst>
                <a:ext uri="{FF2B5EF4-FFF2-40B4-BE49-F238E27FC236}">
                  <a16:creationId xmlns="" xmlns:a16="http://schemas.microsoft.com/office/drawing/2014/main" id="{E07A1455-C69B-FAE9-BAB9-D04113D87A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86782" y="2215861"/>
              <a:ext cx="1185094" cy="1998000"/>
            </a:xfrm>
            <a:prstGeom prst="rect">
              <a:avLst/>
            </a:prstGeom>
          </p:spPr>
        </p:pic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7840AFDA-1259-2E99-C193-880F25004300}"/>
                </a:ext>
              </a:extLst>
            </p:cNvPr>
            <p:cNvSpPr/>
            <p:nvPr/>
          </p:nvSpPr>
          <p:spPr>
            <a:xfrm>
              <a:off x="7726553" y="2819642"/>
              <a:ext cx="944844" cy="1215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3">
              <a:extLst>
                <a:ext uri="{FF2B5EF4-FFF2-40B4-BE49-F238E27FC236}">
                  <a16:creationId xmlns="" xmlns:a16="http://schemas.microsoft.com/office/drawing/2014/main" id="{D73208F5-9448-6D81-64FB-41B616AE63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9107" y="263689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="" xmlns:a16="http://schemas.microsoft.com/office/drawing/2014/main" id="{58E41F81-1D18-D507-34DB-B2CE2C2A9338}"/>
              </a:ext>
            </a:extLst>
          </p:cNvPr>
          <p:cNvGrpSpPr/>
          <p:nvPr/>
        </p:nvGrpSpPr>
        <p:grpSpPr>
          <a:xfrm>
            <a:off x="1257800" y="5916414"/>
            <a:ext cx="7796668" cy="585125"/>
            <a:chOff x="1156832" y="5745910"/>
            <a:chExt cx="7796668" cy="585125"/>
          </a:xfrm>
        </p:grpSpPr>
        <p:grpSp>
          <p:nvGrpSpPr>
            <p:cNvPr id="26" name="그룹 25">
              <a:extLst>
                <a:ext uri="{FF2B5EF4-FFF2-40B4-BE49-F238E27FC236}">
                  <a16:creationId xmlns="" xmlns:a16="http://schemas.microsoft.com/office/drawing/2014/main" id="{08C741F3-1DDF-C84F-4913-EDB3B3484AB9}"/>
                </a:ext>
              </a:extLst>
            </p:cNvPr>
            <p:cNvGrpSpPr/>
            <p:nvPr/>
          </p:nvGrpSpPr>
          <p:grpSpPr>
            <a:xfrm>
              <a:off x="1167572" y="5745910"/>
              <a:ext cx="7785928" cy="293458"/>
              <a:chOff x="908492" y="5904278"/>
              <a:chExt cx="7785928" cy="293458"/>
            </a:xfrm>
          </p:grpSpPr>
          <p:pic>
            <p:nvPicPr>
              <p:cNvPr id="30" name="그림 29">
                <a:extLst>
                  <a:ext uri="{FF2B5EF4-FFF2-40B4-BE49-F238E27FC236}">
                    <a16:creationId xmlns="" xmlns:a16="http://schemas.microsoft.com/office/drawing/2014/main" id="{B6E38426-DA7E-FB23-F773-723705C2572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1" name="직사각형 30">
                <a:extLst>
                  <a:ext uri="{FF2B5EF4-FFF2-40B4-BE49-F238E27FC236}">
                    <a16:creationId xmlns="" xmlns:a16="http://schemas.microsoft.com/office/drawing/2014/main" id="{31229101-A7C7-D308-DB66-3253C0E5D7A9}"/>
                  </a:ext>
                </a:extLst>
              </p:cNvPr>
              <p:cNvSpPr/>
              <p:nvPr/>
            </p:nvSpPr>
            <p:spPr>
              <a:xfrm>
                <a:off x="1144871" y="5920737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dirty="0">
                    <a:latin typeface="+mn-ea"/>
                  </a:rPr>
                  <a:t>최초 로그인 시 위 화면으로 이동하며 비밀번호를 변경해야 학부모 만족도 조사에 참여할 수 있습니다</a:t>
                </a:r>
                <a:r>
                  <a:rPr lang="en-US" altLang="ko-KR" sz="1200" dirty="0">
                    <a:latin typeface="+mn-ea"/>
                  </a:rPr>
                  <a:t>.</a:t>
                </a:r>
                <a:endParaRPr lang="en-US" altLang="ko-KR" sz="1200" dirty="0"/>
              </a:p>
            </p:txBody>
          </p:sp>
        </p:grpSp>
        <p:grpSp>
          <p:nvGrpSpPr>
            <p:cNvPr id="27" name="그룹 26">
              <a:extLst>
                <a:ext uri="{FF2B5EF4-FFF2-40B4-BE49-F238E27FC236}">
                  <a16:creationId xmlns="" xmlns:a16="http://schemas.microsoft.com/office/drawing/2014/main" id="{FA6BA503-E5BD-8D49-DD08-B3AFB6531236}"/>
                </a:ext>
              </a:extLst>
            </p:cNvPr>
            <p:cNvGrpSpPr/>
            <p:nvPr/>
          </p:nvGrpSpPr>
          <p:grpSpPr>
            <a:xfrm>
              <a:off x="1156832" y="6035673"/>
              <a:ext cx="7770688" cy="295362"/>
              <a:chOff x="908492" y="5904278"/>
              <a:chExt cx="7770688" cy="295362"/>
            </a:xfrm>
          </p:grpSpPr>
          <p:pic>
            <p:nvPicPr>
              <p:cNvPr id="28" name="그림 27">
                <a:extLst>
                  <a:ext uri="{FF2B5EF4-FFF2-40B4-BE49-F238E27FC236}">
                    <a16:creationId xmlns="" xmlns:a16="http://schemas.microsoft.com/office/drawing/2014/main" id="{FF7AC30F-A769-1029-AE07-F53E31FA765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9" name="직사각형 28">
                <a:extLst>
                  <a:ext uri="{FF2B5EF4-FFF2-40B4-BE49-F238E27FC236}">
                    <a16:creationId xmlns="" xmlns:a16="http://schemas.microsoft.com/office/drawing/2014/main" id="{51C27B90-6EC5-6F07-FAAF-1D65FA71F8DE}"/>
                  </a:ext>
                </a:extLst>
              </p:cNvPr>
              <p:cNvSpPr/>
              <p:nvPr/>
            </p:nvSpPr>
            <p:spPr>
              <a:xfrm>
                <a:off x="1129631" y="5922641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dirty="0"/>
                  <a:t>(</a:t>
                </a:r>
                <a:r>
                  <a:rPr lang="ko-KR" altLang="en-US" sz="1200" dirty="0"/>
                  <a:t>비밀번호 초기화 시</a:t>
                </a:r>
                <a:r>
                  <a:rPr lang="en-US" altLang="ko-KR" sz="1200" dirty="0"/>
                  <a:t>)</a:t>
                </a:r>
                <a:r>
                  <a:rPr lang="ko-KR" altLang="en-US" sz="1200" dirty="0"/>
                  <a:t> 위 화면으로 이동하며 </a:t>
                </a:r>
                <a:r>
                  <a:rPr lang="ko-KR" altLang="en-US" sz="1200" dirty="0">
                    <a:latin typeface="+mn-ea"/>
                  </a:rPr>
                  <a:t>비밀번호를 변경해야 합니다</a:t>
                </a:r>
                <a:r>
                  <a:rPr lang="en-US" altLang="ko-KR" sz="1200" dirty="0">
                    <a:latin typeface="+mn-ea"/>
                  </a:rPr>
                  <a:t>.</a:t>
                </a:r>
                <a:endParaRPr lang="en-US" altLang="ko-KR" sz="1200" dirty="0"/>
              </a:p>
            </p:txBody>
          </p:sp>
        </p:grpSp>
      </p:grpSp>
      <p:pic>
        <p:nvPicPr>
          <p:cNvPr id="33" name="그림 32">
            <a:extLst>
              <a:ext uri="{FF2B5EF4-FFF2-40B4-BE49-F238E27FC236}">
                <a16:creationId xmlns="" xmlns:a16="http://schemas.microsoft.com/office/drawing/2014/main" id="{2305B2B7-1C91-948D-7EAF-BE5FB58BC9E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" y="-17999"/>
            <a:ext cx="9143615" cy="6875999"/>
          </a:xfrm>
          <a:prstGeom prst="rect">
            <a:avLst/>
          </a:prstGeom>
        </p:spPr>
      </p:pic>
      <p:sp>
        <p:nvSpPr>
          <p:cNvPr id="35" name="직사각형 34">
            <a:extLst>
              <a:ext uri="{FF2B5EF4-FFF2-40B4-BE49-F238E27FC236}">
                <a16:creationId xmlns="" xmlns:a16="http://schemas.microsoft.com/office/drawing/2014/main" id="{8A2CF08E-11AD-79B9-C5E2-B33CEAB15FB6}"/>
              </a:ext>
            </a:extLst>
          </p:cNvPr>
          <p:cNvSpPr/>
          <p:nvPr/>
        </p:nvSpPr>
        <p:spPr>
          <a:xfrm>
            <a:off x="2810518" y="2767280"/>
            <a:ext cx="352296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altLang="ko-KR" sz="66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Bold" panose="00000800000000000000" pitchFamily="2" charset="-127"/>
                <a:ea typeface="KoPub돋움체 Bold" panose="00000800000000000000" pitchFamily="2" charset="-127"/>
              </a:rPr>
              <a:t>Q &amp; A</a:t>
            </a:r>
            <a:endParaRPr lang="ko-KR" altLang="en-US" sz="80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32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62067" y="6508446"/>
            <a:ext cx="409087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-81-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89790863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텍스트 개체 틀 3">
            <a:extLst>
              <a:ext uri="{FF2B5EF4-FFF2-40B4-BE49-F238E27FC236}">
                <a16:creationId xmlns="" xmlns:a16="http://schemas.microsoft.com/office/drawing/2014/main" id="{ED7B58F6-04BE-F419-4470-314F4CC9C18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ko-KR" altLang="en-US" sz="1200" dirty="0"/>
              <a:t>①</a:t>
            </a:r>
            <a:r>
              <a:rPr lang="en-US" altLang="ko-KR" sz="1200" dirty="0"/>
              <a:t> </a:t>
            </a:r>
            <a:r>
              <a:rPr lang="ko-KR" altLang="en-US" sz="1200" dirty="0"/>
              <a:t>화면 상단 </a:t>
            </a:r>
            <a:r>
              <a:rPr lang="en-US" altLang="ko-KR" sz="1200" dirty="0"/>
              <a:t>[</a:t>
            </a:r>
            <a:r>
              <a:rPr lang="ko-KR" altLang="en-US" sz="1200" dirty="0"/>
              <a:t>나의정보</a:t>
            </a:r>
            <a:r>
              <a:rPr lang="en-US" altLang="ko-KR" sz="1200" dirty="0"/>
              <a:t>] </a:t>
            </a:r>
            <a:r>
              <a:rPr lang="ko-KR" altLang="en-US" sz="1200" dirty="0"/>
              <a:t>버튼 클릭 </a:t>
            </a:r>
            <a:r>
              <a:rPr lang="en-US" altLang="ko-KR" sz="1200" dirty="0"/>
              <a:t>→ </a:t>
            </a:r>
            <a:r>
              <a:rPr lang="ko-KR" altLang="en-US" sz="1200" dirty="0"/>
              <a:t>② 변경할 비밀번호를 입력 후 </a:t>
            </a:r>
            <a:r>
              <a:rPr lang="en-US" altLang="ko-KR" sz="1200" dirty="0"/>
              <a:t>[</a:t>
            </a:r>
            <a:r>
              <a:rPr lang="ko-KR" altLang="en-US" sz="1200" dirty="0"/>
              <a:t>저장</a:t>
            </a:r>
            <a:r>
              <a:rPr lang="en-US" altLang="ko-KR" sz="1200" dirty="0"/>
              <a:t>] </a:t>
            </a:r>
            <a:r>
              <a:rPr lang="ko-KR" altLang="en-US" sz="1200" dirty="0"/>
              <a:t>버튼을 클릭</a:t>
            </a:r>
          </a:p>
        </p:txBody>
      </p:sp>
      <p:sp>
        <p:nvSpPr>
          <p:cNvPr id="5" name="제목 1">
            <a:extLst>
              <a:ext uri="{FF2B5EF4-FFF2-40B4-BE49-F238E27FC236}">
                <a16:creationId xmlns="" xmlns:a16="http://schemas.microsoft.com/office/drawing/2014/main" id="{A88A6A3A-9628-338E-53BD-13B96341B2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6865" y="93514"/>
            <a:ext cx="4313383" cy="497814"/>
          </a:xfrm>
        </p:spPr>
        <p:txBody>
          <a:bodyPr/>
          <a:lstStyle/>
          <a:p>
            <a:r>
              <a:rPr lang="en-US" altLang="ko-KR" b="1" dirty="0"/>
              <a:t>5. </a:t>
            </a:r>
            <a:r>
              <a:rPr lang="ko-KR" altLang="en-US" b="1" dirty="0"/>
              <a:t>나의 정보</a:t>
            </a:r>
          </a:p>
        </p:txBody>
      </p:sp>
      <p:sp>
        <p:nvSpPr>
          <p:cNvPr id="6" name="부제목 5">
            <a:extLst>
              <a:ext uri="{FF2B5EF4-FFF2-40B4-BE49-F238E27FC236}">
                <a16:creationId xmlns="" xmlns:a16="http://schemas.microsoft.com/office/drawing/2014/main" id="{9149B665-1BDC-3C8B-02E4-C833053CB854}"/>
              </a:ext>
            </a:extLst>
          </p:cNvPr>
          <p:cNvSpPr txBox="1">
            <a:spLocks/>
          </p:cNvSpPr>
          <p:nvPr/>
        </p:nvSpPr>
        <p:spPr>
          <a:xfrm>
            <a:off x="4920248" y="259080"/>
            <a:ext cx="4033253" cy="36541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5-1. </a:t>
            </a:r>
            <a:r>
              <a:rPr lang="ko-KR" altLang="en-US" dirty="0">
                <a:latin typeface="KoPubWorld돋움체 Bold" panose="00000800000000000000" pitchFamily="2" charset="-127"/>
                <a:ea typeface="KoPubWorld돋움체 Bold" panose="00000800000000000000" pitchFamily="2" charset="-127"/>
                <a:cs typeface="KoPubWorld돋움체 Bold" panose="00000800000000000000" pitchFamily="2" charset="-127"/>
              </a:rPr>
              <a:t>비밀번호 변경하기</a:t>
            </a:r>
          </a:p>
        </p:txBody>
      </p:sp>
      <p:grpSp>
        <p:nvGrpSpPr>
          <p:cNvPr id="7" name="그룹 6">
            <a:extLst>
              <a:ext uri="{FF2B5EF4-FFF2-40B4-BE49-F238E27FC236}">
                <a16:creationId xmlns="" xmlns:a16="http://schemas.microsoft.com/office/drawing/2014/main" id="{6DDC9BAF-FD97-99A3-4AE9-BEAA70919247}"/>
              </a:ext>
            </a:extLst>
          </p:cNvPr>
          <p:cNvGrpSpPr/>
          <p:nvPr/>
        </p:nvGrpSpPr>
        <p:grpSpPr>
          <a:xfrm>
            <a:off x="683460" y="1580960"/>
            <a:ext cx="8135570" cy="3355434"/>
            <a:chOff x="683460" y="1580960"/>
            <a:chExt cx="8135570" cy="3355434"/>
          </a:xfrm>
        </p:grpSpPr>
        <p:pic>
          <p:nvPicPr>
            <p:cNvPr id="8" name="그림 7">
              <a:extLst>
                <a:ext uri="{FF2B5EF4-FFF2-40B4-BE49-F238E27FC236}">
                  <a16:creationId xmlns="" xmlns:a16="http://schemas.microsoft.com/office/drawing/2014/main" id="{4B05D4F6-D281-4A27-5C9C-294720FB5D5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98970" y="1808087"/>
              <a:ext cx="4499990" cy="2943133"/>
            </a:xfrm>
            <a:prstGeom prst="rect">
              <a:avLst/>
            </a:prstGeom>
          </p:spPr>
        </p:pic>
        <p:grpSp>
          <p:nvGrpSpPr>
            <p:cNvPr id="9" name="그룹 8">
              <a:extLst>
                <a:ext uri="{FF2B5EF4-FFF2-40B4-BE49-F238E27FC236}">
                  <a16:creationId xmlns="" xmlns:a16="http://schemas.microsoft.com/office/drawing/2014/main" id="{F7256A01-2203-EC37-560A-560CD81D45CA}"/>
                </a:ext>
              </a:extLst>
            </p:cNvPr>
            <p:cNvGrpSpPr/>
            <p:nvPr/>
          </p:nvGrpSpPr>
          <p:grpSpPr>
            <a:xfrm>
              <a:off x="683460" y="1580960"/>
              <a:ext cx="4768001" cy="2712161"/>
              <a:chOff x="1516708" y="1666599"/>
              <a:chExt cx="5658059" cy="2651093"/>
            </a:xfrm>
          </p:grpSpPr>
          <p:sp>
            <p:nvSpPr>
              <p:cNvPr id="21" name="직사각형 20">
                <a:extLst>
                  <a:ext uri="{FF2B5EF4-FFF2-40B4-BE49-F238E27FC236}">
                    <a16:creationId xmlns="" xmlns:a16="http://schemas.microsoft.com/office/drawing/2014/main" id="{9BD9B653-F0A1-F05B-D762-B11489745006}"/>
                  </a:ext>
                </a:extLst>
              </p:cNvPr>
              <p:cNvSpPr/>
              <p:nvPr/>
            </p:nvSpPr>
            <p:spPr>
              <a:xfrm>
                <a:off x="1943970" y="3435414"/>
                <a:ext cx="5230797" cy="882278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2" name="직사각형 3">
                <a:extLst>
                  <a:ext uri="{FF2B5EF4-FFF2-40B4-BE49-F238E27FC236}">
                    <a16:creationId xmlns="" xmlns:a16="http://schemas.microsoft.com/office/drawing/2014/main" id="{E3DE3012-DC59-E565-F1A9-C01F85B111F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16708" y="3261862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ko-KR" altLang="en-US" b="1" dirty="0">
                    <a:solidFill>
                      <a:srgbClr val="00B050"/>
                    </a:solidFill>
                  </a:rPr>
                  <a:t>②</a:t>
                </a:r>
                <a:endParaRPr lang="ko-KR" altLang="en-US" dirty="0">
                  <a:solidFill>
                    <a:srgbClr val="00B050"/>
                  </a:solidFill>
                </a:endParaRPr>
              </a:p>
            </p:txBody>
          </p:sp>
          <p:sp>
            <p:nvSpPr>
              <p:cNvPr id="23" name="직사각형 22">
                <a:extLst>
                  <a:ext uri="{FF2B5EF4-FFF2-40B4-BE49-F238E27FC236}">
                    <a16:creationId xmlns="" xmlns:a16="http://schemas.microsoft.com/office/drawing/2014/main" id="{67FF0958-266A-C6F0-3C76-9F9D67A43944}"/>
                  </a:ext>
                </a:extLst>
              </p:cNvPr>
              <p:cNvSpPr/>
              <p:nvPr/>
            </p:nvSpPr>
            <p:spPr>
              <a:xfrm>
                <a:off x="6579999" y="2030986"/>
                <a:ext cx="440341" cy="245854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ko-KR" altLang="en-US"/>
              </a:p>
            </p:txBody>
          </p:sp>
          <p:sp>
            <p:nvSpPr>
              <p:cNvPr id="24" name="직사각형 3">
                <a:extLst>
                  <a:ext uri="{FF2B5EF4-FFF2-40B4-BE49-F238E27FC236}">
                    <a16:creationId xmlns="" xmlns:a16="http://schemas.microsoft.com/office/drawing/2014/main" id="{2FE346F6-AF2F-C4C1-1F44-042526004D0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372250" y="1666599"/>
                <a:ext cx="415498" cy="3693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latinLnBrk="1" hangingPunct="1"/>
                <a:r>
                  <a:rPr lang="ko-KR" altLang="en-US" b="1" dirty="0">
                    <a:solidFill>
                      <a:srgbClr val="00B050"/>
                    </a:solidFill>
                  </a:rPr>
                  <a:t>①</a:t>
                </a:r>
                <a:endParaRPr lang="ko-KR" altLang="en-US" dirty="0">
                  <a:solidFill>
                    <a:srgbClr val="00B050"/>
                  </a:solidFill>
                </a:endParaRPr>
              </a:p>
            </p:txBody>
          </p:sp>
        </p:grpSp>
        <p:pic>
          <p:nvPicPr>
            <p:cNvPr id="10" name="그림 9">
              <a:extLst>
                <a:ext uri="{FF2B5EF4-FFF2-40B4-BE49-F238E27FC236}">
                  <a16:creationId xmlns="" xmlns:a16="http://schemas.microsoft.com/office/drawing/2014/main" id="{F01501B7-973E-F7D3-6D7B-CEA145718AE7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778094" y="1823251"/>
              <a:ext cx="1468800" cy="2757600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="" xmlns:a16="http://schemas.microsoft.com/office/drawing/2014/main" id="{BA01BCBD-D4C5-41E3-1B13-666B1A74021A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350230" y="1823251"/>
              <a:ext cx="1468800" cy="2757600"/>
            </a:xfrm>
            <a:prstGeom prst="rect">
              <a:avLst/>
            </a:prstGeom>
          </p:spPr>
        </p:pic>
        <p:sp>
          <p:nvSpPr>
            <p:cNvPr id="12" name="모서리가 둥근 직사각형 24">
              <a:extLst>
                <a:ext uri="{FF2B5EF4-FFF2-40B4-BE49-F238E27FC236}">
                  <a16:creationId xmlns="" xmlns:a16="http://schemas.microsoft.com/office/drawing/2014/main" id="{BEA714F7-975F-3F92-6F3B-C844E2C2E259}"/>
                </a:ext>
              </a:extLst>
            </p:cNvPr>
            <p:cNvSpPr/>
            <p:nvPr/>
          </p:nvSpPr>
          <p:spPr>
            <a:xfrm>
              <a:off x="2301995" y="4639478"/>
              <a:ext cx="1909955" cy="28804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&lt; PC </a:t>
              </a:r>
              <a:r>
                <a:rPr lang="ko-KR" altLang="en-US" dirty="0">
                  <a:solidFill>
                    <a:schemeClr val="tx1"/>
                  </a:solidFill>
                </a:rPr>
                <a:t>화면 </a:t>
              </a:r>
              <a:r>
                <a:rPr lang="en-US" altLang="ko-KR" dirty="0">
                  <a:solidFill>
                    <a:schemeClr val="tx1"/>
                  </a:solidFill>
                </a:rPr>
                <a:t>&gt;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모서리가 둥근 직사각형 28">
              <a:extLst>
                <a:ext uri="{FF2B5EF4-FFF2-40B4-BE49-F238E27FC236}">
                  <a16:creationId xmlns="" xmlns:a16="http://schemas.microsoft.com/office/drawing/2014/main" id="{680E7997-7EA1-3637-E4F0-C0F78B2E3B95}"/>
                </a:ext>
              </a:extLst>
            </p:cNvPr>
            <p:cNvSpPr/>
            <p:nvPr/>
          </p:nvSpPr>
          <p:spPr>
            <a:xfrm>
              <a:off x="6205701" y="4648354"/>
              <a:ext cx="1944270" cy="288040"/>
            </a:xfrm>
            <a:prstGeom prst="roundRect">
              <a:avLst/>
            </a:prstGeom>
            <a:solidFill>
              <a:schemeClr val="accent5">
                <a:lumMod val="20000"/>
                <a:lumOff val="80000"/>
              </a:schemeClr>
            </a:solidFill>
            <a:ln w="19050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altLang="ko-KR" dirty="0">
                  <a:solidFill>
                    <a:schemeClr val="tx1"/>
                  </a:solidFill>
                </a:rPr>
                <a:t>&lt; </a:t>
              </a:r>
              <a:r>
                <a:rPr lang="ko-KR" altLang="en-US" dirty="0" err="1">
                  <a:solidFill>
                    <a:schemeClr val="tx1"/>
                  </a:solidFill>
                </a:rPr>
                <a:t>모바일</a:t>
              </a:r>
              <a:r>
                <a:rPr lang="en-US" altLang="ko-KR" dirty="0">
                  <a:solidFill>
                    <a:schemeClr val="tx1"/>
                  </a:solidFill>
                </a:rPr>
                <a:t> </a:t>
              </a:r>
              <a:r>
                <a:rPr lang="ko-KR" altLang="en-US" dirty="0">
                  <a:solidFill>
                    <a:schemeClr val="tx1"/>
                  </a:solidFill>
                </a:rPr>
                <a:t>화면 </a:t>
              </a:r>
              <a:r>
                <a:rPr lang="en-US" altLang="ko-KR" dirty="0">
                  <a:solidFill>
                    <a:schemeClr val="tx1"/>
                  </a:solidFill>
                </a:rPr>
                <a:t>&gt;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="" xmlns:a16="http://schemas.microsoft.com/office/drawing/2014/main" id="{FF25606B-938C-78A3-1765-1E248865B4B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907319" y="2219307"/>
              <a:ext cx="1199214" cy="1994553"/>
            </a:xfrm>
            <a:prstGeom prst="rect">
              <a:avLst/>
            </a:prstGeom>
          </p:spPr>
        </p:pic>
        <p:sp>
          <p:nvSpPr>
            <p:cNvPr id="15" name="직사각형 14">
              <a:extLst>
                <a:ext uri="{FF2B5EF4-FFF2-40B4-BE49-F238E27FC236}">
                  <a16:creationId xmlns="" xmlns:a16="http://schemas.microsoft.com/office/drawing/2014/main" id="{E046D112-EE62-A132-C115-BD01B46A7CFE}"/>
                </a:ext>
              </a:extLst>
            </p:cNvPr>
            <p:cNvSpPr/>
            <p:nvPr/>
          </p:nvSpPr>
          <p:spPr>
            <a:xfrm>
              <a:off x="6857724" y="2237548"/>
              <a:ext cx="259486" cy="295439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6" name="직사각형 3">
              <a:extLst>
                <a:ext uri="{FF2B5EF4-FFF2-40B4-BE49-F238E27FC236}">
                  <a16:creationId xmlns="" xmlns:a16="http://schemas.microsoft.com/office/drawing/2014/main" id="{8C9C4FCC-7070-949F-C21C-6AA45821953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762334" y="1897144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="" xmlns:a16="http://schemas.microsoft.com/office/drawing/2014/main" id="{AAE1F090-F844-FCAD-D055-B8AA418F322A}"/>
                </a:ext>
              </a:extLst>
            </p:cNvPr>
            <p:cNvSpPr/>
            <p:nvPr/>
          </p:nvSpPr>
          <p:spPr>
            <a:xfrm>
              <a:off x="5941682" y="2941148"/>
              <a:ext cx="1168635" cy="44937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pic>
          <p:nvPicPr>
            <p:cNvPr id="18" name="그림 17">
              <a:extLst>
                <a:ext uri="{FF2B5EF4-FFF2-40B4-BE49-F238E27FC236}">
                  <a16:creationId xmlns="" xmlns:a16="http://schemas.microsoft.com/office/drawing/2014/main" id="{E07A1455-C69B-FAE9-BAB9-D04113D87AA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486782" y="2215861"/>
              <a:ext cx="1185094" cy="1998000"/>
            </a:xfrm>
            <a:prstGeom prst="rect">
              <a:avLst/>
            </a:prstGeom>
          </p:spPr>
        </p:pic>
        <p:sp>
          <p:nvSpPr>
            <p:cNvPr id="19" name="직사각형 18">
              <a:extLst>
                <a:ext uri="{FF2B5EF4-FFF2-40B4-BE49-F238E27FC236}">
                  <a16:creationId xmlns="" xmlns:a16="http://schemas.microsoft.com/office/drawing/2014/main" id="{7840AFDA-1259-2E99-C193-880F25004300}"/>
                </a:ext>
              </a:extLst>
            </p:cNvPr>
            <p:cNvSpPr/>
            <p:nvPr/>
          </p:nvSpPr>
          <p:spPr>
            <a:xfrm>
              <a:off x="7726553" y="2819642"/>
              <a:ext cx="944844" cy="121506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20" name="직사각형 3">
              <a:extLst>
                <a:ext uri="{FF2B5EF4-FFF2-40B4-BE49-F238E27FC236}">
                  <a16:creationId xmlns="" xmlns:a16="http://schemas.microsoft.com/office/drawing/2014/main" id="{D73208F5-9448-6D81-64FB-41B616AE63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99107" y="2636890"/>
              <a:ext cx="415498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latinLnBrk="1" hangingPunct="1"/>
              <a:r>
                <a:rPr lang="ko-KR" altLang="en-US" b="1" dirty="0">
                  <a:solidFill>
                    <a:srgbClr val="00B050"/>
                  </a:solidFill>
                </a:rPr>
                <a:t>①</a:t>
              </a:r>
              <a:endParaRPr lang="ko-KR" altLang="en-US" dirty="0">
                <a:solidFill>
                  <a:srgbClr val="00B050"/>
                </a:solidFill>
              </a:endParaRPr>
            </a:p>
          </p:txBody>
        </p:sp>
      </p:grpSp>
      <p:grpSp>
        <p:nvGrpSpPr>
          <p:cNvPr id="25" name="그룹 24">
            <a:extLst>
              <a:ext uri="{FF2B5EF4-FFF2-40B4-BE49-F238E27FC236}">
                <a16:creationId xmlns="" xmlns:a16="http://schemas.microsoft.com/office/drawing/2014/main" id="{58E41F81-1D18-D507-34DB-B2CE2C2A9338}"/>
              </a:ext>
            </a:extLst>
          </p:cNvPr>
          <p:cNvGrpSpPr/>
          <p:nvPr/>
        </p:nvGrpSpPr>
        <p:grpSpPr>
          <a:xfrm>
            <a:off x="1257800" y="5916414"/>
            <a:ext cx="7796668" cy="585125"/>
            <a:chOff x="1156832" y="5745910"/>
            <a:chExt cx="7796668" cy="585125"/>
          </a:xfrm>
        </p:grpSpPr>
        <p:grpSp>
          <p:nvGrpSpPr>
            <p:cNvPr id="26" name="그룹 25">
              <a:extLst>
                <a:ext uri="{FF2B5EF4-FFF2-40B4-BE49-F238E27FC236}">
                  <a16:creationId xmlns="" xmlns:a16="http://schemas.microsoft.com/office/drawing/2014/main" id="{08C741F3-1DDF-C84F-4913-EDB3B3484AB9}"/>
                </a:ext>
              </a:extLst>
            </p:cNvPr>
            <p:cNvGrpSpPr/>
            <p:nvPr/>
          </p:nvGrpSpPr>
          <p:grpSpPr>
            <a:xfrm>
              <a:off x="1167572" y="5745910"/>
              <a:ext cx="7785928" cy="293458"/>
              <a:chOff x="908492" y="5904278"/>
              <a:chExt cx="7785928" cy="293458"/>
            </a:xfrm>
          </p:grpSpPr>
          <p:pic>
            <p:nvPicPr>
              <p:cNvPr id="30" name="그림 29">
                <a:extLst>
                  <a:ext uri="{FF2B5EF4-FFF2-40B4-BE49-F238E27FC236}">
                    <a16:creationId xmlns="" xmlns:a16="http://schemas.microsoft.com/office/drawing/2014/main" id="{B6E38426-DA7E-FB23-F773-723705C2572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31" name="직사각형 30">
                <a:extLst>
                  <a:ext uri="{FF2B5EF4-FFF2-40B4-BE49-F238E27FC236}">
                    <a16:creationId xmlns="" xmlns:a16="http://schemas.microsoft.com/office/drawing/2014/main" id="{31229101-A7C7-D308-DB66-3253C0E5D7A9}"/>
                  </a:ext>
                </a:extLst>
              </p:cNvPr>
              <p:cNvSpPr/>
              <p:nvPr/>
            </p:nvSpPr>
            <p:spPr>
              <a:xfrm>
                <a:off x="1144871" y="5920737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ko-KR" altLang="en-US" sz="1200" dirty="0">
                    <a:latin typeface="+mn-ea"/>
                  </a:rPr>
                  <a:t>최초 로그인 시 위 화면으로 이동하며 비밀번호를 변경해야 학부모 만족도 조사에 참여할 수 있습니다</a:t>
                </a:r>
                <a:r>
                  <a:rPr lang="en-US" altLang="ko-KR" sz="1200" dirty="0">
                    <a:latin typeface="+mn-ea"/>
                  </a:rPr>
                  <a:t>.</a:t>
                </a:r>
                <a:endParaRPr lang="en-US" altLang="ko-KR" sz="1200" dirty="0"/>
              </a:p>
            </p:txBody>
          </p:sp>
        </p:grpSp>
        <p:grpSp>
          <p:nvGrpSpPr>
            <p:cNvPr id="27" name="그룹 26">
              <a:extLst>
                <a:ext uri="{FF2B5EF4-FFF2-40B4-BE49-F238E27FC236}">
                  <a16:creationId xmlns="" xmlns:a16="http://schemas.microsoft.com/office/drawing/2014/main" id="{FA6BA503-E5BD-8D49-DD08-B3AFB6531236}"/>
                </a:ext>
              </a:extLst>
            </p:cNvPr>
            <p:cNvGrpSpPr/>
            <p:nvPr/>
          </p:nvGrpSpPr>
          <p:grpSpPr>
            <a:xfrm>
              <a:off x="1156832" y="6035673"/>
              <a:ext cx="7770688" cy="295362"/>
              <a:chOff x="908492" y="5904278"/>
              <a:chExt cx="7770688" cy="295362"/>
            </a:xfrm>
          </p:grpSpPr>
          <p:pic>
            <p:nvPicPr>
              <p:cNvPr id="28" name="그림 27">
                <a:extLst>
                  <a:ext uri="{FF2B5EF4-FFF2-40B4-BE49-F238E27FC236}">
                    <a16:creationId xmlns="" xmlns:a16="http://schemas.microsoft.com/office/drawing/2014/main" id="{FF7AC30F-A769-1029-AE07-F53E31FA765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08492" y="5904278"/>
                <a:ext cx="236379" cy="254000"/>
              </a:xfrm>
              <a:prstGeom prst="rect">
                <a:avLst/>
              </a:prstGeom>
            </p:spPr>
          </p:pic>
          <p:sp>
            <p:nvSpPr>
              <p:cNvPr id="29" name="직사각형 28">
                <a:extLst>
                  <a:ext uri="{FF2B5EF4-FFF2-40B4-BE49-F238E27FC236}">
                    <a16:creationId xmlns="" xmlns:a16="http://schemas.microsoft.com/office/drawing/2014/main" id="{51C27B90-6EC5-6F07-FAAF-1D65FA71F8DE}"/>
                  </a:ext>
                </a:extLst>
              </p:cNvPr>
              <p:cNvSpPr/>
              <p:nvPr/>
            </p:nvSpPr>
            <p:spPr>
              <a:xfrm>
                <a:off x="1129631" y="5922641"/>
                <a:ext cx="7549549" cy="2769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altLang="ko-KR" sz="1200" dirty="0"/>
                  <a:t>(</a:t>
                </a:r>
                <a:r>
                  <a:rPr lang="ko-KR" altLang="en-US" sz="1200" dirty="0"/>
                  <a:t>비밀번호 초기화 시</a:t>
                </a:r>
                <a:r>
                  <a:rPr lang="en-US" altLang="ko-KR" sz="1200" dirty="0"/>
                  <a:t>)</a:t>
                </a:r>
                <a:r>
                  <a:rPr lang="ko-KR" altLang="en-US" sz="1200" dirty="0"/>
                  <a:t> 위 화면으로 이동하며 </a:t>
                </a:r>
                <a:r>
                  <a:rPr lang="ko-KR" altLang="en-US" sz="1200" dirty="0">
                    <a:latin typeface="+mn-ea"/>
                  </a:rPr>
                  <a:t>비밀번호를 변경해야 합니다</a:t>
                </a:r>
                <a:r>
                  <a:rPr lang="en-US" altLang="ko-KR" sz="1200" dirty="0">
                    <a:latin typeface="+mn-ea"/>
                  </a:rPr>
                  <a:t>.</a:t>
                </a:r>
                <a:endParaRPr lang="en-US" altLang="ko-KR" sz="1200" dirty="0"/>
              </a:p>
            </p:txBody>
          </p:sp>
        </p:grpSp>
      </p:grpSp>
      <p:pic>
        <p:nvPicPr>
          <p:cNvPr id="33" name="그림 32">
            <a:extLst>
              <a:ext uri="{FF2B5EF4-FFF2-40B4-BE49-F238E27FC236}">
                <a16:creationId xmlns="" xmlns:a16="http://schemas.microsoft.com/office/drawing/2014/main" id="{2305B2B7-1C91-948D-7EAF-BE5FB58BC9E9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4" y="-17999"/>
            <a:ext cx="9143615" cy="6875999"/>
          </a:xfrm>
          <a:prstGeom prst="rect">
            <a:avLst/>
          </a:prstGeom>
        </p:spPr>
      </p:pic>
      <p:sp>
        <p:nvSpPr>
          <p:cNvPr id="35" name="직사각형 34">
            <a:extLst>
              <a:ext uri="{FF2B5EF4-FFF2-40B4-BE49-F238E27FC236}">
                <a16:creationId xmlns="" xmlns:a16="http://schemas.microsoft.com/office/drawing/2014/main" id="{8A2CF08E-11AD-79B9-C5E2-B33CEAB15FB6}"/>
              </a:ext>
            </a:extLst>
          </p:cNvPr>
          <p:cNvSpPr/>
          <p:nvPr/>
        </p:nvSpPr>
        <p:spPr>
          <a:xfrm>
            <a:off x="1836760" y="2751672"/>
            <a:ext cx="565002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6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Bold" panose="00000800000000000000" pitchFamily="2" charset="-127"/>
                <a:ea typeface="KoPub돋움체 Bold" panose="00000800000000000000" pitchFamily="2" charset="-127"/>
              </a:rPr>
              <a:t>감사합니다</a:t>
            </a:r>
            <a:r>
              <a:rPr lang="en-US" altLang="ko-KR" sz="60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oPub돋움체 Bold" panose="00000800000000000000" pitchFamily="2" charset="-127"/>
                <a:ea typeface="KoPub돋움체 Bold" panose="00000800000000000000" pitchFamily="2" charset="-127"/>
              </a:rPr>
              <a:t>.</a:t>
            </a:r>
            <a:endParaRPr lang="ko-KR" altLang="en-US" sz="7200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32" name="슬라이드 번호 개체 틀 5">
            <a:extLst>
              <a:ext uri="{FF2B5EF4-FFF2-40B4-BE49-F238E27FC236}">
                <a16:creationId xmlns="" xmlns:a16="http://schemas.microsoft.com/office/drawing/2014/main" id="{3CB6A45B-1FE3-DE14-CFEA-17FE7F0EE8C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4362067" y="6508446"/>
            <a:ext cx="409087" cy="230832"/>
          </a:xfrm>
        </p:spPr>
        <p:txBody>
          <a:bodyPr/>
          <a:lstStyle/>
          <a:p>
            <a:r>
              <a:rPr lang="en-US" altLang="ko-KR" dirty="0" smtClean="0">
                <a:gradFill>
                  <a:gsLst>
                    <a:gs pos="0">
                      <a:prstClr val="black">
                        <a:lumMod val="75000"/>
                        <a:lumOff val="25000"/>
                      </a:prstClr>
                    </a:gs>
                    <a:gs pos="49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0"/>
                </a:gradFill>
              </a:rPr>
              <a:t>-82-</a:t>
            </a:r>
            <a:endParaRPr lang="en-US" altLang="ko-KR" dirty="0">
              <a:gradFill>
                <a:gsLst>
                  <a:gs pos="0">
                    <a:prstClr val="black">
                      <a:lumMod val="75000"/>
                      <a:lumOff val="25000"/>
                    </a:prstClr>
                  </a:gs>
                  <a:gs pos="49000">
                    <a:prstClr val="black">
                      <a:lumMod val="75000"/>
                      <a:lumOff val="25000"/>
                    </a:prstClr>
                  </a:gs>
                </a:gsLst>
                <a:lin ang="5400000" scaled="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2380457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966</TotalTime>
  <Words>4696</Words>
  <Application>Microsoft Office PowerPoint</Application>
  <PresentationFormat>화면 슬라이드 쇼(4:3)</PresentationFormat>
  <Paragraphs>816</Paragraphs>
  <Slides>82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82</vt:i4>
      </vt:variant>
    </vt:vector>
  </HeadingPairs>
  <TitlesOfParts>
    <vt:vector size="92" baseType="lpstr">
      <vt:lpstr>맑은 고딕</vt:lpstr>
      <vt:lpstr>Arial</vt:lpstr>
      <vt:lpstr>HY헤드라인M</vt:lpstr>
      <vt:lpstr>Calibri Light</vt:lpstr>
      <vt:lpstr>KoPub돋움체 Bold</vt:lpstr>
      <vt:lpstr>Wingdings</vt:lpstr>
      <vt:lpstr>Arial Unicode MS</vt:lpstr>
      <vt:lpstr>KoPubWorld돋움체 Bold</vt:lpstr>
      <vt:lpstr>Calibri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Ⅰ. 교육(지원)청 업무 서비스</vt:lpstr>
      <vt:lpstr>1. 로그인 방법</vt:lpstr>
      <vt:lpstr>2. 개요관리</vt:lpstr>
      <vt:lpstr>2. 개요관리</vt:lpstr>
      <vt:lpstr>2. 개요관리</vt:lpstr>
      <vt:lpstr>3. 평가기본사항관리</vt:lpstr>
      <vt:lpstr>3. 평가기본사항관리</vt:lpstr>
      <vt:lpstr>3. 평가기본사항관리</vt:lpstr>
      <vt:lpstr>3. 평가기본사항관리</vt:lpstr>
      <vt:lpstr>3. 평가기본사항관리</vt:lpstr>
      <vt:lpstr>3. 평가기본사항관리</vt:lpstr>
      <vt:lpstr>3. 평가기본사항관리</vt:lpstr>
      <vt:lpstr>3. 평가기본사항관리</vt:lpstr>
      <vt:lpstr>3. 평가기본사항관리</vt:lpstr>
      <vt:lpstr>3. 평가기본사항관리</vt:lpstr>
      <vt:lpstr>4. 평가진행현황</vt:lpstr>
      <vt:lpstr>5. 평가 결과</vt:lpstr>
      <vt:lpstr>5. 평가 결과</vt:lpstr>
      <vt:lpstr>5. 평가 결과</vt:lpstr>
      <vt:lpstr>5. 평가 결과</vt:lpstr>
      <vt:lpstr>5. 평가 결과</vt:lpstr>
      <vt:lpstr>5. 평가 결과</vt:lpstr>
      <vt:lpstr>5. 평가 결과</vt:lpstr>
      <vt:lpstr>6. 시스템 관리</vt:lpstr>
      <vt:lpstr>PowerPoint 프레젠테이션</vt:lpstr>
      <vt:lpstr>Ⅱ. 유치원관리자 서비스 업무 구성도</vt:lpstr>
      <vt:lpstr>1. 로그인 방법</vt:lpstr>
      <vt:lpstr>2. 개요 관리</vt:lpstr>
      <vt:lpstr>2. 개요 관리</vt:lpstr>
      <vt:lpstr>2. 개요 관리</vt:lpstr>
      <vt:lpstr>2. 개요 관리</vt:lpstr>
      <vt:lpstr>3. 유치원 정보</vt:lpstr>
      <vt:lpstr>3. 유치원 정보</vt:lpstr>
      <vt:lpstr>4. 사용자관리</vt:lpstr>
      <vt:lpstr>4. 사용자관리</vt:lpstr>
      <vt:lpstr>4. 사용자관리</vt:lpstr>
      <vt:lpstr>4. 사용자관리</vt:lpstr>
      <vt:lpstr>5. 평가지 설정</vt:lpstr>
      <vt:lpstr>5. 평가지 설정</vt:lpstr>
      <vt:lpstr>5. 평가지 설정</vt:lpstr>
      <vt:lpstr>5. 평가지 설정</vt:lpstr>
      <vt:lpstr>5. 평가지 설정</vt:lpstr>
      <vt:lpstr>5. 평가지 설정</vt:lpstr>
      <vt:lpstr>5. 평가지 설정</vt:lpstr>
      <vt:lpstr>5. 평가지 설정</vt:lpstr>
      <vt:lpstr>5. 평가지 설정</vt:lpstr>
      <vt:lpstr>5. 평가지 설정</vt:lpstr>
      <vt:lpstr>5. 평가지 설정</vt:lpstr>
      <vt:lpstr>6. 평가진행현황</vt:lpstr>
      <vt:lpstr>7. 평가결과</vt:lpstr>
      <vt:lpstr>7. 평가결과</vt:lpstr>
      <vt:lpstr>7. 평가결과</vt:lpstr>
      <vt:lpstr>7. 평가결과</vt:lpstr>
      <vt:lpstr>7. 평가결과</vt:lpstr>
      <vt:lpstr>7. 평가결과</vt:lpstr>
      <vt:lpstr>7. 평가결과</vt:lpstr>
      <vt:lpstr>8. 유치원 계정 등록 및 도메인 발급</vt:lpstr>
      <vt:lpstr>8. 유치원 계정 등록 및 도메인 발급</vt:lpstr>
      <vt:lpstr>PowerPoint 프레젠테이션</vt:lpstr>
      <vt:lpstr>Ⅲ. 유치원 사용자(교원) 업무 구성도</vt:lpstr>
      <vt:lpstr>1. 로그인 방법</vt:lpstr>
      <vt:lpstr>2. 공지사항</vt:lpstr>
      <vt:lpstr>3. 자주묻는질문(FAQ)</vt:lpstr>
      <vt:lpstr>4. 평가결과</vt:lpstr>
      <vt:lpstr>4. 평가결과</vt:lpstr>
      <vt:lpstr>5. 사용자기본정보</vt:lpstr>
      <vt:lpstr>5. 사용자기본정보</vt:lpstr>
      <vt:lpstr>PowerPoint 프레젠테이션</vt:lpstr>
      <vt:lpstr>Ⅳ. 학부모서비스 업무 구성도</vt:lpstr>
      <vt:lpstr>1. 로그인 방법</vt:lpstr>
      <vt:lpstr>1. 로그인 방법</vt:lpstr>
      <vt:lpstr>1. 로그인 방법</vt:lpstr>
      <vt:lpstr>2. 설문지 평가하기</vt:lpstr>
      <vt:lpstr>2. 설문지 평가하기</vt:lpstr>
      <vt:lpstr>3. 공지사항</vt:lpstr>
      <vt:lpstr>4. 자주묻는질문(FAQ)</vt:lpstr>
      <vt:lpstr>5. 나의 정보</vt:lpstr>
      <vt:lpstr>5. 나의 정보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64</cp:revision>
  <cp:lastPrinted>2022-09-13T05:51:14Z</cp:lastPrinted>
  <dcterms:created xsi:type="dcterms:W3CDTF">2022-09-01T05:43:31Z</dcterms:created>
  <dcterms:modified xsi:type="dcterms:W3CDTF">2022-09-13T06:04:37Z</dcterms:modified>
</cp:coreProperties>
</file>