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1" r:id="rId2"/>
    <p:sldId id="302" r:id="rId3"/>
    <p:sldId id="304" r:id="rId4"/>
    <p:sldId id="261" r:id="rId5"/>
    <p:sldId id="306" r:id="rId6"/>
    <p:sldId id="307" r:id="rId7"/>
    <p:sldId id="308" r:id="rId8"/>
    <p:sldId id="309" r:id="rId9"/>
    <p:sldId id="310" r:id="rId10"/>
    <p:sldId id="351" r:id="rId11"/>
    <p:sldId id="350" r:id="rId12"/>
    <p:sldId id="311" r:id="rId13"/>
    <p:sldId id="352" r:id="rId14"/>
    <p:sldId id="353" r:id="rId15"/>
    <p:sldId id="314" r:id="rId16"/>
    <p:sldId id="317" r:id="rId17"/>
    <p:sldId id="318" r:id="rId18"/>
    <p:sldId id="319" r:id="rId19"/>
    <p:sldId id="320" r:id="rId20"/>
    <p:sldId id="321" r:id="rId21"/>
    <p:sldId id="322" r:id="rId22"/>
    <p:sldId id="348" r:id="rId23"/>
    <p:sldId id="354" r:id="rId24"/>
    <p:sldId id="323" r:id="rId25"/>
    <p:sldId id="344" r:id="rId26"/>
    <p:sldId id="345" r:id="rId27"/>
    <p:sldId id="346" r:id="rId28"/>
    <p:sldId id="347" r:id="rId29"/>
    <p:sldId id="324" r:id="rId30"/>
    <p:sldId id="325" r:id="rId31"/>
    <p:sldId id="349" r:id="rId32"/>
    <p:sldId id="326" r:id="rId33"/>
    <p:sldId id="327" r:id="rId34"/>
    <p:sldId id="328" r:id="rId35"/>
    <p:sldId id="329" r:id="rId36"/>
    <p:sldId id="330" r:id="rId37"/>
    <p:sldId id="331" r:id="rId38"/>
    <p:sldId id="332" r:id="rId39"/>
    <p:sldId id="333" r:id="rId40"/>
    <p:sldId id="334" r:id="rId41"/>
    <p:sldId id="335" r:id="rId42"/>
    <p:sldId id="336" r:id="rId43"/>
    <p:sldId id="337" r:id="rId44"/>
    <p:sldId id="338" r:id="rId45"/>
    <p:sldId id="339" r:id="rId46"/>
    <p:sldId id="340" r:id="rId47"/>
    <p:sldId id="341" r:id="rId48"/>
    <p:sldId id="342" r:id="rId49"/>
    <p:sldId id="343" r:id="rId50"/>
    <p:sldId id="356" r:id="rId51"/>
    <p:sldId id="361" r:id="rId52"/>
    <p:sldId id="360" r:id="rId5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77" userDrawn="1">
          <p15:clr>
            <a:srgbClr val="A4A3A4"/>
          </p15:clr>
        </p15:guide>
        <p15:guide id="2" pos="574" userDrawn="1">
          <p15:clr>
            <a:srgbClr val="A4A3A4"/>
          </p15:clr>
        </p15:guide>
        <p15:guide id="3" pos="166" userDrawn="1">
          <p15:clr>
            <a:srgbClr val="A4A3A4"/>
          </p15:clr>
        </p15:guide>
        <p15:guide id="5" orient="horz" pos="1049" userDrawn="1">
          <p15:clr>
            <a:srgbClr val="A4A3A4"/>
          </p15:clr>
        </p15:guide>
        <p15:guide id="6" orient="horz" pos="123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9C1EB"/>
    <a:srgbClr val="2389E5"/>
    <a:srgbClr val="D2F2FF"/>
    <a:srgbClr val="0000FF"/>
    <a:srgbClr val="50B7E8"/>
    <a:srgbClr val="DBEEF9"/>
    <a:srgbClr val="AAD6F2"/>
    <a:srgbClr val="FFFFFF"/>
    <a:srgbClr val="FF9900"/>
    <a:srgbClr val="FDB9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1870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378"/>
      </p:cViewPr>
      <p:guideLst>
        <p:guide orient="horz" pos="777"/>
        <p:guide pos="574"/>
        <p:guide pos="166"/>
        <p:guide orient="horz" pos="1049"/>
        <p:guide orient="horz" pos="123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971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3982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6234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196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3469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0272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5682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9606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6493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513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3956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6743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9.png"/><Relationship Id="rId7" Type="http://schemas.openxmlformats.org/officeDocument/2006/relationships/image" Target="../media/image2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9.png"/><Relationship Id="rId7" Type="http://schemas.openxmlformats.org/officeDocument/2006/relationships/image" Target="../media/image2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0.png"/><Relationship Id="rId4" Type="http://schemas.openxmlformats.org/officeDocument/2006/relationships/image" Target="../media/image5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3.png"/><Relationship Id="rId4" Type="http://schemas.openxmlformats.org/officeDocument/2006/relationships/image" Target="../media/image5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4.png"/><Relationship Id="rId4" Type="http://schemas.openxmlformats.org/officeDocument/2006/relationships/image" Target="../media/image5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5.png"/><Relationship Id="rId4" Type="http://schemas.openxmlformats.org/officeDocument/2006/relationships/image" Target="../media/image5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6.png"/><Relationship Id="rId4" Type="http://schemas.openxmlformats.org/officeDocument/2006/relationships/image" Target="../media/image5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8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9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0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2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4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5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8TdFW3FgEf0" TargetMode="External"/><Relationship Id="rId3" Type="http://schemas.openxmlformats.org/officeDocument/2006/relationships/image" Target="../media/image96.png"/><Relationship Id="rId7" Type="http://schemas.openxmlformats.org/officeDocument/2006/relationships/image" Target="../media/image98.png"/><Relationship Id="rId2" Type="http://schemas.openxmlformats.org/officeDocument/2006/relationships/hyperlink" Target="https://www.youtube.com/watch?v=UPPkxi2a9Ic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6vSE2eBh-Do" TargetMode="External"/><Relationship Id="rId5" Type="http://schemas.openxmlformats.org/officeDocument/2006/relationships/image" Target="../media/image97.png"/><Relationship Id="rId4" Type="http://schemas.openxmlformats.org/officeDocument/2006/relationships/hyperlink" Target="https://www.youtube.com/watch?v=s20z75KlORo" TargetMode="External"/><Relationship Id="rId9" Type="http://schemas.openxmlformats.org/officeDocument/2006/relationships/image" Target="../media/image99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yYQCHZbrgB4" TargetMode="External"/><Relationship Id="rId3" Type="http://schemas.openxmlformats.org/officeDocument/2006/relationships/image" Target="../media/image100.png"/><Relationship Id="rId7" Type="http://schemas.openxmlformats.org/officeDocument/2006/relationships/image" Target="../media/image102.png"/><Relationship Id="rId2" Type="http://schemas.openxmlformats.org/officeDocument/2006/relationships/hyperlink" Target="https://www.youtube.com/watch?v=CvGp1oHx3Ng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bIc4BKAYVUc" TargetMode="External"/><Relationship Id="rId5" Type="http://schemas.openxmlformats.org/officeDocument/2006/relationships/image" Target="../media/image101.png"/><Relationship Id="rId4" Type="http://schemas.openxmlformats.org/officeDocument/2006/relationships/hyperlink" Target="https://www.youtube.com/watch?v=VijHure3EmI" TargetMode="External"/><Relationship Id="rId9" Type="http://schemas.openxmlformats.org/officeDocument/2006/relationships/image" Target="../media/image10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hyperlink" Target="https://www.youtube.com/watch?v=neUlBWCh4fo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EE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D1099CFC-184A-4633-8B6F-2E0A94421A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607"/>
          <a:stretch/>
        </p:blipFill>
        <p:spPr>
          <a:xfrm>
            <a:off x="6417172" y="530942"/>
            <a:ext cx="5826142" cy="6327057"/>
          </a:xfrm>
          <a:prstGeom prst="rect">
            <a:avLst/>
          </a:prstGeom>
        </p:spPr>
      </p:pic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F8CE2276-F599-1771-EAD7-42E9194D96D6}"/>
              </a:ext>
            </a:extLst>
          </p:cNvPr>
          <p:cNvSpPr/>
          <p:nvPr/>
        </p:nvSpPr>
        <p:spPr>
          <a:xfrm>
            <a:off x="2522679" y="4485161"/>
            <a:ext cx="3055505" cy="53901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200" b="1" dirty="0">
                <a:latin typeface="+mn-ea"/>
              </a:rPr>
              <a:t>교수학습자료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65E03535-F739-BC96-F7E0-F6DF334569EC}"/>
              </a:ext>
            </a:extLst>
          </p:cNvPr>
          <p:cNvSpPr/>
          <p:nvPr/>
        </p:nvSpPr>
        <p:spPr>
          <a:xfrm>
            <a:off x="609600" y="1406422"/>
            <a:ext cx="1376516" cy="1346609"/>
          </a:xfrm>
          <a:prstGeom prst="roundRect">
            <a:avLst/>
          </a:prstGeom>
          <a:solidFill>
            <a:srgbClr val="50B7E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7200" dirty="0"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endParaRPr lang="ko-KR" altLang="en-US" sz="7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FEC365-64C6-6EB8-9F08-6AC9BBC3CEFD}"/>
              </a:ext>
            </a:extLst>
          </p:cNvPr>
          <p:cNvSpPr txBox="1"/>
          <p:nvPr/>
        </p:nvSpPr>
        <p:spPr>
          <a:xfrm>
            <a:off x="2355534" y="1237902"/>
            <a:ext cx="3775393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아껴 쓰고 </a:t>
            </a:r>
            <a:endParaRPr lang="en-US" altLang="ko-KR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다시 쓰는 </a:t>
            </a:r>
            <a:endParaRPr lang="en-US" altLang="ko-KR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자원순환</a:t>
            </a:r>
          </a:p>
        </p:txBody>
      </p:sp>
    </p:spTree>
    <p:extLst>
      <p:ext uri="{BB962C8B-B14F-4D97-AF65-F5344CB8AC3E}">
        <p14:creationId xmlns:p14="http://schemas.microsoft.com/office/powerpoint/2010/main" val="13971093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AD6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5" y="782469"/>
            <a:ext cx="2095500" cy="2781300"/>
          </a:xfrm>
          <a:prstGeom prst="round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자원순환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650499" y="1228070"/>
            <a:ext cx="736611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아껴 쓰고 다시 쓰는 </a:t>
            </a:r>
            <a:endParaRPr lang="en-US" altLang="ko-KR" sz="6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자원순환</a:t>
            </a:r>
          </a:p>
        </p:txBody>
      </p:sp>
      <p:sp>
        <p:nvSpPr>
          <p:cNvPr id="8" name="TextBox 7">
            <a:hlinkClick r:id="rId2" action="ppaction://hlinksldjump"/>
            <a:extLst>
              <a:ext uri="{FF2B5EF4-FFF2-40B4-BE49-F238E27FC236}">
                <a16:creationId xmlns:a16="http://schemas.microsoft.com/office/drawing/2014/main" id="{1730DBEE-C173-4F00-BA1C-9F4E5AFD06A4}"/>
              </a:ext>
            </a:extLst>
          </p:cNvPr>
          <p:cNvSpPr txBox="1"/>
          <p:nvPr/>
        </p:nvSpPr>
        <p:spPr>
          <a:xfrm>
            <a:off x="2650499" y="3993642"/>
            <a:ext cx="722826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sz="4400" b="1" dirty="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자원순환</a:t>
            </a:r>
            <a:r>
              <a:rPr lang="en-US" altLang="ko-KR" sz="4400" b="1" dirty="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4400" b="1" dirty="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우리의 힘으로</a:t>
            </a:r>
            <a:r>
              <a:rPr lang="en-US" altLang="ko-KR" sz="4400" b="1" dirty="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!</a:t>
            </a:r>
          </a:p>
        </p:txBody>
      </p:sp>
      <p:sp>
        <p:nvSpPr>
          <p:cNvPr id="9" name="TextBox 8">
            <a:hlinkClick r:id="rId3" action="ppaction://hlinksldjump"/>
            <a:extLst>
              <a:ext uri="{FF2B5EF4-FFF2-40B4-BE49-F238E27FC236}">
                <a16:creationId xmlns:a16="http://schemas.microsoft.com/office/drawing/2014/main" id="{B29DC6DC-6BE2-46BF-A5DF-7C6E1B4DF115}"/>
              </a:ext>
            </a:extLst>
          </p:cNvPr>
          <p:cNvSpPr txBox="1"/>
          <p:nvPr/>
        </p:nvSpPr>
        <p:spPr>
          <a:xfrm>
            <a:off x="2650499" y="4919151"/>
            <a:ext cx="722826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4400" b="1" dirty="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분리배출</a:t>
            </a:r>
            <a:r>
              <a:rPr lang="en-US" altLang="ko-KR" sz="4400" b="1" dirty="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4400" b="1" dirty="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어렵지 않아요</a:t>
            </a:r>
            <a:r>
              <a:rPr lang="en-US" altLang="ko-KR" sz="4400" b="1" dirty="0">
                <a:solidFill>
                  <a:schemeClr val="accent5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!</a:t>
            </a:r>
            <a:endParaRPr lang="ko-KR" altLang="en-US" sz="4400" b="1" dirty="0">
              <a:solidFill>
                <a:schemeClr val="accent5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82580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AD6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녹색소비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E96694B8-C9BA-B51E-EFFB-107BAEE50FE4}"/>
              </a:ext>
            </a:extLst>
          </p:cNvPr>
          <p:cNvSpPr/>
          <p:nvPr/>
        </p:nvSpPr>
        <p:spPr>
          <a:xfrm>
            <a:off x="266458" y="794197"/>
            <a:ext cx="2095500" cy="2781300"/>
          </a:xfrm>
          <a:prstGeom prst="round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64B6A93F-354D-929D-1522-566ABB0510E1}"/>
              </a:ext>
            </a:extLst>
          </p:cNvPr>
          <p:cNvSpPr/>
          <p:nvPr/>
        </p:nvSpPr>
        <p:spPr>
          <a:xfrm>
            <a:off x="471486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자원순환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B01439-AFA2-B730-4540-3FD1735C478A}"/>
              </a:ext>
            </a:extLst>
          </p:cNvPr>
          <p:cNvSpPr txBox="1"/>
          <p:nvPr/>
        </p:nvSpPr>
        <p:spPr>
          <a:xfrm>
            <a:off x="2650499" y="1228070"/>
            <a:ext cx="736611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아껴 쓰고 다시 쓰는 </a:t>
            </a:r>
            <a:endParaRPr lang="en-US" altLang="ko-KR" sz="6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자원순환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9D573B24-5A89-C595-DFAE-D8011A1303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3360" y="3992739"/>
            <a:ext cx="6455993" cy="14072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0918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 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우리의 힘으로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9" name="그림 8">
            <a:extLst>
              <a:ext uri="{FF2B5EF4-FFF2-40B4-BE49-F238E27FC236}">
                <a16:creationId xmlns:a16="http://schemas.microsoft.com/office/drawing/2014/main" id="{D19CD6C3-E0E2-B98C-9DEE-C5759D3976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59" y="1152251"/>
            <a:ext cx="9726382" cy="543001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B2C98965-4C9D-B764-C744-01DEB3B11F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6472" y="1952625"/>
            <a:ext cx="9084694" cy="4339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9818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 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우리의 힘으로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DCE77477-A11F-B109-3083-F53689576E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412" y="1129838"/>
            <a:ext cx="11438752" cy="1110023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84C862BF-7348-EC52-FEC8-52DD2DCCAF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348" y="2432639"/>
            <a:ext cx="8563664" cy="4122887"/>
          </a:xfrm>
          <a:prstGeom prst="rect">
            <a:avLst/>
          </a:prstGeom>
        </p:spPr>
      </p:pic>
      <p:sp>
        <p:nvSpPr>
          <p:cNvPr id="9" name="타원 8">
            <a:extLst>
              <a:ext uri="{FF2B5EF4-FFF2-40B4-BE49-F238E27FC236}">
                <a16:creationId xmlns:a16="http://schemas.microsoft.com/office/drawing/2014/main" id="{DD46B3F5-B9A2-C57A-CB49-D8EF58DFEAF4}"/>
              </a:ext>
            </a:extLst>
          </p:cNvPr>
          <p:cNvSpPr/>
          <p:nvPr/>
        </p:nvSpPr>
        <p:spPr>
          <a:xfrm>
            <a:off x="4798502" y="3540154"/>
            <a:ext cx="738231" cy="738231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 w="0"/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D809EE4C-CD2E-C170-852B-6C70A3681C7A}"/>
              </a:ext>
            </a:extLst>
          </p:cNvPr>
          <p:cNvSpPr/>
          <p:nvPr/>
        </p:nvSpPr>
        <p:spPr>
          <a:xfrm>
            <a:off x="3422708" y="4494082"/>
            <a:ext cx="738231" cy="738231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78234BE2-9F9B-BC02-8456-D3B68F971AC0}"/>
              </a:ext>
            </a:extLst>
          </p:cNvPr>
          <p:cNvSpPr/>
          <p:nvPr/>
        </p:nvSpPr>
        <p:spPr>
          <a:xfrm>
            <a:off x="3422707" y="5524804"/>
            <a:ext cx="738231" cy="738231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타원 16">
            <a:extLst>
              <a:ext uri="{FF2B5EF4-FFF2-40B4-BE49-F238E27FC236}">
                <a16:creationId xmlns:a16="http://schemas.microsoft.com/office/drawing/2014/main" id="{4B403067-07DC-05B2-EF0E-9200C599E43D}"/>
              </a:ext>
            </a:extLst>
          </p:cNvPr>
          <p:cNvSpPr/>
          <p:nvPr/>
        </p:nvSpPr>
        <p:spPr>
          <a:xfrm>
            <a:off x="7608813" y="3540153"/>
            <a:ext cx="738231" cy="738231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타원 17">
            <a:extLst>
              <a:ext uri="{FF2B5EF4-FFF2-40B4-BE49-F238E27FC236}">
                <a16:creationId xmlns:a16="http://schemas.microsoft.com/office/drawing/2014/main" id="{319935A6-B9A0-DCD2-F498-5B81C6C59D21}"/>
              </a:ext>
            </a:extLst>
          </p:cNvPr>
          <p:cNvSpPr/>
          <p:nvPr/>
        </p:nvSpPr>
        <p:spPr>
          <a:xfrm>
            <a:off x="9007279" y="4494082"/>
            <a:ext cx="738231" cy="738231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CDF993D8-F8CA-4653-F1AF-AEB4BBC1E04B}"/>
              </a:ext>
            </a:extLst>
          </p:cNvPr>
          <p:cNvSpPr/>
          <p:nvPr/>
        </p:nvSpPr>
        <p:spPr>
          <a:xfrm>
            <a:off x="9007278" y="5524804"/>
            <a:ext cx="738231" cy="738231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85606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 animBg="1"/>
      <p:bldP spid="17" grpId="0" animBg="1"/>
      <p:bldP spid="18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 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우리의 힘으로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88F6B2DC-BA0D-9C4B-01AF-95AA8316BC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160393"/>
            <a:ext cx="7649643" cy="504895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B8EDC01A-1439-8C9C-4F26-19900076BB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0340" y="1829468"/>
            <a:ext cx="8777951" cy="4595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9345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 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우리의 힘으로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F74D38A8-6E14-ABF3-055A-ACBE4D77BD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160393"/>
            <a:ext cx="7649643" cy="504895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B62311AC-1280-A99D-B696-0E6633CF78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396" y="2037978"/>
            <a:ext cx="10656917" cy="1733792"/>
          </a:xfrm>
          <a:prstGeom prst="rect">
            <a:avLst/>
          </a:prstGeom>
        </p:spPr>
      </p:pic>
      <p:grpSp>
        <p:nvGrpSpPr>
          <p:cNvPr id="14" name="그룹 13"/>
          <p:cNvGrpSpPr/>
          <p:nvPr/>
        </p:nvGrpSpPr>
        <p:grpSpPr>
          <a:xfrm>
            <a:off x="2278595" y="4144460"/>
            <a:ext cx="7251485" cy="2303991"/>
            <a:chOff x="2278595" y="4144460"/>
            <a:chExt cx="7251485" cy="2303991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278595" y="4183194"/>
              <a:ext cx="2291929" cy="2171301"/>
            </a:xfrm>
            <a:prstGeom prst="rect">
              <a:avLst/>
            </a:prstGeom>
          </p:spPr>
        </p:pic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754880" y="4144460"/>
              <a:ext cx="2316054" cy="2303991"/>
            </a:xfrm>
            <a:prstGeom prst="rect">
              <a:avLst/>
            </a:prstGeom>
          </p:spPr>
        </p:pic>
        <p:pic>
          <p:nvPicPr>
            <p:cNvPr id="9" name="그림 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250214" y="4183195"/>
              <a:ext cx="2279866" cy="225574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306516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 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우리의 힘으로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954AA92B-F01F-55A5-7AAC-F535381529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59" y="1078873"/>
            <a:ext cx="10526594" cy="657317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319237B0-404A-5785-4EEC-69108E0F567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71916"/>
          <a:stretch/>
        </p:blipFill>
        <p:spPr>
          <a:xfrm>
            <a:off x="1093934" y="1878001"/>
            <a:ext cx="2483214" cy="4676857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B6E04EC3-7678-0059-A344-7C4752407F6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877" r="48498"/>
          <a:stretch/>
        </p:blipFill>
        <p:spPr>
          <a:xfrm>
            <a:off x="3782103" y="1878000"/>
            <a:ext cx="2088858" cy="4676857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505025CF-0FBF-A503-D0BF-1914A6B38FB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1559" r="24815"/>
          <a:stretch/>
        </p:blipFill>
        <p:spPr>
          <a:xfrm>
            <a:off x="6067527" y="1878002"/>
            <a:ext cx="2088859" cy="4676857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7DA7E6B6-BE8A-3233-BFE7-4C5E85899A9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4504" r="-293"/>
          <a:stretch/>
        </p:blipFill>
        <p:spPr>
          <a:xfrm>
            <a:off x="8347609" y="1878000"/>
            <a:ext cx="2280097" cy="4676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193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 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우리의 힘으로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FEA23986-917E-B0F9-5AF3-371F654C4D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093708"/>
            <a:ext cx="5163271" cy="57158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B92892D9-7C54-371C-0DFD-4FE9D236BF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9932" y="2019103"/>
            <a:ext cx="9955014" cy="1409897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0255" y="3782815"/>
            <a:ext cx="4471487" cy="2610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5764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 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우리의 힘으로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11A7791E-E819-258D-83C0-649BC1668E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233488"/>
            <a:ext cx="11060068" cy="990738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136A6F80-EFD6-1200-6E0F-270AE3C594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817" y="2092488"/>
            <a:ext cx="4357773" cy="4652217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39447820-19E9-D9F4-4F95-AE69C16542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34919" y="2031912"/>
            <a:ext cx="4130032" cy="4629633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BD120232-D6E8-1116-70E6-96CF3E29DF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14038" y="2175645"/>
            <a:ext cx="162239" cy="448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0093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 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우리의 힘으로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11A7791E-E819-258D-83C0-649BC1668E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233488"/>
            <a:ext cx="11060068" cy="990738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136A6F80-EFD6-1200-6E0F-270AE3C5944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444" b="68323"/>
          <a:stretch/>
        </p:blipFill>
        <p:spPr>
          <a:xfrm>
            <a:off x="456901" y="2503406"/>
            <a:ext cx="5232486" cy="2152098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39447820-19E9-D9F4-4F95-AE69C16542B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66142"/>
          <a:stretch/>
        </p:blipFill>
        <p:spPr>
          <a:xfrm>
            <a:off x="6252533" y="2537804"/>
            <a:ext cx="5353313" cy="2122705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BD120232-D6E8-1116-70E6-96CF3E29DF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5899574" y="2472586"/>
            <a:ext cx="104985" cy="2902835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BE5214FD-EF72-A163-4221-8BC189725B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99042" y="5061609"/>
            <a:ext cx="7362998" cy="1605417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FD5CE3B2-A422-AC65-0A9F-1606B5E92C4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62961"/>
          <a:stretch/>
        </p:blipFill>
        <p:spPr>
          <a:xfrm>
            <a:off x="6701316" y="3045902"/>
            <a:ext cx="1273430" cy="1294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02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 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우리의 힘으로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11A7791E-E819-258D-83C0-649BC1668E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233488"/>
            <a:ext cx="11060068" cy="990738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136A6F80-EFD6-1200-6E0F-270AE3C5944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3264" b="34229"/>
          <a:stretch/>
        </p:blipFill>
        <p:spPr>
          <a:xfrm>
            <a:off x="492368" y="2526223"/>
            <a:ext cx="5292969" cy="1987781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39447820-19E9-D9F4-4F95-AE69C16542B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5115" b="32790"/>
          <a:stretch/>
        </p:blipFill>
        <p:spPr>
          <a:xfrm>
            <a:off x="6563309" y="2526224"/>
            <a:ext cx="5262345" cy="1987781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BD120232-D6E8-1116-70E6-96CF3E29DF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14038" y="2246765"/>
            <a:ext cx="162239" cy="4485900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BE5214FD-EF72-A163-4221-8BC189725B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99042" y="5061609"/>
            <a:ext cx="7362998" cy="1605417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B34329F1-8208-AF8A-2719-E51D2020B903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66754"/>
          <a:stretch/>
        </p:blipFill>
        <p:spPr>
          <a:xfrm>
            <a:off x="958362" y="2878184"/>
            <a:ext cx="1204546" cy="1311046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8B6B866C-40B4-9020-CD40-ABF8E1F25D15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67283"/>
          <a:stretch/>
        </p:blipFill>
        <p:spPr>
          <a:xfrm>
            <a:off x="6944835" y="2914961"/>
            <a:ext cx="1303432" cy="1210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474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 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우리의 힘으로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11A7791E-E819-258D-83C0-649BC1668E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233488"/>
            <a:ext cx="11060068" cy="990738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136A6F80-EFD6-1200-6E0F-270AE3C5944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7472" b="588"/>
          <a:stretch/>
        </p:blipFill>
        <p:spPr>
          <a:xfrm>
            <a:off x="493844" y="2485965"/>
            <a:ext cx="5420194" cy="1848161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39447820-19E9-D9F4-4F95-AE69C16542B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69110"/>
          <a:stretch/>
        </p:blipFill>
        <p:spPr>
          <a:xfrm>
            <a:off x="6531974" y="2485965"/>
            <a:ext cx="5136929" cy="1848161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BD120232-D6E8-1116-70E6-96CF3E29DF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14038" y="2175645"/>
            <a:ext cx="162239" cy="4485900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BE5214FD-EF72-A163-4221-8BC189725B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99042" y="5061609"/>
            <a:ext cx="7362998" cy="1605417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A73F8959-605B-96F0-34E0-7BFE611AF40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67459"/>
          <a:stretch/>
        </p:blipFill>
        <p:spPr>
          <a:xfrm>
            <a:off x="955086" y="2840470"/>
            <a:ext cx="1251784" cy="1180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92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 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우리의 힘으로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11A7791E-E819-258D-83C0-649BC1668E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233488"/>
            <a:ext cx="11060068" cy="990738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136A6F80-EFD6-1200-6E0F-270AE3C594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817" y="2092488"/>
            <a:ext cx="4357773" cy="4652217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39447820-19E9-D9F4-4F95-AE69C16542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34919" y="2031912"/>
            <a:ext cx="4130032" cy="4629633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BD120232-D6E8-1116-70E6-96CF3E29DF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14038" y="2175645"/>
            <a:ext cx="162239" cy="4485900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FD5CE3B2-A422-AC65-0A9F-1606B5E92C4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62961"/>
          <a:stretch/>
        </p:blipFill>
        <p:spPr>
          <a:xfrm>
            <a:off x="7016276" y="2395661"/>
            <a:ext cx="959324" cy="975213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B34329F1-8208-AF8A-2719-E51D2020B903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66754"/>
          <a:stretch/>
        </p:blipFill>
        <p:spPr>
          <a:xfrm>
            <a:off x="1498791" y="3890729"/>
            <a:ext cx="961978" cy="1047032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8B6B866C-40B4-9020-CD40-ABF8E1F25D15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67283"/>
          <a:stretch/>
        </p:blipFill>
        <p:spPr>
          <a:xfrm>
            <a:off x="7007456" y="3920499"/>
            <a:ext cx="1018944" cy="946142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A73F8959-605B-96F0-34E0-7BFE611AF40B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r="67459"/>
          <a:stretch/>
        </p:blipFill>
        <p:spPr>
          <a:xfrm>
            <a:off x="1463963" y="5521847"/>
            <a:ext cx="996806" cy="939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586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 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우리의 힘으로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22E9A0D7-636D-C0AD-3585-78F89D90AB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59" y="1129838"/>
            <a:ext cx="10250330" cy="619211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8C846AB5-0BAB-F1D4-1519-AE5FEA187F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3195" y="2097366"/>
            <a:ext cx="8674794" cy="4053857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2BAB27B4-0596-9A22-3F63-EE02F85AD1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4611" y="2717440"/>
            <a:ext cx="1467674" cy="1235936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84586887-8A73-8126-A43D-48077D6269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272542">
            <a:off x="6221531" y="2664884"/>
            <a:ext cx="1609256" cy="1341047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FCF996D5-20D3-5B65-31BB-E0EA86B743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14611" y="4281307"/>
            <a:ext cx="1434060" cy="1343678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89A5E45E-D7CB-1A43-B557-C131AB21667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0776442">
            <a:off x="8392257" y="3149692"/>
            <a:ext cx="1309662" cy="1720909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FC5371BC-3922-AA5A-981D-261697B74D7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29966" y="4377827"/>
            <a:ext cx="1899266" cy="1247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468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>
            <a:extLst>
              <a:ext uri="{FF2B5EF4-FFF2-40B4-BE49-F238E27FC236}">
                <a16:creationId xmlns:a16="http://schemas.microsoft.com/office/drawing/2014/main" id="{5918D505-BAC4-9A98-9817-2C173B73EA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39291"/>
            <a:ext cx="7276484" cy="5118709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 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우리의 힘으로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14" name="그림 13">
            <a:extLst>
              <a:ext uri="{FF2B5EF4-FFF2-40B4-BE49-F238E27FC236}">
                <a16:creationId xmlns:a16="http://schemas.microsoft.com/office/drawing/2014/main" id="{2BAB27B4-0596-9A22-3F63-EE02F85AD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840618">
            <a:off x="7174718" y="3005576"/>
            <a:ext cx="1294978" cy="109050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84586887-8A73-8126-A43D-48077D6269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272542">
            <a:off x="8750434" y="2964230"/>
            <a:ext cx="1179352" cy="982794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FCF996D5-20D3-5B65-31BB-E0EA86B743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45718" y="4299065"/>
            <a:ext cx="1045918" cy="979999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89A5E45E-D7CB-1A43-B557-C131AB21667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854303">
            <a:off x="10357797" y="2836719"/>
            <a:ext cx="942013" cy="1237814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FC5371BC-3922-AA5A-981D-261697B74D7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61743" y="4332272"/>
            <a:ext cx="1185443" cy="778424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34DAA141-C046-FF49-9241-9EC1857BFAF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3525" y="1193858"/>
            <a:ext cx="10231278" cy="628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259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0.00185 L -0.00052 0.00209 L -0.2405 0.00672 C -0.25183 0.00718 -0.26315 0.01065 -0.27435 0.01435 C -0.27565 0.01482 -0.31706 0.03241 -0.32461 0.03704 C -0.33203 0.04144 -0.3392 0.04722 -0.34662 0.05209 C -0.35352 0.05648 -0.36094 0.05949 -0.36784 0.06459 C -0.37396 0.06922 -0.37943 0.07616 -0.38542 0.08102 C -0.39219 0.08611 -0.39922 0.08982 -0.40599 0.09468 C -0.42214 0.10695 -0.43802 0.12014 -0.45417 0.13241 C -0.46042 0.13727 -0.46693 0.14167 -0.47318 0.1463 C -0.4862 0.15602 -0.5 0.16621 -0.51146 0.18148 C -0.51381 0.18472 -0.5237 0.19769 -0.52487 0.20047 C -0.52552 0.20209 -0.52631 0.20371 -0.52696 0.20533 C -0.52774 0.20741 -0.52904 0.21181 -0.52904 0.21204 " pathEditMode="relative" rAng="0" ptsTypes="AAAAAAAAAAAAA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32" y="10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4 0.00672 L 0.0164 0.00695 C -0.06511 -0.00185 0.02877 0.00996 -0.0573 -0.00694 C -0.07201 -0.00995 -0.08698 -0.01111 -0.10183 -0.01319 C -0.12266 -0.00902 -0.14362 -0.00787 -0.16407 -0.00069 C -0.17904 0.0044 -0.20053 0.02662 -0.21433 0.0382 C -0.22019 0.04329 -0.22644 0.04653 -0.23204 0.05209 C -0.24141 0.06158 -0.25 0.07292 -0.25899 0.08357 C -0.26485 0.09051 -0.27071 0.09792 -0.27657 0.10486 C -0.28086 0.10996 -0.28542 0.11436 -0.28933 0.12014 C -0.29388 0.12639 -0.29805 0.13334 -0.30287 0.13889 C -0.30287 0.13912 -0.32761 0.16412 -0.33542 0.17408 C -0.33685 0.17616 -0.33829 0.17824 -0.33959 0.18056 C -0.33998 0.18102 -0.34271 0.18797 -0.3431 0.18936 C -0.34375 0.19121 -0.34401 0.19352 -0.34454 0.19561 C -0.34519 0.19815 -0.34597 0.2007 -0.34662 0.20324 " pathEditMode="relative" rAng="0" ptsTypes="AAAAAAAAAAAAAAAA"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51" y="8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43 0.01435 L 0.00443 0.01458 C -0.06706 0.0118 0.00378 0.01643 -0.08763 0.00162 C -0.12148 -0.00371 -0.1556 -0.00764 -0.18945 -0.01204 C -0.21432 -0.00926 -0.23932 -0.01019 -0.2638 -0.00325 C -0.28242 0.00185 -0.30026 0.01458 -0.31836 0.0243 C -0.3612 0.04768 -0.37213 0.053 -0.41029 0.08587 C -0.44427 0.11527 -0.48047 0.13819 -0.51146 0.17662 C -0.54922 0.22314 -0.54948 0.22916 -0.57864 0.25462 C -0.5918 0.26597 -0.60612 0.27685 -0.61966 0.28587 C -0.62643 0.2905 -0.63346 0.29375 -0.64023 0.29861 C -0.64726 0.30347 -0.65377 0.30995 -0.66081 0.31481 C -0.73424 0.36666 -0.65026 0.30416 -0.69896 0.34004 C -0.70404 0.34375 -0.70547 0.34467 -0.70963 0.35023 C -0.71016 0.35092 -0.71055 0.35185 -0.71094 0.35277 " pathEditMode="relative" rAng="0" ptsTypes="AAAAAAAAAAAAAAA">
                                      <p:cBhvr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768" y="1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29 0.00949 L -0.00729 0.00972 C -0.01914 0.0081 -0.03086 0.00602 -0.04271 0.00555 C -0.08112 0.00416 -0.12995 0.0044 -0.17213 0.0044 " pathEditMode="relative" rAng="0" ptsTypes="AAAA">
                                      <p:cBhvr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42" y="-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91 0.01713 L -0.00391 0.01713 C -0.00716 0.1 -0.00247 0.01805 -0.00898 0.075 C -0.00977 0.0824 -0.00925 0.09027 -0.01029 0.09768 C -0.01068 0.09976 -0.01823 0.1368 -0.02096 0.14421 C -0.02331 0.15069 -0.0263 0.15648 -0.02943 0.1618 C -0.03438 0.1699 -0.03906 0.1787 -0.04505 0.18449 C -0.04805 0.1875 -0.05104 0.19074 -0.05417 0.19328 C -0.06081 0.19861 -0.06862 0.20254 -0.07539 0.20578 C -0.07995 0.2081 -0.08438 0.21064 -0.08893 0.21226 C -0.1026 0.21689 -0.10977 0.21713 -0.12279 0.21967 L -0.1405 0.22361 L -0.29831 0.21967 C -0.3043 0.21944 -0.31003 0.21643 -0.31602 0.21458 L -0.32513 0.21226 C -0.32969 0.21088 -0.33412 0.20926 -0.33854 0.20833 C -0.34102 0.20787 -0.34336 0.20763 -0.3457 0.20717 C -0.34831 0.20648 -0.35091 0.20532 -0.35352 0.20463 C -0.35938 0.20301 -0.35925 0.20324 -0.36471 0.20324 " pathEditMode="relative" ptsTypes="AAAAAAAAAAAAAAAAAAA">
                                      <p:cBhvr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 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우리의 힘으로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1C4AF019-3050-1E99-BC90-C438F2F477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59" y="1079709"/>
            <a:ext cx="11411797" cy="921989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0553AEE7-1637-165E-78C7-9FDB401AA6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024" y="2023745"/>
            <a:ext cx="4630016" cy="4834255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7762" y="2712720"/>
            <a:ext cx="5331072" cy="3349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0140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 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우리의 힘으로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1C4AF019-3050-1E99-BC90-C438F2F477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59" y="1079709"/>
            <a:ext cx="11411797" cy="921989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441BA84D-0EE4-6455-031C-765EFE53AC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487" y="2001698"/>
            <a:ext cx="4680113" cy="4856302"/>
          </a:xfrm>
          <a:prstGeom prst="rect">
            <a:avLst/>
          </a:prstGeom>
        </p:spPr>
      </p:pic>
      <p:grpSp>
        <p:nvGrpSpPr>
          <p:cNvPr id="7" name="그룹 6"/>
          <p:cNvGrpSpPr/>
          <p:nvPr/>
        </p:nvGrpSpPr>
        <p:grpSpPr>
          <a:xfrm>
            <a:off x="6035040" y="2563389"/>
            <a:ext cx="5401780" cy="3587006"/>
            <a:chOff x="5625552" y="3264429"/>
            <a:chExt cx="5679659" cy="3587006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625552" y="3274076"/>
              <a:ext cx="5679659" cy="3577359"/>
            </a:xfrm>
            <a:prstGeom prst="rect">
              <a:avLst/>
            </a:prstGeom>
          </p:spPr>
        </p:pic>
        <p:sp>
          <p:nvSpPr>
            <p:cNvPr id="9" name="직사각형 8"/>
            <p:cNvSpPr/>
            <p:nvPr/>
          </p:nvSpPr>
          <p:spPr>
            <a:xfrm>
              <a:off x="7396480" y="3264429"/>
              <a:ext cx="1869452" cy="210704"/>
            </a:xfrm>
            <a:prstGeom prst="rect">
              <a:avLst/>
            </a:prstGeom>
            <a:solidFill>
              <a:srgbClr val="D2F2FF"/>
            </a:solidFill>
            <a:ln>
              <a:solidFill>
                <a:srgbClr val="D2F2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6115850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 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우리의 힘으로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1C4AF019-3050-1E99-BC90-C438F2F477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59" y="1079709"/>
            <a:ext cx="11411797" cy="921989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D2CCCFDD-7E5D-2988-5CFC-FE9B09684F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487" y="1963929"/>
            <a:ext cx="4344833" cy="4894071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9671" y="2610439"/>
            <a:ext cx="5374640" cy="3256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444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1. </a:t>
              </a:r>
              <a:r>
                <a:rPr lang="ko-KR" altLang="en-US" b="1" dirty="0">
                  <a:solidFill>
                    <a:srgbClr val="50B7E8"/>
                  </a:solidFill>
                </a:rPr>
                <a:t>자원순환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우리의 힘으로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7" name="그림 6">
            <a:extLst>
              <a:ext uri="{FF2B5EF4-FFF2-40B4-BE49-F238E27FC236}">
                <a16:creationId xmlns:a16="http://schemas.microsoft.com/office/drawing/2014/main" id="{1E7B5000-2922-7FF0-E864-2C7E21C5D0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93" y="1129838"/>
            <a:ext cx="12192000" cy="898563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C4B8F804-DFA7-FEB6-CBA9-C58D7D4F1E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0770" y="2185327"/>
            <a:ext cx="10073984" cy="1243509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8FBBD65C-7385-CC89-BA73-364A6CD193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5818" y="3585762"/>
            <a:ext cx="5188773" cy="2986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4076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AD6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녹색소비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E96694B8-C9BA-B51E-EFFB-107BAEE50FE4}"/>
              </a:ext>
            </a:extLst>
          </p:cNvPr>
          <p:cNvSpPr/>
          <p:nvPr/>
        </p:nvSpPr>
        <p:spPr>
          <a:xfrm>
            <a:off x="266458" y="794197"/>
            <a:ext cx="2095500" cy="2781300"/>
          </a:xfrm>
          <a:prstGeom prst="round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64B6A93F-354D-929D-1522-566ABB0510E1}"/>
              </a:ext>
            </a:extLst>
          </p:cNvPr>
          <p:cNvSpPr/>
          <p:nvPr/>
        </p:nvSpPr>
        <p:spPr>
          <a:xfrm>
            <a:off x="471486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자원순환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B01439-AFA2-B730-4540-3FD1735C478A}"/>
              </a:ext>
            </a:extLst>
          </p:cNvPr>
          <p:cNvSpPr txBox="1"/>
          <p:nvPr/>
        </p:nvSpPr>
        <p:spPr>
          <a:xfrm>
            <a:off x="2650499" y="1228070"/>
            <a:ext cx="736611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아껴 쓰고 다시 쓰는 </a:t>
            </a:r>
            <a:endParaRPr lang="en-US" altLang="ko-KR" sz="6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자원순환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AF031549-3ADC-2D1E-4F61-8E6E308A60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5360" y="3906858"/>
            <a:ext cx="7641038" cy="161560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27889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5525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알고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1DB74CBD-0731-D386-94D5-3340AE9D73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59" y="1130572"/>
            <a:ext cx="11412543" cy="552527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9041" y="1876611"/>
            <a:ext cx="7498399" cy="4692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1728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타원형 설명선 1"/>
          <p:cNvSpPr/>
          <p:nvPr/>
        </p:nvSpPr>
        <p:spPr>
          <a:xfrm>
            <a:off x="7820020" y="3647441"/>
            <a:ext cx="3914780" cy="2783840"/>
          </a:xfrm>
          <a:prstGeom prst="wedgeEllipseCallou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5525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알고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1DB74CBD-0731-D386-94D5-3340AE9D73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59" y="1130572"/>
            <a:ext cx="11412543" cy="552527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B732741E-3864-601A-F3DB-A75E6CCBFA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040" y="1792032"/>
            <a:ext cx="5648960" cy="4779156"/>
          </a:xfrm>
          <a:prstGeom prst="rect">
            <a:avLst/>
          </a:prstGeom>
        </p:spPr>
      </p:pic>
      <p:cxnSp>
        <p:nvCxnSpPr>
          <p:cNvPr id="14" name="직선 화살표 연결선 13">
            <a:extLst>
              <a:ext uri="{FF2B5EF4-FFF2-40B4-BE49-F238E27FC236}">
                <a16:creationId xmlns:a16="http://schemas.microsoft.com/office/drawing/2014/main" id="{E45B3233-8480-284C-E7B4-0D0E101CF01D}"/>
              </a:ext>
            </a:extLst>
          </p:cNvPr>
          <p:cNvCxnSpPr/>
          <p:nvPr/>
        </p:nvCxnSpPr>
        <p:spPr>
          <a:xfrm>
            <a:off x="8293821" y="2931428"/>
            <a:ext cx="981512" cy="0"/>
          </a:xfrm>
          <a:prstGeom prst="straightConnector1">
            <a:avLst/>
          </a:prstGeom>
          <a:ln w="76200">
            <a:headEnd type="none" w="med" len="med"/>
            <a:tailEnd type="arrow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17" name="그림 16">
            <a:extLst>
              <a:ext uri="{FF2B5EF4-FFF2-40B4-BE49-F238E27FC236}">
                <a16:creationId xmlns:a16="http://schemas.microsoft.com/office/drawing/2014/main" id="{F861B611-64C8-914B-D694-AA8696B936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75333" y="2358777"/>
            <a:ext cx="2793534" cy="828791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42AC355-08D4-E637-DAC1-5E714D22D07D}"/>
              </a:ext>
            </a:extLst>
          </p:cNvPr>
          <p:cNvSpPr txBox="1"/>
          <p:nvPr/>
        </p:nvSpPr>
        <p:spPr>
          <a:xfrm>
            <a:off x="8081809" y="4254531"/>
            <a:ext cx="33912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rgbClr val="2389E5"/>
                </a:solidFill>
                <a:ea typeface="한컴산뜻돋움" panose="02000000000000000000" pitchFamily="2" charset="-127"/>
              </a:rPr>
              <a:t>나무젓가락은 재활용품 품목에 해당하지 </a:t>
            </a:r>
            <a:endParaRPr lang="en-US" altLang="ko-KR" sz="2400" dirty="0">
              <a:solidFill>
                <a:srgbClr val="2389E5"/>
              </a:solidFill>
              <a:ea typeface="한컴산뜻돋움" panose="02000000000000000000" pitchFamily="2" charset="-127"/>
            </a:endParaRPr>
          </a:p>
          <a:p>
            <a:pPr algn="ctr"/>
            <a:r>
              <a:rPr lang="ko-KR" altLang="en-US" sz="2400" dirty="0">
                <a:solidFill>
                  <a:srgbClr val="2389E5"/>
                </a:solidFill>
                <a:ea typeface="한컴산뜻돋움" panose="02000000000000000000" pitchFamily="2" charset="-127"/>
              </a:rPr>
              <a:t>않으므로 종량제 </a:t>
            </a:r>
            <a:endParaRPr lang="en-US" altLang="ko-KR" sz="2400" dirty="0">
              <a:solidFill>
                <a:srgbClr val="2389E5"/>
              </a:solidFill>
              <a:ea typeface="한컴산뜻돋움" panose="02000000000000000000" pitchFamily="2" charset="-127"/>
            </a:endParaRPr>
          </a:p>
          <a:p>
            <a:pPr algn="ctr"/>
            <a:r>
              <a:rPr lang="ko-KR" altLang="en-US" sz="2400" dirty="0">
                <a:solidFill>
                  <a:srgbClr val="2389E5"/>
                </a:solidFill>
                <a:ea typeface="한컴산뜻돋움" panose="02000000000000000000" pitchFamily="2" charset="-127"/>
              </a:rPr>
              <a:t>봉투로 배출하면 됩니다</a:t>
            </a:r>
            <a:r>
              <a:rPr lang="en-US" altLang="ko-KR" sz="2400" dirty="0">
                <a:solidFill>
                  <a:srgbClr val="2389E5"/>
                </a:solidFill>
                <a:ea typeface="한컴산뜻돋움" panose="02000000000000000000" pitchFamily="2" charset="-127"/>
              </a:rPr>
              <a:t>.</a:t>
            </a:r>
            <a:endParaRPr lang="ko-KR" altLang="en-US" sz="2400" dirty="0">
              <a:solidFill>
                <a:srgbClr val="2389E5"/>
              </a:solidFill>
              <a:ea typeface="한컴산뜻돋움" panose="02000000000000000000" pitchFamily="2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8D107F5F-9868-9ABC-AE9C-7F2EDB82B1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3923" y="1983030"/>
            <a:ext cx="1921974" cy="1896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507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타원형 설명선 18"/>
          <p:cNvSpPr/>
          <p:nvPr/>
        </p:nvSpPr>
        <p:spPr>
          <a:xfrm>
            <a:off x="7376160" y="3628139"/>
            <a:ext cx="4254842" cy="2823576"/>
          </a:xfrm>
          <a:prstGeom prst="wedgeEllipseCallou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5525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알고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1DB74CBD-0731-D386-94D5-3340AE9D73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59" y="1130572"/>
            <a:ext cx="11412543" cy="552527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B732741E-3864-601A-F3DB-A75E6CCBFA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199" y="1792032"/>
            <a:ext cx="5738133" cy="4779156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88638192-586D-DFA7-341C-E3985681CE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13428" y="2004648"/>
            <a:ext cx="1720922" cy="1884220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F861B611-64C8-914B-D694-AA8696B936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15847" y="2317032"/>
            <a:ext cx="2793534" cy="828791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42AC355-08D4-E637-DAC1-5E714D22D07D}"/>
              </a:ext>
            </a:extLst>
          </p:cNvPr>
          <p:cNvSpPr txBox="1"/>
          <p:nvPr/>
        </p:nvSpPr>
        <p:spPr>
          <a:xfrm>
            <a:off x="7773140" y="4070431"/>
            <a:ext cx="346088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rgbClr val="2389E5"/>
                </a:solidFill>
                <a:ea typeface="한컴산뜻돋움" panose="02000000000000000000" pitchFamily="2" charset="-127"/>
              </a:rPr>
              <a:t> 휴지는 밀도가 낮고</a:t>
            </a:r>
            <a:r>
              <a:rPr lang="en-US" altLang="ko-KR" sz="2400" dirty="0">
                <a:solidFill>
                  <a:srgbClr val="2389E5"/>
                </a:solidFill>
                <a:ea typeface="한컴산뜻돋움" panose="02000000000000000000" pitchFamily="2" charset="-127"/>
              </a:rPr>
              <a:t>, </a:t>
            </a:r>
          </a:p>
          <a:p>
            <a:pPr algn="ctr"/>
            <a:r>
              <a:rPr lang="ko-KR" altLang="en-US" sz="2400" dirty="0">
                <a:solidFill>
                  <a:srgbClr val="2389E5"/>
                </a:solidFill>
                <a:ea typeface="한컴산뜻돋움" panose="02000000000000000000" pitchFamily="2" charset="-127"/>
              </a:rPr>
              <a:t>이물질이 묻어 있을 </a:t>
            </a:r>
            <a:endParaRPr lang="en-US" altLang="ko-KR" sz="2400" dirty="0">
              <a:solidFill>
                <a:srgbClr val="2389E5"/>
              </a:solidFill>
              <a:ea typeface="한컴산뜻돋움" panose="02000000000000000000" pitchFamily="2" charset="-127"/>
            </a:endParaRPr>
          </a:p>
          <a:p>
            <a:pPr algn="ctr"/>
            <a:r>
              <a:rPr lang="ko-KR" altLang="en-US" sz="2400" dirty="0">
                <a:solidFill>
                  <a:srgbClr val="2389E5"/>
                </a:solidFill>
                <a:ea typeface="한컴산뜻돋움" panose="02000000000000000000" pitchFamily="2" charset="-127"/>
              </a:rPr>
              <a:t>가능성이 높기 때문에 </a:t>
            </a:r>
            <a:endParaRPr lang="en-US" altLang="ko-KR" sz="2400" dirty="0">
              <a:solidFill>
                <a:srgbClr val="2389E5"/>
              </a:solidFill>
              <a:ea typeface="한컴산뜻돋움" panose="02000000000000000000" pitchFamily="2" charset="-127"/>
            </a:endParaRPr>
          </a:p>
          <a:p>
            <a:pPr algn="ctr"/>
            <a:r>
              <a:rPr lang="ko-KR" altLang="en-US" sz="2400" dirty="0">
                <a:solidFill>
                  <a:srgbClr val="2389E5"/>
                </a:solidFill>
                <a:ea typeface="한컴산뜻돋움" panose="02000000000000000000" pitchFamily="2" charset="-127"/>
              </a:rPr>
              <a:t>일반쓰레기로 종량제 </a:t>
            </a:r>
            <a:endParaRPr lang="en-US" altLang="ko-KR" sz="2400" dirty="0">
              <a:solidFill>
                <a:srgbClr val="2389E5"/>
              </a:solidFill>
              <a:ea typeface="한컴산뜻돋움" panose="02000000000000000000" pitchFamily="2" charset="-127"/>
            </a:endParaRPr>
          </a:p>
          <a:p>
            <a:pPr algn="ctr"/>
            <a:r>
              <a:rPr lang="ko-KR" altLang="en-US" sz="2400" dirty="0">
                <a:solidFill>
                  <a:srgbClr val="2389E5"/>
                </a:solidFill>
                <a:ea typeface="한컴산뜻돋움" panose="02000000000000000000" pitchFamily="2" charset="-127"/>
              </a:rPr>
              <a:t>봉투에 배출합니다</a:t>
            </a:r>
            <a:r>
              <a:rPr lang="en-US" altLang="ko-KR" sz="2400" dirty="0">
                <a:solidFill>
                  <a:srgbClr val="2389E5"/>
                </a:solidFill>
                <a:ea typeface="한컴산뜻돋움" panose="02000000000000000000" pitchFamily="2" charset="-127"/>
              </a:rPr>
              <a:t>.</a:t>
            </a:r>
            <a:endParaRPr lang="ko-KR" altLang="en-US" sz="2400" dirty="0">
              <a:solidFill>
                <a:srgbClr val="2389E5"/>
              </a:solidFill>
              <a:ea typeface="한컴산뜻돋움" panose="02000000000000000000" pitchFamily="2" charset="-127"/>
            </a:endParaRPr>
          </a:p>
        </p:txBody>
      </p:sp>
      <p:cxnSp>
        <p:nvCxnSpPr>
          <p:cNvPr id="20" name="직선 화살표 연결선 19">
            <a:extLst>
              <a:ext uri="{FF2B5EF4-FFF2-40B4-BE49-F238E27FC236}">
                <a16:creationId xmlns:a16="http://schemas.microsoft.com/office/drawing/2014/main" id="{E45B3233-8480-284C-E7B4-0D0E101CF01D}"/>
              </a:ext>
            </a:extLst>
          </p:cNvPr>
          <p:cNvCxnSpPr/>
          <p:nvPr/>
        </p:nvCxnSpPr>
        <p:spPr>
          <a:xfrm>
            <a:off x="8234335" y="2799348"/>
            <a:ext cx="981512" cy="0"/>
          </a:xfrm>
          <a:prstGeom prst="straightConnector1">
            <a:avLst/>
          </a:prstGeom>
          <a:ln w="76200">
            <a:headEnd type="none" w="med" len="med"/>
            <a:tailEnd type="arrow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1588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타원형 설명선 18"/>
          <p:cNvSpPr/>
          <p:nvPr/>
        </p:nvSpPr>
        <p:spPr>
          <a:xfrm>
            <a:off x="7325360" y="3463692"/>
            <a:ext cx="4338320" cy="2988023"/>
          </a:xfrm>
          <a:prstGeom prst="wedgeEllipseCallou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5525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알고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1DB74CBD-0731-D386-94D5-3340AE9D73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59" y="1130572"/>
            <a:ext cx="11412543" cy="552527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B732741E-3864-601A-F3DB-A75E6CCBFA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720" y="1792032"/>
            <a:ext cx="5459524" cy="4779156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F861B611-64C8-914B-D694-AA8696B936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76677" y="2243014"/>
            <a:ext cx="2793534" cy="828791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42AC355-08D4-E637-DAC1-5E714D22D07D}"/>
              </a:ext>
            </a:extLst>
          </p:cNvPr>
          <p:cNvSpPr txBox="1"/>
          <p:nvPr/>
        </p:nvSpPr>
        <p:spPr>
          <a:xfrm>
            <a:off x="7673551" y="3988207"/>
            <a:ext cx="380851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dirty="0">
                <a:solidFill>
                  <a:srgbClr val="2389E5"/>
                </a:solidFill>
                <a:ea typeface="한컴산뜻돋움" panose="02000000000000000000" pitchFamily="2" charset="-127"/>
              </a:rPr>
              <a:t> </a:t>
            </a:r>
            <a:r>
              <a:rPr lang="ko-KR" altLang="en-US" sz="2400" dirty="0">
                <a:solidFill>
                  <a:srgbClr val="2389E5"/>
                </a:solidFill>
                <a:ea typeface="한컴산뜻돋움" panose="02000000000000000000" pitchFamily="2" charset="-127"/>
              </a:rPr>
              <a:t>영수증의 </a:t>
            </a:r>
            <a:r>
              <a:rPr lang="ko-KR" altLang="en-US" sz="2400" dirty="0" err="1">
                <a:solidFill>
                  <a:srgbClr val="2389E5"/>
                </a:solidFill>
                <a:ea typeface="한컴산뜻돋움" panose="02000000000000000000" pitchFamily="2" charset="-127"/>
              </a:rPr>
              <a:t>잉크부분이</a:t>
            </a:r>
            <a:r>
              <a:rPr lang="ko-KR" altLang="en-US" sz="2400" dirty="0">
                <a:solidFill>
                  <a:srgbClr val="2389E5"/>
                </a:solidFill>
                <a:ea typeface="한컴산뜻돋움" panose="02000000000000000000" pitchFamily="2" charset="-127"/>
              </a:rPr>
              <a:t> </a:t>
            </a:r>
            <a:endParaRPr lang="en-US" altLang="ko-KR" sz="2400" dirty="0">
              <a:solidFill>
                <a:srgbClr val="2389E5"/>
              </a:solidFill>
              <a:ea typeface="한컴산뜻돋움" panose="02000000000000000000" pitchFamily="2" charset="-127"/>
            </a:endParaRPr>
          </a:p>
          <a:p>
            <a:pPr algn="ctr"/>
            <a:r>
              <a:rPr lang="ko-KR" altLang="en-US" sz="2400" dirty="0">
                <a:solidFill>
                  <a:srgbClr val="2389E5"/>
                </a:solidFill>
                <a:ea typeface="한컴산뜻돋움" panose="02000000000000000000" pitchFamily="2" charset="-127"/>
              </a:rPr>
              <a:t>종이를 만들 때 검은 점이 발생하는 등의 문제가 </a:t>
            </a:r>
            <a:endParaRPr lang="en-US" altLang="ko-KR" sz="2400" dirty="0">
              <a:solidFill>
                <a:srgbClr val="2389E5"/>
              </a:solidFill>
              <a:ea typeface="한컴산뜻돋움" panose="02000000000000000000" pitchFamily="2" charset="-127"/>
            </a:endParaRPr>
          </a:p>
          <a:p>
            <a:pPr algn="ctr"/>
            <a:r>
              <a:rPr lang="ko-KR" altLang="en-US" sz="2400" dirty="0">
                <a:solidFill>
                  <a:srgbClr val="2389E5"/>
                </a:solidFill>
                <a:ea typeface="한컴산뜻돋움" panose="02000000000000000000" pitchFamily="2" charset="-127"/>
              </a:rPr>
              <a:t>생길 수 있기 때문에 종량제봉투에 배출합니다</a:t>
            </a:r>
            <a:r>
              <a:rPr lang="en-US" altLang="ko-KR" sz="2400" dirty="0">
                <a:solidFill>
                  <a:srgbClr val="2389E5"/>
                </a:solidFill>
                <a:ea typeface="한컴산뜻돋움" panose="02000000000000000000" pitchFamily="2" charset="-127"/>
              </a:rPr>
              <a:t>.</a:t>
            </a:r>
            <a:endParaRPr lang="ko-KR" altLang="en-US" sz="2400" dirty="0">
              <a:solidFill>
                <a:srgbClr val="2389E5"/>
              </a:solidFill>
              <a:ea typeface="한컴산뜻돋움" panose="02000000000000000000" pitchFamily="2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7192FCBD-8859-6966-7E82-365B430889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7074" y="1951352"/>
            <a:ext cx="1945425" cy="1945425"/>
          </a:xfrm>
          <a:prstGeom prst="rect">
            <a:avLst/>
          </a:prstGeom>
        </p:spPr>
      </p:pic>
      <p:cxnSp>
        <p:nvCxnSpPr>
          <p:cNvPr id="20" name="직선 화살표 연결선 19">
            <a:extLst>
              <a:ext uri="{FF2B5EF4-FFF2-40B4-BE49-F238E27FC236}">
                <a16:creationId xmlns:a16="http://schemas.microsoft.com/office/drawing/2014/main" id="{E45B3233-8480-284C-E7B4-0D0E101CF01D}"/>
              </a:ext>
            </a:extLst>
          </p:cNvPr>
          <p:cNvCxnSpPr/>
          <p:nvPr/>
        </p:nvCxnSpPr>
        <p:spPr>
          <a:xfrm>
            <a:off x="8234335" y="2799348"/>
            <a:ext cx="981512" cy="0"/>
          </a:xfrm>
          <a:prstGeom prst="straightConnector1">
            <a:avLst/>
          </a:prstGeom>
          <a:ln w="76200">
            <a:headEnd type="none" w="med" len="med"/>
            <a:tailEnd type="arrow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2666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타원형 설명선 19"/>
          <p:cNvSpPr/>
          <p:nvPr/>
        </p:nvSpPr>
        <p:spPr>
          <a:xfrm>
            <a:off x="7325360" y="3535680"/>
            <a:ext cx="4409440" cy="2916035"/>
          </a:xfrm>
          <a:prstGeom prst="wedgeEllipseCallou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5525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알고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1DB74CBD-0731-D386-94D5-3340AE9D73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59" y="1130572"/>
            <a:ext cx="11412543" cy="552527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B732741E-3864-601A-F3DB-A75E6CCBFA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658" y="1757745"/>
            <a:ext cx="5623541" cy="4779156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F861B611-64C8-914B-D694-AA8696B936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54399" y="2384952"/>
            <a:ext cx="2793534" cy="828791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42AC355-08D4-E637-DAC1-5E714D22D07D}"/>
              </a:ext>
            </a:extLst>
          </p:cNvPr>
          <p:cNvSpPr txBox="1"/>
          <p:nvPr/>
        </p:nvSpPr>
        <p:spPr>
          <a:xfrm>
            <a:off x="7619585" y="4208867"/>
            <a:ext cx="38209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rgbClr val="2389E5"/>
                </a:solidFill>
                <a:latin typeface="+mn-ea"/>
              </a:rPr>
              <a:t>이물질이 묻은 </a:t>
            </a:r>
            <a:endParaRPr lang="en-US" altLang="ko-KR" sz="24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400" dirty="0">
                <a:solidFill>
                  <a:srgbClr val="2389E5"/>
                </a:solidFill>
                <a:latin typeface="+mn-ea"/>
              </a:rPr>
              <a:t>종이류는</a:t>
            </a:r>
            <a:endParaRPr lang="en-US" altLang="ko-KR" sz="24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400" dirty="0">
                <a:solidFill>
                  <a:srgbClr val="2389E5"/>
                </a:solidFill>
                <a:latin typeface="+mn-ea"/>
              </a:rPr>
              <a:t> 종량제봉투로 </a:t>
            </a:r>
            <a:endParaRPr lang="en-US" altLang="ko-KR" sz="24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400" dirty="0">
                <a:solidFill>
                  <a:srgbClr val="2389E5"/>
                </a:solidFill>
                <a:latin typeface="+mn-ea"/>
              </a:rPr>
              <a:t>배출합니다</a:t>
            </a:r>
            <a:r>
              <a:rPr lang="en-US" altLang="ko-KR" sz="2400" dirty="0">
                <a:solidFill>
                  <a:srgbClr val="2389E5"/>
                </a:solidFill>
                <a:latin typeface="+mn-ea"/>
              </a:rPr>
              <a:t>.</a:t>
            </a:r>
            <a:endParaRPr lang="ko-KR" altLang="en-US" sz="2400" dirty="0">
              <a:solidFill>
                <a:srgbClr val="2389E5"/>
              </a:solidFill>
              <a:latin typeface="+mn-ea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ED61CAD6-48F9-551F-753F-D14C5353B0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7812" y="1809243"/>
            <a:ext cx="1969910" cy="2023779"/>
          </a:xfrm>
          <a:prstGeom prst="rect">
            <a:avLst/>
          </a:prstGeom>
        </p:spPr>
      </p:pic>
      <p:cxnSp>
        <p:nvCxnSpPr>
          <p:cNvPr id="19" name="직선 화살표 연결선 18">
            <a:extLst>
              <a:ext uri="{FF2B5EF4-FFF2-40B4-BE49-F238E27FC236}">
                <a16:creationId xmlns:a16="http://schemas.microsoft.com/office/drawing/2014/main" id="{E45B3233-8480-284C-E7B4-0D0E101CF01D}"/>
              </a:ext>
            </a:extLst>
          </p:cNvPr>
          <p:cNvCxnSpPr/>
          <p:nvPr/>
        </p:nvCxnSpPr>
        <p:spPr>
          <a:xfrm>
            <a:off x="8234335" y="2799348"/>
            <a:ext cx="981512" cy="0"/>
          </a:xfrm>
          <a:prstGeom prst="straightConnector1">
            <a:avLst/>
          </a:prstGeom>
          <a:ln w="76200">
            <a:headEnd type="none" w="med" len="med"/>
            <a:tailEnd type="arrow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228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타원형 설명선 19"/>
          <p:cNvSpPr/>
          <p:nvPr/>
        </p:nvSpPr>
        <p:spPr>
          <a:xfrm>
            <a:off x="7325360" y="3535680"/>
            <a:ext cx="4409440" cy="2916035"/>
          </a:xfrm>
          <a:prstGeom prst="wedgeEllipseCallou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5525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알고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1DB74CBD-0731-D386-94D5-3340AE9D73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59" y="1130572"/>
            <a:ext cx="11412543" cy="552527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B732741E-3864-601A-F3DB-A75E6CCBFA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280" y="1792032"/>
            <a:ext cx="5419568" cy="4779156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F861B611-64C8-914B-D694-AA8696B936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54887" y="2335118"/>
            <a:ext cx="2793534" cy="828791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42AC355-08D4-E637-DAC1-5E714D22D07D}"/>
              </a:ext>
            </a:extLst>
          </p:cNvPr>
          <p:cNvSpPr txBox="1"/>
          <p:nvPr/>
        </p:nvSpPr>
        <p:spPr>
          <a:xfrm>
            <a:off x="7799676" y="4046994"/>
            <a:ext cx="360883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rgbClr val="2389E5"/>
                </a:solidFill>
                <a:latin typeface="+mn-ea"/>
              </a:rPr>
              <a:t>어패류</a:t>
            </a:r>
            <a:r>
              <a:rPr lang="en-US" altLang="ko-KR" sz="2400" dirty="0">
                <a:solidFill>
                  <a:srgbClr val="2389E5"/>
                </a:solidFill>
                <a:latin typeface="+mn-ea"/>
              </a:rPr>
              <a:t>(</a:t>
            </a:r>
            <a:r>
              <a:rPr lang="ko-KR" altLang="en-US" sz="2400" dirty="0">
                <a:solidFill>
                  <a:srgbClr val="2389E5"/>
                </a:solidFill>
                <a:latin typeface="+mn-ea"/>
              </a:rPr>
              <a:t>조개</a:t>
            </a:r>
            <a:r>
              <a:rPr lang="en-US" altLang="ko-KR" sz="2400" dirty="0">
                <a:solidFill>
                  <a:srgbClr val="2389E5"/>
                </a:solidFill>
                <a:latin typeface="+mn-ea"/>
              </a:rPr>
              <a:t>, </a:t>
            </a:r>
            <a:r>
              <a:rPr lang="ko-KR" altLang="en-US" sz="2400" dirty="0">
                <a:solidFill>
                  <a:srgbClr val="2389E5"/>
                </a:solidFill>
                <a:latin typeface="+mn-ea"/>
              </a:rPr>
              <a:t>소라</a:t>
            </a:r>
            <a:r>
              <a:rPr lang="en-US" altLang="ko-KR" sz="2400" dirty="0">
                <a:solidFill>
                  <a:srgbClr val="2389E5"/>
                </a:solidFill>
                <a:latin typeface="+mn-ea"/>
              </a:rPr>
              <a:t>, </a:t>
            </a:r>
            <a:r>
              <a:rPr lang="ko-KR" altLang="en-US" sz="2400" dirty="0">
                <a:solidFill>
                  <a:srgbClr val="2389E5"/>
                </a:solidFill>
                <a:latin typeface="+mn-ea"/>
              </a:rPr>
              <a:t>전복</a:t>
            </a:r>
            <a:r>
              <a:rPr lang="en-US" altLang="ko-KR" sz="2400" dirty="0">
                <a:solidFill>
                  <a:srgbClr val="2389E5"/>
                </a:solidFill>
                <a:latin typeface="+mn-ea"/>
              </a:rPr>
              <a:t>, </a:t>
            </a:r>
            <a:r>
              <a:rPr lang="ko-KR" altLang="en-US" sz="2400" dirty="0">
                <a:solidFill>
                  <a:srgbClr val="2389E5"/>
                </a:solidFill>
                <a:latin typeface="+mn-ea"/>
              </a:rPr>
              <a:t>멍게</a:t>
            </a:r>
            <a:r>
              <a:rPr lang="en-US" altLang="ko-KR" sz="2400" dirty="0">
                <a:solidFill>
                  <a:srgbClr val="2389E5"/>
                </a:solidFill>
                <a:latin typeface="+mn-ea"/>
              </a:rPr>
              <a:t>, </a:t>
            </a:r>
            <a:r>
              <a:rPr lang="ko-KR" altLang="en-US" sz="2400" dirty="0">
                <a:solidFill>
                  <a:srgbClr val="2389E5"/>
                </a:solidFill>
                <a:latin typeface="+mn-ea"/>
              </a:rPr>
              <a:t>굴</a:t>
            </a:r>
            <a:r>
              <a:rPr lang="en-US" altLang="ko-KR" sz="2400" dirty="0">
                <a:solidFill>
                  <a:srgbClr val="2389E5"/>
                </a:solidFill>
                <a:latin typeface="+mn-ea"/>
              </a:rPr>
              <a:t>, </a:t>
            </a:r>
            <a:r>
              <a:rPr lang="ko-KR" altLang="en-US" sz="2400" dirty="0">
                <a:solidFill>
                  <a:srgbClr val="2389E5"/>
                </a:solidFill>
                <a:latin typeface="+mn-ea"/>
              </a:rPr>
              <a:t>게</a:t>
            </a:r>
            <a:r>
              <a:rPr lang="en-US" altLang="ko-KR" sz="2400" dirty="0">
                <a:solidFill>
                  <a:srgbClr val="2389E5"/>
                </a:solidFill>
                <a:latin typeface="+mn-ea"/>
              </a:rPr>
              <a:t>, </a:t>
            </a:r>
            <a:r>
              <a:rPr lang="ko-KR" altLang="en-US" sz="2400" dirty="0">
                <a:solidFill>
                  <a:srgbClr val="2389E5"/>
                </a:solidFill>
                <a:latin typeface="+mn-ea"/>
              </a:rPr>
              <a:t>가재 등의 껍데기</a:t>
            </a:r>
            <a:r>
              <a:rPr lang="en-US" altLang="ko-KR" sz="2400" dirty="0">
                <a:solidFill>
                  <a:srgbClr val="2389E5"/>
                </a:solidFill>
                <a:latin typeface="+mn-ea"/>
              </a:rPr>
              <a:t>, </a:t>
            </a:r>
            <a:r>
              <a:rPr lang="ko-KR" altLang="en-US" sz="2400" dirty="0">
                <a:solidFill>
                  <a:srgbClr val="2389E5"/>
                </a:solidFill>
                <a:latin typeface="+mn-ea"/>
              </a:rPr>
              <a:t>생선 가시</a:t>
            </a:r>
            <a:r>
              <a:rPr lang="en-US" altLang="ko-KR" sz="2400" dirty="0">
                <a:solidFill>
                  <a:srgbClr val="2389E5"/>
                </a:solidFill>
                <a:latin typeface="+mn-ea"/>
              </a:rPr>
              <a:t>, </a:t>
            </a:r>
            <a:r>
              <a:rPr lang="ko-KR" altLang="en-US" sz="2400" dirty="0">
                <a:solidFill>
                  <a:srgbClr val="2389E5"/>
                </a:solidFill>
                <a:latin typeface="+mn-ea"/>
              </a:rPr>
              <a:t>복어내장</a:t>
            </a:r>
            <a:r>
              <a:rPr lang="en-US" altLang="ko-KR" sz="2400" dirty="0">
                <a:solidFill>
                  <a:srgbClr val="2389E5"/>
                </a:solidFill>
                <a:latin typeface="+mn-ea"/>
              </a:rPr>
              <a:t>)</a:t>
            </a:r>
            <a:r>
              <a:rPr lang="ko-KR" altLang="en-US" sz="2400" dirty="0">
                <a:solidFill>
                  <a:srgbClr val="2389E5"/>
                </a:solidFill>
                <a:latin typeface="+mn-ea"/>
              </a:rPr>
              <a:t>은 종량제봉투로 </a:t>
            </a:r>
            <a:endParaRPr lang="en-US" altLang="ko-KR" sz="24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400" dirty="0">
                <a:solidFill>
                  <a:srgbClr val="2389E5"/>
                </a:solidFill>
                <a:latin typeface="+mn-ea"/>
              </a:rPr>
              <a:t>배출합니다</a:t>
            </a:r>
            <a:r>
              <a:rPr lang="en-US" altLang="ko-KR" sz="2400" dirty="0">
                <a:solidFill>
                  <a:srgbClr val="2389E5"/>
                </a:solidFill>
                <a:latin typeface="+mn-ea"/>
              </a:rPr>
              <a:t>.</a:t>
            </a:r>
            <a:endParaRPr lang="ko-KR" altLang="en-US" sz="2400" dirty="0">
              <a:solidFill>
                <a:srgbClr val="2389E5"/>
              </a:solidFill>
              <a:latin typeface="+mn-ea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BD3A8777-0C87-20D5-BDAB-37F79AD6CF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22595" y="1965595"/>
            <a:ext cx="1743992" cy="1825742"/>
          </a:xfrm>
          <a:prstGeom prst="rect">
            <a:avLst/>
          </a:prstGeom>
        </p:spPr>
      </p:pic>
      <p:cxnSp>
        <p:nvCxnSpPr>
          <p:cNvPr id="19" name="직선 화살표 연결선 18">
            <a:extLst>
              <a:ext uri="{FF2B5EF4-FFF2-40B4-BE49-F238E27FC236}">
                <a16:creationId xmlns:a16="http://schemas.microsoft.com/office/drawing/2014/main" id="{E45B3233-8480-284C-E7B4-0D0E101CF01D}"/>
              </a:ext>
            </a:extLst>
          </p:cNvPr>
          <p:cNvCxnSpPr/>
          <p:nvPr/>
        </p:nvCxnSpPr>
        <p:spPr>
          <a:xfrm>
            <a:off x="8234335" y="2799348"/>
            <a:ext cx="981512" cy="0"/>
          </a:xfrm>
          <a:prstGeom prst="straightConnector1">
            <a:avLst/>
          </a:prstGeom>
          <a:ln w="76200">
            <a:headEnd type="none" w="med" len="med"/>
            <a:tailEnd type="arrow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6481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타원형 설명선 19"/>
          <p:cNvSpPr/>
          <p:nvPr/>
        </p:nvSpPr>
        <p:spPr>
          <a:xfrm>
            <a:off x="7325360" y="3535680"/>
            <a:ext cx="4409440" cy="2916035"/>
          </a:xfrm>
          <a:prstGeom prst="wedgeEllipseCallou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5525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알고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1DB74CBD-0731-D386-94D5-3340AE9D73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59" y="1130572"/>
            <a:ext cx="11412543" cy="552527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B732741E-3864-601A-F3DB-A75E6CCBFA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" y="1792032"/>
            <a:ext cx="5478623" cy="4779156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F861B611-64C8-914B-D694-AA8696B936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87747" y="2213730"/>
            <a:ext cx="2793534" cy="828791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42AC355-08D4-E637-DAC1-5E714D22D07D}"/>
              </a:ext>
            </a:extLst>
          </p:cNvPr>
          <p:cNvSpPr txBox="1"/>
          <p:nvPr/>
        </p:nvSpPr>
        <p:spPr>
          <a:xfrm>
            <a:off x="7856364" y="4110272"/>
            <a:ext cx="33474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rgbClr val="2389E5"/>
                </a:solidFill>
                <a:latin typeface="+mn-ea"/>
              </a:rPr>
              <a:t>달걀 껍질은 음식물 </a:t>
            </a:r>
            <a:endParaRPr lang="en-US" altLang="ko-KR" sz="24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400" dirty="0">
                <a:solidFill>
                  <a:srgbClr val="2389E5"/>
                </a:solidFill>
                <a:latin typeface="+mn-ea"/>
              </a:rPr>
              <a:t>쓰레기로 배출해서는 안 되는 물질이므로 </a:t>
            </a:r>
            <a:endParaRPr lang="en-US" altLang="ko-KR" sz="24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400" dirty="0">
                <a:solidFill>
                  <a:srgbClr val="2389E5"/>
                </a:solidFill>
                <a:latin typeface="+mn-ea"/>
              </a:rPr>
              <a:t>종량제 봉투로 </a:t>
            </a:r>
            <a:endParaRPr lang="en-US" altLang="ko-KR" sz="24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400" dirty="0">
                <a:solidFill>
                  <a:srgbClr val="2389E5"/>
                </a:solidFill>
                <a:latin typeface="+mn-ea"/>
              </a:rPr>
              <a:t>배출합니다</a:t>
            </a:r>
            <a:r>
              <a:rPr lang="en-US" altLang="ko-KR" sz="2400" dirty="0">
                <a:solidFill>
                  <a:srgbClr val="2389E5"/>
                </a:solidFill>
                <a:latin typeface="+mn-ea"/>
              </a:rPr>
              <a:t>.</a:t>
            </a:r>
            <a:endParaRPr lang="ko-KR" altLang="en-US" sz="2400" dirty="0">
              <a:solidFill>
                <a:srgbClr val="2389E5"/>
              </a:solidFill>
              <a:latin typeface="+mn-ea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81A758D6-5AED-5F03-30C5-B67A28A27A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19800" y="1978940"/>
            <a:ext cx="1779831" cy="1992985"/>
          </a:xfrm>
          <a:prstGeom prst="rect">
            <a:avLst/>
          </a:prstGeom>
        </p:spPr>
      </p:pic>
      <p:cxnSp>
        <p:nvCxnSpPr>
          <p:cNvPr id="19" name="직선 화살표 연결선 18">
            <a:extLst>
              <a:ext uri="{FF2B5EF4-FFF2-40B4-BE49-F238E27FC236}">
                <a16:creationId xmlns:a16="http://schemas.microsoft.com/office/drawing/2014/main" id="{E45B3233-8480-284C-E7B4-0D0E101CF01D}"/>
              </a:ext>
            </a:extLst>
          </p:cNvPr>
          <p:cNvCxnSpPr/>
          <p:nvPr/>
        </p:nvCxnSpPr>
        <p:spPr>
          <a:xfrm>
            <a:off x="8106235" y="2679844"/>
            <a:ext cx="981512" cy="0"/>
          </a:xfrm>
          <a:prstGeom prst="straightConnector1">
            <a:avLst/>
          </a:prstGeom>
          <a:ln w="76200">
            <a:headEnd type="none" w="med" len="med"/>
            <a:tailEnd type="arrow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1173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F2E0A655-66FD-44AC-9DE0-E6B839AF8C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245172"/>
            <a:ext cx="3991532" cy="447737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1EC1FA50-0B94-0577-A8C6-BAF45EDA26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175" y="1824526"/>
            <a:ext cx="10296900" cy="1924319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25C33007-A7B9-D768-E8A5-B509F62402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175" y="3978304"/>
            <a:ext cx="10296900" cy="2517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04011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AE281B2C-08AF-D0A6-2F21-B61DE5E306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198498"/>
            <a:ext cx="5020376" cy="466790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7E8EAE9B-DE71-13F2-93B3-5DB6FCEA3E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911" y="1926726"/>
            <a:ext cx="5335598" cy="4243133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C21F0014-24B9-7B96-3C0D-481122091C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8878" y="1926726"/>
            <a:ext cx="4256016" cy="4243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035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AE281B2C-08AF-D0A6-2F21-B61DE5E306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198498"/>
            <a:ext cx="5020376" cy="46679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EF07CD78-EF05-2E59-CCB5-3871BBEA45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076" y="2245867"/>
            <a:ext cx="5364924" cy="4498838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709FD5EF-7CC0-634E-E131-DB0D56B4D0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2095877"/>
            <a:ext cx="5440109" cy="4328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337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2A49EB4F-56BF-932A-A7D2-0544F231B7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139889"/>
            <a:ext cx="4563112" cy="552527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73113FE1-B5B8-651C-CB14-3E5099D029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0545" y="2034043"/>
            <a:ext cx="8830907" cy="4115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38266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B368A14F-D8CB-45C1-68EA-FE3A6F1319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455" y="1233488"/>
            <a:ext cx="6525536" cy="438211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7A777794-09F2-844B-7DB9-6F33AA571D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456" y="1751400"/>
            <a:ext cx="6142494" cy="4720706"/>
          </a:xfrm>
          <a:prstGeom prst="rect">
            <a:avLst/>
          </a:prstGeom>
        </p:spPr>
      </p:pic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8A739E49-70CB-5705-03C4-752AB8AF9469}"/>
              </a:ext>
            </a:extLst>
          </p:cNvPr>
          <p:cNvCxnSpPr>
            <a:cxnSpLocks/>
          </p:cNvCxnSpPr>
          <p:nvPr/>
        </p:nvCxnSpPr>
        <p:spPr>
          <a:xfrm>
            <a:off x="2340004" y="2406504"/>
            <a:ext cx="698471" cy="1498746"/>
          </a:xfrm>
          <a:prstGeom prst="line">
            <a:avLst/>
          </a:prstGeom>
          <a:ln w="57150">
            <a:solidFill>
              <a:srgbClr val="2389E5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6" name="그룹 5"/>
          <p:cNvGrpSpPr/>
          <p:nvPr/>
        </p:nvGrpSpPr>
        <p:grpSpPr>
          <a:xfrm>
            <a:off x="6940020" y="2173415"/>
            <a:ext cx="4782217" cy="3876675"/>
            <a:chOff x="6959070" y="1943100"/>
            <a:chExt cx="4782217" cy="3876675"/>
          </a:xfrm>
        </p:grpSpPr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272F771C-96D9-7152-085B-A45156BA19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363321" y="1943100"/>
              <a:ext cx="3782521" cy="1622864"/>
            </a:xfrm>
            <a:prstGeom prst="rect">
              <a:avLst/>
            </a:prstGeom>
          </p:spPr>
        </p:pic>
        <p:pic>
          <p:nvPicPr>
            <p:cNvPr id="22" name="그림 21">
              <a:extLst>
                <a:ext uri="{FF2B5EF4-FFF2-40B4-BE49-F238E27FC236}">
                  <a16:creationId xmlns:a16="http://schemas.microsoft.com/office/drawing/2014/main" id="{57FBB36F-9FB5-D4A6-DEA7-0A0DF07D550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959070" y="3997453"/>
              <a:ext cx="4782217" cy="182232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70857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B368A14F-D8CB-45C1-68EA-FE3A6F1319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455" y="1233488"/>
            <a:ext cx="6525536" cy="438211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7A777794-09F2-844B-7DB9-6F33AA571D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455" y="1751400"/>
            <a:ext cx="6171069" cy="4720706"/>
          </a:xfrm>
          <a:prstGeom prst="rect">
            <a:avLst/>
          </a:prstGeom>
        </p:spPr>
      </p:pic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E29B7C3D-2CE4-ADBC-341B-AAF679C8427D}"/>
              </a:ext>
            </a:extLst>
          </p:cNvPr>
          <p:cNvCxnSpPr>
            <a:cxnSpLocks/>
          </p:cNvCxnSpPr>
          <p:nvPr/>
        </p:nvCxnSpPr>
        <p:spPr>
          <a:xfrm>
            <a:off x="2332139" y="3122800"/>
            <a:ext cx="706336" cy="1515875"/>
          </a:xfrm>
          <a:prstGeom prst="line">
            <a:avLst/>
          </a:prstGeom>
          <a:ln w="57150">
            <a:solidFill>
              <a:srgbClr val="2389E5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7" name="그룹 6"/>
          <p:cNvGrpSpPr/>
          <p:nvPr/>
        </p:nvGrpSpPr>
        <p:grpSpPr>
          <a:xfrm>
            <a:off x="6913107" y="2319726"/>
            <a:ext cx="4829849" cy="3584054"/>
            <a:chOff x="6884532" y="2130945"/>
            <a:chExt cx="4829849" cy="3584054"/>
          </a:xfrm>
        </p:grpSpPr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41BCADBE-75A2-250B-9BC5-229FD604C47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676652" y="2130945"/>
              <a:ext cx="3384549" cy="1499039"/>
            </a:xfrm>
            <a:prstGeom prst="rect">
              <a:avLst/>
            </a:prstGeom>
          </p:spPr>
        </p:pic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9D2EAB23-D34E-0979-18EE-62552B9620B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884532" y="4111752"/>
              <a:ext cx="4829849" cy="160324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85768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B368A14F-D8CB-45C1-68EA-FE3A6F1319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455" y="1233488"/>
            <a:ext cx="6525536" cy="438211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7A777794-09F2-844B-7DB9-6F33AA571D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456" y="1751400"/>
            <a:ext cx="6142494" cy="4720706"/>
          </a:xfrm>
          <a:prstGeom prst="rect">
            <a:avLst/>
          </a:prstGeom>
        </p:spPr>
      </p:pic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F163694B-1400-299C-D4E7-C150998492AF}"/>
              </a:ext>
            </a:extLst>
          </p:cNvPr>
          <p:cNvCxnSpPr>
            <a:cxnSpLocks/>
          </p:cNvCxnSpPr>
          <p:nvPr/>
        </p:nvCxnSpPr>
        <p:spPr>
          <a:xfrm>
            <a:off x="2331615" y="3873442"/>
            <a:ext cx="678285" cy="1508183"/>
          </a:xfrm>
          <a:prstGeom prst="line">
            <a:avLst/>
          </a:prstGeom>
          <a:ln w="57150">
            <a:solidFill>
              <a:srgbClr val="2389E5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2" name="그룹 1"/>
          <p:cNvGrpSpPr/>
          <p:nvPr/>
        </p:nvGrpSpPr>
        <p:grpSpPr>
          <a:xfrm>
            <a:off x="7001018" y="2338141"/>
            <a:ext cx="4810796" cy="3547223"/>
            <a:chOff x="6962918" y="2194309"/>
            <a:chExt cx="4810796" cy="3547223"/>
          </a:xfrm>
        </p:grpSpPr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F54681D4-7F93-6FC8-633A-D92D4F64158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786915" y="2194309"/>
              <a:ext cx="3162802" cy="1435675"/>
            </a:xfrm>
            <a:prstGeom prst="rect">
              <a:avLst/>
            </a:prstGeom>
          </p:spPr>
        </p:pic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8B1721E4-ACF6-9432-CF15-1DEA59EA0D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962918" y="4111753"/>
              <a:ext cx="4810796" cy="162977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61691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B368A14F-D8CB-45C1-68EA-FE3A6F1319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455" y="1233488"/>
            <a:ext cx="6525536" cy="438211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7A777794-09F2-844B-7DB9-6F33AA571D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455" y="1751400"/>
            <a:ext cx="6247269" cy="4720706"/>
          </a:xfrm>
          <a:prstGeom prst="rect">
            <a:avLst/>
          </a:prstGeom>
        </p:spPr>
      </p:pic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E4E5EFAE-C733-B3C5-8DF2-D85CEA395523}"/>
              </a:ext>
            </a:extLst>
          </p:cNvPr>
          <p:cNvCxnSpPr>
            <a:cxnSpLocks/>
          </p:cNvCxnSpPr>
          <p:nvPr/>
        </p:nvCxnSpPr>
        <p:spPr>
          <a:xfrm flipV="1">
            <a:off x="2352675" y="3154261"/>
            <a:ext cx="678546" cy="1484414"/>
          </a:xfrm>
          <a:prstGeom prst="line">
            <a:avLst/>
          </a:prstGeom>
          <a:ln w="57150">
            <a:solidFill>
              <a:srgbClr val="2389E5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2" name="그룹 1"/>
          <p:cNvGrpSpPr/>
          <p:nvPr/>
        </p:nvGrpSpPr>
        <p:grpSpPr>
          <a:xfrm>
            <a:off x="7062202" y="2366946"/>
            <a:ext cx="4791744" cy="3529029"/>
            <a:chOff x="7062202" y="2366946"/>
            <a:chExt cx="4791744" cy="3529029"/>
          </a:xfrm>
        </p:grpSpPr>
        <p:pic>
          <p:nvPicPr>
            <p:cNvPr id="19" name="그림 18">
              <a:extLst>
                <a:ext uri="{FF2B5EF4-FFF2-40B4-BE49-F238E27FC236}">
                  <a16:creationId xmlns:a16="http://schemas.microsoft.com/office/drawing/2014/main" id="{5FF6F33C-1A10-D068-EF1E-44CA1D62FE2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695700" y="2366946"/>
              <a:ext cx="3524749" cy="1574630"/>
            </a:xfrm>
            <a:prstGeom prst="rect">
              <a:avLst/>
            </a:prstGeom>
          </p:spPr>
        </p:pic>
        <p:pic>
          <p:nvPicPr>
            <p:cNvPr id="22" name="그림 21">
              <a:extLst>
                <a:ext uri="{FF2B5EF4-FFF2-40B4-BE49-F238E27FC236}">
                  <a16:creationId xmlns:a16="http://schemas.microsoft.com/office/drawing/2014/main" id="{EF5D59B7-9F84-8A0B-1934-A432869C1B9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062202" y="4232411"/>
              <a:ext cx="4791744" cy="16635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49561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B368A14F-D8CB-45C1-68EA-FE3A6F1319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455" y="1233488"/>
            <a:ext cx="6525536" cy="438211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7A777794-09F2-844B-7DB9-6F33AA571D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456" y="1751400"/>
            <a:ext cx="6237744" cy="4720706"/>
          </a:xfrm>
          <a:prstGeom prst="rect">
            <a:avLst/>
          </a:prstGeom>
        </p:spPr>
      </p:pic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036B937E-2BDC-F784-7047-2AB326827D2C}"/>
              </a:ext>
            </a:extLst>
          </p:cNvPr>
          <p:cNvCxnSpPr>
            <a:cxnSpLocks/>
          </p:cNvCxnSpPr>
          <p:nvPr/>
        </p:nvCxnSpPr>
        <p:spPr>
          <a:xfrm flipV="1">
            <a:off x="2362200" y="2435079"/>
            <a:ext cx="669021" cy="2965596"/>
          </a:xfrm>
          <a:prstGeom prst="line">
            <a:avLst/>
          </a:prstGeom>
          <a:ln w="57150">
            <a:solidFill>
              <a:srgbClr val="2389E5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2" name="그룹 1"/>
          <p:cNvGrpSpPr/>
          <p:nvPr/>
        </p:nvGrpSpPr>
        <p:grpSpPr>
          <a:xfrm>
            <a:off x="6981968" y="2219325"/>
            <a:ext cx="4791744" cy="3462762"/>
            <a:chOff x="6981968" y="2219325"/>
            <a:chExt cx="4791744" cy="3462762"/>
          </a:xfrm>
        </p:grpSpPr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59B1C61D-0163-E430-35CE-66A1B1C931F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652836" y="2219325"/>
              <a:ext cx="3279520" cy="1494747"/>
            </a:xfrm>
            <a:prstGeom prst="rect">
              <a:avLst/>
            </a:prstGeom>
          </p:spPr>
        </p:pic>
        <p:pic>
          <p:nvPicPr>
            <p:cNvPr id="24" name="그림 23">
              <a:extLst>
                <a:ext uri="{FF2B5EF4-FFF2-40B4-BE49-F238E27FC236}">
                  <a16:creationId xmlns:a16="http://schemas.microsoft.com/office/drawing/2014/main" id="{A97932FF-83A7-261B-43E9-8E722A27614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981968" y="4111753"/>
              <a:ext cx="4791744" cy="157033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65253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B368A14F-D8CB-45C1-68EA-FE3A6F1319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455" y="1233488"/>
            <a:ext cx="6525536" cy="438211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7A777794-09F2-844B-7DB9-6F33AA571D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455" y="1751400"/>
            <a:ext cx="6266319" cy="4720706"/>
          </a:xfrm>
          <a:prstGeom prst="rect">
            <a:avLst/>
          </a:prstGeom>
        </p:spPr>
      </p:pic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FE205A50-8E4C-C931-F8CC-A4DFE8FDC444}"/>
              </a:ext>
            </a:extLst>
          </p:cNvPr>
          <p:cNvCxnSpPr>
            <a:cxnSpLocks/>
          </p:cNvCxnSpPr>
          <p:nvPr/>
        </p:nvCxnSpPr>
        <p:spPr>
          <a:xfrm>
            <a:off x="2378104" y="6104118"/>
            <a:ext cx="698471" cy="1407"/>
          </a:xfrm>
          <a:prstGeom prst="line">
            <a:avLst/>
          </a:prstGeom>
          <a:ln w="57150">
            <a:solidFill>
              <a:srgbClr val="2389E5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2" name="그룹 1"/>
          <p:cNvGrpSpPr/>
          <p:nvPr/>
        </p:nvGrpSpPr>
        <p:grpSpPr>
          <a:xfrm>
            <a:off x="6984290" y="2166516"/>
            <a:ext cx="4782217" cy="3567534"/>
            <a:chOff x="6984290" y="2166516"/>
            <a:chExt cx="4782217" cy="3567534"/>
          </a:xfrm>
        </p:grpSpPr>
        <p:pic>
          <p:nvPicPr>
            <p:cNvPr id="25" name="그림 24">
              <a:extLst>
                <a:ext uri="{FF2B5EF4-FFF2-40B4-BE49-F238E27FC236}">
                  <a16:creationId xmlns:a16="http://schemas.microsoft.com/office/drawing/2014/main" id="{3E5253DB-F959-006D-D9D9-653E8AB9F75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730373" y="2166516"/>
              <a:ext cx="3290052" cy="1463468"/>
            </a:xfrm>
            <a:prstGeom prst="rect">
              <a:avLst/>
            </a:prstGeom>
          </p:spPr>
        </p:pic>
        <p:pic>
          <p:nvPicPr>
            <p:cNvPr id="27" name="그림 26">
              <a:extLst>
                <a:ext uri="{FF2B5EF4-FFF2-40B4-BE49-F238E27FC236}">
                  <a16:creationId xmlns:a16="http://schemas.microsoft.com/office/drawing/2014/main" id="{7FA47154-8359-FE8C-3A8E-58DE4113860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984290" y="4048206"/>
              <a:ext cx="4782217" cy="16858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23134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19" name="그림 18">
            <a:extLst>
              <a:ext uri="{FF2B5EF4-FFF2-40B4-BE49-F238E27FC236}">
                <a16:creationId xmlns:a16="http://schemas.microsoft.com/office/drawing/2014/main" id="{7AC460BC-5D05-3756-3D1E-EA0184D7F8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197835"/>
            <a:ext cx="8068801" cy="447737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07276655-8EE2-B5B1-1E57-92BD283833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0014" y="1906347"/>
            <a:ext cx="9859751" cy="4086795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F9626402-FBF4-FFC0-559D-E035F3021DBA}"/>
              </a:ext>
            </a:extLst>
          </p:cNvPr>
          <p:cNvSpPr txBox="1"/>
          <p:nvPr/>
        </p:nvSpPr>
        <p:spPr>
          <a:xfrm>
            <a:off x="1468073" y="4915949"/>
            <a:ext cx="63671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9/12</a:t>
            </a:r>
            <a:endParaRPr lang="ko-KR" altLang="en-US" sz="1600" b="1" dirty="0">
              <a:solidFill>
                <a:srgbClr val="2389E5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509F66E-CC55-6900-C2C2-657A88F97261}"/>
              </a:ext>
            </a:extLst>
          </p:cNvPr>
          <p:cNvSpPr txBox="1"/>
          <p:nvPr/>
        </p:nvSpPr>
        <p:spPr>
          <a:xfrm>
            <a:off x="2531172" y="4854393"/>
            <a:ext cx="10454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페트병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1A13A46-EB86-9649-0B90-BA47B48913E9}"/>
              </a:ext>
            </a:extLst>
          </p:cNvPr>
          <p:cNvSpPr txBox="1"/>
          <p:nvPr/>
        </p:nvSpPr>
        <p:spPr>
          <a:xfrm>
            <a:off x="4000371" y="4619393"/>
            <a:ext cx="18384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몸통</a:t>
            </a:r>
            <a:r>
              <a:rPr lang="en-US" altLang="ko-KR" sz="200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: </a:t>
            </a:r>
            <a:r>
              <a:rPr lang="ko-KR" altLang="en-US" sz="200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플라스틱</a:t>
            </a:r>
            <a:endParaRPr lang="en-US" altLang="ko-KR" sz="2000" dirty="0">
              <a:solidFill>
                <a:srgbClr val="2389E5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r>
              <a:rPr lang="ko-KR" altLang="en-US" sz="200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뚜껑</a:t>
            </a:r>
            <a:r>
              <a:rPr lang="en-US" altLang="ko-KR" sz="200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: </a:t>
            </a:r>
            <a:r>
              <a:rPr lang="ko-KR" altLang="en-US" sz="200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플라스틱</a:t>
            </a:r>
            <a:endParaRPr lang="en-US" altLang="ko-KR" sz="2000" dirty="0">
              <a:solidFill>
                <a:srgbClr val="2389E5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r>
              <a:rPr lang="ko-KR" altLang="en-US" sz="200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겉면</a:t>
            </a:r>
            <a:r>
              <a:rPr lang="en-US" altLang="ko-KR" sz="200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: </a:t>
            </a:r>
            <a:r>
              <a:rPr lang="ko-KR" altLang="en-US" sz="200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비닐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45C8550-E4A8-2A5C-F309-D0582F616047}"/>
              </a:ext>
            </a:extLst>
          </p:cNvPr>
          <p:cNvSpPr txBox="1"/>
          <p:nvPr/>
        </p:nvSpPr>
        <p:spPr>
          <a:xfrm>
            <a:off x="5838825" y="4331173"/>
            <a:ext cx="432448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solidFill>
                  <a:srgbClr val="2389E5"/>
                </a:solidFill>
                <a:latin typeface="+mn-ea"/>
              </a:rPr>
              <a:t>일주일 동안 가정에서 사용한 페트병을 모아보니 무려 </a:t>
            </a:r>
            <a:r>
              <a:rPr lang="en-US" altLang="ko-KR" sz="2000" dirty="0">
                <a:solidFill>
                  <a:srgbClr val="2389E5"/>
                </a:solidFill>
                <a:latin typeface="+mn-ea"/>
              </a:rPr>
              <a:t>15</a:t>
            </a:r>
            <a:r>
              <a:rPr lang="ko-KR" altLang="en-US" sz="2000" dirty="0">
                <a:solidFill>
                  <a:srgbClr val="2389E5"/>
                </a:solidFill>
                <a:latin typeface="+mn-ea"/>
              </a:rPr>
              <a:t>개나 나왔다</a:t>
            </a:r>
            <a:r>
              <a:rPr lang="en-US" altLang="ko-KR" sz="2000" dirty="0">
                <a:solidFill>
                  <a:srgbClr val="2389E5"/>
                </a:solidFill>
                <a:latin typeface="+mn-ea"/>
              </a:rPr>
              <a:t>. </a:t>
            </a:r>
            <a:r>
              <a:rPr lang="ko-KR" altLang="en-US" sz="2000" dirty="0">
                <a:solidFill>
                  <a:srgbClr val="2389E5"/>
                </a:solidFill>
                <a:latin typeface="+mn-ea"/>
              </a:rPr>
              <a:t>생각보다 많은 양이 나와서 놀랐다</a:t>
            </a:r>
            <a:r>
              <a:rPr lang="en-US" altLang="ko-KR" sz="2000" dirty="0">
                <a:solidFill>
                  <a:srgbClr val="2389E5"/>
                </a:solidFill>
                <a:latin typeface="+mn-ea"/>
              </a:rPr>
              <a:t>.</a:t>
            </a:r>
            <a:r>
              <a:rPr lang="ko-KR" altLang="en-US" sz="2000" dirty="0">
                <a:solidFill>
                  <a:srgbClr val="2389E5"/>
                </a:solidFill>
                <a:latin typeface="+mn-ea"/>
              </a:rPr>
              <a:t> 대부분 라벨 제거가 쉬운 </a:t>
            </a:r>
            <a:r>
              <a:rPr lang="ko-KR" altLang="en-US" sz="2000" dirty="0" err="1">
                <a:solidFill>
                  <a:srgbClr val="2389E5"/>
                </a:solidFill>
                <a:latin typeface="+mn-ea"/>
              </a:rPr>
              <a:t>에코탭으로</a:t>
            </a:r>
            <a:r>
              <a:rPr lang="ko-KR" altLang="en-US" sz="2000" dirty="0">
                <a:solidFill>
                  <a:srgbClr val="2389E5"/>
                </a:solidFill>
                <a:latin typeface="+mn-ea"/>
              </a:rPr>
              <a:t> 되어 있어서 좋았다</a:t>
            </a:r>
            <a:r>
              <a:rPr lang="en-US" altLang="ko-KR" sz="2000" dirty="0">
                <a:solidFill>
                  <a:srgbClr val="2389E5"/>
                </a:solidFill>
                <a:latin typeface="+mn-ea"/>
              </a:rPr>
              <a:t>.</a:t>
            </a:r>
            <a:r>
              <a:rPr lang="ko-KR" altLang="en-US" sz="2000" dirty="0">
                <a:solidFill>
                  <a:srgbClr val="2389E5"/>
                </a:solidFill>
                <a:latin typeface="+mn-ea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79888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B573D1A6-5CC1-C181-DF18-CB58646A95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333" y="1161389"/>
            <a:ext cx="9255671" cy="590632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CE4F2B9C-146D-058F-E73F-CC11CDE3F3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4897" y="2115230"/>
            <a:ext cx="8735644" cy="4020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56707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타원형 설명선 14"/>
          <p:cNvSpPr/>
          <p:nvPr/>
        </p:nvSpPr>
        <p:spPr>
          <a:xfrm>
            <a:off x="7842098" y="4264978"/>
            <a:ext cx="3398058" cy="2209481"/>
          </a:xfrm>
          <a:prstGeom prst="wedgeEllipseCallou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EC8355D4-EA82-856E-FB95-5F08EAE70C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582" y="1139592"/>
            <a:ext cx="8754697" cy="619211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6C932473-3D9D-87CF-CD19-71158987AF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487" y="1881981"/>
            <a:ext cx="5670464" cy="4724349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BB959405-502E-9B8A-296D-B6B5D637FB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17989" y="1823158"/>
            <a:ext cx="2391109" cy="2181529"/>
          </a:xfrm>
          <a:prstGeom prst="rect">
            <a:avLst/>
          </a:prstGeom>
        </p:spPr>
      </p:pic>
      <p:sp>
        <p:nvSpPr>
          <p:cNvPr id="19" name="타원 18">
            <a:extLst>
              <a:ext uri="{FF2B5EF4-FFF2-40B4-BE49-F238E27FC236}">
                <a16:creationId xmlns:a16="http://schemas.microsoft.com/office/drawing/2014/main" id="{847E4088-5537-F092-74C8-67E26F37B6C1}"/>
              </a:ext>
            </a:extLst>
          </p:cNvPr>
          <p:cNvSpPr/>
          <p:nvPr/>
        </p:nvSpPr>
        <p:spPr>
          <a:xfrm>
            <a:off x="8359206" y="3535035"/>
            <a:ext cx="532654" cy="55467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2389E5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7FD981A-48D4-A468-E502-AB2C80780D53}"/>
              </a:ext>
            </a:extLst>
          </p:cNvPr>
          <p:cNvSpPr txBox="1"/>
          <p:nvPr/>
        </p:nvSpPr>
        <p:spPr>
          <a:xfrm>
            <a:off x="8091416" y="4652461"/>
            <a:ext cx="286247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20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축구공은 재활용이 </a:t>
            </a:r>
            <a:endParaRPr lang="en-US" altLang="ko-KR" sz="2200" dirty="0">
              <a:solidFill>
                <a:srgbClr val="2389E5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어려우므로 </a:t>
            </a:r>
            <a:endParaRPr lang="en-US" altLang="ko-KR" sz="2200" dirty="0">
              <a:solidFill>
                <a:srgbClr val="2389E5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종량제봉투로 </a:t>
            </a:r>
            <a:endParaRPr lang="en-US" altLang="ko-KR" sz="2200" dirty="0">
              <a:solidFill>
                <a:srgbClr val="2389E5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배출해야 합니다</a:t>
            </a:r>
            <a:r>
              <a:rPr lang="en-US" altLang="ko-KR" sz="2200" dirty="0">
                <a:solidFill>
                  <a:srgbClr val="2389E5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.</a:t>
            </a:r>
            <a:endParaRPr lang="ko-KR" altLang="en-US" sz="2200" dirty="0">
              <a:solidFill>
                <a:srgbClr val="2389E5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43647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타원형 설명선 14"/>
          <p:cNvSpPr/>
          <p:nvPr/>
        </p:nvSpPr>
        <p:spPr>
          <a:xfrm>
            <a:off x="7325360" y="4326396"/>
            <a:ext cx="3758276" cy="2125319"/>
          </a:xfrm>
          <a:prstGeom prst="wedgeEllipseCallou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EC8355D4-EA82-856E-FB95-5F08EAE70C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582" y="1139592"/>
            <a:ext cx="8754697" cy="619211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6C932473-3D9D-87CF-CD19-71158987AF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487" y="1881981"/>
            <a:ext cx="5670464" cy="4724349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7FD981A-48D4-A468-E502-AB2C80780D53}"/>
              </a:ext>
            </a:extLst>
          </p:cNvPr>
          <p:cNvSpPr txBox="1"/>
          <p:nvPr/>
        </p:nvSpPr>
        <p:spPr>
          <a:xfrm>
            <a:off x="7773259" y="4569386"/>
            <a:ext cx="2862478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라면봉지는 비닐류로 내용물을 비우고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깨끗한 상태로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배출하면 재활용이 가능합니다</a:t>
            </a:r>
            <a:r>
              <a:rPr lang="en-US" altLang="ko-KR" sz="2200" dirty="0">
                <a:solidFill>
                  <a:srgbClr val="2389E5"/>
                </a:solidFill>
                <a:latin typeface="+mn-ea"/>
              </a:rPr>
              <a:t>.</a:t>
            </a:r>
            <a:endParaRPr lang="ko-KR" altLang="en-US" sz="2200" dirty="0">
              <a:solidFill>
                <a:srgbClr val="2389E5"/>
              </a:solidFill>
              <a:latin typeface="+mn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2B25639-1173-AECE-26A7-D8E4D84953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3646" y="1758803"/>
            <a:ext cx="2267266" cy="2210108"/>
          </a:xfrm>
          <a:prstGeom prst="rect">
            <a:avLst/>
          </a:prstGeom>
        </p:spPr>
      </p:pic>
      <p:sp>
        <p:nvSpPr>
          <p:cNvPr id="19" name="타원 18">
            <a:extLst>
              <a:ext uri="{FF2B5EF4-FFF2-40B4-BE49-F238E27FC236}">
                <a16:creationId xmlns:a16="http://schemas.microsoft.com/office/drawing/2014/main" id="{847E4088-5537-F092-74C8-67E26F37B6C1}"/>
              </a:ext>
            </a:extLst>
          </p:cNvPr>
          <p:cNvSpPr/>
          <p:nvPr/>
        </p:nvSpPr>
        <p:spPr>
          <a:xfrm>
            <a:off x="8653225" y="3471802"/>
            <a:ext cx="638558" cy="66496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62139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타원형 설명선 14"/>
          <p:cNvSpPr/>
          <p:nvPr/>
        </p:nvSpPr>
        <p:spPr>
          <a:xfrm>
            <a:off x="7325359" y="4221018"/>
            <a:ext cx="3869114" cy="2385312"/>
          </a:xfrm>
          <a:prstGeom prst="wedgeEllipseCallou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EC8355D4-EA82-856E-FB95-5F08EAE70C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582" y="1139592"/>
            <a:ext cx="8754697" cy="619211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6C932473-3D9D-87CF-CD19-71158987AF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487" y="1881981"/>
            <a:ext cx="5670464" cy="4724349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7FD981A-48D4-A468-E502-AB2C80780D53}"/>
              </a:ext>
            </a:extLst>
          </p:cNvPr>
          <p:cNvSpPr txBox="1"/>
          <p:nvPr/>
        </p:nvSpPr>
        <p:spPr>
          <a:xfrm>
            <a:off x="7470540" y="4512723"/>
            <a:ext cx="346562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>
                <a:solidFill>
                  <a:srgbClr val="2389E5"/>
                </a:solidFill>
                <a:latin typeface="+mn-ea"/>
              </a:rPr>
              <a:t> 종이는 제지 공장에서 </a:t>
            </a:r>
            <a:endParaRPr lang="en-US" altLang="ko-KR" sz="20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000" dirty="0">
                <a:solidFill>
                  <a:srgbClr val="2389E5"/>
                </a:solidFill>
                <a:latin typeface="+mn-ea"/>
              </a:rPr>
              <a:t>해리</a:t>
            </a:r>
            <a:r>
              <a:rPr lang="en-US" altLang="ko-KR" sz="2000" dirty="0">
                <a:solidFill>
                  <a:srgbClr val="2389E5"/>
                </a:solidFill>
                <a:latin typeface="+mn-ea"/>
              </a:rPr>
              <a:t>(</a:t>
            </a:r>
            <a:r>
              <a:rPr lang="ko-KR" altLang="en-US" sz="2000" dirty="0">
                <a:solidFill>
                  <a:srgbClr val="2389E5"/>
                </a:solidFill>
                <a:latin typeface="+mn-ea"/>
              </a:rPr>
              <a:t>물에 풀어 녹임</a:t>
            </a:r>
            <a:r>
              <a:rPr lang="en-US" altLang="ko-KR" sz="2000" dirty="0">
                <a:solidFill>
                  <a:srgbClr val="2389E5"/>
                </a:solidFill>
                <a:latin typeface="+mn-ea"/>
              </a:rPr>
              <a:t>) </a:t>
            </a:r>
            <a:r>
              <a:rPr lang="ko-KR" altLang="en-US" sz="2000" dirty="0">
                <a:solidFill>
                  <a:srgbClr val="2389E5"/>
                </a:solidFill>
                <a:latin typeface="+mn-ea"/>
              </a:rPr>
              <a:t>과정을 통해 재활용이 됩니다</a:t>
            </a:r>
            <a:r>
              <a:rPr lang="en-US" altLang="ko-KR" sz="2000" dirty="0">
                <a:solidFill>
                  <a:srgbClr val="2389E5"/>
                </a:solidFill>
                <a:latin typeface="+mn-ea"/>
              </a:rPr>
              <a:t>. </a:t>
            </a:r>
          </a:p>
          <a:p>
            <a:pPr algn="ctr"/>
            <a:r>
              <a:rPr lang="ko-KR" altLang="en-US" sz="2000" dirty="0">
                <a:solidFill>
                  <a:srgbClr val="2389E5"/>
                </a:solidFill>
                <a:latin typeface="+mn-ea"/>
              </a:rPr>
              <a:t> </a:t>
            </a:r>
            <a:r>
              <a:rPr lang="ko-KR" altLang="en-US" sz="2000" dirty="0" err="1">
                <a:solidFill>
                  <a:srgbClr val="2389E5"/>
                </a:solidFill>
                <a:latin typeface="+mn-ea"/>
              </a:rPr>
              <a:t>책류는</a:t>
            </a:r>
            <a:r>
              <a:rPr lang="ko-KR" altLang="en-US" sz="2000" dirty="0">
                <a:solidFill>
                  <a:srgbClr val="2389E5"/>
                </a:solidFill>
                <a:latin typeface="+mn-ea"/>
              </a:rPr>
              <a:t> 스프링 등 종이류와 다른 재질은 제거한 후 배출합니다</a:t>
            </a:r>
            <a:r>
              <a:rPr lang="en-US" altLang="ko-KR" sz="2000" dirty="0">
                <a:solidFill>
                  <a:srgbClr val="2389E5"/>
                </a:solidFill>
                <a:latin typeface="+mn-ea"/>
              </a:rPr>
              <a:t>.</a:t>
            </a:r>
            <a:endParaRPr lang="ko-KR" altLang="en-US" sz="2000" dirty="0">
              <a:solidFill>
                <a:srgbClr val="2389E5"/>
              </a:solidFill>
              <a:latin typeface="+mn-ea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819027B5-4FCF-F449-5713-28D98852E6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6067" y="1681042"/>
            <a:ext cx="1962424" cy="2229161"/>
          </a:xfrm>
          <a:prstGeom prst="rect">
            <a:avLst/>
          </a:prstGeom>
        </p:spPr>
      </p:pic>
      <p:sp>
        <p:nvSpPr>
          <p:cNvPr id="19" name="타원 18">
            <a:extLst>
              <a:ext uri="{FF2B5EF4-FFF2-40B4-BE49-F238E27FC236}">
                <a16:creationId xmlns:a16="http://schemas.microsoft.com/office/drawing/2014/main" id="{847E4088-5537-F092-74C8-67E26F37B6C1}"/>
              </a:ext>
            </a:extLst>
          </p:cNvPr>
          <p:cNvSpPr/>
          <p:nvPr/>
        </p:nvSpPr>
        <p:spPr>
          <a:xfrm>
            <a:off x="8621363" y="3414339"/>
            <a:ext cx="624238" cy="63552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67001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타원형 설명선 14"/>
          <p:cNvSpPr/>
          <p:nvPr/>
        </p:nvSpPr>
        <p:spPr>
          <a:xfrm>
            <a:off x="7325359" y="4221018"/>
            <a:ext cx="3869114" cy="2385312"/>
          </a:xfrm>
          <a:prstGeom prst="wedgeEllipseCallou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EC8355D4-EA82-856E-FB95-5F08EAE70C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582" y="1139592"/>
            <a:ext cx="8754697" cy="619211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6C932473-3D9D-87CF-CD19-71158987AF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487" y="1881981"/>
            <a:ext cx="5670464" cy="4724349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7FD981A-48D4-A468-E502-AB2C80780D53}"/>
              </a:ext>
            </a:extLst>
          </p:cNvPr>
          <p:cNvSpPr txBox="1"/>
          <p:nvPr/>
        </p:nvSpPr>
        <p:spPr>
          <a:xfrm>
            <a:off x="7710836" y="4756407"/>
            <a:ext cx="313311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 내용물을 비우고 물을 </a:t>
            </a:r>
            <a:r>
              <a:rPr lang="ko-KR" altLang="en-US" sz="2200" dirty="0" err="1">
                <a:solidFill>
                  <a:srgbClr val="2389E5"/>
                </a:solidFill>
                <a:latin typeface="+mn-ea"/>
              </a:rPr>
              <a:t>흡입시켜서</a:t>
            </a:r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 최대한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헹군 후 플라스틱으로 배출합니다</a:t>
            </a:r>
            <a:r>
              <a:rPr lang="en-US" altLang="ko-KR" sz="2200" dirty="0">
                <a:solidFill>
                  <a:srgbClr val="2389E5"/>
                </a:solidFill>
                <a:latin typeface="+mn-ea"/>
              </a:rPr>
              <a:t>.</a:t>
            </a:r>
            <a:endParaRPr lang="ko-KR" altLang="en-US" sz="2200" dirty="0">
              <a:solidFill>
                <a:srgbClr val="2389E5"/>
              </a:solidFill>
              <a:latin typeface="+mn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20738F2A-6418-6643-1247-ABD00F52F5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4619" y="1758803"/>
            <a:ext cx="2105319" cy="2276793"/>
          </a:xfrm>
          <a:prstGeom prst="rect">
            <a:avLst/>
          </a:prstGeom>
        </p:spPr>
      </p:pic>
      <p:sp>
        <p:nvSpPr>
          <p:cNvPr id="19" name="타원 18">
            <a:extLst>
              <a:ext uri="{FF2B5EF4-FFF2-40B4-BE49-F238E27FC236}">
                <a16:creationId xmlns:a16="http://schemas.microsoft.com/office/drawing/2014/main" id="{847E4088-5537-F092-74C8-67E26F37B6C1}"/>
              </a:ext>
            </a:extLst>
          </p:cNvPr>
          <p:cNvSpPr/>
          <p:nvPr/>
        </p:nvSpPr>
        <p:spPr>
          <a:xfrm>
            <a:off x="8606227" y="3484552"/>
            <a:ext cx="671166" cy="65892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60766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9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타원형 설명선 14"/>
          <p:cNvSpPr/>
          <p:nvPr/>
        </p:nvSpPr>
        <p:spPr>
          <a:xfrm>
            <a:off x="7325359" y="4221018"/>
            <a:ext cx="3869114" cy="2385312"/>
          </a:xfrm>
          <a:prstGeom prst="wedgeEllipseCallou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EC8355D4-EA82-856E-FB95-5F08EAE70C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582" y="1139592"/>
            <a:ext cx="8754697" cy="619211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6C932473-3D9D-87CF-CD19-71158987AF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487" y="1881981"/>
            <a:ext cx="5670464" cy="4724349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7FD981A-48D4-A468-E502-AB2C80780D53}"/>
              </a:ext>
            </a:extLst>
          </p:cNvPr>
          <p:cNvSpPr txBox="1"/>
          <p:nvPr/>
        </p:nvSpPr>
        <p:spPr>
          <a:xfrm>
            <a:off x="7495504" y="4521122"/>
            <a:ext cx="352882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 치킨 뼈에 붙어있는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살은 최대한 분리하여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음식물 쓰레기로 배출하고 치킨뼈는 종량제봉투로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배출합니다</a:t>
            </a:r>
            <a:r>
              <a:rPr lang="en-US" altLang="ko-KR" sz="2200" dirty="0">
                <a:solidFill>
                  <a:srgbClr val="2389E5"/>
                </a:solidFill>
                <a:latin typeface="+mn-ea"/>
              </a:rPr>
              <a:t>.</a:t>
            </a:r>
            <a:endParaRPr lang="ko-KR" altLang="en-US" sz="2200" dirty="0">
              <a:solidFill>
                <a:srgbClr val="2389E5"/>
              </a:solidFill>
              <a:latin typeface="+mn-ea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EDD1459F-00D0-F00F-2911-527A0A1761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1751" y="1758803"/>
            <a:ext cx="2191056" cy="2219635"/>
          </a:xfrm>
          <a:prstGeom prst="rect">
            <a:avLst/>
          </a:prstGeom>
        </p:spPr>
      </p:pic>
      <p:sp>
        <p:nvSpPr>
          <p:cNvPr id="19" name="타원 18">
            <a:extLst>
              <a:ext uri="{FF2B5EF4-FFF2-40B4-BE49-F238E27FC236}">
                <a16:creationId xmlns:a16="http://schemas.microsoft.com/office/drawing/2014/main" id="{847E4088-5537-F092-74C8-67E26F37B6C1}"/>
              </a:ext>
            </a:extLst>
          </p:cNvPr>
          <p:cNvSpPr/>
          <p:nvPr/>
        </p:nvSpPr>
        <p:spPr>
          <a:xfrm>
            <a:off x="8124487" y="3516384"/>
            <a:ext cx="548459" cy="58456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85805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9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타원형 설명선 14"/>
          <p:cNvSpPr/>
          <p:nvPr/>
        </p:nvSpPr>
        <p:spPr>
          <a:xfrm>
            <a:off x="7325359" y="4221018"/>
            <a:ext cx="3869114" cy="2385312"/>
          </a:xfrm>
          <a:prstGeom prst="wedgeEllipseCallou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EC8355D4-EA82-856E-FB95-5F08EAE70C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582" y="1139592"/>
            <a:ext cx="8754697" cy="619211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6C932473-3D9D-87CF-CD19-71158987AF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487" y="1881981"/>
            <a:ext cx="5670464" cy="4724349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7FD981A-48D4-A468-E502-AB2C80780D53}"/>
              </a:ext>
            </a:extLst>
          </p:cNvPr>
          <p:cNvSpPr txBox="1"/>
          <p:nvPr/>
        </p:nvSpPr>
        <p:spPr>
          <a:xfrm>
            <a:off x="7695098" y="4859676"/>
            <a:ext cx="297834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200" dirty="0" err="1">
                <a:solidFill>
                  <a:srgbClr val="2389E5"/>
                </a:solidFill>
                <a:latin typeface="+mn-ea"/>
              </a:rPr>
              <a:t>사과껍질은</a:t>
            </a:r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음식물 쓰레기로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배출합니다</a:t>
            </a:r>
            <a:r>
              <a:rPr lang="en-US" altLang="ko-KR" sz="2200" dirty="0">
                <a:solidFill>
                  <a:srgbClr val="2389E5"/>
                </a:solidFill>
                <a:latin typeface="+mn-ea"/>
              </a:rPr>
              <a:t>.</a:t>
            </a:r>
            <a:endParaRPr lang="ko-KR" altLang="en-US" sz="2200" dirty="0">
              <a:solidFill>
                <a:srgbClr val="2389E5"/>
              </a:solidFill>
              <a:latin typeface="+mn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84D76F99-A317-20BA-A6F1-373C8BEBE7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87938" y="1758803"/>
            <a:ext cx="2133898" cy="2105319"/>
          </a:xfrm>
          <a:prstGeom prst="rect">
            <a:avLst/>
          </a:prstGeom>
        </p:spPr>
      </p:pic>
      <p:sp>
        <p:nvSpPr>
          <p:cNvPr id="19" name="타원 18">
            <a:extLst>
              <a:ext uri="{FF2B5EF4-FFF2-40B4-BE49-F238E27FC236}">
                <a16:creationId xmlns:a16="http://schemas.microsoft.com/office/drawing/2014/main" id="{847E4088-5537-F092-74C8-67E26F37B6C1}"/>
              </a:ext>
            </a:extLst>
          </p:cNvPr>
          <p:cNvSpPr/>
          <p:nvPr/>
        </p:nvSpPr>
        <p:spPr>
          <a:xfrm>
            <a:off x="9456971" y="3345933"/>
            <a:ext cx="727921" cy="71806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68963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타원형 설명선 14"/>
          <p:cNvSpPr/>
          <p:nvPr/>
        </p:nvSpPr>
        <p:spPr>
          <a:xfrm>
            <a:off x="7325359" y="4221018"/>
            <a:ext cx="3869114" cy="2385312"/>
          </a:xfrm>
          <a:prstGeom prst="wedgeEllipseCallou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EC8355D4-EA82-856E-FB95-5F08EAE70C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582" y="1139592"/>
            <a:ext cx="8754697" cy="619211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6C932473-3D9D-87CF-CD19-71158987AF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487" y="1881981"/>
            <a:ext cx="5670464" cy="4724349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7FD981A-48D4-A468-E502-AB2C80780D53}"/>
              </a:ext>
            </a:extLst>
          </p:cNvPr>
          <p:cNvSpPr txBox="1"/>
          <p:nvPr/>
        </p:nvSpPr>
        <p:spPr>
          <a:xfrm>
            <a:off x="7475219" y="4598391"/>
            <a:ext cx="356939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0000F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</a:t>
            </a:r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우유팩은 내용물을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비우고 물로 헹구는 등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이물질을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제거하고 말린 후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배출합니다</a:t>
            </a:r>
            <a:r>
              <a:rPr lang="en-US" altLang="ko-KR" sz="2200" dirty="0">
                <a:solidFill>
                  <a:srgbClr val="2389E5"/>
                </a:solidFill>
                <a:latin typeface="+mn-ea"/>
              </a:rPr>
              <a:t>.</a:t>
            </a:r>
            <a:endParaRPr lang="ko-KR" altLang="en-US" sz="2200" dirty="0">
              <a:solidFill>
                <a:srgbClr val="2389E5"/>
              </a:solidFill>
              <a:latin typeface="+mn-ea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E297CF3C-45A7-9A24-7391-87DE5A3563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1280" y="1758803"/>
            <a:ext cx="2067213" cy="2162477"/>
          </a:xfrm>
          <a:prstGeom prst="rect">
            <a:avLst/>
          </a:prstGeom>
        </p:spPr>
      </p:pic>
      <p:sp>
        <p:nvSpPr>
          <p:cNvPr id="19" name="타원 18">
            <a:extLst>
              <a:ext uri="{FF2B5EF4-FFF2-40B4-BE49-F238E27FC236}">
                <a16:creationId xmlns:a16="http://schemas.microsoft.com/office/drawing/2014/main" id="{847E4088-5537-F092-74C8-67E26F37B6C1}"/>
              </a:ext>
            </a:extLst>
          </p:cNvPr>
          <p:cNvSpPr/>
          <p:nvPr/>
        </p:nvSpPr>
        <p:spPr>
          <a:xfrm>
            <a:off x="8736577" y="3385419"/>
            <a:ext cx="712224" cy="69705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19020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타원형 설명선 14"/>
          <p:cNvSpPr/>
          <p:nvPr/>
        </p:nvSpPr>
        <p:spPr>
          <a:xfrm>
            <a:off x="7325359" y="4221018"/>
            <a:ext cx="3869114" cy="2385312"/>
          </a:xfrm>
          <a:prstGeom prst="wedgeEllipseCallou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EC8355D4-EA82-856E-FB95-5F08EAE70C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582" y="1139592"/>
            <a:ext cx="8754697" cy="619211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6C932473-3D9D-87CF-CD19-71158987AF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487" y="1881981"/>
            <a:ext cx="5670464" cy="4724349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7FD981A-48D4-A468-E502-AB2C80780D53}"/>
              </a:ext>
            </a:extLst>
          </p:cNvPr>
          <p:cNvSpPr txBox="1"/>
          <p:nvPr/>
        </p:nvSpPr>
        <p:spPr>
          <a:xfrm>
            <a:off x="7634623" y="4760643"/>
            <a:ext cx="331046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샴푸 용기의 내용물을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비우고 깨끗한 상태로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플라스틱 수거함에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배출합니다</a:t>
            </a:r>
            <a:r>
              <a:rPr lang="en-US" altLang="ko-KR" sz="2200" dirty="0">
                <a:solidFill>
                  <a:srgbClr val="2389E5"/>
                </a:solidFill>
                <a:latin typeface="+mn-ea"/>
              </a:rPr>
              <a:t>.</a:t>
            </a:r>
            <a:endParaRPr lang="ko-KR" altLang="en-US" sz="2200" dirty="0">
              <a:solidFill>
                <a:srgbClr val="2389E5"/>
              </a:solidFill>
              <a:latin typeface="+mn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5CBD4E9-9C17-BB85-967E-9FBD771606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11754" y="1786666"/>
            <a:ext cx="2086266" cy="2124371"/>
          </a:xfrm>
          <a:prstGeom prst="rect">
            <a:avLst/>
          </a:prstGeom>
        </p:spPr>
      </p:pic>
      <p:sp>
        <p:nvSpPr>
          <p:cNvPr id="19" name="타원 18">
            <a:extLst>
              <a:ext uri="{FF2B5EF4-FFF2-40B4-BE49-F238E27FC236}">
                <a16:creationId xmlns:a16="http://schemas.microsoft.com/office/drawing/2014/main" id="{847E4088-5537-F092-74C8-67E26F37B6C1}"/>
              </a:ext>
            </a:extLst>
          </p:cNvPr>
          <p:cNvSpPr/>
          <p:nvPr/>
        </p:nvSpPr>
        <p:spPr>
          <a:xfrm>
            <a:off x="8765191" y="3396146"/>
            <a:ext cx="646665" cy="71403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2217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9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타원형 설명선 16"/>
          <p:cNvSpPr/>
          <p:nvPr/>
        </p:nvSpPr>
        <p:spPr>
          <a:xfrm>
            <a:off x="7325359" y="4221018"/>
            <a:ext cx="3869114" cy="2385312"/>
          </a:xfrm>
          <a:prstGeom prst="wedgeEllipseCallou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EC8355D4-EA82-856E-FB95-5F08EAE70C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582" y="1139592"/>
            <a:ext cx="8754697" cy="619211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6C932473-3D9D-87CF-CD19-71158987AF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487" y="1881981"/>
            <a:ext cx="5670464" cy="4724349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7FD981A-48D4-A468-E502-AB2C80780D53}"/>
              </a:ext>
            </a:extLst>
          </p:cNvPr>
          <p:cNvSpPr txBox="1"/>
          <p:nvPr/>
        </p:nvSpPr>
        <p:spPr>
          <a:xfrm>
            <a:off x="7623155" y="4521122"/>
            <a:ext cx="3273522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 연필은 </a:t>
            </a:r>
            <a:r>
              <a:rPr lang="ko-KR" altLang="en-US" sz="2200" dirty="0" err="1">
                <a:solidFill>
                  <a:srgbClr val="2389E5"/>
                </a:solidFill>
                <a:latin typeface="+mn-ea"/>
              </a:rPr>
              <a:t>복합재질로</a:t>
            </a:r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재활용이 어렵습니다</a:t>
            </a:r>
            <a:r>
              <a:rPr lang="en-US" altLang="ko-KR" sz="2200" dirty="0">
                <a:solidFill>
                  <a:srgbClr val="2389E5"/>
                </a:solidFill>
                <a:latin typeface="+mn-ea"/>
              </a:rPr>
              <a:t>. </a:t>
            </a: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일반쓰레기로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종량제봉투에 </a:t>
            </a:r>
            <a:endParaRPr lang="en-US" altLang="ko-KR" sz="2200" dirty="0">
              <a:solidFill>
                <a:srgbClr val="2389E5"/>
              </a:solidFill>
              <a:latin typeface="+mn-ea"/>
            </a:endParaRPr>
          </a:p>
          <a:p>
            <a:pPr algn="ctr"/>
            <a:r>
              <a:rPr lang="ko-KR" altLang="en-US" sz="2200" dirty="0">
                <a:solidFill>
                  <a:srgbClr val="2389E5"/>
                </a:solidFill>
                <a:latin typeface="+mn-ea"/>
              </a:rPr>
              <a:t>배출합니다</a:t>
            </a:r>
            <a:r>
              <a:rPr lang="en-US" altLang="ko-KR" sz="2200" dirty="0">
                <a:solidFill>
                  <a:srgbClr val="2389E5"/>
                </a:solidFill>
                <a:latin typeface="+mn-ea"/>
              </a:rPr>
              <a:t>.</a:t>
            </a:r>
            <a:endParaRPr lang="ko-KR" altLang="en-US" sz="2200" dirty="0">
              <a:solidFill>
                <a:srgbClr val="2389E5"/>
              </a:solidFill>
              <a:latin typeface="+mn-ea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F654A33E-9BAC-C82D-16CB-5862A09DA7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7585" y="1776424"/>
            <a:ext cx="2067213" cy="2162477"/>
          </a:xfrm>
          <a:prstGeom prst="rect">
            <a:avLst/>
          </a:prstGeom>
        </p:spPr>
      </p:pic>
      <p:sp>
        <p:nvSpPr>
          <p:cNvPr id="19" name="타원 18">
            <a:extLst>
              <a:ext uri="{FF2B5EF4-FFF2-40B4-BE49-F238E27FC236}">
                <a16:creationId xmlns:a16="http://schemas.microsoft.com/office/drawing/2014/main" id="{847E4088-5537-F092-74C8-67E26F37B6C1}"/>
              </a:ext>
            </a:extLst>
          </p:cNvPr>
          <p:cNvSpPr/>
          <p:nvPr/>
        </p:nvSpPr>
        <p:spPr>
          <a:xfrm>
            <a:off x="8458769" y="3497102"/>
            <a:ext cx="539274" cy="54842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99558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9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부록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417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자원순환 관련 영상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15" name="그림 14">
            <a:hlinkClick r:id="rId2"/>
            <a:extLst>
              <a:ext uri="{FF2B5EF4-FFF2-40B4-BE49-F238E27FC236}">
                <a16:creationId xmlns:a16="http://schemas.microsoft.com/office/drawing/2014/main" id="{BE69AE07-0418-4EBA-95D9-AA9B05AE81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4559" y="4084089"/>
            <a:ext cx="3719767" cy="1985771"/>
          </a:xfrm>
          <a:prstGeom prst="rect">
            <a:avLst/>
          </a:prstGeom>
        </p:spPr>
      </p:pic>
      <p:pic>
        <p:nvPicPr>
          <p:cNvPr id="17" name="그림 16">
            <a:hlinkClick r:id="rId4"/>
            <a:extLst>
              <a:ext uri="{FF2B5EF4-FFF2-40B4-BE49-F238E27FC236}">
                <a16:creationId xmlns:a16="http://schemas.microsoft.com/office/drawing/2014/main" id="{72A0EEEF-B395-4ECE-B18B-1788D2AFCC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55798" y="4091231"/>
            <a:ext cx="3725201" cy="1998483"/>
          </a:xfrm>
          <a:prstGeom prst="rect">
            <a:avLst/>
          </a:prstGeom>
        </p:spPr>
      </p:pic>
      <p:pic>
        <p:nvPicPr>
          <p:cNvPr id="18" name="그림 17">
            <a:hlinkClick r:id="rId6"/>
            <a:extLst>
              <a:ext uri="{FF2B5EF4-FFF2-40B4-BE49-F238E27FC236}">
                <a16:creationId xmlns:a16="http://schemas.microsoft.com/office/drawing/2014/main" id="{ECB419CC-0071-4221-9B7C-B5A44724C62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72014" y="1160480"/>
            <a:ext cx="3682312" cy="2204554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3D352590-46C4-4D5B-8A49-4D428B1C2138}"/>
              </a:ext>
            </a:extLst>
          </p:cNvPr>
          <p:cNvSpPr txBox="1"/>
          <p:nvPr/>
        </p:nvSpPr>
        <p:spPr>
          <a:xfrm>
            <a:off x="6579057" y="3401396"/>
            <a:ext cx="40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우리가 무심코 쓴 플라스틱이 모여 </a:t>
            </a:r>
            <a:endParaRPr lang="en-US" altLang="ko-KR" dirty="0"/>
          </a:p>
          <a:p>
            <a:pPr algn="ctr"/>
            <a:r>
              <a:rPr lang="ko-KR" altLang="en-US" dirty="0"/>
              <a:t>큰 나라가 되었어요</a:t>
            </a:r>
            <a:r>
              <a:rPr lang="en-US" altLang="ko-KR" dirty="0"/>
              <a:t>!</a:t>
            </a:r>
            <a:endParaRPr lang="ko-KR" altLang="en-US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2A58BC5-3786-4E94-B02F-F08DE904C5EF}"/>
              </a:ext>
            </a:extLst>
          </p:cNvPr>
          <p:cNvSpPr txBox="1"/>
          <p:nvPr/>
        </p:nvSpPr>
        <p:spPr>
          <a:xfrm>
            <a:off x="1787667" y="6197950"/>
            <a:ext cx="3078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플라스틱 행성</a:t>
            </a:r>
            <a:r>
              <a:rPr lang="en-US" altLang="ko-KR" dirty="0"/>
              <a:t>, </a:t>
            </a:r>
            <a:r>
              <a:rPr lang="ko-KR" altLang="en-US" dirty="0"/>
              <a:t>지구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D1581F5-9B62-4694-9493-BFF5ABB877B7}"/>
              </a:ext>
            </a:extLst>
          </p:cNvPr>
          <p:cNvSpPr txBox="1"/>
          <p:nvPr/>
        </p:nvSpPr>
        <p:spPr>
          <a:xfrm>
            <a:off x="6912129" y="6174209"/>
            <a:ext cx="33491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/>
              <a:t>어린이 분리배출 교육동영상</a:t>
            </a:r>
            <a:endParaRPr lang="ko-KR" altLang="en-US" dirty="0"/>
          </a:p>
        </p:txBody>
      </p:sp>
      <p:pic>
        <p:nvPicPr>
          <p:cNvPr id="24" name="그림 23">
            <a:hlinkClick r:id="rId8"/>
            <a:extLst>
              <a:ext uri="{FF2B5EF4-FFF2-40B4-BE49-F238E27FC236}">
                <a16:creationId xmlns:a16="http://schemas.microsoft.com/office/drawing/2014/main" id="{33D39019-CC10-4918-8C16-D3874C4F955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98687" y="1168199"/>
            <a:ext cx="3682312" cy="2196166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D072B8A2-756F-42F0-B120-AC641B924CD6}"/>
              </a:ext>
            </a:extLst>
          </p:cNvPr>
          <p:cNvSpPr txBox="1"/>
          <p:nvPr/>
        </p:nvSpPr>
        <p:spPr>
          <a:xfrm>
            <a:off x="1305730" y="3472601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생활 속 자원순환</a:t>
            </a:r>
          </a:p>
        </p:txBody>
      </p:sp>
    </p:spTree>
    <p:extLst>
      <p:ext uri="{BB962C8B-B14F-4D97-AF65-F5344CB8AC3E}">
        <p14:creationId xmlns:p14="http://schemas.microsoft.com/office/powerpoint/2010/main" val="255669234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부록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2976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자원순환 관련 영상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14" name="그림 13">
            <a:hlinkClick r:id="rId2"/>
            <a:extLst>
              <a:ext uri="{FF2B5EF4-FFF2-40B4-BE49-F238E27FC236}">
                <a16:creationId xmlns:a16="http://schemas.microsoft.com/office/drawing/2014/main" id="{E2F0BED5-435E-404D-B847-5C760C5557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4559" y="4076064"/>
            <a:ext cx="3719767" cy="1993796"/>
          </a:xfrm>
          <a:prstGeom prst="rect">
            <a:avLst/>
          </a:prstGeom>
        </p:spPr>
      </p:pic>
      <p:pic>
        <p:nvPicPr>
          <p:cNvPr id="15" name="그림 14">
            <a:hlinkClick r:id="rId4"/>
            <a:extLst>
              <a:ext uri="{FF2B5EF4-FFF2-40B4-BE49-F238E27FC236}">
                <a16:creationId xmlns:a16="http://schemas.microsoft.com/office/drawing/2014/main" id="{97AADCA3-0CF9-4D87-9F92-0470B8EA33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72014" y="1160480"/>
            <a:ext cx="3682312" cy="2204554"/>
          </a:xfrm>
          <a:prstGeom prst="rect">
            <a:avLst/>
          </a:prstGeom>
        </p:spPr>
      </p:pic>
      <p:pic>
        <p:nvPicPr>
          <p:cNvPr id="17" name="그림 16">
            <a:hlinkClick r:id="rId6"/>
            <a:extLst>
              <a:ext uri="{FF2B5EF4-FFF2-40B4-BE49-F238E27FC236}">
                <a16:creationId xmlns:a16="http://schemas.microsoft.com/office/drawing/2014/main" id="{1E0BEF67-868E-4A21-979F-1A7B6156F39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55799" y="4084090"/>
            <a:ext cx="3731044" cy="2015052"/>
          </a:xfrm>
          <a:prstGeom prst="rect">
            <a:avLst/>
          </a:prstGeom>
        </p:spPr>
      </p:pic>
      <p:pic>
        <p:nvPicPr>
          <p:cNvPr id="18" name="그림 17">
            <a:hlinkClick r:id="rId8"/>
            <a:extLst>
              <a:ext uri="{FF2B5EF4-FFF2-40B4-BE49-F238E27FC236}">
                <a16:creationId xmlns:a16="http://schemas.microsoft.com/office/drawing/2014/main" id="{3CEA86FD-8F98-47B3-A09B-40F0327824B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04285" y="1111083"/>
            <a:ext cx="3725201" cy="220968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F93E491-59AC-4C92-979A-277BEAC06CCF}"/>
              </a:ext>
            </a:extLst>
          </p:cNvPr>
          <p:cNvSpPr txBox="1"/>
          <p:nvPr/>
        </p:nvSpPr>
        <p:spPr>
          <a:xfrm>
            <a:off x="1710769" y="3429000"/>
            <a:ext cx="33122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슬기로운 쓰레기 배출 생활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D352590-46C4-4D5B-8A49-4D428B1C2138}"/>
              </a:ext>
            </a:extLst>
          </p:cNvPr>
          <p:cNvSpPr txBox="1"/>
          <p:nvPr/>
        </p:nvSpPr>
        <p:spPr>
          <a:xfrm>
            <a:off x="6579057" y="3401396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플라스틱 분리배출과 모든 것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2A58BC5-3786-4E94-B02F-F08DE904C5EF}"/>
              </a:ext>
            </a:extLst>
          </p:cNvPr>
          <p:cNvSpPr txBox="1"/>
          <p:nvPr/>
        </p:nvSpPr>
        <p:spPr>
          <a:xfrm>
            <a:off x="1710768" y="6197950"/>
            <a:ext cx="3210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/>
              <a:t>종이를 아껴서 지구를 지켜요</a:t>
            </a:r>
            <a:endParaRPr lang="ko-KR" altLang="en-US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D1581F5-9B62-4694-9493-BFF5ABB877B7}"/>
              </a:ext>
            </a:extLst>
          </p:cNvPr>
          <p:cNvSpPr txBox="1"/>
          <p:nvPr/>
        </p:nvSpPr>
        <p:spPr>
          <a:xfrm>
            <a:off x="6912129" y="6174209"/>
            <a:ext cx="33491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쓰레기가 너무해</a:t>
            </a:r>
          </a:p>
        </p:txBody>
      </p:sp>
    </p:spTree>
    <p:extLst>
      <p:ext uri="{BB962C8B-B14F-4D97-AF65-F5344CB8AC3E}">
        <p14:creationId xmlns:p14="http://schemas.microsoft.com/office/powerpoint/2010/main" val="139923210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50B7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50B7E8"/>
          </a:solidFill>
          <a:ln>
            <a:solidFill>
              <a:srgbClr val="69C1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부록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32976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자원순환 관련 영상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596991" y="85959"/>
            <a:ext cx="3595010" cy="716892"/>
            <a:chOff x="8596991" y="85959"/>
            <a:chExt cx="359501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596991" y="85959"/>
              <a:ext cx="3595009" cy="369332"/>
              <a:chOff x="8596991" y="85959"/>
              <a:chExt cx="359500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8910332" y="85959"/>
                <a:ext cx="328166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아껴 쓰고 다시 쓰는 자원순환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596991" y="130483"/>
                <a:ext cx="410288" cy="260788"/>
              </a:xfrm>
              <a:prstGeom prst="roundRect">
                <a:avLst/>
              </a:prstGeom>
              <a:solidFill>
                <a:srgbClr val="50B7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3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50B7E8"/>
                  </a:solidFill>
                </a:rPr>
                <a:t>2. </a:t>
              </a:r>
              <a:r>
                <a:rPr lang="ko-KR" altLang="en-US" b="1" dirty="0">
                  <a:solidFill>
                    <a:srgbClr val="50B7E8"/>
                  </a:solidFill>
                </a:rPr>
                <a:t>분리배출</a:t>
              </a:r>
              <a:r>
                <a:rPr lang="en-US" altLang="ko-KR" b="1" dirty="0">
                  <a:solidFill>
                    <a:srgbClr val="50B7E8"/>
                  </a:solidFill>
                </a:rPr>
                <a:t>, </a:t>
              </a:r>
              <a:r>
                <a:rPr lang="ko-KR" altLang="en-US" b="1" dirty="0">
                  <a:solidFill>
                    <a:srgbClr val="50B7E8"/>
                  </a:solidFill>
                </a:rPr>
                <a:t>어렵지 않아요</a:t>
              </a:r>
              <a:r>
                <a:rPr lang="en-US" altLang="ko-KR" b="1" dirty="0">
                  <a:solidFill>
                    <a:srgbClr val="50B7E8"/>
                  </a:solidFill>
                </a:rPr>
                <a:t>!</a:t>
              </a:r>
              <a:endParaRPr lang="ko-KR" altLang="en-US" b="1" dirty="0">
                <a:solidFill>
                  <a:srgbClr val="50B7E8"/>
                </a:solidFill>
              </a:endParaRPr>
            </a:p>
          </p:txBody>
        </p:sp>
      </p:grpSp>
      <p:pic>
        <p:nvPicPr>
          <p:cNvPr id="14" name="그림 13">
            <a:hlinkClick r:id="rId2"/>
            <a:extLst>
              <a:ext uri="{FF2B5EF4-FFF2-40B4-BE49-F238E27FC236}">
                <a16:creationId xmlns:a16="http://schemas.microsoft.com/office/drawing/2014/main" id="{774040AC-407F-4B32-8001-FCCDFA9748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4032" y="1825803"/>
            <a:ext cx="5382549" cy="320639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F93E491-59AC-4C92-979A-277BEAC06CCF}"/>
              </a:ext>
            </a:extLst>
          </p:cNvPr>
          <p:cNvSpPr txBox="1"/>
          <p:nvPr/>
        </p:nvSpPr>
        <p:spPr>
          <a:xfrm>
            <a:off x="4039189" y="5276248"/>
            <a:ext cx="33122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자원순환가게 전국 확산 뉴스</a:t>
            </a:r>
          </a:p>
        </p:txBody>
      </p:sp>
    </p:spTree>
    <p:extLst>
      <p:ext uri="{BB962C8B-B14F-4D97-AF65-F5344CB8AC3E}">
        <p14:creationId xmlns:p14="http://schemas.microsoft.com/office/powerpoint/2010/main" val="2385218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1459</TotalTime>
  <Words>1183</Words>
  <Application>Microsoft Office PowerPoint</Application>
  <PresentationFormat>와이드스크린</PresentationFormat>
  <Paragraphs>331</Paragraphs>
  <Slides>52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52</vt:i4>
      </vt:variant>
    </vt:vector>
  </HeadingPairs>
  <TitlesOfParts>
    <vt:vector size="58" baseType="lpstr">
      <vt:lpstr>HY견고딕</vt:lpstr>
      <vt:lpstr>HY헤드라인M</vt:lpstr>
      <vt:lpstr>맑은 고딕</vt:lpstr>
      <vt:lpstr>한컴산뜻돋움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211</cp:revision>
  <dcterms:created xsi:type="dcterms:W3CDTF">2022-08-08T07:58:32Z</dcterms:created>
  <dcterms:modified xsi:type="dcterms:W3CDTF">2022-09-19T05:03:51Z</dcterms:modified>
</cp:coreProperties>
</file>