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0.xml" ContentType="application/vnd.ms-office.chartcolorstyle+xml"/>
  <Override PartName="/ppt/charts/style10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51"/>
  </p:notesMasterIdLst>
  <p:sldIdLst>
    <p:sldId id="256" r:id="rId2"/>
    <p:sldId id="263" r:id="rId3"/>
    <p:sldId id="343" r:id="rId4"/>
    <p:sldId id="280" r:id="rId5"/>
    <p:sldId id="281" r:id="rId6"/>
    <p:sldId id="257" r:id="rId7"/>
    <p:sldId id="265" r:id="rId8"/>
    <p:sldId id="266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71" r:id="rId17"/>
    <p:sldId id="277" r:id="rId18"/>
    <p:sldId id="344" r:id="rId19"/>
    <p:sldId id="259" r:id="rId20"/>
    <p:sldId id="284" r:id="rId21"/>
    <p:sldId id="286" r:id="rId22"/>
    <p:sldId id="288" r:id="rId23"/>
    <p:sldId id="289" r:id="rId24"/>
    <p:sldId id="264" r:id="rId25"/>
    <p:sldId id="292" r:id="rId26"/>
    <p:sldId id="295" r:id="rId27"/>
    <p:sldId id="293" r:id="rId28"/>
    <p:sldId id="297" r:id="rId29"/>
    <p:sldId id="298" r:id="rId30"/>
    <p:sldId id="300" r:id="rId31"/>
    <p:sldId id="301" r:id="rId32"/>
    <p:sldId id="303" r:id="rId33"/>
    <p:sldId id="302" r:id="rId34"/>
    <p:sldId id="305" r:id="rId35"/>
    <p:sldId id="309" r:id="rId36"/>
    <p:sldId id="310" r:id="rId37"/>
    <p:sldId id="311" r:id="rId38"/>
    <p:sldId id="314" r:id="rId39"/>
    <p:sldId id="346" r:id="rId40"/>
    <p:sldId id="318" r:id="rId41"/>
    <p:sldId id="319" r:id="rId42"/>
    <p:sldId id="320" r:id="rId43"/>
    <p:sldId id="321" r:id="rId44"/>
    <p:sldId id="317" r:id="rId45"/>
    <p:sldId id="345" r:id="rId46"/>
    <p:sldId id="329" r:id="rId47"/>
    <p:sldId id="331" r:id="rId48"/>
    <p:sldId id="330" r:id="rId49"/>
    <p:sldId id="332" r:id="rId50"/>
  </p:sldIdLst>
  <p:sldSz cx="12192000" cy="6858000"/>
  <p:notesSz cx="6735763" cy="9866313"/>
  <p:embeddedFontLst>
    <p:embeddedFont>
      <p:font typeface="나눔스퀘어" panose="020B0600000101010101" pitchFamily="50" charset="-127"/>
      <p:regular r:id="rId52"/>
    </p:embeddedFont>
    <p:embeddedFont>
      <p:font typeface="나눔스퀘어 Bold" panose="020B0600000101010101" pitchFamily="50" charset="-127"/>
      <p:bold r:id="rId53"/>
    </p:embeddedFont>
    <p:embeddedFont>
      <p:font typeface="Bell MT" panose="02020503060305020303" pitchFamily="18" charset="0"/>
      <p:regular r:id="rId54"/>
      <p:bold r:id="rId55"/>
      <p:italic r:id="rId56"/>
    </p:embeddedFont>
    <p:embeddedFont>
      <p:font typeface="나눔스퀘어 ExtraBold" panose="020B0600000101010101" pitchFamily="50" charset="-127"/>
      <p:bold r:id="rId57"/>
    </p:embeddedFont>
    <p:embeddedFont>
      <p:font typeface="G마켓 산스 TTF Medium" panose="02000000000000000000" pitchFamily="2" charset="-127"/>
      <p:regular r:id="rId58"/>
    </p:embeddedFont>
    <p:embeddedFont>
      <p:font typeface="Poppins Light" panose="020B0604020202020204" charset="0"/>
      <p:regular r:id="rId59"/>
      <p:italic r:id="rId60"/>
    </p:embeddedFont>
    <p:embeddedFont>
      <p:font typeface="G마켓 산스 TTF Light" panose="02000000000000000000" pitchFamily="2" charset="-127"/>
      <p:regular r:id="rId61"/>
    </p:embeddedFont>
    <p:embeddedFont>
      <p:font typeface="G마켓 산스 TTF Bold" panose="02000000000000000000" pitchFamily="2" charset="-127"/>
      <p:bold r:id="rId62"/>
    </p:embeddedFont>
    <p:embeddedFont>
      <p:font typeface="나눔손글씨 세화체" panose="02000503000000000000" pitchFamily="2" charset="-127"/>
      <p:regular r:id="rId63"/>
    </p:embeddedFont>
    <p:embeddedFont>
      <p:font typeface="맑은 고딕" panose="020B0503020000020004" pitchFamily="50" charset="-127"/>
      <p:regular r:id="rId64"/>
      <p:bold r:id="rId6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9E7"/>
    <a:srgbClr val="FCF7F3"/>
    <a:srgbClr val="52529A"/>
    <a:srgbClr val="CCECFF"/>
    <a:srgbClr val="E5F5FF"/>
    <a:srgbClr val="FAFFF7"/>
    <a:srgbClr val="FFF7FF"/>
    <a:srgbClr val="E4F8F4"/>
    <a:srgbClr val="FFF7F7"/>
    <a:srgbClr val="F4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36" autoAdjust="0"/>
    <p:restoredTop sz="79147" autoAdjust="0"/>
  </p:normalViewPr>
  <p:slideViewPr>
    <p:cSldViewPr snapToGrid="0">
      <p:cViewPr varScale="1">
        <p:scale>
          <a:sx n="92" d="100"/>
          <a:sy n="92" d="100"/>
        </p:scale>
        <p:origin x="16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2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commentAuthors" Target="commentAuthors.xml"/><Relationship Id="rId5" Type="http://schemas.openxmlformats.org/officeDocument/2006/relationships/slide" Target="slides/slide4.xml"/><Relationship Id="rId61" Type="http://schemas.openxmlformats.org/officeDocument/2006/relationships/font" Target="fonts/font10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font" Target="fonts/font4.fntdata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microsoft.com/office/2011/relationships/chartStyle" Target="style10.xml"/><Relationship Id="rId1" Type="http://schemas.openxmlformats.org/officeDocument/2006/relationships/package" Target="../embeddings/Microsoft_Excel_____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 dir="row">Sheet1!$A$2:$A$9</cx:f>
        <cx:lvl ptCount="8">
          <cx:pt idx="0">언어폭력</cx:pt>
          <cx:pt idx="1">집단따돌림</cx:pt>
          <cx:pt idx="2">스토킹</cx:pt>
          <cx:pt idx="3">신체폭력</cx:pt>
          <cx:pt idx="4">사이버폭력</cx:pt>
          <cx:pt idx="5">금품갈취</cx:pt>
          <cx:pt idx="6">성폭력</cx:pt>
          <cx:pt idx="7">강요</cx:pt>
        </cx:lvl>
      </cx:strDim>
      <cx:numDim type="size">
        <cx:f dir="row">Sheet1!$B$2:$B$9</cx:f>
        <cx:lvl ptCount="8" formatCode="General">
          <cx:pt idx="0">0.41699999999999998</cx:pt>
          <cx:pt idx="1">0.14499999999999999</cx:pt>
          <cx:pt idx="2">0.062</cx:pt>
          <cx:pt idx="3">0.124</cx:pt>
          <cx:pt idx="4">0.098000000000000004</cx:pt>
          <cx:pt idx="5">0.058000000000000003</cx:pt>
          <cx:pt idx="6">0.041000000000000002</cx:pt>
          <cx:pt idx="7">0.053999999999999999</cx:pt>
        </cx:lvl>
      </cx:numDim>
    </cx:data>
  </cx:chartData>
  <cx:chart>
    <cx:plotArea>
      <cx:plotAreaRegion>
        <cx:series layoutId="treemap" uniqueId="{0613C1AC-61D5-40FB-90B4-56517F899B6A}">
          <cx:tx>
            <cx:txData>
              <cx:f>Sheet1!$B$1</cx:f>
              <cx:v>열1</cx:v>
            </cx:txData>
          </cx:tx>
          <cx:dataPt idx="4">
            <cx:spPr>
              <a:solidFill>
                <a:schemeClr val="accent6"/>
              </a:solidFill>
            </cx:spPr>
          </cx:dataPt>
          <cx:dataPt idx="5">
            <cx:spPr>
              <a:solidFill>
                <a:schemeClr val="accent5"/>
              </a:solidFill>
            </cx:spPr>
          </cx:dataPt>
          <cx:dataPt idx="6">
            <cx:spPr>
              <a:solidFill>
                <a:schemeClr val="tx1">
                  <a:lumMod val="50000"/>
                  <a:lumOff val="50000"/>
                </a:schemeClr>
              </a:solidFill>
            </cx:spPr>
          </cx:dataPt>
          <cx:dataPt idx="7">
            <cx:spPr>
              <a:solidFill>
                <a:schemeClr val="tx1">
                  <a:lumMod val="75000"/>
                  <a:lumOff val="25000"/>
                </a:schemeClr>
              </a:solidFill>
            </cx:spPr>
          </cx:dataPt>
          <cx:dataLabels>
            <cx:txPr>
              <a:bodyPr spcFirstLastPara="1" vertOverflow="ellipsis" wrap="square" lIns="0" tIns="0" rIns="0" bIns="0" anchor="ctr" anchorCtr="1"/>
              <a:lstStyle/>
              <a:p>
                <a:pPr>
                  <a:defRPr sz="1400" b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  <a:cs typeface="나눔스퀘어 ExtraBold" panose="020B0600000101010101" pitchFamily="50" charset="-127"/>
                  </a:defRPr>
                </a:pPr>
                <a:endParaRPr lang="ko-KR" sz="1400" b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cx:txPr>
            <cx:visibility seriesName="0" categoryName="1" value="0"/>
            <cx:separator>, </cx:separator>
          </cx:dataLabels>
          <cx:dataId val="0"/>
          <cx:layoutPr>
            <cx:parentLabelLayout val="overlapping"/>
          </cx:layoutPr>
        </cx:series>
      </cx:plotAreaRegion>
    </cx:plotArea>
  </cx:chart>
  <cx:clrMapOvr bg1="lt1" tx1="dk1" bg2="lt2" tx2="dk2" accent1="accent1" accent2="accent2" accent3="accent3" accent4="accent4" accent5="accent5" accent6="accent6" hlink="hlink" folHlink="folHlink"/>
</cx:chartSpac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0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100"/>
            </a:lvl1pPr>
          </a:lstStyle>
          <a:p>
            <a:fld id="{92CEA07D-6F26-4F15-BB6F-E41DA187A498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2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100"/>
            </a:lvl1pPr>
          </a:lstStyle>
          <a:p>
            <a:fld id="{42A61FF7-2E3D-4576-9880-38C6439599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359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예방 역량강화 교원 표준 연수 강의를 시작하겠습니다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74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예방 역량강화 교원 표준 연수는 다음과 같은 순서로 진행됩니다</a:t>
            </a:r>
            <a:r>
              <a:rPr lang="en-US" altLang="ko-KR" baseline="0" dirty="0" smtClean="0"/>
              <a:t>.</a:t>
            </a:r>
          </a:p>
          <a:p>
            <a:pPr defTabSz="914256">
              <a:defRPr/>
            </a:pPr>
            <a:r>
              <a:rPr lang="ko-KR" altLang="en-US" dirty="0" smtClean="0"/>
              <a:t>먼저 사이버폭력</a:t>
            </a:r>
            <a:r>
              <a:rPr lang="ko-KR" altLang="en-US" baseline="0" dirty="0" smtClean="0"/>
              <a:t> 이해의 장으로서 사이버폭력의 개념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특징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실태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유형 등에 대해서 알아봅니다</a:t>
            </a:r>
            <a:r>
              <a:rPr lang="en-US" altLang="ko-KR" baseline="0" dirty="0" smtClean="0"/>
              <a:t>.</a:t>
            </a:r>
          </a:p>
          <a:p>
            <a:pPr defTabSz="914256">
              <a:defRPr/>
            </a:pPr>
            <a:r>
              <a:rPr lang="ko-KR" altLang="en-US" baseline="0" dirty="0" smtClean="0"/>
              <a:t>다음으로 사이버폭력의 심각성에 대해 살펴봅니다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사이버폭력의 영향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관련 법에 대해 이해하는 장입니다</a:t>
            </a:r>
            <a:r>
              <a:rPr lang="en-US" altLang="ko-KR" baseline="0" dirty="0" smtClean="0"/>
              <a:t>.</a:t>
            </a:r>
          </a:p>
          <a:p>
            <a:pPr defTabSz="914256">
              <a:defRPr/>
            </a:pPr>
            <a:r>
              <a:rPr lang="ko-KR" altLang="en-US" baseline="0" dirty="0" err="1" smtClean="0"/>
              <a:t>세번째</a:t>
            </a:r>
            <a:r>
              <a:rPr lang="ko-KR" altLang="en-US" baseline="0" dirty="0" smtClean="0"/>
              <a:t> 장은 사이버폭력의 예방교육 및 지도에 대해서 살펴봅니다</a:t>
            </a:r>
            <a:r>
              <a:rPr lang="en-US" altLang="ko-KR" baseline="0" dirty="0" smtClean="0"/>
              <a:t>.  </a:t>
            </a:r>
            <a:r>
              <a:rPr lang="ko-KR" altLang="en-US" baseline="0" dirty="0" smtClean="0"/>
              <a:t>사이버폭력 예방교육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사이버폭력 징후 </a:t>
            </a:r>
            <a:r>
              <a:rPr lang="ko-KR" altLang="en-US" baseline="0" dirty="0" smtClean="0"/>
              <a:t>발견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사이버폭력 </a:t>
            </a:r>
            <a:r>
              <a:rPr lang="ko-KR" altLang="en-US" baseline="0" dirty="0" smtClean="0"/>
              <a:t>유형별 예방 지도 등에 대해서 알아봅니다</a:t>
            </a:r>
            <a:r>
              <a:rPr lang="en-US" altLang="ko-KR" baseline="0" dirty="0" smtClean="0"/>
              <a:t>.</a:t>
            </a:r>
          </a:p>
          <a:p>
            <a:pPr defTabSz="914256">
              <a:defRPr/>
            </a:pPr>
            <a:r>
              <a:rPr lang="ko-KR" altLang="en-US" baseline="0" dirty="0" err="1" smtClean="0"/>
              <a:t>네번째</a:t>
            </a:r>
            <a:r>
              <a:rPr lang="ko-KR" altLang="en-US" baseline="0" dirty="0" smtClean="0"/>
              <a:t> 장은 학생 </a:t>
            </a:r>
            <a:r>
              <a:rPr lang="ko-KR" altLang="en-US" baseline="0" dirty="0" smtClean="0"/>
              <a:t>상담에 </a:t>
            </a:r>
            <a:r>
              <a:rPr lang="ko-KR" altLang="en-US" baseline="0" dirty="0" smtClean="0"/>
              <a:t>대한 내용입니다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사이버폭력 피해학생 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가해학생 </a:t>
            </a:r>
            <a:r>
              <a:rPr lang="ko-KR" altLang="en-US" baseline="0" dirty="0" smtClean="0"/>
              <a:t>지도에 </a:t>
            </a:r>
            <a:r>
              <a:rPr lang="ko-KR" altLang="en-US" baseline="0" dirty="0" smtClean="0"/>
              <a:t>대해 살펴봅니다</a:t>
            </a:r>
            <a:r>
              <a:rPr lang="en-US" altLang="ko-KR" baseline="0" dirty="0" smtClean="0"/>
              <a:t>.</a:t>
            </a:r>
          </a:p>
          <a:p>
            <a:pPr defTabSz="914256">
              <a:defRPr/>
            </a:pPr>
            <a:r>
              <a:rPr lang="ko-KR" altLang="en-US" baseline="0" dirty="0" smtClean="0"/>
              <a:t>마지막 장에서는 학부모 지원에 대해서 알아보기로 합니다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407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dirty="0" smtClean="0"/>
              <a:t>먼저 사이버폭력 이해의 장으로 사이버폭력의 개념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실태 및 유형에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416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학교폭력은 빠르게 변화하고 있습니다</a:t>
            </a:r>
            <a:r>
              <a:rPr lang="en-US" altLang="ko-KR" dirty="0" smtClean="0"/>
              <a:t>. 1990</a:t>
            </a:r>
            <a:r>
              <a:rPr lang="ko-KR" altLang="en-US" dirty="0" smtClean="0"/>
              <a:t>년 중</a:t>
            </a:r>
            <a:r>
              <a:rPr lang="en-US" altLang="ko-KR" dirty="0" smtClean="0">
                <a:latin typeface="Bell MT" panose="02020503060305020303" pitchFamily="18" charset="0"/>
              </a:rPr>
              <a:t>·</a:t>
            </a:r>
            <a:r>
              <a:rPr lang="ko-KR" altLang="en-US" dirty="0" smtClean="0"/>
              <a:t>후반 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왕따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신조어가 생겨났으며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이후 </a:t>
            </a:r>
            <a:r>
              <a:rPr lang="ko-KR" altLang="en-US" dirty="0" err="1" smtClean="0"/>
              <a:t>카카오톡을</a:t>
            </a:r>
            <a:r>
              <a:rPr lang="ko-KR" altLang="en-US" dirty="0" smtClean="0"/>
              <a:t> 통한 따돌림을 뜻하는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카따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</a:t>
            </a:r>
            <a:r>
              <a:rPr lang="ko-KR" altLang="en-US" dirty="0" smtClean="0"/>
              <a:t>사이버폭력으로 변화했습니다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빵셔틀은</a:t>
            </a:r>
            <a:r>
              <a:rPr lang="ko-KR" altLang="en-US" dirty="0" smtClean="0"/>
              <a:t> 강요에 의해 빵</a:t>
            </a:r>
            <a:r>
              <a:rPr lang="ko-KR" altLang="en-US" baseline="0" dirty="0" smtClean="0"/>
              <a:t>이나 물건 등을 대신 </a:t>
            </a:r>
            <a:r>
              <a:rPr lang="ko-KR" altLang="en-US" baseline="0" dirty="0" err="1" smtClean="0"/>
              <a:t>사다주는</a:t>
            </a:r>
            <a:r>
              <a:rPr lang="ko-KR" altLang="en-US" baseline="0" dirty="0" smtClean="0"/>
              <a:t> 행위를 일컫는 용어입니다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이는 </a:t>
            </a:r>
            <a:r>
              <a:rPr lang="ko-KR" altLang="en-US" baseline="0" dirty="0" err="1" smtClean="0"/>
              <a:t>시이버</a:t>
            </a:r>
            <a:r>
              <a:rPr lang="ko-KR" altLang="en-US" baseline="0" dirty="0" smtClean="0"/>
              <a:t> 공간에서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와이파이</a:t>
            </a:r>
            <a:r>
              <a:rPr lang="ko-KR" altLang="en-US" dirty="0" smtClean="0"/>
              <a:t> 셔틀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로 변화하였습니다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와이파이</a:t>
            </a:r>
            <a:r>
              <a:rPr lang="ko-KR" altLang="en-US" dirty="0" smtClean="0"/>
              <a:t> 셔틀이란 강압적으로 상대방의 </a:t>
            </a:r>
            <a:r>
              <a:rPr lang="ko-KR" altLang="en-US" dirty="0" err="1" smtClean="0"/>
              <a:t>스마트폰</a:t>
            </a:r>
            <a:r>
              <a:rPr lang="ko-KR" altLang="en-US" dirty="0" smtClean="0"/>
              <a:t> 데이터를 사용하는 것을 일컫는 사이버폭력을 뜻합니다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그림과 같이 피해학생에게 </a:t>
            </a:r>
            <a:r>
              <a:rPr lang="ko-KR" altLang="en-US" dirty="0" err="1" smtClean="0"/>
              <a:t>스마트폰의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핫스팟을</a:t>
            </a:r>
            <a:r>
              <a:rPr lang="ko-KR" altLang="en-US" dirty="0" smtClean="0"/>
              <a:t> 켜게 한 후 피해학생의 데이터를 갈취하여 공짜로 </a:t>
            </a:r>
            <a:r>
              <a:rPr lang="ko-KR" altLang="en-US" dirty="0" err="1" smtClean="0"/>
              <a:t>와이파이를</a:t>
            </a:r>
            <a:r>
              <a:rPr lang="ko-KR" altLang="en-US" dirty="0" smtClean="0"/>
              <a:t> 사용하는 경우를 말합니다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247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사이버폭력의 일반적 개념은 정보통신망을 이용한 </a:t>
            </a:r>
            <a:r>
              <a:rPr lang="ko-KR" altLang="en-US" spc="-101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이용한 </a:t>
            </a:r>
            <a:r>
              <a:rPr lang="ko-KR" altLang="en-US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음란</a:t>
            </a:r>
            <a:r>
              <a:rPr lang="en-US" altLang="ko-KR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·</a:t>
            </a:r>
            <a:r>
              <a:rPr lang="ko-KR" altLang="en-US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폭력 정보 </a:t>
            </a:r>
            <a:r>
              <a:rPr lang="ko-KR" altLang="en-US" spc="-101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등에 의하여 </a:t>
            </a:r>
            <a:r>
              <a:rPr lang="ko-KR" altLang="en-US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신체</a:t>
            </a:r>
            <a:r>
              <a:rPr lang="en-US" altLang="ko-KR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·</a:t>
            </a:r>
            <a:r>
              <a:rPr lang="ko-KR" altLang="en-US" spc="-101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정신 또는 재산상의 피해를 수반하는 행위</a:t>
            </a:r>
            <a:r>
              <a:rPr lang="ko-KR" altLang="en-US" spc="-101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를  의미합니다</a:t>
            </a:r>
            <a:r>
              <a:rPr lang="en-US" altLang="ko-KR" spc="-101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.  </a:t>
            </a:r>
            <a:r>
              <a:rPr lang="ko-KR" altLang="en-US" spc="-101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 </a:t>
            </a:r>
            <a:r>
              <a:rPr lang="ko-KR" altLang="en-US" spc="-149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학생 대상으로 사이버폭력을 행한 경우에는 학교 </a:t>
            </a:r>
            <a:r>
              <a:rPr lang="ko-KR" altLang="en-US" spc="-149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사이버폭력에 </a:t>
            </a:r>
            <a:r>
              <a:rPr lang="ko-KR" altLang="en-US" spc="-149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해당합니다</a:t>
            </a:r>
            <a:r>
              <a:rPr lang="en-US" altLang="ko-KR" spc="-149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+mn-ea"/>
                <a:ea typeface="+mn-ea"/>
                <a:cs typeface="Poppins Light" panose="02000000000000000000" pitchFamily="2" charset="0"/>
              </a:rPr>
              <a:t>.</a:t>
            </a:r>
          </a:p>
          <a:p>
            <a:pPr defTabSz="914256">
              <a:defRPr/>
            </a:pP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사이버폭력의 법률적 정의를 살펴보면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학교폭력예방 및 대책에 관한 법률에서는 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‘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 따돌림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’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이라는 용어로 사이버폭력의 개념을 설명하고 있습니다</a:t>
            </a:r>
            <a:r>
              <a:rPr lang="en-US" altLang="ko-KR" b="0" dirty="0" smtClean="0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  <a:latin typeface="+mn-ea"/>
                <a:ea typeface="+mn-ea"/>
              </a:rPr>
              <a:t>사이버폭력을 의미하는 사이버 따돌림이란 </a:t>
            </a:r>
            <a:r>
              <a:rPr lang="ko-KR" altLang="en-US" b="0" dirty="0">
                <a:solidFill>
                  <a:schemeClr val="tx1"/>
                </a:solidFill>
                <a:latin typeface="+mn-ea"/>
                <a:ea typeface="+mn-ea"/>
              </a:rPr>
              <a:t>인터넷</a:t>
            </a:r>
            <a:r>
              <a:rPr lang="en-US" altLang="ko-KR" b="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+mn-ea"/>
                <a:ea typeface="+mn-ea"/>
              </a:rPr>
              <a:t>휴대전화 등 정보통신기기를 이용하여 특정 학생을 지속적</a:t>
            </a:r>
            <a:r>
              <a:rPr lang="en-US" altLang="ko-KR" b="0" dirty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+mn-ea"/>
                <a:ea typeface="+mn-ea"/>
              </a:rPr>
              <a:t>반복적으로 공격하여 상대방이 고통을 느끼도록 하는 일체의 행위를 뜻합니다</a:t>
            </a:r>
            <a:r>
              <a:rPr lang="en-US" altLang="ko-KR" b="0" dirty="0">
                <a:solidFill>
                  <a:schemeClr val="tx1"/>
                </a:solidFill>
                <a:latin typeface="+mn-ea"/>
                <a:ea typeface="+mn-ea"/>
              </a:rPr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145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사이버 공간에서는 익명성을 통해 자신을 숨길 수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따라서 폭력을 행사하고도 죄책감이 낮아져 폭력을 지속할 가능성이 높습니다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  <a:p>
            <a:pPr>
              <a:buClr>
                <a:schemeClr val="dk1"/>
              </a:buClr>
              <a:buSzPts val="1200"/>
            </a:pPr>
            <a:r>
              <a:rPr lang="ko-KR" altLang="en-US" dirty="0">
                <a:solidFill>
                  <a:schemeClr val="tx1"/>
                </a:solidFill>
              </a:rPr>
              <a:t>사람은 타인의 시선을 의식하면 자연스럽게 폭력을 억제합니다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그러나 사이버 공간처럼 익명성이 보장되는 공간에서는 그러한 억제가 줄어드는 </a:t>
            </a:r>
            <a:r>
              <a:rPr lang="ko-KR" altLang="en-US" dirty="0" err="1">
                <a:solidFill>
                  <a:schemeClr val="tx1"/>
                </a:solidFill>
              </a:rPr>
              <a:t>탈억제</a:t>
            </a:r>
            <a:r>
              <a:rPr lang="ko-KR" altLang="en-US" dirty="0">
                <a:solidFill>
                  <a:schemeClr val="tx1"/>
                </a:solidFill>
              </a:rPr>
              <a:t> 현상이 나타납니다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r>
              <a:rPr lang="ko-KR" altLang="en-US" dirty="0">
                <a:solidFill>
                  <a:schemeClr val="tx1"/>
                </a:solidFill>
              </a:rPr>
              <a:t> 결과적으로 충동성이 높아져 폭력이 쉽게 발생할 수 있습니다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022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사이버 공간은 대면이 아닌 비대면 상황으로 상대의 반응이나 상태를 즉시 확인하기가 어렵습니다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따라서 폭력 가해 횟수가 늘고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괴롭히는 강도나 수위 등의 정도가 심각해질 수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</a:t>
            </a:r>
            <a:endParaRPr lang="ko-KR" altLang="en-US" b="0" dirty="0" smtClean="0">
              <a:solidFill>
                <a:schemeClr val="tx1"/>
              </a:solidFill>
            </a:endParaRP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대면 상황에서는 표정이나 목소리 등 다양한 정보를 통해 상대의 감정을 읽을 수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그러나 사이버 공간에서는 </a:t>
            </a:r>
            <a:r>
              <a:rPr lang="ko-KR" altLang="en-US" b="0" dirty="0" err="1" smtClean="0">
                <a:solidFill>
                  <a:schemeClr val="tx1"/>
                </a:solidFill>
              </a:rPr>
              <a:t>비대면성으로</a:t>
            </a:r>
            <a:r>
              <a:rPr lang="ko-KR" altLang="en-US" b="0" dirty="0" smtClean="0">
                <a:solidFill>
                  <a:schemeClr val="tx1"/>
                </a:solidFill>
              </a:rPr>
              <a:t> 인해 상대적으로 다른 사람의 감정을 파악하기가 어렵습니다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</a:rPr>
              <a:t>때문에 의사소통의 오해와 갈등이 폭력으로 발전될 가능성이 커집니다</a:t>
            </a:r>
            <a:r>
              <a:rPr lang="en-US" altLang="ko-KR" b="0" dirty="0" smtClean="0">
                <a:solidFill>
                  <a:schemeClr val="tx1"/>
                </a:solidFill>
              </a:rPr>
              <a:t>.</a:t>
            </a:r>
            <a:endParaRPr lang="ko-KR" altLang="en-US" b="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805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/>
              <a:t>사이버 공간에서는 시공간을 초월하여 언제 어디서든 사이버 폭력에 노출될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따라서 시공간의 제약이 없어 폭력의 지속성이 더 늘고 폭력의 위험성이 커집니다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  <a:p>
            <a:r>
              <a:rPr lang="ko-KR" altLang="en-US" b="0" dirty="0" smtClean="0"/>
              <a:t>또한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오프라인에서 입으로 전해지는 소문의 속도 및 범위와 달리 인터넷</a:t>
            </a:r>
            <a:r>
              <a:rPr lang="en-US" altLang="ko-KR" b="0" dirty="0" smtClean="0"/>
              <a:t>, SNS </a:t>
            </a:r>
            <a:r>
              <a:rPr lang="ko-KR" altLang="en-US" b="0" dirty="0" smtClean="0"/>
              <a:t>등 온라인 매체를 통한 자료는 손쉽게 게시 및 전달 가능하여 불특정 다수에게 매우 빠르게 확산될 수 있습니다</a:t>
            </a:r>
            <a:r>
              <a:rPr lang="en-US" altLang="ko-KR" b="0" dirty="0" smtClean="0"/>
              <a:t>. </a:t>
            </a:r>
            <a:r>
              <a:rPr lang="ko-KR" altLang="en-US" b="0" dirty="0" smtClean="0"/>
              <a:t>이로 인해 폭력으로 인한 피해가 확대되고 매우 심각해질 수 있습니다</a:t>
            </a:r>
            <a:r>
              <a:rPr lang="en-US" altLang="ko-KR" b="0" dirty="0" smtClean="0"/>
              <a:t>.</a:t>
            </a:r>
            <a:endParaRPr lang="ko-KR" altLang="en-US" b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44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2018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2021</a:t>
            </a:r>
            <a:r>
              <a:rPr lang="ko-KR" altLang="en-US" dirty="0" smtClean="0"/>
              <a:t>년까지 전체 학교폭력의 유형별 비율을 보면 사이버폭력은 약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내외의 비율을 차지하고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해가 거듭될수록 학생들의 온라인 활동이 증가하는 점을 감안하면 향후 학교폭력에서 사이버폭력이 차지하는 비율은 증가할 가능성이 큽니다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*</a:t>
            </a:r>
            <a:r>
              <a:rPr lang="ko-KR" altLang="en-US" dirty="0" smtClean="0"/>
              <a:t>연도별 비율은 교육부의 학교폭력 실태조사 내용임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717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b="0" dirty="0" smtClean="0"/>
              <a:t>사이버폭력의 유형에 대해 살펴보면 다음과 같습니다</a:t>
            </a:r>
            <a:r>
              <a:rPr kumimoji="1" lang="en-US" altLang="ko-KR" b="0" dirty="0" smtClean="0"/>
              <a:t>.</a:t>
            </a:r>
            <a:endParaRPr kumimoji="1" lang="en-US" altLang="x-none" b="0" dirty="0" smtClean="0"/>
          </a:p>
          <a:p>
            <a:r>
              <a:rPr kumimoji="1" lang="x-none" altLang="en-US" b="0" dirty="0" smtClean="0"/>
              <a:t>먼저</a:t>
            </a:r>
            <a:r>
              <a:rPr kumimoji="1" lang="ko-KR" altLang="en-US" b="0" dirty="0" smtClean="0"/>
              <a:t> </a:t>
            </a: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명예훼손이란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사이버공간에서 상대를 비하할 목적으로 사실 또는 거짓을 말하여 상대방의 명예를 떨어뜨리거나 인격을 침해하는 행위를 말합니다</a:t>
            </a:r>
            <a:r>
              <a:rPr kumimoji="1" lang="en-US" altLang="ko-KR" b="0" dirty="0" smtClean="0"/>
              <a:t>.</a:t>
            </a:r>
          </a:p>
          <a:p>
            <a:r>
              <a:rPr kumimoji="1" lang="ko-KR" altLang="en-US" b="0" dirty="0" smtClean="0"/>
              <a:t>예를 들어</a:t>
            </a:r>
            <a:r>
              <a:rPr kumimoji="1" lang="en-US" altLang="ko-KR" b="0" dirty="0" smtClean="0"/>
              <a:t>, </a:t>
            </a:r>
            <a:r>
              <a:rPr lang="ko-KR" altLang="en-US" dirty="0"/>
              <a:t>익명으로 </a:t>
            </a:r>
            <a:r>
              <a:rPr lang="ko-KR" altLang="en-US" dirty="0" err="1"/>
              <a:t>댓글을</a:t>
            </a:r>
            <a:r>
              <a:rPr lang="ko-KR" altLang="en-US" dirty="0"/>
              <a:t> 달아 피해학생에 대한 헛소문을 퍼뜨리는 경우는 </a:t>
            </a:r>
            <a:r>
              <a:rPr kumimoji="1" lang="ko-KR" altLang="en-US" b="0" dirty="0" smtClean="0"/>
              <a:t>불특정 다수가 이를 볼 수 있기 때문에 피해가 매우 광범위하고 심각해지는 특징을 갖습니다</a:t>
            </a:r>
            <a:r>
              <a:rPr kumimoji="1" lang="en-US" altLang="ko-KR" b="0" dirty="0" smtClean="0"/>
              <a:t>.</a:t>
            </a:r>
            <a:r>
              <a:rPr kumimoji="1" lang="ko-KR" altLang="en-US" b="0" dirty="0" smtClean="0"/>
              <a:t> </a:t>
            </a:r>
            <a:endParaRPr kumimoji="1" lang="en-US" altLang="ko-KR" b="0" dirty="0" smtClean="0"/>
          </a:p>
          <a:p>
            <a:r>
              <a:rPr kumimoji="1" lang="ko-KR" altLang="en-US" b="0" dirty="0" smtClean="0"/>
              <a:t>이러한 사이버 명예훼손은 명예훼손의 가능성이 있는 정보가 온라인에서 유포될 경우 인터넷에 접속하는 즉시 불특정 다수가 이를 볼 수 있기 때문에 피해가 매우 광범위하고 심각하다는 특징을 갖습니다</a:t>
            </a:r>
            <a:r>
              <a:rPr kumimoji="1" lang="en-US" altLang="ko-KR" b="0" dirty="0" smtClean="0"/>
              <a:t>.</a:t>
            </a:r>
            <a:r>
              <a:rPr kumimoji="1" lang="ko-KR" altLang="en-US" b="0" dirty="0" smtClean="0"/>
              <a:t> 또한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익명으로 </a:t>
            </a:r>
            <a:r>
              <a:rPr kumimoji="1" lang="ko-KR" altLang="en-US" b="0" dirty="0" err="1" smtClean="0"/>
              <a:t>댓글을</a:t>
            </a:r>
            <a:r>
              <a:rPr kumimoji="1" lang="ko-KR" altLang="en-US" b="0" dirty="0" smtClean="0"/>
              <a:t> 달 수 있기 때문에 거짓 정보 등이 더욱 쉽게 유포되어 명예훼손의 가능성이 커질 수 있습니다</a:t>
            </a:r>
            <a:r>
              <a:rPr kumimoji="1" lang="en-US" altLang="ko-KR" b="0" dirty="0" smtClean="0"/>
              <a:t>.</a:t>
            </a:r>
            <a:endParaRPr kumimoji="1" lang="x-none" altLang="en-US" b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000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언어폭력이랑 문자나 사진 및 동영상 등으로 이루어지는 게시판 </a:t>
            </a:r>
            <a:r>
              <a:rPr kumimoji="1" lang="ko-KR" altLang="en-US" b="0" dirty="0" err="1" smtClean="0"/>
              <a:t>비방글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악성 </a:t>
            </a:r>
            <a:r>
              <a:rPr kumimoji="1" lang="ko-KR" altLang="en-US" b="0" dirty="0" err="1" smtClean="0"/>
              <a:t>댓글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욕설 등으로</a:t>
            </a:r>
            <a:r>
              <a:rPr kumimoji="1" lang="en-US" altLang="ko-KR" b="0" dirty="0" smtClean="0"/>
              <a:t>, </a:t>
            </a:r>
            <a:r>
              <a:rPr kumimoji="1" lang="ko-KR" altLang="en-US" b="0" dirty="0" smtClean="0"/>
              <a:t>사이버 모욕 혹은 사이버 명예훼손 등으로 확대될 수 있습니다</a:t>
            </a:r>
            <a:r>
              <a:rPr kumimoji="1" lang="en-US" altLang="ko-KR" b="0" dirty="0" smtClean="0"/>
              <a:t>. </a:t>
            </a:r>
          </a:p>
          <a:p>
            <a:pPr defTabSz="914256">
              <a:defRPr/>
            </a:pPr>
            <a:r>
              <a:rPr kumimoji="1" lang="ko-KR" altLang="en-US" b="0" dirty="0" smtClean="0"/>
              <a:t>예를 들어</a:t>
            </a:r>
            <a:r>
              <a:rPr kumimoji="1" lang="en-US" altLang="ko-KR" b="0" dirty="0" smtClean="0"/>
              <a:t>,</a:t>
            </a:r>
            <a:r>
              <a:rPr kumimoji="1" lang="ko-KR" altLang="en-US" b="0" dirty="0" smtClean="0"/>
              <a:t> </a:t>
            </a:r>
            <a:r>
              <a:rPr lang="ko-KR" altLang="en-US" dirty="0"/>
              <a:t>문자나 </a:t>
            </a:r>
            <a:r>
              <a:rPr lang="en-US" altLang="ko-KR" dirty="0"/>
              <a:t>SNS</a:t>
            </a:r>
            <a:r>
              <a:rPr lang="ko-KR" altLang="en-US" dirty="0"/>
              <a:t> 메시지를 통해</a:t>
            </a:r>
            <a:r>
              <a:rPr lang="en-US" altLang="ko-KR" dirty="0"/>
              <a:t> </a:t>
            </a:r>
            <a:r>
              <a:rPr lang="ko-KR" altLang="en-US" dirty="0"/>
              <a:t>피해학생에게 욕설을 하는 경우가 이에 해당됩니다</a:t>
            </a:r>
            <a:r>
              <a:rPr lang="en-US" altLang="ko-KR" dirty="0"/>
              <a:t>. </a:t>
            </a:r>
            <a:endParaRPr kumimoji="1" lang="en-US" altLang="ko-KR" b="0" dirty="0" smtClean="0"/>
          </a:p>
          <a:p>
            <a:pPr defTabSz="914256">
              <a:defRPr/>
            </a:pPr>
            <a:r>
              <a:rPr lang="ko-KR" altLang="en-US" dirty="0"/>
              <a:t>사이버 공간에서는 </a:t>
            </a:r>
            <a:r>
              <a:rPr lang="ko-KR" altLang="en-US" dirty="0" err="1"/>
              <a:t>탈억제성으로</a:t>
            </a:r>
            <a:r>
              <a:rPr lang="ko-KR" altLang="en-US" dirty="0"/>
              <a:t> 인해 즉흥적이고 공격적인 행동이 증가합니다</a:t>
            </a:r>
            <a:r>
              <a:rPr lang="en-US" altLang="ko-KR" dirty="0"/>
              <a:t>. </a:t>
            </a:r>
            <a:r>
              <a:rPr lang="ko-KR" altLang="en-US" dirty="0"/>
              <a:t>따라서 오프라인보다 거친 말이나 상대에게 모욕감을 줄 수 있는 표현을 주저 없이 하는 경향이 있습니다</a:t>
            </a:r>
            <a:r>
              <a:rPr lang="en-US" altLang="ko-KR" dirty="0"/>
              <a:t>.</a:t>
            </a:r>
            <a:r>
              <a:rPr lang="ko-KR" altLang="en-US" dirty="0"/>
              <a:t> 또한</a:t>
            </a:r>
            <a:r>
              <a:rPr lang="en-US" altLang="ko-KR" dirty="0"/>
              <a:t>,</a:t>
            </a:r>
            <a:r>
              <a:rPr lang="ko-KR" altLang="en-US" dirty="0"/>
              <a:t> 단체 대화방과 같은 공간에서 모욕적인 글이 올라온 경우 이에 피해학생이 공격적이고 감정적인 답을 하면서 가해학생이 되는 경우도 많습니다</a:t>
            </a:r>
            <a:r>
              <a:rPr lang="en-US" altLang="ko-KR" dirty="0"/>
              <a:t>. </a:t>
            </a:r>
            <a:r>
              <a:rPr lang="ko-KR" altLang="en-US" dirty="0"/>
              <a:t>이로 인해 사이버 언어폭력 및 모욕이 발생한 경우 가해학생과 피해학생을 분별하기 어렵다는 특징이 있습니다</a:t>
            </a:r>
            <a:r>
              <a:rPr lang="en-US" altLang="ko-KR" dirty="0"/>
              <a:t>.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90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영상 유포는 사이버 공간에서 상대방의 동의 없이 개인의 사생활과 </a:t>
            </a:r>
            <a:r>
              <a:rPr kumimoji="1" lang="ko-KR" altLang="en-US" b="0" dirty="0" smtClean="0"/>
              <a:t>관련되거나 </a:t>
            </a:r>
            <a:r>
              <a:rPr kumimoji="1" lang="ko-KR" altLang="en-US" b="0" dirty="0" smtClean="0"/>
              <a:t>각종 유해성 사진이나 영상을 전송 및</a:t>
            </a:r>
            <a:r>
              <a:rPr kumimoji="1" lang="ko-KR" altLang="en-US" b="0" baseline="0" dirty="0" smtClean="0"/>
              <a:t> 유포하여 괴롭히는 행위를 말합니다</a:t>
            </a:r>
            <a:r>
              <a:rPr kumimoji="1" lang="en-US" altLang="ko-KR" b="0" baseline="0" dirty="0" smtClean="0"/>
              <a:t>. </a:t>
            </a:r>
            <a:r>
              <a:rPr kumimoji="1" lang="ko-KR" altLang="en-US" b="0" baseline="0" dirty="0" smtClean="0"/>
              <a:t>특히 성적 불쾌감을 주는 사진이나 영상인 경우 사이버 성폭력이 될 수도 있습니다</a:t>
            </a:r>
            <a:r>
              <a:rPr kumimoji="1" lang="en-US" altLang="ko-KR" b="0" baseline="0" dirty="0" smtClean="0"/>
              <a:t>.</a:t>
            </a:r>
            <a:r>
              <a:rPr lang="en-US" altLang="ko-KR" dirty="0"/>
              <a:t> </a:t>
            </a:r>
          </a:p>
          <a:p>
            <a:pPr defTabSz="914256">
              <a:defRPr/>
            </a:pPr>
            <a:r>
              <a:rPr lang="ko-KR" altLang="en-US" dirty="0"/>
              <a:t>사이버 영상 유포는 소수의 피해자에 대해 수없이 많은 익명의 가해자의 구도를 형성하기 때문에 가해자를 찾아 책임을 묻는 것이 매우 어렵습니다</a:t>
            </a:r>
            <a:r>
              <a:rPr lang="en-US" altLang="ko-KR" dirty="0"/>
              <a:t>.</a:t>
            </a:r>
            <a:r>
              <a:rPr lang="ko-KR" altLang="en-US" dirty="0"/>
              <a:t> 또한</a:t>
            </a:r>
            <a:r>
              <a:rPr lang="en-US" altLang="ko-KR" dirty="0"/>
              <a:t>,</a:t>
            </a:r>
            <a:r>
              <a:rPr lang="ko-KR" altLang="en-US" dirty="0"/>
              <a:t> 청소년 사이에서는 사이버 영상 유포가 마치 장난처럼 생각되거나 일종의 </a:t>
            </a:r>
            <a:r>
              <a:rPr lang="ko-KR" altLang="en-US" dirty="0" err="1"/>
              <a:t>하위문화로</a:t>
            </a:r>
            <a:r>
              <a:rPr lang="ko-KR" altLang="en-US" dirty="0"/>
              <a:t> 자리 잡은 경향이 있어 피해학생이 피해를 호소하더라도 </a:t>
            </a:r>
            <a:r>
              <a:rPr lang="en-US" altLang="ko-KR" dirty="0"/>
              <a:t>2</a:t>
            </a:r>
            <a:r>
              <a:rPr lang="ko-KR" altLang="en-US" dirty="0"/>
              <a:t>차 가해가 발생하거나 무시될 가능성이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04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kumimoji="1" lang="x-none" altLang="en-US" b="0" dirty="0" smtClean="0">
                <a:solidFill>
                  <a:schemeClr val="tx1"/>
                </a:solidFill>
              </a:rPr>
              <a:t>사이버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</a:t>
            </a:r>
            <a:r>
              <a:rPr kumimoji="1" lang="ko-KR" altLang="en-US" b="0" dirty="0" err="1" smtClean="0">
                <a:solidFill>
                  <a:schemeClr val="tx1"/>
                </a:solidFill>
              </a:rPr>
              <a:t>스토킹이란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상대가 원치 않음에도 반복적으로 </a:t>
            </a:r>
            <a:r>
              <a:rPr lang="ko-KR" altLang="en-US" dirty="0" err="1">
                <a:solidFill>
                  <a:schemeClr val="tx1"/>
                </a:solidFill>
              </a:rPr>
              <a:t>이메일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문자 등을 보내거나 특정인의 </a:t>
            </a:r>
            <a:r>
              <a:rPr lang="en" altLang="x-none" dirty="0">
                <a:solidFill>
                  <a:schemeClr val="tx1"/>
                </a:solidFill>
              </a:rPr>
              <a:t>SNS</a:t>
            </a:r>
            <a:r>
              <a:rPr lang="ko-KR" altLang="en-US" dirty="0">
                <a:solidFill>
                  <a:schemeClr val="tx1"/>
                </a:solidFill>
              </a:rPr>
              <a:t>에 방문 및 게시물을 남기는 행위</a:t>
            </a:r>
            <a:r>
              <a:rPr kumimoji="1" lang="x-none" altLang="en-US" dirty="0">
                <a:solidFill>
                  <a:schemeClr val="tx1"/>
                </a:solidFill>
              </a:rPr>
              <a:t>를</a:t>
            </a:r>
            <a:r>
              <a:rPr kumimoji="1" lang="ko-KR" altLang="en-US" dirty="0">
                <a:solidFill>
                  <a:schemeClr val="tx1"/>
                </a:solidFill>
              </a:rPr>
              <a:t> 말합니다</a:t>
            </a:r>
            <a:r>
              <a:rPr kumimoji="1" lang="en-US" altLang="ko-KR" dirty="0">
                <a:solidFill>
                  <a:schemeClr val="tx1"/>
                </a:solidFill>
              </a:rPr>
              <a:t>. </a:t>
            </a:r>
            <a:r>
              <a:rPr kumimoji="1" lang="ko-KR" altLang="en-US" dirty="0">
                <a:solidFill>
                  <a:schemeClr val="tx1"/>
                </a:solidFill>
              </a:rPr>
              <a:t>예를 들어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피해학생에게 관심이 있어 일방적으로 메시지를 보내며 만남을 요구하는 경우에 해당됩니다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endParaRPr kumimoji="1" lang="en-US" altLang="ko-KR" dirty="0">
              <a:solidFill>
                <a:schemeClr val="tx1"/>
              </a:solidFill>
            </a:endParaRPr>
          </a:p>
          <a:p>
            <a:pPr defTabSz="914256">
              <a:defRPr/>
            </a:pPr>
            <a:r>
              <a:rPr kumimoji="1" lang="ko-KR" altLang="en-US" dirty="0">
                <a:solidFill>
                  <a:schemeClr val="tx1"/>
                </a:solidFill>
              </a:rPr>
              <a:t>사이버 </a:t>
            </a:r>
            <a:r>
              <a:rPr kumimoji="1" lang="ko-KR" altLang="en-US" dirty="0" err="1">
                <a:solidFill>
                  <a:schemeClr val="tx1"/>
                </a:solidFill>
              </a:rPr>
              <a:t>스토킹은</a:t>
            </a:r>
            <a:r>
              <a:rPr kumimoji="1" lang="ko-KR" altLang="en-US" dirty="0">
                <a:solidFill>
                  <a:schemeClr val="tx1"/>
                </a:solidFill>
              </a:rPr>
              <a:t> </a:t>
            </a:r>
            <a:r>
              <a:rPr lang="en" altLang="x-none" dirty="0">
                <a:solidFill>
                  <a:schemeClr val="tx1"/>
                </a:solidFill>
              </a:rPr>
              <a:t>SNS, </a:t>
            </a:r>
            <a:r>
              <a:rPr lang="ko-KR" altLang="en-US" dirty="0">
                <a:solidFill>
                  <a:schemeClr val="tx1"/>
                </a:solidFill>
              </a:rPr>
              <a:t>문자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이메일</a:t>
            </a:r>
            <a:r>
              <a:rPr lang="ko-KR" altLang="en-US" dirty="0">
                <a:solidFill>
                  <a:schemeClr val="tx1"/>
                </a:solidFill>
              </a:rPr>
              <a:t> 등을 통해 발생하는 경우가 많아 실태 파악이 어렵습니다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r>
              <a:rPr lang="ko-KR" altLang="en-US" dirty="0">
                <a:solidFill>
                  <a:schemeClr val="tx1"/>
                </a:solidFill>
              </a:rPr>
              <a:t> 또한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 사이버 </a:t>
            </a:r>
            <a:r>
              <a:rPr lang="ko-KR" altLang="en-US" dirty="0" err="1">
                <a:solidFill>
                  <a:schemeClr val="tx1"/>
                </a:solidFill>
              </a:rPr>
              <a:t>스토킹의</a:t>
            </a:r>
            <a:r>
              <a:rPr lang="ko-KR" altLang="en-US" dirty="0">
                <a:solidFill>
                  <a:schemeClr val="tx1"/>
                </a:solidFill>
              </a:rPr>
              <a:t> 영향은 피해학생뿐만 아니라 피해학생의 가족을 포함한 주변까지 영향을 미칠 수 확률이 크기 때문에 피해학생은 불안과 공포 등을 경험할 수 있습니다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483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kumimoji="1" lang="x-none" altLang="en-US" b="0" dirty="0" smtClean="0"/>
              <a:t>사이버</a:t>
            </a:r>
            <a:r>
              <a:rPr kumimoji="1" lang="ko-KR" altLang="en-US" b="0" dirty="0" smtClean="0"/>
              <a:t> 따돌림은 </a:t>
            </a:r>
            <a:r>
              <a:rPr lang="ko-KR" altLang="en-US" dirty="0"/>
              <a:t>사이버 공간에서 특정 학생을 지목하여 지속적이고 의도적으로 배제하는 등의 따돌리는 행위를</a:t>
            </a:r>
            <a:r>
              <a:rPr kumimoji="1" lang="ko-KR" altLang="en-US" dirty="0"/>
              <a:t> </a:t>
            </a:r>
            <a:r>
              <a:rPr kumimoji="1" lang="x-none" altLang="en-US" dirty="0"/>
              <a:t>말합니다</a:t>
            </a:r>
            <a:r>
              <a:rPr kumimoji="1" lang="en-US" altLang="x-none" dirty="0"/>
              <a:t>. </a:t>
            </a:r>
            <a:r>
              <a:rPr kumimoji="1" lang="ko-KR" altLang="en-US" dirty="0"/>
              <a:t>예를 들어</a:t>
            </a:r>
            <a:r>
              <a:rPr kumimoji="1" lang="en-US" altLang="ko-KR" dirty="0"/>
              <a:t>, SNS </a:t>
            </a:r>
            <a:r>
              <a:rPr lang="ko-KR" altLang="en-US" dirty="0"/>
              <a:t>단체 대화방에 초대한 친구를 투명인간 취급하며 일제히 대화방을 나가는 경우에 해당됩니다</a:t>
            </a:r>
            <a:r>
              <a:rPr lang="en-US" altLang="ko-KR" dirty="0"/>
              <a:t>. </a:t>
            </a:r>
          </a:p>
          <a:p>
            <a:pPr defTabSz="914256">
              <a:defRPr/>
            </a:pPr>
            <a:r>
              <a:rPr lang="ko-KR" altLang="en-US" dirty="0"/>
              <a:t>사이버 공간에서 발생하는 따돌림은 오프라인의 따돌림에 비해 목격자가 더욱 많으며 따돌림의 흔적이 더욱 오래 남습니다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defTabSz="914256">
              <a:defRPr/>
            </a:pPr>
            <a:r>
              <a:rPr lang="ko-KR" altLang="en-US" dirty="0"/>
              <a:t>또한</a:t>
            </a:r>
            <a:r>
              <a:rPr lang="en-US" altLang="ko-KR" dirty="0"/>
              <a:t>,</a:t>
            </a:r>
            <a:r>
              <a:rPr lang="ko-KR" altLang="en-US" dirty="0"/>
              <a:t> 새로운 사이버폭력의 유형인 </a:t>
            </a:r>
            <a:r>
              <a:rPr lang="ko-KR" altLang="en-US" dirty="0" err="1"/>
              <a:t>방폭은</a:t>
            </a:r>
            <a:r>
              <a:rPr lang="ko-KR" altLang="en-US" dirty="0"/>
              <a:t> 특정 학생만을 남겨두고 나머지 학생들이 갑자기 대화방을 나가는 행위로</a:t>
            </a:r>
            <a:r>
              <a:rPr lang="en-US" altLang="ko-KR" dirty="0"/>
              <a:t>,</a:t>
            </a:r>
            <a:r>
              <a:rPr lang="ko-KR" altLang="en-US" dirty="0"/>
              <a:t> 사이버 따돌림이 진화한 것으로 볼 수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4179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dirty="0">
                <a:solidFill>
                  <a:schemeClr val="tx1"/>
                </a:solidFill>
              </a:rPr>
              <a:t>사이버 갈취란 사이버 공간에서 금전적 가치가 있는 사이버 머니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스마트폰</a:t>
            </a:r>
            <a:r>
              <a:rPr lang="ko-KR" altLang="en-US" dirty="0">
                <a:solidFill>
                  <a:schemeClr val="tx1"/>
                </a:solidFill>
              </a:rPr>
              <a:t> 데이터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게임 아이템 등을 강제로 빼앗는 행위를 말합니다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예를 들어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피해학생에게 </a:t>
            </a:r>
            <a:r>
              <a:rPr lang="ko-KR" altLang="en-US" dirty="0" err="1">
                <a:solidFill>
                  <a:schemeClr val="tx1"/>
                </a:solidFill>
              </a:rPr>
              <a:t>스마트폰의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err="1">
                <a:solidFill>
                  <a:schemeClr val="tx1"/>
                </a:solidFill>
              </a:rPr>
              <a:t>핫스팟을</a:t>
            </a:r>
            <a:r>
              <a:rPr lang="ko-KR" altLang="en-US" dirty="0">
                <a:solidFill>
                  <a:schemeClr val="tx1"/>
                </a:solidFill>
              </a:rPr>
              <a:t> 켜게 한 후 </a:t>
            </a:r>
            <a:r>
              <a:rPr lang="ko-KR" altLang="en-US" dirty="0" err="1">
                <a:solidFill>
                  <a:schemeClr val="tx1"/>
                </a:solidFill>
              </a:rPr>
              <a:t>와이파이</a:t>
            </a:r>
            <a:r>
              <a:rPr lang="ko-KR" altLang="en-US" dirty="0">
                <a:solidFill>
                  <a:schemeClr val="tx1"/>
                </a:solidFill>
              </a:rPr>
              <a:t> 셔틀로 데이터를 사용하는 경우로 피해학생의 데이터를 갈취하는 경우입니다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endParaRPr kumimoji="1" lang="en-US" altLang="ko-KR" dirty="0">
              <a:solidFill>
                <a:schemeClr val="tx1"/>
              </a:solidFill>
            </a:endParaRPr>
          </a:p>
          <a:p>
            <a:pPr defTabSz="914256">
              <a:defRPr/>
            </a:pPr>
            <a:r>
              <a:rPr kumimoji="1" lang="ko-KR" altLang="en-US" dirty="0">
                <a:solidFill>
                  <a:schemeClr val="tx1"/>
                </a:solidFill>
              </a:rPr>
              <a:t>최근 </a:t>
            </a:r>
            <a:r>
              <a:rPr lang="ko-KR" altLang="en-US" dirty="0">
                <a:solidFill>
                  <a:schemeClr val="tx1"/>
                </a:solidFill>
              </a:rPr>
              <a:t>새로운 사이버 폭력의 유형으로 주목되고 있는 </a:t>
            </a:r>
            <a:r>
              <a:rPr lang="ko-KR" altLang="en-US" dirty="0" err="1">
                <a:solidFill>
                  <a:schemeClr val="tx1"/>
                </a:solidFill>
              </a:rPr>
              <a:t>와이파이</a:t>
            </a:r>
            <a:r>
              <a:rPr lang="ko-KR" altLang="en-US" dirty="0">
                <a:solidFill>
                  <a:schemeClr val="tx1"/>
                </a:solidFill>
              </a:rPr>
              <a:t> 셔틀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게임 아이템 셔틀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기프티콘</a:t>
            </a:r>
            <a:r>
              <a:rPr lang="ko-KR" altLang="en-US" dirty="0">
                <a:solidFill>
                  <a:schemeClr val="tx1"/>
                </a:solidFill>
              </a:rPr>
              <a:t> 셔틀 등 각종 셔틀이 모두 사이버 갈취에 해당합니다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endParaRPr lang="en-US" altLang="ko-KR" dirty="0">
              <a:solidFill>
                <a:schemeClr val="tx1"/>
              </a:solidFill>
            </a:endParaRPr>
          </a:p>
          <a:p>
            <a:pPr defTabSz="914256">
              <a:defRPr/>
            </a:pPr>
            <a:r>
              <a:rPr lang="ko-KR" altLang="en-US" dirty="0">
                <a:solidFill>
                  <a:schemeClr val="tx1"/>
                </a:solidFill>
              </a:rPr>
              <a:t>사이버 갈취의 경우 직접 대면하지 않고도 금품 갈취가 가능하기 때문에 오프라인의 갈취에 비해 가해학생들은 죄책감을 낮게 느낍니다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428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kumimoji="1" lang="x-none" altLang="en-US" b="0" dirty="0" smtClean="0">
                <a:solidFill>
                  <a:schemeClr val="tx1"/>
                </a:solidFill>
              </a:rPr>
              <a:t>사이버</a:t>
            </a:r>
            <a:r>
              <a:rPr kumimoji="1" lang="ko-KR" altLang="en-US" b="0" dirty="0" smtClean="0">
                <a:solidFill>
                  <a:schemeClr val="tx1"/>
                </a:solidFill>
              </a:rPr>
              <a:t> 강요는 </a:t>
            </a:r>
            <a:r>
              <a:rPr lang="ko-KR" altLang="en-US" dirty="0">
                <a:solidFill>
                  <a:schemeClr val="tx1"/>
                </a:solidFill>
              </a:rPr>
              <a:t>사이버 공간에서 상대방이 원치 않는 말 또는 행동을 하도록 강요하거나 강제 심부름을 시키는 행위</a:t>
            </a:r>
            <a:r>
              <a:rPr kumimoji="1" lang="x-none" altLang="en-US" dirty="0">
                <a:solidFill>
                  <a:schemeClr val="tx1"/>
                </a:solidFill>
              </a:rPr>
              <a:t>를</a:t>
            </a:r>
            <a:r>
              <a:rPr kumimoji="1" lang="ko-KR" altLang="en-US" dirty="0">
                <a:solidFill>
                  <a:schemeClr val="tx1"/>
                </a:solidFill>
              </a:rPr>
              <a:t> 말합니다</a:t>
            </a:r>
            <a:r>
              <a:rPr kumimoji="1" lang="en-US" altLang="ko-KR" dirty="0">
                <a:solidFill>
                  <a:schemeClr val="tx1"/>
                </a:solidFill>
              </a:rPr>
              <a:t>. </a:t>
            </a:r>
            <a:r>
              <a:rPr kumimoji="1" lang="ko-KR" altLang="en-US" dirty="0">
                <a:solidFill>
                  <a:schemeClr val="tx1"/>
                </a:solidFill>
              </a:rPr>
              <a:t>예를 들어</a:t>
            </a:r>
            <a:r>
              <a:rPr kumimoji="1"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피해학생에게 자신의 게임 캐릭터 레벨을 특정 수준까지 올려놓도록 강요하는 경우입니다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endParaRPr kumimoji="1" lang="en-US" altLang="ko-KR" dirty="0">
              <a:solidFill>
                <a:schemeClr val="tx1"/>
              </a:solidFill>
            </a:endParaRPr>
          </a:p>
          <a:p>
            <a:pPr defTabSz="914256">
              <a:defRPr/>
            </a:pPr>
            <a:r>
              <a:rPr kumimoji="1" lang="ko-KR" altLang="en-US" dirty="0">
                <a:solidFill>
                  <a:schemeClr val="tx1"/>
                </a:solidFill>
              </a:rPr>
              <a:t>최근에는 </a:t>
            </a:r>
            <a:r>
              <a:rPr lang="ko-KR" altLang="en-US" dirty="0">
                <a:solidFill>
                  <a:schemeClr val="tx1"/>
                </a:solidFill>
              </a:rPr>
              <a:t>자해를 강요하여 이를 사이버 공간에 인증하도록 하는 인증 놀이가 등장하는 등 강요의 양상이 매우 위험하고 심각해지고 있습니다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endParaRPr lang="en-US" altLang="ko-KR" dirty="0">
              <a:solidFill>
                <a:schemeClr val="tx1"/>
              </a:solidFill>
            </a:endParaRPr>
          </a:p>
          <a:p>
            <a:pPr defTabSz="914256">
              <a:defRPr/>
            </a:pPr>
            <a:r>
              <a:rPr lang="ko-KR" altLang="en-US" dirty="0">
                <a:solidFill>
                  <a:schemeClr val="tx1"/>
                </a:solidFill>
              </a:rPr>
              <a:t>또한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ko-KR" altLang="en-US" dirty="0">
                <a:solidFill>
                  <a:schemeClr val="tx1"/>
                </a:solidFill>
              </a:rPr>
              <a:t> 사이버 강요는 신체 폭행과 같은 오프라인에서의 전통적인 학교폭력과 함께 발생하는 경향이 있습니다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09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앞에서</a:t>
            </a:r>
            <a:r>
              <a:rPr kumimoji="1" lang="ko-KR" altLang="en-US" dirty="0" smtClean="0"/>
              <a:t> 살펴본 </a:t>
            </a:r>
            <a:r>
              <a:rPr kumimoji="1" lang="x-none" altLang="en-US" dirty="0" smtClean="0"/>
              <a:t>사이버폭력의</a:t>
            </a:r>
            <a:r>
              <a:rPr kumimoji="1" lang="ko-KR" altLang="en-US" dirty="0" smtClean="0"/>
              <a:t> 유형은 서로 중복되어 발생하기도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즉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특정 행위는 하나의 사이버폭력 유형이 아닌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다양한 유형에 동시에 해당될 수 있습니다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일례로 </a:t>
            </a:r>
            <a:r>
              <a:rPr kumimoji="1" lang="ko-KR" altLang="en-US" dirty="0" err="1" smtClean="0"/>
              <a:t>패드립의</a:t>
            </a:r>
            <a:r>
              <a:rPr kumimoji="1" lang="ko-KR" altLang="en-US" dirty="0" smtClean="0"/>
              <a:t> 경우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 명예훼손과 </a:t>
            </a:r>
            <a:r>
              <a:rPr kumimoji="1" lang="ko-KR" altLang="en-US" dirty="0" smtClean="0"/>
              <a:t>언어폭력에 </a:t>
            </a:r>
            <a:r>
              <a:rPr kumimoji="1" lang="ko-KR" altLang="en-US" dirty="0" smtClean="0"/>
              <a:t>해당하며 성적 불쾌감을 일으키는 내용을 담고 있다면 사이버 성폭력에도 해당됩니다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단체 대화방에서 집단으로 욕설을 하는 </a:t>
            </a:r>
            <a:r>
              <a:rPr kumimoji="1" lang="ko-KR" altLang="en-US" dirty="0" err="1" smtClean="0"/>
              <a:t>떼카가</a:t>
            </a:r>
            <a:r>
              <a:rPr kumimoji="1" lang="ko-KR" altLang="en-US" dirty="0" smtClean="0"/>
              <a:t> 발생한 후 피해학생만 남겨두고 모두 퇴장하는 </a:t>
            </a:r>
            <a:r>
              <a:rPr kumimoji="1" lang="ko-KR" altLang="en-US" dirty="0" err="1" smtClean="0"/>
              <a:t>방폭이</a:t>
            </a:r>
            <a:r>
              <a:rPr kumimoji="1" lang="ko-KR" altLang="en-US" dirty="0" smtClean="0"/>
              <a:t> 함께 발생하면 이는 사이버 </a:t>
            </a:r>
            <a:r>
              <a:rPr kumimoji="1" lang="ko-KR" altLang="en-US" dirty="0" smtClean="0"/>
              <a:t>언어폭력과 </a:t>
            </a:r>
            <a:r>
              <a:rPr kumimoji="1" lang="ko-KR" altLang="en-US" dirty="0" smtClean="0"/>
              <a:t>사이버 따돌림에 해당될 수 있습니다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1587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두 번째 장은 사이버폭력의 심각성에 대한 것으로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사이버폭력의 영향 및 관련법에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4251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사이버폭력은 심리적 측면에서 피해학생에게 심각한 영향을 미칠 수 있습니다</a:t>
            </a:r>
            <a:r>
              <a:rPr kumimoji="1" lang="en-US" altLang="ko-KR" dirty="0" smtClean="0"/>
              <a:t>. </a:t>
            </a:r>
            <a:endParaRPr kumimoji="1" lang="en-US" altLang="en-US" dirty="0" smtClean="0"/>
          </a:p>
          <a:p>
            <a:r>
              <a:rPr kumimoji="1" lang="x-none" altLang="en-US" dirty="0" smtClean="0"/>
              <a:t>방송통신위원회의</a:t>
            </a:r>
            <a:r>
              <a:rPr kumimoji="1" lang="ko-KR" altLang="en-US" dirty="0" smtClean="0"/>
              <a:t> </a:t>
            </a:r>
            <a:r>
              <a:rPr kumimoji="1" lang="en-US" altLang="ko-KR" dirty="0" smtClean="0"/>
              <a:t>2020</a:t>
            </a:r>
            <a:r>
              <a:rPr kumimoji="1" lang="ko-KR" altLang="en-US" dirty="0" smtClean="0"/>
              <a:t>년 사이버폭력 실태조사 자료에 따르면 사이버폭력 피해학생들의 약 </a:t>
            </a:r>
            <a:r>
              <a:rPr kumimoji="1" lang="en-US" altLang="ko-KR" dirty="0" smtClean="0"/>
              <a:t>21.%</a:t>
            </a:r>
            <a:r>
              <a:rPr kumimoji="1" lang="ko-KR" altLang="en-US" dirty="0" smtClean="0"/>
              <a:t>는 피해 경험 후 우울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불안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스트레스를 호소하였습니다</a:t>
            </a:r>
            <a:r>
              <a:rPr kumimoji="1" lang="en-US" altLang="ko-KR" dirty="0" smtClean="0"/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사이버폭력 피해학생들의 </a:t>
            </a:r>
            <a:r>
              <a:rPr kumimoji="1" lang="ko-KR" altLang="en-US" dirty="0" smtClean="0"/>
              <a:t>약 </a:t>
            </a:r>
            <a:r>
              <a:rPr kumimoji="1" lang="en-US" altLang="ko-KR" dirty="0" smtClean="0"/>
              <a:t>8.1%</a:t>
            </a:r>
            <a:r>
              <a:rPr kumimoji="1" lang="ko-KR" altLang="en-US" dirty="0" smtClean="0"/>
              <a:t>는 자살을 생각하는 것으로 나타났습니다</a:t>
            </a:r>
            <a:r>
              <a:rPr kumimoji="1" lang="en-US" altLang="ko-KR" dirty="0" smtClean="0"/>
              <a:t>.</a:t>
            </a:r>
            <a:endParaRPr kumimoji="1" lang="en-US" altLang="ko-KR" dirty="0" smtClean="0"/>
          </a:p>
          <a:p>
            <a:r>
              <a:rPr kumimoji="1" lang="ko-KR" altLang="en-US" dirty="0" smtClean="0"/>
              <a:t>사이버폭력 피해 경험은 분노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무력감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좌절감과 같은 부정적 감정 변화를 야기하기도 하며 피해학생의 </a:t>
            </a:r>
            <a:r>
              <a:rPr kumimoji="1" lang="ko-KR" altLang="en-US" dirty="0" err="1" smtClean="0"/>
              <a:t>자존감을</a:t>
            </a:r>
            <a:r>
              <a:rPr kumimoji="1" lang="ko-KR" altLang="en-US" dirty="0" smtClean="0"/>
              <a:t> 저하시키기도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특히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</a:t>
            </a:r>
            <a:r>
              <a:rPr kumimoji="1" lang="ko-KR" altLang="en-US" dirty="0" err="1" smtClean="0"/>
              <a:t>자존감이</a:t>
            </a:r>
            <a:r>
              <a:rPr kumimoji="1" lang="ko-KR" altLang="en-US" dirty="0" smtClean="0"/>
              <a:t> 낮은 학생은 그렇지 않은 학생에 비해 사이버폭력을 가해 혹은 피해학생으로서 경험할 확률이 더 큽니다</a:t>
            </a:r>
            <a:r>
              <a:rPr kumimoji="1" lang="en-US" altLang="ko-KR" dirty="0" smtClean="0"/>
              <a:t>.</a:t>
            </a:r>
            <a:endParaRPr kumimoji="1" lang="x-none" altLang="en-US" dirty="0" smtClean="0"/>
          </a:p>
          <a:p>
            <a:r>
              <a:rPr kumimoji="1" lang="ko-KR" altLang="en-US" dirty="0" smtClean="0"/>
              <a:t> </a:t>
            </a:r>
            <a:endParaRPr kumimoji="1"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4309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피해를 입으면 분노와 좌절이 증가하고 이를 참지 못하면 오히려 폭력의 가해 행동이 증가할 가능성이 높습니다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</a:t>
            </a:r>
            <a:r>
              <a:rPr lang="ko-KR" altLang="en-US" dirty="0" smtClean="0"/>
              <a:t> 연구에 따르면 피해학생은 일반 학생에 비해 폭음 등의 부적절한 비행 행동을 할 가능성이 큰 것으로 알려져 있습니다</a:t>
            </a:r>
            <a:r>
              <a:rPr lang="en-US" altLang="ko-KR" dirty="0" smtClean="0"/>
              <a:t>. </a:t>
            </a:r>
          </a:p>
          <a:p>
            <a:pPr defTabSz="914256">
              <a:defRPr/>
            </a:pPr>
            <a:r>
              <a:rPr lang="ko-KR" altLang="en-US" dirty="0" smtClean="0"/>
              <a:t>자료 화면은 최근 보도 중 사이버폭력 피해학생의 자살과 관련한 사건을 소개하고 있습니다</a:t>
            </a:r>
            <a:r>
              <a:rPr lang="en-US" altLang="ko-KR" dirty="0" smtClean="0"/>
              <a:t>.</a:t>
            </a:r>
          </a:p>
          <a:p>
            <a:pPr defTabSz="914256">
              <a:defRPr/>
            </a:pPr>
            <a:r>
              <a:rPr lang="ko-KR" altLang="en-US" dirty="0" smtClean="0"/>
              <a:t>연구에 따르면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사이버폭력</a:t>
            </a:r>
            <a:r>
              <a:rPr lang="ko-KR" altLang="en-US" baseline="0" dirty="0" smtClean="0"/>
              <a:t> 피해학생 </a:t>
            </a:r>
            <a:r>
              <a:rPr lang="ko-KR" altLang="en-US" dirty="0" smtClean="0"/>
              <a:t>중 우울을 경험하는 학생은 자살을 시도할 가능성이 더욱더 큽니다</a:t>
            </a:r>
            <a:r>
              <a:rPr lang="en-US" altLang="ko-KR" dirty="0" smtClean="0"/>
              <a:t>. </a:t>
            </a:r>
          </a:p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9692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사이버폭력은 관계적 영역에도 큰 영향을 미칩니다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사이버폭력 피해학생은 일반 학생에 비해 또래 및 사회관계와 부모 관계에서 어려움을 겪을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또한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 우정을 견고히 하는 학생들과 달리 온라인상의 그룹을 통해 유대감을 형성하기 때문에 오프라인의 집단으로부터 소외감을 느끼거나 소속감이 반감될 가능성이 높아집니다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defTabSz="914256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마지막으로 사이버폭력의 피해는 신체화 증상으로 나타나며 신체적 영역에도 큰 영향을 미칩니다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특히 사이버폭력 피해와 가해를 중첩적으로 경험한 학생은 수면장애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두통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식욕부진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피부질환 등과 같은 건강상의 문제를 경험할 가능성이 더욱 큰 것으로 알려져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24192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학생을 대상으로 하는 사이버폭력 관련 법 중 가장 주목해야 할 법은 학교폭력예방 및 대책에 관한 법률</a:t>
            </a:r>
            <a:r>
              <a:rPr lang="en-US" altLang="ko-KR" dirty="0"/>
              <a:t>(</a:t>
            </a:r>
            <a:r>
              <a:rPr lang="ko-KR" altLang="en-US" dirty="0"/>
              <a:t>이하 </a:t>
            </a:r>
            <a:r>
              <a:rPr lang="en-US" altLang="ko-KR" dirty="0"/>
              <a:t>‘</a:t>
            </a:r>
            <a:r>
              <a:rPr lang="ko-KR" altLang="en-US" dirty="0"/>
              <a:t>학교폭력예방법</a:t>
            </a:r>
            <a:r>
              <a:rPr lang="en-US" altLang="ko-KR" dirty="0"/>
              <a:t>’)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조에서는 사이버폭력의 예방을 위해 학교장이 학기 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이상 </a:t>
            </a:r>
            <a:r>
              <a:rPr lang="ko-KR" altLang="en-US" dirty="0" smtClean="0"/>
              <a:t>학교폭력예방교육을 </a:t>
            </a:r>
            <a:r>
              <a:rPr lang="ko-KR" altLang="en-US" dirty="0" smtClean="0"/>
              <a:t>학생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교직원 및 학부모에게 실시할 것을 의무로 규정합니다</a:t>
            </a:r>
            <a:r>
              <a:rPr lang="en-US" altLang="ko-KR" dirty="0" smtClean="0"/>
              <a:t>.</a:t>
            </a:r>
          </a:p>
          <a:p>
            <a:pPr defTabSz="914256">
              <a:defRPr/>
            </a:pPr>
            <a:r>
              <a:rPr lang="en-US" altLang="ko-KR" dirty="0" smtClean="0"/>
              <a:t>16</a:t>
            </a:r>
            <a:r>
              <a:rPr lang="ko-KR" altLang="en-US" dirty="0" smtClean="0"/>
              <a:t>조에서는 사이버폭력의 피해학생으로 확인되면 심리상담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일시 보호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치료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학급 교체 등 다양한 보호 조치를 취할 수 있음을 보장하고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반면 가해학생으로 확인되면 </a:t>
            </a:r>
            <a:r>
              <a:rPr lang="en-US" altLang="ko-KR" dirty="0" smtClean="0"/>
              <a:t>1~9</a:t>
            </a:r>
            <a:r>
              <a:rPr lang="ko-KR" altLang="en-US" dirty="0" smtClean="0"/>
              <a:t>호 조치</a:t>
            </a:r>
            <a:r>
              <a:rPr lang="ko-KR" altLang="en-US" baseline="0" dirty="0" smtClean="0"/>
              <a:t> 중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가지 이상의 처벌을</a:t>
            </a:r>
            <a:r>
              <a:rPr lang="ko-KR" altLang="en-US" dirty="0" smtClean="0"/>
              <a:t> 받게 되는데 서면 사과부터 심하면 퇴학의 조치까지 내려질 수 있음이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조에 나와 있습니다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0666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>
                <a:solidFill>
                  <a:schemeClr val="tx1"/>
                </a:solidFill>
              </a:rPr>
              <a:t>소년법은 </a:t>
            </a:r>
            <a:r>
              <a:rPr lang="en-US" altLang="ko-KR" dirty="0">
                <a:solidFill>
                  <a:schemeClr val="tx1"/>
                </a:solidFill>
              </a:rPr>
              <a:t>19</a:t>
            </a:r>
            <a:r>
              <a:rPr lang="ko-KR" altLang="en-US" dirty="0">
                <a:solidFill>
                  <a:schemeClr val="tx1"/>
                </a:solidFill>
              </a:rPr>
              <a:t>세 미만의 아동</a:t>
            </a:r>
            <a:r>
              <a:rPr lang="en-US" altLang="ko-KR" dirty="0">
                <a:solidFill>
                  <a:schemeClr val="tx1"/>
                </a:solidFill>
              </a:rPr>
              <a:t>·</a:t>
            </a:r>
            <a:r>
              <a:rPr lang="ko-KR" altLang="en-US" dirty="0">
                <a:solidFill>
                  <a:schemeClr val="tx1"/>
                </a:solidFill>
              </a:rPr>
              <a:t>청소년을 대상으로 하는 보호처분과 형사처분에 관한 특별 조치 법률입니다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만 </a:t>
            </a:r>
            <a:r>
              <a:rPr lang="en-US" altLang="ko-KR" dirty="0">
                <a:solidFill>
                  <a:schemeClr val="tx1"/>
                </a:solidFill>
              </a:rPr>
              <a:t>10</a:t>
            </a:r>
            <a:r>
              <a:rPr lang="ko-KR" altLang="en-US" dirty="0">
                <a:solidFill>
                  <a:schemeClr val="tx1"/>
                </a:solidFill>
              </a:rPr>
              <a:t>세에서 </a:t>
            </a:r>
            <a:r>
              <a:rPr lang="en-US" altLang="ko-KR" dirty="0">
                <a:solidFill>
                  <a:schemeClr val="tx1"/>
                </a:solidFill>
              </a:rPr>
              <a:t>14</a:t>
            </a:r>
            <a:r>
              <a:rPr lang="ko-KR" altLang="en-US" dirty="0">
                <a:solidFill>
                  <a:schemeClr val="tx1"/>
                </a:solidFill>
              </a:rPr>
              <a:t>세 사이의 학생은 소년법에 적용을 받아 소년법상 보호 처분만이 가능합니다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사이버폭력의 경우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만 </a:t>
            </a:r>
            <a:r>
              <a:rPr lang="en-US" altLang="ko-KR" dirty="0">
                <a:solidFill>
                  <a:schemeClr val="tx1"/>
                </a:solidFill>
              </a:rPr>
              <a:t>14</a:t>
            </a:r>
            <a:r>
              <a:rPr lang="ko-KR" altLang="en-US" dirty="0">
                <a:solidFill>
                  <a:schemeClr val="tx1"/>
                </a:solidFill>
              </a:rPr>
              <a:t>세 이상의 청소년은 형사 처분이 가능합니다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성폭력범죄의 처벌 및 피해자보호 등에 관한 법률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정보통신망 이용촉진 및 정보보호 등에 관한 법률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err="1">
                <a:solidFill>
                  <a:schemeClr val="tx1"/>
                </a:solidFill>
              </a:rPr>
              <a:t>스토킹범죄의</a:t>
            </a:r>
            <a:r>
              <a:rPr lang="ko-KR" altLang="en-US" dirty="0">
                <a:solidFill>
                  <a:schemeClr val="tx1"/>
                </a:solidFill>
              </a:rPr>
              <a:t> 처벌 등에 관한 법률 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이하’성폭력처벌법’</a:t>
            </a:r>
            <a:r>
              <a:rPr lang="en-US" altLang="ko-KR" dirty="0">
                <a:solidFill>
                  <a:schemeClr val="tx1"/>
                </a:solidFill>
              </a:rPr>
              <a:t>, ‘</a:t>
            </a:r>
            <a:r>
              <a:rPr lang="ko-KR" altLang="en-US" dirty="0" err="1">
                <a:solidFill>
                  <a:schemeClr val="tx1"/>
                </a:solidFill>
              </a:rPr>
              <a:t>정보통신망법</a:t>
            </a:r>
            <a:r>
              <a:rPr lang="ko-KR" altLang="en-US" dirty="0">
                <a:solidFill>
                  <a:schemeClr val="tx1"/>
                </a:solidFill>
              </a:rPr>
              <a:t>’</a:t>
            </a:r>
            <a:r>
              <a:rPr lang="en-US" altLang="ko-KR" dirty="0">
                <a:solidFill>
                  <a:schemeClr val="tx1"/>
                </a:solidFill>
              </a:rPr>
              <a:t>, ‘</a:t>
            </a:r>
            <a:r>
              <a:rPr lang="ko-KR" altLang="en-US" dirty="0" err="1">
                <a:solidFill>
                  <a:schemeClr val="tx1"/>
                </a:solidFill>
              </a:rPr>
              <a:t>스토킹처벌법</a:t>
            </a:r>
            <a:r>
              <a:rPr lang="ko-KR" altLang="en-US" dirty="0">
                <a:solidFill>
                  <a:schemeClr val="tx1"/>
                </a:solidFill>
              </a:rPr>
              <a:t>’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은 </a:t>
            </a:r>
            <a:r>
              <a:rPr lang="ko-KR" altLang="en-US" dirty="0" smtClean="0">
                <a:solidFill>
                  <a:schemeClr val="tx1"/>
                </a:solidFill>
              </a:rPr>
              <a:t>특별법이기 </a:t>
            </a:r>
            <a:r>
              <a:rPr lang="ko-KR" altLang="en-US" dirty="0">
                <a:solidFill>
                  <a:schemeClr val="tx1"/>
                </a:solidFill>
              </a:rPr>
              <a:t>때문에 동일한 대상이 적용됩니다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 latinLnBrk="1"/>
            <a:r>
              <a:rPr lang="ko-KR" altLang="en-US" dirty="0">
                <a:solidFill>
                  <a:schemeClr val="tx1"/>
                </a:solidFill>
              </a:rPr>
              <a:t>사이버 성폭력의 경우 성폭력처벌법과 </a:t>
            </a:r>
            <a:r>
              <a:rPr lang="ko-KR" altLang="en-US" dirty="0" err="1">
                <a:solidFill>
                  <a:schemeClr val="tx1"/>
                </a:solidFill>
              </a:rPr>
              <a:t>정보통신망법에</a:t>
            </a:r>
            <a:r>
              <a:rPr lang="ko-KR" altLang="en-US" dirty="0">
                <a:solidFill>
                  <a:schemeClr val="tx1"/>
                </a:solidFill>
              </a:rPr>
              <a:t> 의해 </a:t>
            </a:r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ko-KR" altLang="en-US" dirty="0">
                <a:solidFill>
                  <a:schemeClr val="tx1"/>
                </a:solidFill>
              </a:rPr>
              <a:t>년 이하의 징역 또는 </a:t>
            </a:r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천만 원 이하의 벌금형에 처해질 수 있습니다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사이버 </a:t>
            </a:r>
            <a:r>
              <a:rPr lang="ko-KR" altLang="en-US" dirty="0" err="1">
                <a:solidFill>
                  <a:schemeClr val="tx1"/>
                </a:solidFill>
              </a:rPr>
              <a:t>스토킹은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r>
              <a:rPr lang="ko-KR" altLang="en-US" dirty="0" err="1">
                <a:solidFill>
                  <a:schemeClr val="tx1"/>
                </a:solidFill>
              </a:rPr>
              <a:t>스토킹범죄의</a:t>
            </a:r>
            <a:r>
              <a:rPr lang="ko-KR" altLang="en-US" dirty="0">
                <a:solidFill>
                  <a:schemeClr val="tx1"/>
                </a:solidFill>
              </a:rPr>
              <a:t> 처벌 등에 관한 법률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이하’</a:t>
            </a:r>
            <a:r>
              <a:rPr lang="ko-KR" altLang="en-US" dirty="0" err="1">
                <a:solidFill>
                  <a:schemeClr val="tx1"/>
                </a:solidFill>
              </a:rPr>
              <a:t>스토킹처벌법</a:t>
            </a:r>
            <a:r>
              <a:rPr lang="ko-KR" altLang="en-US" dirty="0">
                <a:solidFill>
                  <a:schemeClr val="tx1"/>
                </a:solidFill>
              </a:rPr>
              <a:t>’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에 따라 </a:t>
            </a:r>
            <a:r>
              <a:rPr lang="en-US" altLang="ko-KR" dirty="0">
                <a:solidFill>
                  <a:schemeClr val="tx1"/>
                </a:solidFill>
              </a:rPr>
              <a:t>3</a:t>
            </a:r>
            <a:r>
              <a:rPr lang="ko-KR" altLang="en-US" dirty="0">
                <a:solidFill>
                  <a:schemeClr val="tx1"/>
                </a:solidFill>
              </a:rPr>
              <a:t>년 이하 </a:t>
            </a:r>
            <a:r>
              <a:rPr lang="en-US" altLang="ko-KR" dirty="0">
                <a:solidFill>
                  <a:schemeClr val="tx1"/>
                </a:solidFill>
              </a:rPr>
              <a:t>3</a:t>
            </a:r>
            <a:r>
              <a:rPr lang="ko-KR" altLang="en-US" dirty="0">
                <a:solidFill>
                  <a:schemeClr val="tx1"/>
                </a:solidFill>
              </a:rPr>
              <a:t>천만 원 이하로 처벌될 수 있습니다</a:t>
            </a:r>
            <a:r>
              <a:rPr lang="en-US" altLang="ko-KR" dirty="0">
                <a:solidFill>
                  <a:schemeClr val="tx1"/>
                </a:solidFill>
              </a:rPr>
              <a:t>.(2021.10.21.</a:t>
            </a:r>
            <a:r>
              <a:rPr lang="ko-KR" altLang="en-US" dirty="0">
                <a:solidFill>
                  <a:schemeClr val="tx1"/>
                </a:solidFill>
              </a:rPr>
              <a:t>시행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사이버 명예훼손은 </a:t>
            </a:r>
            <a:r>
              <a:rPr lang="ko-KR" altLang="en-US" dirty="0" err="1">
                <a:solidFill>
                  <a:schemeClr val="tx1"/>
                </a:solidFill>
              </a:rPr>
              <a:t>정보통신망법에</a:t>
            </a:r>
            <a:r>
              <a:rPr lang="ko-KR" altLang="en-US" dirty="0">
                <a:solidFill>
                  <a:schemeClr val="tx1"/>
                </a:solidFill>
              </a:rPr>
              <a:t> 의해 </a:t>
            </a:r>
            <a:r>
              <a:rPr lang="en-US" altLang="ko-KR" dirty="0">
                <a:solidFill>
                  <a:schemeClr val="tx1"/>
                </a:solidFill>
              </a:rPr>
              <a:t>7</a:t>
            </a:r>
            <a:r>
              <a:rPr lang="ko-KR" altLang="en-US" dirty="0">
                <a:solidFill>
                  <a:schemeClr val="tx1"/>
                </a:solidFill>
              </a:rPr>
              <a:t>년 이하의 징역 또는 </a:t>
            </a:r>
            <a:r>
              <a:rPr lang="en-US" altLang="ko-KR" dirty="0">
                <a:solidFill>
                  <a:schemeClr val="tx1"/>
                </a:solidFill>
              </a:rPr>
              <a:t>5</a:t>
            </a:r>
            <a:r>
              <a:rPr lang="ko-KR" altLang="en-US" dirty="0">
                <a:solidFill>
                  <a:schemeClr val="tx1"/>
                </a:solidFill>
              </a:rPr>
              <a:t>천만 원 이하의 벌금으로 가중 처벌 될 수 있습니다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사이버 모욕은 형법에 의해 </a:t>
            </a:r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년 이하의 징역이나 </a:t>
            </a:r>
            <a:r>
              <a:rPr lang="en-US" altLang="ko-KR" dirty="0">
                <a:solidFill>
                  <a:schemeClr val="tx1"/>
                </a:solidFill>
              </a:rPr>
              <a:t>200</a:t>
            </a:r>
            <a:r>
              <a:rPr lang="ko-KR" altLang="en-US" dirty="0">
                <a:solidFill>
                  <a:schemeClr val="tx1"/>
                </a:solidFill>
              </a:rPr>
              <a:t>만 원 이하의 벌금에 처해질 수 있습니다</a:t>
            </a:r>
            <a:r>
              <a:rPr lang="en-US" altLang="ko-KR" dirty="0">
                <a:solidFill>
                  <a:schemeClr val="tx1"/>
                </a:solidFill>
              </a:rPr>
              <a:t>. </a:t>
            </a:r>
            <a:r>
              <a:rPr lang="ko-KR" altLang="en-US" dirty="0">
                <a:solidFill>
                  <a:schemeClr val="tx1"/>
                </a:solidFill>
              </a:rPr>
              <a:t>형사처분과 별개로 피해자가 가해자를 상대로 손해배상을 청구할 수 있으며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그 대상에 있어서 인과관계가 상당부분 인정되면 학교장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교사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지방자치단체에까지 손해배상책임을 인정한 판례가 있어 주의를 요합니다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그림 출처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https://www.google.com/url?sa=i&amp;url=https%3A%2F%2Fwww.youtube.com%2Fwatch%3Fv%3DCMHwLxjRNMQ&amp;psig=AOvVaw3GhGZ98ZNWXt9u2n9l_7FN&amp;ust=1641000935885000&amp;source=images&amp;cd=vfe&amp;ved=0CAsQjRxqFwoTCNjRpoLzjPUCFQAAAAAdAAAAABAD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8124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세</a:t>
            </a:r>
            <a:r>
              <a:rPr lang="ko-KR" altLang="en-US" baseline="0" dirty="0" smtClean="0"/>
              <a:t> 번째 장에서는 사이버 예방교육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및 사이버폭력 예방 유형별 지도</a:t>
            </a:r>
            <a:r>
              <a:rPr lang="ko-KR" altLang="en-US" dirty="0" smtClean="0"/>
              <a:t>에 대해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9127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사이버어울림</a:t>
            </a:r>
            <a:r>
              <a:rPr lang="ko-KR" altLang="en-US" dirty="0" smtClean="0"/>
              <a:t> 프로그램은 교육부</a:t>
            </a:r>
            <a:r>
              <a:rPr lang="en-US" altLang="ko-KR" dirty="0" smtClean="0"/>
              <a:t>, 17</a:t>
            </a:r>
            <a:r>
              <a:rPr lang="ko-KR" altLang="en-US" dirty="0" smtClean="0"/>
              <a:t>개 시도교육청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한국교육학술정보원이 개발한 </a:t>
            </a:r>
            <a:r>
              <a:rPr lang="ko-KR" altLang="en-US" dirty="0" smtClean="0"/>
              <a:t> 사이버폭력 예방교육 프로그램입니다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학교폭력 예방을 위해 기존에 개발된 어울림 프로그램과 달리 사이버폭력에 초점을 두고 있습니다</a:t>
            </a:r>
            <a:r>
              <a:rPr lang="en-US" altLang="ko-KR" dirty="0" smtClean="0"/>
              <a:t>. </a:t>
            </a:r>
          </a:p>
          <a:p>
            <a:pPr fontAlgn="base" latinLnBrk="1"/>
            <a:r>
              <a:rPr lang="ko-KR" altLang="en-US" dirty="0"/>
              <a:t>사이버폭력 예방 역량을 중심으로 한 사이버 어울림 기본</a:t>
            </a:r>
            <a:r>
              <a:rPr lang="en-US" altLang="ko-KR" dirty="0"/>
              <a:t>(</a:t>
            </a:r>
            <a:r>
              <a:rPr lang="ko-KR" altLang="en-US" dirty="0"/>
              <a:t>역량</a:t>
            </a:r>
            <a:r>
              <a:rPr lang="en-US" altLang="ko-KR" dirty="0"/>
              <a:t>) </a:t>
            </a:r>
            <a:r>
              <a:rPr lang="ko-KR" altLang="en-US" dirty="0"/>
              <a:t>프로그램과 사이버폭력 유형에 중심을 둔 사이버 어울림 심층</a:t>
            </a:r>
            <a:r>
              <a:rPr lang="en-US" altLang="ko-KR" dirty="0"/>
              <a:t>(</a:t>
            </a:r>
            <a:r>
              <a:rPr lang="ko-KR" altLang="en-US" dirty="0"/>
              <a:t>역량</a:t>
            </a:r>
            <a:r>
              <a:rPr lang="en-US" altLang="ko-KR" dirty="0"/>
              <a:t>) </a:t>
            </a:r>
            <a:r>
              <a:rPr lang="ko-KR" altLang="en-US" dirty="0"/>
              <a:t>프로그램으로 구분됩니다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기본</a:t>
            </a:r>
            <a:r>
              <a:rPr lang="en-US" altLang="ko-KR" dirty="0"/>
              <a:t>(</a:t>
            </a:r>
            <a:r>
              <a:rPr lang="ko-KR" altLang="en-US" dirty="0"/>
              <a:t>역량</a:t>
            </a:r>
            <a:r>
              <a:rPr lang="en-US" altLang="ko-KR" dirty="0"/>
              <a:t>) </a:t>
            </a:r>
            <a:r>
              <a:rPr lang="ko-KR" altLang="en-US" dirty="0"/>
              <a:t>프로그램은 </a:t>
            </a:r>
            <a:r>
              <a:rPr lang="en-US" altLang="ko-KR" dirty="0"/>
              <a:t>8</a:t>
            </a:r>
            <a:r>
              <a:rPr lang="ko-KR" altLang="en-US" dirty="0"/>
              <a:t>가지의 예방 역량에 초점을 둔 반면</a:t>
            </a:r>
            <a:r>
              <a:rPr lang="en-US" altLang="ko-KR" dirty="0"/>
              <a:t>, </a:t>
            </a:r>
            <a:r>
              <a:rPr lang="ko-KR" altLang="en-US" dirty="0"/>
              <a:t>심층</a:t>
            </a:r>
            <a:r>
              <a:rPr lang="en-US" altLang="ko-KR" dirty="0"/>
              <a:t>(</a:t>
            </a:r>
            <a:r>
              <a:rPr lang="ko-KR" altLang="en-US" dirty="0"/>
              <a:t>유형</a:t>
            </a:r>
            <a:r>
              <a:rPr lang="en-US" altLang="ko-KR" dirty="0"/>
              <a:t>) </a:t>
            </a:r>
            <a:r>
              <a:rPr lang="ko-KR" altLang="en-US" dirty="0"/>
              <a:t>프로그램은 </a:t>
            </a:r>
            <a:r>
              <a:rPr lang="en-US" altLang="ko-KR" dirty="0"/>
              <a:t>6</a:t>
            </a:r>
            <a:r>
              <a:rPr lang="ko-KR" altLang="en-US" dirty="0"/>
              <a:t>가지의 폭력 유형에 초점을 두고 있습니다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5793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최근에는 중고등학교 현장에서 교과 수업이나 창의적 체험활동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자유학기제</a:t>
            </a:r>
            <a:r>
              <a:rPr lang="ko-KR" altLang="en-US" dirty="0" smtClean="0">
                <a:solidFill>
                  <a:schemeClr val="tx1"/>
                </a:solidFill>
              </a:rPr>
              <a:t> 등 다양한 교육과정과 연계할 수 있는 교과연계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 개발하였습니다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defTabSz="914256">
              <a:defRPr/>
            </a:pPr>
            <a:r>
              <a:rPr lang="ko-KR" altLang="en-US" kern="0" dirty="0">
                <a:solidFill>
                  <a:schemeClr val="tx1"/>
                </a:solidFill>
                <a:latin typeface="나눔스퀘어"/>
                <a:ea typeface="나눔스퀘어"/>
              </a:rPr>
              <a:t>이 프로그램은 교과과정을 기본으로 해당 </a:t>
            </a:r>
            <a:r>
              <a:rPr lang="ko-KR" altLang="en-US" kern="0" dirty="0" smtClean="0">
                <a:solidFill>
                  <a:schemeClr val="tx1"/>
                </a:solidFill>
                <a:latin typeface="나눔스퀘어"/>
                <a:ea typeface="나눔스퀘어"/>
              </a:rPr>
              <a:t>교과 성취기준을 </a:t>
            </a:r>
            <a:r>
              <a:rPr lang="ko-KR" altLang="en-US" kern="0" dirty="0">
                <a:solidFill>
                  <a:schemeClr val="tx1"/>
                </a:solidFill>
                <a:latin typeface="나눔스퀘어"/>
                <a:ea typeface="나눔스퀘어"/>
              </a:rPr>
              <a:t>고려하여 제작되었으며 특정 교과를 중심으로 교과별 진행이 가능한 프로그램입니다</a:t>
            </a:r>
            <a:r>
              <a:rPr lang="en-US" altLang="ko-KR" kern="0" dirty="0">
                <a:solidFill>
                  <a:schemeClr val="tx1"/>
                </a:solidFill>
                <a:latin typeface="나눔스퀘어"/>
                <a:ea typeface="나눔스퀘어"/>
              </a:rPr>
              <a:t>. </a:t>
            </a:r>
          </a:p>
          <a:p>
            <a:pPr defTabSz="914256">
              <a:defRPr/>
            </a:pPr>
            <a:r>
              <a:rPr lang="ko-KR" altLang="en-US" kern="0" dirty="0">
                <a:solidFill>
                  <a:schemeClr val="tx1"/>
                </a:solidFill>
                <a:latin typeface="나눔스퀘어"/>
              </a:rPr>
              <a:t>예를 들어</a:t>
            </a:r>
            <a:r>
              <a:rPr lang="en-US" altLang="ko-KR" kern="0" dirty="0">
                <a:solidFill>
                  <a:schemeClr val="tx1"/>
                </a:solidFill>
                <a:latin typeface="나눔스퀘어"/>
              </a:rPr>
              <a:t>,</a:t>
            </a:r>
            <a:r>
              <a:rPr lang="ko-KR" altLang="en-US" kern="0" dirty="0">
                <a:solidFill>
                  <a:schemeClr val="tx1"/>
                </a:solidFill>
                <a:latin typeface="나눔스퀘어"/>
              </a:rPr>
              <a:t> 고등학교 국어교과 연계 프로그램의 경우</a:t>
            </a:r>
            <a:r>
              <a:rPr lang="en-US" altLang="ko-KR" kern="0" dirty="0">
                <a:solidFill>
                  <a:schemeClr val="tx1"/>
                </a:solidFill>
                <a:latin typeface="나눔스퀘어"/>
              </a:rPr>
              <a:t>, </a:t>
            </a:r>
            <a:r>
              <a:rPr lang="ko-KR" altLang="en-US" kern="0" dirty="0">
                <a:solidFill>
                  <a:schemeClr val="tx1"/>
                </a:solidFill>
                <a:latin typeface="나눔스퀘어"/>
              </a:rPr>
              <a:t>고등학교 </a:t>
            </a:r>
            <a:r>
              <a:rPr lang="en-US" altLang="ko-KR" kern="0" dirty="0">
                <a:solidFill>
                  <a:schemeClr val="tx1"/>
                </a:solidFill>
                <a:latin typeface="나눔스퀘어"/>
              </a:rPr>
              <a:t>1</a:t>
            </a:r>
            <a:r>
              <a:rPr lang="ko-KR" altLang="en-US" kern="0" dirty="0">
                <a:solidFill>
                  <a:schemeClr val="tx1"/>
                </a:solidFill>
                <a:latin typeface="나눔스퀘어"/>
              </a:rPr>
              <a:t>학년 국어시간에 사이버 자기조절과 사이버 의사소통 역량을 다루는 방법을 제시하고 있습니다</a:t>
            </a:r>
            <a:r>
              <a:rPr lang="en-US" altLang="ko-KR" kern="0" dirty="0">
                <a:solidFill>
                  <a:schemeClr val="tx1"/>
                </a:solidFill>
                <a:latin typeface="나눔스퀘어"/>
              </a:rPr>
              <a:t>. </a:t>
            </a:r>
            <a:endParaRPr lang="ko-KR" altLang="en-US" kern="0" dirty="0">
              <a:solidFill>
                <a:schemeClr val="tx1"/>
              </a:solidFill>
              <a:latin typeface="나눔스퀘어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6382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6">
              <a:defRPr/>
            </a:pPr>
            <a:r>
              <a:rPr lang="ko-KR" altLang="en-US" kern="100" spc="-50" dirty="0">
                <a:solidFill>
                  <a:srgbClr val="000000"/>
                </a:solidFill>
                <a:latin typeface="나눔스퀘어"/>
                <a:ea typeface="나눔스퀘어"/>
              </a:rPr>
              <a:t>다음은 </a:t>
            </a:r>
            <a:r>
              <a:rPr lang="ko-KR" altLang="en-US" kern="100" spc="-50" dirty="0" err="1">
                <a:solidFill>
                  <a:srgbClr val="000000"/>
                </a:solidFill>
                <a:latin typeface="나눔스퀘어"/>
                <a:ea typeface="나눔스퀘어"/>
              </a:rPr>
              <a:t>사이버어울림</a:t>
            </a:r>
            <a:r>
              <a:rPr lang="ko-KR" altLang="en-US" kern="100" spc="-50" dirty="0">
                <a:solidFill>
                  <a:srgbClr val="000000"/>
                </a:solidFill>
                <a:latin typeface="나눔스퀘어"/>
                <a:ea typeface="나눔스퀘어"/>
              </a:rPr>
              <a:t> 교과연계 프로그램이 수업에서 적용되는 실제 지도안입니다</a:t>
            </a:r>
            <a:r>
              <a:rPr lang="en-US" altLang="ko-KR" kern="100" spc="-50" dirty="0">
                <a:solidFill>
                  <a:srgbClr val="000000"/>
                </a:solidFill>
                <a:latin typeface="나눔스퀘어"/>
                <a:ea typeface="나눔스퀘어"/>
              </a:rPr>
              <a:t>.</a:t>
            </a:r>
            <a:endParaRPr lang="ko-KR" altLang="en-US" kern="100" spc="-50" dirty="0">
              <a:solidFill>
                <a:srgbClr val="000000"/>
              </a:solidFill>
              <a:latin typeface="나눔스퀘어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411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프로그램은 실제 학교 현장에서 활용하는데 매우 적합합니다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우선 교과 및 창의적 체험활동 등 교육과정과 연계하여 프로그램을 활용할 수 있는 장점이 있으며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역량 또는 유형별로 프로그램이 모듈화 되어있어 현장의 상황을 고려하여 선택적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탄력적으로 운영할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활용 가능한 다양한 형태의 교육자료를 포함하고 있어 실효성이 높으며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역량에 초점을 둔 기본 프로그램과 유형에 초점을 둔 심층 프로그램이 상호 연계되어 있어 사이버폭력 예방 교육의 시너지효과를 낼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마지막으로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 관련 자료는 도란도란 학교폭력예방 종합정보서비스 </a:t>
            </a:r>
            <a:r>
              <a:rPr lang="ko-KR" altLang="en-US" dirty="0" err="1" smtClean="0">
                <a:solidFill>
                  <a:schemeClr val="tx1"/>
                </a:solidFill>
              </a:rPr>
              <a:t>누리집에서</a:t>
            </a:r>
            <a:r>
              <a:rPr lang="ko-KR" altLang="en-US" dirty="0" smtClean="0">
                <a:solidFill>
                  <a:schemeClr val="tx1"/>
                </a:solidFill>
              </a:rPr>
              <a:t> 다운받아 활용하실 수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pPr defTabSz="875721">
              <a:defRPr/>
            </a:pPr>
            <a:r>
              <a:rPr lang="ko-KR" altLang="en-US" dirty="0" smtClean="0">
                <a:solidFill>
                  <a:schemeClr val="tx1"/>
                </a:solidFill>
              </a:rPr>
              <a:t>사진 출처</a:t>
            </a:r>
            <a:r>
              <a:rPr lang="en-US" altLang="ko-KR" dirty="0" smtClean="0">
                <a:solidFill>
                  <a:schemeClr val="tx1"/>
                </a:solidFill>
              </a:rPr>
              <a:t>: http://www.grinews.co.kr/front/news/view.do?articleId=ARTICLE_00018240 </a:t>
            </a:r>
            <a:r>
              <a:rPr lang="ko-KR" altLang="en-US" dirty="0" smtClean="0">
                <a:solidFill>
                  <a:schemeClr val="tx1"/>
                </a:solidFill>
              </a:rPr>
              <a:t>고령인터넷뉴스 </a:t>
            </a:r>
            <a:r>
              <a:rPr lang="ko-KR" altLang="en-US" dirty="0" err="1" smtClean="0">
                <a:solidFill>
                  <a:schemeClr val="tx1"/>
                </a:solidFill>
              </a:rPr>
              <a:t>사이버어울림</a:t>
            </a:r>
            <a:r>
              <a:rPr lang="ko-KR" altLang="en-US" dirty="0" smtClean="0">
                <a:solidFill>
                  <a:schemeClr val="tx1"/>
                </a:solidFill>
              </a:rPr>
              <a:t> 프로그램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갈등 해결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운영</a:t>
            </a:r>
            <a:r>
              <a:rPr lang="en-US" altLang="ko-KR" dirty="0" smtClean="0">
                <a:solidFill>
                  <a:schemeClr val="tx1"/>
                </a:solidFill>
              </a:rPr>
              <a:t> – </a:t>
            </a:r>
            <a:r>
              <a:rPr lang="ko-KR" altLang="en-US" dirty="0" smtClean="0">
                <a:solidFill>
                  <a:schemeClr val="tx1"/>
                </a:solidFill>
              </a:rPr>
              <a:t>사이버 공간에서도 역지사지 자세를 배우다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7659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사이버폭력 피해 징후를 발견하는 것은 빠른 개입과 조치를 가능하게 하여 더 심각한 상황으로 이어지는 것을 예방하는데 결정적입니다</a:t>
            </a:r>
            <a:r>
              <a:rPr lang="en-US" altLang="ko-KR" dirty="0"/>
              <a:t>. </a:t>
            </a:r>
            <a:r>
              <a:rPr lang="ko-KR" altLang="en-US" dirty="0"/>
              <a:t>따라서 교사는 사이버폭력 징후를 숙지하여 학생들을 관찰할 필요가 있습니다</a:t>
            </a:r>
            <a:r>
              <a:rPr lang="en-US" altLang="ko-KR" dirty="0"/>
              <a:t>. </a:t>
            </a:r>
            <a:r>
              <a:rPr lang="ko-KR" altLang="en-US" dirty="0"/>
              <a:t>사이버폭력 피해를 암시하는 신호로는 먼저</a:t>
            </a:r>
            <a:r>
              <a:rPr lang="en-US" altLang="ko-KR" dirty="0"/>
              <a:t>, </a:t>
            </a:r>
            <a:r>
              <a:rPr lang="ko-KR" altLang="en-US" dirty="0"/>
              <a:t>학생이 문자나 </a:t>
            </a:r>
            <a:r>
              <a:rPr lang="en-US" altLang="ko-KR" dirty="0"/>
              <a:t>SNS </a:t>
            </a:r>
            <a:r>
              <a:rPr lang="ko-KR" altLang="en-US" dirty="0"/>
              <a:t>메시지 등을 자주 확인하며 유독 긴장하거나 불안한 모습을 보일 수 있습니다</a:t>
            </a:r>
            <a:r>
              <a:rPr lang="en-US" altLang="ko-KR" dirty="0"/>
              <a:t>. </a:t>
            </a:r>
            <a:r>
              <a:rPr lang="ko-KR" altLang="en-US" dirty="0"/>
              <a:t>평소보다 용돈을 많이 요구하거나 </a:t>
            </a:r>
            <a:r>
              <a:rPr lang="ko-KR" altLang="en-US" dirty="0" err="1"/>
              <a:t>스마트폰</a:t>
            </a:r>
            <a:r>
              <a:rPr lang="ko-KR" altLang="en-US" dirty="0"/>
              <a:t> 사용요금이 지나치게 많이 나오는 것도 주목해야 합니다</a:t>
            </a:r>
            <a:r>
              <a:rPr lang="en-US" altLang="ko-KR" dirty="0"/>
              <a:t>. </a:t>
            </a:r>
            <a:r>
              <a:rPr lang="ko-KR" altLang="en-US" dirty="0"/>
              <a:t>온라인 활동에 관해 이야기를 나누는 것을 피하거나 </a:t>
            </a:r>
            <a:r>
              <a:rPr lang="en-US" altLang="ko-KR" dirty="0"/>
              <a:t>SNS</a:t>
            </a:r>
            <a:r>
              <a:rPr lang="ko-KR" altLang="en-US" dirty="0"/>
              <a:t>의 게시물의 분위기가 갑작스럽게 어둡거나 우울한 경우</a:t>
            </a:r>
            <a:r>
              <a:rPr lang="en-US" altLang="ko-KR" dirty="0"/>
              <a:t>, SNS </a:t>
            </a:r>
            <a:r>
              <a:rPr lang="ko-KR" altLang="en-US" dirty="0"/>
              <a:t>계정을 갑작스럽게 삭제하는 경우 주목할 필요가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r>
              <a:rPr kumimoji="1" lang="ko-KR" altLang="en-US" dirty="0" smtClean="0"/>
              <a:t>또한 식욕을 잃거나 체중이 감소하며 건강상의 문제를 자주 보이기도 합니다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8320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사이버폭력을</a:t>
            </a:r>
            <a:r>
              <a:rPr kumimoji="1" lang="ko-KR" altLang="en-US" dirty="0" smtClean="0"/>
              <a:t> 효과적으로 예방할 수 있는 지도방법은 다음과 같습니다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먼저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정기적으로 사이버폭력의 심각성과 위험성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각자의 온라인 활동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개인 정보를 안전하게 보호하는 방법 등과 같은 사이버폭력에 대해 교육을 할 수 있는 기회를 마련하는 것이 중요합니다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학생의 온라인 활동을 주기적으로 </a:t>
            </a:r>
            <a:r>
              <a:rPr kumimoji="1" lang="ko-KR" altLang="en-US" dirty="0" err="1" smtClean="0"/>
              <a:t>모니터링하여</a:t>
            </a:r>
            <a:r>
              <a:rPr kumimoji="1" lang="ko-KR" altLang="en-US" dirty="0" smtClean="0"/>
              <a:t> 잘 드러나지 않는 고민이나 피해 사실 등을 확인하고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학생과 면담하여 학생의 온라</a:t>
            </a:r>
            <a:r>
              <a:rPr kumimoji="1" lang="ko-KR" altLang="en-US" baseline="0" dirty="0" smtClean="0"/>
              <a:t>인 활동을 파악하는 것이 중요합니다</a:t>
            </a:r>
            <a:r>
              <a:rPr kumimoji="1" lang="en-US" altLang="ko-KR" baseline="0" dirty="0" smtClean="0"/>
              <a:t>.</a:t>
            </a:r>
            <a:endParaRPr kumimoji="1" lang="en-US" altLang="ko-KR" dirty="0" smtClean="0"/>
          </a:p>
          <a:p>
            <a:r>
              <a:rPr kumimoji="1" lang="ko-KR" altLang="en-US" dirty="0" smtClean="0"/>
              <a:t>교사는 모니터링과 상담을 통해 피해 사실이 확인된 경우 즉시 해당 학부모에게 알리고 협력할 수 있도록 합니다</a:t>
            </a:r>
            <a:r>
              <a:rPr kumimoji="1" lang="en-US" altLang="ko-KR" dirty="0" smtClean="0"/>
              <a:t>.</a:t>
            </a:r>
          </a:p>
          <a:p>
            <a:pPr defTabSz="914256">
              <a:defRPr/>
            </a:pPr>
            <a:r>
              <a:rPr kumimoji="1" lang="ko-KR" altLang="en-US" dirty="0" smtClean="0"/>
              <a:t>마지막으로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사이버폭력에 대한 안전 교육을 강화하는 것이 필요합니다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pPr defTabSz="914256">
              <a:defRPr/>
            </a:pPr>
            <a:r>
              <a:rPr lang="ko-KR" altLang="en-US" dirty="0"/>
              <a:t>평소 교사는 정보통신기기의 올바른 사용법에 대해 교육하거나 사이버 공간에서의 책임감 및 사이버폭력 발생 시 신고 방법 등에 대해 안내하여 학생들이 사이버폭력에 대해 경각심을 가질 수 있도록 지도합니다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6099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ko-KR" altLang="en-US" dirty="0" smtClean="0"/>
              <a:t>사이버폭력의 유형별 대응방법을 살펴보기에 앞서 모든 사이버폭력에 해당하는 공통적인 대응방법을 먼저 알아보도록 하겠습니다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교사는 무엇보다 피해학생의 심리적 안정과 피해학생에 대한 보호 조치가 우선임을 명심해야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그리고 피해학생이 폭력에 대해 감정적으로 맞대응 하거나 피해 사실을 숨기기보다는 관련 자료를 </a:t>
            </a:r>
            <a:r>
              <a:rPr kumimoji="1" lang="ko-KR" altLang="en-US" dirty="0" err="1" smtClean="0"/>
              <a:t>캡처하여</a:t>
            </a:r>
            <a:r>
              <a:rPr kumimoji="1" lang="ko-KR" altLang="en-US" dirty="0" smtClean="0"/>
              <a:t> 증거자료를 확보한 후 교사나 부모 등 주변 어른들에게 도움을 요청할 수 있도록 지도합니다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피해학생은 피해 사실을 주변에 알리는 것에 대해 두려움을 가지고 있을 수 있으므로 평소 주변 어른들이 무조건적으로 피해학생을 보호하고 지지할 것임을 충분히 이해시키는 것이 필요합니다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또한</a:t>
            </a:r>
            <a:r>
              <a:rPr kumimoji="1" lang="en-US" altLang="ko-KR" dirty="0" smtClean="0"/>
              <a:t>,</a:t>
            </a:r>
            <a:r>
              <a:rPr kumimoji="1" lang="ko-KR" altLang="en-US" dirty="0" smtClean="0"/>
              <a:t> 많은 피해학생은 정신적 충격으로 인해 고통을 호소할 수 있으므로 상담센터나 상담교사와 연계하여 피해학생이 상담을 받을 수 있도록 합니다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마지막으로 사이버폭력이 오프라인의 학교폭력으로 이어질 가능성이 있으므로 피해학생이 가해학생을 직접 대면하는 일은 없도록 주의시킵니다</a:t>
            </a:r>
            <a:r>
              <a:rPr kumimoji="1"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1371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사이버폭력의 각 유형의 대표적인 사례와 대응방법에 대해 알아보도록 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1"/>
            <a:r>
              <a:rPr lang="ko-KR" altLang="en-US" dirty="0"/>
              <a:t>먼저</a:t>
            </a:r>
            <a:r>
              <a:rPr lang="en-US" altLang="ko-KR" dirty="0"/>
              <a:t>, </a:t>
            </a:r>
            <a:r>
              <a:rPr lang="ko-KR" altLang="en-US" dirty="0"/>
              <a:t>사이버 명예훼손입니다</a:t>
            </a:r>
            <a:r>
              <a:rPr lang="en-US" altLang="ko-KR" dirty="0"/>
              <a:t>. </a:t>
            </a:r>
            <a:r>
              <a:rPr lang="ko-KR" altLang="en-US" dirty="0"/>
              <a:t>익명으로 질의응답을 할 수 있는 채팅 애플리케이션에서 전학을 온 한 학생이 친구를 사귀고 싶다는 글을 올리자 이 학생을 알던 이전 학교의 학생들이 해당 학생의 과거 사실과 이름</a:t>
            </a:r>
            <a:r>
              <a:rPr lang="en-US" altLang="ko-KR" dirty="0"/>
              <a:t>, </a:t>
            </a:r>
            <a:r>
              <a:rPr lang="ko-KR" altLang="en-US" dirty="0"/>
              <a:t>학년</a:t>
            </a:r>
            <a:r>
              <a:rPr lang="en-US" altLang="ko-KR" dirty="0"/>
              <a:t>, </a:t>
            </a:r>
            <a:r>
              <a:rPr lang="ko-KR" altLang="en-US" dirty="0"/>
              <a:t>가족 관계</a:t>
            </a:r>
            <a:r>
              <a:rPr lang="en-US" altLang="ko-KR" dirty="0"/>
              <a:t>, </a:t>
            </a:r>
            <a:r>
              <a:rPr lang="ko-KR" altLang="en-US" dirty="0"/>
              <a:t>집 주소 등 신상정보를 폭로하는 </a:t>
            </a:r>
            <a:r>
              <a:rPr lang="ko-KR" altLang="en-US" dirty="0" err="1"/>
              <a:t>댓글을</a:t>
            </a:r>
            <a:r>
              <a:rPr lang="ko-KR" altLang="en-US" dirty="0"/>
              <a:t> 달았습니다</a:t>
            </a:r>
            <a:r>
              <a:rPr lang="en-US" altLang="ko-KR" dirty="0"/>
              <a:t>. </a:t>
            </a:r>
            <a:r>
              <a:rPr lang="ko-KR" altLang="en-US" dirty="0"/>
              <a:t>이와 같은 사이버 명예훼손의 피해가 발생한 경우 교사는 피해학생과 해당 학부모에게 관련 글이나 사진을 </a:t>
            </a:r>
            <a:r>
              <a:rPr lang="ko-KR" altLang="en-US" dirty="0" err="1"/>
              <a:t>캡처하여</a:t>
            </a:r>
            <a:r>
              <a:rPr lang="ko-KR" altLang="en-US" dirty="0"/>
              <a:t> 증거자료를 확보하고 도움을 요청하도록 안내합니다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유포된 게시물에 대해 피해학생은 삭제 및 반론을 요청할 권리가 있다는 사실을 설명합니다</a:t>
            </a:r>
            <a:r>
              <a:rPr lang="en-US" altLang="ko-KR" dirty="0"/>
              <a:t>. </a:t>
            </a:r>
            <a:r>
              <a:rPr lang="ko-KR" altLang="en-US" dirty="0"/>
              <a:t>평상시 학생들에게는 확인되지 않은 사실을 온라인에서 퍼 나르며 소문을 퍼뜨리는 것이 처벌될 수 있는 행동임을 경고할 필요가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4348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x-none" altLang="en-US" dirty="0" smtClean="0"/>
              <a:t>다음으로</a:t>
            </a:r>
            <a:r>
              <a:rPr kumimoji="1" lang="en-US" altLang="x-none" dirty="0" smtClean="0"/>
              <a:t>,</a:t>
            </a:r>
            <a:r>
              <a:rPr kumimoji="1" lang="ko-KR" altLang="en-US" dirty="0" smtClean="0"/>
              <a:t> 사이버 언어폭력입니다</a:t>
            </a:r>
            <a:r>
              <a:rPr kumimoji="1" lang="en-US" altLang="ko-KR" dirty="0" smtClean="0"/>
              <a:t>.</a:t>
            </a:r>
          </a:p>
          <a:p>
            <a:r>
              <a:rPr kumimoji="1" lang="ko-KR" altLang="en-US" dirty="0" smtClean="0"/>
              <a:t>익명 소통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가 사이버학교폭력의 온상이 되고 있다고 합니다</a:t>
            </a:r>
            <a:r>
              <a:rPr kumimoji="1" lang="en-US" altLang="ko-KR" dirty="0" smtClean="0"/>
              <a:t>. </a:t>
            </a:r>
            <a:r>
              <a:rPr kumimoji="1" lang="ko-KR" altLang="en-US" dirty="0" smtClean="0"/>
              <a:t>이 </a:t>
            </a:r>
            <a:r>
              <a:rPr kumimoji="1" lang="en-US" altLang="ko-KR" dirty="0" smtClean="0"/>
              <a:t>SNS</a:t>
            </a:r>
            <a:r>
              <a:rPr kumimoji="1" lang="ko-KR" altLang="en-US" dirty="0" smtClean="0"/>
              <a:t>는 익명 계정을 통해 서로 질문을 하거나 메시지를 남길 수 있는데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익명성을 악용한 언어폭력 사례가 나타나고 있다고 합니다</a:t>
            </a:r>
            <a:r>
              <a:rPr kumimoji="1" lang="en-US" altLang="ko-KR" dirty="0" smtClean="0"/>
              <a:t>. </a:t>
            </a:r>
            <a:r>
              <a:rPr kumimoji="1" lang="ko-KR" altLang="en-US" dirty="0" err="1" smtClean="0"/>
              <a:t>앱을</a:t>
            </a:r>
            <a:r>
              <a:rPr kumimoji="1" lang="ko-KR" altLang="en-US" dirty="0" smtClean="0"/>
              <a:t> 통해 뒤져라 등 욕과 성희롱 메시지를 받고 있다며</a:t>
            </a:r>
            <a:r>
              <a:rPr kumimoji="1" lang="en-US" altLang="ko-KR" dirty="0" smtClean="0"/>
              <a:t>, </a:t>
            </a:r>
            <a:r>
              <a:rPr kumimoji="1" lang="ko-KR" altLang="en-US" dirty="0" smtClean="0"/>
              <a:t>정신적 고통을 호소하고 있다고 합니다</a:t>
            </a:r>
            <a:r>
              <a:rPr kumimoji="1" lang="en-US" altLang="ko-KR" dirty="0" smtClean="0"/>
              <a:t>.</a:t>
            </a:r>
            <a:r>
              <a:rPr kumimoji="1" lang="ko-KR" altLang="en-US" dirty="0" smtClean="0"/>
              <a:t> </a:t>
            </a:r>
            <a:endParaRPr kumimoji="1" lang="en-US" altLang="ko-KR" dirty="0" smtClean="0"/>
          </a:p>
          <a:p>
            <a:pPr defTabSz="914256">
              <a:defRPr/>
            </a:pPr>
            <a:r>
              <a:rPr lang="ko-KR" altLang="en-US" dirty="0"/>
              <a:t>평소 익명으로 활동하는 애플리케이션에서는 사이버 모욕의 위험성이 크다는 사실을 경고합니다</a:t>
            </a:r>
            <a:r>
              <a:rPr lang="en-US" altLang="ko-KR" dirty="0"/>
              <a:t>. </a:t>
            </a:r>
            <a:r>
              <a:rPr lang="ko-KR" altLang="en-US" dirty="0"/>
              <a:t>이와 더불어 게시물을 유포하는 과정에서 그 내용이 확대재생산 될 수 있어 사이버 모욕의 부정적 영향이 심각함을 학생들에게 인식시킵니다</a:t>
            </a:r>
            <a:r>
              <a:rPr lang="en-US" altLang="ko-KR" dirty="0"/>
              <a:t>. </a:t>
            </a:r>
            <a:r>
              <a:rPr lang="ko-KR" altLang="en-US" dirty="0"/>
              <a:t>사이버 모욕의 피해를 입은 경우 감정적으로 </a:t>
            </a:r>
            <a:r>
              <a:rPr lang="ko-KR" altLang="en-US" dirty="0" err="1"/>
              <a:t>맞대응하기</a:t>
            </a:r>
            <a:r>
              <a:rPr lang="ko-KR" altLang="en-US" dirty="0"/>
              <a:t> 보다는 채팅 내용과 문자 등을 </a:t>
            </a:r>
            <a:r>
              <a:rPr lang="ko-KR" altLang="en-US" dirty="0" err="1"/>
              <a:t>캡처하여</a:t>
            </a:r>
            <a:r>
              <a:rPr lang="ko-KR" altLang="en-US" dirty="0"/>
              <a:t> 증거를 확보한 후 주위 어른들에게 도움을 요청하도록 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kumimoji="1" lang="x-none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3226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사이버 </a:t>
            </a:r>
            <a:r>
              <a:rPr lang="ko-KR" altLang="en-US" dirty="0" smtClean="0"/>
              <a:t>영상 유포의 </a:t>
            </a:r>
            <a:r>
              <a:rPr lang="ko-KR" altLang="en-US" dirty="0"/>
              <a:t>대표적 사례로는 특히 남학생들끼리 모인 단체 대화방에서 자신의 여자 친구 혹은 지인의 사진 또는 영상을 동의 없이 올려 외모를 평가하거나 성적 비하 발언을 하는 경우가 많습니다</a:t>
            </a:r>
            <a:r>
              <a:rPr lang="en-US" altLang="ko-KR" dirty="0"/>
              <a:t>. </a:t>
            </a:r>
            <a:r>
              <a:rPr lang="ko-KR" altLang="en-US" dirty="0"/>
              <a:t>경우에 따라 해당 사진 및 영상을 성적 불쾌감을 일으키는 방식으로 악의적으로 </a:t>
            </a:r>
            <a:r>
              <a:rPr lang="ko-KR" altLang="en-US" dirty="0" err="1"/>
              <a:t>재가공</a:t>
            </a:r>
            <a:r>
              <a:rPr lang="ko-KR" altLang="en-US" dirty="0"/>
              <a:t> 후 </a:t>
            </a:r>
            <a:r>
              <a:rPr lang="ko-KR" altLang="en-US" dirty="0" smtClean="0"/>
              <a:t>유포하기도</a:t>
            </a:r>
            <a:r>
              <a:rPr lang="ko-KR" altLang="en-US" baseline="0" dirty="0" smtClean="0"/>
              <a:t> 하여 </a:t>
            </a:r>
            <a:r>
              <a:rPr lang="ko-KR" altLang="en-US" dirty="0" smtClean="0"/>
              <a:t>사이버 성폭력으로 이어지기도 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r>
              <a:rPr lang="ko-KR" altLang="en-US" dirty="0"/>
              <a:t>교사는 피해학생의 보호가 우선임을 명심해야 합니다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관련 글이나 사진</a:t>
            </a:r>
            <a:r>
              <a:rPr lang="en-US" altLang="ko-KR" dirty="0"/>
              <a:t>, </a:t>
            </a:r>
            <a:r>
              <a:rPr lang="ko-KR" altLang="en-US" dirty="0"/>
              <a:t>영상 등은 모두 </a:t>
            </a:r>
            <a:r>
              <a:rPr lang="ko-KR" altLang="en-US" dirty="0" err="1"/>
              <a:t>캡처하여</a:t>
            </a:r>
            <a:r>
              <a:rPr lang="ko-KR" altLang="en-US" dirty="0"/>
              <a:t> 증거를 확보 후 </a:t>
            </a:r>
            <a:r>
              <a:rPr lang="ko-KR" altLang="en-US" dirty="0" err="1"/>
              <a:t>필요시</a:t>
            </a:r>
            <a:r>
              <a:rPr lang="ko-KR" altLang="en-US" dirty="0"/>
              <a:t> 사이버 수사기관이나 상담센터 등을 통해 신고를 하게 합니다</a:t>
            </a:r>
            <a:r>
              <a:rPr lang="en-US" altLang="ko-KR" dirty="0"/>
              <a:t>. </a:t>
            </a:r>
            <a:r>
              <a:rPr lang="ko-KR" altLang="en-US" dirty="0"/>
              <a:t>그리고 피해학생이 관련 게시물 모두에 대해 정보 삭제 또는 반론 게재를 요청할 수 있는 권리를 가진다는 사실도 함께 안내합니다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0217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dirty="0"/>
              <a:t>SNS</a:t>
            </a:r>
            <a:r>
              <a:rPr lang="ko-KR" altLang="en-US" dirty="0"/>
              <a:t>에 게시된 사진을 보고 관심이 있다며 익명의 학생으로부터 연락이 시작되었습니다</a:t>
            </a:r>
            <a:r>
              <a:rPr lang="en-US" altLang="ko-KR" dirty="0"/>
              <a:t>. </a:t>
            </a:r>
            <a:r>
              <a:rPr lang="ko-KR" altLang="en-US" dirty="0"/>
              <a:t>이윽고 해당 학생은 피해학생의 학교와 나이</a:t>
            </a:r>
            <a:r>
              <a:rPr lang="en-US" altLang="ko-KR" dirty="0"/>
              <a:t>, </a:t>
            </a:r>
            <a:r>
              <a:rPr lang="ko-KR" altLang="en-US" dirty="0"/>
              <a:t>이름 등의 개인정보를 알아내어 수시로 만남을 요구하였으며 협박성의 메시지를 보내기도 하였습니다</a:t>
            </a:r>
            <a:r>
              <a:rPr lang="en-US" altLang="ko-KR" dirty="0"/>
              <a:t>. </a:t>
            </a:r>
            <a:r>
              <a:rPr lang="ko-KR" altLang="en-US" dirty="0"/>
              <a:t>이는 전형적인 사이버 </a:t>
            </a:r>
            <a:r>
              <a:rPr lang="ko-KR" altLang="en-US" dirty="0" err="1"/>
              <a:t>스토킹의</a:t>
            </a:r>
            <a:r>
              <a:rPr lang="ko-KR" altLang="en-US" dirty="0"/>
              <a:t> 사례입니다</a:t>
            </a:r>
            <a:r>
              <a:rPr lang="en-US" altLang="ko-KR" dirty="0"/>
              <a:t>. </a:t>
            </a:r>
            <a:r>
              <a:rPr lang="ko-KR" altLang="en-US" dirty="0"/>
              <a:t>사이버 </a:t>
            </a:r>
            <a:r>
              <a:rPr lang="ko-KR" altLang="en-US" dirty="0" err="1"/>
              <a:t>스토킹의</a:t>
            </a:r>
            <a:r>
              <a:rPr lang="ko-KR" altLang="en-US" dirty="0"/>
              <a:t> 피해학생은 대부분 신변에 위협을 느낄 수 있으므로 보호 조치를 취합니다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가해학생이 직접 만날 것을 요구하는 경우가 많은데 피해학생이 이에 절대 응하지 않도록 주의시킵니다</a:t>
            </a:r>
            <a:r>
              <a:rPr lang="en-US" altLang="ko-KR" dirty="0"/>
              <a:t>. </a:t>
            </a:r>
            <a:r>
              <a:rPr lang="ko-KR" altLang="en-US" dirty="0"/>
              <a:t>이와 더불어 평소 사이버 </a:t>
            </a:r>
            <a:r>
              <a:rPr lang="ko-KR" altLang="en-US" dirty="0" err="1"/>
              <a:t>스토킹은</a:t>
            </a:r>
            <a:r>
              <a:rPr lang="ko-KR" altLang="en-US" dirty="0"/>
              <a:t> 관심의 표현이 아닌 엄연한 폭력이며 처벌의 대상이라는 사실을 학생들이 정확히 인식할 수 있도록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58549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사이버 따돌림의 경우</a:t>
            </a:r>
            <a:r>
              <a:rPr lang="en-US" altLang="ko-KR" dirty="0"/>
              <a:t>, </a:t>
            </a:r>
            <a:r>
              <a:rPr lang="ko-KR" altLang="en-US" dirty="0"/>
              <a:t>특정 학생을 단체 대화방으로 초대하여 일방적으로 욕설을 쏟아낸 후 해당 학생만을 남겨 놓고 단체로 대화방을 나가는 경우가 대표적인 사례입니다</a:t>
            </a:r>
            <a:r>
              <a:rPr lang="en-US" altLang="ko-KR" dirty="0"/>
              <a:t>. </a:t>
            </a:r>
            <a:r>
              <a:rPr lang="ko-KR" altLang="en-US" dirty="0"/>
              <a:t>최근에는 따돌림이 발생하는 대화방의 링크를 공유하여 무수한 익명의 학생들이 가해행동에 동참하기도 합니다</a:t>
            </a:r>
            <a:r>
              <a:rPr lang="en-US" altLang="ko-KR" dirty="0"/>
              <a:t>. SNS</a:t>
            </a:r>
            <a:r>
              <a:rPr lang="ko-KR" altLang="en-US" dirty="0"/>
              <a:t>에서는 가해학생을 차단할 수 있는 기능이 있음을 안내하고 이를 이용할 수 있도록 합니다</a:t>
            </a:r>
            <a:r>
              <a:rPr lang="en-US" altLang="ko-KR" dirty="0"/>
              <a:t>. </a:t>
            </a:r>
            <a:r>
              <a:rPr lang="ko-KR" altLang="en-US" dirty="0"/>
              <a:t>링크를 통해 사이버 따돌림이 발생하는 공간에 가해 혹은 피해학생으로서 초대될 수 있으므로 출처가 불분명한 링크는 접속하지 않도록 경고하는 것도 필요합니다</a:t>
            </a:r>
            <a:r>
              <a:rPr lang="en-US" altLang="ko-KR" dirty="0"/>
              <a:t>. </a:t>
            </a:r>
            <a:r>
              <a:rPr lang="ko-KR" altLang="en-US" dirty="0"/>
              <a:t>사이버 따돌림이 발생한 경우 복수를 계획하거나 가해학생을 직접 만나기보다는 관련 문자나 채팅 내용 등을 </a:t>
            </a:r>
            <a:r>
              <a:rPr lang="ko-KR" altLang="en-US" dirty="0" err="1"/>
              <a:t>캡처하여</a:t>
            </a:r>
            <a:r>
              <a:rPr lang="ko-KR" altLang="en-US" dirty="0"/>
              <a:t> 증거를 확보하고 도움을 요청하도록 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9941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사이버 갈취에 대한 사례로는 최근 새로운 사이버폭력의 유형으로 </a:t>
            </a:r>
            <a:r>
              <a:rPr lang="ko-KR" altLang="en-US" dirty="0" err="1"/>
              <a:t>주목받고</a:t>
            </a:r>
            <a:r>
              <a:rPr lang="ko-KR" altLang="en-US" dirty="0"/>
              <a:t> 있는 </a:t>
            </a:r>
            <a:r>
              <a:rPr lang="ko-KR" altLang="en-US" dirty="0" err="1"/>
              <a:t>기프티콘</a:t>
            </a:r>
            <a:r>
              <a:rPr lang="ko-KR" altLang="en-US" dirty="0"/>
              <a:t> 셔틀</a:t>
            </a:r>
            <a:r>
              <a:rPr lang="en-US" altLang="ko-KR" dirty="0"/>
              <a:t>, </a:t>
            </a:r>
            <a:r>
              <a:rPr lang="ko-KR" altLang="en-US" dirty="0"/>
              <a:t>게임 아이템 셔틀</a:t>
            </a:r>
            <a:r>
              <a:rPr lang="en-US" altLang="ko-KR" dirty="0"/>
              <a:t>, </a:t>
            </a:r>
            <a:r>
              <a:rPr lang="ko-KR" altLang="en-US" dirty="0" err="1"/>
              <a:t>와이파이</a:t>
            </a:r>
            <a:r>
              <a:rPr lang="ko-KR" altLang="en-US" dirty="0"/>
              <a:t> 셔틀 등 각종 셔틀이 모두 해당합니다</a:t>
            </a:r>
            <a:r>
              <a:rPr lang="en-US" altLang="ko-KR" dirty="0"/>
              <a:t>. </a:t>
            </a:r>
            <a:r>
              <a:rPr lang="ko-KR" altLang="en-US" dirty="0"/>
              <a:t>갈취와 관련된 협박 문자를 받았다면 피해학생이 우선 해당 가해학생을 차단할 수 있도록 안내합니다</a:t>
            </a:r>
            <a:r>
              <a:rPr lang="en-US" altLang="ko-KR" dirty="0"/>
              <a:t>. </a:t>
            </a:r>
            <a:r>
              <a:rPr lang="ko-KR" altLang="en-US" dirty="0"/>
              <a:t>실제로 피해를 입은 경우에는 관련 문자나 채팅 내용을 </a:t>
            </a:r>
            <a:r>
              <a:rPr lang="ko-KR" altLang="en-US" dirty="0" err="1"/>
              <a:t>캡처하고</a:t>
            </a:r>
            <a:r>
              <a:rPr lang="ko-KR" altLang="en-US" dirty="0"/>
              <a:t> 갈취한 물품의 종류</a:t>
            </a:r>
            <a:r>
              <a:rPr lang="en-US" altLang="ko-KR" dirty="0"/>
              <a:t>, </a:t>
            </a:r>
            <a:r>
              <a:rPr lang="ko-KR" altLang="en-US" dirty="0"/>
              <a:t>피해 금액 등에 대한 증거를 확보하여 도움을 요청하게 합니다</a:t>
            </a:r>
            <a:r>
              <a:rPr lang="en-US" altLang="ko-KR" dirty="0"/>
              <a:t>.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평소 학생들에게 사이버 공간에서만 가치가 있는 아이템이라고 하더라도 금액에 상관없이 이를 갈취하는 것은 처벌 가능한 행위임을 명확하게 인식시킵니다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77062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마지막으로</a:t>
            </a:r>
            <a:r>
              <a:rPr lang="en-US" altLang="ko-KR" dirty="0"/>
              <a:t>, </a:t>
            </a:r>
            <a:r>
              <a:rPr lang="ko-KR" altLang="en-US" dirty="0"/>
              <a:t>사이버 강요입니다</a:t>
            </a:r>
            <a:r>
              <a:rPr lang="en-US" altLang="ko-KR" dirty="0"/>
              <a:t>. </a:t>
            </a:r>
            <a:r>
              <a:rPr lang="ko-KR" altLang="en-US" dirty="0"/>
              <a:t>대표적으로는 게임 캐릭터 레벨을 특정 수준까지 올려놓으라고 강요한 후 이에 부응하지 못하면 오프라인에서 해당 특정 학생에게 신체적 폭력을 가하는 사례가 있습니다</a:t>
            </a:r>
            <a:r>
              <a:rPr lang="en-US" altLang="ko-KR" dirty="0"/>
              <a:t>. </a:t>
            </a:r>
            <a:r>
              <a:rPr lang="ko-KR" altLang="en-US" dirty="0"/>
              <a:t>문자나 채팅을 통해 의사에 반하는 행위를 요구 받았다면 이에 부응하지 않고 우선 해당 가해학생을 차단하도록 합니다</a:t>
            </a:r>
            <a:r>
              <a:rPr lang="en-US" altLang="ko-KR" dirty="0"/>
              <a:t>. </a:t>
            </a:r>
            <a:r>
              <a:rPr lang="ko-KR" altLang="en-US" dirty="0"/>
              <a:t>사이버 강요는 오프라인에서의 전통적 학교폭력과 함께 발생할 수 있으므로 신체 폭행 등의 피해 사실에 대해서도 확인합니다</a:t>
            </a:r>
            <a:r>
              <a:rPr lang="en-US" altLang="ko-KR" dirty="0"/>
              <a:t>. </a:t>
            </a:r>
            <a:r>
              <a:rPr lang="ko-KR" altLang="en-US" dirty="0"/>
              <a:t>또한 상대가 강요를 지속할 경우에는 관련 문자와 채팅 내용을 </a:t>
            </a:r>
            <a:r>
              <a:rPr lang="ko-KR" altLang="en-US" dirty="0" err="1"/>
              <a:t>캡처하여</a:t>
            </a:r>
            <a:r>
              <a:rPr lang="ko-KR" altLang="en-US" dirty="0"/>
              <a:t> 증거를 확보하고 도움을 요청하게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43998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네</a:t>
            </a:r>
            <a:r>
              <a:rPr lang="ko-KR" altLang="en-US" baseline="0" dirty="0" smtClean="0"/>
              <a:t> 번째 장에서는 피해학생 학생 상담과 가해학생 지도에 대해</a:t>
            </a:r>
            <a:r>
              <a:rPr lang="ko-KR" altLang="en-US" dirty="0" smtClean="0"/>
              <a:t> 살펴보겠습니다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765433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피해학생 상담의 접근은 피해학생의 심리적 충격을 회복하는 접근과 피해학생의 역량을 강화하는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가지 방향으로 구분됩니다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우선 사이버폭력의 피해로 인한 피해학생의 심리적 충격을 줄이기 위해 불안과 우울을 줄이는 상담을 실시할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 공간의 어떠한 특정 상황에서 불안이나 두려움을 자주 느끼는지 탐색하도록 하며 불안을 조절할 수 있는 다양한 이완훈련을 익히도록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 상에서 불안을 일으키는 부정적인 생각보다 긍정적인 생각을 할 수 있도록 상담합니다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피해학생의 높아진 우울을 감소시키기 위해 먼저 다양한 우울의 증상을 이해하는 것이 중요합니다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아동과 청소년은 성인과 달리 비전형적인 우울 증상으로 신체화 증상이나 무기력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주의 집중 문제 등이 나타날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사이버 상에서 우울을 유발하는 사고 오류를 탐색할 필요가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앞으로도 계속 피해를 당할 것이라고 믿는 과잉 일반화 또는 자신의 인생은 망했다고 여기는 파국적인 생각 등을 바로잡아주어야 합니다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85630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피해학생 역량 강화를 위한 상담은 피해학생의 </a:t>
            </a:r>
            <a:r>
              <a:rPr lang="ko-KR" altLang="en-US" dirty="0" err="1" smtClean="0"/>
              <a:t>자존감과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자기주장성</a:t>
            </a:r>
            <a:r>
              <a:rPr lang="en-US" altLang="ko-KR" dirty="0" smtClean="0"/>
              <a:t>,</a:t>
            </a:r>
            <a:r>
              <a:rPr lang="ko-KR" altLang="en-US" dirty="0" smtClean="0"/>
              <a:t> 그리고 사회성 기술을 향상시키는 것에 초점을 둡니다</a:t>
            </a:r>
            <a:r>
              <a:rPr lang="en-US" altLang="ko-KR" dirty="0" smtClean="0"/>
              <a:t>. </a:t>
            </a:r>
          </a:p>
          <a:p>
            <a:pPr defTabSz="914256">
              <a:defRPr/>
            </a:pPr>
            <a:r>
              <a:rPr lang="ko-KR" altLang="en-US" dirty="0" smtClean="0"/>
              <a:t>피해학생의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향상시키기 위해 우선 자신의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탐색하는 시간이 필요합니다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자신의 장점을 발견하고 긍정적인 면에 초점을 두어 자신을 인식하도록 돕습니다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사이버공간에서 톡이나 </a:t>
            </a:r>
            <a:r>
              <a:rPr lang="en-US" altLang="ko-KR" dirty="0" smtClean="0"/>
              <a:t>SNS</a:t>
            </a:r>
            <a:r>
              <a:rPr lang="ko-KR" altLang="en-US" dirty="0" smtClean="0"/>
              <a:t>를 통해 긍정 댓글과 긍정 피드백을 통해 </a:t>
            </a:r>
            <a:r>
              <a:rPr lang="ko-KR" altLang="en-US" dirty="0" err="1" smtClean="0"/>
              <a:t>자존감을</a:t>
            </a:r>
            <a:r>
              <a:rPr lang="ko-KR" altLang="en-US" dirty="0" smtClean="0"/>
              <a:t> 높일 수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피해학생은 자신의 생각을 명확하게 표현하는 것에 취약한 경향이 있습니다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따라서 사이버 상에서 바람직한 자기주장 행동을 할 수 있도록 적절한 주장 행동의 필요성과 장점이 무엇인지 설명해 줍니다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특히 자기주장이 어려운 상황에서 어떻게 자기주장을 할 수 있는지 </a:t>
            </a:r>
            <a:r>
              <a:rPr lang="ko-KR" altLang="en-US" dirty="0" err="1" smtClean="0"/>
              <a:t>상황별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대처법을</a:t>
            </a:r>
            <a:r>
              <a:rPr lang="ko-KR" altLang="en-US" dirty="0" smtClean="0"/>
              <a:t> 설명하는 것이 필요합니다</a:t>
            </a:r>
            <a:r>
              <a:rPr lang="en-US" altLang="ko-KR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76912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마지막으로 사이버 공간에서 사회성 기술을 향상시키기 위해 사이버 공간에서 관계 맺는 방법을 연습하도록 돕습니다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 온라인 상에서 만나는 사람과 좋은 관계를 맺기 위해 </a:t>
            </a:r>
            <a:r>
              <a:rPr lang="ko-KR" altLang="en-US" dirty="0" err="1" smtClean="0"/>
              <a:t>선플과</a:t>
            </a:r>
            <a:r>
              <a:rPr lang="ko-KR" altLang="en-US" dirty="0" smtClean="0"/>
              <a:t> 같이 타인을 칭찬하는 기술을 연습해 보도록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경우에 따라 친구에게 위로의 메시지를 보내며 온라인 상에서도 타인을 배려하는 연습을 할 수 있도록 격려합니다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67379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가해학생을 지도하는 데 있어 중요한 첫 번째 요소는 공격성과 분노 조절입니다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사이버폭력과 공격성</a:t>
            </a:r>
            <a:r>
              <a:rPr lang="en-US" altLang="ko-KR" dirty="0" smtClean="0"/>
              <a:t> </a:t>
            </a:r>
            <a:r>
              <a:rPr lang="ko-KR" altLang="en-US" dirty="0" smtClean="0"/>
              <a:t>및 분노는 높은 상관관계를 보이는 것으로 알려져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가해학생의 공격성과 분노를 조절하기 위해서는 우선 언제 공격적인 행동을 하며 화내는지 그 촉발요인을 파악하여 제거해야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특정 맥락과 상황에서 공격성이 나타나고 화가 발생한다면 그러한 상황을 피할 수 있도록 도와야 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이후 공격적 행동을 대체할 수 있는 대안 행동을 연습할 수 있도록 지도합니다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친구가 자신을 놀렸다면 바로 보복하지 않고 침착하게 대응할 수 있도록 지도해야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또한 화가 나는 상황에서 어떻게 스스로 화를 조절할 수 있는지 대처 방법을 알려주어야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심호흡을 하거나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주먹을 강하게 쥐며 근육을 이완하는 방법</a:t>
            </a:r>
            <a:r>
              <a:rPr lang="en-US" altLang="ko-KR" dirty="0" smtClean="0"/>
              <a:t>,</a:t>
            </a:r>
            <a:r>
              <a:rPr lang="ko-KR" altLang="en-US" dirty="0" smtClean="0"/>
              <a:t> 또는 속으로 스스로를 달래는 혼잣말 훈련을 통해 화를 조절하는 방법을 익힐 수 있도록 돕습니다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16820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사이버폭력의 가해 학생은 대체로 상대방의 감정을 인식하고 공감하는 능력이 낮은 것으로 알려져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>
                <a:solidFill>
                  <a:schemeClr val="tx1"/>
                </a:solidFill>
              </a:rPr>
              <a:t>먼저 사이버 공간에서 타인의 입장을 이해하도록 돕습니다</a:t>
            </a:r>
            <a:r>
              <a:rPr lang="en-US" altLang="ko-KR" b="0" dirty="0">
                <a:solidFill>
                  <a:schemeClr val="tx1"/>
                </a:solidFill>
              </a:rPr>
              <a:t>. </a:t>
            </a:r>
            <a:r>
              <a:rPr lang="ko-KR" altLang="en-US" b="0" dirty="0">
                <a:solidFill>
                  <a:schemeClr val="tx1"/>
                </a:solidFill>
                <a:sym typeface="Wingdings" panose="05000000000000000000" pitchFamily="2" charset="2"/>
              </a:rPr>
              <a:t>역지사지의 관점으로 피해학생의 입장이 되어보는 것은 피해학생에 대한 공감 능력 향상에 도움이 됩니다</a:t>
            </a:r>
            <a:r>
              <a:rPr lang="en-US" altLang="ko-KR" b="0" dirty="0">
                <a:solidFill>
                  <a:schemeClr val="tx1"/>
                </a:solidFill>
                <a:sym typeface="Wingdings" panose="05000000000000000000" pitchFamily="2" charset="2"/>
              </a:rPr>
              <a:t>. </a:t>
            </a:r>
            <a:endParaRPr lang="en-US" altLang="ko-KR" sz="800" dirty="0"/>
          </a:p>
          <a:p>
            <a:r>
              <a:rPr lang="ko-KR" altLang="en-US" b="0" dirty="0">
                <a:solidFill>
                  <a:schemeClr val="tx1"/>
                </a:solidFill>
              </a:rPr>
              <a:t>또한</a:t>
            </a:r>
            <a:r>
              <a:rPr lang="en-US" altLang="ko-KR" b="0" dirty="0">
                <a:solidFill>
                  <a:schemeClr val="tx1"/>
                </a:solidFill>
              </a:rPr>
              <a:t> </a:t>
            </a:r>
            <a:r>
              <a:rPr lang="ko-KR" altLang="en-US" b="0" dirty="0">
                <a:solidFill>
                  <a:schemeClr val="tx1"/>
                </a:solidFill>
              </a:rPr>
              <a:t>사이버 공간에서 타인의 감정을 직접 느끼도록 돕습니다</a:t>
            </a:r>
            <a:r>
              <a:rPr lang="en-US" altLang="ko-KR" b="0" dirty="0">
                <a:solidFill>
                  <a:schemeClr val="tx1"/>
                </a:solidFill>
              </a:rPr>
              <a:t>. </a:t>
            </a:r>
            <a:r>
              <a:rPr lang="ko-KR" altLang="en-US" b="0" dirty="0">
                <a:solidFill>
                  <a:schemeClr val="tx1"/>
                </a:solidFill>
              </a:rPr>
              <a:t>예를 들어</a:t>
            </a:r>
            <a:r>
              <a:rPr lang="en-US" altLang="ko-KR" b="0" dirty="0">
                <a:solidFill>
                  <a:schemeClr val="tx1"/>
                </a:solidFill>
              </a:rPr>
              <a:t>, </a:t>
            </a:r>
            <a:r>
              <a:rPr lang="ko-KR" altLang="en-US" b="0" dirty="0">
                <a:solidFill>
                  <a:schemeClr val="tx1"/>
                </a:solidFill>
              </a:rPr>
              <a:t>사이버폭력 상황에서</a:t>
            </a:r>
            <a:r>
              <a:rPr lang="en-US" altLang="ko-KR" b="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sym typeface="Wingdings" panose="05000000000000000000" pitchFamily="2" charset="2"/>
              </a:rPr>
              <a:t>피해학생이 느꼈을 감정을 탐색하고 이를 느껴볼 수 있도록 지도합니다</a:t>
            </a:r>
            <a:r>
              <a:rPr lang="en-US" altLang="ko-KR" b="0" dirty="0">
                <a:solidFill>
                  <a:schemeClr val="tx1"/>
                </a:solidFill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998581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마지막 장에서는 학부모 지원에 대해 살펴보겠습니다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70473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사이버폭력을 예방하기 위해서는 가정에서 학부모의 역할이 매우 중요합니다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따라서 교사는 학부모가 가정에서 사이버폭력을 예방할 수 있는 내용을 지원해야 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학부모가 평소 자녀와의 대화에서 사이버폭력의 위험성을 언급하도록 안내합니다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이를 통해 사이버 위험을 판단하는 미디어 소양을 자녀가 함양하도록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r>
              <a:rPr lang="ko-KR" altLang="en-US" dirty="0" smtClean="0"/>
              <a:t>학부모는 매우 중요한 </a:t>
            </a:r>
            <a:r>
              <a:rPr lang="ko-KR" altLang="en-US" dirty="0" err="1" smtClean="0"/>
              <a:t>롤</a:t>
            </a:r>
            <a:r>
              <a:rPr lang="ko-KR" altLang="en-US" dirty="0" smtClean="0"/>
              <a:t> 모델입니다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학부모 스스로 온라인에서 모범적인 행동을 하도록 자문합니다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이를 통해 자녀가 바른 온라인 행동을 학습하도록 돕습니다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가족 내에서 긍정적인 온라인 사용 문화를 만들도록 권유합니다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온라인 사용 규칙을 함께 만들거나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온라인 취미활동을 공유하여 건강한 온라인 행동을 할 수 있도록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19988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대응을 위한 피해학생 학부모의 태도는 매우 중요합니다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자녀의 피해 사실로 걱정되고 불안할지라도 자녀에 대한 비난을 자제해야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누구보다 당사자인 자녀가 가장 힘들다는 사실을 기억하며 침착하게 공감과 적극적인 경청으로 대화하도록 지원합니다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자녀의 보복 행동을 방지하고 구체적인 피해 사실을 기록하며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증거자료를 적극적으로 확보할 수 있도록 돕습니다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 및 전문 기관을 통해 사이버폭력 사안 처리 또는 사이버폭력 신고와 피해 회복을 위한 상담 등</a:t>
            </a:r>
            <a:r>
              <a:rPr lang="ko-KR" altLang="en-US" baseline="0" dirty="0" smtClean="0"/>
              <a:t>과 관련한 </a:t>
            </a:r>
            <a:r>
              <a:rPr lang="ko-KR" altLang="en-US" dirty="0" smtClean="0"/>
              <a:t>도움을 요청할 수 있도록 안내합니다</a:t>
            </a:r>
            <a:r>
              <a:rPr lang="en-US" altLang="ko-KR" dirty="0" smtClean="0"/>
              <a:t>. 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862622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사이버폭력 대응을 위해서는 가해학생 학부모의 태도 또한 매우 중요합니다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화를 내고 꾸짖는 등의 감정적 반응보다 대화를 통해 가해 행동에 대한 자녀의 감정과 동기를 탐색할 수 있도록 안내해야 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또한</a:t>
            </a:r>
            <a:r>
              <a:rPr lang="en-US" altLang="ko-KR" dirty="0" smtClean="0"/>
              <a:t>,</a:t>
            </a:r>
            <a:r>
              <a:rPr lang="ko-KR" altLang="en-US" baseline="0" dirty="0" smtClean="0"/>
              <a:t> 사이버폭력 가해행동의 심각성 및 영향에 대해 설명하여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피해학생의 입장을 이해하고 사과 등의 </a:t>
            </a:r>
            <a:r>
              <a:rPr lang="ko-KR" altLang="en-US" dirty="0" smtClean="0"/>
              <a:t>적절한 대처를 위해 소통할 수 있도록 지원합니다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온라인상에서</a:t>
            </a:r>
            <a:r>
              <a:rPr lang="ko-KR" altLang="en-US" baseline="0" dirty="0" smtClean="0"/>
              <a:t> 자녀의 행동을 주시하며 후속적으로 더 많은 피해자가 발생하지 않도록 주의할 것을 안내하고</a:t>
            </a:r>
            <a:r>
              <a:rPr lang="en-US" altLang="ko-KR" baseline="0" dirty="0" smtClean="0"/>
              <a:t>,</a:t>
            </a:r>
            <a:endParaRPr lang="ko-KR" altLang="en-US" dirty="0" smtClean="0"/>
          </a:p>
          <a:p>
            <a:r>
              <a:rPr lang="ko-KR" altLang="en-US" dirty="0" smtClean="0"/>
              <a:t>학교 및 전문 기관을 통해 온라인 중독 및 분노와 같은 가해 행동의 동기와 법적 분쟁 등의 문제를 위한 교육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상담 및 자문을 구하도록 돕습니다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274293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0" dirty="0" smtClean="0">
                <a:solidFill>
                  <a:schemeClr val="tx1"/>
                </a:solidFill>
              </a:rPr>
              <a:t>역사학자 토인비는 인간의 역사는 도전과 응전의 결과라고 설명합니다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사이버폭력은 빠르게 변화하며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증가하고</a:t>
            </a:r>
            <a:r>
              <a:rPr lang="en-US" altLang="ko-KR" b="0" dirty="0" smtClean="0">
                <a:solidFill>
                  <a:schemeClr val="tx1"/>
                </a:solidFill>
              </a:rPr>
              <a:t>,</a:t>
            </a:r>
            <a:r>
              <a:rPr lang="ko-KR" altLang="en-US" b="0" dirty="0" smtClean="0">
                <a:solidFill>
                  <a:schemeClr val="tx1"/>
                </a:solidFill>
              </a:rPr>
              <a:t> 다양화되어 교사에게는 큰 도전 요소로 작용합니다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교사는 사이버폭력의 </a:t>
            </a:r>
            <a:r>
              <a:rPr lang="ko-KR" altLang="en-US" b="0" dirty="0" err="1" smtClean="0">
                <a:solidFill>
                  <a:schemeClr val="tx1"/>
                </a:solidFill>
              </a:rPr>
              <a:t>대응역량을</a:t>
            </a:r>
            <a:r>
              <a:rPr lang="ko-KR" altLang="en-US" b="0" dirty="0" smtClean="0">
                <a:solidFill>
                  <a:schemeClr val="tx1"/>
                </a:solidFill>
              </a:rPr>
              <a:t> 신장시켜 사이버폭력의 위협에 응전해야 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이를 위해서는 사이버 폭력을 민감하게 인식하고 사이버 폭력에 대한 지식을 업데이트하며 사이버 폭력에 대한 대처 기술을 향상시킬 필요가 있습니다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b="0" dirty="0" smtClean="0">
                <a:solidFill>
                  <a:schemeClr val="tx1"/>
                </a:solidFill>
              </a:rPr>
              <a:t>사이버폭력에 대한 교사의 </a:t>
            </a:r>
            <a:r>
              <a:rPr lang="ko-KR" altLang="en-US" b="0" dirty="0" err="1" smtClean="0">
                <a:solidFill>
                  <a:schemeClr val="tx1"/>
                </a:solidFill>
              </a:rPr>
              <a:t>대응역량이</a:t>
            </a:r>
            <a:r>
              <a:rPr lang="ko-KR" altLang="en-US" b="0" dirty="0" smtClean="0">
                <a:solidFill>
                  <a:schemeClr val="tx1"/>
                </a:solidFill>
              </a:rPr>
              <a:t> 사이버폭력</a:t>
            </a:r>
            <a:r>
              <a:rPr lang="ko-KR" altLang="en-US" b="0" baseline="0" dirty="0" smtClean="0">
                <a:solidFill>
                  <a:schemeClr val="tx1"/>
                </a:solidFill>
              </a:rPr>
              <a:t> 문제 해결</a:t>
            </a:r>
            <a:r>
              <a:rPr lang="ko-KR" altLang="en-US" b="0" dirty="0" smtClean="0">
                <a:solidFill>
                  <a:schemeClr val="tx1"/>
                </a:solidFill>
              </a:rPr>
              <a:t>을 위한 열쇠임을 기억해야 합니다</a:t>
            </a:r>
            <a:r>
              <a:rPr lang="en-US" altLang="ko-KR" b="0" dirty="0" smtClean="0">
                <a:solidFill>
                  <a:schemeClr val="tx1"/>
                </a:solidFill>
              </a:rPr>
              <a:t>. </a:t>
            </a:r>
            <a:endParaRPr lang="ko-KR" altLang="en-US" b="0" dirty="0" smtClean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A61FF7-2E3D-4576-9880-38C64395998F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54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9776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967157" y="263563"/>
            <a:ext cx="243368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01.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이해</a:t>
            </a:r>
          </a:p>
        </p:txBody>
      </p:sp>
    </p:spTree>
    <p:extLst>
      <p:ext uri="{BB962C8B-B14F-4D97-AF65-F5344CB8AC3E}">
        <p14:creationId xmlns:p14="http://schemas.microsoft.com/office/powerpoint/2010/main" val="2254600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8635336" y="263563"/>
            <a:ext cx="276550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02.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심각성</a:t>
            </a:r>
            <a:endParaRPr lang="ko-KR" altLang="en-US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241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679947" y="263563"/>
            <a:ext cx="3720890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03.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예방교육 및 지도</a:t>
            </a:r>
          </a:p>
        </p:txBody>
      </p:sp>
    </p:spTree>
    <p:extLst>
      <p:ext uri="{BB962C8B-B14F-4D97-AF65-F5344CB8AC3E}">
        <p14:creationId xmlns:p14="http://schemas.microsoft.com/office/powerpoint/2010/main" val="1020009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9808734" y="263563"/>
            <a:ext cx="1592103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04.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학생 상담</a:t>
            </a:r>
          </a:p>
        </p:txBody>
      </p:sp>
    </p:spTree>
    <p:extLst>
      <p:ext uri="{BB962C8B-B14F-4D97-AF65-F5344CB8AC3E}">
        <p14:creationId xmlns:p14="http://schemas.microsoft.com/office/powerpoint/2010/main" val="3891101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7457129" y="263563"/>
            <a:ext cx="394370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관련 학생의 관계회복</a:t>
            </a:r>
          </a:p>
        </p:txBody>
      </p:sp>
    </p:spTree>
    <p:extLst>
      <p:ext uri="{BB962C8B-B14F-4D97-AF65-F5344CB8AC3E}">
        <p14:creationId xmlns:p14="http://schemas.microsoft.com/office/powerpoint/2010/main" val="3922738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74743" y="302063"/>
            <a:ext cx="2743200" cy="365125"/>
          </a:xfrm>
        </p:spPr>
        <p:txBody>
          <a:bodyPr/>
          <a:lstStyle>
            <a:lvl1pPr>
              <a:defRPr sz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fld id="{0FA7EEF8-F7E2-46F1-9997-C89514DC24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222030" y="302063"/>
            <a:ext cx="1424539" cy="33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sz="1400" dirty="0" smtClean="0">
                <a:solidFill>
                  <a:srgbClr val="7879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</a:t>
            </a:r>
            <a:endParaRPr lang="ko-KR" altLang="en-US" sz="1400" dirty="0">
              <a:solidFill>
                <a:srgbClr val="78797E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9590726" y="263563"/>
            <a:ext cx="181011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05. </a:t>
            </a:r>
            <a:r>
              <a:rPr lang="ko-KR" altLang="en-US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</a:p>
        </p:txBody>
      </p:sp>
    </p:spTree>
    <p:extLst>
      <p:ext uri="{BB962C8B-B14F-4D97-AF65-F5344CB8AC3E}">
        <p14:creationId xmlns:p14="http://schemas.microsoft.com/office/powerpoint/2010/main" val="3732001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1F83C-923A-433F-B985-E672231142A7}" type="datetimeFigureOut">
              <a:rPr lang="ko-KR" altLang="en-US" smtClean="0"/>
              <a:t>2022-06-09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7EEF8-F7E2-46F1-9997-C89514DC24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21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tm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-1"/>
            <a:ext cx="12192000" cy="6160169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065" y="3093614"/>
            <a:ext cx="8833870" cy="3066554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0" y="6160168"/>
            <a:ext cx="12192000" cy="69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조합4 : 교육부 Ministry of Educ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22" y="6267550"/>
            <a:ext cx="1925719" cy="48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서울특별시교육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30" y="626597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부산광역시교육청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593" y="6274807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대구광역시교육청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685" y="6287039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인천광역시교육청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480" y="6298750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광주광역시교육청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834" y="6323263"/>
            <a:ext cx="686020" cy="2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대전광역시교육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358" y="6281233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울산광역시교육청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0420" y="6274806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세종특별자치시교육청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92" y="627829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경기도교육청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811" y="6281233"/>
            <a:ext cx="709003" cy="20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충청남도교육청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02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전라북도교육청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256" y="6544633"/>
            <a:ext cx="776850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전라남도교육청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06" y="6537382"/>
            <a:ext cx="687147" cy="20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경상북도교육청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888" y="6538977"/>
            <a:ext cx="725435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경상남도교육청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37" y="6528454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제주특별자치도교육청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662" y="6516672"/>
            <a:ext cx="780603" cy="22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강원도교육청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48" y="6544633"/>
            <a:ext cx="725434" cy="2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충청북도교육청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066" y="6524453"/>
            <a:ext cx="846272" cy="226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KERIS 한국교육학술정보원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387" y="6531837"/>
            <a:ext cx="1097112" cy="16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784910" y="1470018"/>
            <a:ext cx="6622180" cy="651905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</a:t>
            </a:r>
            <a:r>
              <a:rPr lang="en-US" altLang="ko-KR" sz="40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4000" spc="-2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4000" spc="-2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72815" y="2260505"/>
            <a:ext cx="6622180" cy="467239"/>
          </a:xfrm>
          <a:prstGeom prst="rect">
            <a:avLst/>
          </a:prstGeom>
          <a:noFill/>
          <a:ln w="50800">
            <a:noFill/>
          </a:ln>
        </p:spPr>
        <p:txBody>
          <a:bodyPr wrap="square" lIns="18000" tIns="18000" rIns="18000" bIns="18000" rtlCol="0">
            <a:spAutoFit/>
          </a:bodyPr>
          <a:lstStyle/>
          <a:p>
            <a:pPr algn="ctr"/>
            <a:r>
              <a:rPr lang="ko-KR" altLang="en-US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en-US" altLang="ko-KR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2800" spc="-2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chemeClr val="accent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2800" spc="-2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chemeClr val="accent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560947" y="186351"/>
            <a:ext cx="1357086" cy="1357086"/>
          </a:xfrm>
          <a:prstGeom prst="ellipse">
            <a:avLst/>
          </a:prstGeom>
          <a:solidFill>
            <a:srgbClr val="525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8000" rIns="18000" bIns="18000" rtlCol="0" anchor="ctr"/>
          <a:lstStyle/>
          <a:p>
            <a:pPr lvl="0" algn="ctr">
              <a:lnSpc>
                <a:spcPct val="120000"/>
              </a:lnSpc>
            </a:pPr>
            <a:endParaRPr lang="ko-KR" altLang="en-US" sz="72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14383" y="597128"/>
            <a:ext cx="103493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ko-KR" altLang="en-US" sz="24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기본</a:t>
            </a:r>
            <a:endParaRPr lang="ko-KR" altLang="en-US" sz="24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bg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75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직사각형 50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81590" y="842337"/>
            <a:ext cx="1577219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목차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6138" y="2140925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이해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6138" y="3010793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심각성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16138" y="3870501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예방교육 및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16138" y="4750529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 상담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24376" y="5630557"/>
            <a:ext cx="448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지원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1138094" y="2110148"/>
            <a:ext cx="702644" cy="535531"/>
            <a:chOff x="1472527" y="2224448"/>
            <a:chExt cx="702644" cy="535531"/>
          </a:xfrm>
        </p:grpSpPr>
        <p:sp>
          <p:nvSpPr>
            <p:cNvPr id="9" name="직사각형 8"/>
            <p:cNvSpPr/>
            <p:nvPr/>
          </p:nvSpPr>
          <p:spPr>
            <a:xfrm>
              <a:off x="1472527" y="2224448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01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1488402" y="2384377"/>
              <a:ext cx="260270" cy="260270"/>
              <a:chOff x="1589116" y="2578487"/>
              <a:chExt cx="360000" cy="360000"/>
            </a:xfrm>
          </p:grpSpPr>
          <p:sp>
            <p:nvSpPr>
              <p:cNvPr id="24" name="이등변 삼각형 23"/>
              <p:cNvSpPr/>
              <p:nvPr/>
            </p:nvSpPr>
            <p:spPr>
              <a:xfrm>
                <a:off x="1589116" y="2578487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FF9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26" name="직선 연결선 25"/>
              <p:cNvCxnSpPr>
                <a:stCxn id="24" idx="0"/>
                <a:endCxn id="24" idx="4"/>
              </p:cNvCxnSpPr>
              <p:nvPr/>
            </p:nvCxnSpPr>
            <p:spPr>
              <a:xfrm>
                <a:off x="1589116" y="2578487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그룹 2"/>
          <p:cNvGrpSpPr/>
          <p:nvPr/>
        </p:nvGrpSpPr>
        <p:grpSpPr>
          <a:xfrm>
            <a:off x="1138094" y="2980432"/>
            <a:ext cx="702644" cy="535531"/>
            <a:chOff x="1472527" y="3033874"/>
            <a:chExt cx="702644" cy="535531"/>
          </a:xfrm>
        </p:grpSpPr>
        <p:sp>
          <p:nvSpPr>
            <p:cNvPr id="12" name="직사각형 11"/>
            <p:cNvSpPr/>
            <p:nvPr/>
          </p:nvSpPr>
          <p:spPr>
            <a:xfrm>
              <a:off x="1472527" y="303387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02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3" name="그룹 32"/>
            <p:cNvGrpSpPr/>
            <p:nvPr/>
          </p:nvGrpSpPr>
          <p:grpSpPr>
            <a:xfrm>
              <a:off x="1488402" y="3191916"/>
              <a:ext cx="260270" cy="260270"/>
              <a:chOff x="1589116" y="2578487"/>
              <a:chExt cx="360000" cy="360000"/>
            </a:xfrm>
          </p:grpSpPr>
          <p:sp>
            <p:nvSpPr>
              <p:cNvPr id="34" name="이등변 삼각형 33"/>
              <p:cNvSpPr/>
              <p:nvPr/>
            </p:nvSpPr>
            <p:spPr>
              <a:xfrm>
                <a:off x="1589116" y="2578487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FF9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5" name="직선 연결선 34"/>
              <p:cNvCxnSpPr>
                <a:stCxn id="34" idx="0"/>
                <a:endCxn id="34" idx="4"/>
              </p:cNvCxnSpPr>
              <p:nvPr/>
            </p:nvCxnSpPr>
            <p:spPr>
              <a:xfrm>
                <a:off x="1589116" y="2578487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그룹 3"/>
          <p:cNvGrpSpPr/>
          <p:nvPr/>
        </p:nvGrpSpPr>
        <p:grpSpPr>
          <a:xfrm>
            <a:off x="1138094" y="3850716"/>
            <a:ext cx="702644" cy="535531"/>
            <a:chOff x="1472527" y="3859777"/>
            <a:chExt cx="702644" cy="535531"/>
          </a:xfrm>
        </p:grpSpPr>
        <p:sp>
          <p:nvSpPr>
            <p:cNvPr id="13" name="직사각형 12"/>
            <p:cNvSpPr/>
            <p:nvPr/>
          </p:nvSpPr>
          <p:spPr>
            <a:xfrm>
              <a:off x="1472527" y="3859777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03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6" name="그룹 35"/>
            <p:cNvGrpSpPr/>
            <p:nvPr/>
          </p:nvGrpSpPr>
          <p:grpSpPr>
            <a:xfrm>
              <a:off x="1488402" y="4015932"/>
              <a:ext cx="260270" cy="260270"/>
              <a:chOff x="1589116" y="2578487"/>
              <a:chExt cx="360000" cy="360000"/>
            </a:xfrm>
          </p:grpSpPr>
          <p:sp>
            <p:nvSpPr>
              <p:cNvPr id="37" name="이등변 삼각형 36"/>
              <p:cNvSpPr/>
              <p:nvPr/>
            </p:nvSpPr>
            <p:spPr>
              <a:xfrm>
                <a:off x="1589116" y="2578487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FF9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38" name="직선 연결선 37"/>
              <p:cNvCxnSpPr>
                <a:stCxn id="37" idx="0"/>
                <a:endCxn id="37" idx="4"/>
              </p:cNvCxnSpPr>
              <p:nvPr/>
            </p:nvCxnSpPr>
            <p:spPr>
              <a:xfrm>
                <a:off x="1589116" y="2578487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그룹 4"/>
          <p:cNvGrpSpPr/>
          <p:nvPr/>
        </p:nvGrpSpPr>
        <p:grpSpPr>
          <a:xfrm>
            <a:off x="1138094" y="4721000"/>
            <a:ext cx="702644" cy="535531"/>
            <a:chOff x="1472527" y="4847834"/>
            <a:chExt cx="702644" cy="535531"/>
          </a:xfrm>
        </p:grpSpPr>
        <p:sp>
          <p:nvSpPr>
            <p:cNvPr id="14" name="직사각형 13"/>
            <p:cNvSpPr/>
            <p:nvPr/>
          </p:nvSpPr>
          <p:spPr>
            <a:xfrm>
              <a:off x="1472527" y="4847834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04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39" name="그룹 38"/>
            <p:cNvGrpSpPr/>
            <p:nvPr/>
          </p:nvGrpSpPr>
          <p:grpSpPr>
            <a:xfrm>
              <a:off x="1488402" y="5010567"/>
              <a:ext cx="260270" cy="260270"/>
              <a:chOff x="1589116" y="2590196"/>
              <a:chExt cx="360000" cy="360000"/>
            </a:xfrm>
          </p:grpSpPr>
          <p:sp>
            <p:nvSpPr>
              <p:cNvPr id="40" name="이등변 삼각형 39"/>
              <p:cNvSpPr/>
              <p:nvPr/>
            </p:nvSpPr>
            <p:spPr>
              <a:xfrm>
                <a:off x="1589116" y="2590196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FF9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1" name="직선 연결선 40"/>
              <p:cNvCxnSpPr>
                <a:stCxn id="40" idx="0"/>
                <a:endCxn id="40" idx="4"/>
              </p:cNvCxnSpPr>
              <p:nvPr/>
            </p:nvCxnSpPr>
            <p:spPr>
              <a:xfrm>
                <a:off x="1589116" y="2590196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그룹 6"/>
          <p:cNvGrpSpPr/>
          <p:nvPr/>
        </p:nvGrpSpPr>
        <p:grpSpPr>
          <a:xfrm>
            <a:off x="1138094" y="5591282"/>
            <a:ext cx="702644" cy="535531"/>
            <a:chOff x="1472527" y="5659862"/>
            <a:chExt cx="702644" cy="535531"/>
          </a:xfrm>
        </p:grpSpPr>
        <p:sp>
          <p:nvSpPr>
            <p:cNvPr id="15" name="직사각형 14"/>
            <p:cNvSpPr/>
            <p:nvPr/>
          </p:nvSpPr>
          <p:spPr>
            <a:xfrm>
              <a:off x="1472527" y="5659862"/>
              <a:ext cx="70264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ko-KR" sz="2400" dirty="0" smtClean="0">
                  <a:ln>
                    <a:solidFill>
                      <a:srgbClr val="52529A">
                        <a:alpha val="0"/>
                      </a:srgbClr>
                    </a:solidFill>
                  </a:ln>
                  <a:solidFill>
                    <a:srgbClr val="52529A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Poppins Light" panose="02000000000000000000" pitchFamily="2" charset="0"/>
                </a:rPr>
                <a:t>05</a:t>
              </a:r>
              <a:endParaRPr lang="ko-KR" altLang="en-US" sz="2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endParaRP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1488402" y="5833407"/>
              <a:ext cx="260270" cy="260270"/>
              <a:chOff x="1589116" y="2607761"/>
              <a:chExt cx="360000" cy="360000"/>
            </a:xfrm>
          </p:grpSpPr>
          <p:sp>
            <p:nvSpPr>
              <p:cNvPr id="43" name="이등변 삼각형 42"/>
              <p:cNvSpPr/>
              <p:nvPr/>
            </p:nvSpPr>
            <p:spPr>
              <a:xfrm>
                <a:off x="1589116" y="2607761"/>
                <a:ext cx="360000" cy="360000"/>
              </a:xfrm>
              <a:prstGeom prst="triangle">
                <a:avLst>
                  <a:gd name="adj" fmla="val 0"/>
                </a:avLst>
              </a:prstGeom>
              <a:solidFill>
                <a:srgbClr val="FFF9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cxnSp>
            <p:nvCxnSpPr>
              <p:cNvPr id="44" name="직선 연결선 43"/>
              <p:cNvCxnSpPr>
                <a:stCxn id="43" idx="0"/>
                <a:endCxn id="43" idx="4"/>
              </p:cNvCxnSpPr>
              <p:nvPr/>
            </p:nvCxnSpPr>
            <p:spPr>
              <a:xfrm>
                <a:off x="1589116" y="2607761"/>
                <a:ext cx="36000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5" name="직사각형 44"/>
          <p:cNvSpPr/>
          <p:nvPr/>
        </p:nvSpPr>
        <p:spPr>
          <a:xfrm>
            <a:off x="2785788" y="1369157"/>
            <a:ext cx="198094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ko-KR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contents</a:t>
            </a:r>
            <a:endParaRPr lang="ko-KR" altLang="en-US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26298" y="2579390"/>
            <a:ext cx="5495624" cy="307777"/>
          </a:xfrm>
          <a:prstGeom prst="rect">
            <a:avLst/>
          </a:prstGeom>
          <a:solidFill>
            <a:srgbClr val="FFF9E7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개념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특징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실태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유형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126298" y="3443639"/>
            <a:ext cx="2653075" cy="307777"/>
          </a:xfrm>
          <a:prstGeom prst="rect">
            <a:avLst/>
          </a:prstGeom>
          <a:solidFill>
            <a:srgbClr val="FFF9E7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사이버폭력의 영향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사이버폭력과 법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26298" y="4283628"/>
            <a:ext cx="5169389" cy="307777"/>
          </a:xfrm>
          <a:prstGeom prst="rect">
            <a:avLst/>
          </a:prstGeom>
          <a:solidFill>
            <a:srgbClr val="FFF9E7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예방교육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징후 발견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유형별 지도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126298" y="5174658"/>
            <a:ext cx="5321892" cy="307777"/>
          </a:xfrm>
          <a:prstGeom prst="rect">
            <a:avLst/>
          </a:prstGeom>
          <a:solidFill>
            <a:srgbClr val="FFF9E7"/>
          </a:solidFill>
        </p:spPr>
        <p:txBody>
          <a:bodyPr wrap="square" rtlCol="0">
            <a:spAutoFit/>
          </a:bodyPr>
          <a:lstStyle/>
          <a:p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상담 </a:t>
            </a:r>
            <a:r>
              <a:rPr lang="en-US" altLang="ko-KR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</a:t>
            </a:r>
            <a:r>
              <a:rPr lang="ko-KR" altLang="en-US" sz="1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가해학생 지도</a:t>
            </a:r>
            <a:endParaRPr lang="ko-KR" altLang="en-US" sz="14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984347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 algn="r"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224156" y="2921542"/>
            <a:ext cx="4888101" cy="3170679"/>
            <a:chOff x="7224156" y="2921542"/>
            <a:chExt cx="4888101" cy="3170679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172" r="-796"/>
            <a:stretch/>
          </p:blipFill>
          <p:spPr>
            <a:xfrm>
              <a:off x="7305847" y="2921542"/>
              <a:ext cx="4806410" cy="3170679"/>
            </a:xfrm>
            <a:prstGeom prst="rect">
              <a:avLst/>
            </a:prstGeom>
          </p:spPr>
        </p:pic>
        <p:sp>
          <p:nvSpPr>
            <p:cNvPr id="10" name="타원 9"/>
            <p:cNvSpPr/>
            <p:nvPr/>
          </p:nvSpPr>
          <p:spPr>
            <a:xfrm>
              <a:off x="7295687" y="433216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7367124" y="435121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7224156" y="5431214"/>
              <a:ext cx="509594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7580887" y="5328326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7637019" y="5288370"/>
              <a:ext cx="152503" cy="154109"/>
            </a:xfrm>
            <a:prstGeom prst="ellipse">
              <a:avLst/>
            </a:prstGeom>
            <a:solidFill>
              <a:srgbClr val="FCF7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30134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904067" y="2473119"/>
            <a:ext cx="638386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이해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0   1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8231" y="3482240"/>
            <a:ext cx="3815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개념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특징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실태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3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62520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다양화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076007" y="3202578"/>
            <a:ext cx="28344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핫스팟</a:t>
            </a:r>
            <a:r>
              <a:rPr lang="ko-KR" altLang="en-US" sz="4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 빨리 키라고</a:t>
            </a:r>
            <a:r>
              <a:rPr lang="en-US" altLang="ko-KR" sz="4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손글씨 세화체" panose="02000503000000000000" pitchFamily="2" charset="-127"/>
                <a:ea typeface="나눔손글씨 세화체" panose="02000503000000000000" pitchFamily="2" charset="-127"/>
                <a:cs typeface="Poppins Light" panose="02000000000000000000" pitchFamily="2" charset="0"/>
              </a:rPr>
              <a:t>!</a:t>
            </a:r>
            <a:endParaRPr lang="ko-KR" altLang="en-US" sz="1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손글씨 세화체" panose="02000503000000000000" pitchFamily="2" charset="-127"/>
              <a:ea typeface="나눔손글씨 세화체" panose="02000503000000000000" pitchFamily="2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016452" y="1594751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1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저격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1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4251491" y="2954264"/>
            <a:ext cx="147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패드립</a:t>
            </a:r>
            <a:endParaRPr lang="ko-KR" altLang="en-US" sz="11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45790" y="4973767"/>
            <a:ext cx="2406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불법촬영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유포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6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28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6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588090" y="4929356"/>
            <a:ext cx="23070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70C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지인능욕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70C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29400" y="3494645"/>
            <a:ext cx="36567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4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디지털그루밍</a:t>
            </a:r>
            <a:endParaRPr lang="ko-KR" altLang="en-US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4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830921" y="2831154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206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떼카</a:t>
            </a:r>
            <a:endParaRPr lang="ko-KR" altLang="en-US" sz="14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2060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106364" y="3525743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4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bg2">
                    <a:lumMod val="5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방폭</a:t>
            </a:r>
            <a:endParaRPr lang="en-US" altLang="ko-KR" sz="44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bg2">
                  <a:lumMod val="5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16627" y="2348106"/>
            <a:ext cx="31582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카톡감옥</a:t>
            </a:r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카톡감금</a:t>
            </a:r>
            <a:r>
              <a:rPr lang="en-US" altLang="ko-KR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815346" y="2972295"/>
            <a:ext cx="848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맴놀</a:t>
            </a:r>
            <a:endParaRPr lang="en-US" altLang="ko-KR" sz="28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167334" y="5630899"/>
            <a:ext cx="8483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28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부계</a:t>
            </a:r>
            <a:endParaRPr lang="en-US" altLang="ko-KR" sz="28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4">
                  <a:lumMod val="7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287789" y="6145112"/>
            <a:ext cx="1329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200" spc="-100" dirty="0" err="1" smtClean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accent5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랜선팸</a:t>
            </a:r>
            <a:endParaRPr lang="en-US" altLang="ko-KR" sz="3200" spc="-100" dirty="0" smtClean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accent5"/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815346" y="4185787"/>
            <a:ext cx="42899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54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와이파이</a:t>
            </a:r>
            <a:r>
              <a:rPr lang="ko-KR" altLang="en-US" sz="54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rgbClr val="00B05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셔틀</a:t>
            </a:r>
            <a:endParaRPr lang="en-US" altLang="ko-KR" sz="5400" spc="-100" dirty="0" smtClean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rgbClr val="00B050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167278" y="5590050"/>
            <a:ext cx="19094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o-KR" altLang="en-US" sz="3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Poppins Light" panose="02000000000000000000" pitchFamily="2" charset="0"/>
              </a:rPr>
              <a:t>게임부주</a:t>
            </a:r>
            <a:endParaRPr lang="ko-KR" altLang="en-US" sz="3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schemeClr val="accent3">
                  <a:lumMod val="7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710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개념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07403" y="1623986"/>
            <a:ext cx="36199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사이버폭력이란 무엇일까요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?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209041" y="2552119"/>
            <a:ext cx="1148607" cy="163986"/>
            <a:chOff x="4059767" y="2650066"/>
            <a:chExt cx="2093383" cy="254001"/>
          </a:xfrm>
        </p:grpSpPr>
        <p:sp>
          <p:nvSpPr>
            <p:cNvPr id="9" name="직사각형 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776602" y="2151573"/>
            <a:ext cx="345070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5</a:t>
            </a:fld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4323434" y="2552119"/>
            <a:ext cx="1518865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708325" y="2928039"/>
            <a:ext cx="4514850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641271" y="3469283"/>
            <a:ext cx="47393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대응 가이드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 및 대응 실무협의체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607403" y="4138588"/>
            <a:ext cx="3257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법률적 정의</a:t>
            </a:r>
            <a:endParaRPr lang="ko-KR" altLang="en-US" sz="9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0" name="직선 연결선 49"/>
          <p:cNvCxnSpPr/>
          <p:nvPr/>
        </p:nvCxnSpPr>
        <p:spPr>
          <a:xfrm>
            <a:off x="776602" y="4666175"/>
            <a:ext cx="30199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641271" y="6339271"/>
            <a:ext cx="473934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학교폭력예방 및 대책에 관한 </a:t>
            </a:r>
            <a:r>
              <a:rPr lang="ko-KR" altLang="en-US" sz="1100" spc="-4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법률 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17668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호 제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 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</a:t>
            </a:r>
            <a:r>
              <a:rPr lang="en-US" altLang="ko-KR" sz="1100" spc="-4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100" spc="-4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100" spc="-4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4585901" y="5058253"/>
            <a:ext cx="1518865" cy="163986"/>
            <a:chOff x="4059767" y="2650066"/>
            <a:chExt cx="2093383" cy="254001"/>
          </a:xfrm>
        </p:grpSpPr>
        <p:sp>
          <p:nvSpPr>
            <p:cNvPr id="59" name="직사각형 5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3942434" y="5422319"/>
            <a:ext cx="1987708" cy="163986"/>
            <a:chOff x="4059767" y="2650066"/>
            <a:chExt cx="2093383" cy="254001"/>
          </a:xfrm>
        </p:grpSpPr>
        <p:sp>
          <p:nvSpPr>
            <p:cNvPr id="62" name="직사각형 6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1800368" y="6163152"/>
            <a:ext cx="1750640" cy="163986"/>
            <a:chOff x="4059767" y="2650066"/>
            <a:chExt cx="2093383" cy="254001"/>
          </a:xfrm>
        </p:grpSpPr>
        <p:sp>
          <p:nvSpPr>
            <p:cNvPr id="65" name="직사각형 6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607404" y="2297329"/>
            <a:ext cx="6652004" cy="1221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사이버폭력이란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정보통신망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이용한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음란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폭력 정보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등에 의하여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신체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정신 또는 재산상의 피해를 수반하는 행위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말합니다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특히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학생을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대상으로 사이버폭력을 행한 경우에는 학교폭력에 해당합니다</a:t>
            </a:r>
            <a:r>
              <a:rPr lang="en-US" altLang="ko-KR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607403" y="4811931"/>
            <a:ext cx="6749837" cy="1606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“사이버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따돌림”이란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인터넷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휴대전화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정보통신기기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이용하여 학생들이 특정 학생들을 대상으로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지속적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반복적으로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심리적 공격을 가하거나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특정 학생과 관련된 개인정보 또는 허위사실을 유포하여 상대방이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고통을 느끼도록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모든 행위를 말한다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310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12666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익명성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30793" y="2256295"/>
            <a:ext cx="10641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그림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533" y="2813791"/>
            <a:ext cx="4423344" cy="3176251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6</a:t>
            </a:fld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70537" y="3104444"/>
            <a:ext cx="813558" cy="16398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885181" y="3517650"/>
            <a:ext cx="1942192" cy="148188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383741" y="4576168"/>
            <a:ext cx="1520993" cy="185301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5259895" y="4581007"/>
            <a:ext cx="2005877" cy="180462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671320" y="2888344"/>
            <a:ext cx="67368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공간에서는 자신을 숨길 수 있는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‘익명성‘ 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때문에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폭력에 대한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죄책감이 낮아져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폭력이 지속됨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타인의 시선을 의식하면 폭력이 억제되지만 익명의 상황에서는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탈억제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현상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나타나고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충동성이 높아져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폭력이 쉽게 발생함</a:t>
            </a:r>
          </a:p>
        </p:txBody>
      </p:sp>
    </p:spTree>
    <p:extLst>
      <p:ext uri="{BB962C8B-B14F-4D97-AF65-F5344CB8AC3E}">
        <p14:creationId xmlns:p14="http://schemas.microsoft.com/office/powerpoint/2010/main" val="298770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1627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비대면성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419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070" y="2761413"/>
            <a:ext cx="4366758" cy="3640010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7</a:t>
            </a:fld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1115572" y="2862400"/>
            <a:ext cx="772495" cy="163986"/>
            <a:chOff x="4059767" y="2650066"/>
            <a:chExt cx="2093383" cy="254001"/>
          </a:xfrm>
        </p:grpSpPr>
        <p:sp>
          <p:nvSpPr>
            <p:cNvPr id="12" name="직사각형 1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115572" y="3256067"/>
            <a:ext cx="2470061" cy="163986"/>
            <a:chOff x="4059767" y="2650066"/>
            <a:chExt cx="2093383" cy="254001"/>
          </a:xfrm>
        </p:grpSpPr>
        <p:sp>
          <p:nvSpPr>
            <p:cNvPr id="16" name="직사각형 1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419230" y="2862400"/>
            <a:ext cx="3034840" cy="163986"/>
            <a:chOff x="4059767" y="2650066"/>
            <a:chExt cx="2093383" cy="254001"/>
          </a:xfrm>
        </p:grpSpPr>
        <p:sp>
          <p:nvSpPr>
            <p:cNvPr id="19" name="직사각형 1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2590922" y="4381260"/>
            <a:ext cx="2928930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7" y="2666382"/>
            <a:ext cx="71516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비대면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사이버 공간에서는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상대의 반응이나 상태를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즉시 확인할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수 없어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폭력의 강도가 심해지는 경향을 보임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비대면 상황에서는 표정을 통해 다른 사람의 감정을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읽는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것이 어려워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의사소통의 오해와 갈등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폭력으로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발전됨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7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특징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빠른 피해 </a:t>
            </a:r>
            <a:r>
              <a:rPr lang="ko-KR" altLang="en-US" sz="32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확산성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64948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8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428915" y="4678059"/>
            <a:ext cx="2123101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2573038"/>
            <a:ext cx="5003972" cy="2105021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428" y="4517801"/>
            <a:ext cx="2075859" cy="1711859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7" y="2666382"/>
            <a:ext cx="61680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공간에서는 시공간을 초월하여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언제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어디에서든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폭력에 노출될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위험성이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인터넷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SNS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 온라인 매체를 통해 폭력 내용이 불특정 다수에게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매우 빠르게 확산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되어 피해의 정도가 심각해질 수 있음</a:t>
            </a:r>
          </a:p>
          <a:p>
            <a:pPr>
              <a:buClr>
                <a:schemeClr val="accent6"/>
              </a:buClr>
              <a:buSzPct val="80000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실태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71060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전체 학교폭력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피해응답율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중에서 사이버폭력의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피해율은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10%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내외</a:t>
            </a:r>
          </a:p>
        </p:txBody>
      </p:sp>
      <mc:AlternateContent xmlns:mc="http://schemas.openxmlformats.org/markup-compatibility/2006">
        <mc:Choice xmlns:cx1="http://schemas.microsoft.com/office/drawing/2015/9/8/chartex" xmlns="" Requires="cx1">
          <p:graphicFrame>
            <p:nvGraphicFramePr>
              <p:cNvPr id="9" name="차트 8">
                <a:extLst>
                  <a:ext uri="{FF2B5EF4-FFF2-40B4-BE49-F238E27FC236}">
                    <a16:creationId xmlns:a16="http://schemas.microsoft.com/office/drawing/2014/main" id="{C544D528-7FB1-447B-8256-B12AB8C5492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87854522"/>
                  </p:ext>
                </p:extLst>
              </p:nvPr>
            </p:nvGraphicFramePr>
            <p:xfrm>
              <a:off x="578528" y="3518116"/>
              <a:ext cx="11021953" cy="2945922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9" name="차트 8">
                <a:extLst>
                  <a:ext uri="{FF2B5EF4-FFF2-40B4-BE49-F238E27FC236}">
                    <a16:creationId xmlns:a16="http://schemas.microsoft.com/office/drawing/2014/main" xmlns="" id="{C544D528-7FB1-447B-8256-B12AB8C5492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8528" y="3518116"/>
                <a:ext cx="11021953" cy="2945922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직사각형 9"/>
          <p:cNvSpPr/>
          <p:nvPr/>
        </p:nvSpPr>
        <p:spPr>
          <a:xfrm>
            <a:off x="640521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42</a:t>
            </a:r>
            <a:r>
              <a:rPr lang="en-US" altLang="ko-KR" sz="20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173776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15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770102" y="559254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133953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133953" y="4437921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846516" y="3779243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9838766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5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766157" y="5592545"/>
            <a:ext cx="649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20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%</a:t>
            </a:r>
            <a:endParaRPr lang="ko-KR" altLang="en-US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198603" y="2336800"/>
            <a:ext cx="286719" cy="11939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8598976" y="2687390"/>
            <a:ext cx="286719" cy="843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999349" y="1860550"/>
            <a:ext cx="286719" cy="167018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9399721" y="2117641"/>
            <a:ext cx="286719" cy="141309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7993950" y="1912066"/>
            <a:ext cx="69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en-US" altLang="ko-KR" sz="1200" spc="-100" dirty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.8%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8433168" y="2326309"/>
            <a:ext cx="566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en-US" altLang="ko-KR" sz="1200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.9%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794696" y="1447712"/>
            <a:ext cx="69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en-US" altLang="ko-KR" sz="1200" spc="-100" dirty="0" smtClean="0">
                <a:ln>
                  <a:solidFill>
                    <a:schemeClr val="accent6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.3%</a:t>
            </a:r>
            <a:endParaRPr lang="ko-KR" altLang="en-US" sz="1200" spc="-100" dirty="0">
              <a:ln>
                <a:solidFill>
                  <a:schemeClr val="accent6">
                    <a:lumMod val="60000"/>
                    <a:lumOff val="40000"/>
                    <a:alpha val="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9280335" y="1714412"/>
            <a:ext cx="566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9</a:t>
            </a:r>
            <a:r>
              <a:rPr lang="en-US" altLang="ko-KR" sz="12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.8%</a:t>
            </a:r>
            <a:endParaRPr lang="ko-KR" altLang="en-US" sz="12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0" name="직사각형 39"/>
          <p:cNvSpPr/>
          <p:nvPr/>
        </p:nvSpPr>
        <p:spPr>
          <a:xfrm rot="16200000">
            <a:off x="8057269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2018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1" name="직사각형 40"/>
          <p:cNvSpPr/>
          <p:nvPr/>
        </p:nvSpPr>
        <p:spPr>
          <a:xfrm rot="16200000">
            <a:off x="8459435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2019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2" name="직사각형 41"/>
          <p:cNvSpPr/>
          <p:nvPr/>
        </p:nvSpPr>
        <p:spPr>
          <a:xfrm rot="16200000">
            <a:off x="8861603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2020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3" name="직사각형 42"/>
          <p:cNvSpPr/>
          <p:nvPr/>
        </p:nvSpPr>
        <p:spPr>
          <a:xfrm rot="16200000">
            <a:off x="9263769" y="307996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2021</a:t>
            </a:r>
            <a:endParaRPr lang="ko-KR" altLang="en-US" sz="1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9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578006" y="2445166"/>
            <a:ext cx="252665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 2018-2021 </a:t>
            </a:r>
            <a:r>
              <a:rPr lang="ko-KR" altLang="en-US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교육부 학교폭력 실태조사</a:t>
            </a:r>
            <a:r>
              <a:rPr lang="en-US" altLang="ko-KR" sz="11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z="11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40521" y="2824187"/>
            <a:ext cx="36920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출처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교육부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2021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차 학교폭력 실태조사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대상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전국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17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개 시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도 초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4~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고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 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재학생 전체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약 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387</a:t>
            </a: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만 명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조사기간</a:t>
            </a:r>
            <a:r>
              <a:rPr lang="en-US" altLang="ko-KR" sz="1100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2021.04.05.~04.30.</a:t>
            </a:r>
          </a:p>
        </p:txBody>
      </p:sp>
    </p:spTree>
    <p:extLst>
      <p:ext uri="{BB962C8B-B14F-4D97-AF65-F5344CB8AC3E}">
        <p14:creationId xmlns:p14="http://schemas.microsoft.com/office/powerpoint/2010/main" val="287890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799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명예훼손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64036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10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1151604" y="4818782"/>
            <a:ext cx="1698688" cy="226032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3171314" y="5602154"/>
            <a:ext cx="1730200" cy="172570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151604" y="3355089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대응 가이드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 사이버폭력 예방 및 대응 실무협의체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</a:t>
            </a:r>
            <a:r>
              <a:rPr lang="en-US" altLang="ko-KR" sz="11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1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732160" y="3645063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익명으로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댓글을 달아 피해학생에 대한 헛소문을 퍼뜨림 </a:t>
            </a:r>
            <a:endParaRPr lang="ko-KR" altLang="en-US" sz="14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78289" y="3709605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052" y="2099077"/>
            <a:ext cx="3177630" cy="3769080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36536" y="2583866"/>
            <a:ext cx="737478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3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상대를 비하할 목적으로 사실 또는 거짓을 말하여 </a:t>
            </a:r>
            <a:r>
              <a:rPr lang="ko-KR" altLang="en-US" sz="2400" spc="-3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상대방의 </a:t>
            </a:r>
            <a:r>
              <a:rPr lang="ko-KR" altLang="en-US" sz="2400" spc="-3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명예를 떨어뜨리거나 인격을 침해하는 </a:t>
            </a:r>
            <a:r>
              <a:rPr lang="ko-KR" altLang="en-US" sz="2400" spc="-3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행위</a:t>
            </a:r>
            <a:endParaRPr lang="en-US" altLang="ko-KR" sz="2400" spc="-3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불특정 다수에게 정보가 유포될 수 있기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때문에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   피해가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광범위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하고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심각성이 큼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거짓 정보 등으로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익명으로 댓글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경우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명예훼손의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가능성이 커짐</a:t>
            </a:r>
          </a:p>
        </p:txBody>
      </p:sp>
    </p:spTree>
    <p:extLst>
      <p:ext uri="{BB962C8B-B14F-4D97-AF65-F5344CB8AC3E}">
        <p14:creationId xmlns:p14="http://schemas.microsoft.com/office/powerpoint/2010/main" val="176321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799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언어폭력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6" y="2239361"/>
            <a:ext cx="255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11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7191299" y="1192546"/>
            <a:ext cx="1237125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47097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문자나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메시지를 통해 피해학생에게 욕설을 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53551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604" y="2483047"/>
            <a:ext cx="3609951" cy="3500196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19392" y="2306728"/>
            <a:ext cx="73633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문자나 사진 및 동영상 등으로 이루어지는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게시판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비방글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악성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댓글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욕설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등으로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모욕 혹은 사이버 명예훼손 등으로 확대될 수 있음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탈억제성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인해 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및 모욕이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더욱 쉽게 발생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가해학생과 피해학생을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</a:p>
        </p:txBody>
      </p:sp>
    </p:spTree>
    <p:extLst>
      <p:ext uri="{BB962C8B-B14F-4D97-AF65-F5344CB8AC3E}">
        <p14:creationId xmlns:p14="http://schemas.microsoft.com/office/powerpoint/2010/main" val="168662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888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영상 유포</a:t>
            </a:r>
            <a:endParaRPr lang="en-US" altLang="ko-KR" sz="32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719733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1252309" y="352051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성적 불쾌감을 주는 사진이나 영상인 경우 사이버 성폭력이 될 수 있음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6379520" y="5523750"/>
            <a:ext cx="76764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437" y="2868094"/>
            <a:ext cx="3164744" cy="3248283"/>
          </a:xfrm>
          <a:prstGeom prst="rect">
            <a:avLst/>
          </a:prstGeom>
        </p:spPr>
      </p:pic>
      <p:grpSp>
        <p:nvGrpSpPr>
          <p:cNvPr id="25" name="그룹 24"/>
          <p:cNvGrpSpPr/>
          <p:nvPr/>
        </p:nvGrpSpPr>
        <p:grpSpPr>
          <a:xfrm>
            <a:off x="5540535" y="2559384"/>
            <a:ext cx="1642877" cy="163986"/>
            <a:chOff x="4059767" y="2650066"/>
            <a:chExt cx="2093383" cy="254001"/>
          </a:xfrm>
        </p:grpSpPr>
        <p:sp>
          <p:nvSpPr>
            <p:cNvPr id="26" name="직사각형 2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3175914" y="2953829"/>
            <a:ext cx="1642877" cy="163986"/>
            <a:chOff x="4059767" y="2650066"/>
            <a:chExt cx="2093383" cy="254001"/>
          </a:xfrm>
        </p:grpSpPr>
        <p:sp>
          <p:nvSpPr>
            <p:cNvPr id="37" name="직사각형 3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1327851" y="4410242"/>
            <a:ext cx="1642877" cy="163986"/>
            <a:chOff x="4059767" y="2650066"/>
            <a:chExt cx="2093383" cy="254001"/>
          </a:xfrm>
        </p:grpSpPr>
        <p:sp>
          <p:nvSpPr>
            <p:cNvPr id="46" name="직사각형 4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3866420" y="4410242"/>
            <a:ext cx="2523989" cy="163986"/>
            <a:chOff x="4059767" y="2650066"/>
            <a:chExt cx="2093383" cy="254001"/>
          </a:xfrm>
        </p:grpSpPr>
        <p:sp>
          <p:nvSpPr>
            <p:cNvPr id="50" name="직사각형 4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2651448" y="5891171"/>
            <a:ext cx="2020279" cy="225206"/>
            <a:chOff x="4059767" y="2650066"/>
            <a:chExt cx="2093383" cy="254001"/>
          </a:xfrm>
        </p:grpSpPr>
        <p:sp>
          <p:nvSpPr>
            <p:cNvPr id="53" name="직사각형 52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876873" y="2332984"/>
            <a:ext cx="6846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상대방의 동의 없이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개인의 사생활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관련되거나 각종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유해성 </a:t>
            </a:r>
            <a:r>
              <a:rPr lang="ko-KR" altLang="en-US" sz="2400" spc="-100" dirty="0" err="1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사진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나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영상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전송 및 유포하여 괴롭히는 행위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소수의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수많은 익명의 가해자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구도를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형성함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청소년 사이에서는 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영상 유포가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마치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장난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처럼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생각되거나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일종의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하위문화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자리 잡는 경향이 있음</a:t>
            </a:r>
          </a:p>
        </p:txBody>
      </p:sp>
    </p:spTree>
    <p:extLst>
      <p:ext uri="{BB962C8B-B14F-4D97-AF65-F5344CB8AC3E}">
        <p14:creationId xmlns:p14="http://schemas.microsoft.com/office/powerpoint/2010/main" val="280876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32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181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13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551782" y="2891253"/>
            <a:ext cx="1218001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516555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관심이 있다며 일방적으로 메시지를 보내고 만남을 요구함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58109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125538" y="4754771"/>
            <a:ext cx="180392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076733" y="4393716"/>
            <a:ext cx="657568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3391175" y="5474063"/>
            <a:ext cx="2385208" cy="163986"/>
            <a:chOff x="4059767" y="2650066"/>
            <a:chExt cx="2093383" cy="254001"/>
          </a:xfrm>
        </p:grpSpPr>
        <p:sp>
          <p:nvSpPr>
            <p:cNvPr id="44" name="직사각형 4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313766" y="2891253"/>
            <a:ext cx="823383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604" y="2760133"/>
            <a:ext cx="3283720" cy="3213739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7" y="2666382"/>
            <a:ext cx="73663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원치 않음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반복적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으로 이메일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 등을 보내거나 특정인의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방문 및 게시물을 남기는 행위 </a:t>
            </a:r>
            <a:b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문자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이메일 등을 통해 발생하는 경우가 많아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실태  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파악이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  <a:endParaRPr lang="en-US" altLang="ko-KR" sz="2400" spc="-100" dirty="0" smtClean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영향이 피해학생의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가족을 포함한 주변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까지 미칠 확률이 큼</a:t>
            </a:r>
          </a:p>
        </p:txBody>
      </p:sp>
    </p:spTree>
    <p:extLst>
      <p:ext uri="{BB962C8B-B14F-4D97-AF65-F5344CB8AC3E}">
        <p14:creationId xmlns:p14="http://schemas.microsoft.com/office/powerpoint/2010/main" val="405853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따돌림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218174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14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929466" y="3297426"/>
            <a:ext cx="1782233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485270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단체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대화방에 초대한 친구를 투명인간 취급하고 일제히 대화방을 나감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549812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065213" y="4720649"/>
            <a:ext cx="688975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937249" y="4379174"/>
            <a:ext cx="1214439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1184084" y="3297426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4016334" y="4379177"/>
            <a:ext cx="854116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4533952" y="5472471"/>
            <a:ext cx="685747" cy="163986"/>
            <a:chOff x="4059767" y="2650066"/>
            <a:chExt cx="2093383" cy="254001"/>
          </a:xfrm>
        </p:grpSpPr>
        <p:sp>
          <p:nvSpPr>
            <p:cNvPr id="54" name="직사각형 5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747727" y="2666382"/>
            <a:ext cx="68299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피해학생을 지목하여 의도적으로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배제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등의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따돌리는 행위 </a:t>
            </a:r>
            <a:b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</a:br>
            <a:endParaRPr lang="en-US" altLang="ko-KR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오프라인 따돌림에 비해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목격자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많으며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따돌림의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흔적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 오래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남음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새로운 사이버폭력의 유형인 ‘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방폭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사이버 따돌림이 진화한 경우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20" y="2396691"/>
            <a:ext cx="4082632" cy="350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10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077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갈취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885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15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2820626" y="2897858"/>
            <a:ext cx="1191407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스마트폰의 </a:t>
            </a: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핫스팟을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켜게 한 후 와이파이 셔틀로 데이터를 사용함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2116660" y="5912091"/>
            <a:ext cx="1382190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1172819" y="5622165"/>
            <a:ext cx="2100606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3623490" y="3224915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3568394" y="4705366"/>
            <a:ext cx="924231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4331926" y="3215358"/>
            <a:ext cx="1191407" cy="163986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467" y="1964267"/>
            <a:ext cx="3692181" cy="4176322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666382"/>
            <a:ext cx="622880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금전적 가치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있는 사이버 머니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 데이터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게임 아이템 등을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로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빼앗는 행위</a:t>
            </a:r>
            <a:endParaRPr lang="en-US" altLang="ko-KR" sz="20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새로운 사이버 폭력의 유형인 ‘와이파이 셔틀’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게임 아이템 셔틀’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기프티콘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셔틀’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각종 셔틀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모두 사이버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갈취에  해당함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직접 대면하지 않고도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금품 갈취가 가능하기 때문에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  학생들은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죄책감이 낮음</a:t>
            </a:r>
          </a:p>
        </p:txBody>
      </p:sp>
    </p:spTree>
    <p:extLst>
      <p:ext uri="{BB962C8B-B14F-4D97-AF65-F5344CB8AC3E}">
        <p14:creationId xmlns:p14="http://schemas.microsoft.com/office/powerpoint/2010/main" val="121479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</a:t>
            </a:r>
            <a:endParaRPr lang="en-US" altLang="ko-KR" sz="5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2077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강요</a:t>
            </a:r>
            <a:endParaRPr lang="ko-KR" altLang="en-US" sz="32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1885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16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736222" y="2897858"/>
            <a:ext cx="2188328" cy="163986"/>
            <a:chOff x="4059767" y="2650066"/>
            <a:chExt cx="2093383" cy="254001"/>
          </a:xfrm>
        </p:grpSpPr>
        <p:sp>
          <p:nvSpPr>
            <p:cNvPr id="22" name="직사각형 2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자신의 게임 캐릭터 레벨을 특정 수준까지 올려놓도록 강요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147502" y="5946981"/>
            <a:ext cx="549589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4379134" y="5635265"/>
            <a:ext cx="1685116" cy="163986"/>
            <a:chOff x="4059767" y="2650066"/>
            <a:chExt cx="2093383" cy="254001"/>
          </a:xfrm>
        </p:grpSpPr>
        <p:sp>
          <p:nvSpPr>
            <p:cNvPr id="41" name="직사각형 4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1191811" y="3182545"/>
            <a:ext cx="529366" cy="163986"/>
            <a:chOff x="4059767" y="2650066"/>
            <a:chExt cx="2093383" cy="254001"/>
          </a:xfrm>
        </p:grpSpPr>
        <p:sp>
          <p:nvSpPr>
            <p:cNvPr id="48" name="직사각형 4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721177" y="4706792"/>
            <a:ext cx="924231" cy="163986"/>
            <a:chOff x="4059767" y="2650066"/>
            <a:chExt cx="2093383" cy="254001"/>
          </a:xfrm>
        </p:grpSpPr>
        <p:sp>
          <p:nvSpPr>
            <p:cNvPr id="51" name="직사각형 5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2307443" y="3210786"/>
            <a:ext cx="1191407" cy="163986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4093537" y="4706792"/>
            <a:ext cx="1253163" cy="163986"/>
            <a:chOff x="4059767" y="2650066"/>
            <a:chExt cx="2093383" cy="254001"/>
          </a:xfrm>
        </p:grpSpPr>
        <p:sp>
          <p:nvSpPr>
            <p:cNvPr id="61" name="직사각형 6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515938" y="4706792"/>
            <a:ext cx="1009746" cy="163986"/>
            <a:chOff x="4059767" y="2650066"/>
            <a:chExt cx="2093383" cy="254001"/>
          </a:xfrm>
        </p:grpSpPr>
        <p:sp>
          <p:nvSpPr>
            <p:cNvPr id="64" name="직사각형 6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6276851" y="5635265"/>
            <a:ext cx="497666" cy="163986"/>
            <a:chOff x="4059767" y="2650066"/>
            <a:chExt cx="2093383" cy="254001"/>
          </a:xfrm>
        </p:grpSpPr>
        <p:sp>
          <p:nvSpPr>
            <p:cNvPr id="67" name="직사각형 6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1213641" y="5016706"/>
            <a:ext cx="549589" cy="163986"/>
            <a:chOff x="4059767" y="2650066"/>
            <a:chExt cx="2093383" cy="254001"/>
          </a:xfrm>
        </p:grpSpPr>
        <p:sp>
          <p:nvSpPr>
            <p:cNvPr id="70" name="직사각형 6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90"/>
          <a:stretch/>
        </p:blipFill>
        <p:spPr>
          <a:xfrm>
            <a:off x="7992035" y="2179233"/>
            <a:ext cx="3682335" cy="3767748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666382"/>
            <a:ext cx="632573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공간에서 상대방이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원치 않는 말 또는 행동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하도록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하거나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강제 심부름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시키는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행위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최근에는 자해를 강요하여 이를 사이버 공간에 인증하도록 하는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‘인증 </a:t>
            </a:r>
            <a:r>
              <a:rPr lang="ko-KR" altLang="en-US" sz="20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놀이’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등장하는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강요의 양상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매우 위험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하고 </a:t>
            </a:r>
            <a:r>
              <a:rPr lang="ko-KR" altLang="en-US" sz="20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해짐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신체 폭행과 같은 오프라인에서의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전통적 학교폭력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함께 발생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경향이 있음</a:t>
            </a:r>
          </a:p>
        </p:txBody>
      </p:sp>
    </p:spTree>
    <p:extLst>
      <p:ext uri="{BB962C8B-B14F-4D97-AF65-F5344CB8AC3E}">
        <p14:creationId xmlns:p14="http://schemas.microsoft.com/office/powerpoint/2010/main" val="427170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01526" y="378139"/>
            <a:ext cx="77700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유형의 복합성  </a:t>
            </a:r>
            <a:endParaRPr lang="ko-KR" altLang="en-US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8528" y="1610172"/>
            <a:ext cx="7936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폭력 유형은 서로 중복되어 나타나기도 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47727" y="2239361"/>
            <a:ext cx="7600406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7EEF8-F7E2-46F1-9997-C89514DC2458}" type="slidenum">
              <a:rPr lang="ko-KR" altLang="en-US" smtClean="0"/>
              <a:t>17</a:t>
            </a:fld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1713862" y="3379395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패드립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명예훼손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성폭력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259991" y="3443937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5989537" y="2797664"/>
            <a:ext cx="1399804" cy="157385"/>
            <a:chOff x="4059767" y="2650066"/>
            <a:chExt cx="2093383" cy="254001"/>
          </a:xfrm>
        </p:grpSpPr>
        <p:sp>
          <p:nvSpPr>
            <p:cNvPr id="57" name="직사각형 5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1713862" y="4259928"/>
            <a:ext cx="49409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떼카와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6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방폭</a:t>
            </a:r>
            <a:endParaRPr lang="ko-KR" altLang="en-US" sz="16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</a:t>
            </a:r>
            <a:r>
              <a:rPr lang="ko-KR" altLang="en-US" sz="16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+ </a:t>
            </a:r>
            <a:r>
              <a:rPr lang="ko-KR" altLang="en-US" sz="16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따돌림</a:t>
            </a:r>
          </a:p>
        </p:txBody>
      </p:sp>
      <p:sp>
        <p:nvSpPr>
          <p:cNvPr id="45" name="모서리가 둥근 직사각형 44"/>
          <p:cNvSpPr/>
          <p:nvPr/>
        </p:nvSpPr>
        <p:spPr>
          <a:xfrm>
            <a:off x="1259991" y="4324470"/>
            <a:ext cx="461186" cy="197875"/>
          </a:xfrm>
          <a:prstGeom prst="roundRect">
            <a:avLst/>
          </a:prstGeom>
          <a:solidFill>
            <a:schemeClr val="accent6"/>
          </a:solidFill>
        </p:spPr>
        <p:txBody>
          <a:bodyPr wrap="square" lIns="18000" tIns="18000" rIns="18000" bIns="18000" anchor="ctr">
            <a:noAutofit/>
          </a:bodyPr>
          <a:lstStyle/>
          <a:p>
            <a:pPr algn="ctr"/>
            <a:r>
              <a:rPr lang="ko-KR" altLang="en-US" sz="12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예시</a:t>
            </a:r>
            <a:endParaRPr lang="ko-KR" altLang="en-US" sz="12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794" y="2595983"/>
            <a:ext cx="3766099" cy="370131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00" y="3493512"/>
            <a:ext cx="2295264" cy="3130532"/>
          </a:xfrm>
          <a:prstGeom prst="rect">
            <a:avLst/>
          </a:prstGeom>
        </p:spPr>
      </p:pic>
      <p:sp>
        <p:nvSpPr>
          <p:cNvPr id="47" name="직사각형 46"/>
          <p:cNvSpPr/>
          <p:nvPr/>
        </p:nvSpPr>
        <p:spPr>
          <a:xfrm>
            <a:off x="747728" y="2493384"/>
            <a:ext cx="80090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특정 행위는 다양한 사이버폭력의 유형에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동시에 해당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수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있음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01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0   2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904067" y="2473119"/>
            <a:ext cx="638386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심각성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8231" y="3482240"/>
            <a:ext cx="3815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영향</a:t>
            </a:r>
            <a:r>
              <a:rPr lang="en-US" altLang="ko-KR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관련법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2000" spc="-1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12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그룹 74"/>
          <p:cNvGrpSpPr/>
          <p:nvPr/>
        </p:nvGrpSpPr>
        <p:grpSpPr>
          <a:xfrm>
            <a:off x="3391209" y="3718128"/>
            <a:ext cx="1416883" cy="148614"/>
            <a:chOff x="4059767" y="2650066"/>
            <a:chExt cx="2093383" cy="254001"/>
          </a:xfrm>
        </p:grpSpPr>
        <p:sp>
          <p:nvSpPr>
            <p:cNvPr id="76" name="직사각형 7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651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심리적 영향 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300528" y="2605431"/>
            <a:ext cx="2597763" cy="143662"/>
            <a:chOff x="4059767" y="2650066"/>
            <a:chExt cx="2093383" cy="254001"/>
          </a:xfrm>
        </p:grpSpPr>
        <p:sp>
          <p:nvSpPr>
            <p:cNvPr id="9" name="직사각형 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598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1100100" y="3126888"/>
            <a:ext cx="13901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2020)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1100100" y="3827111"/>
            <a:ext cx="13901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방송통신위원회</a:t>
            </a:r>
            <a:r>
              <a:rPr lang="en-US" altLang="ko-KR" sz="11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2020)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93397" y="2308814"/>
            <a:ext cx="78583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스트레스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호소하는 경우는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약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21%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후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자살을 생각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하는 경우는 약 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8.1%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해당함</a:t>
            </a:r>
            <a:endParaRPr lang="en-US" altLang="ko-KR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609" y="2332251"/>
            <a:ext cx="3703960" cy="3523615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4758426" y="5494569"/>
            <a:ext cx="885982" cy="185859"/>
            <a:chOff x="4059767" y="2650066"/>
            <a:chExt cx="2093383" cy="254001"/>
          </a:xfrm>
        </p:grpSpPr>
        <p:sp>
          <p:nvSpPr>
            <p:cNvPr id="17" name="직사각형 1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084384" y="4811898"/>
            <a:ext cx="1976436" cy="181564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1091351" y="5034964"/>
            <a:ext cx="213584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두경희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2015; Lee &amp; Chun, 2020)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100100" y="6152393"/>
            <a:ext cx="10130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김은경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2012)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93397" y="4228351"/>
            <a:ext cx="72192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경험은 분노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무력감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좌절감 등과 같은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부정적 감정변화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야기함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경험은 학생의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저하시키며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자존감이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낮은 학생은 사이버폭력을 경험할 확률이 더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3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2256541" y="4207844"/>
            <a:ext cx="1154684" cy="214520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697171" y="3071912"/>
            <a:ext cx="1078980" cy="235938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행동적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791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60060" y="3278417"/>
            <a:ext cx="11964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전대성 외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2015)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60060" y="4333276"/>
            <a:ext cx="136255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1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Gobert</a:t>
            </a: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et al., 2011)</a:t>
            </a:r>
          </a:p>
        </p:txBody>
      </p:sp>
      <p:sp>
        <p:nvSpPr>
          <p:cNvPr id="74" name="직사각형 73"/>
          <p:cNvSpPr/>
          <p:nvPr/>
        </p:nvSpPr>
        <p:spPr>
          <a:xfrm>
            <a:off x="690062" y="2485168"/>
            <a:ext cx="62822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피해학생은 분노와 좌절을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참지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못해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가해행동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일반 학생과 비교하여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부적절한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비행행동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1451905" y="5262703"/>
            <a:ext cx="1485583" cy="163986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1158032" y="5440548"/>
            <a:ext cx="14459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(Bauman et al., 2013)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776602" y="4672534"/>
            <a:ext cx="60594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피해학생 중 우울을 경험하는 학생은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자살을 시도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높음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6746789" y="2355509"/>
            <a:ext cx="5134418" cy="3537291"/>
            <a:chOff x="6352590" y="2380909"/>
            <a:chExt cx="5622184" cy="3537291"/>
          </a:xfrm>
        </p:grpSpPr>
        <p:pic>
          <p:nvPicPr>
            <p:cNvPr id="33" name="Google Shape;211;p18" descr="EMB000023f0028a"/>
            <p:cNvPicPr preferRelativeResize="0"/>
            <p:nvPr/>
          </p:nvPicPr>
          <p:blipFill rotWithShape="1">
            <a:blip r:embed="rId3">
              <a:alphaModFix/>
            </a:blip>
            <a:srcRect l="26043" t="42957" r="32034" b="16023"/>
            <a:stretch/>
          </p:blipFill>
          <p:spPr>
            <a:xfrm>
              <a:off x="6382714" y="2380909"/>
              <a:ext cx="5592060" cy="31544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2590" y="2380909"/>
              <a:ext cx="5622184" cy="35372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219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/>
          <p:cNvGrpSpPr/>
          <p:nvPr/>
        </p:nvGrpSpPr>
        <p:grpSpPr>
          <a:xfrm>
            <a:off x="5639812" y="3961153"/>
            <a:ext cx="822000" cy="254645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174997" y="4417822"/>
            <a:ext cx="1756853" cy="193645"/>
            <a:chOff x="4059767" y="2650066"/>
            <a:chExt cx="2093383" cy="254001"/>
          </a:xfrm>
        </p:grpSpPr>
        <p:sp>
          <p:nvSpPr>
            <p:cNvPr id="31" name="직사각형 3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2794174" y="3031982"/>
            <a:ext cx="872579" cy="143189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3931444" y="2621527"/>
            <a:ext cx="1983323" cy="179337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051257" y="3008274"/>
            <a:ext cx="1177308" cy="166897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2518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 및 신체적 영향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21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9602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 영향  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89512" y="3217506"/>
            <a:ext cx="135614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(Devine et al., 2012)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8191" y="4611467"/>
            <a:ext cx="14770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(Williams et al., 2000)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926" y="2246479"/>
            <a:ext cx="4574641" cy="3429348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1013482" y="6145443"/>
            <a:ext cx="15779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en-US" altLang="ko-KR" sz="11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(Sourander et al., 2010)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2221639" y="5921429"/>
            <a:ext cx="1709805" cy="246133"/>
            <a:chOff x="4059767" y="2650066"/>
            <a:chExt cx="2093383" cy="254001"/>
          </a:xfrm>
        </p:grpSpPr>
        <p:sp>
          <p:nvSpPr>
            <p:cNvPr id="34" name="직사각형 3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612940" y="2391969"/>
            <a:ext cx="62790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학생은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또래 및 사회관계</a:t>
            </a:r>
            <a:r>
              <a:rPr lang="en-US" altLang="ko-KR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      </a:t>
            </a:r>
            <a:r>
              <a:rPr lang="ko-KR" altLang="en-US" sz="24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부모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어려움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겪을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학생은 집단으로부터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소외감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느끼거나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소속감이 반감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될 가능성이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피해 또는 가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피해를 중첩적으로 경험한 학생은 수면장애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두통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식욕 부진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 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피부 질환 등과 같은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건강상의 문제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경험할 가능성이 큼 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80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>
          <a:xfrm>
            <a:off x="1303867" y="5538511"/>
            <a:ext cx="9948333" cy="1007431"/>
          </a:xfrm>
          <a:prstGeom prst="roundRect">
            <a:avLst>
              <a:gd name="adj" fmla="val 87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1303867" y="4007254"/>
            <a:ext cx="9948333" cy="1007431"/>
          </a:xfrm>
          <a:prstGeom prst="roundRect">
            <a:avLst>
              <a:gd name="adj" fmla="val 874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1303867" y="3071084"/>
            <a:ext cx="9948333" cy="33977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662486"/>
            <a:ext cx="57727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학교폭력예방 및 대책에 관한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법률 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 ‘학교폭력예방법’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55141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4943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666382"/>
            <a:ext cx="43324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15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학교장의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의무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:</a:t>
            </a: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16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피해학생의 보호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17</a:t>
            </a:r>
            <a:r>
              <a:rPr lang="ko-KR" altLang="en-US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</a:t>
            </a:r>
            <a:r>
              <a:rPr lang="en-US" altLang="ko-KR" sz="16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가해학생에 대한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~9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호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조치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5621" y="3071084"/>
            <a:ext cx="101598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7030A0"/>
              </a:buClr>
              <a:buSzPct val="80000"/>
            </a:pP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학기 별 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회 이상 학교폭력 예방 교육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학교폭력의 개념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실태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대처방안 등</a:t>
            </a:r>
            <a:r>
              <a:rPr lang="en-US" altLang="ko-KR" sz="12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학생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교직원 및 학부모에게 실시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405622" y="3981479"/>
            <a:ext cx="4368646" cy="961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학내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외 전문가에 의한 심리상담 및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조언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일시보호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치료 및 치료를 위한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요양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080156" y="3981479"/>
            <a:ext cx="4368646" cy="961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학급교체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5. (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삭제</a:t>
            </a: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그 밖에 피해학생의 보호를 위하여 필요한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조치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405622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서면 사과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접촉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협박 및 </a:t>
            </a:r>
            <a:r>
              <a:rPr lang="ko-KR" altLang="en-US" sz="1600" spc="-10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보복행위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금지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봉사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080156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사회봉사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5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특별 교육이수 또는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심리치료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출석정지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8750455" y="5517856"/>
            <a:ext cx="293777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7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학급교체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전학</a:t>
            </a:r>
            <a:endParaRPr lang="en-US" altLang="ko-KR" sz="1600" spc="-10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lvl="0">
              <a:lnSpc>
                <a:spcPct val="120000"/>
              </a:lnSpc>
              <a:buClr>
                <a:srgbClr val="7030A0"/>
              </a:buClr>
              <a:buSzPct val="80000"/>
            </a:pPr>
            <a:r>
              <a:rPr lang="en-US" altLang="ko-KR" sz="1600" spc="-10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9</a:t>
            </a:r>
            <a:r>
              <a:rPr lang="en-US" altLang="ko-KR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1600" spc="-10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퇴학</a:t>
            </a:r>
          </a:p>
        </p:txBody>
      </p:sp>
    </p:spTree>
    <p:extLst>
      <p:ext uri="{BB962C8B-B14F-4D97-AF65-F5344CB8AC3E}">
        <p14:creationId xmlns:p14="http://schemas.microsoft.com/office/powerpoint/2010/main" val="326940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73869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소년법</a:t>
            </a:r>
            <a:r>
              <a:rPr lang="en-US" altLang="ko-KR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형법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및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관련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특별법 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스토킹처벌법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성폭력처벌법</a:t>
            </a:r>
            <a:r>
              <a:rPr lang="en-US" altLang="ko-KR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1" y="2190073"/>
            <a:ext cx="7272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49439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사이버폭력과 법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07402" y="2624410"/>
            <a:ext cx="1116549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소년법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10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이상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~19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미만 대상에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적용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 형법 및 관련 특별법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정보통신망법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성폭력처벌법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스토킹처벌법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: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만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14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세 이상의 청소년을 대상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성폭력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성폭력범죄의 처벌 및 피해자보호 등에 관한 법률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 이용촉진 및 정보보호 등에 관한 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buSzPct val="80000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                               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법률 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이하’성폭력처벌법’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‘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스토킹범죄의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처벌 등에 관한 법률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이하’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스토킹처벌법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’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명예훼손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정보통신망법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모욕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형법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xmlns="" id="{A839BA07-A3CD-4A8C-A372-D0391B64D0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420" y="4873336"/>
            <a:ext cx="2971523" cy="183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80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0   3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85333" y="2473119"/>
            <a:ext cx="98213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사이버폭력의</a:t>
            </a:r>
            <a:endParaRPr lang="en-US" altLang="ko-KR" sz="5400" dirty="0" smtClean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예방교육 </a:t>
            </a: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및 지도</a:t>
            </a:r>
          </a:p>
        </p:txBody>
      </p:sp>
    </p:spTree>
    <p:extLst>
      <p:ext uri="{BB962C8B-B14F-4D97-AF65-F5344CB8AC3E}">
        <p14:creationId xmlns:p14="http://schemas.microsoft.com/office/powerpoint/2010/main" val="234320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4256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기본</a:t>
            </a:r>
            <a:r>
              <a:rPr lang="en-US" altLang="ko-KR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40578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405329"/>
            <a:ext cx="7041606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초등학교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저학년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고학년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중등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24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2-3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71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예방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8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 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의사소통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감정조절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자기존중감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상의 갈등 관리 및 문제해결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인식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및 대처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자기조절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인터넷 윤리의식 및 활용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8245403" y="1225384"/>
            <a:ext cx="2693930" cy="2890447"/>
            <a:chOff x="8847339" y="2026307"/>
            <a:chExt cx="2408528" cy="2584225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xmlns="" id="{FBDE3EF4-34AF-49CB-8CBB-7CF632CB76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8102" y="2026307"/>
              <a:ext cx="1467765" cy="2005945"/>
            </a:xfrm>
            <a:prstGeom prst="rect">
              <a:avLst/>
            </a:prstGeom>
          </p:spPr>
        </p:pic>
        <p:pic>
          <p:nvPicPr>
            <p:cNvPr id="16" name="_x259868312">
              <a:extLst>
                <a:ext uri="{FF2B5EF4-FFF2-40B4-BE49-F238E27FC236}">
                  <a16:creationId xmlns:a16="http://schemas.microsoft.com/office/drawing/2014/main" xmlns="" id="{89E1B852-D271-42AE-B90A-BB14703C93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7339" y="2606077"/>
              <a:ext cx="1467765" cy="2004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직사각형 18"/>
          <p:cNvSpPr/>
          <p:nvPr/>
        </p:nvSpPr>
        <p:spPr>
          <a:xfrm>
            <a:off x="607403" y="4246934"/>
            <a:ext cx="4256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심층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</a:t>
            </a:r>
          </a:p>
        </p:txBody>
      </p:sp>
      <p:cxnSp>
        <p:nvCxnSpPr>
          <p:cNvPr id="21" name="직선 연결선 20"/>
          <p:cNvCxnSpPr/>
          <p:nvPr/>
        </p:nvCxnSpPr>
        <p:spPr>
          <a:xfrm>
            <a:off x="776602" y="4774521"/>
            <a:ext cx="40578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747728" y="4989777"/>
            <a:ext cx="7041606" cy="14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초등학교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중등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12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각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2-3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32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6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가지 주요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언어폭력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명예훼손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따돌림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갈취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영상 유포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ko-KR" altLang="en-US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24BAD243-04E7-40E1-8925-BDB14166AB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321" y="4246934"/>
            <a:ext cx="1581490" cy="2161369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xmlns="" id="{25F8EC53-C314-4ADA-B623-585086EDE7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848" y="4500161"/>
            <a:ext cx="1594800" cy="217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40607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교과연계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프로그램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38800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47728" y="2405329"/>
            <a:ext cx="71076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대상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차시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16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권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134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종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 1-5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총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339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차시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구성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: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교과별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학교급별로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제작한 중등학교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기본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           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프로그램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59366" y="4009006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중학교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국어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도덕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사회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체육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한문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err="1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진로와직업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285750" indent="-285750">
              <a:lnSpc>
                <a:spcPct val="125000"/>
              </a:lnSpc>
              <a:buClr>
                <a:schemeClr val="tx1">
                  <a:lumMod val="75000"/>
                  <a:lumOff val="25000"/>
                </a:schemeClr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고등학교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국어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윤리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통합사회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영어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가정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체육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한문</a:t>
            </a:r>
            <a:r>
              <a:rPr lang="en-US" altLang="ko-KR" sz="1600" spc="-40" dirty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/</a:t>
            </a:r>
            <a:r>
              <a:rPr lang="ko-KR" altLang="en-US" sz="1600" spc="-40" dirty="0" err="1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진로와직업</a:t>
            </a:r>
            <a:r>
              <a:rPr lang="en-US" altLang="ko-KR" sz="1600" spc="-40" dirty="0" smtClean="0">
                <a:ln>
                  <a:solidFill>
                    <a:prstClr val="black">
                      <a:lumMod val="95000"/>
                      <a:lumOff val="5000"/>
                      <a:alpha val="0"/>
                    </a:prstClr>
                  </a:solidFill>
                </a:ln>
                <a:solidFill>
                  <a:prstClr val="black">
                    <a:lumMod val="95000"/>
                    <a:lumOff val="5000"/>
                  </a:prst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endParaRPr lang="en-US" altLang="ko-KR" sz="1600" spc="-40" dirty="0">
              <a:ln>
                <a:solidFill>
                  <a:prstClr val="black">
                    <a:lumMod val="95000"/>
                    <a:lumOff val="5000"/>
                    <a:alpha val="0"/>
                  </a:prstClr>
                </a:solidFill>
              </a:ln>
              <a:solidFill>
                <a:prstClr val="black">
                  <a:lumMod val="95000"/>
                  <a:lumOff val="5000"/>
                </a:prst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925728" y="5245866"/>
            <a:ext cx="3342803" cy="249439"/>
          </a:xfrm>
          <a:prstGeom prst="roundRect">
            <a:avLst>
              <a:gd name="adj" fmla="val 29040"/>
            </a:avLst>
          </a:prstGeom>
          <a:solidFill>
            <a:srgbClr val="52529A"/>
          </a:solidFill>
          <a:ln>
            <a:noFill/>
          </a:ln>
        </p:spPr>
        <p:txBody>
          <a:bodyPr wrap="square" lIns="0" tIns="0" rIns="0" bIns="0" anchor="ctr" anchorCtr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140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교과연계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 </a:t>
            </a:r>
            <a:r>
              <a:rPr lang="en-US" altLang="ko-KR" sz="1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1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25" name="그림 24" descr="텍스트이(가) 표시된 사진&#10;&#10;자동 생성된 설명">
            <a:extLst>
              <a:ext uri="{FF2B5EF4-FFF2-40B4-BE49-F238E27FC236}">
                <a16:creationId xmlns:a16="http://schemas.microsoft.com/office/drawing/2014/main" xmlns="" id="{A6A812EE-2DED-41DC-9590-224CC472DC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694" y="1660944"/>
            <a:ext cx="2196572" cy="300198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F2D3B546-EB7A-4802-ABDD-7B0266E8CA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184" y="2340487"/>
            <a:ext cx="2196571" cy="3001981"/>
          </a:xfrm>
          <a:prstGeom prst="rect">
            <a:avLst/>
          </a:prstGeom>
        </p:spPr>
      </p:pic>
      <p:graphicFrame>
        <p:nvGraphicFramePr>
          <p:cNvPr id="12" name="표 8">
            <a:extLst>
              <a:ext uri="{FF2B5EF4-FFF2-40B4-BE49-F238E27FC236}">
                <a16:creationId xmlns:a16="http://schemas.microsoft.com/office/drawing/2014/main" xmlns="" id="{684FEDF4-F166-443B-AC74-14242EF37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415774"/>
              </p:ext>
            </p:extLst>
          </p:nvPr>
        </p:nvGraphicFramePr>
        <p:xfrm>
          <a:off x="925728" y="5690514"/>
          <a:ext cx="10624538" cy="1005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5537">
                  <a:extLst>
                    <a:ext uri="{9D8B030D-6E8A-4147-A177-3AD203B41FA5}">
                      <a16:colId xmlns:a16="http://schemas.microsoft.com/office/drawing/2014/main" xmlns="" val="4022792391"/>
                    </a:ext>
                  </a:extLst>
                </a:gridCol>
                <a:gridCol w="1491049">
                  <a:extLst>
                    <a:ext uri="{9D8B030D-6E8A-4147-A177-3AD203B41FA5}">
                      <a16:colId xmlns:a16="http://schemas.microsoft.com/office/drawing/2014/main" xmlns="" val="1679691014"/>
                    </a:ext>
                  </a:extLst>
                </a:gridCol>
                <a:gridCol w="3179805">
                  <a:extLst>
                    <a:ext uri="{9D8B030D-6E8A-4147-A177-3AD203B41FA5}">
                      <a16:colId xmlns:a16="http://schemas.microsoft.com/office/drawing/2014/main" xmlns="" val="2455656795"/>
                    </a:ext>
                  </a:extLst>
                </a:gridCol>
                <a:gridCol w="1631092">
                  <a:extLst>
                    <a:ext uri="{9D8B030D-6E8A-4147-A177-3AD203B41FA5}">
                      <a16:colId xmlns:a16="http://schemas.microsoft.com/office/drawing/2014/main" xmlns="" val="3458827560"/>
                    </a:ext>
                  </a:extLst>
                </a:gridCol>
                <a:gridCol w="3057055">
                  <a:extLst>
                    <a:ext uri="{9D8B030D-6E8A-4147-A177-3AD203B41FA5}">
                      <a16:colId xmlns:a16="http://schemas.microsoft.com/office/drawing/2014/main" xmlns="" val="115844504"/>
                    </a:ext>
                  </a:extLst>
                </a:gridCol>
              </a:tblGrid>
              <a:tr h="199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과목</a:t>
                      </a:r>
                    </a:p>
                  </a:txBody>
                  <a:tcPr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프로그램 명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성취기준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역량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 err="1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Poppins Light" panose="02000000000000000000" pitchFamily="2" charset="0"/>
                        </a:rPr>
                        <a:t>차시명</a:t>
                      </a:r>
                      <a:endParaRPr lang="ko-KR" altLang="en-US" sz="1600" kern="1200" spc="-4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52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1770709"/>
                  </a:ext>
                </a:extLst>
              </a:tr>
              <a:tr h="28956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국어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(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고</a:t>
                      </a:r>
                      <a:r>
                        <a:rPr lang="en-US" altLang="ko-KR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)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내 안에 나 있다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[10</a:t>
                      </a:r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국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01-02]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상황과 대상에 맞게 언어 예절을 갖추어 대화한다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. 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자기조절</a:t>
                      </a:r>
                      <a:endParaRPr lang="en-US" altLang="ko-KR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  <a:p>
                      <a:pPr algn="ctr" latinLnBrk="1"/>
                      <a:r>
                        <a:rPr lang="ko-KR" altLang="en-US" sz="1600" kern="1200" spc="-40" dirty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사이버 의사소통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1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 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: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의사소통 상황 알기</a:t>
                      </a:r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, </a:t>
                      </a:r>
                      <a:r>
                        <a:rPr lang="ko-KR" altLang="en-US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나 알기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609042"/>
                  </a:ext>
                </a:extLst>
              </a:tr>
              <a:tr h="289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kern="1200" spc="-4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2</a:t>
                      </a:r>
                      <a:r>
                        <a:rPr lang="ko-KR" altLang="en-US" sz="1600" kern="1200" spc="-40" dirty="0" err="1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차시</a:t>
                      </a:r>
                      <a:r>
                        <a:rPr lang="en-US" altLang="ko-KR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 : </a:t>
                      </a:r>
                      <a:r>
                        <a:rPr lang="ko-KR" altLang="en-US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나를 알고</a:t>
                      </a:r>
                      <a:r>
                        <a:rPr lang="en-US" altLang="ko-KR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, </a:t>
                      </a:r>
                      <a:r>
                        <a:rPr lang="ko-KR" altLang="en-US" sz="1600" kern="1200" spc="-40" baseline="0" dirty="0" smtClean="0">
                          <a:ln>
                            <a:solidFill>
                              <a:prstClr val="black">
                                <a:lumMod val="95000"/>
                                <a:lumOff val="5000"/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95000"/>
                              <a:lumOff val="5000"/>
                            </a:prstClr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Poppins Light" panose="02000000000000000000" pitchFamily="2" charset="0"/>
                        </a:rPr>
                        <a:t>바른말 사용하기</a:t>
                      </a:r>
                      <a:endParaRPr lang="ko-KR" altLang="en-US" sz="1600" kern="1200" spc="-40" dirty="0">
                        <a:ln>
                          <a:solidFill>
                            <a:prstClr val="black">
                              <a:lumMod val="95000"/>
                              <a:lumOff val="5000"/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95000"/>
                            <a:lumOff val="5000"/>
                          </a:prstClr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Poppins Light" panose="02000000000000000000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8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882619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중학교 </a:t>
            </a:r>
            <a:r>
              <a:rPr lang="en-US" altLang="ko-KR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– </a:t>
            </a:r>
            <a:r>
              <a:rPr lang="ko-KR" altLang="en-US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사회과</a:t>
            </a:r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4</a:t>
            </a:r>
            <a:r>
              <a:rPr lang="ko-KR" altLang="en-US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단원  </a:t>
            </a:r>
            <a:endParaRPr lang="en-US" altLang="ko-KR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9830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spc="-13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3200" spc="-13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교과연계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 </a:t>
            </a:r>
            <a:r>
              <a:rPr lang="ko-KR" altLang="en-US" sz="32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프로그램</a:t>
            </a:r>
            <a:endParaRPr lang="en-US" altLang="ko-KR" sz="3200" spc="-13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r>
              <a:rPr lang="ko-KR" altLang="en-US" sz="32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지도안</a:t>
            </a:r>
            <a:r>
              <a:rPr lang="en-US" altLang="ko-KR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예</a:t>
            </a:r>
            <a:r>
              <a:rPr lang="en-US" altLang="ko-KR" sz="32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05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679594" y="2253184"/>
            <a:ext cx="3968606" cy="442674"/>
          </a:xfrm>
          <a:prstGeom prst="roundRect">
            <a:avLst/>
          </a:prstGeom>
          <a:solidFill>
            <a:srgbClr val="52529A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발생하는 차이와 차별</a:t>
            </a:r>
            <a:endParaRPr lang="en-US" altLang="ko-KR" sz="2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346" y="667187"/>
            <a:ext cx="4801596" cy="6071363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121980"/>
              </p:ext>
            </p:extLst>
          </p:nvPr>
        </p:nvGraphicFramePr>
        <p:xfrm>
          <a:off x="685260" y="2916328"/>
          <a:ext cx="6314630" cy="3337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906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239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구분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내용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학습주제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공간에서의 차이와 차별 파악하기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학습목표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차이와 차별을 구분할 수 있다</a:t>
                      </a:r>
                      <a:r>
                        <a:rPr lang="en-US" altLang="ko-KR" sz="1600" dirty="0" smtClean="0"/>
                        <a:t>.</a:t>
                      </a:r>
                    </a:p>
                    <a:p>
                      <a:pPr marL="342900" indent="-34290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자신이 경험한 차이와 차별을 파악할 수 있다</a:t>
                      </a:r>
                      <a:r>
                        <a:rPr lang="en-US" altLang="ko-KR" sz="1600" dirty="0" smtClean="0"/>
                        <a:t>.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도입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동영상 시청</a:t>
                      </a:r>
                      <a:r>
                        <a:rPr lang="en-US" altLang="ko-KR" sz="1600" dirty="0" smtClean="0"/>
                        <a:t>(EBS </a:t>
                      </a:r>
                      <a:r>
                        <a:rPr lang="ko-KR" altLang="en-US" sz="1600" dirty="0" smtClean="0"/>
                        <a:t>지식채널 </a:t>
                      </a:r>
                      <a:r>
                        <a:rPr lang="en-US" altLang="ko-KR" sz="1600" dirty="0" smtClean="0"/>
                        <a:t>‘</a:t>
                      </a:r>
                      <a:r>
                        <a:rPr lang="ko-KR" altLang="en-US" sz="1600" dirty="0" smtClean="0"/>
                        <a:t>차별의 발견</a:t>
                      </a:r>
                      <a:r>
                        <a:rPr lang="en-US" altLang="ko-KR" sz="1600" dirty="0" smtClean="0"/>
                        <a:t>)</a:t>
                      </a: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차이와 차별의 의미 구분하기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전개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내가 경험한 차이 파악하기</a:t>
                      </a:r>
                      <a:endParaRPr lang="en-US" altLang="ko-KR" sz="160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사용되는 신조어 파악하기</a:t>
                      </a:r>
                      <a:endParaRPr lang="en-US" altLang="ko-KR" sz="160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사이버 공간에서 내가 경험한 차별 파악하기</a:t>
                      </a:r>
                      <a:endParaRPr lang="ko-KR" altLang="en-US" sz="16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/>
                        <a:t>정리</a:t>
                      </a:r>
                      <a:endParaRPr lang="ko-KR" altLang="en-US" sz="1600" b="1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/>
                        <a:t>발표하기</a:t>
                      </a:r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자신이 경험한 사이버 공간에서의 차별</a:t>
                      </a:r>
                      <a:r>
                        <a:rPr lang="en-US" altLang="ko-KR" sz="1600" dirty="0" smtClean="0"/>
                        <a:t>)</a:t>
                      </a:r>
                      <a:endParaRPr lang="en-US" altLang="ko-KR" sz="1600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38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/>
          <p:cNvGrpSpPr/>
          <p:nvPr/>
        </p:nvGrpSpPr>
        <p:grpSpPr>
          <a:xfrm>
            <a:off x="1096527" y="5957483"/>
            <a:ext cx="1068604" cy="127496"/>
            <a:chOff x="4059767" y="2650066"/>
            <a:chExt cx="2093383" cy="254001"/>
          </a:xfrm>
        </p:grpSpPr>
        <p:sp>
          <p:nvSpPr>
            <p:cNvPr id="34" name="직사각형 3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3391284" y="4829213"/>
            <a:ext cx="1984943" cy="163986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1587884" y="4141296"/>
            <a:ext cx="1684483" cy="163986"/>
            <a:chOff x="4059767" y="2650066"/>
            <a:chExt cx="2093383" cy="254001"/>
          </a:xfrm>
        </p:grpSpPr>
        <p:sp>
          <p:nvSpPr>
            <p:cNvPr id="29" name="직사각형 28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4889884" y="3389456"/>
            <a:ext cx="1968115" cy="163986"/>
            <a:chOff x="4059767" y="2650066"/>
            <a:chExt cx="2093383" cy="254001"/>
          </a:xfrm>
        </p:grpSpPr>
        <p:sp>
          <p:nvSpPr>
            <p:cNvPr id="26" name="직사각형 25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3797685" y="2678256"/>
            <a:ext cx="1653790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7403" y="1662486"/>
            <a:ext cx="4392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프로그램 활용의 실제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4159465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13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예방교육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xmlns="" id="{97B23C0A-584F-4525-A20E-0CF685AFC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93" y="2499922"/>
            <a:ext cx="3817331" cy="28600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8541066" y="5499472"/>
            <a:ext cx="3212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|   </a:t>
            </a:r>
            <a:r>
              <a:rPr lang="ko-KR" altLang="en-US" sz="1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사이버어울림</a:t>
            </a:r>
            <a:r>
              <a:rPr lang="ko-KR" altLang="en-US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프로그램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갈등해결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활동 장면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747727" y="2405329"/>
            <a:ext cx="7387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교과 및 창의적 체험활동 등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교육과정과 연계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하여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활용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모듈화된 차시 구성으로 상황을 고려한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선택적</a:t>
            </a:r>
            <a:r>
              <a:rPr lang="en-US" altLang="ko-KR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·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탄력적 운영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가능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현장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맞춤형 교육자료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수업 지도안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활동지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 자료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 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Tips </a:t>
            </a:r>
            <a:r>
              <a:rPr lang="ko-KR" altLang="en-US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</a:t>
            </a:r>
            <a:r>
              <a:rPr lang="en-US" altLang="ko-KR" sz="16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포함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기본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역량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&amp;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심층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유형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프로그램 상호 연계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통해 예방 교육의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시너지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효과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제고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2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도란도란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학교폭력예방 종합정보서비스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(www.dorandoran.go.kr)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활용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46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62486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징후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90073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3908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징후 발견</a:t>
            </a:r>
            <a:endParaRPr lang="ko-KR" altLang="en-US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07403" y="2581871"/>
            <a:ext cx="724288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정보통신기기를 자주 확인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하며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긴장하거나 불안한 모습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보임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용돈을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많이 요구하거나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스마트폰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사용요금이 지나치게 많이 나옴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활동에 대해 이야기 나누는 것을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 게시물의 분위기가 어둡거나 우울함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계정을 갑작스럽게 삭제함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식욕을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잃거나 체중이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증가 또는 감소하며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수면 장애  등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건강상의 문제를 자주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보임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610" y="2190073"/>
            <a:ext cx="2623841" cy="422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8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776602" y="25448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776602" y="393970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76602" y="5351523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지도방법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98482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30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9772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지도 방법</a:t>
            </a:r>
            <a:endParaRPr lang="ko-KR" altLang="en-US" sz="16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235139" y="2636263"/>
            <a:ext cx="80396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정기적으로 사이버폭력의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심각성 및 위험성</a:t>
            </a:r>
            <a:r>
              <a:rPr lang="en-US" altLang="ko-KR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활동</a:t>
            </a:r>
            <a:r>
              <a:rPr lang="en-US" altLang="ko-KR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개인정보 보호 방법  등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교육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할 수 있는 기회를 마련함</a:t>
            </a:r>
            <a:endParaRPr lang="en-US" altLang="ko-KR" sz="2000" spc="-100" dirty="0" smtClean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269012" y="4183251"/>
            <a:ext cx="10281359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가시적으로 드러나지 않는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고민이나 피해 사실 확인 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등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학생의 온라인 활동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에 대해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모니터링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하고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상담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</a:t>
            </a:r>
            <a:endParaRPr lang="ko-KR" altLang="en-US" sz="2000" spc="-100" dirty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235139" y="5427058"/>
            <a:ext cx="9193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정보통신기기의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올바른 사용법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공간에서의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책임감</a:t>
            </a:r>
            <a:r>
              <a:rPr lang="en-US" altLang="ko-KR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발생 시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신고 방법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등 사이버폭력에 대한 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안전 교육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</a:t>
            </a:r>
            <a:r>
              <a:rPr lang="ko-KR" altLang="en-US" sz="20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강화함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endParaRPr lang="ko-KR" altLang="en-US" sz="2000" spc="-100" dirty="0">
              <a:ln>
                <a:solidFill>
                  <a:srgbClr val="52529A">
                    <a:alpha val="0"/>
                  </a:srgb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94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503537"/>
            <a:ext cx="2454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공통적인 지도 방법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23137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672962" y="2642427"/>
            <a:ext cx="1149737" cy="163986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653229" y="2642427"/>
            <a:ext cx="1026972" cy="16398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346730" y="3479824"/>
            <a:ext cx="1149737" cy="163986"/>
            <a:chOff x="4059767" y="2650066"/>
            <a:chExt cx="2093383" cy="254001"/>
          </a:xfrm>
        </p:grpSpPr>
        <p:sp>
          <p:nvSpPr>
            <p:cNvPr id="18" name="직사각형 1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479429" y="3787833"/>
            <a:ext cx="1149737" cy="163986"/>
            <a:chOff x="4059767" y="2650066"/>
            <a:chExt cx="2093383" cy="254001"/>
          </a:xfrm>
        </p:grpSpPr>
        <p:sp>
          <p:nvSpPr>
            <p:cNvPr id="21" name="직사각형 2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1489054" y="4625231"/>
            <a:ext cx="1149737" cy="163986"/>
            <a:chOff x="4059767" y="2650066"/>
            <a:chExt cx="2093383" cy="254001"/>
          </a:xfrm>
        </p:grpSpPr>
        <p:sp>
          <p:nvSpPr>
            <p:cNvPr id="24" name="직사각형 2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081332" y="4326848"/>
            <a:ext cx="530201" cy="163986"/>
            <a:chOff x="4059767" y="2650066"/>
            <a:chExt cx="2093383" cy="254001"/>
          </a:xfrm>
        </p:grpSpPr>
        <p:sp>
          <p:nvSpPr>
            <p:cNvPr id="27" name="직사각형 26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4870730" y="5446510"/>
            <a:ext cx="2330170" cy="163986"/>
            <a:chOff x="4059767" y="2650066"/>
            <a:chExt cx="2093383" cy="254001"/>
          </a:xfrm>
        </p:grpSpPr>
        <p:sp>
          <p:nvSpPr>
            <p:cNvPr id="30" name="직사각형 29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544090" y="6320270"/>
            <a:ext cx="1998277" cy="163986"/>
            <a:chOff x="4059767" y="2650066"/>
            <a:chExt cx="2093383" cy="254001"/>
          </a:xfrm>
        </p:grpSpPr>
        <p:sp>
          <p:nvSpPr>
            <p:cNvPr id="34" name="직사각형 33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126" y="1829734"/>
            <a:ext cx="2584583" cy="4858000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5" y="2430837"/>
            <a:ext cx="695693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피해학생의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심리적 안정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피해학생에 대한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보호 조치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 우선임을 명심함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사실과 관련된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증거 자료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를 캡처 및 수집 후 주변 어른들에게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도움을 요청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하도록 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교사와 학부모 등 주변 어른들은 무조건적으로 피해학생을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보호   하고 지지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할 것임을 평상시 학생들에게 충분히 이해시킴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정신적 충격으로 고통스러워 할 수 있으므로 </a:t>
            </a:r>
            <a:r>
              <a:rPr lang="ko-KR" altLang="en-US" sz="2000" spc="-15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상담센터나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상담교사와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연계하여 피해학생이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상담을 받을 수 있도록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함</a:t>
            </a:r>
          </a:p>
          <a:p>
            <a:pPr marL="360000" indent="-360000"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사이버폭력이 오프라인 폭력으로 이어질 수 있으므로 피해학생이 가해학생을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직접 만나지 않도록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주의시킴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7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>
          <a:xfrm>
            <a:off x="747729" y="2905143"/>
            <a:ext cx="10707672" cy="11596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명예훼손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800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42210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대전일보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2020.8.4;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중앙일보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2020.10.31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5" y="3048679"/>
            <a:ext cx="995413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채팅 애플리케이션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전학을 온 학생이 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친구를 사귀고 싶다는 내용의 글을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올리자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 학생을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알아본 이전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학교의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학생들이 해당 학생의 신상정보와 과거 사실을 폭로하는 댓글을 올림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747728" y="4827152"/>
            <a:ext cx="10707672" cy="1731303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060995" y="5000666"/>
            <a:ext cx="995413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 글이나 사진을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캡처하여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증거를 확보하고 도움을 요청하게 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피해학생에게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 게시물에 대해 정보 삭제나 반론 게재를 요청할 권리가 있음을 안내함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확인되지 않은 사실을 퍼 나르며 소문을 퍼뜨리는 것도 처벌될 수 있음을 경고함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776602" y="4251820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83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747728" y="2911120"/>
            <a:ext cx="10707672" cy="1436669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언어폭력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776601" y="2026508"/>
            <a:ext cx="1908000" cy="4616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7158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조선비즈</a:t>
            </a:r>
            <a:r>
              <a:rPr lang="en-US" altLang="ko-KR" sz="1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2022.6.7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14273" y="3028153"/>
            <a:ext cx="988132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 소통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학생들 사이 소통의 장으로 자리매김했으나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곧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익명성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을 악용한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사례가 나타나기 시작했다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이들은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앱을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통해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‘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뒤져라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‘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욕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 </a:t>
            </a:r>
            <a:r>
              <a:rPr lang="ko-KR" altLang="en-US" sz="2000" spc="-100" dirty="0" smtClean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성희롱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메시지를 받고 있다며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정신적 고통을 호소하고 있다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.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47728" y="5034972"/>
            <a:ext cx="10707672" cy="1556750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060995" y="5087507"/>
            <a:ext cx="995413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익명으로 활동하는 애플리케이션에서는 사이버 </a:t>
            </a:r>
            <a:r>
              <a:rPr lang="ko-KR" altLang="en-US" sz="2000" spc="-15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언어폭력 및 모욕의 </a:t>
            </a:r>
            <a:r>
              <a:rPr lang="ko-KR" altLang="en-US" sz="2000" spc="-15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위험성이 크다는 사실을 경고함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게시물을 유포하는 과정에서 그 내용이 확대재생산 될 수 있다는 사실을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인식시킴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감정적으로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맞대응하지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않고 채팅 내용과 문자 등을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캡처하여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증거를 확보하고 도움을 요청하게 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76602" y="4459639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13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747729" y="2905143"/>
            <a:ext cx="10707672" cy="11596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영상 유포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201761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30139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(SBS 8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 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2019.6.8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22895" y="3079320"/>
            <a:ext cx="972553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단체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대화방에서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이성 친구 또는 지인의 사진 및 영상을 무단으로 올려 외모를 평가하고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성적  비하하는 발언을 하거나 해당 사진 및 영상을 악의적으로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재가공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후 유포함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747728" y="4983017"/>
            <a:ext cx="10707672" cy="1660222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1022895" y="5087288"/>
            <a:ext cx="1015733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 사진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영상 등을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캡처하여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증거를 확보 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필요시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관련 기관의 도움을 요청함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피해학생은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관련 게시물에 대해 정보 삭제나 반론 게재를 요청할 권리를 가짐을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안내함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영상 유포 발생 시 피해 학생의 보호가 우선임을 명심함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76602" y="4407684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73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747729" y="2905143"/>
            <a:ext cx="10707672" cy="11596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스토킹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9097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아시아경제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2018.4.26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5" y="3055839"/>
            <a:ext cx="944507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 게시된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사진을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보고 </a:t>
            </a:r>
            <a:r>
              <a:rPr lang="ko-KR" altLang="en-US" sz="20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관심이 있다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며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익명의 학생으로부터 연락이 시작되었고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해당 학생은 피해학생의 학교와 나이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이름 등의 개인정보를 알아내어 수시로 만남을 요구함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747728" y="4951843"/>
            <a:ext cx="10707672" cy="1638143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060995" y="5062168"/>
            <a:ext cx="995413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대부분의 피해학생은 신변의 위협을 느낄 수 있으므로 보호 조치를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취함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가해 학생이 직접 만날 것을 요구할 경우 이에 절대 응하지 않도록 주의시킴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스토킹은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관심의 표현이 아닌 폭력이며 처벌의 대상임을 학생들에게 경고함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776602" y="4376511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83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747729" y="2905143"/>
            <a:ext cx="10707672" cy="107258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854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따돌림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548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6037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아시아경제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2021.1.25;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연합뉴스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2020.4.5; SBS 8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 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2018.9.12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152290" y="2981047"/>
            <a:ext cx="96070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평소 친하게 지내던 친구 무리와 다투자 대화방에서 해당 특정 학생에게 일방적으로 욕설을 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/>
            </a:r>
            <a:b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쏟아낸 후 해당 학생만을 남겨 놓고 단체로 대화방을 나감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747728" y="4701977"/>
            <a:ext cx="10707672" cy="1877499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060995" y="4889762"/>
            <a:ext cx="9954138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에서는 가해학생을 차단할 수 있는 기능이 있음을 안내하고 이를 이용할 수 있도록 함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출처가 불분명한 링크는 접속하지 않도록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경고함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복수를 계획하거나 가해학생을 직접 만나기보다는 관련 문자나 채팅 내용을 캡처하여 증거를 확보하고 도움을 요청하게 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776602" y="4126645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29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747729" y="2905143"/>
            <a:ext cx="10707672" cy="107258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갈취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8103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시빅뉴스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2018.4.19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60995" y="3026270"/>
            <a:ext cx="96070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특정 학생에게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기프티콘을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선물하도록 강요하거나 주기적으로 고가의 게임 아이템을 구입하여 바치도록 하고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와이파이가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없는 학교에서 특정 학생의 데이터를 일방적으로 갈취함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7728" y="4638598"/>
            <a:ext cx="10707672" cy="2056492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060995" y="4748644"/>
            <a:ext cx="9954138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갈취와 관련된 협박 문자를 받았다면 우선 해당 가해학생을 차단하도록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피해를 입은 경우 관련 문자나 채팅 내용을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캡처하고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갈취한 물품의 종류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피해 금액 등에 대한 증거를 확보하여 도움을 요청하게 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공간에서만 가치 있는 대상이라 하더라도 금액에 상관없이 이에 대한 갈취는 처벌 가능한 행위임을 인식시킴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776602" y="4063266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90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747729" y="2905143"/>
            <a:ext cx="10707672" cy="115969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5035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강요</a:t>
            </a:r>
            <a:endParaRPr lang="en-US" altLang="ko-KR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031124"/>
            <a:ext cx="1296000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유형별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776602" y="2362601"/>
            <a:ext cx="2791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1.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사례 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조선일보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2014.9.30 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참고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764" y="1442648"/>
            <a:ext cx="1949966" cy="1407166"/>
          </a:xfrm>
          <a:prstGeom prst="rect">
            <a:avLst/>
          </a:prstGeom>
        </p:spPr>
      </p:pic>
      <p:sp>
        <p:nvSpPr>
          <p:cNvPr id="63" name="직사각형 62"/>
          <p:cNvSpPr/>
          <p:nvPr/>
        </p:nvSpPr>
        <p:spPr>
          <a:xfrm>
            <a:off x="1039339" y="3088601"/>
            <a:ext cx="96070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1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게임 캐릭터의 레벨을 특정 수준까지 올려 놓으라고 강요를 한 후 이를 따르지 못하면 오프라인에서 해당 특정 학생에게 신체적 폭력을 가함</a:t>
            </a:r>
            <a:endParaRPr lang="en-US" altLang="ko-KR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47728" y="4857386"/>
            <a:ext cx="10707672" cy="1743111"/>
          </a:xfrm>
          <a:prstGeom prst="roundRect">
            <a:avLst>
              <a:gd name="adj" fmla="val 108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060995" y="5016158"/>
            <a:ext cx="9954138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의사에 반하는 행위를 요구 받았다면 이에 부응하지 않고 해당 가해학생을 차단하게 함</a:t>
            </a: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신체 폭행과 같은 오프라인에서의 학교폭력이 함께 발생하지는 않았는지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확인함</a:t>
            </a:r>
            <a:endParaRPr lang="en-US" altLang="ko-KR" sz="20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lnSpc>
                <a:spcPct val="125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상대가 강요를 지속할 경우 관련 문자</a:t>
            </a:r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채팅 내용을 </a:t>
            </a: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캡처하여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증거를 확보하고 도움을 요청하게 함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76602" y="4282054"/>
            <a:ext cx="13420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2.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대응방법</a:t>
            </a:r>
            <a:endParaRPr lang="ko-KR" altLang="en-US" sz="20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76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</a:t>
            </a:r>
            <a:r>
              <a:rPr lang="en-US" altLang="ko-KR" sz="20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4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85333" y="2473119"/>
            <a:ext cx="9821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학생 상담</a:t>
            </a:r>
            <a:endParaRPr lang="ko-KR" altLang="en-US" sz="54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19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-6439" y="4050220"/>
            <a:ext cx="12192000" cy="268273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99883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 줄이기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526424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40</a:t>
            </a:fld>
            <a:endParaRPr lang="ko-KR" altLang="en-US" dirty="0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830759" y="2335467"/>
            <a:ext cx="2654214" cy="125035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402192" y="3319033"/>
            <a:ext cx="1026973" cy="238080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607403" y="4621387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 줄이기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776602" y="5148974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3272217" y="4894658"/>
            <a:ext cx="1258594" cy="188393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7005219" y="5843534"/>
            <a:ext cx="1158478" cy="227752"/>
            <a:chOff x="4059767" y="2650066"/>
            <a:chExt cx="2093383" cy="254001"/>
          </a:xfrm>
        </p:grpSpPr>
        <p:sp>
          <p:nvSpPr>
            <p:cNvPr id="38" name="직사각형 3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2905464" y="2088104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갖는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불안이나 두려움 탐색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공간의 특정 상황에서 느끼는 불안이나 두려움 탐색하기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불안 조절을 위한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이완훈련</a:t>
            </a:r>
            <a:endParaRPr lang="ko-KR" altLang="en-US" sz="2400" spc="-100" dirty="0">
              <a:ln>
                <a:solidFill>
                  <a:schemeClr val="accent6">
                    <a:alpha val="0"/>
                  </a:schemeClr>
                </a:solidFill>
              </a:ln>
              <a:solidFill>
                <a:schemeClr val="accent6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온라인 공간의 특정 상황에서 느끼는 불안이나 두려움 탐색하기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901187" y="4643759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우울 증상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두통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복통 등 신체화 증상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무기력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주의산만 등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상에서 우울을 일으키는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사고 오류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확인하기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과잉 일반화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계속 피해를 </a:t>
            </a:r>
            <a:r>
              <a:rPr lang="ko-KR" altLang="en-US" sz="1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당할거야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파국화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내 인생 망했어</a:t>
            </a:r>
            <a:r>
              <a:rPr lang="en-US" altLang="ko-KR" sz="1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)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62595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0" y="4183655"/>
            <a:ext cx="12192000" cy="2682734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07403" y="1998837"/>
            <a:ext cx="12554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향상하기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867058"/>
            <a:ext cx="10394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771903" y="2209743"/>
            <a:ext cx="1142865" cy="246043"/>
            <a:chOff x="4059767" y="2650066"/>
            <a:chExt cx="2093383" cy="254001"/>
          </a:xfrm>
        </p:grpSpPr>
        <p:sp>
          <p:nvSpPr>
            <p:cNvPr id="11" name="직사각형 10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282288" y="3233223"/>
            <a:ext cx="1730813" cy="173461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607403" y="4621387"/>
            <a:ext cx="1523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자기주장성</a:t>
            </a:r>
            <a:endParaRPr lang="en-US" altLang="ko-KR" sz="2400" spc="-100" dirty="0" smtClean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  <a:p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강화하기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776602" y="5483258"/>
            <a:ext cx="13188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5005413" y="4872898"/>
            <a:ext cx="2276835" cy="242891"/>
            <a:chOff x="4059767" y="2650066"/>
            <a:chExt cx="2093383" cy="254001"/>
          </a:xfrm>
        </p:grpSpPr>
        <p:sp>
          <p:nvSpPr>
            <p:cNvPr id="32" name="직사각형 31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4989966" y="5890260"/>
            <a:ext cx="2844218" cy="230454"/>
            <a:chOff x="4059767" y="2650066"/>
            <a:chExt cx="2093383" cy="254001"/>
          </a:xfrm>
        </p:grpSpPr>
        <p:sp>
          <p:nvSpPr>
            <p:cNvPr id="38" name="직사각형 37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3" name="직사각형 62"/>
          <p:cNvSpPr/>
          <p:nvPr/>
        </p:nvSpPr>
        <p:spPr>
          <a:xfrm>
            <a:off x="2927895" y="1980162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나의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탐색하기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장점을 발견하고 단점을 긍정적인 측면으로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전환하기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400" spc="-100" dirty="0" err="1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자존감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높이기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err="1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긍정톡과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en-US" altLang="ko-KR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SNS </a:t>
            </a: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긍정 댓글을 통해 자신의 긍정성 높이기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927895" y="4631888"/>
            <a:ext cx="7156450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상에서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바람직한 주장 행동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이해하기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적절한 주장 행동의 필요성과 장점 </a:t>
            </a:r>
            <a:r>
              <a:rPr lang="ko-KR" altLang="en-US" sz="20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파악하기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상에서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자기주장이 어려운 상황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파악하기</a:t>
            </a:r>
          </a:p>
          <a:p>
            <a:pPr marL="738900" indent="-342900">
              <a:spcAft>
                <a:spcPts val="1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주장 행동이 어려운 상황의 대처 방법 설명하기</a:t>
            </a:r>
          </a:p>
        </p:txBody>
      </p:sp>
    </p:spTree>
    <p:extLst>
      <p:ext uri="{BB962C8B-B14F-4D97-AF65-F5344CB8AC3E}">
        <p14:creationId xmlns:p14="http://schemas.microsoft.com/office/powerpoint/2010/main" val="109375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42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피해학생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상담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3095744" y="3425417"/>
            <a:ext cx="2382324" cy="229626"/>
            <a:chOff x="4059767" y="2650066"/>
            <a:chExt cx="2093383" cy="254001"/>
          </a:xfrm>
        </p:grpSpPr>
        <p:sp>
          <p:nvSpPr>
            <p:cNvPr id="15" name="직사각형 14"/>
            <p:cNvSpPr/>
            <p:nvPr/>
          </p:nvSpPr>
          <p:spPr>
            <a:xfrm>
              <a:off x="4059767" y="2650066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55017" y="2717800"/>
              <a:ext cx="1998133" cy="18626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715124" y="3164041"/>
            <a:ext cx="5581791" cy="1803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lnSpc>
                <a:spcPct val="150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</a:t>
            </a:r>
            <a:r>
              <a:rPr lang="ko-KR" altLang="en-US" sz="2400" spc="-100" dirty="0">
                <a:ln>
                  <a:solidFill>
                    <a:schemeClr val="accent6">
                      <a:alpha val="0"/>
                    </a:schemeClr>
                  </a:solidFill>
                </a:ln>
                <a:solidFill>
                  <a:schemeClr val="accent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관계 맺는 방법 연습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하기</a:t>
            </a:r>
          </a:p>
          <a:p>
            <a:pPr marL="360000" indent="-360000">
              <a:lnSpc>
                <a:spcPct val="150000"/>
              </a:lnSpc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온라인에서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글에 </a:t>
            </a:r>
            <a:r>
              <a:rPr lang="ko-KR" altLang="en-US" sz="2400" spc="-100" dirty="0" err="1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선플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달고 고민이 있는 친구에게 위로 메시지 보내기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15124" y="2168192"/>
            <a:ext cx="39330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사회성 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기술 향상하기</a:t>
            </a:r>
            <a:endParaRPr lang="ko-KR" altLang="en-US" sz="2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cxnSp>
        <p:nvCxnSpPr>
          <p:cNvPr id="19" name="직선 연결선 18"/>
          <p:cNvCxnSpPr/>
          <p:nvPr/>
        </p:nvCxnSpPr>
        <p:spPr>
          <a:xfrm>
            <a:off x="876986" y="2784164"/>
            <a:ext cx="2415369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38" y="1911428"/>
            <a:ext cx="5034012" cy="432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1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43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가해학생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68135" y="2618952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223075" y="2816544"/>
            <a:ext cx="10243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어떤 맥락과 상황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자극이 공격성을 높이는지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탐색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파악하여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공격성과 분노를 </a:t>
            </a:r>
            <a:r>
              <a:rPr lang="ko-KR" altLang="en-US" sz="20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촉발하는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요인</a:t>
            </a:r>
            <a:r>
              <a:rPr lang="ko-KR" altLang="en-US" sz="20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제거하기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68135" y="3748650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223075" y="3946242"/>
            <a:ext cx="9749725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공격행동을 바람직한 행동으로 대체하기 등 공격적이지 않은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대안 행동으로 연습하기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768135" y="4886586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223075" y="5084178"/>
            <a:ext cx="7167319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심호흡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근육이완</a:t>
            </a:r>
            <a:r>
              <a:rPr lang="en-US" altLang="ko-KR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혼잣말 훈련 등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분노 상황에서 대처 방법 알려주기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07403" y="1662486"/>
            <a:ext cx="2989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공격성과 분노 조절하기</a:t>
            </a:r>
          </a:p>
        </p:txBody>
      </p:sp>
      <p:cxnSp>
        <p:nvCxnSpPr>
          <p:cNvPr id="31" name="직선 연결선 30"/>
          <p:cNvCxnSpPr/>
          <p:nvPr/>
        </p:nvCxnSpPr>
        <p:spPr>
          <a:xfrm>
            <a:off x="776602" y="2190073"/>
            <a:ext cx="2728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88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768135" y="2303257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223075" y="2500849"/>
            <a:ext cx="10062763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 공간에서 역지사지의 관점으로 피해학생의 입장 되어보기 등을 통해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입장 이해하기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68135" y="3418708"/>
            <a:ext cx="11061211" cy="8834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223075" y="3616300"/>
            <a:ext cx="7756168" cy="440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피해학생의 감정 탐색하고 느끼기 등 사이버 공간에서 </a:t>
            </a:r>
            <a:r>
              <a:rPr lang="ko-KR" altLang="en-US" sz="20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타인의 감정 느끼기</a:t>
            </a:r>
            <a:endParaRPr lang="ko-KR" altLang="en-US" sz="20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rgbClr val="52529A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44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62629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가해학생 지도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07403" y="1662486"/>
            <a:ext cx="2454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공감 능력 향상하기</a:t>
            </a:r>
          </a:p>
        </p:txBody>
      </p:sp>
      <p:cxnSp>
        <p:nvCxnSpPr>
          <p:cNvPr id="48" name="직선 연결선 47"/>
          <p:cNvCxnSpPr/>
          <p:nvPr/>
        </p:nvCxnSpPr>
        <p:spPr>
          <a:xfrm>
            <a:off x="776602" y="2190073"/>
            <a:ext cx="21867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411" y="3757325"/>
            <a:ext cx="2887730" cy="288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0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28" y="4085615"/>
            <a:ext cx="7979942" cy="2770125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5613400" y="1634918"/>
            <a:ext cx="965200" cy="519351"/>
          </a:xfrm>
          <a:prstGeom prst="roundRect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0   5</a:t>
            </a:r>
            <a:endParaRPr lang="ko-KR" altLang="en-US" sz="2000" dirty="0">
              <a:ln>
                <a:solidFill>
                  <a:srgbClr val="52529A">
                    <a:alpha val="0"/>
                  </a:srgbClr>
                </a:solidFill>
              </a:ln>
              <a:solidFill>
                <a:srgbClr val="52529A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7198" y="155800"/>
            <a:ext cx="209704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예방 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역량강화</a:t>
            </a:r>
            <a:endParaRPr lang="en-US" altLang="ko-KR" sz="1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Poppins Light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교원 표준 연수 자료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(</a:t>
            </a:r>
            <a:r>
              <a:rPr lang="ko-KR" altLang="en-US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기본</a:t>
            </a:r>
            <a:r>
              <a:rPr lang="en-US" altLang="ko-KR" sz="1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Light" panose="02000000000000000000" pitchFamily="2" charset="-127"/>
                <a:ea typeface="G마켓 산스 TTF Light" panose="02000000000000000000" pitchFamily="2" charset="-127"/>
                <a:cs typeface="Poppins Light" panose="02000000000000000000" pitchFamily="2" charset="0"/>
              </a:rPr>
              <a:t>)</a:t>
            </a:r>
            <a:endParaRPr lang="ko-KR" altLang="en-US" sz="1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Light" panose="02000000000000000000" pitchFamily="2" charset="-127"/>
              <a:ea typeface="G마켓 산스 TTF Light" panose="02000000000000000000" pitchFamily="2" charset="-127"/>
              <a:cs typeface="Poppins Light" panose="02000000000000000000" pitchFamily="2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85333" y="2473119"/>
            <a:ext cx="9821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</a:t>
            </a:r>
            <a:r>
              <a:rPr lang="ko-KR" altLang="en-US" sz="54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지원</a:t>
            </a:r>
          </a:p>
        </p:txBody>
      </p:sp>
    </p:spTree>
    <p:extLst>
      <p:ext uri="{BB962C8B-B14F-4D97-AF65-F5344CB8AC3E}">
        <p14:creationId xmlns:p14="http://schemas.microsoft.com/office/powerpoint/2010/main" val="77383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456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예방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167931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46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768135" y="25448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069613" y="2755685"/>
            <a:ext cx="10948329" cy="50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3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자녀들의 온라인 활동에 대해 관심을 가지고 평소 대화에서 </a:t>
            </a:r>
            <a:r>
              <a:rPr lang="ko-KR" altLang="en-US" sz="2400" spc="-13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400" spc="-13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위험성</a:t>
            </a:r>
            <a:r>
              <a:rPr lang="ko-KR" altLang="en-US" sz="2400" spc="-13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400" spc="-13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언급하기</a:t>
            </a:r>
            <a:endParaRPr lang="ko-KR" altLang="en-US" sz="2400" spc="-13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768135" y="3916427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1069613" y="4144349"/>
            <a:ext cx="10150321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학부모 스스로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모범적인 온라인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행동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실천을 통해 자녀의 올바른 행동 습관 기르기</a:t>
            </a:r>
            <a:endParaRPr lang="ko-KR" altLang="en-US" sz="24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768135" y="5296494"/>
            <a:ext cx="11061211" cy="9820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069612" y="5540219"/>
            <a:ext cx="10619879" cy="50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80000"/>
            </a:pP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</a:t>
            </a:r>
            <a:r>
              <a:rPr lang="ko-KR" altLang="en-US" sz="2400" spc="-1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사용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규칙 만들기</a:t>
            </a:r>
            <a:r>
              <a:rPr lang="en-US" altLang="ko-KR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온라인 취미활동 공유 등 가족 내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긍정적인 사용 문화 형성</a:t>
            </a:r>
            <a:r>
              <a:rPr lang="ko-KR" altLang="en-US" sz="2400" spc="-100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ysClr val="windowText" lastClr="00000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하기</a:t>
            </a:r>
            <a:endParaRPr lang="ko-KR" altLang="en-US" sz="2400" spc="-100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ysClr val="windowText" lastClr="00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61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992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피해학생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760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47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2575067"/>
            <a:ext cx="5887808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자녀에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대한 비난을 자제하고 침착하게 반응하며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공감과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적극적인 경청으로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대화함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자녀의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보복 행동을 방지하고 구체적인 피해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사실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기록 및 증거를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확보함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학교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및 전문 기관을 통해 사안 처리 또는 신고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및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상담 등을 위한 전문적인 도움을 요청함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839" y="2417213"/>
            <a:ext cx="4688493" cy="344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76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607403" y="1643236"/>
            <a:ext cx="4992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2400" spc="-100" dirty="0" smtClean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가해학생</a:t>
            </a:r>
            <a:r>
              <a:rPr lang="ko-KR" altLang="en-US" sz="2400" spc="-10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</a:t>
            </a:r>
            <a:r>
              <a:rPr lang="ko-KR" altLang="en-US" sz="2400" spc="-10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위한 학부모 역할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776602" y="2170823"/>
            <a:ext cx="4760598" cy="0"/>
          </a:xfrm>
          <a:prstGeom prst="line">
            <a:avLst/>
          </a:prstGeom>
          <a:ln w="41275" cap="rnd">
            <a:solidFill>
              <a:schemeClr val="accent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48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5736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사이버폭력 </a:t>
            </a:r>
            <a:r>
              <a:rPr lang="ko-KR" altLang="en-US" sz="4400" spc="-130" dirty="0" smtClean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학부모 지원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2" y="2600557"/>
            <a:ext cx="6530360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가해 행동에 대한 자녀의 감정 및 동기를 탐색하고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b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사이버폭력의 영향에 대해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설명함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자녀의 온라인 행동을 모니터링하여 후속 폭력이 </a:t>
            </a:r>
            <a:b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</a:b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발생하지 않도록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주의함</a:t>
            </a:r>
            <a:endParaRPr lang="en-US" altLang="ko-KR" sz="2400" spc="-100" dirty="0" smtClean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Poppins Light" panose="02000000000000000000" pitchFamily="2" charset="0"/>
            </a:endParaRP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학교 및 전문 기관을 통해 가해 행동의 동기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법적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    분쟁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등의 문제를 위한 교육</a:t>
            </a:r>
            <a:r>
              <a:rPr lang="en-US" altLang="ko-KR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,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Poppins Light" panose="02000000000000000000" pitchFamily="2" charset="0"/>
              </a:rPr>
              <a:t>상담 및 자문을 제공함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013" y="2315230"/>
            <a:ext cx="3287507" cy="384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1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F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슬라이드 번호 개체 틀 9"/>
          <p:cNvSpPr txBox="1">
            <a:spLocks/>
          </p:cNvSpPr>
          <p:nvPr/>
        </p:nvSpPr>
        <p:spPr>
          <a:xfrm>
            <a:off x="9274743" y="3020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FA7EEF8-F7E2-46F1-9997-C89514DC2458}" type="slidenum">
              <a:rPr lang="ko-KR" altLang="en-US" smtClean="0"/>
              <a:pPr/>
              <a:t>49</a:t>
            </a:fld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01526" y="378139"/>
            <a:ext cx="32669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도전 </a:t>
            </a:r>
            <a:r>
              <a:rPr lang="en-US" altLang="ko-KR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vs </a:t>
            </a:r>
            <a:r>
              <a:rPr lang="ko-KR" altLang="en-US" sz="4400" spc="-130" dirty="0">
                <a:ln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Poppins Light" panose="02000000000000000000" pitchFamily="2" charset="0"/>
              </a:rPr>
              <a:t>응전</a:t>
            </a:r>
            <a:endParaRPr lang="ko-KR" altLang="en-US" sz="1400" spc="-100" dirty="0">
              <a:ln>
                <a:solidFill>
                  <a:schemeClr val="tx1">
                    <a:lumMod val="95000"/>
                    <a:lumOff val="5000"/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76603" y="1602785"/>
            <a:ext cx="7691894" cy="933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사이버폭력은 빠르게 진화하여 교사에게 큰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도전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 요소로 작용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Arial" panose="020B0604020202020204" pitchFamily="34" charset="0"/>
              <a:buChar char="•"/>
            </a:pP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교사는 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사이버폭력의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대응역량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을 신장시켜 </a:t>
            </a:r>
            <a:r>
              <a:rPr lang="ko-KR" altLang="en-US" sz="24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응전</a:t>
            </a:r>
            <a:r>
              <a:rPr lang="ko-KR" altLang="en-US" sz="24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해야 </a:t>
            </a:r>
            <a:r>
              <a:rPr lang="ko-KR" altLang="en-US" sz="24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함</a:t>
            </a:r>
            <a:endParaRPr lang="ko-KR" altLang="en-US" sz="2400" spc="-100" dirty="0">
              <a:ln>
                <a:solidFill>
                  <a:schemeClr val="tx1">
                    <a:lumMod val="75000"/>
                    <a:lumOff val="2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Poppins Light" panose="02000000000000000000" pitchFamily="2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17325" y="2667362"/>
            <a:ext cx="5708866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 smtClean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폭력에 대한 민감한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인식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폭력에 대한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지식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업데이트</a:t>
            </a:r>
          </a:p>
          <a:p>
            <a:pPr marL="360000" indent="-360000">
              <a:spcAft>
                <a:spcPts val="800"/>
              </a:spcAft>
              <a:buClr>
                <a:schemeClr val="accent6"/>
              </a:buClr>
              <a:buSzPct val="80000"/>
              <a:buFont typeface="Wingdings" panose="05000000000000000000" pitchFamily="2" charset="2"/>
              <a:buChar char="ü"/>
            </a:pP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사이버 폭력에 대한 대처 </a:t>
            </a:r>
            <a:r>
              <a:rPr lang="ko-KR" altLang="en-US" sz="2000" spc="-100" dirty="0">
                <a:ln>
                  <a:solidFill>
                    <a:srgbClr val="52529A">
                      <a:alpha val="0"/>
                    </a:srgbClr>
                  </a:solidFill>
                </a:ln>
                <a:solidFill>
                  <a:srgbClr val="52529A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Poppins Light" panose="02000000000000000000" pitchFamily="2" charset="0"/>
              </a:rPr>
              <a:t>기술</a:t>
            </a:r>
            <a:r>
              <a:rPr lang="ko-KR" altLang="en-US" sz="2000" spc="-100" dirty="0">
                <a:ln>
                  <a:solidFill>
                    <a:schemeClr val="tx1">
                      <a:lumMod val="75000"/>
                      <a:lumOff val="2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  <a:cs typeface="Poppins Light" panose="02000000000000000000" pitchFamily="2" charset="0"/>
              </a:rPr>
              <a:t> 향상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348" y="2298030"/>
            <a:ext cx="6383595" cy="455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cobs.kr_v1">
  <a:themeElements>
    <a:clrScheme name="Custom 2">
      <a:dk1>
        <a:sysClr val="windowText" lastClr="000000"/>
      </a:dk1>
      <a:lt1>
        <a:sysClr val="window" lastClr="FFFFFF"/>
      </a:lt1>
      <a:dk2>
        <a:srgbClr val="343434"/>
      </a:dk2>
      <a:lt2>
        <a:srgbClr val="8A8E8C"/>
      </a:lt2>
      <a:accent1>
        <a:srgbClr val="19AAE1"/>
      </a:accent1>
      <a:accent2>
        <a:srgbClr val="00B991"/>
      </a:accent2>
      <a:accent3>
        <a:srgbClr val="82B932"/>
      </a:accent3>
      <a:accent4>
        <a:srgbClr val="FFC000"/>
      </a:accent4>
      <a:accent5>
        <a:srgbClr val="F85D2D"/>
      </a:accent5>
      <a:accent6>
        <a:srgbClr val="7030A0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lnSpc>
            <a:spcPct val="120000"/>
          </a:lnSpc>
          <a:defRPr sz="1400">
            <a:solidFill>
              <a:srgbClr val="78797E"/>
            </a:solidFill>
            <a:latin typeface="Poppins Light" panose="02000000000000000000" pitchFamily="2" charset="0"/>
            <a:ea typeface="Open Sans" panose="020B0606030504020204" pitchFamily="34" charset="0"/>
            <a:cs typeface="Poppins Light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jcobs.kr_v1</Template>
  <TotalTime>5511</TotalTime>
  <Words>6409</Words>
  <Application>Microsoft Office PowerPoint</Application>
  <PresentationFormat>와이드스크린</PresentationFormat>
  <Paragraphs>694</Paragraphs>
  <Slides>49</Slides>
  <Notes>49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2" baseType="lpstr">
      <vt:lpstr>나눔스퀘어</vt:lpstr>
      <vt:lpstr>나눔스퀘어 Bold</vt:lpstr>
      <vt:lpstr>Arial</vt:lpstr>
      <vt:lpstr>Wingdings</vt:lpstr>
      <vt:lpstr>Bell MT</vt:lpstr>
      <vt:lpstr>나눔스퀘어 ExtraBold</vt:lpstr>
      <vt:lpstr>G마켓 산스 TTF Medium</vt:lpstr>
      <vt:lpstr>Poppins Light</vt:lpstr>
      <vt:lpstr>G마켓 산스 TTF Light</vt:lpstr>
      <vt:lpstr>G마켓 산스 TTF Bold</vt:lpstr>
      <vt:lpstr>나눔손글씨 세화체</vt:lpstr>
      <vt:lpstr>맑은 고딕</vt:lpstr>
      <vt:lpstr>jcobs.kr_v1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jcobs</dc:creator>
  <cp:lastModifiedBy>USER</cp:lastModifiedBy>
  <cp:revision>340</cp:revision>
  <cp:lastPrinted>2022-06-08T11:06:58Z</cp:lastPrinted>
  <dcterms:created xsi:type="dcterms:W3CDTF">2022-02-14T17:27:48Z</dcterms:created>
  <dcterms:modified xsi:type="dcterms:W3CDTF">2022-06-09T02:27:40Z</dcterms:modified>
</cp:coreProperties>
</file>