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63" r:id="rId2"/>
    <p:sldId id="271" r:id="rId3"/>
    <p:sldId id="290" r:id="rId4"/>
    <p:sldId id="291" r:id="rId5"/>
    <p:sldId id="288" r:id="rId6"/>
    <p:sldId id="287" r:id="rId7"/>
    <p:sldId id="325" r:id="rId8"/>
    <p:sldId id="326" r:id="rId9"/>
    <p:sldId id="330" r:id="rId10"/>
    <p:sldId id="332" r:id="rId11"/>
    <p:sldId id="333" r:id="rId12"/>
    <p:sldId id="331" r:id="rId13"/>
    <p:sldId id="334" r:id="rId14"/>
    <p:sldId id="329" r:id="rId15"/>
    <p:sldId id="323" r:id="rId16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3399"/>
    <a:srgbClr val="004EEA"/>
    <a:srgbClr val="FF6600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74" autoAdjust="0"/>
    <p:restoredTop sz="94660"/>
  </p:normalViewPr>
  <p:slideViewPr>
    <p:cSldViewPr snapToGrid="0">
      <p:cViewPr varScale="1">
        <p:scale>
          <a:sx n="81" d="100"/>
          <a:sy n="81" d="100"/>
        </p:scale>
        <p:origin x="90" y="6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BF34711C-8F53-4087-9102-79B12CB963E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61D3632-BBA6-404E-9809-66822CD57AF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D10F7-F8F2-4ACB-93E3-82933EFFE0F6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92745C4-52DF-43B9-8682-1307AF27A01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194E670-9CFF-4D27-BCF6-1AC39B88991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4DD410-DA36-4B85-AA35-4FD714B44C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03725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FC7B7-55CF-4750-8D43-99C550356315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748213"/>
            <a:ext cx="5389563" cy="38846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6AAC8-AB65-4BD4-9BF6-D2DF0FF85E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4652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EEF6D7-0DF8-4044-9109-531D9D1C22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0A521EB-F1AF-47A6-A192-885A2D2D62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F89A633-511E-4771-8FB8-38A48603C9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85C71-1726-4DB0-ADB3-D507BB0C2292}" type="datetime1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DD5D773-3A44-4292-8D54-F9872E514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1EBAF37-95D3-42F1-A5CA-9D42FFFBC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5522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F71737-3EC1-4D98-9273-611CFF23A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F59331C-3BB7-4467-882D-34BAA262CA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C4A30CA-312C-419B-8D9F-1FA3FCEBA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5CB64-3B30-472E-A7F1-A251F002C532}" type="datetime1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68DC6BB-E486-4F9D-BB58-6D9DDE79E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CCC2578-94F5-4EA9-9F38-169394191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9434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4FE2ED-8168-4532-950B-4C3AF5944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BBEAD53-6DCA-4BF6-A669-552B335301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DD8DB96-3C52-41C2-AF1C-A2B4B7FE0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AF544-9451-43A7-9BE0-432B6D9E5C22}" type="datetime1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7F158A3-01C7-4AA3-B1C6-D6172EF4E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6B13511-2A19-4719-A291-ECF99FC9E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6343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B4D823-22C7-433A-848D-E5E3BC383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7D30CF-D7E3-4258-9385-C385B10501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6F9069F-B317-42F7-AFA3-E42837BC86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A81BC38-CA40-4020-AAE9-31D34DC4C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8DB3A-95DF-478D-8473-7E450B11D945}" type="datetime1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DF81389-39C0-440C-9E54-776313610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AB963C4-F57D-4A1D-9F24-4D7D7A88C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5269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832103-5DC2-4CD1-ACF2-00D4E7A95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B5FD0DC-180D-4C6B-9E9C-9E5A2B4F2F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AB362DA-213D-48C9-9FD0-19571F5008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47F731A-E756-4AFF-AA05-7D0FAD9DFC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514BBF5-8D68-4BBB-9925-D9ACE4FC31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A14685C-64D5-4E64-BE09-46DBBB5DF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ADF5B-009E-48D2-BEAE-8E13AA3F4B1B}" type="datetime1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B86B9A6-E30F-4845-9F30-F2CAA741B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27FE59DB-71D0-4661-A879-E17A95DDA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7605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FA40B5-6ABE-4A8C-A3E4-A04DAAFA8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651920D-6080-44EC-8E0B-BD559E6E8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37F4B-4267-428E-92DB-6D4DEE3E5091}" type="datetime1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A789C76-D66A-41B4-AF77-6A63C4B03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719D5BA-D06F-4684-B31A-8ECFA8983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8216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19B21BE-B18F-4690-B873-F10E52EBE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7E92B-564F-4F4C-857D-6F5384BD2BEB}" type="datetime1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251EECC-0B5B-412D-B24C-0F22F6C51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C0B1331-0552-43D4-BBF9-26A166EDC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3205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987BF3-3629-48DF-9355-EA39099D37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A7FC72F-5CF2-414D-8BC3-333F4886EF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5DD2533-D9B1-4272-81EA-A5E2559B9E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4A0185B-0972-4639-AEDE-40C2F602D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EC3F1-EA72-4372-9D58-2D0AA8ACC1F1}" type="datetime1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AF31F64-A78A-4967-B29E-EC0B679FF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D1B9C53-B66D-4818-916A-DA17ACE41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6462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DF80B9-A2AD-40B9-8860-0C9A1C828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D9CAE85-9DD8-4116-BABC-7E0110E236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9D49C6-F2CE-4CE5-996D-99CFCB7794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8EB1DFD-0785-48A9-85F3-7C5ADCA4C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36102-979E-443A-AD18-8D7BB5CD89F7}" type="datetime1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0986741-962D-4249-8163-DEE1DD6AF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7342E24-809E-4AFD-B2FA-1814BBB94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013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ED7E43-F3AF-47D0-AEBB-ED06BDAAE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0F69BFD-5E49-4446-92C6-CF88894741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C2F127E-2131-4114-A0B4-732AD80AD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B2736-A0C3-41E7-ADA0-0DD73349215D}" type="datetime1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A11D609-EA6E-4C6A-A71C-98B863938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0CA28F2-6C8B-4E46-8A76-9B48B533C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4091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C1EA6964-2A3A-4801-A702-332C25049E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D18565A-60F5-4859-A674-FD8ADC4442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49B3B70-5EFB-49D9-98FB-E3A336D1F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01738-6593-4173-AB55-CC5577F3EB7F}" type="datetime1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097AA37-6F2C-4CDD-9174-56C333ED0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669E65D-0519-470F-8FA9-F2A7FE35A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2238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B50E1B0-7F32-426D-B85C-6B547BFBB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9CF5B58-CA68-4A28-8ADD-C270FFA7BB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603BE17-AC4D-4401-B29D-F84927A25E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309B7-D4BC-47DD-964A-C6590737EA6D}" type="datetime1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676CE64-C52F-4C4C-AC08-69638CE901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5429187-DE4D-45B9-AF09-12F54389D2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8926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5D797D-A429-453C-B65A-DDABC37B1C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4950" y="1518835"/>
            <a:ext cx="11003796" cy="2603714"/>
          </a:xfrm>
          <a:ln w="19050">
            <a:solidFill>
              <a:schemeClr val="accent6">
                <a:lumMod val="7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ko-KR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학교시설통합정보시스템 자료 입력 요령 교육</a:t>
            </a:r>
            <a:br>
              <a:rPr lang="en-US" altLang="ko-KR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br>
              <a:rPr lang="en-US" altLang="ko-KR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sz="31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용역 및 공사현황 자료 데이터 관리 강화</a:t>
            </a:r>
            <a:endParaRPr lang="ko-KR" alt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094C1249-7375-4764-A5ED-441D394698BD}"/>
              </a:ext>
            </a:extLst>
          </p:cNvPr>
          <p:cNvGrpSpPr/>
          <p:nvPr/>
        </p:nvGrpSpPr>
        <p:grpSpPr>
          <a:xfrm>
            <a:off x="4068179" y="4880759"/>
            <a:ext cx="3700387" cy="1263440"/>
            <a:chOff x="3872204" y="4504634"/>
            <a:chExt cx="4268885" cy="1196374"/>
          </a:xfrm>
        </p:grpSpPr>
        <p:pic>
          <p:nvPicPr>
            <p:cNvPr id="7" name="Picture 26" descr="투명_마크-로고">
              <a:extLst>
                <a:ext uri="{FF2B5EF4-FFF2-40B4-BE49-F238E27FC236}">
                  <a16:creationId xmlns:a16="http://schemas.microsoft.com/office/drawing/2014/main" id="{A6B7BFFF-9366-4F05-853B-D891E8DB9D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72204" y="4504634"/>
              <a:ext cx="3913635" cy="830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E0C92369-4730-4703-887A-71638795F1D9}"/>
                </a:ext>
              </a:extLst>
            </p:cNvPr>
            <p:cNvSpPr/>
            <p:nvPr/>
          </p:nvSpPr>
          <p:spPr>
            <a:xfrm>
              <a:off x="4227454" y="5245913"/>
              <a:ext cx="3913635" cy="45509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[</a:t>
              </a:r>
              <a:r>
                <a:rPr lang="ko-KR" altLang="en-US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시 설 과</a:t>
              </a:r>
              <a:r>
                <a:rPr lang="en-US" altLang="ko-KR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]</a:t>
              </a:r>
              <a:endPara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80162ACA-94CE-41F0-923D-7772DC62BCB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912" y="190005"/>
            <a:ext cx="1838130" cy="973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024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7A0FDF74-A93D-42B8-A4B0-0798F6018F7A}"/>
              </a:ext>
            </a:extLst>
          </p:cNvPr>
          <p:cNvSpPr>
            <a:spLocks/>
          </p:cNvSpPr>
          <p:nvPr/>
        </p:nvSpPr>
        <p:spPr>
          <a:xfrm>
            <a:off x="1253920" y="540294"/>
            <a:ext cx="9410122" cy="737118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   </a:t>
            </a:r>
            <a:r>
              <a:rPr lang="ko-KR" altLang="en-US" sz="3200" dirty="0" err="1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례</a:t>
            </a:r>
            <a:endParaRPr lang="ko-KR" altLang="en-US" sz="3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DD482E71-7B47-46EC-B408-F8F02A8FE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2</a:t>
            </a:fld>
            <a:endParaRPr lang="ko-KR" altLang="en-US"/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68BC190-70C4-4BD0-B66B-6CDFF4B34556}"/>
              </a:ext>
            </a:extLst>
          </p:cNvPr>
          <p:cNvGrpSpPr>
            <a:grpSpLocks/>
          </p:cNvGrpSpPr>
          <p:nvPr/>
        </p:nvGrpSpPr>
        <p:grpSpPr>
          <a:xfrm>
            <a:off x="1351001" y="1652631"/>
            <a:ext cx="9172531" cy="4331606"/>
            <a:chOff x="5620139" y="1756282"/>
            <a:chExt cx="6337499" cy="3522146"/>
          </a:xfrm>
        </p:grpSpPr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9A4FFB43-A423-4B1A-846D-A557B7FE19BE}"/>
                </a:ext>
              </a:extLst>
            </p:cNvPr>
            <p:cNvGrpSpPr/>
            <p:nvPr/>
          </p:nvGrpSpPr>
          <p:grpSpPr>
            <a:xfrm>
              <a:off x="5620139" y="1756282"/>
              <a:ext cx="6337499" cy="3522146"/>
              <a:chOff x="5620139" y="1756282"/>
              <a:chExt cx="6337499" cy="3522146"/>
            </a:xfrm>
          </p:grpSpPr>
          <p:sp>
            <p:nvSpPr>
              <p:cNvPr id="4" name="직사각형 3">
                <a:extLst>
                  <a:ext uri="{FF2B5EF4-FFF2-40B4-BE49-F238E27FC236}">
                    <a16:creationId xmlns:a16="http://schemas.microsoft.com/office/drawing/2014/main" id="{825E86CC-924D-4FF2-A96C-E25207315ACD}"/>
                  </a:ext>
                </a:extLst>
              </p:cNvPr>
              <p:cNvSpPr/>
              <p:nvPr/>
            </p:nvSpPr>
            <p:spPr>
              <a:xfrm>
                <a:off x="5650144" y="1955342"/>
                <a:ext cx="6307494" cy="332308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200000"/>
                  </a:lnSpc>
                </a:pP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</a:t>
                </a: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</a:t>
                </a:r>
                <a:r>
                  <a:rPr lang="en-US" altLang="ko-KR" sz="3200" dirty="0" err="1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EduBuil</a:t>
                </a:r>
                <a:r>
                  <a:rPr lang="ko-KR" altLang="en-US" sz="32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이란</a:t>
                </a:r>
                <a:r>
                  <a:rPr lang="en-US" altLang="ko-KR" sz="32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?</a:t>
                </a:r>
              </a:p>
              <a:p>
                <a:pPr>
                  <a:lnSpc>
                    <a:spcPct val="200000"/>
                  </a:lnSpc>
                </a:pP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시설사업 자료 입력</a:t>
                </a: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(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총괄</a:t>
                </a: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)</a:t>
                </a:r>
              </a:p>
              <a:p>
                <a:pPr>
                  <a:lnSpc>
                    <a:spcPct val="200000"/>
                  </a:lnSpc>
                </a:pP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설계용역 자료 입력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공사 자료 입력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질의응답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3" name="사각형: 둥근 모서리 2">
                <a:extLst>
                  <a:ext uri="{FF2B5EF4-FFF2-40B4-BE49-F238E27FC236}">
                    <a16:creationId xmlns:a16="http://schemas.microsoft.com/office/drawing/2014/main" id="{311BB77C-327C-48B6-91F9-68F7AA4CA50C}"/>
                  </a:ext>
                </a:extLst>
              </p:cNvPr>
              <p:cNvSpPr/>
              <p:nvPr/>
            </p:nvSpPr>
            <p:spPr>
              <a:xfrm>
                <a:off x="5620139" y="1756282"/>
                <a:ext cx="503340" cy="419869"/>
              </a:xfrm>
              <a:prstGeom prst="roundRect">
                <a:avLst>
                  <a:gd name="adj" fmla="val 27422"/>
                </a:avLst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2000" dirty="0">
                    <a:solidFill>
                      <a:schemeClr val="bg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1</a:t>
                </a:r>
                <a:endParaRPr lang="ko-KR" altLang="en-US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14" name="사각형: 둥근 모서리 13">
                <a:extLst>
                  <a:ext uri="{FF2B5EF4-FFF2-40B4-BE49-F238E27FC236}">
                    <a16:creationId xmlns:a16="http://schemas.microsoft.com/office/drawing/2014/main" id="{5E557293-1F11-4B22-BDA4-68483CED1243}"/>
                  </a:ext>
                </a:extLst>
              </p:cNvPr>
              <p:cNvSpPr/>
              <p:nvPr/>
            </p:nvSpPr>
            <p:spPr>
              <a:xfrm>
                <a:off x="5629158" y="2480963"/>
                <a:ext cx="503340" cy="419869"/>
              </a:xfrm>
              <a:prstGeom prst="roundRect">
                <a:avLst>
                  <a:gd name="adj" fmla="val 27422"/>
                </a:avLst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2000" dirty="0">
                    <a:solidFill>
                      <a:schemeClr val="bg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2</a:t>
                </a:r>
                <a:endParaRPr lang="ko-KR" altLang="en-US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86738FFB-149D-406D-B813-D50F2EC6E262}"/>
                  </a:ext>
                </a:extLst>
              </p:cNvPr>
              <p:cNvSpPr/>
              <p:nvPr/>
            </p:nvSpPr>
            <p:spPr>
              <a:xfrm>
                <a:off x="5629158" y="3211127"/>
                <a:ext cx="503340" cy="419869"/>
              </a:xfrm>
              <a:prstGeom prst="roundRect">
                <a:avLst>
                  <a:gd name="adj" fmla="val 27422"/>
                </a:avLst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2000" dirty="0">
                    <a:solidFill>
                      <a:schemeClr val="bg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3</a:t>
                </a:r>
                <a:endParaRPr lang="ko-KR" altLang="en-US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sp>
          <p:nvSpPr>
            <p:cNvPr id="16" name="사각형: 둥근 모서리 15">
              <a:extLst>
                <a:ext uri="{FF2B5EF4-FFF2-40B4-BE49-F238E27FC236}">
                  <a16:creationId xmlns:a16="http://schemas.microsoft.com/office/drawing/2014/main" id="{F0E60CC8-9812-4B6B-A142-283721E5AB0A}"/>
                </a:ext>
              </a:extLst>
            </p:cNvPr>
            <p:cNvSpPr/>
            <p:nvPr/>
          </p:nvSpPr>
          <p:spPr>
            <a:xfrm>
              <a:off x="5629158" y="3941292"/>
              <a:ext cx="503340" cy="419869"/>
            </a:xfrm>
            <a:prstGeom prst="roundRect">
              <a:avLst>
                <a:gd name="adj" fmla="val 27422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4</a:t>
              </a:r>
              <a:endParaRPr lang="ko-KR" altLang="en-US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8A726B5D-B69D-418D-88D4-DE1E782ED264}"/>
              </a:ext>
            </a:extLst>
          </p:cNvPr>
          <p:cNvSpPr/>
          <p:nvPr/>
        </p:nvSpPr>
        <p:spPr>
          <a:xfrm>
            <a:off x="1351001" y="5211224"/>
            <a:ext cx="728505" cy="506235"/>
          </a:xfrm>
          <a:prstGeom prst="roundRect">
            <a:avLst>
              <a:gd name="adj" fmla="val 27422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endParaRPr lang="ko-KR" altLang="en-US" sz="20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F6583239-172B-4C83-B729-16827B4F82BA}"/>
              </a:ext>
            </a:extLst>
          </p:cNvPr>
          <p:cNvSpPr/>
          <p:nvPr/>
        </p:nvSpPr>
        <p:spPr>
          <a:xfrm>
            <a:off x="2440082" y="2143889"/>
            <a:ext cx="7311836" cy="799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endParaRPr lang="en-US" altLang="ko-KR" sz="28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29962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en-US" altLang="ko-KR" sz="2800" dirty="0" err="1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EduBuil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이란</a:t>
            </a:r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endParaRPr lang="ko-KR" altLang="en-US" sz="28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25E86CC-924D-4FF2-A96C-E25207315ACD}"/>
              </a:ext>
            </a:extLst>
          </p:cNvPr>
          <p:cNvSpPr/>
          <p:nvPr/>
        </p:nvSpPr>
        <p:spPr>
          <a:xfrm>
            <a:off x="565426" y="1147616"/>
            <a:ext cx="11626574" cy="799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학교시설 통합정보시스템</a:t>
            </a:r>
            <a:r>
              <a:rPr lang="en-US" altLang="ko-KR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en-US" altLang="ko-KR" sz="28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EduBuil</a:t>
            </a:r>
            <a:r>
              <a:rPr lang="en-US" altLang="ko-KR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이란</a:t>
            </a:r>
            <a:r>
              <a:rPr lang="en-US" altLang="ko-KR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25E86CC-924D-4FF2-A96C-E25207315ACD}"/>
              </a:ext>
            </a:extLst>
          </p:cNvPr>
          <p:cNvSpPr/>
          <p:nvPr/>
        </p:nvSpPr>
        <p:spPr>
          <a:xfrm>
            <a:off x="565426" y="2149434"/>
            <a:ext cx="11626574" cy="15381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3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시설사업관리</a:t>
            </a:r>
            <a:r>
              <a:rPr lang="en-US" altLang="ko-KR" sz="3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3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시설개선 </a:t>
            </a:r>
            <a:r>
              <a:rPr lang="ko-KR" altLang="en-US" sz="3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투자이력</a:t>
            </a:r>
            <a:r>
              <a:rPr lang="en-US" altLang="ko-KR" sz="3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3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시설물 안전관리 등을 </a:t>
            </a:r>
            <a:endParaRPr lang="en-US" altLang="ko-KR" sz="3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3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체계적으로 관리하기 위한 표준화된 전국단위 시설관리 시스템</a:t>
            </a:r>
            <a:endParaRPr lang="en-US" altLang="ko-KR" sz="3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424724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학교시설통합정보시스템 시설사업 자료 입력 방법</a:t>
            </a:r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총괄</a:t>
            </a:r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28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BB72079F-304A-4957-A71F-74353F4BF6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6" y="730756"/>
            <a:ext cx="11694695" cy="5703509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E0D9365B-7095-4281-9033-C20A59EF3CC6}"/>
              </a:ext>
            </a:extLst>
          </p:cNvPr>
          <p:cNvSpPr/>
          <p:nvPr/>
        </p:nvSpPr>
        <p:spPr>
          <a:xfrm>
            <a:off x="10359189" y="5017168"/>
            <a:ext cx="1410152" cy="312821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9397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학교시설통합정보시스템 시설사업 자료 입력 방법</a:t>
            </a:r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총괄</a:t>
            </a:r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28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87F65B5-BF34-4742-AFA9-47377756B8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31" t="10148" r="51596" b="32223"/>
          <a:stretch/>
        </p:blipFill>
        <p:spPr>
          <a:xfrm>
            <a:off x="569168" y="920096"/>
            <a:ext cx="10030653" cy="5559488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3AD7A7AE-17C4-4E82-AA4D-8E1718864C2F}"/>
              </a:ext>
            </a:extLst>
          </p:cNvPr>
          <p:cNvSpPr/>
          <p:nvPr/>
        </p:nvSpPr>
        <p:spPr>
          <a:xfrm>
            <a:off x="3481135" y="1696453"/>
            <a:ext cx="721895" cy="264696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992A3AD-42AA-43B5-B8E0-E08468CF176A}"/>
              </a:ext>
            </a:extLst>
          </p:cNvPr>
          <p:cNvSpPr/>
          <p:nvPr/>
        </p:nvSpPr>
        <p:spPr>
          <a:xfrm>
            <a:off x="3842082" y="2605158"/>
            <a:ext cx="721895" cy="264696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5279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   학교시설통합정보시스템 시설사업 자료 입력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181205F0-8667-42C8-81B7-11A9EE4E95F5}"/>
              </a:ext>
            </a:extLst>
          </p:cNvPr>
          <p:cNvSpPr/>
          <p:nvPr/>
        </p:nvSpPr>
        <p:spPr>
          <a:xfrm>
            <a:off x="6501061" y="2454442"/>
            <a:ext cx="721895" cy="264696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7269B92-1A70-4911-8563-3796477E9E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757" t="10729" r="51349" b="44753"/>
          <a:stretch/>
        </p:blipFill>
        <p:spPr>
          <a:xfrm>
            <a:off x="569168" y="884346"/>
            <a:ext cx="10548011" cy="4217043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67108276-028E-486D-A527-840CDB81FC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757" t="10729" r="51349" b="44753"/>
          <a:stretch/>
        </p:blipFill>
        <p:spPr>
          <a:xfrm>
            <a:off x="569168" y="872314"/>
            <a:ext cx="10548011" cy="4217043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FD78BCF8-F715-4904-AAB4-ACC9489A993E}"/>
              </a:ext>
            </a:extLst>
          </p:cNvPr>
          <p:cNvSpPr/>
          <p:nvPr/>
        </p:nvSpPr>
        <p:spPr>
          <a:xfrm>
            <a:off x="6954253" y="3188368"/>
            <a:ext cx="878305" cy="348919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47834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학교시설통합정보시스템 설계용역 계약정보 자료 입력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FE59360F-FAF8-4320-B351-5EEE37D61B9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757" t="11431" r="51349" b="26359"/>
          <a:stretch/>
        </p:blipFill>
        <p:spPr>
          <a:xfrm>
            <a:off x="757989" y="1007253"/>
            <a:ext cx="9783550" cy="546573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D923513-5A4A-4F5F-881F-5723E73E3434}"/>
              </a:ext>
            </a:extLst>
          </p:cNvPr>
          <p:cNvSpPr txBox="1"/>
          <p:nvPr/>
        </p:nvSpPr>
        <p:spPr>
          <a:xfrm>
            <a:off x="2839453" y="5715000"/>
            <a:ext cx="3007894" cy="307777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+mj-lt"/>
              </a:rPr>
              <a:t>계약서사본 및 계약관련 서류 일체</a:t>
            </a:r>
          </a:p>
        </p:txBody>
      </p:sp>
    </p:spTree>
    <p:extLst>
      <p:ext uri="{BB962C8B-B14F-4D97-AF65-F5344CB8AC3E}">
        <p14:creationId xmlns:p14="http://schemas.microsoft.com/office/powerpoint/2010/main" val="23336133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학교시설통합정보시스템 설계용역 착수 및 감독 자료 입력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4A460E5-24A9-4DBE-B538-18E3B30CD8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758" t="25931" r="51348" b="41010"/>
          <a:stretch/>
        </p:blipFill>
        <p:spPr>
          <a:xfrm>
            <a:off x="569168" y="1179095"/>
            <a:ext cx="10451758" cy="3102866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7992A820-A9D7-4AA6-A9E5-75A2BE4F4B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658" t="39245" r="51052" b="49113"/>
          <a:stretch/>
        </p:blipFill>
        <p:spPr>
          <a:xfrm>
            <a:off x="569168" y="4439654"/>
            <a:ext cx="10581354" cy="109487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8A86F48-5020-4BF2-B0A6-9D97609E1D05}"/>
              </a:ext>
            </a:extLst>
          </p:cNvPr>
          <p:cNvSpPr txBox="1"/>
          <p:nvPr/>
        </p:nvSpPr>
        <p:spPr>
          <a:xfrm>
            <a:off x="3152274" y="3507846"/>
            <a:ext cx="2273968" cy="307777"/>
          </a:xfrm>
          <a:prstGeom prst="rect">
            <a:avLst/>
          </a:prstGeom>
          <a:noFill/>
          <a:ln w="3492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 err="1"/>
              <a:t>착수계</a:t>
            </a:r>
            <a:r>
              <a:rPr lang="ko-KR" altLang="en-US" sz="1400" dirty="0"/>
              <a:t> 서류 스캔 후 등록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3595462-C133-46DA-B9AF-B9E9BB1171B6}"/>
              </a:ext>
            </a:extLst>
          </p:cNvPr>
          <p:cNvSpPr txBox="1"/>
          <p:nvPr/>
        </p:nvSpPr>
        <p:spPr>
          <a:xfrm>
            <a:off x="2257927" y="3147932"/>
            <a:ext cx="3589420" cy="307777"/>
          </a:xfrm>
          <a:prstGeom prst="rect">
            <a:avLst/>
          </a:prstGeom>
          <a:noFill/>
          <a:ln w="3492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설계 승인 시 신청한 사업 물량 입력</a:t>
            </a:r>
          </a:p>
        </p:txBody>
      </p:sp>
    </p:spTree>
    <p:extLst>
      <p:ext uri="{BB962C8B-B14F-4D97-AF65-F5344CB8AC3E}">
        <p14:creationId xmlns:p14="http://schemas.microsoft.com/office/powerpoint/2010/main" val="37129295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학교시설통합정보시스템 설계용역 준공 자료 입력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93963" y="80794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F75BF6B-4CB6-4B2D-801B-5B94CF5DAD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855" t="30861" r="51151" b="33281"/>
          <a:stretch/>
        </p:blipFill>
        <p:spPr>
          <a:xfrm>
            <a:off x="697831" y="836585"/>
            <a:ext cx="10431380" cy="3350404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A487524B-DB6B-4C3C-9D0E-C73D0B35FE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869" t="67801" r="50743" b="20872"/>
          <a:stretch/>
        </p:blipFill>
        <p:spPr>
          <a:xfrm>
            <a:off x="697831" y="4651695"/>
            <a:ext cx="10431380" cy="104755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3DC928E-A191-459C-B0F2-349DBBE429EE}"/>
              </a:ext>
            </a:extLst>
          </p:cNvPr>
          <p:cNvSpPr txBox="1"/>
          <p:nvPr/>
        </p:nvSpPr>
        <p:spPr>
          <a:xfrm>
            <a:off x="3284620" y="2236610"/>
            <a:ext cx="4427623" cy="307777"/>
          </a:xfrm>
          <a:prstGeom prst="rect">
            <a:avLst/>
          </a:prstGeom>
          <a:noFill/>
          <a:ln w="3492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 err="1"/>
              <a:t>완료계</a:t>
            </a:r>
            <a:r>
              <a:rPr lang="ko-KR" altLang="en-US" sz="1400" dirty="0"/>
              <a:t> 일체 서류 스캔 후 등록</a:t>
            </a:r>
            <a:r>
              <a:rPr lang="en-US" altLang="ko-KR" sz="1400" dirty="0"/>
              <a:t>(</a:t>
            </a:r>
            <a:r>
              <a:rPr lang="ko-KR" altLang="en-US" sz="1400" dirty="0" err="1"/>
              <a:t>용역검수조서</a:t>
            </a:r>
            <a:r>
              <a:rPr lang="ko-KR" altLang="en-US" sz="1400" dirty="0"/>
              <a:t> 등록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1EB0B5B-3E85-4E12-9079-11C5A8BE6D93}"/>
              </a:ext>
            </a:extLst>
          </p:cNvPr>
          <p:cNvSpPr txBox="1"/>
          <p:nvPr/>
        </p:nvSpPr>
        <p:spPr>
          <a:xfrm>
            <a:off x="3284621" y="1902247"/>
            <a:ext cx="6678776" cy="307777"/>
          </a:xfrm>
          <a:prstGeom prst="rect">
            <a:avLst/>
          </a:prstGeom>
          <a:noFill/>
          <a:ln w="3492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설계 납품 서류 일체</a:t>
            </a:r>
            <a:r>
              <a:rPr lang="en-US" altLang="ko-KR" sz="1400" dirty="0"/>
              <a:t>(</a:t>
            </a:r>
            <a:r>
              <a:rPr lang="ko-KR" altLang="en-US" sz="1400" dirty="0"/>
              <a:t>설계도면</a:t>
            </a:r>
            <a:r>
              <a:rPr lang="en-US" altLang="ko-KR" sz="1400" dirty="0"/>
              <a:t>: </a:t>
            </a:r>
            <a:r>
              <a:rPr lang="ko-KR" altLang="en-US" sz="1400" dirty="0" err="1"/>
              <a:t>캐드</a:t>
            </a:r>
            <a:r>
              <a:rPr lang="ko-KR" altLang="en-US" sz="1400" dirty="0"/>
              <a:t> 및 </a:t>
            </a:r>
            <a:r>
              <a:rPr lang="en-US" altLang="ko-KR" sz="1400" dirty="0"/>
              <a:t>PDF </a:t>
            </a:r>
            <a:r>
              <a:rPr lang="ko-KR" altLang="en-US" sz="1400" dirty="0"/>
              <a:t>파일</a:t>
            </a:r>
            <a:r>
              <a:rPr lang="en-US" altLang="ko-KR" sz="1400" dirty="0"/>
              <a:t>, </a:t>
            </a:r>
            <a:r>
              <a:rPr lang="ko-KR" altLang="en-US" sz="1400" dirty="0"/>
              <a:t>내역서</a:t>
            </a:r>
            <a:r>
              <a:rPr lang="en-US" altLang="ko-KR" sz="1400" dirty="0"/>
              <a:t> </a:t>
            </a:r>
            <a:r>
              <a:rPr lang="ko-KR" altLang="en-US" sz="1400" dirty="0"/>
              <a:t>관련 모든 서류</a:t>
            </a:r>
            <a:r>
              <a:rPr lang="en-US" altLang="ko-KR" sz="1400" dirty="0"/>
              <a:t>, </a:t>
            </a:r>
            <a:r>
              <a:rPr lang="ko-KR" altLang="en-US" sz="1400" dirty="0"/>
              <a:t>시방서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D5281C4-2131-4DD7-9373-7BB0DA5E604D}"/>
              </a:ext>
            </a:extLst>
          </p:cNvPr>
          <p:cNvSpPr txBox="1"/>
          <p:nvPr/>
        </p:nvSpPr>
        <p:spPr>
          <a:xfrm>
            <a:off x="7712243" y="4651695"/>
            <a:ext cx="1636294" cy="307777"/>
          </a:xfrm>
          <a:prstGeom prst="rect">
            <a:avLst/>
          </a:prstGeom>
          <a:noFill/>
          <a:ln w="3492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손해배상공제증권</a:t>
            </a:r>
          </a:p>
        </p:txBody>
      </p:sp>
    </p:spTree>
    <p:extLst>
      <p:ext uri="{BB962C8B-B14F-4D97-AF65-F5344CB8AC3E}">
        <p14:creationId xmlns:p14="http://schemas.microsoft.com/office/powerpoint/2010/main" val="11390656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학교시설통합정보시스템 공사 계약정보 자료 입력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4</a:t>
            </a:r>
            <a:endParaRPr lang="ko-KR" altLang="en-US" b="1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0E3D6FF-AA10-4EED-AD97-44E9F8A443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006" t="10288" r="51104" b="26173"/>
          <a:stretch/>
        </p:blipFill>
        <p:spPr>
          <a:xfrm>
            <a:off x="569168" y="656111"/>
            <a:ext cx="10106749" cy="576786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7E50362-0F8B-4316-AF07-444F314F10CD}"/>
              </a:ext>
            </a:extLst>
          </p:cNvPr>
          <p:cNvSpPr txBox="1"/>
          <p:nvPr/>
        </p:nvSpPr>
        <p:spPr>
          <a:xfrm>
            <a:off x="2708825" y="5679374"/>
            <a:ext cx="3007894" cy="307777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+mj-lt"/>
              </a:rPr>
              <a:t>계약서사본 및 계약관련 서류 일체</a:t>
            </a:r>
          </a:p>
        </p:txBody>
      </p:sp>
    </p:spTree>
    <p:extLst>
      <p:ext uri="{BB962C8B-B14F-4D97-AF65-F5344CB8AC3E}">
        <p14:creationId xmlns:p14="http://schemas.microsoft.com/office/powerpoint/2010/main" val="24232606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학교시설통합정보시스템 공사 착공 및 감독 자료 입력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4</a:t>
            </a:r>
            <a:endParaRPr lang="ko-KR" altLang="en-US" b="1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4A460E5-24A9-4DBE-B538-18E3B30CD8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758" t="25931" r="51348" b="41010"/>
          <a:stretch/>
        </p:blipFill>
        <p:spPr>
          <a:xfrm>
            <a:off x="569168" y="1179095"/>
            <a:ext cx="10451758" cy="3102866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7992A820-A9D7-4AA6-A9E5-75A2BE4F4B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658" t="39245" r="51052" b="49113"/>
          <a:stretch/>
        </p:blipFill>
        <p:spPr>
          <a:xfrm>
            <a:off x="569168" y="4439654"/>
            <a:ext cx="10581354" cy="109487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8A86F48-5020-4BF2-B0A6-9D97609E1D05}"/>
              </a:ext>
            </a:extLst>
          </p:cNvPr>
          <p:cNvSpPr txBox="1"/>
          <p:nvPr/>
        </p:nvSpPr>
        <p:spPr>
          <a:xfrm>
            <a:off x="3152274" y="3507846"/>
            <a:ext cx="2273968" cy="307777"/>
          </a:xfrm>
          <a:prstGeom prst="rect">
            <a:avLst/>
          </a:prstGeom>
          <a:noFill/>
          <a:ln w="3492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 err="1"/>
              <a:t>착공계</a:t>
            </a:r>
            <a:r>
              <a:rPr lang="ko-KR" altLang="en-US" sz="1400" dirty="0"/>
              <a:t> 서류 스캔 후 등록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3595462-C133-46DA-B9AF-B9E9BB1171B6}"/>
              </a:ext>
            </a:extLst>
          </p:cNvPr>
          <p:cNvSpPr txBox="1"/>
          <p:nvPr/>
        </p:nvSpPr>
        <p:spPr>
          <a:xfrm>
            <a:off x="2257927" y="3147932"/>
            <a:ext cx="3589420" cy="307777"/>
          </a:xfrm>
          <a:prstGeom prst="rect">
            <a:avLst/>
          </a:prstGeom>
          <a:noFill/>
          <a:ln w="3492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설계 승인 시 신청한 사업 물량 입력</a:t>
            </a:r>
          </a:p>
        </p:txBody>
      </p:sp>
    </p:spTree>
    <p:extLst>
      <p:ext uri="{BB962C8B-B14F-4D97-AF65-F5344CB8AC3E}">
        <p14:creationId xmlns:p14="http://schemas.microsoft.com/office/powerpoint/2010/main" val="41430728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학교시설통합정보시스템 공사 자료 준공 자료 입력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110741" y="80794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4</a:t>
            </a:r>
            <a:endParaRPr lang="ko-KR" altLang="en-US" b="1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F75BF6B-4CB6-4B2D-801B-5B94CF5DAD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855" t="30861" r="51151" b="33281"/>
          <a:stretch/>
        </p:blipFill>
        <p:spPr>
          <a:xfrm>
            <a:off x="605263" y="869185"/>
            <a:ext cx="10431380" cy="335040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3DC928E-A191-459C-B0F2-349DBBE429EE}"/>
              </a:ext>
            </a:extLst>
          </p:cNvPr>
          <p:cNvSpPr txBox="1"/>
          <p:nvPr/>
        </p:nvSpPr>
        <p:spPr>
          <a:xfrm>
            <a:off x="3284620" y="2236610"/>
            <a:ext cx="6063917" cy="307777"/>
          </a:xfrm>
          <a:prstGeom prst="rect">
            <a:avLst/>
          </a:prstGeom>
          <a:noFill/>
          <a:ln w="3492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 err="1"/>
              <a:t>준공계</a:t>
            </a:r>
            <a:r>
              <a:rPr lang="ko-KR" altLang="en-US" sz="1400" dirty="0"/>
              <a:t> 일체 서류 스캔 후 등록</a:t>
            </a:r>
            <a:r>
              <a:rPr lang="en-US" altLang="ko-KR" sz="1400" dirty="0"/>
              <a:t>(</a:t>
            </a:r>
            <a:r>
              <a:rPr lang="ko-KR" altLang="en-US" sz="1400" dirty="0"/>
              <a:t>준공검사조서 및 </a:t>
            </a:r>
            <a:r>
              <a:rPr lang="ko-KR" altLang="en-US" sz="1400" dirty="0" err="1"/>
              <a:t>관급물품검수조서</a:t>
            </a:r>
            <a:r>
              <a:rPr lang="en-US" altLang="ko-KR" sz="1400" dirty="0"/>
              <a:t> </a:t>
            </a:r>
            <a:r>
              <a:rPr lang="ko-KR" altLang="en-US" sz="1400" dirty="0"/>
              <a:t>등록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1EB0B5B-3E85-4E12-9079-11C5A8BE6D93}"/>
              </a:ext>
            </a:extLst>
          </p:cNvPr>
          <p:cNvSpPr txBox="1"/>
          <p:nvPr/>
        </p:nvSpPr>
        <p:spPr>
          <a:xfrm>
            <a:off x="3284621" y="1902247"/>
            <a:ext cx="3650569" cy="307777"/>
          </a:xfrm>
          <a:prstGeom prst="rect">
            <a:avLst/>
          </a:prstGeom>
          <a:noFill/>
          <a:ln w="3492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설계 변경 등 당초 도면과 상이할 경우 입력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D5281C4-2131-4DD7-9373-7BB0DA5E604D}"/>
              </a:ext>
            </a:extLst>
          </p:cNvPr>
          <p:cNvSpPr txBox="1"/>
          <p:nvPr/>
        </p:nvSpPr>
        <p:spPr>
          <a:xfrm>
            <a:off x="7712243" y="4651695"/>
            <a:ext cx="1636294" cy="307777"/>
          </a:xfrm>
          <a:prstGeom prst="rect">
            <a:avLst/>
          </a:prstGeom>
          <a:noFill/>
          <a:ln w="3492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손해배상공제증권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3DB17C9-E154-4A04-B111-3CF0B438EA39}"/>
              </a:ext>
            </a:extLst>
          </p:cNvPr>
          <p:cNvSpPr txBox="1"/>
          <p:nvPr/>
        </p:nvSpPr>
        <p:spPr>
          <a:xfrm>
            <a:off x="2761012" y="3545218"/>
            <a:ext cx="1941617" cy="307777"/>
          </a:xfrm>
          <a:prstGeom prst="rect">
            <a:avLst/>
          </a:prstGeom>
          <a:noFill/>
          <a:ln w="3492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/>
              <a:t>준공검사자 자료 등록</a:t>
            </a:r>
            <a:endParaRPr lang="ko-KR" altLang="en-US" sz="1400" dirty="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6944257-43FF-45E5-ADAA-00E279431F81}"/>
              </a:ext>
            </a:extLst>
          </p:cNvPr>
          <p:cNvSpPr/>
          <p:nvPr/>
        </p:nvSpPr>
        <p:spPr>
          <a:xfrm>
            <a:off x="2226856" y="3524648"/>
            <a:ext cx="439153" cy="348919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2ED08AD-BFDD-4CF7-9332-3203872B681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593" t="67896" r="51331" b="21064"/>
          <a:stretch/>
        </p:blipFill>
        <p:spPr>
          <a:xfrm>
            <a:off x="605263" y="4959471"/>
            <a:ext cx="10431379" cy="1029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7518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학교시설통합정보시스템 공사 하자보증정보 자료 입력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110741" y="80794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4</a:t>
            </a:r>
            <a:endParaRPr lang="ko-KR" altLang="en-US" b="1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2ED08AD-BFDD-4CF7-9332-3203872B68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593" t="67896" r="51331" b="21064"/>
          <a:stretch/>
        </p:blipFill>
        <p:spPr>
          <a:xfrm>
            <a:off x="358002" y="898442"/>
            <a:ext cx="10431379" cy="1029343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AF050F5F-0071-4E3B-B482-3F808D9573C9}"/>
              </a:ext>
            </a:extLst>
          </p:cNvPr>
          <p:cNvSpPr/>
          <p:nvPr/>
        </p:nvSpPr>
        <p:spPr>
          <a:xfrm>
            <a:off x="10266451" y="947875"/>
            <a:ext cx="522929" cy="215907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F61E60EF-B9ED-40AE-B69C-9EA3DF90F7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812" t="63810" r="51377" b="21626"/>
          <a:stretch/>
        </p:blipFill>
        <p:spPr>
          <a:xfrm>
            <a:off x="463106" y="2494093"/>
            <a:ext cx="10326274" cy="135357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AD05702-43C7-4960-B708-59CA3575C395}"/>
              </a:ext>
            </a:extLst>
          </p:cNvPr>
          <p:cNvSpPr txBox="1"/>
          <p:nvPr/>
        </p:nvSpPr>
        <p:spPr>
          <a:xfrm>
            <a:off x="9450850" y="3097640"/>
            <a:ext cx="1273449" cy="307777"/>
          </a:xfrm>
          <a:prstGeom prst="rect">
            <a:avLst/>
          </a:prstGeom>
          <a:noFill/>
          <a:ln w="3492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하자보수증권</a:t>
            </a:r>
          </a:p>
        </p:txBody>
      </p:sp>
    </p:spTree>
    <p:extLst>
      <p:ext uri="{BB962C8B-B14F-4D97-AF65-F5344CB8AC3E}">
        <p14:creationId xmlns:p14="http://schemas.microsoft.com/office/powerpoint/2010/main" val="23537332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학교시설통합정보시스템 공사대장 자료 확인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1</a:t>
            </a:r>
            <a:endParaRPr lang="ko-KR" altLang="en-US" b="1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BD868DA2-C7B3-493E-89C5-27FCCFA218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909" t="11146" r="51103" b="49213"/>
          <a:stretch/>
        </p:blipFill>
        <p:spPr>
          <a:xfrm>
            <a:off x="368135" y="1068778"/>
            <a:ext cx="9262753" cy="3289465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97D2CF49-0D12-4958-A775-754A5587403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355" t="-15" r="40071" b="77404"/>
          <a:stretch/>
        </p:blipFill>
        <p:spPr>
          <a:xfrm>
            <a:off x="292831" y="4646223"/>
            <a:ext cx="11606337" cy="1481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9484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질의응답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4</a:t>
            </a:r>
            <a:endParaRPr lang="ko-KR" altLang="en-US" b="1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25E86CC-924D-4FF2-A96C-E25207315ACD}"/>
              </a:ext>
            </a:extLst>
          </p:cNvPr>
          <p:cNvSpPr/>
          <p:nvPr/>
        </p:nvSpPr>
        <p:spPr>
          <a:xfrm>
            <a:off x="660744" y="1806696"/>
            <a:ext cx="10870512" cy="36048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7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질의응답</a:t>
            </a:r>
            <a:endParaRPr lang="en-US" altLang="ko-KR" sz="72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878029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4465</TotalTime>
  <Words>264</Words>
  <Application>Microsoft Office PowerPoint</Application>
  <PresentationFormat>와이드스크린</PresentationFormat>
  <Paragraphs>59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9" baseType="lpstr">
      <vt:lpstr>HY헤드라인M</vt:lpstr>
      <vt:lpstr>맑은 고딕</vt:lpstr>
      <vt:lpstr>Arial</vt:lpstr>
      <vt:lpstr>Office 테마</vt:lpstr>
      <vt:lpstr>학교시설통합정보시스템 자료 입력 요령 교육  용역 및 공사현황 자료 데이터 관리 강화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252</cp:revision>
  <cp:lastPrinted>2021-03-23T23:59:21Z</cp:lastPrinted>
  <dcterms:created xsi:type="dcterms:W3CDTF">2021-03-11T07:04:24Z</dcterms:created>
  <dcterms:modified xsi:type="dcterms:W3CDTF">2021-05-28T03:41:31Z</dcterms:modified>
</cp:coreProperties>
</file>