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6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7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8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9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  <p:sldMasterId id="2147483680" r:id="rId2"/>
    <p:sldMasterId id="2147483711" r:id="rId3"/>
    <p:sldMasterId id="2147483723" r:id="rId4"/>
    <p:sldMasterId id="2147483728" r:id="rId5"/>
    <p:sldMasterId id="2147483749" r:id="rId6"/>
    <p:sldMasterId id="2147483762" r:id="rId7"/>
    <p:sldMasterId id="2147483771" r:id="rId8"/>
    <p:sldMasterId id="2147483775" r:id="rId9"/>
    <p:sldMasterId id="2147483790" r:id="rId10"/>
  </p:sldMasterIdLst>
  <p:notesMasterIdLst>
    <p:notesMasterId r:id="rId92"/>
  </p:notesMasterIdLst>
  <p:handoutMasterIdLst>
    <p:handoutMasterId r:id="rId93"/>
  </p:handoutMasterIdLst>
  <p:sldIdLst>
    <p:sldId id="497" r:id="rId11"/>
    <p:sldId id="961" r:id="rId12"/>
    <p:sldId id="401" r:id="rId13"/>
    <p:sldId id="830" r:id="rId14"/>
    <p:sldId id="1225" r:id="rId15"/>
    <p:sldId id="1056" r:id="rId16"/>
    <p:sldId id="1352" r:id="rId17"/>
    <p:sldId id="1143" r:id="rId18"/>
    <p:sldId id="1224" r:id="rId19"/>
    <p:sldId id="1249" r:id="rId20"/>
    <p:sldId id="1269" r:id="rId21"/>
    <p:sldId id="1270" r:id="rId22"/>
    <p:sldId id="1278" r:id="rId23"/>
    <p:sldId id="1271" r:id="rId24"/>
    <p:sldId id="1279" r:id="rId25"/>
    <p:sldId id="1280" r:id="rId26"/>
    <p:sldId id="1281" r:id="rId27"/>
    <p:sldId id="1273" r:id="rId28"/>
    <p:sldId id="1274" r:id="rId29"/>
    <p:sldId id="1275" r:id="rId30"/>
    <p:sldId id="1297" r:id="rId31"/>
    <p:sldId id="1227" r:id="rId32"/>
    <p:sldId id="1232" r:id="rId33"/>
    <p:sldId id="1283" r:id="rId34"/>
    <p:sldId id="1284" r:id="rId35"/>
    <p:sldId id="1285" r:id="rId36"/>
    <p:sldId id="1286" r:id="rId37"/>
    <p:sldId id="1287" r:id="rId38"/>
    <p:sldId id="1290" r:id="rId39"/>
    <p:sldId id="1347" r:id="rId40"/>
    <p:sldId id="1299" r:id="rId41"/>
    <p:sldId id="1300" r:id="rId42"/>
    <p:sldId id="1301" r:id="rId43"/>
    <p:sldId id="1353" r:id="rId44"/>
    <p:sldId id="1291" r:id="rId45"/>
    <p:sldId id="1302" r:id="rId46"/>
    <p:sldId id="1354" r:id="rId47"/>
    <p:sldId id="1292" r:id="rId48"/>
    <p:sldId id="1348" r:id="rId49"/>
    <p:sldId id="1303" r:id="rId50"/>
    <p:sldId id="1304" r:id="rId51"/>
    <p:sldId id="1293" r:id="rId52"/>
    <p:sldId id="1357" r:id="rId53"/>
    <p:sldId id="1364" r:id="rId54"/>
    <p:sldId id="1228" r:id="rId55"/>
    <p:sldId id="1264" r:id="rId56"/>
    <p:sldId id="1294" r:id="rId57"/>
    <p:sldId id="1295" r:id="rId58"/>
    <p:sldId id="1296" r:id="rId59"/>
    <p:sldId id="1306" r:id="rId60"/>
    <p:sldId id="1363" r:id="rId61"/>
    <p:sldId id="1309" r:id="rId62"/>
    <p:sldId id="1310" r:id="rId63"/>
    <p:sldId id="1311" r:id="rId64"/>
    <p:sldId id="1313" r:id="rId65"/>
    <p:sldId id="1314" r:id="rId66"/>
    <p:sldId id="1334" r:id="rId67"/>
    <p:sldId id="1327" r:id="rId68"/>
    <p:sldId id="1328" r:id="rId69"/>
    <p:sldId id="1329" r:id="rId70"/>
    <p:sldId id="1330" r:id="rId71"/>
    <p:sldId id="1358" r:id="rId72"/>
    <p:sldId id="1333" r:id="rId73"/>
    <p:sldId id="1359" r:id="rId74"/>
    <p:sldId id="1360" r:id="rId75"/>
    <p:sldId id="1361" r:id="rId76"/>
    <p:sldId id="1362" r:id="rId77"/>
    <p:sldId id="1230" r:id="rId78"/>
    <p:sldId id="1235" r:id="rId79"/>
    <p:sldId id="1335" r:id="rId80"/>
    <p:sldId id="1336" r:id="rId81"/>
    <p:sldId id="1337" r:id="rId82"/>
    <p:sldId id="1349" r:id="rId83"/>
    <p:sldId id="1338" r:id="rId84"/>
    <p:sldId id="1355" r:id="rId85"/>
    <p:sldId id="1343" r:id="rId86"/>
    <p:sldId id="1267" r:id="rId87"/>
    <p:sldId id="1277" r:id="rId88"/>
    <p:sldId id="1339" r:id="rId89"/>
    <p:sldId id="1340" r:id="rId90"/>
    <p:sldId id="1342" r:id="rId91"/>
  </p:sldIdLst>
  <p:sldSz cx="10693400" cy="7561263"/>
  <p:notesSz cx="7104063" cy="10234613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502" userDrawn="1">
          <p15:clr>
            <a:srgbClr val="A4A3A4"/>
          </p15:clr>
        </p15:guide>
        <p15:guide id="4" pos="6679" userDrawn="1">
          <p15:clr>
            <a:srgbClr val="A4A3A4"/>
          </p15:clr>
        </p15:guide>
        <p15:guide id="6" orient="horz" pos="2699" userDrawn="1">
          <p15:clr>
            <a:srgbClr val="A4A3A4"/>
          </p15:clr>
        </p15:guide>
        <p15:guide id="7" orient="horz" pos="975" userDrawn="1">
          <p15:clr>
            <a:srgbClr val="A4A3A4"/>
          </p15:clr>
        </p15:guide>
        <p15:guide id="8" pos="193" userDrawn="1">
          <p15:clr>
            <a:srgbClr val="A4A3A4"/>
          </p15:clr>
        </p15:guide>
        <p15:guide id="9" pos="500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BDD7"/>
    <a:srgbClr val="F2F2F2"/>
    <a:srgbClr val="FFFFFF"/>
    <a:srgbClr val="DDEDF6"/>
    <a:srgbClr val="2E6800"/>
    <a:srgbClr val="3F8606"/>
    <a:srgbClr val="EFF7E0"/>
    <a:srgbClr val="DDDDDD"/>
    <a:srgbClr val="F2F6F8"/>
    <a:srgbClr val="DDEE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0" autoAdjust="0"/>
    <p:restoredTop sz="96737" autoAdjust="0"/>
  </p:normalViewPr>
  <p:slideViewPr>
    <p:cSldViewPr>
      <p:cViewPr varScale="1">
        <p:scale>
          <a:sx n="93" d="100"/>
          <a:sy n="93" d="100"/>
        </p:scale>
        <p:origin x="96" y="186"/>
      </p:cViewPr>
      <p:guideLst>
        <p:guide pos="4502"/>
        <p:guide pos="6679"/>
        <p:guide orient="horz" pos="2699"/>
        <p:guide orient="horz" pos="975"/>
        <p:guide pos="193"/>
        <p:guide pos="500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56838"/>
    </p:cViewPr>
  </p:sorterViewPr>
  <p:notesViewPr>
    <p:cSldViewPr>
      <p:cViewPr varScale="1">
        <p:scale>
          <a:sx n="80" d="100"/>
          <a:sy n="80" d="100"/>
        </p:scale>
        <p:origin x="4014" y="120"/>
      </p:cViewPr>
      <p:guideLst>
        <p:guide orient="horz" pos="3224"/>
        <p:guide pos="22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63" Type="http://schemas.openxmlformats.org/officeDocument/2006/relationships/slide" Target="slides/slide53.xml"/><Relationship Id="rId68" Type="http://schemas.openxmlformats.org/officeDocument/2006/relationships/slide" Target="slides/slide58.xml"/><Relationship Id="rId84" Type="http://schemas.openxmlformats.org/officeDocument/2006/relationships/slide" Target="slides/slide74.xml"/><Relationship Id="rId89" Type="http://schemas.openxmlformats.org/officeDocument/2006/relationships/slide" Target="slides/slide79.xml"/><Relationship Id="rId16" Type="http://schemas.openxmlformats.org/officeDocument/2006/relationships/slide" Target="slides/slide6.xml"/><Relationship Id="rId11" Type="http://schemas.openxmlformats.org/officeDocument/2006/relationships/slide" Target="slides/slide1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74" Type="http://schemas.openxmlformats.org/officeDocument/2006/relationships/slide" Target="slides/slide64.xml"/><Relationship Id="rId79" Type="http://schemas.openxmlformats.org/officeDocument/2006/relationships/slide" Target="slides/slide69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80.xml"/><Relationship Id="rId95" Type="http://schemas.openxmlformats.org/officeDocument/2006/relationships/viewProps" Target="viewProps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64" Type="http://schemas.openxmlformats.org/officeDocument/2006/relationships/slide" Target="slides/slide54.xml"/><Relationship Id="rId69" Type="http://schemas.openxmlformats.org/officeDocument/2006/relationships/slide" Target="slides/slide59.xml"/><Relationship Id="rId80" Type="http://schemas.openxmlformats.org/officeDocument/2006/relationships/slide" Target="slides/slide70.xml"/><Relationship Id="rId85" Type="http://schemas.openxmlformats.org/officeDocument/2006/relationships/slide" Target="slides/slide7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slide" Target="slides/slide49.xml"/><Relationship Id="rId67" Type="http://schemas.openxmlformats.org/officeDocument/2006/relationships/slide" Target="slides/slide57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Relationship Id="rId70" Type="http://schemas.openxmlformats.org/officeDocument/2006/relationships/slide" Target="slides/slide60.xml"/><Relationship Id="rId75" Type="http://schemas.openxmlformats.org/officeDocument/2006/relationships/slide" Target="slides/slide65.xml"/><Relationship Id="rId83" Type="http://schemas.openxmlformats.org/officeDocument/2006/relationships/slide" Target="slides/slide73.xml"/><Relationship Id="rId88" Type="http://schemas.openxmlformats.org/officeDocument/2006/relationships/slide" Target="slides/slide78.xml"/><Relationship Id="rId91" Type="http://schemas.openxmlformats.org/officeDocument/2006/relationships/slide" Target="slides/slide81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73" Type="http://schemas.openxmlformats.org/officeDocument/2006/relationships/slide" Target="slides/slide63.xml"/><Relationship Id="rId78" Type="http://schemas.openxmlformats.org/officeDocument/2006/relationships/slide" Target="slides/slide68.xml"/><Relationship Id="rId81" Type="http://schemas.openxmlformats.org/officeDocument/2006/relationships/slide" Target="slides/slide71.xml"/><Relationship Id="rId86" Type="http://schemas.openxmlformats.org/officeDocument/2006/relationships/slide" Target="slides/slide76.xml"/><Relationship Id="rId9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9" Type="http://schemas.openxmlformats.org/officeDocument/2006/relationships/slide" Target="slides/slide29.xml"/><Relationship Id="rId34" Type="http://schemas.openxmlformats.org/officeDocument/2006/relationships/slide" Target="slides/slide24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76" Type="http://schemas.openxmlformats.org/officeDocument/2006/relationships/slide" Target="slides/slide66.xml"/><Relationship Id="rId9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1.xml"/><Relationship Id="rId9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9.xml"/><Relationship Id="rId24" Type="http://schemas.openxmlformats.org/officeDocument/2006/relationships/slide" Target="slides/slide14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66" Type="http://schemas.openxmlformats.org/officeDocument/2006/relationships/slide" Target="slides/slide56.xml"/><Relationship Id="rId87" Type="http://schemas.openxmlformats.org/officeDocument/2006/relationships/slide" Target="slides/slide77.xml"/><Relationship Id="rId61" Type="http://schemas.openxmlformats.org/officeDocument/2006/relationships/slide" Target="slides/slide51.xml"/><Relationship Id="rId82" Type="http://schemas.openxmlformats.org/officeDocument/2006/relationships/slide" Target="slides/slide72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56" Type="http://schemas.openxmlformats.org/officeDocument/2006/relationships/slide" Target="slides/slide46.xml"/><Relationship Id="rId77" Type="http://schemas.openxmlformats.org/officeDocument/2006/relationships/slide" Target="slides/slide67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72" Type="http://schemas.openxmlformats.org/officeDocument/2006/relationships/slide" Target="slides/slide62.xml"/><Relationship Id="rId9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8" cy="511731"/>
          </a:xfrm>
          <a:prstGeom prst="rect">
            <a:avLst/>
          </a:prstGeom>
        </p:spPr>
        <p:txBody>
          <a:bodyPr vert="horz" lIns="94668" tIns="47334" rIns="94668" bIns="4733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3992" y="0"/>
            <a:ext cx="3078428" cy="511731"/>
          </a:xfrm>
          <a:prstGeom prst="rect">
            <a:avLst/>
          </a:prstGeom>
        </p:spPr>
        <p:txBody>
          <a:bodyPr vert="horz" lIns="94668" tIns="47334" rIns="94668" bIns="47334" rtlCol="0"/>
          <a:lstStyle>
            <a:lvl1pPr algn="r">
              <a:defRPr sz="1200"/>
            </a:lvl1pPr>
          </a:lstStyle>
          <a:p>
            <a:fld id="{ACDCC43A-C847-44D1-8F4C-C3F3DD6E9FC4}" type="datetimeFigureOut">
              <a:rPr lang="ko-KR" altLang="en-US" smtClean="0"/>
              <a:t>2021-01-07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721106"/>
            <a:ext cx="3078428" cy="511731"/>
          </a:xfrm>
          <a:prstGeom prst="rect">
            <a:avLst/>
          </a:prstGeom>
        </p:spPr>
        <p:txBody>
          <a:bodyPr vert="horz" lIns="94668" tIns="47334" rIns="94668" bIns="4733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3992" y="9721106"/>
            <a:ext cx="3078428" cy="511731"/>
          </a:xfrm>
          <a:prstGeom prst="rect">
            <a:avLst/>
          </a:prstGeom>
        </p:spPr>
        <p:txBody>
          <a:bodyPr vert="horz" lIns="94668" tIns="47334" rIns="94668" bIns="47334" rtlCol="0" anchor="b"/>
          <a:lstStyle>
            <a:lvl1pPr algn="r">
              <a:defRPr sz="1200"/>
            </a:lvl1pPr>
          </a:lstStyle>
          <a:p>
            <a:fld id="{F702CB92-BD8A-4A9D-BD63-0DD48BEAC5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21519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8" cy="511731"/>
          </a:xfrm>
          <a:prstGeom prst="rect">
            <a:avLst/>
          </a:prstGeom>
        </p:spPr>
        <p:txBody>
          <a:bodyPr vert="horz" lIns="94668" tIns="47334" rIns="94668" bIns="4733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8" cy="511731"/>
          </a:xfrm>
          <a:prstGeom prst="rect">
            <a:avLst/>
          </a:prstGeom>
        </p:spPr>
        <p:txBody>
          <a:bodyPr vert="horz" lIns="94668" tIns="47334" rIns="94668" bIns="47334" rtlCol="0"/>
          <a:lstStyle>
            <a:lvl1pPr algn="r">
              <a:defRPr sz="1200"/>
            </a:lvl1pPr>
          </a:lstStyle>
          <a:p>
            <a:fld id="{FBE7FF29-7C22-4B33-9D6A-8CDB38AC44B5}" type="datetimeFigureOut">
              <a:rPr lang="ko-KR" altLang="en-US" smtClean="0"/>
              <a:t>2021-01-07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38200" y="768350"/>
            <a:ext cx="542766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668" tIns="47334" rIns="94668" bIns="4733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4668" tIns="47334" rIns="94668" bIns="47334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8428" cy="511731"/>
          </a:xfrm>
          <a:prstGeom prst="rect">
            <a:avLst/>
          </a:prstGeom>
        </p:spPr>
        <p:txBody>
          <a:bodyPr vert="horz" lIns="94668" tIns="47334" rIns="94668" bIns="4733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6"/>
            <a:ext cx="3078428" cy="511731"/>
          </a:xfrm>
          <a:prstGeom prst="rect">
            <a:avLst/>
          </a:prstGeom>
        </p:spPr>
        <p:txBody>
          <a:bodyPr vert="horz" lIns="94668" tIns="47334" rIns="94668" bIns="47334" rtlCol="0" anchor="b"/>
          <a:lstStyle>
            <a:lvl1pPr algn="r">
              <a:defRPr sz="1200"/>
            </a:lvl1pPr>
          </a:lstStyle>
          <a:p>
            <a:fld id="{C34931C5-F245-4ECD-8064-4700C35BDB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8509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876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2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12404" y="7938988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2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470272" y="8109565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2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0137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876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4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12404" y="7938988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4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470272" y="8109565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4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765135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876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5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89362" y="7303716"/>
            <a:ext cx="751482" cy="414526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5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548408" y="7460644"/>
            <a:ext cx="751482" cy="414526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5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106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876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6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89362" y="7303716"/>
            <a:ext cx="751482" cy="414526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6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548408" y="7460644"/>
            <a:ext cx="751482" cy="414526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6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41338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876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7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89362" y="7303716"/>
            <a:ext cx="751482" cy="414526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7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548408" y="7460644"/>
            <a:ext cx="751482" cy="414526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7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0794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876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8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89362" y="7303716"/>
            <a:ext cx="751482" cy="414526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8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548408" y="7460644"/>
            <a:ext cx="751482" cy="414526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8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703242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876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10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12404" y="7938988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10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470272" y="8109565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10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98361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876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23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12404" y="7938988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23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470272" y="8109565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23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909399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876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46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12404" y="7938988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46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470272" y="8109565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46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555404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876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69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12404" y="7938988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69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470272" y="8109565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69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41975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079876">
              <a:defRPr/>
            </a:pPr>
            <a:fld id="{C34931C5-F245-4ECD-8064-4700C35BDB6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78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10312404" y="7938988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78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10470272" y="8109565"/>
            <a:ext cx="745915" cy="450582"/>
          </a:xfrm>
          <a:prstGeom prst="rect">
            <a:avLst/>
          </a:prstGeom>
        </p:spPr>
        <p:txBody>
          <a:bodyPr vert="horz" lIns="94668" tIns="47334" rIns="94668" bIns="47334" rtlCol="0" anchor="ctr"/>
          <a:lstStyle>
            <a:defPPr>
              <a:defRPr lang="ko-KR"/>
            </a:defPPr>
            <a:lvl1pPr marL="0" algn="ctr" defTabSz="1043056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79876">
              <a:defRPr/>
            </a:pPr>
            <a:fld id="{928C1673-32E0-4A24-853B-9F5D9038D2FC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1079876">
                <a:defRPr/>
              </a:pPr>
              <a:t>78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01689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6888224"/>
            <a:ext cx="932148" cy="36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EDF5DD68-B744-4A48-AFAE-B395D7E979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15" b="34368"/>
          <a:stretch/>
        </p:blipFill>
        <p:spPr>
          <a:xfrm>
            <a:off x="8077574" y="6807024"/>
            <a:ext cx="2509571" cy="65147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E7EAA40-1C5E-4432-AB38-0375DE1AA3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930876" y="5940871"/>
            <a:ext cx="2831558" cy="51228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54" r="16171"/>
          <a:stretch/>
        </p:blipFill>
        <p:spPr>
          <a:xfrm>
            <a:off x="4698628" y="6876975"/>
            <a:ext cx="1234950" cy="413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057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1"/>
          <p:cNvSpPr>
            <a:spLocks noGrp="1"/>
          </p:cNvSpPr>
          <p:nvPr>
            <p:ph type="title"/>
          </p:nvPr>
        </p:nvSpPr>
        <p:spPr>
          <a:xfrm>
            <a:off x="738189" y="1188343"/>
            <a:ext cx="2736303" cy="482352"/>
          </a:xfrm>
          <a:prstGeom prst="rect">
            <a:avLst/>
          </a:prstGeom>
        </p:spPr>
        <p:txBody>
          <a:bodyPr anchor="ctr"/>
          <a:lstStyle>
            <a:lvl1pPr algn="l">
              <a:defRPr sz="2800"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텍스트 개체 틀 31"/>
          <p:cNvSpPr>
            <a:spLocks noGrp="1"/>
          </p:cNvSpPr>
          <p:nvPr>
            <p:ph type="body" sz="quarter" idx="11"/>
          </p:nvPr>
        </p:nvSpPr>
        <p:spPr>
          <a:xfrm>
            <a:off x="3762524" y="1188343"/>
            <a:ext cx="5994772" cy="23042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Noto Sans CJK KR Regular" pitchFamily="34" charset="-127"/>
                <a:ea typeface="Noto Sans CJK KR Regular" pitchFamily="34" charset="-127"/>
              </a:defRPr>
            </a:lvl1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93128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 userDrawn="1"/>
        </p:nvSpPr>
        <p:spPr>
          <a:xfrm>
            <a:off x="9730758" y="298438"/>
            <a:ext cx="681598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I. </a:t>
            </a:r>
            <a:r>
              <a:rPr lang="ko-KR" altLang="en-US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개요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7760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간지_블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7EC8B3B-9FB6-4A60-BD5C-652293CEA96E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6DBDD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9B2CD101-9777-4079-B3A4-1FDD2A503167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CE3D1DA1-1538-4575-9EE7-CBC2035A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1142F9A6-B67E-40A6-A834-43176AA6F4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5CE31123-D127-46F5-BEB9-831C5AA5E627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83DABDB5-7736-4B09-846B-D50E4C46767C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FBFDA276-46A5-44D7-8F50-52BEEB84F9CE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그림 61">
            <a:extLst>
              <a:ext uri="{FF2B5EF4-FFF2-40B4-BE49-F238E27FC236}">
                <a16:creationId xmlns:a16="http://schemas.microsoft.com/office/drawing/2014/main" id="{A361959A-C898-4703-925E-058F0C38A4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8148" y="328289"/>
            <a:ext cx="1016594" cy="18366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6A02742-D167-4609-B92D-E1C1142CFEC7}"/>
              </a:ext>
            </a:extLst>
          </p:cNvPr>
          <p:cNvSpPr txBox="1"/>
          <p:nvPr userDrawn="1"/>
        </p:nvSpPr>
        <p:spPr>
          <a:xfrm>
            <a:off x="1424360" y="284538"/>
            <a:ext cx="2554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dirty="0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예산결산</a:t>
            </a:r>
          </a:p>
        </p:txBody>
      </p:sp>
    </p:spTree>
    <p:extLst>
      <p:ext uri="{BB962C8B-B14F-4D97-AF65-F5344CB8AC3E}">
        <p14:creationId xmlns:p14="http://schemas.microsoft.com/office/powerpoint/2010/main" val="4294640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_노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EADD3364-AD25-43EF-9708-FC93B560263D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FBEF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1" name="직선 연결선 50">
            <a:extLst>
              <a:ext uri="{FF2B5EF4-FFF2-40B4-BE49-F238E27FC236}">
                <a16:creationId xmlns:a16="http://schemas.microsoft.com/office/drawing/2014/main" id="{4730640C-EA8A-4504-8E80-5EED26735F8D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>
            <a:extLst>
              <a:ext uri="{FF2B5EF4-FFF2-40B4-BE49-F238E27FC236}">
                <a16:creationId xmlns:a16="http://schemas.microsoft.com/office/drawing/2014/main" id="{4ABFC04D-0D00-4F94-B23A-35085157AB5F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그림 53" descr="개체이(가) 표시된 사진&#10;&#10;자동 생성된 설명">
            <a:extLst>
              <a:ext uri="{FF2B5EF4-FFF2-40B4-BE49-F238E27FC236}">
                <a16:creationId xmlns:a16="http://schemas.microsoft.com/office/drawing/2014/main" id="{327821DE-2733-4045-BF4C-35C5859957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6" name="모서리가 둥근 직사각형 11">
            <a:extLst>
              <a:ext uri="{FF2B5EF4-FFF2-40B4-BE49-F238E27FC236}">
                <a16:creationId xmlns:a16="http://schemas.microsoft.com/office/drawing/2014/main" id="{3990EC45-95DC-47B6-981C-5446B33EA46D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7" name="타원 56">
            <a:extLst>
              <a:ext uri="{FF2B5EF4-FFF2-40B4-BE49-F238E27FC236}">
                <a16:creationId xmlns:a16="http://schemas.microsoft.com/office/drawing/2014/main" id="{D0290488-0CC7-4BA2-ABAE-141B4302F817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rgbClr val="BAD98A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28072B75-54A4-4711-BEF6-8023684E8BE8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그림 58">
            <a:extLst>
              <a:ext uri="{FF2B5EF4-FFF2-40B4-BE49-F238E27FC236}">
                <a16:creationId xmlns:a16="http://schemas.microsoft.com/office/drawing/2014/main" id="{8CD6169F-9B57-4B38-AA09-2ED37B184F0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8148" y="328289"/>
            <a:ext cx="1016594" cy="1836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6A02742-D167-4609-B92D-E1C1142CFEC7}"/>
              </a:ext>
            </a:extLst>
          </p:cNvPr>
          <p:cNvSpPr txBox="1"/>
          <p:nvPr userDrawn="1"/>
        </p:nvSpPr>
        <p:spPr>
          <a:xfrm>
            <a:off x="1424360" y="284538"/>
            <a:ext cx="2554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예산결산</a:t>
            </a:r>
          </a:p>
        </p:txBody>
      </p:sp>
    </p:spTree>
    <p:extLst>
      <p:ext uri="{BB962C8B-B14F-4D97-AF65-F5344CB8AC3E}">
        <p14:creationId xmlns:p14="http://schemas.microsoft.com/office/powerpoint/2010/main" val="4009792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노랑)화면페이지_업무흐름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EADD3364-AD25-43EF-9708-FC93B560263D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FBEF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1" name="직선 연결선 50">
            <a:extLst>
              <a:ext uri="{FF2B5EF4-FFF2-40B4-BE49-F238E27FC236}">
                <a16:creationId xmlns:a16="http://schemas.microsoft.com/office/drawing/2014/main" id="{4730640C-EA8A-4504-8E80-5EED26735F8D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>
            <a:extLst>
              <a:ext uri="{FF2B5EF4-FFF2-40B4-BE49-F238E27FC236}">
                <a16:creationId xmlns:a16="http://schemas.microsoft.com/office/drawing/2014/main" id="{4ABFC04D-0D00-4F94-B23A-35085157AB5F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그림 53" descr="개체이(가) 표시된 사진&#10;&#10;자동 생성된 설명">
            <a:extLst>
              <a:ext uri="{FF2B5EF4-FFF2-40B4-BE49-F238E27FC236}">
                <a16:creationId xmlns:a16="http://schemas.microsoft.com/office/drawing/2014/main" id="{327821DE-2733-4045-BF4C-35C5859957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6" name="모서리가 둥근 직사각형 11">
            <a:extLst>
              <a:ext uri="{FF2B5EF4-FFF2-40B4-BE49-F238E27FC236}">
                <a16:creationId xmlns:a16="http://schemas.microsoft.com/office/drawing/2014/main" id="{3990EC45-95DC-47B6-981C-5446B33EA46D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7" name="타원 56">
            <a:extLst>
              <a:ext uri="{FF2B5EF4-FFF2-40B4-BE49-F238E27FC236}">
                <a16:creationId xmlns:a16="http://schemas.microsoft.com/office/drawing/2014/main" id="{D0290488-0CC7-4BA2-ABAE-141B4302F817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rgbClr val="BAD98A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28072B75-54A4-4711-BEF6-8023684E8BE8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7335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_그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FE1FF1E-8E80-429F-9FA6-C2381B05B239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DAE4A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4CF4D0E1-46E0-4EE0-A645-12E8F8FB38AC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EE0B1C71-ADBC-4725-9E6E-65FB5CBA91C3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7AFD5BC4-B8B0-4555-9572-A699C35CA1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DEC36445-4502-40F7-A11C-7690315A3F4C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rgbClr val="F6DC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F25D94DA-515D-40E3-B493-693643C35F50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rgbClr val="FFC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EA4DCAEC-CC25-4AA7-B42F-5EB12189262A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3" name="그림 62">
            <a:extLst>
              <a:ext uri="{FF2B5EF4-FFF2-40B4-BE49-F238E27FC236}">
                <a16:creationId xmlns:a16="http://schemas.microsoft.com/office/drawing/2014/main" id="{88D80B4A-9AF0-462A-B153-DFD6F432E10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8148" y="328289"/>
            <a:ext cx="1016594" cy="1836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6A02742-D167-4609-B92D-E1C1142CFEC7}"/>
              </a:ext>
            </a:extLst>
          </p:cNvPr>
          <p:cNvSpPr txBox="1"/>
          <p:nvPr userDrawn="1"/>
        </p:nvSpPr>
        <p:spPr>
          <a:xfrm>
            <a:off x="1424360" y="284538"/>
            <a:ext cx="2554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err="1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감사원보고</a:t>
            </a:r>
            <a:endParaRPr lang="ko-KR" altLang="en-US" sz="1200" b="1" dirty="0">
              <a:solidFill>
                <a:srgbClr val="287790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049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그린)화면페이지_업무흐름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FE1FF1E-8E80-429F-9FA6-C2381B05B239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DAE4A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4CF4D0E1-46E0-4EE0-A645-12E8F8FB38AC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EE0B1C71-ADBC-4725-9E6E-65FB5CBA91C3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7AFD5BC4-B8B0-4555-9572-A699C35CA1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DEC36445-4502-40F7-A11C-7690315A3F4C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rgbClr val="F6DC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F25D94DA-515D-40E3-B493-693643C35F50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rgbClr val="FFC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EA4DCAEC-CC25-4AA7-B42F-5EB12189262A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077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_블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7EC8B3B-9FB6-4A60-BD5C-652293CEA96E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6DBDD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9B2CD101-9777-4079-B3A4-1FDD2A503167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CE3D1DA1-1538-4575-9EE7-CBC2035A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1142F9A6-B67E-40A6-A834-43176AA6F4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5CE31123-D127-46F5-BEB9-831C5AA5E627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83DABDB5-7736-4B09-846B-D50E4C46767C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FBFDA276-46A5-44D7-8F50-52BEEB84F9CE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그림 61">
            <a:extLst>
              <a:ext uri="{FF2B5EF4-FFF2-40B4-BE49-F238E27FC236}">
                <a16:creationId xmlns:a16="http://schemas.microsoft.com/office/drawing/2014/main" id="{A361959A-C898-4703-925E-058F0C38A4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8148" y="328289"/>
            <a:ext cx="1016594" cy="18366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6A02742-D167-4609-B92D-E1C1142CFEC7}"/>
              </a:ext>
            </a:extLst>
          </p:cNvPr>
          <p:cNvSpPr txBox="1"/>
          <p:nvPr userDrawn="1"/>
        </p:nvSpPr>
        <p:spPr>
          <a:xfrm>
            <a:off x="1424360" y="284538"/>
            <a:ext cx="2554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예산결산</a:t>
            </a:r>
          </a:p>
        </p:txBody>
      </p:sp>
    </p:spTree>
    <p:extLst>
      <p:ext uri="{BB962C8B-B14F-4D97-AF65-F5344CB8AC3E}">
        <p14:creationId xmlns:p14="http://schemas.microsoft.com/office/powerpoint/2010/main" val="3016706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블루)화면페이지_업무흐름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7EC8B3B-9FB6-4A60-BD5C-652293CEA96E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6DBDD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9B2CD101-9777-4079-B3A4-1FDD2A503167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CE3D1DA1-1538-4575-9EE7-CBC2035A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1142F9A6-B67E-40A6-A834-43176AA6F4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5CE31123-D127-46F5-BEB9-831C5AA5E627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83DABDB5-7736-4B09-846B-D50E4C46767C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FBFDA276-46A5-44D7-8F50-52BEEB84F9CE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8503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_핑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모서리가 둥근 직사각형 11">
            <a:extLst>
              <a:ext uri="{FF2B5EF4-FFF2-40B4-BE49-F238E27FC236}">
                <a16:creationId xmlns:a16="http://schemas.microsoft.com/office/drawing/2014/main" id="{B62C724E-532E-4329-8985-0475C5615846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FDEAD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2" name="직선 연결선 51">
            <a:extLst>
              <a:ext uri="{FF2B5EF4-FFF2-40B4-BE49-F238E27FC236}">
                <a16:creationId xmlns:a16="http://schemas.microsoft.com/office/drawing/2014/main" id="{C7778270-8CC8-423F-9E83-14A0D46375FC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>
            <a:extLst>
              <a:ext uri="{FF2B5EF4-FFF2-40B4-BE49-F238E27FC236}">
                <a16:creationId xmlns:a16="http://schemas.microsoft.com/office/drawing/2014/main" id="{ABCD3020-DD19-41FF-904A-600E5ACF544F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그림 53" descr="개체이(가) 표시된 사진&#10;&#10;자동 생성된 설명">
            <a:extLst>
              <a:ext uri="{FF2B5EF4-FFF2-40B4-BE49-F238E27FC236}">
                <a16:creationId xmlns:a16="http://schemas.microsoft.com/office/drawing/2014/main" id="{9132FD92-A446-4C50-B7CC-C250595A3A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5" name="모서리가 둥근 직사각형 11">
            <a:extLst>
              <a:ext uri="{FF2B5EF4-FFF2-40B4-BE49-F238E27FC236}">
                <a16:creationId xmlns:a16="http://schemas.microsoft.com/office/drawing/2014/main" id="{44D1B6C3-50AE-4A8D-987F-1244C0950B93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6" name="타원 55">
            <a:extLst>
              <a:ext uri="{FF2B5EF4-FFF2-40B4-BE49-F238E27FC236}">
                <a16:creationId xmlns:a16="http://schemas.microsoft.com/office/drawing/2014/main" id="{16DD6E31-0F30-4C1C-B9AD-FA1920604AA8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4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7" name="직선 연결선 56">
            <a:extLst>
              <a:ext uri="{FF2B5EF4-FFF2-40B4-BE49-F238E27FC236}">
                <a16:creationId xmlns:a16="http://schemas.microsoft.com/office/drawing/2014/main" id="{FA6C94A8-FE47-43F2-BE1B-CA452CEE9DF7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그림 59">
            <a:extLst>
              <a:ext uri="{FF2B5EF4-FFF2-40B4-BE49-F238E27FC236}">
                <a16:creationId xmlns:a16="http://schemas.microsoft.com/office/drawing/2014/main" id="{5DFC57D4-F425-41A2-ACC1-54B1F0E1FF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8148" y="328289"/>
            <a:ext cx="1016594" cy="18366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6A02742-D167-4609-B92D-E1C1142CFEC7}"/>
              </a:ext>
            </a:extLst>
          </p:cNvPr>
          <p:cNvSpPr txBox="1"/>
          <p:nvPr userDrawn="1"/>
        </p:nvSpPr>
        <p:spPr>
          <a:xfrm>
            <a:off x="1424360" y="284538"/>
            <a:ext cx="2554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dirty="0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예산결산</a:t>
            </a:r>
          </a:p>
        </p:txBody>
      </p:sp>
    </p:spTree>
    <p:extLst>
      <p:ext uri="{BB962C8B-B14F-4D97-AF65-F5344CB8AC3E}">
        <p14:creationId xmlns:p14="http://schemas.microsoft.com/office/powerpoint/2010/main" val="10072542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5172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단순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4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E87C1C73-A1BA-4FE5-830E-B5C240083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6126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시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3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제목 1">
            <a:extLst>
              <a:ext uri="{FF2B5EF4-FFF2-40B4-BE49-F238E27FC236}">
                <a16:creationId xmlns:a16="http://schemas.microsoft.com/office/drawing/2014/main" id="{D4EA264D-08E3-45EB-906A-7BBCBD044E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965BE095-185D-4566-AC9C-2701D7BA8EA7}"/>
              </a:ext>
            </a:extLst>
          </p:cNvPr>
          <p:cNvSpPr/>
          <p:nvPr userDrawn="1"/>
        </p:nvSpPr>
        <p:spPr>
          <a:xfrm>
            <a:off x="8227021" y="1476375"/>
            <a:ext cx="2279272" cy="5904656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423972" y="2463005"/>
            <a:ext cx="144016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418212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진행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 userDrawn="1"/>
        </p:nvSpPr>
        <p:spPr>
          <a:xfrm>
            <a:off x="223453" y="1476375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12B14EFE-9B9A-4428-BF10-438C14CB4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1" name="모서리가 둥근 직사각형 14">
            <a:extLst>
              <a:ext uri="{FF2B5EF4-FFF2-40B4-BE49-F238E27FC236}">
                <a16:creationId xmlns:a16="http://schemas.microsoft.com/office/drawing/2014/main" id="{A52D7DC5-2CB6-4924-81D2-CEC3E5BACF66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423972" y="2463005"/>
            <a:ext cx="144016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571427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5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D3649F9F-AAD6-482F-9930-2937DD8370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C9C31F8C-2EFC-4B83-8522-B3EE0F958A25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207945" y="2390997"/>
            <a:ext cx="1872208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38891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간지_블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7EC8B3B-9FB6-4A60-BD5C-652293CEA96E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6DBDD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9B2CD101-9777-4079-B3A4-1FDD2A503167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CE3D1DA1-1538-4575-9EE7-CBC2035A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1142F9A6-B67E-40A6-A834-43176AA6F4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5CE31123-D127-46F5-BEB9-831C5AA5E627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83DABDB5-7736-4B09-846B-D50E4C46767C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FBFDA276-46A5-44D7-8F50-52BEEB84F9CE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그림 61">
            <a:extLst>
              <a:ext uri="{FF2B5EF4-FFF2-40B4-BE49-F238E27FC236}">
                <a16:creationId xmlns:a16="http://schemas.microsoft.com/office/drawing/2014/main" id="{A361959A-C898-4703-925E-058F0C38A4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8148" y="328289"/>
            <a:ext cx="1016594" cy="18366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6A02742-D167-4609-B92D-E1C1142CFEC7}"/>
              </a:ext>
            </a:extLst>
          </p:cNvPr>
          <p:cNvSpPr txBox="1"/>
          <p:nvPr userDrawn="1"/>
        </p:nvSpPr>
        <p:spPr>
          <a:xfrm>
            <a:off x="1424360" y="284538"/>
            <a:ext cx="2554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dirty="0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예산결산</a:t>
            </a:r>
          </a:p>
        </p:txBody>
      </p:sp>
    </p:spTree>
    <p:extLst>
      <p:ext uri="{BB962C8B-B14F-4D97-AF65-F5344CB8AC3E}">
        <p14:creationId xmlns:p14="http://schemas.microsoft.com/office/powerpoint/2010/main" val="1146684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(블루)화면페이지_업무흐름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모서리가 둥근 직사각형 11">
            <a:extLst>
              <a:ext uri="{FF2B5EF4-FFF2-40B4-BE49-F238E27FC236}">
                <a16:creationId xmlns:a16="http://schemas.microsoft.com/office/drawing/2014/main" id="{27EC8B3B-9FB6-4A60-BD5C-652293CEA96E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6DBDD7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9B2CD101-9777-4079-B3A4-1FDD2A503167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5207035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CE3D1DA1-1538-4575-9EE7-CBC2035A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326059"/>
            <a:ext cx="1026221" cy="670425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 descr="개체이(가) 표시된 사진&#10;&#10;자동 생성된 설명">
            <a:extLst>
              <a:ext uri="{FF2B5EF4-FFF2-40B4-BE49-F238E27FC236}">
                <a16:creationId xmlns:a16="http://schemas.microsoft.com/office/drawing/2014/main" id="{1142F9A6-B67E-40A6-A834-43176AA6F4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3" y="0"/>
            <a:ext cx="4914653" cy="2748642"/>
          </a:xfrm>
          <a:prstGeom prst="rect">
            <a:avLst/>
          </a:prstGeom>
        </p:spPr>
      </p:pic>
      <p:sp>
        <p:nvSpPr>
          <p:cNvPr id="57" name="모서리가 둥근 직사각형 11">
            <a:extLst>
              <a:ext uri="{FF2B5EF4-FFF2-40B4-BE49-F238E27FC236}">
                <a16:creationId xmlns:a16="http://schemas.microsoft.com/office/drawing/2014/main" id="{5CE31123-D127-46F5-BEB9-831C5AA5E627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83DABDB5-7736-4B09-846B-D50E4C46767C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FBFDA276-46A5-44D7-8F50-52BEEB84F9CE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57536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8146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단순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모서리가 둥근 직사각형 14"/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제목 1"/>
          <p:cNvSpPr>
            <a:spLocks noGrp="1"/>
          </p:cNvSpPr>
          <p:nvPr>
            <p:ph type="ctrTitle"/>
          </p:nvPr>
        </p:nvSpPr>
        <p:spPr>
          <a:xfrm>
            <a:off x="306140" y="290630"/>
            <a:ext cx="835292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626136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시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13">
            <a:extLst>
              <a:ext uri="{FF2B5EF4-FFF2-40B4-BE49-F238E27FC236}">
                <a16:creationId xmlns:a16="http://schemas.microsoft.com/office/drawing/2014/main" id="{21C29BF9-0E8C-41F2-98C6-364DA97E4284}"/>
              </a:ext>
            </a:extLst>
          </p:cNvPr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모서리가 둥근 직사각형 14">
            <a:extLst>
              <a:ext uri="{FF2B5EF4-FFF2-40B4-BE49-F238E27FC236}">
                <a16:creationId xmlns:a16="http://schemas.microsoft.com/office/drawing/2014/main" id="{4DF2C0A9-482D-425D-B977-1431B69540E9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제목 1">
            <a:extLst>
              <a:ext uri="{FF2B5EF4-FFF2-40B4-BE49-F238E27FC236}">
                <a16:creationId xmlns:a16="http://schemas.microsoft.com/office/drawing/2014/main" id="{9C1CAE53-27A1-4042-B909-5EB57E0FD7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90630"/>
            <a:ext cx="835292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5222273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진행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모서리가 둥근 직사각형 13">
            <a:extLst>
              <a:ext uri="{FF2B5EF4-FFF2-40B4-BE49-F238E27FC236}">
                <a16:creationId xmlns:a16="http://schemas.microsoft.com/office/drawing/2014/main" id="{73714AD9-2B4B-49AA-A605-1A3532844437}"/>
              </a:ext>
            </a:extLst>
          </p:cNvPr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모서리가 둥근 직사각형 14">
            <a:extLst>
              <a:ext uri="{FF2B5EF4-FFF2-40B4-BE49-F238E27FC236}">
                <a16:creationId xmlns:a16="http://schemas.microsoft.com/office/drawing/2014/main" id="{8A9D6E3E-CEF0-4D1D-AAE8-4FCA9F6114AB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제목 1">
            <a:extLst>
              <a:ext uri="{FF2B5EF4-FFF2-40B4-BE49-F238E27FC236}">
                <a16:creationId xmlns:a16="http://schemas.microsoft.com/office/drawing/2014/main" id="{00D453E9-EF37-4AFE-9485-3649028492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90630"/>
            <a:ext cx="835292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9369978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13">
            <a:extLst>
              <a:ext uri="{FF2B5EF4-FFF2-40B4-BE49-F238E27FC236}">
                <a16:creationId xmlns:a16="http://schemas.microsoft.com/office/drawing/2014/main" id="{211D52D0-78F0-49B3-8C4C-C266EC075DE9}"/>
              </a:ext>
            </a:extLst>
          </p:cNvPr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모서리가 둥근 직사각형 14">
            <a:extLst>
              <a:ext uri="{FF2B5EF4-FFF2-40B4-BE49-F238E27FC236}">
                <a16:creationId xmlns:a16="http://schemas.microsoft.com/office/drawing/2014/main" id="{3F01AA44-B6C8-4A7C-A2F4-7C3AC557B45D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제목 1">
            <a:extLst>
              <a:ext uri="{FF2B5EF4-FFF2-40B4-BE49-F238E27FC236}">
                <a16:creationId xmlns:a16="http://schemas.microsoft.com/office/drawing/2014/main" id="{05604F3D-3877-4469-9050-7DF0AAAD56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90630"/>
            <a:ext cx="835292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8809780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단순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모서리가 둥근 직사각형 14">
            <a:extLst>
              <a:ext uri="{FF2B5EF4-FFF2-40B4-BE49-F238E27FC236}">
                <a16:creationId xmlns:a16="http://schemas.microsoft.com/office/drawing/2014/main" id="{FC3F9871-BD57-4D63-9123-0E211ADB343F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24378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시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8AAD9F0B-FCF5-492F-9119-4CB501B4ED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2" name="모서리가 둥근 직사각형 14">
            <a:extLst>
              <a:ext uri="{FF2B5EF4-FFF2-40B4-BE49-F238E27FC236}">
                <a16:creationId xmlns:a16="http://schemas.microsoft.com/office/drawing/2014/main" id="{BA38AD98-D932-4176-8FC5-0FAF34E370BF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47585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진행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64FD5AFD-BE46-4FFD-8F74-6D572645A4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1" name="모서리가 둥근 직사각형 14">
            <a:extLst>
              <a:ext uri="{FF2B5EF4-FFF2-40B4-BE49-F238E27FC236}">
                <a16:creationId xmlns:a16="http://schemas.microsoft.com/office/drawing/2014/main" id="{168C74A1-E9CB-4B18-92B5-051126167C47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887690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제목 1">
            <a:extLst>
              <a:ext uri="{FF2B5EF4-FFF2-40B4-BE49-F238E27FC236}">
                <a16:creationId xmlns:a16="http://schemas.microsoft.com/office/drawing/2014/main" id="{9604F70B-24A4-437D-A9BB-B6BE7C7D13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16AD5EC3-890A-4909-87FD-86527F1A92FF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0422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 userDrawn="1"/>
        </p:nvSpPr>
        <p:spPr>
          <a:xfrm>
            <a:off x="9730758" y="298438"/>
            <a:ext cx="681598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I. </a:t>
            </a:r>
            <a:r>
              <a:rPr lang="ko-KR" altLang="en-US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개요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58651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단순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E87C1C73-A1BA-4FE5-830E-B5C240083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76912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다중페이지_시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3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제목 1">
            <a:extLst>
              <a:ext uri="{FF2B5EF4-FFF2-40B4-BE49-F238E27FC236}">
                <a16:creationId xmlns:a16="http://schemas.microsoft.com/office/drawing/2014/main" id="{D4EA264D-08E3-45EB-906A-7BBCBD044E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965BE095-185D-4566-AC9C-2701D7BA8EA7}"/>
              </a:ext>
            </a:extLst>
          </p:cNvPr>
          <p:cNvSpPr/>
          <p:nvPr userDrawn="1"/>
        </p:nvSpPr>
        <p:spPr>
          <a:xfrm>
            <a:off x="8227021" y="1476375"/>
            <a:ext cx="2279272" cy="5904656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423972" y="2463005"/>
            <a:ext cx="144016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55684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다중페이지_진행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 userDrawn="1"/>
        </p:nvSpPr>
        <p:spPr>
          <a:xfrm>
            <a:off x="223453" y="1476375"/>
            <a:ext cx="7840558" cy="5760000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12B14EFE-9B9A-4428-BF10-438C14CB4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1" name="모서리가 둥근 직사각형 14">
            <a:extLst>
              <a:ext uri="{FF2B5EF4-FFF2-40B4-BE49-F238E27FC236}">
                <a16:creationId xmlns:a16="http://schemas.microsoft.com/office/drawing/2014/main" id="{A52D7DC5-2CB6-4924-81D2-CEC3E5BACF66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 rot="16200000">
            <a:off x="3423972" y="2463005"/>
            <a:ext cx="144016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950639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단순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E87C1C73-A1BA-4FE5-830E-B5C240083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599810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시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제목 1">
            <a:extLst>
              <a:ext uri="{FF2B5EF4-FFF2-40B4-BE49-F238E27FC236}">
                <a16:creationId xmlns:a16="http://schemas.microsoft.com/office/drawing/2014/main" id="{D4EA264D-08E3-45EB-906A-7BBCBD044E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965BE095-185D-4566-AC9C-2701D7BA8EA7}"/>
              </a:ext>
            </a:extLst>
          </p:cNvPr>
          <p:cNvSpPr/>
          <p:nvPr userDrawn="1"/>
        </p:nvSpPr>
        <p:spPr>
          <a:xfrm>
            <a:off x="8227021" y="1476375"/>
            <a:ext cx="2279272" cy="5904656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72307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진행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12B14EFE-9B9A-4428-BF10-438C14CB4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1" name="모서리가 둥근 직사각형 14">
            <a:extLst>
              <a:ext uri="{FF2B5EF4-FFF2-40B4-BE49-F238E27FC236}">
                <a16:creationId xmlns:a16="http://schemas.microsoft.com/office/drawing/2014/main" id="{A52D7DC5-2CB6-4924-81D2-CEC3E5BACF66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39256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다중페이지_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D3649F9F-AAD6-482F-9930-2937DD8370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C9C31F8C-2EFC-4B83-8522-B3EE0F958A25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800211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234132" y="252239"/>
            <a:ext cx="10459268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78AB301-7AA5-41DD-A60D-B3E771D10B23}"/>
              </a:ext>
            </a:extLst>
          </p:cNvPr>
          <p:cNvSpPr/>
          <p:nvPr userDrawn="1"/>
        </p:nvSpPr>
        <p:spPr>
          <a:xfrm>
            <a:off x="280616" y="1068834"/>
            <a:ext cx="10066535" cy="6024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 userDrawn="1"/>
        </p:nvSpPr>
        <p:spPr>
          <a:xfrm>
            <a:off x="9730758" y="298438"/>
            <a:ext cx="681598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I. </a:t>
            </a:r>
            <a:r>
              <a:rPr lang="ko-KR" altLang="en-US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개요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7477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단순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 userDrawn="1"/>
        </p:nvSpPr>
        <p:spPr>
          <a:xfrm>
            <a:off x="223453" y="1476375"/>
            <a:ext cx="7840558" cy="5472608"/>
          </a:xfrm>
          <a:prstGeom prst="roundRect">
            <a:avLst>
              <a:gd name="adj" fmla="val 228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E87C1C73-A1BA-4FE5-830E-B5C240083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40" y="277892"/>
            <a:ext cx="8136904" cy="504056"/>
          </a:xfrm>
          <a:prstGeom prst="rect">
            <a:avLst/>
          </a:prstGeom>
        </p:spPr>
        <p:txBody>
          <a:bodyPr anchor="ctr"/>
          <a:lstStyle>
            <a:lvl1pPr algn="l">
              <a:defRPr sz="2400">
                <a:latin typeface="Noto Sans CJK KR Bold" pitchFamily="34" charset="-127"/>
                <a:ea typeface="Noto Sans CJK KR Bold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 userDrawn="1"/>
        </p:nvSpPr>
        <p:spPr>
          <a:xfrm>
            <a:off x="8227021" y="1476375"/>
            <a:ext cx="2279272" cy="5904000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17994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Relationship Id="rId9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10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0.pn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23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9.png"/><Relationship Id="rId5" Type="http://schemas.openxmlformats.org/officeDocument/2006/relationships/theme" Target="../theme/theme8.xml"/><Relationship Id="rId4" Type="http://schemas.openxmlformats.org/officeDocument/2006/relationships/slideLayout" Target="../slideLayouts/slideLayout31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10.png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35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EDFD62D3-473C-450A-B521-309331BC4883}"/>
              </a:ext>
            </a:extLst>
          </p:cNvPr>
          <p:cNvSpPr/>
          <p:nvPr userDrawn="1"/>
        </p:nvSpPr>
        <p:spPr>
          <a:xfrm>
            <a:off x="0" y="2556495"/>
            <a:ext cx="10693400" cy="3926475"/>
          </a:xfrm>
          <a:prstGeom prst="rect">
            <a:avLst/>
          </a:prstGeom>
          <a:solidFill>
            <a:srgbClr val="F6DC8D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569" tIns="49785" rIns="99569" bIns="49785" rtlCol="0" anchor="ctr"/>
          <a:lstStyle/>
          <a:p>
            <a:pPr algn="ctr"/>
            <a:endParaRPr lang="ko-KR" altLang="en-US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그림 4" descr="개체이(가) 표시된 사진&#10;&#10;자동 생성된 설명">
            <a:extLst>
              <a:ext uri="{FF2B5EF4-FFF2-40B4-BE49-F238E27FC236}">
                <a16:creationId xmlns:a16="http://schemas.microsoft.com/office/drawing/2014/main" id="{26BEB1C8-9F08-46D9-9ADD-CC987C671A0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977"/>
          <a:stretch/>
        </p:blipFill>
        <p:spPr>
          <a:xfrm>
            <a:off x="6858869" y="2556495"/>
            <a:ext cx="3834532" cy="2748642"/>
          </a:xfrm>
          <a:prstGeom prst="rect">
            <a:avLst/>
          </a:prstGeom>
        </p:spPr>
      </p:pic>
      <p:sp>
        <p:nvSpPr>
          <p:cNvPr id="6" name="모서리가 둥근 직사각형 11">
            <a:extLst>
              <a:ext uri="{FF2B5EF4-FFF2-40B4-BE49-F238E27FC236}">
                <a16:creationId xmlns:a16="http://schemas.microsoft.com/office/drawing/2014/main" id="{661A767F-5D36-4F0C-8729-0AF27FC831D9}"/>
              </a:ext>
            </a:extLst>
          </p:cNvPr>
          <p:cNvSpPr/>
          <p:nvPr userDrawn="1"/>
        </p:nvSpPr>
        <p:spPr>
          <a:xfrm>
            <a:off x="536945" y="2847983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48A87D46-D48B-4A44-AAFA-1848F9E07C72}"/>
              </a:ext>
            </a:extLst>
          </p:cNvPr>
          <p:cNvSpPr/>
          <p:nvPr userDrawn="1"/>
        </p:nvSpPr>
        <p:spPr>
          <a:xfrm>
            <a:off x="8952369" y="3129103"/>
            <a:ext cx="1376112" cy="1376112"/>
          </a:xfrm>
          <a:prstGeom prst="ellipse">
            <a:avLst/>
          </a:prstGeom>
          <a:solidFill>
            <a:srgbClr val="BAD98A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C45BD068-E573-46DC-A8A1-CFC8D561E139}"/>
              </a:ext>
            </a:extLst>
          </p:cNvPr>
          <p:cNvCxnSpPr>
            <a:cxnSpLocks/>
          </p:cNvCxnSpPr>
          <p:nvPr userDrawn="1"/>
        </p:nvCxnSpPr>
        <p:spPr>
          <a:xfrm flipV="1">
            <a:off x="9917914" y="5839175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>
            <a:extLst>
              <a:ext uri="{FF2B5EF4-FFF2-40B4-BE49-F238E27FC236}">
                <a16:creationId xmlns:a16="http://schemas.microsoft.com/office/drawing/2014/main" id="{27BAD10B-36F7-45AE-A810-FDD38C4FAD3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478970" y="3043422"/>
            <a:ext cx="8074025" cy="2850632"/>
          </a:xfrm>
          <a:prstGeom prst="rect">
            <a:avLst/>
          </a:prstGeom>
        </p:spPr>
      </p:pic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2490E606-330F-49C2-AFAB-771218D8074C}"/>
              </a:ext>
            </a:extLst>
          </p:cNvPr>
          <p:cNvCxnSpPr>
            <a:cxnSpLocks/>
          </p:cNvCxnSpPr>
          <p:nvPr userDrawn="1"/>
        </p:nvCxnSpPr>
        <p:spPr>
          <a:xfrm flipV="1">
            <a:off x="1" y="4304654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54089D1B-BE63-4034-8278-E1B92AC6482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5423678"/>
            <a:ext cx="1026221" cy="670425"/>
          </a:xfrm>
          <a:prstGeom prst="line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9100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모서리가 둥근 직사각형 11">
            <a:extLst>
              <a:ext uri="{FF2B5EF4-FFF2-40B4-BE49-F238E27FC236}">
                <a16:creationId xmlns:a16="http://schemas.microsoft.com/office/drawing/2014/main" id="{5800B28A-9880-4700-8B6D-E0980EF8D61C}"/>
              </a:ext>
            </a:extLst>
          </p:cNvPr>
          <p:cNvSpPr/>
          <p:nvPr userDrawn="1"/>
        </p:nvSpPr>
        <p:spPr>
          <a:xfrm>
            <a:off x="808" y="0"/>
            <a:ext cx="3473684" cy="5808677"/>
          </a:xfrm>
          <a:prstGeom prst="roundRect">
            <a:avLst>
              <a:gd name="adj" fmla="val 0"/>
            </a:avLst>
          </a:prstGeom>
          <a:solidFill>
            <a:srgbClr val="FBEF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모서리가 둥근 직사각형 11"/>
          <p:cNvSpPr/>
          <p:nvPr userDrawn="1"/>
        </p:nvSpPr>
        <p:spPr>
          <a:xfrm>
            <a:off x="808" y="1752585"/>
            <a:ext cx="3473684" cy="5808677"/>
          </a:xfrm>
          <a:prstGeom prst="roundRect">
            <a:avLst>
              <a:gd name="adj" fmla="val 0"/>
            </a:avLst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47" name="그림 146">
            <a:extLst>
              <a:ext uri="{FF2B5EF4-FFF2-40B4-BE49-F238E27FC236}">
                <a16:creationId xmlns:a16="http://schemas.microsoft.com/office/drawing/2014/main" id="{22E88A47-5FA9-41A7-B59B-3CA0423D1BB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65" y="1752586"/>
            <a:ext cx="2323471" cy="5808677"/>
          </a:xfrm>
          <a:prstGeom prst="rect">
            <a:avLst/>
          </a:prstGeom>
        </p:spPr>
      </p:pic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78CCC3B5-3F11-4FF8-9B8A-DB8D0548D935}"/>
              </a:ext>
            </a:extLst>
          </p:cNvPr>
          <p:cNvCxnSpPr>
            <a:cxnSpLocks/>
          </p:cNvCxnSpPr>
          <p:nvPr userDrawn="1"/>
        </p:nvCxnSpPr>
        <p:spPr>
          <a:xfrm flipV="1">
            <a:off x="3690517" y="5324946"/>
            <a:ext cx="2421726" cy="1534521"/>
          </a:xfrm>
          <a:prstGeom prst="line">
            <a:avLst/>
          </a:prstGeom>
          <a:ln>
            <a:solidFill>
              <a:srgbClr val="BAD98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직선 연결선 119">
            <a:extLst>
              <a:ext uri="{FF2B5EF4-FFF2-40B4-BE49-F238E27FC236}">
                <a16:creationId xmlns:a16="http://schemas.microsoft.com/office/drawing/2014/main" id="{06790A8C-CD1D-45D2-82F5-A3E584F7C297}"/>
              </a:ext>
            </a:extLst>
          </p:cNvPr>
          <p:cNvCxnSpPr>
            <a:cxnSpLocks/>
          </p:cNvCxnSpPr>
          <p:nvPr userDrawn="1"/>
        </p:nvCxnSpPr>
        <p:spPr>
          <a:xfrm flipV="1">
            <a:off x="3690516" y="6443970"/>
            <a:ext cx="1026221" cy="670425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1" name="그림 140" descr="개체이(가) 표시된 사진&#10;&#10;자동 생성된 설명">
            <a:extLst>
              <a:ext uri="{FF2B5EF4-FFF2-40B4-BE49-F238E27FC236}">
                <a16:creationId xmlns:a16="http://schemas.microsoft.com/office/drawing/2014/main" id="{A5A66CA2-C4D1-403D-BDA7-E67F3C01E7E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1373" y="0"/>
            <a:ext cx="4571088" cy="2556495"/>
          </a:xfrm>
          <a:prstGeom prst="rect">
            <a:avLst/>
          </a:prstGeom>
        </p:spPr>
      </p:pic>
      <p:sp>
        <p:nvSpPr>
          <p:cNvPr id="144" name="타원 143">
            <a:extLst>
              <a:ext uri="{FF2B5EF4-FFF2-40B4-BE49-F238E27FC236}">
                <a16:creationId xmlns:a16="http://schemas.microsoft.com/office/drawing/2014/main" id="{E3F18D9D-76D5-4D62-BAF0-986C864D9FE9}"/>
              </a:ext>
            </a:extLst>
          </p:cNvPr>
          <p:cNvSpPr/>
          <p:nvPr userDrawn="1"/>
        </p:nvSpPr>
        <p:spPr>
          <a:xfrm>
            <a:off x="1536186" y="319996"/>
            <a:ext cx="1212315" cy="1212315"/>
          </a:xfrm>
          <a:prstGeom prst="ellipse">
            <a:avLst/>
          </a:prstGeom>
          <a:solidFill>
            <a:srgbClr val="BAD98A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2" name="직선 연결선 131">
            <a:extLst>
              <a:ext uri="{FF2B5EF4-FFF2-40B4-BE49-F238E27FC236}">
                <a16:creationId xmlns:a16="http://schemas.microsoft.com/office/drawing/2014/main" id="{89A75CB2-CDD7-4712-9320-C4A9008FA80C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1532311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7691" y="328289"/>
            <a:ext cx="1007902" cy="183600"/>
          </a:xfrm>
          <a:prstGeom prst="rect">
            <a:avLst/>
          </a:prstGeom>
        </p:spPr>
      </p:pic>
      <p:sp>
        <p:nvSpPr>
          <p:cNvPr id="13" name="모서리가 둥근 직사각형 11">
            <a:extLst>
              <a:ext uri="{FF2B5EF4-FFF2-40B4-BE49-F238E27FC236}">
                <a16:creationId xmlns:a16="http://schemas.microsoft.com/office/drawing/2014/main" id="{1CEFE822-B151-4504-AC07-E598169CDEFC}"/>
              </a:ext>
            </a:extLst>
          </p:cNvPr>
          <p:cNvSpPr/>
          <p:nvPr userDrawn="1"/>
        </p:nvSpPr>
        <p:spPr>
          <a:xfrm>
            <a:off x="378148" y="1332359"/>
            <a:ext cx="221335" cy="216024"/>
          </a:xfrm>
          <a:prstGeom prst="roundRect">
            <a:avLst>
              <a:gd name="adj" fmla="val 0"/>
            </a:avLst>
          </a:prstGeom>
          <a:solidFill>
            <a:srgbClr val="F6DC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9502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1">
            <a:extLst>
              <a:ext uri="{FF2B5EF4-FFF2-40B4-BE49-F238E27FC236}">
                <a16:creationId xmlns:a16="http://schemas.microsoft.com/office/drawing/2014/main" id="{D80985C9-8E7C-4790-95B9-E34CA3E2DFA0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FDEAD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모서리가 둥근 직사각형 11">
            <a:extLst>
              <a:ext uri="{FF2B5EF4-FFF2-40B4-BE49-F238E27FC236}">
                <a16:creationId xmlns:a16="http://schemas.microsoft.com/office/drawing/2014/main" id="{5195BA14-FF98-45CA-AB24-168396A587C6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B01C0F70-4EF2-428B-9D5F-E973A03F9349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4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4C930B5B-E7F4-4A5E-84DC-6BEEB5F8837A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F128E15F-0E3A-478B-899F-451499AA14C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22" y="0"/>
            <a:ext cx="4442337" cy="2484487"/>
          </a:xfrm>
          <a:prstGeom prst="rect">
            <a:avLst/>
          </a:prstGeom>
        </p:spPr>
      </p:pic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83667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89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5814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70" r:id="rId2"/>
    <p:sldLayoutId id="2147483725" r:id="rId3"/>
    <p:sldLayoutId id="2147483769" r:id="rId4"/>
    <p:sldLayoutId id="2147483726" r:id="rId5"/>
    <p:sldLayoutId id="2147483768" r:id="rId6"/>
    <p:sldLayoutId id="2147483727" r:id="rId7"/>
    <p:sldLayoutId id="2147483767" r:id="rId8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D0C09651-AACF-4F50-AC18-7C38F208AAE5}"/>
              </a:ext>
            </a:extLst>
          </p:cNvPr>
          <p:cNvSpPr/>
          <p:nvPr userDrawn="1"/>
        </p:nvSpPr>
        <p:spPr>
          <a:xfrm>
            <a:off x="162124" y="180231"/>
            <a:ext cx="10441159" cy="1008112"/>
          </a:xfrm>
          <a:prstGeom prst="rect">
            <a:avLst/>
          </a:prstGeom>
          <a:solidFill>
            <a:srgbClr val="6DBDD7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B8760D7F-BC96-4AEB-8ED0-B3DD6C5827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62"/>
          <a:stretch/>
        </p:blipFill>
        <p:spPr>
          <a:xfrm rot="10800000">
            <a:off x="8083003" y="0"/>
            <a:ext cx="2448907" cy="1200300"/>
          </a:xfrm>
          <a:prstGeom prst="rect">
            <a:avLst/>
          </a:prstGeom>
        </p:spPr>
      </p:pic>
      <p:sp>
        <p:nvSpPr>
          <p:cNvPr id="17" name="타원 16">
            <a:extLst>
              <a:ext uri="{FF2B5EF4-FFF2-40B4-BE49-F238E27FC236}">
                <a16:creationId xmlns:a16="http://schemas.microsoft.com/office/drawing/2014/main" id="{AFC15F33-E8E8-4159-BAFB-020468351414}"/>
              </a:ext>
            </a:extLst>
          </p:cNvPr>
          <p:cNvSpPr/>
          <p:nvPr userDrawn="1"/>
        </p:nvSpPr>
        <p:spPr>
          <a:xfrm>
            <a:off x="9112554" y="319677"/>
            <a:ext cx="668697" cy="668697"/>
          </a:xfrm>
          <a:prstGeom prst="ellipse">
            <a:avLst/>
          </a:prstGeom>
          <a:solidFill>
            <a:srgbClr val="FFC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59404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94" r:id="rId5"/>
    <p:sldLayoutId id="2147483795" r:id="rId6"/>
    <p:sldLayoutId id="2147483796" r:id="rId7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2E74714F-84CA-4BF0-9E74-A255CF5603F6}"/>
              </a:ext>
            </a:extLst>
          </p:cNvPr>
          <p:cNvSpPr/>
          <p:nvPr userDrawn="1"/>
        </p:nvSpPr>
        <p:spPr>
          <a:xfrm>
            <a:off x="162124" y="180231"/>
            <a:ext cx="10441159" cy="1008112"/>
          </a:xfrm>
          <a:prstGeom prst="rect">
            <a:avLst/>
          </a:prstGeom>
          <a:solidFill>
            <a:srgbClr val="FBEF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3C2039CD-A150-4D06-8E69-25E592FDC6B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62"/>
          <a:stretch/>
        </p:blipFill>
        <p:spPr>
          <a:xfrm rot="10800000">
            <a:off x="8083003" y="0"/>
            <a:ext cx="2448907" cy="1200300"/>
          </a:xfrm>
          <a:prstGeom prst="rect">
            <a:avLst/>
          </a:prstGeom>
        </p:spPr>
      </p:pic>
      <p:sp>
        <p:nvSpPr>
          <p:cNvPr id="18" name="타원 17">
            <a:extLst>
              <a:ext uri="{FF2B5EF4-FFF2-40B4-BE49-F238E27FC236}">
                <a16:creationId xmlns:a16="http://schemas.microsoft.com/office/drawing/2014/main" id="{153E18EF-01B9-4280-B689-711EE015324D}"/>
              </a:ext>
            </a:extLst>
          </p:cNvPr>
          <p:cNvSpPr/>
          <p:nvPr userDrawn="1"/>
        </p:nvSpPr>
        <p:spPr>
          <a:xfrm>
            <a:off x="9112554" y="319677"/>
            <a:ext cx="668697" cy="668697"/>
          </a:xfrm>
          <a:prstGeom prst="ellipse">
            <a:avLst/>
          </a:prstGeom>
          <a:solidFill>
            <a:srgbClr val="BAD98A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9671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6611193-7F9C-4B2B-8567-978696525031}"/>
              </a:ext>
            </a:extLst>
          </p:cNvPr>
          <p:cNvSpPr/>
          <p:nvPr userDrawn="1"/>
        </p:nvSpPr>
        <p:spPr>
          <a:xfrm>
            <a:off x="162124" y="180231"/>
            <a:ext cx="10441159" cy="1008112"/>
          </a:xfrm>
          <a:prstGeom prst="rect">
            <a:avLst/>
          </a:prstGeom>
          <a:solidFill>
            <a:srgbClr val="BAD98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9364000A-A52B-4E85-A3A0-6C37C2539F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62"/>
          <a:stretch/>
        </p:blipFill>
        <p:spPr>
          <a:xfrm rot="10800000">
            <a:off x="8083003" y="0"/>
            <a:ext cx="2448907" cy="1200300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70CB31F5-4486-49DE-93C7-8B00D30BED83}"/>
              </a:ext>
            </a:extLst>
          </p:cNvPr>
          <p:cNvSpPr/>
          <p:nvPr userDrawn="1"/>
        </p:nvSpPr>
        <p:spPr>
          <a:xfrm>
            <a:off x="9112554" y="319677"/>
            <a:ext cx="668697" cy="668697"/>
          </a:xfrm>
          <a:prstGeom prst="ellipse">
            <a:avLst/>
          </a:prstGeom>
          <a:solidFill>
            <a:srgbClr val="FFC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4322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1">
            <a:extLst>
              <a:ext uri="{FF2B5EF4-FFF2-40B4-BE49-F238E27FC236}">
                <a16:creationId xmlns:a16="http://schemas.microsoft.com/office/drawing/2014/main" id="{D80985C9-8E7C-4790-95B9-E34CA3E2DFA0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FDEAD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모서리가 둥근 직사각형 11">
            <a:extLst>
              <a:ext uri="{FF2B5EF4-FFF2-40B4-BE49-F238E27FC236}">
                <a16:creationId xmlns:a16="http://schemas.microsoft.com/office/drawing/2014/main" id="{5195BA14-FF98-45CA-AB24-168396A587C6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B01C0F70-4EF2-428B-9D5F-E973A03F9349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4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4C930B5B-E7F4-4A5E-84DC-6BEEB5F8837A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F128E15F-0E3A-478B-899F-451499AA14C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22" y="0"/>
            <a:ext cx="4442337" cy="2484487"/>
          </a:xfrm>
          <a:prstGeom prst="rect">
            <a:avLst/>
          </a:prstGeom>
        </p:spPr>
      </p:pic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16545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4" r:id="rId2"/>
    <p:sldLayoutId id="2147483781" r:id="rId3"/>
    <p:sldLayoutId id="2147483782" r:id="rId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D0C09651-AACF-4F50-AC18-7C38F208AAE5}"/>
              </a:ext>
            </a:extLst>
          </p:cNvPr>
          <p:cNvSpPr/>
          <p:nvPr userDrawn="1"/>
        </p:nvSpPr>
        <p:spPr>
          <a:xfrm>
            <a:off x="162124" y="180231"/>
            <a:ext cx="10441159" cy="1008112"/>
          </a:xfrm>
          <a:prstGeom prst="rect">
            <a:avLst/>
          </a:prstGeom>
          <a:solidFill>
            <a:srgbClr val="6DBDD7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B8760D7F-BC96-4AEB-8ED0-B3DD6C5827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62"/>
          <a:stretch/>
        </p:blipFill>
        <p:spPr>
          <a:xfrm rot="10800000">
            <a:off x="8083002" y="-1"/>
            <a:ext cx="2448907" cy="1200300"/>
          </a:xfrm>
          <a:prstGeom prst="rect">
            <a:avLst/>
          </a:prstGeom>
        </p:spPr>
      </p:pic>
      <p:sp>
        <p:nvSpPr>
          <p:cNvPr id="17" name="타원 16">
            <a:extLst>
              <a:ext uri="{FF2B5EF4-FFF2-40B4-BE49-F238E27FC236}">
                <a16:creationId xmlns:a16="http://schemas.microsoft.com/office/drawing/2014/main" id="{AFC15F33-E8E8-4159-BAFB-020468351414}"/>
              </a:ext>
            </a:extLst>
          </p:cNvPr>
          <p:cNvSpPr/>
          <p:nvPr userDrawn="1"/>
        </p:nvSpPr>
        <p:spPr>
          <a:xfrm>
            <a:off x="9112554" y="319677"/>
            <a:ext cx="668697" cy="668697"/>
          </a:xfrm>
          <a:prstGeom prst="ellipse">
            <a:avLst/>
          </a:prstGeom>
          <a:solidFill>
            <a:srgbClr val="FFC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29115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1">
            <a:extLst>
              <a:ext uri="{FF2B5EF4-FFF2-40B4-BE49-F238E27FC236}">
                <a16:creationId xmlns:a16="http://schemas.microsoft.com/office/drawing/2014/main" id="{D80985C9-8E7C-4790-95B9-E34CA3E2DFA0}"/>
              </a:ext>
            </a:extLst>
          </p:cNvPr>
          <p:cNvSpPr/>
          <p:nvPr userDrawn="1"/>
        </p:nvSpPr>
        <p:spPr>
          <a:xfrm>
            <a:off x="808" y="0"/>
            <a:ext cx="10692592" cy="7561263"/>
          </a:xfrm>
          <a:prstGeom prst="roundRect">
            <a:avLst>
              <a:gd name="adj" fmla="val 0"/>
            </a:avLst>
          </a:prstGeom>
          <a:solidFill>
            <a:srgbClr val="FDEAD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모서리가 둥근 직사각형 11">
            <a:extLst>
              <a:ext uri="{FF2B5EF4-FFF2-40B4-BE49-F238E27FC236}">
                <a16:creationId xmlns:a16="http://schemas.microsoft.com/office/drawing/2014/main" id="{5195BA14-FF98-45CA-AB24-168396A587C6}"/>
              </a:ext>
            </a:extLst>
          </p:cNvPr>
          <p:cNvSpPr/>
          <p:nvPr userDrawn="1"/>
        </p:nvSpPr>
        <p:spPr>
          <a:xfrm>
            <a:off x="378148" y="2550215"/>
            <a:ext cx="288032" cy="281120"/>
          </a:xfrm>
          <a:prstGeom prst="roundRect">
            <a:avLst>
              <a:gd name="adj" fmla="val 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B01C0F70-4EF2-428B-9D5F-E973A03F9349}"/>
              </a:ext>
            </a:extLst>
          </p:cNvPr>
          <p:cNvSpPr/>
          <p:nvPr userDrawn="1"/>
        </p:nvSpPr>
        <p:spPr>
          <a:xfrm>
            <a:off x="1962324" y="540271"/>
            <a:ext cx="1376112" cy="1376112"/>
          </a:xfrm>
          <a:prstGeom prst="ellipse">
            <a:avLst/>
          </a:prstGeom>
          <a:solidFill>
            <a:schemeClr val="accent4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4C930B5B-E7F4-4A5E-84DC-6BEEB5F8837A}"/>
              </a:ext>
            </a:extLst>
          </p:cNvPr>
          <p:cNvCxnSpPr>
            <a:cxnSpLocks/>
          </p:cNvCxnSpPr>
          <p:nvPr userDrawn="1"/>
        </p:nvCxnSpPr>
        <p:spPr>
          <a:xfrm flipV="1">
            <a:off x="568912" y="2030087"/>
            <a:ext cx="241284" cy="297571"/>
          </a:xfrm>
          <a:prstGeom prst="line">
            <a:avLst/>
          </a:prstGeom>
          <a:ln w="76200">
            <a:solidFill>
              <a:srgbClr val="BAD9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F128E15F-0E3A-478B-899F-451499AA14C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22" y="0"/>
            <a:ext cx="4442337" cy="2484487"/>
          </a:xfrm>
          <a:prstGeom prst="rect">
            <a:avLst/>
          </a:prstGeom>
        </p:spPr>
      </p:pic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4953843" y="7280556"/>
            <a:ext cx="720079" cy="249963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ctr" defTabSz="1043056" rtl="0" eaLnBrk="1" latinLnBrk="1" hangingPunct="1">
              <a:defRPr sz="900" kern="1200">
                <a:solidFill>
                  <a:schemeClr val="tx1"/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28C1673-32E0-4A24-853B-9F5D9038D2F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1306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3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5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1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3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3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3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3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3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98228" y="885214"/>
            <a:ext cx="6148720" cy="441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차세대 </a:t>
            </a:r>
            <a:r>
              <a:rPr kumimoji="0" lang="ko-KR" alt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지방교육행</a:t>
            </a:r>
            <a:r>
              <a:rPr kumimoji="0" lang="en-US" altLang="ko-KR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·</a:t>
            </a:r>
            <a:r>
              <a:rPr kumimoji="0" lang="ko-KR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재정통합시스템</a:t>
            </a:r>
            <a:endParaRPr kumimoji="0" lang="en-US" altLang="ko-KR" sz="2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98228" y="1326354"/>
            <a:ext cx="547750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4500" b="1" dirty="0">
                <a:solidFill>
                  <a:srgbClr val="287790"/>
                </a:solidFill>
                <a:latin typeface="Noto Sans CJK KR Bold" pitchFamily="34" charset="-127"/>
                <a:ea typeface="Noto Sans CJK KR Bold" pitchFamily="34" charset="-127"/>
              </a:rPr>
              <a:t>예산결산</a:t>
            </a:r>
            <a:endParaRPr lang="en-US" altLang="ko-KR" sz="4500" b="1" dirty="0">
              <a:solidFill>
                <a:srgbClr val="287790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8479964" y="468263"/>
            <a:ext cx="1704789" cy="416951"/>
          </a:xfrm>
          <a:prstGeom prst="roundRect">
            <a:avLst>
              <a:gd name="adj" fmla="val 50000"/>
            </a:avLst>
          </a:prstGeom>
          <a:solidFill>
            <a:srgbClr val="F49052"/>
          </a:solidFill>
          <a:ln>
            <a:solidFill>
              <a:srgbClr val="F490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noProof="0">
                <a:solidFill>
                  <a:prstClr val="white"/>
                </a:solidFill>
                <a:latin typeface="Noto Sans CJK KR Regular" pitchFamily="34" charset="-127"/>
                <a:ea typeface="Noto Sans CJK KR Regular" pitchFamily="34" charset="-127"/>
              </a:rPr>
              <a:t>따라하기 </a:t>
            </a:r>
            <a:r>
              <a:rPr lang="ko-KR" altLang="en-US" sz="1500">
                <a:solidFill>
                  <a:prstClr val="white"/>
                </a:solidFill>
                <a:latin typeface="Noto Sans CJK KR Regular" pitchFamily="34" charset="-127"/>
                <a:ea typeface="Noto Sans CJK KR Regular" pitchFamily="34" charset="-127"/>
              </a:rPr>
              <a:t>매</a:t>
            </a:r>
            <a:r>
              <a:rPr lang="ko-KR" altLang="en-US" sz="1500" noProof="0">
                <a:solidFill>
                  <a:prstClr val="white"/>
                </a:solidFill>
                <a:latin typeface="Noto Sans CJK KR Regular" pitchFamily="34" charset="-127"/>
                <a:ea typeface="Noto Sans CJK KR Regular" pitchFamily="34" charset="-127"/>
              </a:rPr>
              <a:t>뉴얼</a:t>
            </a:r>
            <a:endParaRPr kumimoji="0" lang="ko-KR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3159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ko-KR" dirty="0">
                <a:solidFill>
                  <a:schemeClr val="tx1"/>
                </a:solidFill>
              </a:rPr>
              <a:t>CONTENTS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" name="제목 19">
            <a:extLst>
              <a:ext uri="{FF2B5EF4-FFF2-40B4-BE49-F238E27FC236}">
                <a16:creationId xmlns:a16="http://schemas.microsoft.com/office/drawing/2014/main" id="{0F95BC9C-EEA9-4DE9-B4DD-148A89B06505}"/>
              </a:ext>
            </a:extLst>
          </p:cNvPr>
          <p:cNvSpPr txBox="1">
            <a:spLocks/>
          </p:cNvSpPr>
          <p:nvPr/>
        </p:nvSpPr>
        <p:spPr>
          <a:xfrm>
            <a:off x="3834532" y="612279"/>
            <a:ext cx="6480720" cy="6768752"/>
          </a:xfrm>
          <a:prstGeom prst="rect">
            <a:avLst/>
          </a:prstGeom>
        </p:spPr>
        <p:txBody>
          <a:bodyPr anchor="t" anchorCtr="0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marR="0" lvl="0" algn="l" defTabSz="914400" rtl="0" eaLnBrk="1" fontAlgn="auto" latinLnBrk="1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2000" noProof="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R="0" lvl="0" algn="l" defTabSz="914400" rtl="0" eaLnBrk="1" fontAlgn="auto" latinLnBrk="1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2000" noProof="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Ⅰ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. 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시스템 개요</a:t>
            </a:r>
            <a:endParaRPr kumimoji="0" lang="en-US" altLang="ko-K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j-cs"/>
            </a:endParaRPr>
          </a:p>
          <a:p>
            <a:pPr lvl="0" algn="l" defTabSz="1043056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n-cs"/>
              </a:rPr>
              <a:t>          </a:t>
            </a: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n-cs"/>
              </a:rPr>
              <a:t>1. </a:t>
            </a: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n-cs"/>
              </a:rPr>
              <a:t>예산결산 개요</a:t>
            </a:r>
            <a:endParaRPr lang="en-US" altLang="ko-KR" sz="14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lvl="0" algn="l" defTabSz="1043056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n-cs"/>
              </a:rPr>
              <a:t>          2. </a:t>
            </a: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n-cs"/>
              </a:rPr>
              <a:t>업무처리 흐름도</a:t>
            </a:r>
            <a:endParaRPr lang="en-US" altLang="ko-KR" sz="14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lvl="0" algn="l" defTabSz="1043056">
              <a:lnSpc>
                <a:spcPct val="150000"/>
              </a:lnSpc>
              <a:spcBef>
                <a:spcPts val="0"/>
              </a:spcBef>
              <a:defRPr/>
            </a:pPr>
            <a:r>
              <a:rPr kumimoji="0" lang="en-US" altLang="ko-KR" sz="1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         3. </a:t>
            </a:r>
            <a:r>
              <a:rPr kumimoji="0" lang="ko-KR" altLang="en-US" sz="1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메뉴 및 권한</a:t>
            </a:r>
            <a:endParaRPr lang="en-US" altLang="ko-KR" sz="14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623888" lvl="0" algn="l">
              <a:lnSpc>
                <a:spcPct val="150000"/>
              </a:lnSpc>
              <a:defRPr/>
            </a:pPr>
            <a:endParaRPr kumimoji="0" lang="en-US" altLang="ko-KR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</a:endParaRPr>
          </a:p>
          <a:p>
            <a:pPr marL="623888" lvl="0" algn="l">
              <a:lnSpc>
                <a:spcPct val="150000"/>
              </a:lnSpc>
              <a:defRPr/>
            </a:pPr>
            <a:endParaRPr kumimoji="0" lang="en-US" altLang="ko-KR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</a:endParaRPr>
          </a:p>
          <a:p>
            <a:pPr lvl="0" algn="l">
              <a:lnSpc>
                <a:spcPct val="150000"/>
              </a:lnSpc>
              <a:defRPr/>
            </a:pPr>
            <a:r>
              <a:rPr lang="en-US" altLang="ko-KR" sz="2000" noProof="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Ⅱ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. </a:t>
            </a:r>
            <a:r>
              <a:rPr lang="ko-KR" altLang="en-US" sz="2000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세부업무</a:t>
            </a:r>
            <a:endParaRPr lang="en-US" altLang="ko-KR" sz="2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lvl="0" algn="l">
              <a:lnSpc>
                <a:spcPct val="150000"/>
              </a:lnSpc>
              <a:defRPr/>
            </a:pP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         </a:t>
            </a: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1. </a:t>
            </a: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업무별 마감 확인</a:t>
            </a: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/</a:t>
            </a: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접수</a:t>
            </a: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, </a:t>
            </a:r>
            <a:r>
              <a:rPr lang="ko-KR" altLang="en-US" sz="1400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결산자료</a:t>
            </a: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생성 및 확인</a:t>
            </a:r>
            <a:endParaRPr lang="en-US" altLang="ko-KR" sz="14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lvl="0" algn="l">
              <a:lnSpc>
                <a:spcPct val="150000"/>
              </a:lnSpc>
              <a:defRPr/>
            </a:pP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         2. </a:t>
            </a: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세입</a:t>
            </a: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·</a:t>
            </a: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세출 결산서 작성 및 출력</a:t>
            </a:r>
            <a:endParaRPr lang="en-US" altLang="ko-KR" sz="14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lvl="0" algn="l">
              <a:lnSpc>
                <a:spcPct val="150000"/>
              </a:lnSpc>
              <a:defRPr/>
            </a:pP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         3. </a:t>
            </a: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세입</a:t>
            </a: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·</a:t>
            </a:r>
            <a:r>
              <a:rPr lang="ko-KR" altLang="en-US" sz="1400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세출결산</a:t>
            </a: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첨부서류</a:t>
            </a: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</a:t>
            </a: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작성 및 출력</a:t>
            </a:r>
            <a:endParaRPr lang="en-US" altLang="ko-KR" sz="14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lvl="0" algn="l">
              <a:lnSpc>
                <a:spcPct val="150000"/>
              </a:lnSpc>
              <a:defRPr/>
            </a:pP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         4. </a:t>
            </a: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계속비결산명세서 작성 및 출력</a:t>
            </a:r>
            <a:endParaRPr lang="en-US" altLang="ko-KR" sz="14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lvl="0" algn="l">
              <a:lnSpc>
                <a:spcPct val="150000"/>
              </a:lnSpc>
              <a:defRPr/>
            </a:pPr>
            <a:r>
              <a:rPr lang="en-US" altLang="ko-KR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         5. </a:t>
            </a:r>
            <a:r>
              <a:rPr lang="ko-KR" altLang="en-US" sz="1400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예산결산서</a:t>
            </a:r>
            <a:r>
              <a:rPr lang="ko-KR" altLang="en-US" sz="14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출력 및 </a:t>
            </a:r>
            <a:r>
              <a:rPr lang="ko-KR" altLang="en-US" sz="1400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결산확정</a:t>
            </a:r>
            <a:endParaRPr lang="en-US" altLang="ko-KR" sz="14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54686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AC1BEC-A017-4339-BAA3-BAC46BFB548E}"/>
              </a:ext>
            </a:extLst>
          </p:cNvPr>
          <p:cNvSpPr txBox="1"/>
          <p:nvPr/>
        </p:nvSpPr>
        <p:spPr>
          <a:xfrm>
            <a:off x="2903480" y="3132559"/>
            <a:ext cx="1601721" cy="1200329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개요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0" marR="0" lvl="0" indent="0" algn="l" defTabSz="1043056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업무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처리 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흐름도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0" marR="0" lvl="0" indent="0" algn="l" defTabSz="1043056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메뉴 및 권한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4" name="모서리가 둥근 직사각형 2">
            <a:extLst>
              <a:ext uri="{FF2B5EF4-FFF2-40B4-BE49-F238E27FC236}">
                <a16:creationId xmlns:a16="http://schemas.microsoft.com/office/drawing/2014/main" id="{B6489ABF-9A70-4878-BD48-2578C5651B76}"/>
              </a:ext>
            </a:extLst>
          </p:cNvPr>
          <p:cNvSpPr/>
          <p:nvPr/>
        </p:nvSpPr>
        <p:spPr>
          <a:xfrm>
            <a:off x="2551348" y="3276969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" name="모서리가 둥근 직사각형 6">
            <a:extLst>
              <a:ext uri="{FF2B5EF4-FFF2-40B4-BE49-F238E27FC236}">
                <a16:creationId xmlns:a16="http://schemas.microsoft.com/office/drawing/2014/main" id="{87601317-A4F8-4C02-AAE5-337869BB5C79}"/>
              </a:ext>
            </a:extLst>
          </p:cNvPr>
          <p:cNvSpPr/>
          <p:nvPr/>
        </p:nvSpPr>
        <p:spPr>
          <a:xfrm>
            <a:off x="2551348" y="3643095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" name="모서리가 둥근 직사각형 9">
            <a:extLst>
              <a:ext uri="{FF2B5EF4-FFF2-40B4-BE49-F238E27FC236}">
                <a16:creationId xmlns:a16="http://schemas.microsoft.com/office/drawing/2014/main" id="{0189E792-DE0C-4F68-831B-9F5A7B2415A8}"/>
              </a:ext>
            </a:extLst>
          </p:cNvPr>
          <p:cNvSpPr/>
          <p:nvPr/>
        </p:nvSpPr>
        <p:spPr>
          <a:xfrm>
            <a:off x="2551348" y="3997049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8" name="제목 19">
            <a:extLst>
              <a:ext uri="{FF2B5EF4-FFF2-40B4-BE49-F238E27FC236}">
                <a16:creationId xmlns:a16="http://schemas.microsoft.com/office/drawing/2014/main" id="{0F95BC9C-EEA9-4DE9-B4DD-148A89B06505}"/>
              </a:ext>
            </a:extLst>
          </p:cNvPr>
          <p:cNvSpPr txBox="1">
            <a:spLocks/>
          </p:cNvSpPr>
          <p:nvPr/>
        </p:nvSpPr>
        <p:spPr>
          <a:xfrm>
            <a:off x="2430377" y="2379807"/>
            <a:ext cx="8263024" cy="73538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Ⅰ.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시스템 개요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EDFC7DEF-4B1A-4313-8FA6-4C43D4A289AB}"/>
              </a:ext>
            </a:extLst>
          </p:cNvPr>
          <p:cNvCxnSpPr/>
          <p:nvPr/>
        </p:nvCxnSpPr>
        <p:spPr>
          <a:xfrm>
            <a:off x="2430377" y="3115831"/>
            <a:ext cx="5832648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2009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예산결산 개요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7DE14788-35F4-4753-A1B9-CC0F94486268}"/>
              </a:ext>
            </a:extLst>
          </p:cNvPr>
          <p:cNvSpPr/>
          <p:nvPr/>
        </p:nvSpPr>
        <p:spPr>
          <a:xfrm>
            <a:off x="641406" y="1779767"/>
            <a:ext cx="9313806" cy="18338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2A4BF72-2848-449E-B161-5B4E12720B24}"/>
              </a:ext>
            </a:extLst>
          </p:cNvPr>
          <p:cNvSpPr txBox="1"/>
          <p:nvPr/>
        </p:nvSpPr>
        <p:spPr>
          <a:xfrm>
            <a:off x="651897" y="1823495"/>
            <a:ext cx="930331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lvl="0" indent="-179388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300" dirty="0" err="1"/>
              <a:t>예산결산은</a:t>
            </a:r>
            <a:r>
              <a:rPr lang="ko-KR" altLang="en-US" sz="1300" dirty="0"/>
              <a:t> 세입</a:t>
            </a:r>
            <a:r>
              <a:rPr lang="en-US" altLang="ko-KR" sz="1300" dirty="0"/>
              <a:t>, </a:t>
            </a:r>
            <a:r>
              <a:rPr lang="ko-KR" altLang="en-US" sz="1300" dirty="0"/>
              <a:t>세출</a:t>
            </a:r>
            <a:r>
              <a:rPr lang="en-US" altLang="ko-KR" sz="1300" dirty="0"/>
              <a:t>, </a:t>
            </a:r>
            <a:r>
              <a:rPr lang="ko-KR" altLang="en-US" sz="1300" dirty="0"/>
              <a:t>세입세출외현금</a:t>
            </a:r>
            <a:r>
              <a:rPr lang="en-US" altLang="ko-KR" sz="1300" dirty="0"/>
              <a:t>, </a:t>
            </a:r>
            <a:r>
              <a:rPr lang="ko-KR" altLang="en-US" sz="1300" dirty="0"/>
              <a:t>채권 및 부채 업무에 대한 결산서를 작성하고</a:t>
            </a:r>
            <a:r>
              <a:rPr lang="en-US" altLang="ko-KR" sz="1300" dirty="0"/>
              <a:t> </a:t>
            </a:r>
            <a:r>
              <a:rPr lang="ko-KR" altLang="en-US" sz="1300" dirty="0"/>
              <a:t>출력 및 관리를 위한 시스템</a:t>
            </a:r>
            <a:endParaRPr lang="en-US" altLang="ko-KR" sz="1300" dirty="0"/>
          </a:p>
          <a:p>
            <a:pPr marL="179388" lvl="0" indent="-179388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300" dirty="0"/>
              <a:t>예산결산 시스템은 결산자료관리</a:t>
            </a:r>
            <a:r>
              <a:rPr lang="en-US" altLang="ko-KR" sz="1300" dirty="0"/>
              <a:t>, </a:t>
            </a:r>
            <a:r>
              <a:rPr lang="ko-KR" altLang="en-US" sz="1300" dirty="0"/>
              <a:t>세입</a:t>
            </a:r>
            <a:r>
              <a:rPr lang="en-US" altLang="ko-KR" sz="1300" dirty="0"/>
              <a:t>·</a:t>
            </a:r>
            <a:r>
              <a:rPr lang="ko-KR" altLang="en-US" sz="1300" dirty="0"/>
              <a:t>세출결산보고서</a:t>
            </a:r>
            <a:r>
              <a:rPr lang="en-US" altLang="ko-KR" sz="1300" dirty="0"/>
              <a:t>, </a:t>
            </a:r>
            <a:r>
              <a:rPr lang="ko-KR" altLang="en-US" sz="1300" dirty="0"/>
              <a:t>세입</a:t>
            </a:r>
            <a:r>
              <a:rPr lang="en-US" altLang="ko-KR" sz="1300" dirty="0"/>
              <a:t>·</a:t>
            </a:r>
            <a:r>
              <a:rPr lang="ko-KR" altLang="en-US" sz="1300" dirty="0"/>
              <a:t>세출결산첨부서류</a:t>
            </a:r>
            <a:r>
              <a:rPr lang="en-US" altLang="ko-KR" sz="1300" dirty="0"/>
              <a:t>, </a:t>
            </a:r>
            <a:r>
              <a:rPr lang="ko-KR" altLang="en-US" sz="1300" dirty="0"/>
              <a:t>감사원보고관리로 구성</a:t>
            </a:r>
            <a:endParaRPr lang="en-US" altLang="ko-KR" sz="1300" dirty="0"/>
          </a:p>
          <a:p>
            <a:pPr marL="179388" lvl="0" indent="-179388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300" dirty="0">
                <a:latin typeface="Noto Sans CJK KR Medium"/>
                <a:ea typeface="Noto Sans CJK KR Medium"/>
              </a:rPr>
              <a:t>결산자료관리는 월별 </a:t>
            </a:r>
            <a:r>
              <a:rPr lang="ko-KR" altLang="en-US" sz="1300" dirty="0" err="1">
                <a:latin typeface="Noto Sans CJK KR Medium"/>
                <a:ea typeface="Noto Sans CJK KR Medium"/>
              </a:rPr>
              <a:t>업무마감</a:t>
            </a:r>
            <a:r>
              <a:rPr lang="ko-KR" altLang="en-US" sz="1300" dirty="0">
                <a:latin typeface="Noto Sans CJK KR Medium"/>
                <a:ea typeface="Noto Sans CJK KR Medium"/>
              </a:rPr>
              <a:t> 접수</a:t>
            </a:r>
            <a:r>
              <a:rPr lang="en-US" altLang="ko-KR" sz="1300" dirty="0">
                <a:latin typeface="Noto Sans CJK KR Medium"/>
                <a:ea typeface="Noto Sans CJK KR Medium"/>
              </a:rPr>
              <a:t>, </a:t>
            </a:r>
            <a:r>
              <a:rPr lang="ko-KR" altLang="en-US" sz="1300" dirty="0" err="1">
                <a:latin typeface="Noto Sans CJK KR Medium"/>
                <a:ea typeface="Noto Sans CJK KR Medium"/>
              </a:rPr>
              <a:t>결산자료</a:t>
            </a:r>
            <a:r>
              <a:rPr lang="ko-KR" altLang="en-US" sz="1300" dirty="0">
                <a:latin typeface="Noto Sans CJK KR Medium"/>
                <a:ea typeface="Noto Sans CJK KR Medium"/>
              </a:rPr>
              <a:t> 생성</a:t>
            </a:r>
            <a:r>
              <a:rPr lang="en-US" altLang="ko-KR" sz="1300" dirty="0">
                <a:latin typeface="Noto Sans CJK KR Medium"/>
                <a:ea typeface="Noto Sans CJK KR Medium"/>
              </a:rPr>
              <a:t>,</a:t>
            </a:r>
            <a:r>
              <a:rPr lang="ko-KR" altLang="en-US" sz="1300" dirty="0">
                <a:latin typeface="Noto Sans CJK KR Medium"/>
                <a:ea typeface="Noto Sans CJK KR Medium"/>
              </a:rPr>
              <a:t> </a:t>
            </a:r>
            <a:r>
              <a:rPr lang="ko-KR" altLang="en-US" sz="1300" dirty="0" err="1">
                <a:latin typeface="Noto Sans CJK KR Medium"/>
                <a:ea typeface="Noto Sans CJK KR Medium"/>
              </a:rPr>
              <a:t>결산확정</a:t>
            </a:r>
            <a:r>
              <a:rPr lang="ko-KR" altLang="en-US" sz="1300" dirty="0">
                <a:latin typeface="Noto Sans CJK KR Medium"/>
                <a:ea typeface="Noto Sans CJK KR Medium"/>
              </a:rPr>
              <a:t> 기능을 제공하며 세입</a:t>
            </a:r>
            <a:r>
              <a:rPr lang="en-US" altLang="ko-KR" sz="1300" dirty="0"/>
              <a:t>·</a:t>
            </a:r>
            <a:r>
              <a:rPr lang="ko-KR" altLang="en-US" sz="1300" dirty="0">
                <a:latin typeface="Noto Sans CJK KR Medium"/>
                <a:ea typeface="Noto Sans CJK KR Medium"/>
              </a:rPr>
              <a:t>세출결산보고서와 </a:t>
            </a:r>
            <a:r>
              <a:rPr lang="ko-KR" altLang="en-US" sz="1300" dirty="0"/>
              <a:t>세입</a:t>
            </a:r>
            <a:r>
              <a:rPr lang="en-US" altLang="ko-KR" sz="1300" dirty="0"/>
              <a:t>·</a:t>
            </a:r>
            <a:r>
              <a:rPr lang="ko-KR" altLang="en-US" sz="1300" dirty="0"/>
              <a:t>세출결산첨부서류</a:t>
            </a:r>
            <a:r>
              <a:rPr lang="ko-KR" altLang="en-US" sz="1300" dirty="0">
                <a:latin typeface="Noto Sans CJK KR Medium"/>
                <a:ea typeface="Noto Sans CJK KR Medium"/>
              </a:rPr>
              <a:t> </a:t>
            </a:r>
            <a:br>
              <a:rPr lang="en-US" altLang="ko-KR" sz="1300" dirty="0">
                <a:latin typeface="Noto Sans CJK KR Medium"/>
                <a:ea typeface="Noto Sans CJK KR Medium"/>
              </a:rPr>
            </a:br>
            <a:r>
              <a:rPr lang="ko-KR" altLang="en-US" sz="1300" dirty="0">
                <a:latin typeface="Noto Sans CJK KR Medium"/>
                <a:ea typeface="Noto Sans CJK KR Medium"/>
              </a:rPr>
              <a:t>메뉴는 각 결산보고서와 첨부서류에 대한 작성 및 출력을 수행</a:t>
            </a:r>
            <a:endParaRPr lang="en-US" altLang="ko-KR" sz="1300" dirty="0">
              <a:latin typeface="Noto Sans CJK KR Medium"/>
              <a:ea typeface="Noto Sans CJK KR Medium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268B0D-EAFE-42A4-BB08-8C527AE351A7}"/>
              </a:ext>
            </a:extLst>
          </p:cNvPr>
          <p:cNvSpPr txBox="1"/>
          <p:nvPr/>
        </p:nvSpPr>
        <p:spPr>
          <a:xfrm>
            <a:off x="526304" y="1351841"/>
            <a:ext cx="5422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가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.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개요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61D3290-F15F-4037-9C7F-B4C5113189D7}"/>
              </a:ext>
            </a:extLst>
          </p:cNvPr>
          <p:cNvSpPr txBox="1"/>
          <p:nvPr/>
        </p:nvSpPr>
        <p:spPr>
          <a:xfrm>
            <a:off x="526304" y="4063189"/>
            <a:ext cx="5422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나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.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예산결산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/>
                <a:ea typeface="Noto Sans CJK KR Bold"/>
                <a:cs typeface="+mn-cs"/>
              </a:rPr>
              <a:t>업무의 범위</a:t>
            </a:r>
          </a:p>
        </p:txBody>
      </p:sp>
      <p:grpSp>
        <p:nvGrpSpPr>
          <p:cNvPr id="35" name="그룹 34"/>
          <p:cNvGrpSpPr/>
          <p:nvPr/>
        </p:nvGrpSpPr>
        <p:grpSpPr>
          <a:xfrm>
            <a:off x="634884" y="4470352"/>
            <a:ext cx="9320328" cy="360039"/>
            <a:chOff x="7058991" y="684287"/>
            <a:chExt cx="9320328" cy="360039"/>
          </a:xfrm>
        </p:grpSpPr>
        <p:sp>
          <p:nvSpPr>
            <p:cNvPr id="36" name="직사각형 35"/>
            <p:cNvSpPr/>
            <p:nvPr userDrawn="1"/>
          </p:nvSpPr>
          <p:spPr>
            <a:xfrm>
              <a:off x="7058991" y="684287"/>
              <a:ext cx="2851407" cy="36003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rPr>
                <a:t>1. </a:t>
              </a:r>
              <a:r>
                <a:rPr kumimoji="0" lang="ko-KR" alt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rPr>
                <a:t>업무마감</a:t>
              </a: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endParaRPr>
            </a:p>
          </p:txBody>
        </p:sp>
        <p:grpSp>
          <p:nvGrpSpPr>
            <p:cNvPr id="37" name="그룹 36"/>
            <p:cNvGrpSpPr/>
            <p:nvPr userDrawn="1"/>
          </p:nvGrpSpPr>
          <p:grpSpPr>
            <a:xfrm>
              <a:off x="9448087" y="684287"/>
              <a:ext cx="6931232" cy="360039"/>
              <a:chOff x="9448087" y="684287"/>
              <a:chExt cx="6931232" cy="360039"/>
            </a:xfrm>
          </p:grpSpPr>
          <p:sp>
            <p:nvSpPr>
              <p:cNvPr id="38" name="평행 사변형 37"/>
              <p:cNvSpPr/>
              <p:nvPr userDrawn="1"/>
            </p:nvSpPr>
            <p:spPr>
              <a:xfrm>
                <a:off x="9448087" y="684287"/>
                <a:ext cx="462311" cy="360039"/>
              </a:xfrm>
              <a:prstGeom prst="parallelogram">
                <a:avLst>
                  <a:gd name="adj" fmla="val 50793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39" name="직사각형 38"/>
              <p:cNvSpPr/>
              <p:nvPr userDrawn="1"/>
            </p:nvSpPr>
            <p:spPr>
              <a:xfrm>
                <a:off x="9624433" y="684287"/>
                <a:ext cx="6754886" cy="36003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:r>
                  <a:rPr lang="ko-KR" altLang="en-US" sz="1400" dirty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세입</a:t>
                </a:r>
                <a:r>
                  <a:rPr lang="en-US" altLang="ko-KR" sz="1400" dirty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/</a:t>
                </a:r>
                <a:r>
                  <a:rPr lang="ko-KR" altLang="en-US" sz="1400" dirty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세출</a:t>
                </a:r>
                <a:r>
                  <a:rPr lang="en-US" altLang="ko-KR" sz="1400" dirty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/</a:t>
                </a:r>
                <a:r>
                  <a:rPr lang="ko-KR" altLang="en-US" sz="1400" dirty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세외</a:t>
                </a:r>
                <a:r>
                  <a:rPr lang="en-US" altLang="ko-KR" sz="1400" dirty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/</a:t>
                </a:r>
                <a:r>
                  <a:rPr lang="ko-KR" altLang="en-US" sz="1400" dirty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채권</a:t>
                </a:r>
                <a:r>
                  <a:rPr lang="en-US" altLang="ko-KR" sz="1400" dirty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/</a:t>
                </a:r>
                <a:r>
                  <a:rPr lang="ko-KR" altLang="en-US" sz="1400" dirty="0">
                    <a:solidFill>
                      <a:prstClr val="black">
                        <a:lumMod val="95000"/>
                        <a:lumOff val="5000"/>
                      </a:prstClr>
                    </a:solidFill>
                  </a:rPr>
                  <a:t>부채 업무에 대한 월별 마감 작업 관리</a:t>
                </a:r>
                <a:endParaRPr kumimoji="0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</p:grpSp>
      </p:grpSp>
      <p:grpSp>
        <p:nvGrpSpPr>
          <p:cNvPr id="40" name="그룹 39"/>
          <p:cNvGrpSpPr/>
          <p:nvPr/>
        </p:nvGrpSpPr>
        <p:grpSpPr>
          <a:xfrm>
            <a:off x="634884" y="4899000"/>
            <a:ext cx="9320328" cy="360039"/>
            <a:chOff x="7058991" y="684287"/>
            <a:chExt cx="9320328" cy="360039"/>
          </a:xfrm>
        </p:grpSpPr>
        <p:sp>
          <p:nvSpPr>
            <p:cNvPr id="41" name="직사각형 40"/>
            <p:cNvSpPr/>
            <p:nvPr userDrawn="1"/>
          </p:nvSpPr>
          <p:spPr>
            <a:xfrm>
              <a:off x="7058991" y="684287"/>
              <a:ext cx="2851407" cy="36003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defRPr/>
              </a:pPr>
              <a:r>
                <a:rPr lang="en-US" altLang="ko-KR" sz="1400" dirty="0">
                  <a:solidFill>
                    <a:prstClr val="white"/>
                  </a:solidFill>
                </a:rPr>
                <a:t>2. </a:t>
              </a:r>
              <a:r>
                <a:rPr lang="ko-KR" altLang="en-US" sz="1400" dirty="0">
                  <a:solidFill>
                    <a:prstClr val="white"/>
                  </a:solidFill>
                </a:rPr>
                <a:t>결산마감관리</a:t>
              </a:r>
              <a:endParaRPr lang="en-US" altLang="ko-KR" sz="1400" dirty="0">
                <a:solidFill>
                  <a:prstClr val="white"/>
                </a:solidFill>
              </a:endParaRPr>
            </a:p>
          </p:txBody>
        </p:sp>
        <p:grpSp>
          <p:nvGrpSpPr>
            <p:cNvPr id="42" name="그룹 41"/>
            <p:cNvGrpSpPr/>
            <p:nvPr userDrawn="1"/>
          </p:nvGrpSpPr>
          <p:grpSpPr>
            <a:xfrm>
              <a:off x="9448087" y="684287"/>
              <a:ext cx="6931232" cy="360039"/>
              <a:chOff x="9448087" y="684287"/>
              <a:chExt cx="6931232" cy="360039"/>
            </a:xfrm>
          </p:grpSpPr>
          <p:sp>
            <p:nvSpPr>
              <p:cNvPr id="43" name="평행 사변형 42"/>
              <p:cNvSpPr/>
              <p:nvPr userDrawn="1"/>
            </p:nvSpPr>
            <p:spPr>
              <a:xfrm>
                <a:off x="9448087" y="684287"/>
                <a:ext cx="462311" cy="360039"/>
              </a:xfrm>
              <a:prstGeom prst="parallelogram">
                <a:avLst>
                  <a:gd name="adj" fmla="val 50793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44" name="직사각형 43"/>
              <p:cNvSpPr/>
              <p:nvPr userDrawn="1"/>
            </p:nvSpPr>
            <p:spPr>
              <a:xfrm>
                <a:off x="9624433" y="684287"/>
                <a:ext cx="6754886" cy="36003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:r>
                  <a:rPr lang="ko-KR" altLang="en-US" sz="1400" dirty="0">
                    <a:solidFill>
                      <a:prstClr val="black"/>
                    </a:solidFill>
                  </a:rPr>
                  <a:t>월별 </a:t>
                </a:r>
                <a:r>
                  <a:rPr lang="ko-KR" altLang="en-US" sz="1400" dirty="0" err="1">
                    <a:solidFill>
                      <a:prstClr val="black"/>
                    </a:solidFill>
                  </a:rPr>
                  <a:t>결산자료</a:t>
                </a:r>
                <a:r>
                  <a:rPr lang="ko-KR" altLang="en-US" sz="1400" dirty="0">
                    <a:solidFill>
                      <a:prstClr val="black"/>
                    </a:solidFill>
                  </a:rPr>
                  <a:t> 접수 및 연결산자료생성</a:t>
                </a:r>
                <a:endParaRPr lang="en-US" altLang="ko-KR" sz="1400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5" name="그룹 44"/>
          <p:cNvGrpSpPr/>
          <p:nvPr/>
        </p:nvGrpSpPr>
        <p:grpSpPr>
          <a:xfrm>
            <a:off x="634884" y="5327648"/>
            <a:ext cx="9320328" cy="360039"/>
            <a:chOff x="7058991" y="684287"/>
            <a:chExt cx="9320328" cy="360039"/>
          </a:xfrm>
        </p:grpSpPr>
        <p:sp>
          <p:nvSpPr>
            <p:cNvPr id="46" name="직사각형 45"/>
            <p:cNvSpPr/>
            <p:nvPr userDrawn="1"/>
          </p:nvSpPr>
          <p:spPr>
            <a:xfrm>
              <a:off x="7058991" y="684287"/>
              <a:ext cx="2851407" cy="36003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defRPr/>
              </a:pPr>
              <a:r>
                <a:rPr lang="en-US" altLang="ko-KR" sz="1400" dirty="0">
                  <a:solidFill>
                    <a:prstClr val="white"/>
                  </a:solidFill>
                </a:rPr>
                <a:t>3. </a:t>
              </a:r>
              <a:r>
                <a:rPr lang="ko-KR" altLang="en-US" sz="1400" dirty="0">
                  <a:solidFill>
                    <a:prstClr val="white"/>
                  </a:solidFill>
                </a:rPr>
                <a:t>결산서 작성</a:t>
              </a:r>
              <a:r>
                <a:rPr lang="en-US" altLang="ko-KR" sz="1400" dirty="0">
                  <a:solidFill>
                    <a:prstClr val="white"/>
                  </a:solidFill>
                </a:rPr>
                <a:t> </a:t>
              </a:r>
            </a:p>
          </p:txBody>
        </p:sp>
        <p:grpSp>
          <p:nvGrpSpPr>
            <p:cNvPr id="47" name="그룹 46"/>
            <p:cNvGrpSpPr/>
            <p:nvPr userDrawn="1"/>
          </p:nvGrpSpPr>
          <p:grpSpPr>
            <a:xfrm>
              <a:off x="9448087" y="684287"/>
              <a:ext cx="6931232" cy="360039"/>
              <a:chOff x="9448087" y="684287"/>
              <a:chExt cx="6931232" cy="360039"/>
            </a:xfrm>
          </p:grpSpPr>
          <p:sp>
            <p:nvSpPr>
              <p:cNvPr id="48" name="평행 사변형 47"/>
              <p:cNvSpPr/>
              <p:nvPr userDrawn="1"/>
            </p:nvSpPr>
            <p:spPr>
              <a:xfrm>
                <a:off x="9448087" y="684287"/>
                <a:ext cx="462311" cy="360039"/>
              </a:xfrm>
              <a:prstGeom prst="parallelogram">
                <a:avLst>
                  <a:gd name="adj" fmla="val 50793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49" name="직사각형 48"/>
              <p:cNvSpPr/>
              <p:nvPr userDrawn="1"/>
            </p:nvSpPr>
            <p:spPr>
              <a:xfrm>
                <a:off x="9624433" y="684287"/>
                <a:ext cx="6754886" cy="36003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:r>
                  <a:rPr lang="ko-KR" altLang="en-US" sz="1400" dirty="0">
                    <a:solidFill>
                      <a:prstClr val="black"/>
                    </a:solidFill>
                  </a:rPr>
                  <a:t>예산소관부서별로 결산서 및 첨부서류 작성</a:t>
                </a:r>
                <a:endParaRPr lang="en-US" altLang="ko-KR" sz="1400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0" name="그룹 49"/>
          <p:cNvGrpSpPr/>
          <p:nvPr/>
        </p:nvGrpSpPr>
        <p:grpSpPr>
          <a:xfrm>
            <a:off x="634884" y="5756296"/>
            <a:ext cx="9320328" cy="360039"/>
            <a:chOff x="7058991" y="684287"/>
            <a:chExt cx="9320328" cy="360039"/>
          </a:xfrm>
        </p:grpSpPr>
        <p:sp>
          <p:nvSpPr>
            <p:cNvPr id="51" name="직사각형 50"/>
            <p:cNvSpPr/>
            <p:nvPr userDrawn="1"/>
          </p:nvSpPr>
          <p:spPr>
            <a:xfrm>
              <a:off x="7058991" y="684287"/>
              <a:ext cx="2851407" cy="36003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defRPr/>
              </a:pPr>
              <a:r>
                <a:rPr kumimoji="0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rPr>
                <a:t>4. </a:t>
              </a:r>
              <a:r>
                <a:rPr lang="ko-KR" altLang="en-US" sz="1400" dirty="0" err="1">
                  <a:solidFill>
                    <a:prstClr val="white"/>
                  </a:solidFill>
                </a:rPr>
                <a:t>연결산확정</a:t>
              </a:r>
              <a:endPara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endParaRPr>
            </a:p>
          </p:txBody>
        </p:sp>
        <p:grpSp>
          <p:nvGrpSpPr>
            <p:cNvPr id="52" name="그룹 51"/>
            <p:cNvGrpSpPr/>
            <p:nvPr userDrawn="1"/>
          </p:nvGrpSpPr>
          <p:grpSpPr>
            <a:xfrm>
              <a:off x="9448087" y="684287"/>
              <a:ext cx="6931232" cy="360039"/>
              <a:chOff x="9448087" y="684287"/>
              <a:chExt cx="6931232" cy="360039"/>
            </a:xfrm>
          </p:grpSpPr>
          <p:sp>
            <p:nvSpPr>
              <p:cNvPr id="53" name="평행 사변형 52"/>
              <p:cNvSpPr/>
              <p:nvPr userDrawn="1"/>
            </p:nvSpPr>
            <p:spPr>
              <a:xfrm>
                <a:off x="9448087" y="684287"/>
                <a:ext cx="462311" cy="360039"/>
              </a:xfrm>
              <a:prstGeom prst="parallelogram">
                <a:avLst>
                  <a:gd name="adj" fmla="val 50793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1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54" name="직사각형 53"/>
              <p:cNvSpPr/>
              <p:nvPr userDrawn="1"/>
            </p:nvSpPr>
            <p:spPr>
              <a:xfrm>
                <a:off x="9624433" y="684287"/>
                <a:ext cx="6754886" cy="36003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>
                  <a:defRPr/>
                </a:pPr>
                <a:r>
                  <a:rPr lang="ko-KR" altLang="en-US" sz="1400" dirty="0">
                    <a:solidFill>
                      <a:prstClr val="black"/>
                    </a:solidFill>
                  </a:rPr>
                  <a:t>결산서 및 첨부서류를 일괄출력하고 결산 확정</a:t>
                </a:r>
                <a:endParaRPr lang="en-US" altLang="ko-KR" sz="1400" dirty="0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32" name="평행 사변형 31"/>
          <p:cNvSpPr/>
          <p:nvPr userDrawn="1"/>
        </p:nvSpPr>
        <p:spPr>
          <a:xfrm>
            <a:off x="3023980" y="6184942"/>
            <a:ext cx="462311" cy="360039"/>
          </a:xfrm>
          <a:prstGeom prst="parallelogram">
            <a:avLst>
              <a:gd name="adj" fmla="val 50793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1741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예산결산 업무처리 흐름도</a:t>
            </a:r>
          </a:p>
        </p:txBody>
      </p:sp>
      <p:sp>
        <p:nvSpPr>
          <p:cNvPr id="153" name="Rectangle 53"/>
          <p:cNvSpPr>
            <a:spLocks noChangeArrowheads="1"/>
          </p:cNvSpPr>
          <p:nvPr/>
        </p:nvSpPr>
        <p:spPr bwMode="auto">
          <a:xfrm>
            <a:off x="2824425" y="1723293"/>
            <a:ext cx="4225267" cy="4290646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66" name="Rectangle 53"/>
          <p:cNvSpPr>
            <a:spLocks noChangeArrowheads="1"/>
          </p:cNvSpPr>
          <p:nvPr/>
        </p:nvSpPr>
        <p:spPr bwMode="auto">
          <a:xfrm>
            <a:off x="2867355" y="4880113"/>
            <a:ext cx="728816" cy="37768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1.1 </a:t>
            </a:r>
            <a:r>
              <a:rPr lang="ko-KR" altLang="en-US" sz="900" dirty="0" err="1">
                <a:solidFill>
                  <a:srgbClr val="000000"/>
                </a:solidFill>
              </a:rPr>
              <a:t>월마감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15" name="Rectangle 53"/>
          <p:cNvSpPr>
            <a:spLocks noChangeArrowheads="1"/>
          </p:cNvSpPr>
          <p:nvPr/>
        </p:nvSpPr>
        <p:spPr bwMode="auto">
          <a:xfrm>
            <a:off x="4311075" y="4880113"/>
            <a:ext cx="951585" cy="37768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1.2.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세입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·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세출 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</a:endParaRPr>
          </a:p>
          <a:p>
            <a:pPr defTabSz="957263">
              <a:defRPr/>
            </a:pP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결산조서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 확인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16" name="Rectangle 53"/>
          <p:cNvSpPr>
            <a:spLocks noChangeArrowheads="1"/>
          </p:cNvSpPr>
          <p:nvPr/>
        </p:nvSpPr>
        <p:spPr bwMode="auto">
          <a:xfrm>
            <a:off x="4325241" y="4204957"/>
            <a:ext cx="949003" cy="37768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감사원 보고자료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</a:endParaRPr>
          </a:p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(11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종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)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확인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17" name="Rectangle 53"/>
          <p:cNvSpPr>
            <a:spLocks noChangeArrowheads="1"/>
          </p:cNvSpPr>
          <p:nvPr/>
        </p:nvSpPr>
        <p:spPr bwMode="auto">
          <a:xfrm>
            <a:off x="5606684" y="4206847"/>
            <a:ext cx="685812" cy="37768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1.3.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제출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18" name="Rectangle 53"/>
          <p:cNvSpPr>
            <a:spLocks noChangeArrowheads="1"/>
          </p:cNvSpPr>
          <p:nvPr/>
        </p:nvSpPr>
        <p:spPr bwMode="auto">
          <a:xfrm>
            <a:off x="3089260" y="2258724"/>
            <a:ext cx="665054" cy="37768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1.4.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접수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19" name="Rectangle 53"/>
          <p:cNvSpPr>
            <a:spLocks noChangeArrowheads="1"/>
          </p:cNvSpPr>
          <p:nvPr/>
        </p:nvSpPr>
        <p:spPr bwMode="auto">
          <a:xfrm>
            <a:off x="4566470" y="1809177"/>
            <a:ext cx="955098" cy="37768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1.5.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세입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·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세출 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</a:endParaRPr>
          </a:p>
          <a:p>
            <a:pPr defTabSz="957263">
              <a:defRPr/>
            </a:pP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결산조서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 확인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20" name="Rectangle 53"/>
          <p:cNvSpPr>
            <a:spLocks noChangeArrowheads="1"/>
          </p:cNvSpPr>
          <p:nvPr/>
        </p:nvSpPr>
        <p:spPr bwMode="auto">
          <a:xfrm>
            <a:off x="4566117" y="2254570"/>
            <a:ext cx="955099" cy="37768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lang="ko-KR" altLang="en-US" sz="900" dirty="0">
                <a:solidFill>
                  <a:srgbClr val="000000"/>
                </a:solidFill>
              </a:rPr>
              <a:t>감사원 보고자료</a:t>
            </a:r>
            <a:endParaRPr lang="en-US" altLang="ko-KR" sz="900" dirty="0">
              <a:solidFill>
                <a:srgbClr val="000000"/>
              </a:solidFill>
            </a:endParaRPr>
          </a:p>
          <a:p>
            <a:pPr defTabSz="957263">
              <a:defRPr/>
            </a:pPr>
            <a:r>
              <a:rPr lang="en-US" altLang="ko-KR" sz="900" dirty="0">
                <a:solidFill>
                  <a:srgbClr val="000000"/>
                </a:solidFill>
              </a:rPr>
              <a:t>(11</a:t>
            </a:r>
            <a:r>
              <a:rPr lang="ko-KR" altLang="en-US" sz="900" dirty="0">
                <a:solidFill>
                  <a:srgbClr val="000000"/>
                </a:solidFill>
              </a:rPr>
              <a:t>종</a:t>
            </a:r>
            <a:r>
              <a:rPr lang="en-US" altLang="ko-KR" sz="900" dirty="0">
                <a:solidFill>
                  <a:srgbClr val="000000"/>
                </a:solidFill>
              </a:rPr>
              <a:t>)</a:t>
            </a:r>
            <a:r>
              <a:rPr lang="ko-KR" altLang="en-US" sz="900" dirty="0">
                <a:solidFill>
                  <a:srgbClr val="000000"/>
                </a:solidFill>
              </a:rPr>
              <a:t>확인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21" name="Rectangle 53"/>
          <p:cNvSpPr>
            <a:spLocks noChangeArrowheads="1"/>
          </p:cNvSpPr>
          <p:nvPr/>
        </p:nvSpPr>
        <p:spPr bwMode="auto">
          <a:xfrm>
            <a:off x="4484541" y="3539639"/>
            <a:ext cx="985507" cy="37768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1.6.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예산이월마감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22" name="Rectangle 53"/>
          <p:cNvSpPr>
            <a:spLocks noChangeArrowheads="1"/>
          </p:cNvSpPr>
          <p:nvPr/>
        </p:nvSpPr>
        <p:spPr bwMode="auto">
          <a:xfrm>
            <a:off x="4867006" y="2918458"/>
            <a:ext cx="1000031" cy="37768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1.7.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예산이월확정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cxnSp>
        <p:nvCxnSpPr>
          <p:cNvPr id="3" name="꺾인 연결선 2"/>
          <p:cNvCxnSpPr/>
          <p:nvPr/>
        </p:nvCxnSpPr>
        <p:spPr>
          <a:xfrm flipV="1">
            <a:off x="3754314" y="1995226"/>
            <a:ext cx="812156" cy="449547"/>
          </a:xfrm>
          <a:prstGeom prst="bentConnector3">
            <a:avLst>
              <a:gd name="adj1" fmla="val 251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화살표 연결선 4"/>
          <p:cNvCxnSpPr>
            <a:stCxn id="18" idx="3"/>
            <a:endCxn id="20" idx="1"/>
          </p:cNvCxnSpPr>
          <p:nvPr/>
        </p:nvCxnSpPr>
        <p:spPr>
          <a:xfrm flipV="1">
            <a:off x="3754314" y="2443413"/>
            <a:ext cx="811803" cy="415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꺾인 연결선 6"/>
          <p:cNvCxnSpPr/>
          <p:nvPr/>
        </p:nvCxnSpPr>
        <p:spPr>
          <a:xfrm>
            <a:off x="3754314" y="2444773"/>
            <a:ext cx="730227" cy="1280915"/>
          </a:xfrm>
          <a:prstGeom prst="bentConnector3">
            <a:avLst>
              <a:gd name="adj1" fmla="val 28327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꺾인 연결선 8"/>
          <p:cNvCxnSpPr/>
          <p:nvPr/>
        </p:nvCxnSpPr>
        <p:spPr>
          <a:xfrm rot="5400000" flipH="1" flipV="1">
            <a:off x="4574097" y="3246730"/>
            <a:ext cx="432338" cy="171065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꺾인 연결선 10"/>
          <p:cNvCxnSpPr/>
          <p:nvPr/>
        </p:nvCxnSpPr>
        <p:spPr>
          <a:xfrm flipV="1">
            <a:off x="3596171" y="4384656"/>
            <a:ext cx="729070" cy="675156"/>
          </a:xfrm>
          <a:prstGeom prst="bentConnector3">
            <a:avLst>
              <a:gd name="adj1" fmla="val 48794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>
            <a:stCxn id="66" idx="3"/>
            <a:endCxn id="15" idx="1"/>
          </p:cNvCxnSpPr>
          <p:nvPr/>
        </p:nvCxnSpPr>
        <p:spPr>
          <a:xfrm>
            <a:off x="3596171" y="5068956"/>
            <a:ext cx="714904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꺾인 연결선 25"/>
          <p:cNvCxnSpPr>
            <a:stCxn id="15" idx="3"/>
            <a:endCxn id="17" idx="2"/>
          </p:cNvCxnSpPr>
          <p:nvPr/>
        </p:nvCxnSpPr>
        <p:spPr>
          <a:xfrm flipV="1">
            <a:off x="5262660" y="4584533"/>
            <a:ext cx="686930" cy="484423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>
            <a:stCxn id="16" idx="3"/>
            <a:endCxn id="17" idx="1"/>
          </p:cNvCxnSpPr>
          <p:nvPr/>
        </p:nvCxnSpPr>
        <p:spPr>
          <a:xfrm>
            <a:off x="5274244" y="4393800"/>
            <a:ext cx="332440" cy="189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꺾인 연결선 30"/>
          <p:cNvCxnSpPr>
            <a:stCxn id="17" idx="0"/>
            <a:endCxn id="18" idx="1"/>
          </p:cNvCxnSpPr>
          <p:nvPr/>
        </p:nvCxnSpPr>
        <p:spPr>
          <a:xfrm rot="16200000" flipV="1">
            <a:off x="3639785" y="1897042"/>
            <a:ext cx="1759280" cy="2860330"/>
          </a:xfrm>
          <a:prstGeom prst="bentConnector4">
            <a:avLst>
              <a:gd name="adj1" fmla="val 6151"/>
              <a:gd name="adj2" fmla="val 106762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3619369" y="4880466"/>
            <a:ext cx="611065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dirty="0"/>
              <a:t>· </a:t>
            </a:r>
            <a:r>
              <a:rPr lang="ko-KR" altLang="en-US" sz="700" dirty="0"/>
              <a:t>월별 마감</a:t>
            </a:r>
            <a:endParaRPr lang="en-US" altLang="ko-KR" sz="700" dirty="0"/>
          </a:p>
        </p:txBody>
      </p:sp>
      <p:sp>
        <p:nvSpPr>
          <p:cNvPr id="73" name="TextBox 72"/>
          <p:cNvSpPr txBox="1"/>
          <p:nvPr/>
        </p:nvSpPr>
        <p:spPr>
          <a:xfrm>
            <a:off x="3596171" y="4196661"/>
            <a:ext cx="6735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dirty="0"/>
              <a:t>· </a:t>
            </a:r>
            <a:r>
              <a:rPr lang="ko-KR" altLang="en-US" sz="700" dirty="0" err="1"/>
              <a:t>분기최종월</a:t>
            </a:r>
            <a:endParaRPr lang="en-US" altLang="ko-KR" sz="700" dirty="0"/>
          </a:p>
          <a:p>
            <a:r>
              <a:rPr lang="ko-KR" altLang="en-US" sz="700" dirty="0"/>
              <a:t>   마감</a:t>
            </a:r>
            <a:endParaRPr lang="en-US" altLang="ko-KR" sz="700" dirty="0"/>
          </a:p>
        </p:txBody>
      </p:sp>
      <p:sp>
        <p:nvSpPr>
          <p:cNvPr id="90" name="TextBox 89"/>
          <p:cNvSpPr txBox="1"/>
          <p:nvPr/>
        </p:nvSpPr>
        <p:spPr>
          <a:xfrm>
            <a:off x="2819296" y="2691290"/>
            <a:ext cx="12153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dirty="0"/>
              <a:t>· </a:t>
            </a:r>
            <a:r>
              <a:rPr lang="ko-KR" altLang="en-US" sz="700" dirty="0"/>
              <a:t>회계관활기관별 마감 현황</a:t>
            </a:r>
            <a:endParaRPr lang="en-US" altLang="ko-KR" sz="700" dirty="0"/>
          </a:p>
          <a:p>
            <a:r>
              <a:rPr lang="en-US" altLang="ko-KR" sz="700" dirty="0"/>
              <a:t>    </a:t>
            </a:r>
            <a:r>
              <a:rPr lang="ko-KR" altLang="en-US" sz="700" dirty="0"/>
              <a:t>조회 및 접수</a:t>
            </a:r>
            <a:endParaRPr lang="en-US" altLang="ko-KR" sz="700" dirty="0"/>
          </a:p>
        </p:txBody>
      </p:sp>
      <p:sp>
        <p:nvSpPr>
          <p:cNvPr id="95" name="TextBox 94"/>
          <p:cNvSpPr txBox="1"/>
          <p:nvPr/>
        </p:nvSpPr>
        <p:spPr>
          <a:xfrm>
            <a:off x="3885158" y="1768022"/>
            <a:ext cx="611065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dirty="0"/>
              <a:t>· </a:t>
            </a:r>
            <a:r>
              <a:rPr lang="ko-KR" altLang="en-US" sz="700" dirty="0"/>
              <a:t>월별 접수</a:t>
            </a:r>
            <a:endParaRPr lang="en-US" altLang="ko-KR" sz="700" dirty="0"/>
          </a:p>
        </p:txBody>
      </p:sp>
      <p:sp>
        <p:nvSpPr>
          <p:cNvPr id="96" name="TextBox 95"/>
          <p:cNvSpPr txBox="1"/>
          <p:nvPr/>
        </p:nvSpPr>
        <p:spPr>
          <a:xfrm>
            <a:off x="3890625" y="2144261"/>
            <a:ext cx="6735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dirty="0"/>
              <a:t>· </a:t>
            </a:r>
            <a:r>
              <a:rPr lang="ko-KR" altLang="en-US" sz="700" dirty="0" err="1"/>
              <a:t>분기최종월</a:t>
            </a:r>
            <a:endParaRPr lang="en-US" altLang="ko-KR" sz="700" dirty="0"/>
          </a:p>
          <a:p>
            <a:r>
              <a:rPr lang="ko-KR" altLang="en-US" sz="700" dirty="0"/>
              <a:t>   접수</a:t>
            </a:r>
            <a:endParaRPr lang="en-US" altLang="ko-KR" sz="700" dirty="0"/>
          </a:p>
        </p:txBody>
      </p:sp>
      <p:sp>
        <p:nvSpPr>
          <p:cNvPr id="103" name="TextBox 102"/>
          <p:cNvSpPr txBox="1"/>
          <p:nvPr/>
        </p:nvSpPr>
        <p:spPr>
          <a:xfrm>
            <a:off x="3777748" y="3708391"/>
            <a:ext cx="694421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dirty="0"/>
              <a:t>· </a:t>
            </a:r>
            <a:r>
              <a:rPr lang="ko-KR" altLang="en-US" sz="700" dirty="0" err="1"/>
              <a:t>최종월</a:t>
            </a:r>
            <a:r>
              <a:rPr lang="ko-KR" altLang="en-US" sz="700" dirty="0"/>
              <a:t> 접수</a:t>
            </a:r>
            <a:endParaRPr lang="en-US" altLang="ko-KR" sz="700" dirty="0"/>
          </a:p>
        </p:txBody>
      </p:sp>
      <p:cxnSp>
        <p:nvCxnSpPr>
          <p:cNvPr id="98" name="꺾인 연결선 97"/>
          <p:cNvCxnSpPr>
            <a:endCxn id="105" idx="1"/>
          </p:cNvCxnSpPr>
          <p:nvPr/>
        </p:nvCxnSpPr>
        <p:spPr>
          <a:xfrm rot="5400000" flipH="1" flipV="1">
            <a:off x="5364781" y="2333646"/>
            <a:ext cx="920441" cy="266776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/>
          <p:cNvSpPr txBox="1"/>
          <p:nvPr/>
        </p:nvSpPr>
        <p:spPr>
          <a:xfrm>
            <a:off x="4214758" y="4634746"/>
            <a:ext cx="140294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dirty="0"/>
              <a:t>· </a:t>
            </a:r>
            <a:r>
              <a:rPr lang="ko-KR" altLang="en-US" sz="700" dirty="0" err="1"/>
              <a:t>감사원보고</a:t>
            </a:r>
            <a:r>
              <a:rPr lang="ko-KR" altLang="en-US" sz="700" dirty="0"/>
              <a:t> 따라하기 별도 제공</a:t>
            </a:r>
            <a:endParaRPr lang="en-US" altLang="ko-KR" sz="700" dirty="0"/>
          </a:p>
        </p:txBody>
      </p:sp>
      <p:sp>
        <p:nvSpPr>
          <p:cNvPr id="46" name="Rectangle 53"/>
          <p:cNvSpPr>
            <a:spLocks noChangeArrowheads="1"/>
          </p:cNvSpPr>
          <p:nvPr/>
        </p:nvSpPr>
        <p:spPr bwMode="auto">
          <a:xfrm>
            <a:off x="4311075" y="5492363"/>
            <a:ext cx="951586" cy="37768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1.2.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세입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·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세출 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</a:endParaRPr>
          </a:p>
          <a:p>
            <a:pPr defTabSz="957263">
              <a:defRPr/>
            </a:pP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   </a:t>
            </a:r>
            <a:r>
              <a:rPr kumimoji="0" lang="ko-KR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결산조서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 확인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cxnSp>
        <p:nvCxnSpPr>
          <p:cNvPr id="39" name="꺾인 연결선 38"/>
          <p:cNvCxnSpPr>
            <a:stCxn id="66" idx="3"/>
            <a:endCxn id="46" idx="1"/>
          </p:cNvCxnSpPr>
          <p:nvPr/>
        </p:nvCxnSpPr>
        <p:spPr>
          <a:xfrm>
            <a:off x="3596171" y="5068956"/>
            <a:ext cx="714904" cy="61225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0" name="TextBox 229"/>
          <p:cNvSpPr txBox="1"/>
          <p:nvPr/>
        </p:nvSpPr>
        <p:spPr>
          <a:xfrm>
            <a:off x="3603297" y="5678151"/>
            <a:ext cx="611065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dirty="0"/>
              <a:t>· </a:t>
            </a:r>
            <a:r>
              <a:rPr lang="ko-KR" altLang="en-US" sz="700" dirty="0"/>
              <a:t>월별 마감</a:t>
            </a:r>
            <a:endParaRPr lang="en-US" altLang="ko-KR" sz="700" dirty="0"/>
          </a:p>
        </p:txBody>
      </p:sp>
      <p:sp>
        <p:nvSpPr>
          <p:cNvPr id="349" name="TextBox 348"/>
          <p:cNvSpPr txBox="1"/>
          <p:nvPr/>
        </p:nvSpPr>
        <p:spPr>
          <a:xfrm>
            <a:off x="4223550" y="2674061"/>
            <a:ext cx="140294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dirty="0"/>
              <a:t>· </a:t>
            </a:r>
            <a:r>
              <a:rPr lang="ko-KR" altLang="en-US" sz="700" dirty="0" err="1"/>
              <a:t>감사원보고</a:t>
            </a:r>
            <a:r>
              <a:rPr lang="ko-KR" altLang="en-US" sz="700" dirty="0"/>
              <a:t> 따라하기 별도 제공</a:t>
            </a:r>
            <a:endParaRPr lang="en-US" altLang="ko-KR" sz="700" dirty="0"/>
          </a:p>
        </p:txBody>
      </p:sp>
      <p:sp>
        <p:nvSpPr>
          <p:cNvPr id="157" name="TextBox 156"/>
          <p:cNvSpPr txBox="1"/>
          <p:nvPr/>
        </p:nvSpPr>
        <p:spPr>
          <a:xfrm>
            <a:off x="2764028" y="1504684"/>
            <a:ext cx="244650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/>
              <a:t>1. </a:t>
            </a:r>
            <a:r>
              <a:rPr lang="ko-KR" altLang="en-US" sz="900" dirty="0"/>
              <a:t>업무별 마감 확인</a:t>
            </a:r>
            <a:r>
              <a:rPr lang="en-US" altLang="ko-KR" sz="900" dirty="0"/>
              <a:t>/</a:t>
            </a:r>
            <a:r>
              <a:rPr lang="ko-KR" altLang="en-US" sz="900" dirty="0"/>
              <a:t>접수</a:t>
            </a:r>
            <a:r>
              <a:rPr lang="en-US" altLang="ko-KR" sz="900" dirty="0"/>
              <a:t>, </a:t>
            </a:r>
            <a:r>
              <a:rPr lang="ko-KR" altLang="en-US" sz="900" dirty="0" err="1"/>
              <a:t>결산자료</a:t>
            </a:r>
            <a:r>
              <a:rPr lang="ko-KR" altLang="en-US" sz="900" dirty="0"/>
              <a:t> 생성 및 확인</a:t>
            </a:r>
            <a:endParaRPr lang="en-US" altLang="ko-KR" sz="900" dirty="0"/>
          </a:p>
        </p:txBody>
      </p:sp>
      <p:cxnSp>
        <p:nvCxnSpPr>
          <p:cNvPr id="139" name="꺾인 연결선 138"/>
          <p:cNvCxnSpPr>
            <a:endCxn id="156" idx="1"/>
          </p:cNvCxnSpPr>
          <p:nvPr/>
        </p:nvCxnSpPr>
        <p:spPr>
          <a:xfrm rot="16200000" flipH="1">
            <a:off x="4966267" y="3656209"/>
            <a:ext cx="4011711" cy="1090604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Rectangle 53"/>
          <p:cNvSpPr>
            <a:spLocks noChangeArrowheads="1"/>
          </p:cNvSpPr>
          <p:nvPr/>
        </p:nvSpPr>
        <p:spPr bwMode="auto">
          <a:xfrm>
            <a:off x="7517424" y="5565527"/>
            <a:ext cx="1679330" cy="1283679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07" name="Rectangle 53"/>
          <p:cNvSpPr>
            <a:spLocks noChangeArrowheads="1"/>
          </p:cNvSpPr>
          <p:nvPr/>
        </p:nvSpPr>
        <p:spPr bwMode="auto">
          <a:xfrm>
            <a:off x="7593372" y="5625904"/>
            <a:ext cx="1515338" cy="28252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2. </a:t>
            </a:r>
            <a:r>
              <a:rPr kumimoji="0" lang="ko-KR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예산결산서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 </a:t>
            </a:r>
            <a:r>
              <a:rPr lang="ko-KR" altLang="en-US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작성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200" name="Rectangle 53"/>
          <p:cNvSpPr>
            <a:spLocks noChangeArrowheads="1"/>
          </p:cNvSpPr>
          <p:nvPr/>
        </p:nvSpPr>
        <p:spPr bwMode="auto">
          <a:xfrm>
            <a:off x="7587669" y="6287628"/>
            <a:ext cx="1515338" cy="34043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4. </a:t>
            </a:r>
            <a:r>
              <a:rPr lang="ko-KR" altLang="en-US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계속비결산명세서 </a:t>
            </a:r>
            <a:endParaRPr lang="en-US" altLang="ko-KR" sz="900" dirty="0">
              <a:solidFill>
                <a:srgbClr val="000000"/>
              </a:solidFill>
              <a:latin typeface="Noto Sans CJK KR Medium"/>
              <a:ea typeface="Noto Sans CJK KR Medium"/>
            </a:endParaRPr>
          </a:p>
          <a:p>
            <a:pPr defTabSz="957263">
              <a:defRPr/>
            </a:pPr>
            <a:r>
              <a:rPr lang="en-US" altLang="ko-KR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     </a:t>
            </a:r>
            <a:r>
              <a:rPr lang="ko-KR" altLang="en-US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확인 및 조정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7539531" y="6641562"/>
            <a:ext cx="148630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dirty="0"/>
              <a:t>· </a:t>
            </a:r>
            <a:r>
              <a:rPr lang="ko-KR" altLang="en-US" sz="700" dirty="0" err="1"/>
              <a:t>계속비사업</a:t>
            </a:r>
            <a:r>
              <a:rPr lang="ko-KR" altLang="en-US" sz="700" dirty="0"/>
              <a:t> </a:t>
            </a:r>
            <a:r>
              <a:rPr lang="ko-KR" altLang="en-US" sz="700" dirty="0" err="1"/>
              <a:t>분리보고</a:t>
            </a:r>
            <a:r>
              <a:rPr lang="ko-KR" altLang="en-US" sz="700" dirty="0"/>
              <a:t> 필요시 조정</a:t>
            </a:r>
            <a:endParaRPr lang="en-US" altLang="ko-KR" sz="700" dirty="0"/>
          </a:p>
        </p:txBody>
      </p:sp>
      <p:sp>
        <p:nvSpPr>
          <p:cNvPr id="318" name="Rectangle 53"/>
          <p:cNvSpPr>
            <a:spLocks noChangeArrowheads="1"/>
          </p:cNvSpPr>
          <p:nvPr/>
        </p:nvSpPr>
        <p:spPr bwMode="auto">
          <a:xfrm>
            <a:off x="7593372" y="5951220"/>
            <a:ext cx="1515338" cy="28252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3.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첨부서류 </a:t>
            </a:r>
            <a:r>
              <a:rPr lang="ko-KR" altLang="en-US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작성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7467914" y="5364505"/>
            <a:ext cx="161294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/>
              <a:t>* </a:t>
            </a:r>
            <a:r>
              <a:rPr lang="ko-KR" altLang="en-US" sz="900" dirty="0" err="1"/>
              <a:t>예산결산서</a:t>
            </a:r>
            <a:r>
              <a:rPr lang="ko-KR" altLang="en-US" sz="900" dirty="0"/>
              <a:t> 및 첨부서류 작성</a:t>
            </a:r>
            <a:endParaRPr lang="en-US" altLang="ko-KR" sz="900" dirty="0"/>
          </a:p>
        </p:txBody>
      </p:sp>
      <p:sp>
        <p:nvSpPr>
          <p:cNvPr id="165" name="Rectangle 53"/>
          <p:cNvSpPr>
            <a:spLocks noChangeArrowheads="1"/>
          </p:cNvSpPr>
          <p:nvPr/>
        </p:nvSpPr>
        <p:spPr bwMode="auto">
          <a:xfrm>
            <a:off x="7543800" y="1723293"/>
            <a:ext cx="2409092" cy="1450734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9" name="Rectangle 53"/>
          <p:cNvSpPr>
            <a:spLocks noChangeArrowheads="1"/>
          </p:cNvSpPr>
          <p:nvPr/>
        </p:nvSpPr>
        <p:spPr bwMode="auto">
          <a:xfrm>
            <a:off x="7673885" y="1866423"/>
            <a:ext cx="1041176" cy="374682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/>
            <a:r>
              <a:rPr lang="en-US" altLang="ko-KR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5.1. </a:t>
            </a:r>
            <a:r>
              <a:rPr lang="ko-KR" altLang="en-US" sz="900" dirty="0" err="1">
                <a:solidFill>
                  <a:srgbClr val="000000"/>
                </a:solidFill>
                <a:latin typeface="Noto Sans CJK KR Medium"/>
                <a:ea typeface="Noto Sans CJK KR Medium"/>
              </a:rPr>
              <a:t>예산결산서</a:t>
            </a:r>
            <a:r>
              <a:rPr lang="ko-KR" altLang="en-US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 </a:t>
            </a:r>
            <a:endParaRPr lang="en-US" altLang="ko-KR" sz="900" dirty="0">
              <a:solidFill>
                <a:srgbClr val="000000"/>
              </a:solidFill>
              <a:latin typeface="Noto Sans CJK KR Medium"/>
              <a:ea typeface="Noto Sans CJK KR Medium"/>
            </a:endParaRPr>
          </a:p>
          <a:p>
            <a:pPr defTabSz="957263"/>
            <a:r>
              <a:rPr lang="ko-KR" altLang="en-US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및 첨부서류 확인</a:t>
            </a:r>
            <a:endParaRPr lang="en-US" altLang="ko-KR" sz="900" dirty="0">
              <a:solidFill>
                <a:srgbClr val="000000"/>
              </a:solidFill>
              <a:latin typeface="Noto Sans CJK KR Medium"/>
              <a:ea typeface="Noto Sans CJK KR Medium"/>
            </a:endParaRPr>
          </a:p>
        </p:txBody>
      </p:sp>
      <p:sp>
        <p:nvSpPr>
          <p:cNvPr id="220" name="Rectangle 53"/>
          <p:cNvSpPr>
            <a:spLocks noChangeArrowheads="1"/>
          </p:cNvSpPr>
          <p:nvPr/>
        </p:nvSpPr>
        <p:spPr bwMode="auto">
          <a:xfrm>
            <a:off x="8954028" y="1866422"/>
            <a:ext cx="911123" cy="36519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/>
            <a:r>
              <a:rPr lang="ko-KR" altLang="en-US" sz="900" dirty="0" err="1">
                <a:solidFill>
                  <a:srgbClr val="000000"/>
                </a:solidFill>
                <a:latin typeface="Noto Sans CJK KR Medium"/>
                <a:ea typeface="Noto Sans CJK KR Medium"/>
              </a:rPr>
              <a:t>예산결산서</a:t>
            </a:r>
            <a:endParaRPr lang="en-US" altLang="ko-KR" sz="900" dirty="0">
              <a:solidFill>
                <a:srgbClr val="000000"/>
              </a:solidFill>
              <a:latin typeface="Noto Sans CJK KR Medium"/>
              <a:ea typeface="Noto Sans CJK KR Medium"/>
            </a:endParaRPr>
          </a:p>
          <a:p>
            <a:pPr algn="ctr" defTabSz="957263"/>
            <a:r>
              <a:rPr lang="ko-KR" altLang="en-US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의회 제출</a:t>
            </a:r>
            <a:endParaRPr lang="en-US" altLang="ko-KR" sz="900" dirty="0">
              <a:solidFill>
                <a:srgbClr val="000000"/>
              </a:solidFill>
              <a:latin typeface="Noto Sans CJK KR Medium"/>
              <a:ea typeface="Noto Sans CJK KR Medium"/>
            </a:endParaRPr>
          </a:p>
        </p:txBody>
      </p:sp>
      <p:sp>
        <p:nvSpPr>
          <p:cNvPr id="221" name="Rectangle 53"/>
          <p:cNvSpPr>
            <a:spLocks noChangeArrowheads="1"/>
          </p:cNvSpPr>
          <p:nvPr/>
        </p:nvSpPr>
        <p:spPr bwMode="auto">
          <a:xfrm>
            <a:off x="7673885" y="2657830"/>
            <a:ext cx="942995" cy="36519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/>
            <a:r>
              <a:rPr lang="ko-KR" altLang="en-US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의회 심의</a:t>
            </a:r>
            <a:endParaRPr lang="en-US" altLang="ko-KR" sz="900" dirty="0">
              <a:solidFill>
                <a:srgbClr val="000000"/>
              </a:solidFill>
              <a:latin typeface="Noto Sans CJK KR Medium"/>
              <a:ea typeface="Noto Sans CJK KR Medium"/>
            </a:endParaRPr>
          </a:p>
        </p:txBody>
      </p:sp>
      <p:sp>
        <p:nvSpPr>
          <p:cNvPr id="222" name="Rectangle 53"/>
          <p:cNvSpPr>
            <a:spLocks noChangeArrowheads="1"/>
          </p:cNvSpPr>
          <p:nvPr/>
        </p:nvSpPr>
        <p:spPr bwMode="auto">
          <a:xfrm>
            <a:off x="8962051" y="2664046"/>
            <a:ext cx="911848" cy="36519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/>
            <a:r>
              <a:rPr lang="en-US" altLang="ko-KR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5.2. </a:t>
            </a:r>
            <a:r>
              <a:rPr lang="ko-KR" altLang="en-US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결산 확정</a:t>
            </a:r>
            <a:endParaRPr lang="en-US" altLang="ko-KR" sz="900" dirty="0">
              <a:solidFill>
                <a:srgbClr val="000000"/>
              </a:solidFill>
              <a:latin typeface="Noto Sans CJK KR Medium"/>
              <a:ea typeface="Noto Sans CJK KR Medium"/>
            </a:endParaRPr>
          </a:p>
        </p:txBody>
      </p:sp>
      <p:cxnSp>
        <p:nvCxnSpPr>
          <p:cNvPr id="51" name="직선 화살표 연결선 50"/>
          <p:cNvCxnSpPr>
            <a:stCxn id="219" idx="3"/>
            <a:endCxn id="220" idx="1"/>
          </p:cNvCxnSpPr>
          <p:nvPr/>
        </p:nvCxnSpPr>
        <p:spPr>
          <a:xfrm flipV="1">
            <a:off x="8715061" y="2049020"/>
            <a:ext cx="238967" cy="47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꺾인 연결선 53"/>
          <p:cNvCxnSpPr>
            <a:stCxn id="220" idx="2"/>
            <a:endCxn id="221" idx="0"/>
          </p:cNvCxnSpPr>
          <p:nvPr/>
        </p:nvCxnSpPr>
        <p:spPr>
          <a:xfrm rot="5400000">
            <a:off x="8564381" y="1812620"/>
            <a:ext cx="426213" cy="1264207"/>
          </a:xfrm>
          <a:prstGeom prst="bent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직선 화살표 연결선 142"/>
          <p:cNvCxnSpPr>
            <a:stCxn id="221" idx="3"/>
            <a:endCxn id="222" idx="1"/>
          </p:cNvCxnSpPr>
          <p:nvPr/>
        </p:nvCxnSpPr>
        <p:spPr>
          <a:xfrm>
            <a:off x="8616880" y="2840428"/>
            <a:ext cx="345171" cy="62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꺾인 연결선 144"/>
          <p:cNvCxnSpPr>
            <a:stCxn id="156" idx="3"/>
            <a:endCxn id="219" idx="1"/>
          </p:cNvCxnSpPr>
          <p:nvPr/>
        </p:nvCxnSpPr>
        <p:spPr>
          <a:xfrm flipH="1" flipV="1">
            <a:off x="7673885" y="2053764"/>
            <a:ext cx="1522869" cy="4153603"/>
          </a:xfrm>
          <a:prstGeom prst="bentConnector5">
            <a:avLst>
              <a:gd name="adj1" fmla="val -15011"/>
              <a:gd name="adj2" fmla="val 45840"/>
              <a:gd name="adj3" fmla="val 115011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TextBox 171"/>
          <p:cNvSpPr txBox="1"/>
          <p:nvPr/>
        </p:nvSpPr>
        <p:spPr>
          <a:xfrm>
            <a:off x="7520666" y="1504684"/>
            <a:ext cx="168187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900"/>
            </a:lvl1pPr>
          </a:lstStyle>
          <a:p>
            <a:r>
              <a:rPr lang="en-US" altLang="ko-KR" dirty="0"/>
              <a:t>5. </a:t>
            </a:r>
            <a:r>
              <a:rPr lang="ko-KR" altLang="en-US" dirty="0" err="1"/>
              <a:t>예산결산서</a:t>
            </a:r>
            <a:r>
              <a:rPr lang="ko-KR" altLang="en-US" dirty="0"/>
              <a:t> 제출 및 결산 확정</a:t>
            </a:r>
            <a:endParaRPr lang="en-US" altLang="ko-KR" dirty="0"/>
          </a:p>
        </p:txBody>
      </p:sp>
      <p:sp>
        <p:nvSpPr>
          <p:cNvPr id="105" name="Rectangle 53"/>
          <p:cNvSpPr>
            <a:spLocks noChangeArrowheads="1"/>
          </p:cNvSpPr>
          <p:nvPr/>
        </p:nvSpPr>
        <p:spPr bwMode="auto">
          <a:xfrm>
            <a:off x="5958389" y="1817970"/>
            <a:ext cx="924250" cy="37768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1.8</a:t>
            </a: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. </a:t>
            </a:r>
            <a:r>
              <a:rPr kumimoji="0" lang="ko-KR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연결산자료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 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/>
              <a:ea typeface="Noto Sans CJK KR Medium"/>
            </a:endParaRPr>
          </a:p>
          <a:p>
            <a:pPr defTabSz="957263">
              <a:defRPr/>
            </a:pPr>
            <a:r>
              <a:rPr lang="en-US" altLang="ko-KR" sz="900" dirty="0">
                <a:solidFill>
                  <a:srgbClr val="000000"/>
                </a:solidFill>
                <a:latin typeface="Noto Sans CJK KR Medium"/>
                <a:ea typeface="Noto Sans CJK KR Medium"/>
              </a:rPr>
              <a:t>       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/>
                <a:ea typeface="Noto Sans CJK KR Medium"/>
              </a:rPr>
              <a:t>생성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839654"/>
              </p:ext>
            </p:extLst>
          </p:nvPr>
        </p:nvGraphicFramePr>
        <p:xfrm>
          <a:off x="594172" y="1136843"/>
          <a:ext cx="9433049" cy="5782703"/>
        </p:xfrm>
        <a:graphic>
          <a:graphicData uri="http://schemas.openxmlformats.org/drawingml/2006/table">
            <a:tbl>
              <a:tblPr/>
              <a:tblGrid>
                <a:gridCol w="1008112">
                  <a:extLst>
                    <a:ext uri="{9D8B030D-6E8A-4147-A177-3AD203B41FA5}">
                      <a16:colId xmlns:a16="http://schemas.microsoft.com/office/drawing/2014/main" val="4250695459"/>
                    </a:ext>
                  </a:extLst>
                </a:gridCol>
                <a:gridCol w="1123331">
                  <a:extLst>
                    <a:ext uri="{9D8B030D-6E8A-4147-A177-3AD203B41FA5}">
                      <a16:colId xmlns:a16="http://schemas.microsoft.com/office/drawing/2014/main" val="1148221509"/>
                    </a:ext>
                  </a:extLst>
                </a:gridCol>
                <a:gridCol w="73016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970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bg1"/>
                          </a:solidFill>
                        </a:rPr>
                        <a:t>조직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err="1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업무흐름도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14868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결산총괄부서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본청 재무과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총괄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예산결산 담당자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8955182"/>
                  </a:ext>
                </a:extLst>
              </a:tr>
              <a:tr h="580293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예산총괄부서</a:t>
                      </a:r>
                      <a:r>
                        <a:rPr lang="en-US" altLang="ko-KR" sz="1000" b="1" kern="0" spc="-1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(</a:t>
                      </a:r>
                      <a:r>
                        <a:rPr lang="ko-KR" altLang="en-US" sz="1000" b="1" kern="0" spc="-1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본청 예산과</a:t>
                      </a:r>
                      <a:r>
                        <a:rPr lang="en-US" altLang="ko-KR" sz="1000" b="1" kern="0" spc="-1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예산담당자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3374474"/>
                  </a:ext>
                </a:extLst>
              </a:tr>
              <a:tr h="1345223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회계관할기관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재무과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등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세입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세출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세외</a:t>
                      </a:r>
                      <a:endParaRPr lang="en-US" altLang="ko-KR" sz="1000" b="1" kern="0" spc="-10" baseline="0" noProof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채권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부채</a:t>
                      </a:r>
                      <a:b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ko-KR" altLang="en-US" sz="1000" b="1" kern="0" spc="-10" baseline="0" noProof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결산담당자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0638811"/>
                  </a:ext>
                </a:extLst>
              </a:tr>
              <a:tr h="1582615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예산소관부서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본청 각과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직속기관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세입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세출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세외</a:t>
                      </a:r>
                      <a:endParaRPr lang="en-US" altLang="ko-KR" sz="1000" b="1" kern="0" spc="-10" baseline="0" noProof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채권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부채</a:t>
                      </a:r>
                      <a:b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ko-KR" altLang="en-US" sz="1000" b="1" kern="0" spc="-10" baseline="0" noProof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결산담당자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5148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1361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메뉴 및 권한</a:t>
            </a:r>
          </a:p>
        </p:txBody>
      </p: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B71EB7D4-4329-4F1E-8E2E-B63F5979E5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6365040"/>
              </p:ext>
            </p:extLst>
          </p:nvPr>
        </p:nvGraphicFramePr>
        <p:xfrm>
          <a:off x="413580" y="1116337"/>
          <a:ext cx="9809662" cy="6060368"/>
        </p:xfrm>
        <a:graphic>
          <a:graphicData uri="http://schemas.openxmlformats.org/drawingml/2006/table">
            <a:tbl>
              <a:tblPr/>
              <a:tblGrid>
                <a:gridCol w="360000">
                  <a:extLst>
                    <a:ext uri="{9D8B030D-6E8A-4147-A177-3AD203B41FA5}">
                      <a16:colId xmlns:a16="http://schemas.microsoft.com/office/drawing/2014/main" val="305434614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39610605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70701761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80868366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941358176"/>
                    </a:ext>
                  </a:extLst>
                </a:gridCol>
                <a:gridCol w="1980000">
                  <a:extLst>
                    <a:ext uri="{9D8B030D-6E8A-4147-A177-3AD203B41FA5}">
                      <a16:colId xmlns:a16="http://schemas.microsoft.com/office/drawing/2014/main" val="288036993"/>
                    </a:ext>
                  </a:extLst>
                </a:gridCol>
                <a:gridCol w="3348000">
                  <a:extLst>
                    <a:ext uri="{9D8B030D-6E8A-4147-A177-3AD203B41FA5}">
                      <a16:colId xmlns:a16="http://schemas.microsoft.com/office/drawing/2014/main" val="1091156121"/>
                    </a:ext>
                  </a:extLst>
                </a:gridCol>
                <a:gridCol w="521502">
                  <a:extLst>
                    <a:ext uri="{9D8B030D-6E8A-4147-A177-3AD203B41FA5}">
                      <a16:colId xmlns:a16="http://schemas.microsoft.com/office/drawing/2014/main" val="107192639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구분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세부업무명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사용자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(depth1)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(depth2)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(depth3)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(depth4)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Index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1728297"/>
                  </a:ext>
                </a:extLst>
              </a:tr>
              <a:tr h="360000">
                <a:tc rowSpan="5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1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결산관리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총괄 예산결산담당자 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회계관할기관별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 </a:t>
                      </a:r>
                    </a:p>
                    <a:p>
                      <a:pPr algn="ctr" latinLnBrk="1"/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업무담당자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결산관리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예산결산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l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결산마감관리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결산마감관리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세입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1.4.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6862372"/>
                  </a:ext>
                </a:extLst>
              </a:tr>
              <a:tr h="360000">
                <a:tc vMerge="1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8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8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결산마감관리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세출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1.4.</a:t>
                      </a:r>
                    </a:p>
                    <a:p>
                      <a:pPr algn="ctr" latinLnBrk="1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1.7.</a:t>
                      </a:r>
                    </a:p>
                    <a:p>
                      <a:pPr algn="ctr" latinLnBrk="1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1.8.</a:t>
                      </a:r>
                    </a:p>
                    <a:p>
                      <a:pPr algn="ctr" latinLnBrk="1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5.2.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14356"/>
                  </a:ext>
                </a:extLst>
              </a:tr>
              <a:tr h="360000">
                <a:tc vMerge="1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결산마감관리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세입세출외현금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1.4.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0958229"/>
                  </a:ext>
                </a:extLst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결산마감관리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채권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1.4.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7429940"/>
                  </a:ext>
                </a:extLst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결산마감관리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채무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1.4.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172193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2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결산관리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총괄 예산결산담당자 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예산소관부서 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결산담당자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결산관리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예산결산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결산보고서일괄출력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결산보고서일괄출력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5.1.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906629"/>
                  </a:ext>
                </a:extLst>
              </a:tr>
              <a:tr h="360000">
                <a:tc rowSpan="7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결산관리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총괄 예산결산담당자 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예산소관부서 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결산담당자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결산관리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예산결산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세입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세출결산보고서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결산개요현황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2.1.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8710035"/>
                  </a:ext>
                </a:extLst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세입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세출결산총괄표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2.2.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9862019"/>
                  </a:ext>
                </a:extLst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세입결산조서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1.2.</a:t>
                      </a:r>
                    </a:p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1.5.</a:t>
                      </a:r>
                    </a:p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2.3.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9677815"/>
                  </a:ext>
                </a:extLst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세출결산조서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1.2.</a:t>
                      </a:r>
                    </a:p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1.5.</a:t>
                      </a:r>
                    </a:p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2.4.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039508"/>
                  </a:ext>
                </a:extLst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예산이용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,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전용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,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이체사용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2.5.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4625264"/>
                  </a:ext>
                </a:extLst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예비비지출조서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2.6.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445375"/>
                  </a:ext>
                </a:extLst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채무부담행위조서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2.7.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4973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2098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메뉴 및 권한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B71EB7D4-4329-4F1E-8E2E-B63F5979E5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196239"/>
              </p:ext>
            </p:extLst>
          </p:nvPr>
        </p:nvGraphicFramePr>
        <p:xfrm>
          <a:off x="413580" y="1116336"/>
          <a:ext cx="9809502" cy="6018784"/>
        </p:xfrm>
        <a:graphic>
          <a:graphicData uri="http://schemas.openxmlformats.org/drawingml/2006/table">
            <a:tbl>
              <a:tblPr/>
              <a:tblGrid>
                <a:gridCol w="360000">
                  <a:extLst>
                    <a:ext uri="{9D8B030D-6E8A-4147-A177-3AD203B41FA5}">
                      <a16:colId xmlns:a16="http://schemas.microsoft.com/office/drawing/2014/main" val="305434614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39610605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70701761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80868366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94135817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88036993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1091156121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2846345067"/>
                    </a:ext>
                  </a:extLst>
                </a:gridCol>
                <a:gridCol w="521502">
                  <a:extLst>
                    <a:ext uri="{9D8B030D-6E8A-4147-A177-3AD203B41FA5}">
                      <a16:colId xmlns:a16="http://schemas.microsoft.com/office/drawing/2014/main" val="107192639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구분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세부업무명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사용자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(depth1)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(depth2)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(depth3)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(depth4)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메뉴명</a:t>
                      </a:r>
                      <a:endParaRPr lang="en-US" altLang="ko-KR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(depth5)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bg1"/>
                          </a:solidFill>
                          <a:latin typeface="Noto Sans CJK KR Regular" pitchFamily="34" charset="-127"/>
                          <a:ea typeface="Noto Sans CJK KR Regular" pitchFamily="34" charset="-127"/>
                        </a:rPr>
                        <a:t>Index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1728297"/>
                  </a:ext>
                </a:extLst>
              </a:tr>
              <a:tr h="280800">
                <a:tc rowSpan="19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4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9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결산관리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9"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총괄 예산결산담당자 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예산소관부서 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결산담당자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9"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결산관리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19">
                  <a:txBody>
                    <a:bodyPr/>
                    <a:lstStyle/>
                    <a:p>
                      <a:pPr algn="ctr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예산결산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l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세입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·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세출결산</a:t>
                      </a:r>
                      <a:endParaRPr lang="en-US" altLang="ko-KR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첨부서류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Ⅰ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총수입및지출액증명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3.1.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6862372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8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8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세입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·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세출결산액전년대비표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3.2.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14356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세입설명자료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불납결손액현황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3.3.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0958229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latin typeface="Noto Sans CJK KR Regular" pitchFamily="34" charset="-127"/>
                        <a:ea typeface="Noto Sans CJK KR Regular" pitchFamily="34" charset="-127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미수납액현황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3.4.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7429940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수업료징수현황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3.5.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886550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세출설명자료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집행잔액현황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3.6.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0304098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성질별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·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학교급별결산현황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3.7.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0969747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세입세출외현금현재액보고서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3.8.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318960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11">
                  <a:txBody>
                    <a:bodyPr/>
                    <a:lstStyle/>
                    <a:p>
                      <a:pPr algn="l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세입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·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세출결산</a:t>
                      </a:r>
                      <a:endParaRPr lang="en-US" altLang="ko-KR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첨부서류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Ⅱ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보조금집행현황및반납명세서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보조금집행현황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3.9.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1721932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보조금반납명세서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3.10.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147754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계속비결산명세서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계속비결산명세서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4.1.</a:t>
                      </a:r>
                    </a:p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4.3.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5134814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계속비결산조정관리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4.2.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7836278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이월사업현황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다음연도이월명세서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3.11.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0556234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명시이월사업비집행명세서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3.12.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186930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지방채결산현황</a:t>
                      </a: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지방교육채발행보고서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3.13.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77822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공유재산증감및현재액보고서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용도별현황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3.14.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880883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종류별현황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3.14.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0214156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물품증감및현재액보고서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물품증감및현재액보고서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3.15.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455"/>
                  </a:ext>
                </a:extLst>
              </a:tr>
              <a:tr h="2808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출자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·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출연기관에대한출자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·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출연보고서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출자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·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출연기관에대한출자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·</a:t>
                      </a:r>
                      <a:r>
                        <a:rPr lang="ko-KR" altLang="en-US" sz="1000" kern="1200" dirty="0" err="1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출연보고서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Noto Sans CJK KR Regular" pitchFamily="34" charset="-127"/>
                          <a:ea typeface="Noto Sans CJK KR Regular" pitchFamily="34" charset="-127"/>
                          <a:cs typeface="+mn-cs"/>
                        </a:rPr>
                        <a:t>3.16.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Noto Sans CJK KR Regular" pitchFamily="34" charset="-127"/>
                        <a:ea typeface="Noto Sans CJK KR Regular" pitchFamily="34" charset="-127"/>
                        <a:cs typeface="+mn-cs"/>
                      </a:endParaRPr>
                    </a:p>
                  </a:txBody>
                  <a:tcPr marL="50896" marR="50896" marT="50896" marB="50896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1745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0160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19"/>
          <p:cNvSpPr txBox="1">
            <a:spLocks/>
          </p:cNvSpPr>
          <p:nvPr/>
        </p:nvSpPr>
        <p:spPr>
          <a:xfrm>
            <a:off x="2430377" y="1620391"/>
            <a:ext cx="8263024" cy="73538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Ⅱ. </a:t>
            </a:r>
            <a:r>
              <a:rPr kumimoji="0" lang="ko-KR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j-cs"/>
              </a:rPr>
              <a:t>세부업무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j-cs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2430377" y="2356415"/>
            <a:ext cx="5832648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2430377" y="2356415"/>
            <a:ext cx="5832648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879358" y="2368464"/>
            <a:ext cx="4006225" cy="193899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업무별 마감 확인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 및 확인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 결산서 작성 및 출력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첨부서류 작성 및 출력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계속비결산명세서 작성 및 출력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예산결산서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출력 및 </a:t>
            </a: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결산확정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2541823" y="2521624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2541823" y="2885101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2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2541823" y="3248578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3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41823" y="3612055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4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541823" y="3975532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5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3986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9"/>
          <p:cNvSpPr txBox="1">
            <a:spLocks/>
          </p:cNvSpPr>
          <p:nvPr/>
        </p:nvSpPr>
        <p:spPr>
          <a:xfrm>
            <a:off x="2430377" y="2196455"/>
            <a:ext cx="7740859" cy="735385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defTabSz="914400">
              <a:spcBef>
                <a:spcPct val="0"/>
              </a:spcBef>
              <a:buNone/>
              <a:defRPr sz="280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j-cs"/>
              </a:defRPr>
            </a:lvl1pPr>
          </a:lstStyle>
          <a:p>
            <a:r>
              <a:rPr lang="en-US" altLang="ko-KR" dirty="0"/>
              <a:t>1. </a:t>
            </a:r>
            <a:r>
              <a:rPr lang="ko-KR" altLang="en-US" dirty="0"/>
              <a:t>업무별 마감 확인</a:t>
            </a:r>
            <a:r>
              <a:rPr lang="en-US" altLang="ko-KR" dirty="0"/>
              <a:t>/</a:t>
            </a:r>
            <a:r>
              <a:rPr lang="ko-KR" altLang="en-US" dirty="0"/>
              <a:t>접수</a:t>
            </a:r>
            <a:r>
              <a:rPr lang="en-US" altLang="ko-KR" dirty="0"/>
              <a:t>, </a:t>
            </a:r>
            <a:r>
              <a:rPr lang="ko-KR" altLang="en-US" dirty="0" err="1"/>
              <a:t>결산자료</a:t>
            </a:r>
            <a:r>
              <a:rPr lang="ko-KR" altLang="en-US" dirty="0"/>
              <a:t> 생성 및 확인</a:t>
            </a:r>
            <a:endParaRPr lang="en-US" altLang="ko-KR" dirty="0"/>
          </a:p>
        </p:txBody>
      </p:sp>
      <p:cxnSp>
        <p:nvCxnSpPr>
          <p:cNvPr id="3" name="직선 연결선 2"/>
          <p:cNvCxnSpPr/>
          <p:nvPr/>
        </p:nvCxnSpPr>
        <p:spPr>
          <a:xfrm>
            <a:off x="2430377" y="2932479"/>
            <a:ext cx="6984000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879358" y="2949207"/>
            <a:ext cx="4140877" cy="2677656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세외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채권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부채 </a:t>
            </a: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월마감관리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 </a:t>
            </a: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결산조서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등 </a:t>
            </a: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월결산서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확인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제출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접수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마감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확정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연결산자료생성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41823" y="3102367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41823" y="3466215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2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41823" y="3830063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latin typeface="Noto Sans CJK KR Bold" pitchFamily="34" charset="-127"/>
                <a:ea typeface="Noto Sans CJK KR Bold" pitchFamily="34" charset="-127"/>
              </a:rPr>
              <a:t>3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2541823" y="4193911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latin typeface="Noto Sans CJK KR Bold" pitchFamily="34" charset="-127"/>
                <a:ea typeface="Noto Sans CJK KR Bold" pitchFamily="34" charset="-127"/>
              </a:rPr>
              <a:t>4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2541823" y="4557759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5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41823" y="4916945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6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541823" y="5280793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7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96235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0. </a:t>
            </a:r>
            <a:r>
              <a:rPr lang="ko-KR" altLang="en-US" dirty="0"/>
              <a:t>업무처리 흐름도 </a:t>
            </a:r>
            <a:r>
              <a:rPr lang="en-US" altLang="ko-KR" dirty="0"/>
              <a:t>(</a:t>
            </a:r>
            <a:r>
              <a:rPr lang="ko-KR" altLang="en-US" dirty="0"/>
              <a:t>업무별 마감 확인</a:t>
            </a:r>
            <a:r>
              <a:rPr lang="en-US" altLang="ko-KR" dirty="0"/>
              <a:t>/</a:t>
            </a:r>
            <a:r>
              <a:rPr lang="ko-KR" altLang="en-US" dirty="0"/>
              <a:t>접수</a:t>
            </a:r>
            <a:r>
              <a:rPr lang="en-US" altLang="ko-KR" dirty="0"/>
              <a:t>, </a:t>
            </a:r>
            <a:r>
              <a:rPr lang="ko-KR" altLang="en-US" dirty="0" err="1"/>
              <a:t>결산자료</a:t>
            </a:r>
            <a:r>
              <a:rPr lang="ko-KR" altLang="en-US" dirty="0"/>
              <a:t> 생성 및 확인</a:t>
            </a:r>
            <a:r>
              <a:rPr lang="en-US" altLang="ko-KR" dirty="0"/>
              <a:t>)</a:t>
            </a:r>
            <a:endParaRPr lang="ko-KR" altLang="en-US" dirty="0"/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497220"/>
              </p:ext>
            </p:extLst>
          </p:nvPr>
        </p:nvGraphicFramePr>
        <p:xfrm>
          <a:off x="594172" y="1230949"/>
          <a:ext cx="9433049" cy="5422581"/>
        </p:xfrm>
        <a:graphic>
          <a:graphicData uri="http://schemas.openxmlformats.org/drawingml/2006/table">
            <a:tbl>
              <a:tblPr/>
              <a:tblGrid>
                <a:gridCol w="1008112">
                  <a:extLst>
                    <a:ext uri="{9D8B030D-6E8A-4147-A177-3AD203B41FA5}">
                      <a16:colId xmlns:a16="http://schemas.microsoft.com/office/drawing/2014/main" val="4250695459"/>
                    </a:ext>
                  </a:extLst>
                </a:gridCol>
                <a:gridCol w="1123331">
                  <a:extLst>
                    <a:ext uri="{9D8B030D-6E8A-4147-A177-3AD203B41FA5}">
                      <a16:colId xmlns:a16="http://schemas.microsoft.com/office/drawing/2014/main" val="1148221509"/>
                    </a:ext>
                  </a:extLst>
                </a:gridCol>
                <a:gridCol w="73016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970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</a:rPr>
                        <a:t>조직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err="1">
                          <a:solidFill>
                            <a:schemeClr val="bg1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</a:rPr>
                        <a:t>업무흐름도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50424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결산총괄부서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본청재무과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총괄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예산결산 담당자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8955182"/>
                  </a:ext>
                </a:extLst>
              </a:tr>
              <a:tr h="624669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예산총괄부서</a:t>
                      </a:r>
                      <a:r>
                        <a:rPr lang="en-US" altLang="ko-KR" sz="1000" b="1" kern="0" spc="-10" baseline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 (</a:t>
                      </a:r>
                      <a:r>
                        <a:rPr lang="ko-KR" altLang="en-US" sz="1000" b="1" kern="0" spc="-10" baseline="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본청예산과</a:t>
                      </a:r>
                      <a:r>
                        <a:rPr lang="en-US" altLang="ko-KR" sz="1000" b="1" kern="0" spc="-10" baseline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예산담당자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3374474"/>
                  </a:ext>
                </a:extLst>
              </a:tr>
              <a:tr h="1768558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회계관할기관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재무과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관리과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세입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세출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세외</a:t>
                      </a:r>
                      <a:endParaRPr lang="en-US" altLang="ko-KR" sz="1000" b="1" kern="0" spc="-10" baseline="0" noProof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채권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부채</a:t>
                      </a:r>
                      <a:b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</a:br>
                      <a:r>
                        <a:rPr lang="ko-KR" altLang="en-US" sz="1000" b="1" kern="0" spc="-10" baseline="0" noProof="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업무담당자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0638811"/>
                  </a:ext>
                </a:extLst>
              </a:tr>
              <a:tr h="825173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예산소관부서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본청각과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직속기관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세입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세출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세외</a:t>
                      </a:r>
                      <a:endParaRPr lang="en-US" altLang="ko-KR" sz="1000" b="1" kern="0" spc="-10" baseline="0" noProof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채권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부채</a:t>
                      </a:r>
                      <a:b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</a:br>
                      <a:r>
                        <a:rPr lang="ko-KR" altLang="en-US" sz="1000" b="1" kern="0" spc="-10" baseline="0" noProof="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결산담당자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5148393"/>
                  </a:ext>
                </a:extLst>
              </a:tr>
            </a:tbl>
          </a:graphicData>
        </a:graphic>
      </p:graphicFrame>
      <p:sp>
        <p:nvSpPr>
          <p:cNvPr id="21" name="Rectangle 53"/>
          <p:cNvSpPr>
            <a:spLocks noChangeArrowheads="1"/>
          </p:cNvSpPr>
          <p:nvPr/>
        </p:nvSpPr>
        <p:spPr bwMode="auto">
          <a:xfrm>
            <a:off x="2823395" y="4968037"/>
            <a:ext cx="842422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1.1 </a:t>
            </a:r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월마감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2" name="Rectangle 53"/>
          <p:cNvSpPr>
            <a:spLocks noChangeArrowheads="1"/>
          </p:cNvSpPr>
          <p:nvPr/>
        </p:nvSpPr>
        <p:spPr bwMode="auto">
          <a:xfrm>
            <a:off x="4508438" y="4968037"/>
            <a:ext cx="1628593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1.2. 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세입</a:t>
            </a:r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세출 </a:t>
            </a:r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결산조서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등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defTabSz="957263">
              <a:defRPr/>
            </a:pP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 </a:t>
            </a:r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월결산서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확인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3" name="Rectangle 53"/>
          <p:cNvSpPr>
            <a:spLocks noChangeArrowheads="1"/>
          </p:cNvSpPr>
          <p:nvPr/>
        </p:nvSpPr>
        <p:spPr bwMode="auto">
          <a:xfrm>
            <a:off x="4522604" y="4169788"/>
            <a:ext cx="1039300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감사원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defTabSz="957263"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보고자료 확인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4" name="Rectangle 53"/>
          <p:cNvSpPr>
            <a:spLocks noChangeArrowheads="1"/>
          </p:cNvSpPr>
          <p:nvPr/>
        </p:nvSpPr>
        <p:spPr bwMode="auto">
          <a:xfrm>
            <a:off x="5862856" y="4171678"/>
            <a:ext cx="942390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1.3.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결산자료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defTabSz="957263">
              <a:defRPr/>
            </a:pPr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      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제출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5" name="Rectangle 53"/>
          <p:cNvSpPr>
            <a:spLocks noChangeArrowheads="1"/>
          </p:cNvSpPr>
          <p:nvPr/>
        </p:nvSpPr>
        <p:spPr bwMode="auto">
          <a:xfrm>
            <a:off x="3405784" y="2214763"/>
            <a:ext cx="878957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1.4.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결산자료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defTabSz="957263">
              <a:defRPr/>
            </a:pPr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       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접수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6" name="Rectangle 53"/>
          <p:cNvSpPr>
            <a:spLocks noChangeArrowheads="1"/>
          </p:cNvSpPr>
          <p:nvPr/>
        </p:nvSpPr>
        <p:spPr bwMode="auto">
          <a:xfrm>
            <a:off x="5335331" y="1694878"/>
            <a:ext cx="1654553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1.5.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세입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세출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결산조서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등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defTabSz="957263">
              <a:defRPr/>
            </a:pPr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월결산서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확인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7" name="Rectangle 53"/>
          <p:cNvSpPr>
            <a:spLocks noChangeArrowheads="1"/>
          </p:cNvSpPr>
          <p:nvPr/>
        </p:nvSpPr>
        <p:spPr bwMode="auto">
          <a:xfrm>
            <a:off x="5335332" y="2210609"/>
            <a:ext cx="1039300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감사원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defTabSz="957263"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보고자료 확인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8" name="Rectangle 53"/>
          <p:cNvSpPr>
            <a:spLocks noChangeArrowheads="1"/>
          </p:cNvSpPr>
          <p:nvPr/>
        </p:nvSpPr>
        <p:spPr bwMode="auto">
          <a:xfrm>
            <a:off x="5332486" y="3434134"/>
            <a:ext cx="1112225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1.6.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예산이월마감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4" name="Rectangle 53"/>
          <p:cNvSpPr>
            <a:spLocks noChangeArrowheads="1"/>
          </p:cNvSpPr>
          <p:nvPr/>
        </p:nvSpPr>
        <p:spPr bwMode="auto">
          <a:xfrm>
            <a:off x="6916072" y="2210373"/>
            <a:ext cx="1178169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1.7.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예산이월확정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cxnSp>
        <p:nvCxnSpPr>
          <p:cNvPr id="38" name="꺾인 연결선 37"/>
          <p:cNvCxnSpPr>
            <a:stCxn id="25" idx="3"/>
            <a:endCxn id="26" idx="1"/>
          </p:cNvCxnSpPr>
          <p:nvPr/>
        </p:nvCxnSpPr>
        <p:spPr>
          <a:xfrm flipV="1">
            <a:off x="4284741" y="1910465"/>
            <a:ext cx="1050590" cy="519885"/>
          </a:xfrm>
          <a:prstGeom prst="bentConnector3">
            <a:avLst>
              <a:gd name="adj1" fmla="val 29915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화살표 연결선 39"/>
          <p:cNvCxnSpPr>
            <a:stCxn id="25" idx="3"/>
            <a:endCxn id="27" idx="1"/>
          </p:cNvCxnSpPr>
          <p:nvPr/>
        </p:nvCxnSpPr>
        <p:spPr>
          <a:xfrm flipV="1">
            <a:off x="4284741" y="2426196"/>
            <a:ext cx="1050591" cy="415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꺾인 연결선 40"/>
          <p:cNvCxnSpPr>
            <a:stCxn id="25" idx="3"/>
            <a:endCxn id="28" idx="1"/>
          </p:cNvCxnSpPr>
          <p:nvPr/>
        </p:nvCxnSpPr>
        <p:spPr>
          <a:xfrm>
            <a:off x="4284741" y="2430350"/>
            <a:ext cx="1047745" cy="1219371"/>
          </a:xfrm>
          <a:prstGeom prst="bentConnector3">
            <a:avLst>
              <a:gd name="adj1" fmla="val 2986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꺾인 연결선 41"/>
          <p:cNvCxnSpPr>
            <a:stCxn id="28" idx="3"/>
            <a:endCxn id="34" idx="1"/>
          </p:cNvCxnSpPr>
          <p:nvPr/>
        </p:nvCxnSpPr>
        <p:spPr>
          <a:xfrm flipV="1">
            <a:off x="6444711" y="2425960"/>
            <a:ext cx="471361" cy="122376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화살표 연결선 43"/>
          <p:cNvCxnSpPr>
            <a:stCxn id="21" idx="3"/>
            <a:endCxn id="22" idx="1"/>
          </p:cNvCxnSpPr>
          <p:nvPr/>
        </p:nvCxnSpPr>
        <p:spPr>
          <a:xfrm>
            <a:off x="3665817" y="5183624"/>
            <a:ext cx="84262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꺾인 연결선 44"/>
          <p:cNvCxnSpPr>
            <a:stCxn id="22" idx="3"/>
            <a:endCxn id="24" idx="2"/>
          </p:cNvCxnSpPr>
          <p:nvPr/>
        </p:nvCxnSpPr>
        <p:spPr>
          <a:xfrm flipV="1">
            <a:off x="6137031" y="4602852"/>
            <a:ext cx="197020" cy="580772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화살표 연결선 45"/>
          <p:cNvCxnSpPr>
            <a:stCxn id="23" idx="3"/>
            <a:endCxn id="24" idx="1"/>
          </p:cNvCxnSpPr>
          <p:nvPr/>
        </p:nvCxnSpPr>
        <p:spPr>
          <a:xfrm>
            <a:off x="5561904" y="4385375"/>
            <a:ext cx="300952" cy="189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꺾인 연결선 46"/>
          <p:cNvCxnSpPr>
            <a:stCxn id="24" idx="0"/>
            <a:endCxn id="25" idx="1"/>
          </p:cNvCxnSpPr>
          <p:nvPr/>
        </p:nvCxnSpPr>
        <p:spPr>
          <a:xfrm rot="16200000" flipV="1">
            <a:off x="3999254" y="1836880"/>
            <a:ext cx="1741328" cy="2928267"/>
          </a:xfrm>
          <a:prstGeom prst="bentConnector4">
            <a:avLst>
              <a:gd name="adj1" fmla="val 5436"/>
              <a:gd name="adj2" fmla="val 107807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3768867" y="4994876"/>
            <a:ext cx="66717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월별 마감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776271" y="4103388"/>
            <a:ext cx="7393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 err="1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분기최종월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마감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197367" y="2682498"/>
            <a:ext cx="13516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회계관할기관별 마감 현황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 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조회 및 접수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618851" y="1697684"/>
            <a:ext cx="66717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월별 접수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553978" y="2128999"/>
            <a:ext cx="7393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 err="1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분기최종월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접수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542680" y="3409454"/>
            <a:ext cx="76174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 err="1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최종월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접수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4" name="Rectangle 53"/>
          <p:cNvSpPr>
            <a:spLocks noChangeArrowheads="1"/>
          </p:cNvSpPr>
          <p:nvPr/>
        </p:nvSpPr>
        <p:spPr bwMode="auto">
          <a:xfrm>
            <a:off x="8486484" y="2210373"/>
            <a:ext cx="1272977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1.8</a:t>
            </a: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연결산자료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생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성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412121" y="4590784"/>
            <a:ext cx="15776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 err="1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지출계산서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등 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5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종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(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세출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)</a:t>
            </a:r>
          </a:p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세입징수액계산서 등 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6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종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(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세입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)</a:t>
            </a:r>
          </a:p>
        </p:txBody>
      </p:sp>
      <p:sp>
        <p:nvSpPr>
          <p:cNvPr id="59" name="Rectangle 53"/>
          <p:cNvSpPr>
            <a:spLocks noChangeArrowheads="1"/>
          </p:cNvSpPr>
          <p:nvPr/>
        </p:nvSpPr>
        <p:spPr bwMode="auto">
          <a:xfrm>
            <a:off x="4508437" y="5984591"/>
            <a:ext cx="1628594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1.2.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세입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세출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결산조서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등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defTabSz="957263"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월결산서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확인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777659" y="6005991"/>
            <a:ext cx="66717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월별 마감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cxnSp>
        <p:nvCxnSpPr>
          <p:cNvPr id="95" name="직선 화살표 연결선 94"/>
          <p:cNvCxnSpPr>
            <a:stCxn id="34" idx="3"/>
            <a:endCxn id="54" idx="1"/>
          </p:cNvCxnSpPr>
          <p:nvPr/>
        </p:nvCxnSpPr>
        <p:spPr>
          <a:xfrm>
            <a:off x="8094241" y="2425960"/>
            <a:ext cx="39224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TextBox 119"/>
          <p:cNvSpPr txBox="1"/>
          <p:nvPr/>
        </p:nvSpPr>
        <p:spPr>
          <a:xfrm>
            <a:off x="5089128" y="2665270"/>
            <a:ext cx="15776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 err="1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지출계산서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등 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5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종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(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세출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)</a:t>
            </a:r>
          </a:p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세입징수액계산서 등 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6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종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(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세입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)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126621" y="5927216"/>
            <a:ext cx="1495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세입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세출결산조서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 err="1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세입세출외현금현재액보고서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채권현재액보고서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채무관리보고서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723998" y="5408469"/>
            <a:ext cx="10310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회계관할기관별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업무별 </a:t>
            </a:r>
            <a:r>
              <a:rPr lang="ko-KR" altLang="en-US" sz="800" dirty="0" err="1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월마감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처리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cxnSp>
        <p:nvCxnSpPr>
          <p:cNvPr id="68" name="꺾인 연결선 67"/>
          <p:cNvCxnSpPr>
            <a:stCxn id="23" idx="1"/>
            <a:endCxn id="59" idx="1"/>
          </p:cNvCxnSpPr>
          <p:nvPr/>
        </p:nvCxnSpPr>
        <p:spPr>
          <a:xfrm rot="10800000" flipV="1">
            <a:off x="4508438" y="4385374"/>
            <a:ext cx="14167" cy="1814803"/>
          </a:xfrm>
          <a:prstGeom prst="bentConnector3">
            <a:avLst>
              <a:gd name="adj1" fmla="val 5064954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8430206" y="2638893"/>
            <a:ext cx="1375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세입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세출결산보고서만 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‘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결산마감관리</a:t>
            </a:r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’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화면을 통해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연결산자료생성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734378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1.1. </a:t>
            </a:r>
            <a:r>
              <a:rPr lang="ko-KR" altLang="en-US" dirty="0"/>
              <a:t>월마감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8252476" y="1558022"/>
            <a:ext cx="22788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월별 업무별 마감 및 월결산자료집계 처리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세출담당자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결산 마감 현황 조회</a:t>
            </a:r>
            <a:endParaRPr kumimoji="0" lang="en-US" altLang="ko-KR" sz="1000" b="0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 원하는 집행연월 선택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사전마감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 집행년월 자료 사전마감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수정 등 필요에 의해 기 사전마감 된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집행연월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자료에 대한 사전마감취소 처리</a:t>
            </a:r>
            <a:endParaRPr lang="en-US" altLang="ko-KR" sz="1000" noProof="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마감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선택한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집행연월 지출자료 마감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수정 등 필요에 의해 기 마감된 집행연월 자료에 대한 마감취소 처리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사전마감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 시 지급명령 미확정 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재배정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단위업무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미연결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배정변경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정기배정의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업무 미처리 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미확정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내역이 존재하는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처리불가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세부내역 팝업에서 확인 가능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3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09958" y="2511610"/>
            <a:ext cx="1516682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07911" y="5602820"/>
            <a:ext cx="76511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월마감은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세외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부채 업무별로 각 회계관할기관의 업무담당자가 매월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화면을 통해 수행하며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처리 시 월결산자료가 실시간 집계됨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감사원보고자료는 분기별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최종월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마감 후 익일 새벽에 집계되므로 익일 조회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업무별 월결산집계자료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메뉴경로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세입결산조서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세출결산보고서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세입결산조서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세출결산조서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세출결산보고서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세외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세입세출외현금현재액보고서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세출결산첨부서류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Ⅱ &gt;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세입세출외현금현재액보고서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채권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채권현재액보고서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재무제표첨부서류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채권현재액보고서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채무관리보고서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재무제표첨부서류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채무관리보고서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</p:txBody>
      </p:sp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재무회계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지출관리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장부관리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세출결산마감</a:t>
            </a:r>
          </a:p>
        </p:txBody>
      </p:sp>
      <p:grpSp>
        <p:nvGrpSpPr>
          <p:cNvPr id="35" name="그룹 34"/>
          <p:cNvGrpSpPr/>
          <p:nvPr/>
        </p:nvGrpSpPr>
        <p:grpSpPr>
          <a:xfrm>
            <a:off x="311176" y="1570416"/>
            <a:ext cx="7627911" cy="4020759"/>
            <a:chOff x="311176" y="1570416"/>
            <a:chExt cx="7627911" cy="4131923"/>
          </a:xfrm>
        </p:grpSpPr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815" y="1570416"/>
              <a:ext cx="7622272" cy="4131923"/>
            </a:xfrm>
            <a:prstGeom prst="rect">
              <a:avLst/>
            </a:prstGeom>
          </p:spPr>
        </p:pic>
        <p:pic>
          <p:nvPicPr>
            <p:cNvPr id="37" name="그림 36"/>
            <p:cNvPicPr>
              <a:picLocks noChangeAspect="1"/>
            </p:cNvPicPr>
            <p:nvPr/>
          </p:nvPicPr>
          <p:blipFill rotWithShape="1">
            <a:blip r:embed="rId3"/>
            <a:srcRect l="108" t="2935"/>
            <a:stretch/>
          </p:blipFill>
          <p:spPr>
            <a:xfrm>
              <a:off x="311176" y="1570417"/>
              <a:ext cx="7627911" cy="156239"/>
            </a:xfrm>
            <a:prstGeom prst="rect">
              <a:avLst/>
            </a:prstGeom>
          </p:spPr>
        </p:pic>
      </p:grpSp>
      <p:sp>
        <p:nvSpPr>
          <p:cNvPr id="41" name="타원 4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30392" y="249017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663612" y="219019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813495" y="2386563"/>
            <a:ext cx="37445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549855" y="219019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57912" y="2652314"/>
            <a:ext cx="210648" cy="12748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676840" y="2386563"/>
            <a:ext cx="250031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81824" y="154076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87510" y="1738313"/>
            <a:ext cx="321521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068424" y="219019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190399" y="2386563"/>
            <a:ext cx="483996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51785" y="219019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29316" y="2386563"/>
            <a:ext cx="368300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육각형 33"/>
          <p:cNvSpPr/>
          <p:nvPr/>
        </p:nvSpPr>
        <p:spPr>
          <a:xfrm>
            <a:off x="8147845" y="750263"/>
            <a:ext cx="120569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1.7.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확정</a:t>
            </a:r>
          </a:p>
        </p:txBody>
      </p:sp>
      <p:sp>
        <p:nvSpPr>
          <p:cNvPr id="38" name="육각형 37"/>
          <p:cNvSpPr/>
          <p:nvPr/>
        </p:nvSpPr>
        <p:spPr>
          <a:xfrm>
            <a:off x="9167714" y="750263"/>
            <a:ext cx="143519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1.8.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연결산자료생성</a:t>
            </a:r>
          </a:p>
        </p:txBody>
      </p:sp>
      <p:sp>
        <p:nvSpPr>
          <p:cNvPr id="39" name="육각형 38"/>
          <p:cNvSpPr/>
          <p:nvPr/>
        </p:nvSpPr>
        <p:spPr>
          <a:xfrm>
            <a:off x="7155544" y="750263"/>
            <a:ext cx="119305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1.6.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마감</a:t>
            </a:r>
          </a:p>
        </p:txBody>
      </p:sp>
      <p:sp>
        <p:nvSpPr>
          <p:cNvPr id="40" name="육각형 39"/>
          <p:cNvSpPr/>
          <p:nvPr/>
        </p:nvSpPr>
        <p:spPr>
          <a:xfrm>
            <a:off x="3655926" y="750263"/>
            <a:ext cx="11346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1.3.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</a:p>
        </p:txBody>
      </p:sp>
      <p:sp>
        <p:nvSpPr>
          <p:cNvPr id="42" name="육각형 41"/>
          <p:cNvSpPr/>
          <p:nvPr/>
        </p:nvSpPr>
        <p:spPr>
          <a:xfrm>
            <a:off x="4590257" y="750263"/>
            <a:ext cx="11418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1.4.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</a:p>
        </p:txBody>
      </p:sp>
      <p:sp>
        <p:nvSpPr>
          <p:cNvPr id="46" name="육각형 45"/>
          <p:cNvSpPr/>
          <p:nvPr/>
        </p:nvSpPr>
        <p:spPr>
          <a:xfrm>
            <a:off x="1949978" y="750263"/>
            <a:ext cx="1917157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본청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육각형 42"/>
          <p:cNvSpPr/>
          <p:nvPr/>
        </p:nvSpPr>
        <p:spPr>
          <a:xfrm>
            <a:off x="1125168" y="750263"/>
            <a:ext cx="1015280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1.1. 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월마감</a:t>
            </a:r>
            <a:endParaRPr lang="ko-KR" altLang="en-US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육각형 46"/>
          <p:cNvSpPr/>
          <p:nvPr/>
        </p:nvSpPr>
        <p:spPr>
          <a:xfrm>
            <a:off x="5518002" y="750263"/>
            <a:ext cx="1843771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결산조서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총괄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98517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세입결산조서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(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본청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/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기관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66728"/>
            <a:ext cx="22788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세입 월마감 후 세입결산조서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예산소관부서 결산담당자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 조건을 설정한 후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해당 예산소관부서의 세입결산조서를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세입결산 조서를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결산조서에 조회된 내용을 다운로드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1.2. </a:t>
            </a:r>
            <a:r>
              <a:rPr lang="ko-KR" altLang="en-US" dirty="0"/>
              <a:t>세입</a:t>
            </a:r>
            <a:r>
              <a:rPr lang="en-US" altLang="ko-KR" dirty="0"/>
              <a:t>·</a:t>
            </a:r>
            <a:r>
              <a:rPr lang="ko-KR" altLang="en-US" dirty="0"/>
              <a:t>세출 결산조서 등 </a:t>
            </a:r>
            <a:r>
              <a:rPr lang="ko-KR" altLang="en-US" dirty="0" err="1"/>
              <a:t>월결산서</a:t>
            </a:r>
            <a:r>
              <a:rPr lang="ko-KR" altLang="en-US" dirty="0"/>
              <a:t> 확인</a:t>
            </a:r>
            <a:r>
              <a:rPr lang="en-US" altLang="ko-KR" dirty="0"/>
              <a:t>(</a:t>
            </a:r>
            <a:r>
              <a:rPr lang="ko-KR" altLang="en-US" dirty="0"/>
              <a:t>본청 </a:t>
            </a:r>
            <a:r>
              <a:rPr lang="en-US" altLang="ko-KR" dirty="0"/>
              <a:t>/ </a:t>
            </a:r>
            <a:r>
              <a:rPr lang="ko-KR" altLang="en-US" dirty="0"/>
              <a:t>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Ⅱ. </a:t>
            </a:r>
            <a:r>
              <a:rPr lang="ko-KR" altLang="en-US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18686" y="2470575"/>
            <a:ext cx="1450732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07911" y="5694461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수입업무의 징수요구기관 단위로 집계됨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본청은 징수요구부서 단위로 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).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금액이 잘못된 경우 수입업무의 징수요구부서를 변경 후 월마감 화면에서 마감 취소 후 재 마감 하거나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에서 월결산자료 재집계 처리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징수결정액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수납액이 해당 소관으로 집계되지 않았을 경우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재무회계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수입관리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징수관리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결의관리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화면에서 징수요구부서가 제대로 설정되었는지 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입학금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수업료는 징수요구기관에 상관없이 본청 재무과로 집계됨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65" y="1586335"/>
            <a:ext cx="7669292" cy="3935939"/>
          </a:xfrm>
          <a:prstGeom prst="rect">
            <a:avLst/>
          </a:prstGeom>
        </p:spPr>
      </p:pic>
      <p:sp>
        <p:nvSpPr>
          <p:cNvPr id="44" name="타원 4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08766" y="155517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43209" y="1770600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74658" y="155517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28151" y="1770600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17558" y="231131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4417" y="2517947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55" name="육각형 54"/>
          <p:cNvSpPr/>
          <p:nvPr/>
        </p:nvSpPr>
        <p:spPr>
          <a:xfrm>
            <a:off x="8147845" y="750263"/>
            <a:ext cx="120569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확정</a:t>
            </a:r>
          </a:p>
        </p:txBody>
      </p:sp>
      <p:sp>
        <p:nvSpPr>
          <p:cNvPr id="56" name="육각형 55"/>
          <p:cNvSpPr/>
          <p:nvPr/>
        </p:nvSpPr>
        <p:spPr>
          <a:xfrm>
            <a:off x="9167714" y="750263"/>
            <a:ext cx="143519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1.8.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연결산자료생성</a:t>
            </a:r>
          </a:p>
        </p:txBody>
      </p:sp>
      <p:sp>
        <p:nvSpPr>
          <p:cNvPr id="57" name="육각형 56"/>
          <p:cNvSpPr/>
          <p:nvPr/>
        </p:nvSpPr>
        <p:spPr>
          <a:xfrm>
            <a:off x="7155544" y="750263"/>
            <a:ext cx="119305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마감</a:t>
            </a:r>
          </a:p>
        </p:txBody>
      </p:sp>
      <p:sp>
        <p:nvSpPr>
          <p:cNvPr id="58" name="육각형 57"/>
          <p:cNvSpPr/>
          <p:nvPr/>
        </p:nvSpPr>
        <p:spPr>
          <a:xfrm>
            <a:off x="3655926" y="750263"/>
            <a:ext cx="11346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</a:p>
        </p:txBody>
      </p:sp>
      <p:sp>
        <p:nvSpPr>
          <p:cNvPr id="59" name="육각형 58"/>
          <p:cNvSpPr/>
          <p:nvPr/>
        </p:nvSpPr>
        <p:spPr>
          <a:xfrm>
            <a:off x="4590257" y="750263"/>
            <a:ext cx="11418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</a:p>
        </p:txBody>
      </p:sp>
      <p:sp>
        <p:nvSpPr>
          <p:cNvPr id="61" name="육각형 60"/>
          <p:cNvSpPr/>
          <p:nvPr/>
        </p:nvSpPr>
        <p:spPr>
          <a:xfrm>
            <a:off x="1125168" y="750263"/>
            <a:ext cx="101528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1.1.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월마감</a:t>
            </a:r>
          </a:p>
        </p:txBody>
      </p:sp>
      <p:sp>
        <p:nvSpPr>
          <p:cNvPr id="63" name="육각형 62"/>
          <p:cNvSpPr/>
          <p:nvPr/>
        </p:nvSpPr>
        <p:spPr>
          <a:xfrm>
            <a:off x="5518002" y="750263"/>
            <a:ext cx="1843771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결산조서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총괄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육각형 59"/>
          <p:cNvSpPr/>
          <p:nvPr/>
        </p:nvSpPr>
        <p:spPr>
          <a:xfrm>
            <a:off x="1949978" y="750263"/>
            <a:ext cx="1917157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1.2.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결산조서 등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 확인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본청 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060952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025" y="1743877"/>
            <a:ext cx="7642706" cy="4130071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1.2. </a:t>
            </a:r>
            <a:r>
              <a:rPr lang="ko-KR" altLang="en-US" dirty="0"/>
              <a:t>세입</a:t>
            </a:r>
            <a:r>
              <a:rPr lang="en-US" altLang="ko-KR" dirty="0"/>
              <a:t>·</a:t>
            </a:r>
            <a:r>
              <a:rPr lang="ko-KR" altLang="en-US" dirty="0"/>
              <a:t>세출 </a:t>
            </a:r>
            <a:r>
              <a:rPr lang="ko-KR" altLang="en-US" dirty="0" err="1"/>
              <a:t>결산조서</a:t>
            </a:r>
            <a:r>
              <a:rPr lang="ko-KR" altLang="en-US" dirty="0"/>
              <a:t> 등 </a:t>
            </a:r>
            <a:r>
              <a:rPr lang="ko-KR" altLang="en-US" dirty="0" err="1"/>
              <a:t>월결산서</a:t>
            </a:r>
            <a:r>
              <a:rPr lang="ko-KR" altLang="en-US" dirty="0"/>
              <a:t> 확인</a:t>
            </a:r>
            <a:r>
              <a:rPr lang="en-US" altLang="ko-KR" dirty="0"/>
              <a:t>(</a:t>
            </a:r>
            <a:r>
              <a:rPr lang="ko-KR" altLang="en-US" dirty="0"/>
              <a:t>본청 </a:t>
            </a:r>
            <a:r>
              <a:rPr lang="en-US" altLang="ko-KR" dirty="0"/>
              <a:t>/ </a:t>
            </a:r>
            <a:r>
              <a:rPr lang="ko-KR" altLang="en-US" dirty="0"/>
              <a:t>기관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15401" y="2707966"/>
            <a:ext cx="1257299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07911" y="593331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단위는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예산회계조직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단위이며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세목단위로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조회할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불용액이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마이너스 금액으로 조회될 수 있음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이월액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불용액은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연결산자료집계 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최종월에만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반영되어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확인한 결산액이 다른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화면에서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마감취소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하거나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탭에서 월결산자료집계    처리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세출결산조서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(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본청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/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기관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)</a:t>
            </a:r>
            <a:endParaRPr lang="ko-KR" altLang="en-US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세출 </a:t>
            </a: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후 세출결산조서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예산소관부서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④  조회 조건을 설정한 후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해당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예산소관부서의 세출결산조서를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⑤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⑥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결산조서에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조회된 내용을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17910" y="176440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5977" y="1962245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83802" y="176440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10919" y="1962245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08385" y="254240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6452" y="2757831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38003" y="6599882"/>
            <a:ext cx="62518" cy="76944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r>
              <a:rPr lang="en-US" altLang="ko-KR" sz="500" b="1" dirty="0"/>
              <a:t>1)</a:t>
            </a:r>
            <a:endParaRPr lang="ko-KR" altLang="en-US" sz="5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307911" y="6917633"/>
            <a:ext cx="7651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latinLnBrk="0">
              <a:defRPr/>
            </a:pPr>
            <a:r>
              <a:rPr lang="en-US" altLang="ko-KR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1) </a:t>
            </a:r>
            <a:r>
              <a:rPr lang="ko-KR" altLang="en-US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월결산자료집계는 시도교육청에서 공문을 보내 유지보수사업단에서 </a:t>
            </a:r>
            <a:r>
              <a:rPr lang="ko-KR" altLang="en-US" sz="8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자료보정한</a:t>
            </a:r>
            <a:r>
              <a:rPr lang="ko-KR" altLang="en-US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후 </a:t>
            </a:r>
            <a:r>
              <a:rPr lang="ko-KR" altLang="en-US" sz="8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마감취소</a:t>
            </a:r>
            <a:r>
              <a:rPr lang="ko-KR" altLang="en-US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</a:t>
            </a:r>
            <a:r>
              <a:rPr lang="ko-KR" altLang="en-US" sz="8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재마감</a:t>
            </a:r>
            <a:r>
              <a:rPr lang="ko-KR" altLang="en-US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절차 없이 월결산자료를 </a:t>
            </a:r>
            <a:r>
              <a:rPr lang="ko-KR" altLang="en-US" sz="8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할 수 있는 기능 </a:t>
            </a:r>
            <a:r>
              <a:rPr lang="en-US" altLang="ko-KR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(1.8 </a:t>
            </a:r>
            <a:r>
              <a:rPr lang="ko-KR" altLang="en-US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연결산자료생성 참조</a:t>
            </a:r>
            <a:r>
              <a:rPr lang="en-US" altLang="ko-KR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60" name="육각형 59"/>
          <p:cNvSpPr/>
          <p:nvPr/>
        </p:nvSpPr>
        <p:spPr>
          <a:xfrm>
            <a:off x="8147845" y="750263"/>
            <a:ext cx="120569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1.7.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확정</a:t>
            </a:r>
          </a:p>
        </p:txBody>
      </p:sp>
      <p:sp>
        <p:nvSpPr>
          <p:cNvPr id="61" name="육각형 60"/>
          <p:cNvSpPr/>
          <p:nvPr/>
        </p:nvSpPr>
        <p:spPr>
          <a:xfrm>
            <a:off x="9167714" y="750263"/>
            <a:ext cx="143519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1.8.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연결산자료생성</a:t>
            </a:r>
          </a:p>
        </p:txBody>
      </p:sp>
      <p:sp>
        <p:nvSpPr>
          <p:cNvPr id="62" name="육각형 61"/>
          <p:cNvSpPr/>
          <p:nvPr/>
        </p:nvSpPr>
        <p:spPr>
          <a:xfrm>
            <a:off x="7155544" y="750263"/>
            <a:ext cx="119305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1.6.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마감</a:t>
            </a:r>
          </a:p>
        </p:txBody>
      </p:sp>
      <p:sp>
        <p:nvSpPr>
          <p:cNvPr id="63" name="육각형 62"/>
          <p:cNvSpPr/>
          <p:nvPr/>
        </p:nvSpPr>
        <p:spPr>
          <a:xfrm>
            <a:off x="3655926" y="750263"/>
            <a:ext cx="11346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1.3.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</a:p>
        </p:txBody>
      </p:sp>
      <p:sp>
        <p:nvSpPr>
          <p:cNvPr id="64" name="육각형 63"/>
          <p:cNvSpPr/>
          <p:nvPr/>
        </p:nvSpPr>
        <p:spPr>
          <a:xfrm>
            <a:off x="4590257" y="750263"/>
            <a:ext cx="11418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1.4.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</a:p>
        </p:txBody>
      </p:sp>
      <p:sp>
        <p:nvSpPr>
          <p:cNvPr id="66" name="육각형 65"/>
          <p:cNvSpPr/>
          <p:nvPr/>
        </p:nvSpPr>
        <p:spPr>
          <a:xfrm>
            <a:off x="1125168" y="750263"/>
            <a:ext cx="101528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월마감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육각형 66"/>
          <p:cNvSpPr/>
          <p:nvPr/>
        </p:nvSpPr>
        <p:spPr>
          <a:xfrm>
            <a:off x="5518002" y="750263"/>
            <a:ext cx="1843771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총괄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육각형 64"/>
          <p:cNvSpPr/>
          <p:nvPr/>
        </p:nvSpPr>
        <p:spPr>
          <a:xfrm>
            <a:off x="1949978" y="750263"/>
            <a:ext cx="1917157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1.2.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본청 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09501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1.3. </a:t>
            </a:r>
            <a:r>
              <a:rPr lang="ko-KR" altLang="en-US" dirty="0" err="1"/>
              <a:t>결산자료</a:t>
            </a:r>
            <a:r>
              <a:rPr lang="en-US" altLang="ko-KR" dirty="0"/>
              <a:t> </a:t>
            </a:r>
            <a:r>
              <a:rPr lang="ko-KR" altLang="en-US" dirty="0"/>
              <a:t>제출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4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재무회계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지출관리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장부관리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세출결산마감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8252476" y="1557551"/>
            <a:ext cx="22788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회계관할기관별로 업무별 월별 마감 및 제출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마감대상목록 조회</a:t>
            </a:r>
            <a:endParaRPr kumimoji="0" lang="en-US" altLang="ko-KR" sz="1000" b="0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 원하는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집행연월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선택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제출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마감자료를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결산부서로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 제출</a:t>
            </a:r>
            <a:endParaRPr lang="en-US" altLang="ko-KR" sz="1000" dirty="0"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상위기관에서 접수하지 않은 경우 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latin typeface="Noto Sans CJK KR Regular" pitchFamily="34" charset="-127"/>
                <a:ea typeface="Noto Sans CJK KR Regular" pitchFamily="34" charset="-127"/>
              </a:rPr>
              <a:t>제출취소</a:t>
            </a:r>
            <a:r>
              <a:rPr lang="en-US" altLang="ko-KR" sz="1000" dirty="0"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latin typeface="Noto Sans CJK KR Regular" pitchFamily="34" charset="-127"/>
                <a:ea typeface="Noto Sans CJK KR Regular" pitchFamily="34" charset="-127"/>
              </a:rPr>
              <a:t>버튼을 통해 제출 취소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9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76197" y="2659246"/>
            <a:ext cx="133570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307911" y="5968437"/>
            <a:ext cx="7651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000" noProof="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처리시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결산부서로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자료가 제출됨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결산부서에서 접수가 진행된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제출취소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불가능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lvl="0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제출된 자료는 각 업무별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화면을 통해 확인 가능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))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311176" y="1570416"/>
            <a:ext cx="7627911" cy="4131923"/>
            <a:chOff x="311176" y="1570416"/>
            <a:chExt cx="7627911" cy="4131923"/>
          </a:xfrm>
        </p:grpSpPr>
        <p:pic>
          <p:nvPicPr>
            <p:cNvPr id="38" name="그림 3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815" y="1570416"/>
              <a:ext cx="7622272" cy="4131923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 rotWithShape="1">
            <a:blip r:embed="rId3"/>
            <a:srcRect l="108" t="2935"/>
            <a:stretch/>
          </p:blipFill>
          <p:spPr>
            <a:xfrm>
              <a:off x="311176" y="1570417"/>
              <a:ext cx="7627911" cy="156239"/>
            </a:xfrm>
            <a:prstGeom prst="rect">
              <a:avLst/>
            </a:prstGeom>
          </p:spPr>
        </p:pic>
      </p:grpSp>
      <p:sp>
        <p:nvSpPr>
          <p:cNvPr id="51" name="타원 5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41685" y="241019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55756" y="219645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95582" y="2669051"/>
            <a:ext cx="309562" cy="15240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05823" y="2407553"/>
            <a:ext cx="235744" cy="15100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7" name="타원 5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3527" y="1543846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99213" y="1740218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384356" y="219645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34422" y="2407553"/>
            <a:ext cx="367993" cy="15100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64" name="육각형 63"/>
          <p:cNvSpPr/>
          <p:nvPr/>
        </p:nvSpPr>
        <p:spPr>
          <a:xfrm>
            <a:off x="8147845" y="750263"/>
            <a:ext cx="120569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1.7.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확정</a:t>
            </a:r>
          </a:p>
        </p:txBody>
      </p:sp>
      <p:sp>
        <p:nvSpPr>
          <p:cNvPr id="65" name="육각형 64"/>
          <p:cNvSpPr/>
          <p:nvPr/>
        </p:nvSpPr>
        <p:spPr>
          <a:xfrm>
            <a:off x="9167714" y="750263"/>
            <a:ext cx="143519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1.8.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연결산자료생성</a:t>
            </a:r>
          </a:p>
        </p:txBody>
      </p:sp>
      <p:sp>
        <p:nvSpPr>
          <p:cNvPr id="66" name="육각형 65"/>
          <p:cNvSpPr/>
          <p:nvPr/>
        </p:nvSpPr>
        <p:spPr>
          <a:xfrm>
            <a:off x="7155544" y="750263"/>
            <a:ext cx="119305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1.6.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마감</a:t>
            </a:r>
          </a:p>
        </p:txBody>
      </p:sp>
      <p:sp>
        <p:nvSpPr>
          <p:cNvPr id="68" name="육각형 67"/>
          <p:cNvSpPr/>
          <p:nvPr/>
        </p:nvSpPr>
        <p:spPr>
          <a:xfrm>
            <a:off x="4590257" y="750263"/>
            <a:ext cx="11418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1.4.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</a:p>
        </p:txBody>
      </p:sp>
      <p:sp>
        <p:nvSpPr>
          <p:cNvPr id="69" name="육각형 68"/>
          <p:cNvSpPr/>
          <p:nvPr/>
        </p:nvSpPr>
        <p:spPr>
          <a:xfrm>
            <a:off x="1949978" y="750263"/>
            <a:ext cx="1917157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본청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0" name="육각형 69"/>
          <p:cNvSpPr/>
          <p:nvPr/>
        </p:nvSpPr>
        <p:spPr>
          <a:xfrm>
            <a:off x="1125168" y="750263"/>
            <a:ext cx="101528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월마감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1" name="육각형 70"/>
          <p:cNvSpPr/>
          <p:nvPr/>
        </p:nvSpPr>
        <p:spPr>
          <a:xfrm>
            <a:off x="5518002" y="750263"/>
            <a:ext cx="1843771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총괄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육각형 66"/>
          <p:cNvSpPr/>
          <p:nvPr/>
        </p:nvSpPr>
        <p:spPr>
          <a:xfrm>
            <a:off x="3655926" y="750263"/>
            <a:ext cx="1134663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1.3. 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</a:p>
        </p:txBody>
      </p:sp>
    </p:spTree>
    <p:extLst>
      <p:ext uri="{BB962C8B-B14F-4D97-AF65-F5344CB8AC3E}">
        <p14:creationId xmlns:p14="http://schemas.microsoft.com/office/powerpoint/2010/main" val="10923079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1.4. </a:t>
            </a:r>
            <a:r>
              <a:rPr lang="ko-KR" altLang="en-US" dirty="0" err="1"/>
              <a:t>결산자료</a:t>
            </a:r>
            <a:r>
              <a:rPr lang="ko-KR" altLang="en-US" dirty="0"/>
              <a:t> 접수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49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212429" y="2395478"/>
            <a:ext cx="1863243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307911" y="5353942"/>
            <a:ext cx="765110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각 업무별 회계관할기관별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마감현황은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각 업무별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화면을 통해 확인 가능하며 화면 경로명은 아래와 같으므로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각 업무별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담당자는 아래의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메뉴권한을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받아야만 조회 및 접수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 및 월결산보고서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화면경로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세외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세입세출외현금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채권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③   마감 및 제출 완료된 회계관할기관은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과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처리일시와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담당자가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④ 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처리일시와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담당자가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결산자료관리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결산마감관리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(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52476" y="1551577"/>
            <a:ext cx="22788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회계관할기관별로 업무별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현황을 확인하고 접수처리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 조건을 설정한 후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각 회계기관별로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마감현황을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각 회계관할기관별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마감자료를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접수함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결산부서에서 자료 접수 시 회계관할기관에서는 결산마감자료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제출취소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불가능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자료의 수정이 필요한 경우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접수취소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접수 취소처리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이전월 자료가 접수된 경우에만 해당월 자료 접수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 접수된 자료는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접수취소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취소 가능하며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접수취소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기능은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다음월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자료가 접수되지 않은 상태에서만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06140" y="1547812"/>
            <a:ext cx="7632948" cy="3727989"/>
            <a:chOff x="306140" y="1547812"/>
            <a:chExt cx="7632948" cy="3727989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2"/>
            <a:srcRect b="10393"/>
            <a:stretch/>
          </p:blipFill>
          <p:spPr>
            <a:xfrm>
              <a:off x="306140" y="1547812"/>
              <a:ext cx="7632948" cy="3727989"/>
            </a:xfrm>
            <a:prstGeom prst="rect">
              <a:avLst/>
            </a:prstGeom>
          </p:spPr>
        </p:pic>
        <p:sp>
          <p:nvSpPr>
            <p:cNvPr id="3" name="직사각형 2"/>
            <p:cNvSpPr/>
            <p:nvPr/>
          </p:nvSpPr>
          <p:spPr>
            <a:xfrm>
              <a:off x="5486399" y="2407443"/>
              <a:ext cx="1735931" cy="1143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6" name="타원 5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1566" y="154940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90804" y="1724088"/>
            <a:ext cx="361252" cy="16068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080015" y="220560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14493" y="2401975"/>
            <a:ext cx="310257" cy="13167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375290" y="220560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09768" y="2401975"/>
            <a:ext cx="405507" cy="13167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68" name="육각형 67"/>
          <p:cNvSpPr/>
          <p:nvPr/>
        </p:nvSpPr>
        <p:spPr>
          <a:xfrm>
            <a:off x="8147845" y="750263"/>
            <a:ext cx="120569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1.7.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확정</a:t>
            </a:r>
          </a:p>
        </p:txBody>
      </p:sp>
      <p:sp>
        <p:nvSpPr>
          <p:cNvPr id="69" name="육각형 68"/>
          <p:cNvSpPr/>
          <p:nvPr/>
        </p:nvSpPr>
        <p:spPr>
          <a:xfrm>
            <a:off x="9167714" y="750263"/>
            <a:ext cx="143519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1.8.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연결산자료생성</a:t>
            </a:r>
          </a:p>
        </p:txBody>
      </p:sp>
      <p:sp>
        <p:nvSpPr>
          <p:cNvPr id="70" name="육각형 69"/>
          <p:cNvSpPr/>
          <p:nvPr/>
        </p:nvSpPr>
        <p:spPr>
          <a:xfrm>
            <a:off x="7155544" y="750263"/>
            <a:ext cx="119305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1.6.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마감</a:t>
            </a:r>
          </a:p>
        </p:txBody>
      </p:sp>
      <p:sp>
        <p:nvSpPr>
          <p:cNvPr id="71" name="육각형 70"/>
          <p:cNvSpPr/>
          <p:nvPr/>
        </p:nvSpPr>
        <p:spPr>
          <a:xfrm>
            <a:off x="3655926" y="750263"/>
            <a:ext cx="11346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1.3.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</a:p>
        </p:txBody>
      </p:sp>
      <p:sp>
        <p:nvSpPr>
          <p:cNvPr id="73" name="육각형 72"/>
          <p:cNvSpPr/>
          <p:nvPr/>
        </p:nvSpPr>
        <p:spPr>
          <a:xfrm>
            <a:off x="1949978" y="750263"/>
            <a:ext cx="1917157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본청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4" name="육각형 73"/>
          <p:cNvSpPr/>
          <p:nvPr/>
        </p:nvSpPr>
        <p:spPr>
          <a:xfrm>
            <a:off x="1125168" y="750263"/>
            <a:ext cx="101528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월마감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5" name="육각형 74"/>
          <p:cNvSpPr/>
          <p:nvPr/>
        </p:nvSpPr>
        <p:spPr>
          <a:xfrm>
            <a:off x="5518002" y="750263"/>
            <a:ext cx="1843771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총괄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2" name="육각형 71"/>
          <p:cNvSpPr/>
          <p:nvPr/>
        </p:nvSpPr>
        <p:spPr>
          <a:xfrm>
            <a:off x="4590257" y="750263"/>
            <a:ext cx="1141892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1.4. 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</a:p>
        </p:txBody>
      </p:sp>
    </p:spTree>
    <p:extLst>
      <p:ext uri="{BB962C8B-B14F-4D97-AF65-F5344CB8AC3E}">
        <p14:creationId xmlns:p14="http://schemas.microsoft.com/office/powerpoint/2010/main" val="22429565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·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세입결산조서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52377"/>
            <a:ext cx="2278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세입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접수 후 세입결산조서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세입결산조서를 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결산조서에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1.5. </a:t>
            </a:r>
            <a:r>
              <a:rPr lang="ko-KR" altLang="en-US" dirty="0"/>
              <a:t>세입</a:t>
            </a:r>
            <a:r>
              <a:rPr lang="en-US" altLang="ko-KR" dirty="0"/>
              <a:t>·</a:t>
            </a:r>
            <a:r>
              <a:rPr lang="ko-KR" altLang="en-US" dirty="0"/>
              <a:t>세출 </a:t>
            </a:r>
            <a:r>
              <a:rPr lang="ko-KR" altLang="en-US" dirty="0" err="1"/>
              <a:t>결산조서</a:t>
            </a:r>
            <a:r>
              <a:rPr lang="ko-KR" altLang="en-US" dirty="0"/>
              <a:t> 등 </a:t>
            </a:r>
            <a:r>
              <a:rPr lang="ko-KR" altLang="en-US" dirty="0" err="1"/>
              <a:t>월결산서</a:t>
            </a:r>
            <a:r>
              <a:rPr lang="ko-KR" altLang="en-US" dirty="0"/>
              <a:t> 확인</a:t>
            </a:r>
            <a:r>
              <a:rPr lang="en-US" altLang="ko-KR" dirty="0"/>
              <a:t>(</a:t>
            </a:r>
            <a:r>
              <a:rPr lang="ko-KR" altLang="en-US" dirty="0"/>
              <a:t>총괄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02212" y="2554102"/>
            <a:ext cx="1283677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87" y="1549058"/>
            <a:ext cx="7652625" cy="416626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07911" y="5815355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수입업무의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징수요구기관 단위로 집계됨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본청은 징수요구부서 단위로 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).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금액이 잘못된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수입업무의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징수요구부서를 변경 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화면에서 마감 취소 후 재 마감 하거나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&gt;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에서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처리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징수결정액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수납액이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해당 소관으로 집계되지 않았을 경우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재무회계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수입관리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징수관리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결의관리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화면에서 징수요구부서를 변경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입학금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수업료는 징수요구기관에 상관없이 본청 재무과로 집계됨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0616" y="155654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3555" y="1740693"/>
            <a:ext cx="314325" cy="1400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81053" y="155654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23992" y="1740693"/>
            <a:ext cx="314325" cy="1400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3" name="타원 2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7916" y="229314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6349" y="2477293"/>
            <a:ext cx="314325" cy="1400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44" name="육각형 43"/>
          <p:cNvSpPr/>
          <p:nvPr/>
        </p:nvSpPr>
        <p:spPr>
          <a:xfrm>
            <a:off x="8147845" y="750263"/>
            <a:ext cx="120569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1.7.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확정</a:t>
            </a:r>
          </a:p>
        </p:txBody>
      </p:sp>
      <p:sp>
        <p:nvSpPr>
          <p:cNvPr id="45" name="육각형 44"/>
          <p:cNvSpPr/>
          <p:nvPr/>
        </p:nvSpPr>
        <p:spPr>
          <a:xfrm>
            <a:off x="9167714" y="750263"/>
            <a:ext cx="143519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1.8.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연결산자료생성</a:t>
            </a:r>
          </a:p>
        </p:txBody>
      </p:sp>
      <p:sp>
        <p:nvSpPr>
          <p:cNvPr id="46" name="육각형 45"/>
          <p:cNvSpPr/>
          <p:nvPr/>
        </p:nvSpPr>
        <p:spPr>
          <a:xfrm>
            <a:off x="7155544" y="750263"/>
            <a:ext cx="119305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1.6.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마감</a:t>
            </a:r>
          </a:p>
        </p:txBody>
      </p:sp>
      <p:sp>
        <p:nvSpPr>
          <p:cNvPr id="47" name="육각형 46"/>
          <p:cNvSpPr/>
          <p:nvPr/>
        </p:nvSpPr>
        <p:spPr>
          <a:xfrm>
            <a:off x="3655926" y="750263"/>
            <a:ext cx="11346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1.3.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</a:p>
        </p:txBody>
      </p:sp>
      <p:sp>
        <p:nvSpPr>
          <p:cNvPr id="48" name="육각형 47"/>
          <p:cNvSpPr/>
          <p:nvPr/>
        </p:nvSpPr>
        <p:spPr>
          <a:xfrm>
            <a:off x="4590257" y="750263"/>
            <a:ext cx="11418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1.4.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</a:p>
        </p:txBody>
      </p:sp>
      <p:sp>
        <p:nvSpPr>
          <p:cNvPr id="49" name="육각형 48"/>
          <p:cNvSpPr/>
          <p:nvPr/>
        </p:nvSpPr>
        <p:spPr>
          <a:xfrm>
            <a:off x="1949978" y="750263"/>
            <a:ext cx="1917157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본청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육각형 49"/>
          <p:cNvSpPr/>
          <p:nvPr/>
        </p:nvSpPr>
        <p:spPr>
          <a:xfrm>
            <a:off x="1125168" y="750263"/>
            <a:ext cx="101528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월마감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육각형 50"/>
          <p:cNvSpPr/>
          <p:nvPr/>
        </p:nvSpPr>
        <p:spPr>
          <a:xfrm>
            <a:off x="5518002" y="750263"/>
            <a:ext cx="1843771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1.5.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총괄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900165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그림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109" y="1736290"/>
            <a:ext cx="7642706" cy="4130071"/>
          </a:xfrm>
          <a:prstGeom prst="rect">
            <a:avLst/>
          </a:prstGeom>
        </p:spPr>
      </p:pic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세출결산조서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44469"/>
            <a:ext cx="22788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접수 후 세출결산조서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④  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예산소관부서의 세출결산조서를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⑤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⑥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결산조서에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조회된 내용을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1.5. </a:t>
            </a:r>
            <a:r>
              <a:rPr lang="ko-KR" altLang="en-US" dirty="0"/>
              <a:t>세입</a:t>
            </a:r>
            <a:r>
              <a:rPr lang="en-US" altLang="ko-KR" dirty="0"/>
              <a:t>·</a:t>
            </a:r>
            <a:r>
              <a:rPr lang="ko-KR" altLang="en-US" dirty="0"/>
              <a:t>세출 </a:t>
            </a:r>
            <a:r>
              <a:rPr lang="ko-KR" altLang="en-US" dirty="0" err="1"/>
              <a:t>결산조서</a:t>
            </a:r>
            <a:r>
              <a:rPr lang="ko-KR" altLang="en-US" dirty="0"/>
              <a:t> 등 </a:t>
            </a:r>
            <a:r>
              <a:rPr lang="ko-KR" altLang="en-US" dirty="0" err="1"/>
              <a:t>월결산서</a:t>
            </a:r>
            <a:r>
              <a:rPr lang="ko-KR" altLang="en-US" dirty="0"/>
              <a:t> 확인</a:t>
            </a:r>
            <a:r>
              <a:rPr lang="en-US" altLang="ko-KR" dirty="0"/>
              <a:t>(</a:t>
            </a:r>
            <a:r>
              <a:rPr lang="ko-KR" altLang="en-US" dirty="0"/>
              <a:t>총괄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44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15401" y="2707966"/>
            <a:ext cx="1257299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307911" y="5933318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단위는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예산회계조직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단위이며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세목단위로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조회할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불용액이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마이너스 금액으로 조회될 수 있음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이월액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불용액은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연결산자료집계 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최종월에만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반영되어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확인한 결산액이 다른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화면에서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마감취소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하거나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탭에서 월결산자료집계    처리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세목단위로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조회할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예산성립후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증감 항목에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변경사용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증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항목이 추가되어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08766" y="175392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4452" y="1947950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74658" y="175392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99394" y="1947950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9241" y="252735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7308" y="2747534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629519" y="6588182"/>
            <a:ext cx="62518" cy="76944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r>
              <a:rPr lang="en-US" altLang="ko-KR" sz="500" b="1" dirty="0"/>
              <a:t>1)</a:t>
            </a:r>
            <a:endParaRPr lang="ko-KR" altLang="en-US" sz="500" b="1" dirty="0"/>
          </a:p>
        </p:txBody>
      </p:sp>
      <p:sp>
        <p:nvSpPr>
          <p:cNvPr id="55" name="직사각형 54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43" name="육각형 42"/>
          <p:cNvSpPr/>
          <p:nvPr/>
        </p:nvSpPr>
        <p:spPr>
          <a:xfrm>
            <a:off x="8147845" y="750263"/>
            <a:ext cx="120569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1.7.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확정</a:t>
            </a:r>
          </a:p>
        </p:txBody>
      </p:sp>
      <p:sp>
        <p:nvSpPr>
          <p:cNvPr id="56" name="육각형 55"/>
          <p:cNvSpPr/>
          <p:nvPr/>
        </p:nvSpPr>
        <p:spPr>
          <a:xfrm>
            <a:off x="9167714" y="750263"/>
            <a:ext cx="143519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1.8.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연결산자료생성</a:t>
            </a:r>
          </a:p>
        </p:txBody>
      </p:sp>
      <p:sp>
        <p:nvSpPr>
          <p:cNvPr id="57" name="육각형 56"/>
          <p:cNvSpPr/>
          <p:nvPr/>
        </p:nvSpPr>
        <p:spPr>
          <a:xfrm>
            <a:off x="7155544" y="750263"/>
            <a:ext cx="119305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1.6.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마감</a:t>
            </a:r>
          </a:p>
        </p:txBody>
      </p:sp>
      <p:sp>
        <p:nvSpPr>
          <p:cNvPr id="58" name="육각형 57"/>
          <p:cNvSpPr/>
          <p:nvPr/>
        </p:nvSpPr>
        <p:spPr>
          <a:xfrm>
            <a:off x="3655926" y="750263"/>
            <a:ext cx="11346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1.3.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</a:p>
        </p:txBody>
      </p:sp>
      <p:sp>
        <p:nvSpPr>
          <p:cNvPr id="59" name="육각형 58"/>
          <p:cNvSpPr/>
          <p:nvPr/>
        </p:nvSpPr>
        <p:spPr>
          <a:xfrm>
            <a:off x="4590257" y="750263"/>
            <a:ext cx="11418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1.4.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</a:p>
        </p:txBody>
      </p:sp>
      <p:sp>
        <p:nvSpPr>
          <p:cNvPr id="60" name="육각형 59"/>
          <p:cNvSpPr/>
          <p:nvPr/>
        </p:nvSpPr>
        <p:spPr>
          <a:xfrm>
            <a:off x="1949978" y="750263"/>
            <a:ext cx="1917157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본청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육각형 60"/>
          <p:cNvSpPr/>
          <p:nvPr/>
        </p:nvSpPr>
        <p:spPr>
          <a:xfrm>
            <a:off x="1125168" y="750263"/>
            <a:ext cx="101528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월마감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3" name="육각형 62"/>
          <p:cNvSpPr/>
          <p:nvPr/>
        </p:nvSpPr>
        <p:spPr>
          <a:xfrm>
            <a:off x="5518002" y="750263"/>
            <a:ext cx="1843771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1.5.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총괄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07911" y="6917633"/>
            <a:ext cx="7651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latinLnBrk="0">
              <a:defRPr/>
            </a:pPr>
            <a:r>
              <a:rPr lang="en-US" altLang="ko-KR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1) </a:t>
            </a:r>
            <a:r>
              <a:rPr lang="ko-KR" altLang="en-US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월결산자료집계는 시도교육청에서 공문을 보내 유지보수사업단에서 </a:t>
            </a:r>
            <a:r>
              <a:rPr lang="ko-KR" altLang="en-US" sz="8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자료보정한</a:t>
            </a:r>
            <a:r>
              <a:rPr lang="ko-KR" altLang="en-US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후 </a:t>
            </a:r>
            <a:r>
              <a:rPr lang="ko-KR" altLang="en-US" sz="8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마감취소</a:t>
            </a:r>
            <a:r>
              <a:rPr lang="ko-KR" altLang="en-US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</a:t>
            </a:r>
            <a:r>
              <a:rPr lang="ko-KR" altLang="en-US" sz="8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재마감</a:t>
            </a:r>
            <a:r>
              <a:rPr lang="ko-KR" altLang="en-US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절차 없이 월결산자료를 </a:t>
            </a:r>
            <a:r>
              <a:rPr lang="ko-KR" altLang="en-US" sz="8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할 수 있는 기능 </a:t>
            </a:r>
            <a:r>
              <a:rPr lang="en-US" altLang="ko-KR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(1.8 </a:t>
            </a:r>
            <a:r>
              <a:rPr lang="ko-KR" altLang="en-US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연결산자료생성 참조</a:t>
            </a:r>
            <a:r>
              <a:rPr lang="en-US" altLang="ko-KR" sz="8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086550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예산배정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예산이월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이월사업배정요구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요구취합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예산부서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1.6. </a:t>
            </a:r>
            <a:r>
              <a:rPr lang="ko-KR" altLang="en-US" dirty="0" err="1"/>
              <a:t>예산이월</a:t>
            </a:r>
            <a:r>
              <a:rPr lang="ko-KR" altLang="en-US" dirty="0"/>
              <a:t> 마감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57148" y="2640196"/>
            <a:ext cx="1373805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07911" y="5914268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마감 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예산배정 시스템상의 모든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변경행위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재배정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가 제한됨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결산총괄부서에서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확정 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예산이월마감취소 기능이 제한됨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예산이월마감 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재배정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미연결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 팝업이 실행되면 해당 과의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부서주무가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재배정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단위업무연결 화면에서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미연결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건을 조회하여 단위업무연결처리 해야 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63919"/>
            <a:ext cx="2278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 회계연도의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마감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총괄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예산이월마감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해당 회계연도의 이월을 마감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예산이월마감 취소 필요시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예산이월마감취소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취소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51" name="그림 50"/>
          <p:cNvPicPr>
            <a:picLocks noChangeAspect="1"/>
          </p:cNvPicPr>
          <p:nvPr/>
        </p:nvPicPr>
        <p:blipFill rotWithShape="1">
          <a:blip r:embed="rId2"/>
          <a:srcRect l="2807"/>
          <a:stretch/>
        </p:blipFill>
        <p:spPr>
          <a:xfrm>
            <a:off x="305651" y="1563919"/>
            <a:ext cx="7620000" cy="4175964"/>
          </a:xfrm>
          <a:prstGeom prst="rect">
            <a:avLst/>
          </a:prstGeom>
        </p:spPr>
      </p:pic>
      <p:sp>
        <p:nvSpPr>
          <p:cNvPr id="49" name="타원 4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354812" y="158603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515498" y="1751931"/>
            <a:ext cx="511571" cy="16068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59637" y="158603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020323" y="1751931"/>
            <a:ext cx="585390" cy="16068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2" name="육각형 41"/>
          <p:cNvSpPr/>
          <p:nvPr/>
        </p:nvSpPr>
        <p:spPr>
          <a:xfrm>
            <a:off x="8147845" y="750263"/>
            <a:ext cx="120569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1.7.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확정</a:t>
            </a:r>
          </a:p>
        </p:txBody>
      </p:sp>
      <p:sp>
        <p:nvSpPr>
          <p:cNvPr id="43" name="육각형 42"/>
          <p:cNvSpPr/>
          <p:nvPr/>
        </p:nvSpPr>
        <p:spPr>
          <a:xfrm>
            <a:off x="9167714" y="750263"/>
            <a:ext cx="143519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1.8.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연결산자료생성</a:t>
            </a:r>
          </a:p>
        </p:txBody>
      </p:sp>
      <p:sp>
        <p:nvSpPr>
          <p:cNvPr id="45" name="육각형 44"/>
          <p:cNvSpPr/>
          <p:nvPr/>
        </p:nvSpPr>
        <p:spPr>
          <a:xfrm>
            <a:off x="3655926" y="750263"/>
            <a:ext cx="11346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1.3.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</a:p>
        </p:txBody>
      </p:sp>
      <p:sp>
        <p:nvSpPr>
          <p:cNvPr id="46" name="육각형 45"/>
          <p:cNvSpPr/>
          <p:nvPr/>
        </p:nvSpPr>
        <p:spPr>
          <a:xfrm>
            <a:off x="4590257" y="750263"/>
            <a:ext cx="11418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1.4.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</a:p>
        </p:txBody>
      </p:sp>
      <p:sp>
        <p:nvSpPr>
          <p:cNvPr id="47" name="육각형 46"/>
          <p:cNvSpPr/>
          <p:nvPr/>
        </p:nvSpPr>
        <p:spPr>
          <a:xfrm>
            <a:off x="1949978" y="750263"/>
            <a:ext cx="1917157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본청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육각형 47"/>
          <p:cNvSpPr/>
          <p:nvPr/>
        </p:nvSpPr>
        <p:spPr>
          <a:xfrm>
            <a:off x="1125168" y="750263"/>
            <a:ext cx="101528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월마감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육각형 51"/>
          <p:cNvSpPr/>
          <p:nvPr/>
        </p:nvSpPr>
        <p:spPr>
          <a:xfrm>
            <a:off x="5518002" y="750263"/>
            <a:ext cx="1843771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총괄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육각형 43"/>
          <p:cNvSpPr/>
          <p:nvPr/>
        </p:nvSpPr>
        <p:spPr>
          <a:xfrm>
            <a:off x="7155544" y="750263"/>
            <a:ext cx="1193056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1.6. 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마감</a:t>
            </a:r>
          </a:p>
        </p:txBody>
      </p:sp>
    </p:spTree>
    <p:extLst>
      <p:ext uri="{BB962C8B-B14F-4D97-AF65-F5344CB8AC3E}">
        <p14:creationId xmlns:p14="http://schemas.microsoft.com/office/powerpoint/2010/main" val="14631875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50" y="1620391"/>
            <a:ext cx="7656663" cy="4123619"/>
          </a:xfrm>
          <a:prstGeom prst="rect">
            <a:avLst/>
          </a:prstGeom>
        </p:spPr>
      </p:pic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결산자료관리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결산마감관리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(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1.7. </a:t>
            </a:r>
            <a:r>
              <a:rPr lang="ko-KR" altLang="en-US" dirty="0" err="1"/>
              <a:t>예산이월</a:t>
            </a:r>
            <a:r>
              <a:rPr lang="ko-KR" altLang="en-US" dirty="0"/>
              <a:t> 확정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45426" y="2651919"/>
            <a:ext cx="1397252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07911" y="5841568"/>
            <a:ext cx="76511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예산이월마감이 되지 않은 경우 예산이월확정 불가능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예산이월확정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처리일시와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담당자가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재무과의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원인행위이월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처리까지 완료되었는지 확인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예산이월확정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클릭해야 함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확정되어도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원인행위이월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처리과정에서 확정된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이월내역을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조정하는 일이 발생하여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결산작업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중 연결산자료를 재생성 해야하는 경우가 발생함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63826"/>
            <a:ext cx="2278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예산부서에서 마감한 </a:t>
            </a: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확정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연결산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마감관리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탭으로</a:t>
            </a:r>
            <a:r>
              <a:rPr kumimoji="0" lang="ko-KR" altLang="en-US" sz="1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이동</a:t>
            </a:r>
            <a:endParaRPr kumimoji="0" lang="en-US" altLang="ko-KR" sz="10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예산이월확정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마감된 자료를 확정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009022" y="235117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145844" y="2542895"/>
            <a:ext cx="529138" cy="14365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897397" y="214797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034923" y="2330903"/>
            <a:ext cx="754562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0" name="육각형 49"/>
          <p:cNvSpPr/>
          <p:nvPr/>
        </p:nvSpPr>
        <p:spPr>
          <a:xfrm>
            <a:off x="9167714" y="750263"/>
            <a:ext cx="143519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1.8.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연결산자료생성</a:t>
            </a:r>
          </a:p>
        </p:txBody>
      </p:sp>
      <p:sp>
        <p:nvSpPr>
          <p:cNvPr id="51" name="육각형 50"/>
          <p:cNvSpPr/>
          <p:nvPr/>
        </p:nvSpPr>
        <p:spPr>
          <a:xfrm>
            <a:off x="7155544" y="750263"/>
            <a:ext cx="119305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1.6.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마감</a:t>
            </a:r>
          </a:p>
        </p:txBody>
      </p:sp>
      <p:sp>
        <p:nvSpPr>
          <p:cNvPr id="52" name="육각형 51"/>
          <p:cNvSpPr/>
          <p:nvPr/>
        </p:nvSpPr>
        <p:spPr>
          <a:xfrm>
            <a:off x="3655926" y="750263"/>
            <a:ext cx="11346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1.3.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</a:p>
        </p:txBody>
      </p:sp>
      <p:sp>
        <p:nvSpPr>
          <p:cNvPr id="53" name="육각형 52"/>
          <p:cNvSpPr/>
          <p:nvPr/>
        </p:nvSpPr>
        <p:spPr>
          <a:xfrm>
            <a:off x="4590257" y="750263"/>
            <a:ext cx="11418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1.4.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</a:p>
        </p:txBody>
      </p:sp>
      <p:sp>
        <p:nvSpPr>
          <p:cNvPr id="54" name="육각형 53"/>
          <p:cNvSpPr/>
          <p:nvPr/>
        </p:nvSpPr>
        <p:spPr>
          <a:xfrm>
            <a:off x="1949978" y="750263"/>
            <a:ext cx="1917157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본청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육각형 54"/>
          <p:cNvSpPr/>
          <p:nvPr/>
        </p:nvSpPr>
        <p:spPr>
          <a:xfrm>
            <a:off x="1125168" y="750263"/>
            <a:ext cx="101528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월마감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육각형 55"/>
          <p:cNvSpPr/>
          <p:nvPr/>
        </p:nvSpPr>
        <p:spPr>
          <a:xfrm>
            <a:off x="5518002" y="750263"/>
            <a:ext cx="1843771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총괄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육각형 48"/>
          <p:cNvSpPr/>
          <p:nvPr/>
        </p:nvSpPr>
        <p:spPr>
          <a:xfrm>
            <a:off x="8147845" y="750263"/>
            <a:ext cx="1205690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1.7. 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확정</a:t>
            </a:r>
          </a:p>
        </p:txBody>
      </p:sp>
    </p:spTree>
    <p:extLst>
      <p:ext uri="{BB962C8B-B14F-4D97-AF65-F5344CB8AC3E}">
        <p14:creationId xmlns:p14="http://schemas.microsoft.com/office/powerpoint/2010/main" val="9522435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그림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50" y="1620391"/>
            <a:ext cx="7656663" cy="4123619"/>
          </a:xfrm>
          <a:prstGeom prst="rect">
            <a:avLst/>
          </a:prstGeom>
        </p:spPr>
      </p:pic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결산자료관리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결산마감관리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(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1.8. </a:t>
            </a:r>
            <a:r>
              <a:rPr lang="ko-KR" altLang="en-US" dirty="0"/>
              <a:t>연결산자료생성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22379" y="2559491"/>
            <a:ext cx="1243344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06388" y="5860694"/>
            <a:ext cx="80455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세출결산자료는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자료량이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많아 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를 제외하고는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연결산자료생성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 익일 새벽에 집계되며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익일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확인가능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그 외 세외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부채 업무는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시 관련 결산보고서 전체가 실시간 집계 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② 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연결산자료생성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버튼 클릭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배치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요청일시와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담당자가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③ 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연결산자료생성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 후 익일 새벽에 배치작업으로 기존에 생성된 연결산자료를 삭제 후 집계하여 각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결산화면에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자료가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④   연결산자료생성은 연중에 언제든 가능하지만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연결산확정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이후에는 생성 불가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66728"/>
            <a:ext cx="2278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결산을 위한 자료 생성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연결산자료생성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해당 회계연도의 결산을 위한 자료 생성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연결산자료생성 시 예산소관부서에서 작성 및 수정한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결산자료들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금액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수정내역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은 모두 삭제된 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특정 소관의 특정 보고서에 해당하는 부분만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재집계를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원할 경우 해당 화면에서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처리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41" name="육각형 40"/>
          <p:cNvSpPr/>
          <p:nvPr/>
        </p:nvSpPr>
        <p:spPr>
          <a:xfrm>
            <a:off x="8147845" y="750263"/>
            <a:ext cx="120569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1.7.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확정</a:t>
            </a:r>
          </a:p>
        </p:txBody>
      </p:sp>
      <p:sp>
        <p:nvSpPr>
          <p:cNvPr id="43" name="육각형 42"/>
          <p:cNvSpPr/>
          <p:nvPr/>
        </p:nvSpPr>
        <p:spPr>
          <a:xfrm>
            <a:off x="9167714" y="750263"/>
            <a:ext cx="1435199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1.8.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연결산자료생성</a:t>
            </a:r>
          </a:p>
        </p:txBody>
      </p:sp>
      <p:sp>
        <p:nvSpPr>
          <p:cNvPr id="44" name="육각형 43"/>
          <p:cNvSpPr/>
          <p:nvPr/>
        </p:nvSpPr>
        <p:spPr>
          <a:xfrm>
            <a:off x="7155544" y="750263"/>
            <a:ext cx="119305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1.6.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마감</a:t>
            </a:r>
          </a:p>
        </p:txBody>
      </p:sp>
      <p:sp>
        <p:nvSpPr>
          <p:cNvPr id="45" name="육각형 44"/>
          <p:cNvSpPr/>
          <p:nvPr/>
        </p:nvSpPr>
        <p:spPr>
          <a:xfrm>
            <a:off x="3655926" y="750263"/>
            <a:ext cx="11346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1.3.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</a:p>
        </p:txBody>
      </p:sp>
      <p:sp>
        <p:nvSpPr>
          <p:cNvPr id="46" name="육각형 45"/>
          <p:cNvSpPr/>
          <p:nvPr/>
        </p:nvSpPr>
        <p:spPr>
          <a:xfrm>
            <a:off x="4590257" y="750263"/>
            <a:ext cx="11418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1.4.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</a:p>
        </p:txBody>
      </p:sp>
      <p:sp>
        <p:nvSpPr>
          <p:cNvPr id="47" name="육각형 46"/>
          <p:cNvSpPr/>
          <p:nvPr/>
        </p:nvSpPr>
        <p:spPr>
          <a:xfrm>
            <a:off x="1949978" y="750263"/>
            <a:ext cx="1917157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본청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육각형 47"/>
          <p:cNvSpPr/>
          <p:nvPr/>
        </p:nvSpPr>
        <p:spPr>
          <a:xfrm>
            <a:off x="1125168" y="750263"/>
            <a:ext cx="101528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월마감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육각형 48"/>
          <p:cNvSpPr/>
          <p:nvPr/>
        </p:nvSpPr>
        <p:spPr>
          <a:xfrm>
            <a:off x="5518002" y="750263"/>
            <a:ext cx="1843771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총괄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192895" y="234825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327653" y="2543088"/>
            <a:ext cx="554954" cy="14365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03939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결산자료관리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결산마감관리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(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1.8. </a:t>
            </a:r>
            <a:r>
              <a:rPr lang="ko-KR" altLang="en-US" dirty="0"/>
              <a:t>연결산자료생성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35959" y="2742453"/>
            <a:ext cx="1216183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8252476" y="1566728"/>
            <a:ext cx="2278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결산을 위한 자료 생성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② 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자료재집계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탭 클릭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③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항목 추가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④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행삭제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 삭제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⑤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302544" y="1744987"/>
            <a:ext cx="7650830" cy="4180201"/>
            <a:chOff x="302544" y="1744987"/>
            <a:chExt cx="7650830" cy="4180201"/>
          </a:xfrm>
        </p:grpSpPr>
        <p:grpSp>
          <p:nvGrpSpPr>
            <p:cNvPr id="6" name="그룹 5"/>
            <p:cNvGrpSpPr/>
            <p:nvPr/>
          </p:nvGrpSpPr>
          <p:grpSpPr>
            <a:xfrm>
              <a:off x="302544" y="1744987"/>
              <a:ext cx="7650830" cy="4180201"/>
              <a:chOff x="302544" y="1563918"/>
              <a:chExt cx="7650830" cy="4180201"/>
            </a:xfrm>
          </p:grpSpPr>
          <p:pic>
            <p:nvPicPr>
              <p:cNvPr id="4" name="그림 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02544" y="1563918"/>
                <a:ext cx="7650830" cy="4180201"/>
              </a:xfrm>
              <a:prstGeom prst="rect">
                <a:avLst/>
              </a:prstGeom>
            </p:spPr>
          </p:pic>
          <p:pic>
            <p:nvPicPr>
              <p:cNvPr id="29" name="그림 2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47143" y="1962797"/>
                <a:ext cx="450625" cy="136706"/>
              </a:xfrm>
              <a:prstGeom prst="rect">
                <a:avLst/>
              </a:prstGeom>
            </p:spPr>
          </p:pic>
          <p:sp>
            <p:nvSpPr>
              <p:cNvPr id="5" name="직사각형 4"/>
              <p:cNvSpPr/>
              <p:nvPr/>
            </p:nvSpPr>
            <p:spPr>
              <a:xfrm>
                <a:off x="1193800" y="1965325"/>
                <a:ext cx="101600" cy="133350"/>
              </a:xfrm>
              <a:prstGeom prst="rect">
                <a:avLst/>
              </a:prstGeom>
              <a:solidFill>
                <a:srgbClr val="EFF7E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47" name="그림 46"/>
            <p:cNvPicPr>
              <a:picLocks noChangeAspect="1"/>
            </p:cNvPicPr>
            <p:nvPr/>
          </p:nvPicPr>
          <p:blipFill rotWithShape="1">
            <a:blip r:embed="rId2"/>
            <a:srcRect l="6504" t="30091" r="90104" b="68314"/>
            <a:stretch/>
          </p:blipFill>
          <p:spPr>
            <a:xfrm>
              <a:off x="804863" y="2886169"/>
              <a:ext cx="259556" cy="66675"/>
            </a:xfrm>
            <a:prstGeom prst="rect">
              <a:avLst/>
            </a:prstGeom>
          </p:spPr>
        </p:pic>
        <p:pic>
          <p:nvPicPr>
            <p:cNvPr id="51" name="그림 50"/>
            <p:cNvPicPr>
              <a:picLocks noChangeAspect="1"/>
            </p:cNvPicPr>
            <p:nvPr/>
          </p:nvPicPr>
          <p:blipFill rotWithShape="1">
            <a:blip r:embed="rId2"/>
            <a:srcRect l="6504" t="30091" r="90104" b="68314"/>
            <a:stretch/>
          </p:blipFill>
          <p:spPr>
            <a:xfrm>
              <a:off x="804863" y="3233831"/>
              <a:ext cx="259556" cy="66675"/>
            </a:xfrm>
            <a:prstGeom prst="rect">
              <a:avLst/>
            </a:prstGeom>
          </p:spPr>
        </p:pic>
      </p:grp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18358" y="240894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828804" y="2583079"/>
            <a:ext cx="363304" cy="14365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070783" y="240894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181229" y="2583079"/>
            <a:ext cx="363304" cy="14365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23208" y="240894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33653" y="2583079"/>
            <a:ext cx="410929" cy="14365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486935" y="220672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606172" y="2389648"/>
            <a:ext cx="609489" cy="13896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07911" y="6036722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자료재집계는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학교급자료집계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와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월결산자료집계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로 구분됨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학교급자료집계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학교급별결산현황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보고서와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공립인건비관련경비결산현황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보고서 중 인건비자료는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NEIS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급여연계자료를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활용함에 따라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자료량이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많아 집계에 상당한 시간이 소요되므로 해당 보고서 화면에서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기능을 제공하지 않고 현 화면에서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실시간 배치 기능으로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기능을 제공함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기관별로 학교급별자료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가능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월결산자료집계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시도교육청에서 공문을 보내 유지보수사업단에서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자료보정한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마감취소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절차 없이 월결산자료를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할 수 있는 기능으로 월별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월결산자료재집계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처리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32" name="육각형 31"/>
          <p:cNvSpPr/>
          <p:nvPr/>
        </p:nvSpPr>
        <p:spPr>
          <a:xfrm>
            <a:off x="8147845" y="750263"/>
            <a:ext cx="120569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1.7.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확정</a:t>
            </a:r>
          </a:p>
        </p:txBody>
      </p:sp>
      <p:sp>
        <p:nvSpPr>
          <p:cNvPr id="34" name="육각형 33"/>
          <p:cNvSpPr/>
          <p:nvPr/>
        </p:nvSpPr>
        <p:spPr>
          <a:xfrm>
            <a:off x="9167714" y="750263"/>
            <a:ext cx="1435199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1.8.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연결산자료생성</a:t>
            </a:r>
          </a:p>
        </p:txBody>
      </p:sp>
      <p:sp>
        <p:nvSpPr>
          <p:cNvPr id="35" name="육각형 34"/>
          <p:cNvSpPr/>
          <p:nvPr/>
        </p:nvSpPr>
        <p:spPr>
          <a:xfrm>
            <a:off x="7155544" y="750263"/>
            <a:ext cx="1193056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1.6.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예산이월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마감</a:t>
            </a:r>
          </a:p>
        </p:txBody>
      </p:sp>
      <p:sp>
        <p:nvSpPr>
          <p:cNvPr id="36" name="육각형 35"/>
          <p:cNvSpPr/>
          <p:nvPr/>
        </p:nvSpPr>
        <p:spPr>
          <a:xfrm>
            <a:off x="3655926" y="750263"/>
            <a:ext cx="11346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1.3.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</a:t>
            </a:r>
          </a:p>
        </p:txBody>
      </p:sp>
      <p:sp>
        <p:nvSpPr>
          <p:cNvPr id="49" name="육각형 48"/>
          <p:cNvSpPr/>
          <p:nvPr/>
        </p:nvSpPr>
        <p:spPr>
          <a:xfrm>
            <a:off x="4590257" y="750263"/>
            <a:ext cx="11418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1.4.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결산자료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</a:p>
        </p:txBody>
      </p:sp>
      <p:sp>
        <p:nvSpPr>
          <p:cNvPr id="52" name="육각형 51"/>
          <p:cNvSpPr/>
          <p:nvPr/>
        </p:nvSpPr>
        <p:spPr>
          <a:xfrm>
            <a:off x="1949978" y="750263"/>
            <a:ext cx="1917157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본청 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육각형 52"/>
          <p:cNvSpPr/>
          <p:nvPr/>
        </p:nvSpPr>
        <p:spPr>
          <a:xfrm>
            <a:off x="1125168" y="750263"/>
            <a:ext cx="101528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월마감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육각형 53"/>
          <p:cNvSpPr/>
          <p:nvPr/>
        </p:nvSpPr>
        <p:spPr>
          <a:xfrm>
            <a:off x="5518002" y="750263"/>
            <a:ext cx="1843771" cy="392400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총괄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88076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9"/>
          <p:cNvSpPr txBox="1">
            <a:spLocks/>
          </p:cNvSpPr>
          <p:nvPr/>
        </p:nvSpPr>
        <p:spPr>
          <a:xfrm>
            <a:off x="2430377" y="2196455"/>
            <a:ext cx="7740859" cy="735385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defTabSz="914400">
              <a:spcBef>
                <a:spcPct val="0"/>
              </a:spcBef>
              <a:buNone/>
              <a:defRPr sz="280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  <a:cs typeface="+mj-cs"/>
              </a:defRPr>
            </a:lvl1pPr>
          </a:lstStyle>
          <a:p>
            <a:r>
              <a:rPr lang="en-US" altLang="ko-KR" dirty="0"/>
              <a:t>2. </a:t>
            </a:r>
            <a:r>
              <a:rPr lang="ko-KR" altLang="en-US" dirty="0"/>
              <a:t>세입</a:t>
            </a:r>
            <a:r>
              <a:rPr lang="en-US" altLang="ko-KR" dirty="0"/>
              <a:t>·</a:t>
            </a:r>
            <a:r>
              <a:rPr lang="ko-KR" altLang="en-US" dirty="0"/>
              <a:t>세출 결산서 작성 및 출력</a:t>
            </a:r>
            <a:endParaRPr lang="en-US" altLang="ko-KR" dirty="0"/>
          </a:p>
        </p:txBody>
      </p:sp>
      <p:cxnSp>
        <p:nvCxnSpPr>
          <p:cNvPr id="3" name="직선 연결선 2"/>
          <p:cNvCxnSpPr/>
          <p:nvPr/>
        </p:nvCxnSpPr>
        <p:spPr>
          <a:xfrm>
            <a:off x="2430377" y="2932479"/>
            <a:ext cx="6984000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879358" y="2949207"/>
            <a:ext cx="3276859" cy="2677656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결산개요현황 작성 및 출력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세출결산총괄표 작성 및 출력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세입결산조서 작성 및 출력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세출결산조서 작성 및 출력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전용</a:t>
            </a:r>
            <a:r>
              <a:rPr lang="en-US" altLang="ko-KR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6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이체사용</a:t>
            </a: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작성 및 출력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예비비지출조서 작성 및 출력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채무부담행위조서 작성 및 출력</a:t>
            </a:r>
            <a:endParaRPr lang="en-US" altLang="ko-KR" sz="16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41823" y="3102367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41823" y="3466215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2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41823" y="3830063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latin typeface="Noto Sans CJK KR Bold" pitchFamily="34" charset="-127"/>
                <a:ea typeface="Noto Sans CJK KR Bold" pitchFamily="34" charset="-127"/>
              </a:rPr>
              <a:t>3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2541823" y="4193911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latin typeface="Noto Sans CJK KR Bold" pitchFamily="34" charset="-127"/>
                <a:ea typeface="Noto Sans CJK KR Bold" pitchFamily="34" charset="-127"/>
              </a:rPr>
              <a:t>4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2541823" y="4557759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5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41823" y="4909452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6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541823" y="5266969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7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517603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0. </a:t>
            </a:r>
            <a:r>
              <a:rPr lang="ko-KR" altLang="en-US" dirty="0"/>
              <a:t>업무처리 흐름도 </a:t>
            </a:r>
            <a:r>
              <a:rPr lang="en-US" altLang="ko-KR" dirty="0"/>
              <a:t>(</a:t>
            </a:r>
            <a:r>
              <a:rPr lang="ko-KR" altLang="en-US" dirty="0"/>
              <a:t>세입</a:t>
            </a:r>
            <a:r>
              <a:rPr lang="en-US" altLang="ko-KR" dirty="0"/>
              <a:t>·</a:t>
            </a:r>
            <a:r>
              <a:rPr lang="ko-KR" altLang="en-US" dirty="0"/>
              <a:t>세출 결산서 작성 및 출력</a:t>
            </a:r>
            <a:r>
              <a:rPr lang="en-US" altLang="ko-KR" dirty="0"/>
              <a:t>)</a:t>
            </a:r>
            <a:endParaRPr lang="ko-KR" altLang="en-US" dirty="0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755552"/>
              </p:ext>
            </p:extLst>
          </p:nvPr>
        </p:nvGraphicFramePr>
        <p:xfrm>
          <a:off x="594172" y="1260351"/>
          <a:ext cx="9433049" cy="5272334"/>
        </p:xfrm>
        <a:graphic>
          <a:graphicData uri="http://schemas.openxmlformats.org/drawingml/2006/table">
            <a:tbl>
              <a:tblPr/>
              <a:tblGrid>
                <a:gridCol w="972108">
                  <a:extLst>
                    <a:ext uri="{9D8B030D-6E8A-4147-A177-3AD203B41FA5}">
                      <a16:colId xmlns:a16="http://schemas.microsoft.com/office/drawing/2014/main" val="4250695459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4032163769"/>
                    </a:ext>
                  </a:extLst>
                </a:gridCol>
                <a:gridCol w="7488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7068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</a:rPr>
                        <a:t>조직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err="1">
                          <a:solidFill>
                            <a:schemeClr val="bg1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</a:rPr>
                        <a:t>업무흐름도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4143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결산총괄부서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본청재무과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총괄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예산결산 담당자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8955182"/>
                  </a:ext>
                </a:extLst>
              </a:tr>
              <a:tr h="2831123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예산소관부서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본청각과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직속기관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세입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세출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세외</a:t>
                      </a:r>
                      <a:endParaRPr lang="en-US" altLang="ko-KR" sz="1000" b="1" kern="0" spc="-10" baseline="0" noProof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채권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부채</a:t>
                      </a:r>
                      <a:b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</a:br>
                      <a:r>
                        <a:rPr lang="ko-KR" altLang="en-US" sz="1000" b="1" kern="0" spc="-10" baseline="0" noProof="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결산담당자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3788609"/>
                  </a:ext>
                </a:extLst>
              </a:tr>
            </a:tbl>
          </a:graphicData>
        </a:graphic>
      </p:graphicFrame>
      <p:sp>
        <p:nvSpPr>
          <p:cNvPr id="26" name="Rectangle 53"/>
          <p:cNvSpPr>
            <a:spLocks noChangeArrowheads="1"/>
          </p:cNvSpPr>
          <p:nvPr/>
        </p:nvSpPr>
        <p:spPr bwMode="auto">
          <a:xfrm>
            <a:off x="2850130" y="2547477"/>
            <a:ext cx="1263673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/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결산자료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생성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5" name="Rectangle 53"/>
          <p:cNvSpPr>
            <a:spLocks noChangeArrowheads="1"/>
          </p:cNvSpPr>
          <p:nvPr/>
        </p:nvSpPr>
        <p:spPr bwMode="auto">
          <a:xfrm>
            <a:off x="4355391" y="4580853"/>
            <a:ext cx="1966277" cy="1248447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6" name="Rectangle 53"/>
          <p:cNvSpPr>
            <a:spLocks noChangeArrowheads="1"/>
          </p:cNvSpPr>
          <p:nvPr/>
        </p:nvSpPr>
        <p:spPr bwMode="auto">
          <a:xfrm>
            <a:off x="4499431" y="4720356"/>
            <a:ext cx="1690354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2.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예산결산서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(7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종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)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작성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7" name="Rectangle 53"/>
          <p:cNvSpPr>
            <a:spLocks noChangeArrowheads="1"/>
          </p:cNvSpPr>
          <p:nvPr/>
        </p:nvSpPr>
        <p:spPr bwMode="auto">
          <a:xfrm>
            <a:off x="4499431" y="5268315"/>
            <a:ext cx="1690353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/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첨부서류</a:t>
            </a:r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(16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종</a:t>
            </a:r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) 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작성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cxnSp>
        <p:nvCxnSpPr>
          <p:cNvPr id="42" name="꺾인 연결선 41"/>
          <p:cNvCxnSpPr>
            <a:stCxn id="26" idx="2"/>
            <a:endCxn id="35" idx="1"/>
          </p:cNvCxnSpPr>
          <p:nvPr/>
        </p:nvCxnSpPr>
        <p:spPr>
          <a:xfrm rot="16200000" flipH="1">
            <a:off x="2805466" y="3655152"/>
            <a:ext cx="2226426" cy="873424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297184" y="4282237"/>
            <a:ext cx="178606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 </a:t>
            </a:r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예산결산서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및</a:t>
            </a:r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첨부서류 작성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cxnSp>
        <p:nvCxnSpPr>
          <p:cNvPr id="25" name="꺾인 연결선 24"/>
          <p:cNvCxnSpPr>
            <a:stCxn id="35" idx="3"/>
            <a:endCxn id="17" idx="1"/>
          </p:cNvCxnSpPr>
          <p:nvPr/>
        </p:nvCxnSpPr>
        <p:spPr>
          <a:xfrm flipV="1">
            <a:off x="6321668" y="2763064"/>
            <a:ext cx="1444032" cy="244201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53"/>
          <p:cNvSpPr>
            <a:spLocks noChangeArrowheads="1"/>
          </p:cNvSpPr>
          <p:nvPr/>
        </p:nvSpPr>
        <p:spPr bwMode="auto">
          <a:xfrm>
            <a:off x="7765700" y="2547477"/>
            <a:ext cx="1263673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/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예산결산서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및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algn="ctr" defTabSz="957263"/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첨부서류 확인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730863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그림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652" y="1762506"/>
            <a:ext cx="7676963" cy="4106357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2.1. </a:t>
            </a:r>
            <a:r>
              <a:rPr lang="ko-KR" altLang="en-US" dirty="0"/>
              <a:t>결산개요현황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96363" y="2662906"/>
            <a:ext cx="109537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07911" y="607619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9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결산개요현황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252476" y="1560138"/>
            <a:ext cx="2278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결산개요현황을 입력 및 </a:t>
            </a: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결산개요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보고서 출력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atinLnBrk="0"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①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결산개요현황을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②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변경된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1495" y="252508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53247" y="2699953"/>
            <a:ext cx="308545" cy="13335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21" name="육각형 20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22" name="육각형 21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3" name="육각형 22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5" name="육각형 24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7" name="육각형 26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1" name="육각형 30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1495" y="181342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53247" y="1988293"/>
            <a:ext cx="308545" cy="13335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육각형 35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6511172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그림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212" y="1756516"/>
            <a:ext cx="7681616" cy="4143480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2.1. </a:t>
            </a:r>
            <a:r>
              <a:rPr lang="ko-KR" altLang="en-US" dirty="0"/>
              <a:t>결산개요현황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605888" y="2672431"/>
            <a:ext cx="107632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결산개요현황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52476" y="1560138"/>
            <a:ext cx="2278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결산개요현황을 입력 및 </a:t>
            </a: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결산개요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보고서 출력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③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탭을 클릭하여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결산현황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탭으로 이동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④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변경된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7911" y="609524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결산자료생성 시 생성되는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최근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3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년간 결산 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 문구 수정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7798" y="2287226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94963" y="2472628"/>
            <a:ext cx="498246" cy="14668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382910" y="252242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24018" y="2687415"/>
            <a:ext cx="373339" cy="13335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21" name="육각형 20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35" name="육각형 34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6" name="육각형 35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9" name="육각형 38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0" name="육각형 39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3" name="육각형 42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17134382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그림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660" y="1773867"/>
            <a:ext cx="7681616" cy="4127826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2.1. </a:t>
            </a:r>
            <a:r>
              <a:rPr lang="ko-KR" altLang="en-US" dirty="0"/>
              <a:t>결산개요현황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629700" y="2667668"/>
            <a:ext cx="102870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결산개요현황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252476" y="1560138"/>
            <a:ext cx="2278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결산개요현황을 입력 및 </a:t>
            </a: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결산개요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보고서 출력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⑤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세입결산현황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탭을 클릭하여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세입결산현황 탭으로 이동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⑥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변경된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7911" y="611429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결산자료생성 시 생성되는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재원별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문구 수정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138173" y="2306276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288073" y="2495638"/>
            <a:ext cx="616927" cy="13876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59110" y="257004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91253" y="2717111"/>
            <a:ext cx="373339" cy="13335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21" name="육각형 20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35" name="육각형 34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6" name="육각형 35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9" name="육각형 38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0" name="육각형 39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3" name="육각형 42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8461087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그림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282" y="1750511"/>
            <a:ext cx="7702489" cy="4117388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2.1. </a:t>
            </a:r>
            <a:r>
              <a:rPr lang="ko-KR" altLang="en-US" dirty="0"/>
              <a:t>결산개요현황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24925" y="2724818"/>
            <a:ext cx="123825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결산개요현황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52476" y="1560138"/>
            <a:ext cx="2278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결산개요현황을 입력 및 </a:t>
            </a: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결산개요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보고서 출력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⑦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탭을 클릭하여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세출결산현황 탭으로 이동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⑧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변경된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내용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07911" y="6066668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결산자료생성 시 생성되는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기능별 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문구 수정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750704" y="229308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900604" y="2481755"/>
            <a:ext cx="616927" cy="140153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7210" y="251289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1769" y="2689650"/>
            <a:ext cx="373339" cy="13335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2" name="육각형 21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36" name="육각형 35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9" name="육각형 38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0" name="육각형 39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3" name="육각형 42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2527354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297" y="1610667"/>
            <a:ext cx="7673839" cy="4098940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2.2. </a:t>
            </a:r>
            <a:r>
              <a:rPr lang="ko-KR" altLang="en-US" dirty="0"/>
              <a:t>세입</a:t>
            </a:r>
            <a:r>
              <a:rPr lang="en-US" altLang="ko-KR" dirty="0"/>
              <a:t>·</a:t>
            </a:r>
            <a:r>
              <a:rPr lang="ko-KR" altLang="en-US" dirty="0"/>
              <a:t>세출결산총괄표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57148" y="2640196"/>
            <a:ext cx="1373805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세출결산총괄표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07911" y="5914268"/>
            <a:ext cx="76511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결산상 잉여금 처리 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보조금반납예정액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지방교육채상환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입력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순세계잉여금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자동 계산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순세계잉여금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⑤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=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세계잉여금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–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이월액소계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–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보조금반납예정액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③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–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지방교육채상환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④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43235" y="163373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1805" y="1816662"/>
            <a:ext cx="334840" cy="13335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252476" y="1560138"/>
            <a:ext cx="2278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보조금반납예정액과 지방교육채상환 입력 및 세입</a:t>
            </a:r>
            <a:r>
              <a:rPr lang="en-US" altLang="ko-KR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 </a:t>
            </a: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결산총괄표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  </a:t>
            </a:r>
            <a:r>
              <a:rPr lang="en-US" altLang="ko-KR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 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설정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클릭하여 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세출결산총괄표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결산상 잉여금 처리 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보조금반납예정액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지방교육채상환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현황 입력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클릭하여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조회된 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세출결산총괄표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47960" y="163373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07005" y="1816662"/>
            <a:ext cx="296740" cy="13335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66020" y="163373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83448" y="1816662"/>
            <a:ext cx="306353" cy="13335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4985" y="212903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4886" y="2311962"/>
            <a:ext cx="296740" cy="13335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87685" y="346888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7586" y="3651812"/>
            <a:ext cx="296740" cy="13335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3" name="육각형 42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4" name="육각형 43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5" name="육각형 44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6" name="육각형 45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7" name="육각형 46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8" name="육각형 47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0015504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세입결산조서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52377"/>
            <a:ext cx="22788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세입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접수 후 세입결산조서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세입결산조서를 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결산조서에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장별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관별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2.3. </a:t>
            </a:r>
            <a:r>
              <a:rPr lang="ko-KR" altLang="en-US" dirty="0"/>
              <a:t>세입결산조서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15401" y="2540914"/>
            <a:ext cx="1257300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87" y="1549058"/>
            <a:ext cx="7652625" cy="416626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07911" y="5894486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수입업무의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징수요구부기관 단위로 집계됨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본청은 징수요구부서 단위로 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).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기관별 금액이 잘못된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수입업무의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징수요구부서를 변경 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화면에서 마감 취소 후 재 마감 하거나 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처리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징수결정액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수납액이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해당 소관으로 집계되지 않았을 경우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재무회계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수입관리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징수관리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결의관리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화면에서 징수요구부서를 변경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입학금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수업료는 징수요구기관에 상관없이 본청 재무과로 집계됨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0616" y="155654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9525" y="1740693"/>
            <a:ext cx="314325" cy="1400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81053" y="155654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19962" y="1740693"/>
            <a:ext cx="314325" cy="1400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3" name="타원 2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7916" y="229314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4444" y="2474912"/>
            <a:ext cx="314325" cy="1400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27" name="육각형 26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8" name="육각형 27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9" name="육각형 28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0" name="육각형 29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1" name="육각형 30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0" name="육각형 39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25" name="육각형 24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2555394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세입결산조서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52377"/>
            <a:ext cx="22788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세입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접수 후 세입결산조서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④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체크 시 보고서 별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제목에 순번 표기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좌측정렬로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미체크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우측 하단에 발행일 표기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⑤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음영색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체크 시 보고서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제목줄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영역에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음영색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표기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⑥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최초페이지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입력한 값이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보고서의 최초페이지로 표기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⑦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체크한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금액단위로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보고서 금액 표기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체크해제 하는 경우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최초페이지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1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페이지 설정 후 비활성화 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체크하는 경우에는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음영색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 자동으로 체크 해제되고 출력 시 결산서 기본양식으로 출력됨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2.3. </a:t>
            </a:r>
            <a:r>
              <a:rPr lang="ko-KR" altLang="en-US" dirty="0"/>
              <a:t>세입결산조서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603797" y="2629309"/>
            <a:ext cx="1080508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87" y="1725850"/>
            <a:ext cx="7652625" cy="4166268"/>
          </a:xfrm>
          <a:prstGeom prst="rect">
            <a:avLst/>
          </a:prstGeom>
        </p:spPr>
      </p:pic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27105" y="1915104"/>
            <a:ext cx="314325" cy="1400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48" name="직사각형 47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32" name="사각형 설명선 31"/>
          <p:cNvSpPr/>
          <p:nvPr/>
        </p:nvSpPr>
        <p:spPr>
          <a:xfrm>
            <a:off x="237740" y="3964776"/>
            <a:ext cx="7803924" cy="2893224"/>
          </a:xfrm>
          <a:prstGeom prst="wedgeRectCallout">
            <a:avLst>
              <a:gd name="adj1" fmla="val -4198"/>
              <a:gd name="adj2" fmla="val -72061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출력옵션에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따른 보고서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2385" y="4287587"/>
            <a:ext cx="3841116" cy="2393401"/>
          </a:xfrm>
          <a:prstGeom prst="rect">
            <a:avLst/>
          </a:prstGeom>
        </p:spPr>
      </p:pic>
      <p:sp>
        <p:nvSpPr>
          <p:cNvPr id="53" name="직사각형 5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167793" y="4583906"/>
            <a:ext cx="3757008" cy="22621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41022" y="6456807"/>
            <a:ext cx="147936" cy="147936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64634" y="6542681"/>
            <a:ext cx="612541" cy="13763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60" name="타원 5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69473" y="4367576"/>
            <a:ext cx="147936" cy="147936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93539" y="4472500"/>
            <a:ext cx="362217" cy="11617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3" name="사각형 설명선 42"/>
          <p:cNvSpPr/>
          <p:nvPr/>
        </p:nvSpPr>
        <p:spPr>
          <a:xfrm>
            <a:off x="3854450" y="2008188"/>
            <a:ext cx="2768600" cy="1816100"/>
          </a:xfrm>
          <a:prstGeom prst="wedgeRectCallout">
            <a:avLst>
              <a:gd name="adj1" fmla="val 74412"/>
              <a:gd name="adj2" fmla="val -4832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1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[</a:t>
            </a:r>
            <a:r>
              <a:rPr lang="ko-KR" altLang="en-US" sz="11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출력</a:t>
            </a:r>
            <a:r>
              <a:rPr lang="en-US" altLang="ko-KR" sz="11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] </a:t>
            </a:r>
            <a:r>
              <a:rPr lang="ko-KR" altLang="en-US" sz="11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버튼 클릭 시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63" name="모서리가 둥근 사각형 설명선 62"/>
          <p:cNvSpPr/>
          <p:nvPr/>
        </p:nvSpPr>
        <p:spPr bwMode="auto">
          <a:xfrm>
            <a:off x="4597400" y="4331230"/>
            <a:ext cx="797561" cy="208385"/>
          </a:xfrm>
          <a:prstGeom prst="wedgeRoundRectCallout">
            <a:avLst>
              <a:gd name="adj1" fmla="val 63773"/>
              <a:gd name="adj2" fmla="val -15794"/>
              <a:gd name="adj3" fmla="val 16667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R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 ‘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결산서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’ </a:t>
            </a:r>
            <a:r>
              <a:rPr lang="ko-KR" altLang="en-US" sz="700" dirty="0">
                <a:solidFill>
                  <a:srgbClr val="000000"/>
                </a:solidFill>
                <a:latin typeface="+mn-ea"/>
              </a:rPr>
              <a:t>체크해제</a:t>
            </a:r>
            <a:endParaRPr lang="ko-KR" altLang="en-US" sz="7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64" name="타원 6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452552" y="4218420"/>
            <a:ext cx="147936" cy="147936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538064" y="4304294"/>
            <a:ext cx="1118006" cy="13763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67" name="모서리가 둥근 사각형 설명선 66"/>
          <p:cNvSpPr/>
          <p:nvPr/>
        </p:nvSpPr>
        <p:spPr bwMode="auto">
          <a:xfrm>
            <a:off x="6917690" y="4814959"/>
            <a:ext cx="677376" cy="208385"/>
          </a:xfrm>
          <a:prstGeom prst="wedgeRoundRectCallout">
            <a:avLst>
              <a:gd name="adj1" fmla="val 37206"/>
              <a:gd name="adj2" fmla="val -164163"/>
              <a:gd name="adj3" fmla="val 16667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R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 ‘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단위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’ 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원 선택</a:t>
            </a:r>
          </a:p>
        </p:txBody>
      </p:sp>
      <p:sp>
        <p:nvSpPr>
          <p:cNvPr id="69" name="모서리가 둥근 사각형 설명선 68"/>
          <p:cNvSpPr/>
          <p:nvPr/>
        </p:nvSpPr>
        <p:spPr bwMode="auto">
          <a:xfrm>
            <a:off x="4319998" y="5009759"/>
            <a:ext cx="664752" cy="208385"/>
          </a:xfrm>
          <a:prstGeom prst="wedgeRoundRectCallout">
            <a:avLst>
              <a:gd name="adj1" fmla="val -43544"/>
              <a:gd name="adj2" fmla="val -111703"/>
              <a:gd name="adj3" fmla="val 16667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R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 ‘</a:t>
            </a:r>
            <a:r>
              <a:rPr lang="ko-KR" altLang="en-US" sz="700" dirty="0" err="1">
                <a:solidFill>
                  <a:srgbClr val="000000"/>
                </a:solidFill>
                <a:latin typeface="+mn-ea"/>
                <a:ea typeface="+mn-ea"/>
              </a:rPr>
              <a:t>음영색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’ 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체크</a:t>
            </a:r>
          </a:p>
        </p:txBody>
      </p:sp>
      <p:sp>
        <p:nvSpPr>
          <p:cNvPr id="73" name="모서리가 둥근 사각형 설명선 72"/>
          <p:cNvSpPr/>
          <p:nvPr/>
        </p:nvSpPr>
        <p:spPr bwMode="auto">
          <a:xfrm>
            <a:off x="6811432" y="6072362"/>
            <a:ext cx="910168" cy="208385"/>
          </a:xfrm>
          <a:prstGeom prst="wedgeRoundRectCallout">
            <a:avLst>
              <a:gd name="adj1" fmla="val 8706"/>
              <a:gd name="adj2" fmla="val 126593"/>
              <a:gd name="adj3" fmla="val 16667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R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 ‘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결산서</a:t>
            </a:r>
            <a:r>
              <a:rPr lang="en-US" altLang="ko-KR" sz="700" dirty="0">
                <a:solidFill>
                  <a:srgbClr val="000000"/>
                </a:solidFill>
                <a:latin typeface="+mn-ea"/>
              </a:rPr>
              <a:t>’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700" dirty="0">
                <a:solidFill>
                  <a:srgbClr val="000000"/>
                </a:solidFill>
                <a:latin typeface="+mn-ea"/>
              </a:rPr>
              <a:t> 체크해제</a:t>
            </a:r>
            <a:endParaRPr lang="ko-KR" altLang="en-US" sz="7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888635" y="6552424"/>
            <a:ext cx="310235" cy="11269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75" name="타원 7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764569" y="6447500"/>
            <a:ext cx="147936" cy="147936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77" name="그림 7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394" y="4287587"/>
            <a:ext cx="3787307" cy="2376650"/>
          </a:xfrm>
          <a:prstGeom prst="rect">
            <a:avLst/>
          </a:prstGeom>
        </p:spPr>
      </p:pic>
      <p:sp>
        <p:nvSpPr>
          <p:cNvPr id="50" name="타원 4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25232" y="4218420"/>
            <a:ext cx="147936" cy="147936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10744" y="4304294"/>
            <a:ext cx="1118006" cy="13763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093734" y="4448110"/>
            <a:ext cx="147936" cy="147936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032915" y="6552424"/>
            <a:ext cx="310235" cy="11269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7" name="타원 5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908849" y="6447500"/>
            <a:ext cx="147936" cy="147936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535648" y="4367576"/>
            <a:ext cx="147936" cy="147936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659714" y="4472500"/>
            <a:ext cx="362217" cy="11617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45634" y="4448110"/>
            <a:ext cx="147936" cy="147936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19693" y="4583906"/>
            <a:ext cx="3757008" cy="22621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6" name="모서리가 둥근 사각형 설명선 45"/>
          <p:cNvSpPr/>
          <p:nvPr/>
        </p:nvSpPr>
        <p:spPr bwMode="auto">
          <a:xfrm>
            <a:off x="1603928" y="4315990"/>
            <a:ext cx="739221" cy="208385"/>
          </a:xfrm>
          <a:prstGeom prst="wedgeRoundRectCallout">
            <a:avLst>
              <a:gd name="adj1" fmla="val -63020"/>
              <a:gd name="adj2" fmla="val -29812"/>
              <a:gd name="adj3" fmla="val 16667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R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 ‘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결산서</a:t>
            </a:r>
            <a:r>
              <a:rPr lang="en-US" altLang="ko-KR" sz="700" dirty="0">
                <a:solidFill>
                  <a:srgbClr val="000000"/>
                </a:solidFill>
                <a:latin typeface="+mn-ea"/>
              </a:rPr>
              <a:t>’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700" dirty="0">
                <a:solidFill>
                  <a:srgbClr val="000000"/>
                </a:solidFill>
                <a:latin typeface="+mn-ea"/>
              </a:rPr>
              <a:t> 체크</a:t>
            </a:r>
            <a:endParaRPr lang="ko-KR" altLang="en-US" sz="7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66" name="모서리가 둥근 사각형 설명선 65"/>
          <p:cNvSpPr/>
          <p:nvPr/>
        </p:nvSpPr>
        <p:spPr bwMode="auto">
          <a:xfrm>
            <a:off x="2587625" y="4321696"/>
            <a:ext cx="791370" cy="208385"/>
          </a:xfrm>
          <a:prstGeom prst="wedgeRoundRectCallout">
            <a:avLst>
              <a:gd name="adj1" fmla="val 72968"/>
              <a:gd name="adj2" fmla="val 27324"/>
              <a:gd name="adj3" fmla="val 16667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R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 ‘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단위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’ 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천원 선택</a:t>
            </a:r>
          </a:p>
        </p:txBody>
      </p:sp>
      <p:sp>
        <p:nvSpPr>
          <p:cNvPr id="68" name="모서리가 둥근 사각형 설명선 67"/>
          <p:cNvSpPr/>
          <p:nvPr/>
        </p:nvSpPr>
        <p:spPr bwMode="auto">
          <a:xfrm>
            <a:off x="562304" y="5009759"/>
            <a:ext cx="872795" cy="208385"/>
          </a:xfrm>
          <a:prstGeom prst="wedgeRoundRectCallout">
            <a:avLst>
              <a:gd name="adj1" fmla="val -43544"/>
              <a:gd name="adj2" fmla="val -111703"/>
              <a:gd name="adj3" fmla="val 16667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R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 ‘</a:t>
            </a:r>
            <a:r>
              <a:rPr lang="ko-KR" altLang="en-US" sz="700" dirty="0" err="1">
                <a:solidFill>
                  <a:srgbClr val="000000"/>
                </a:solidFill>
                <a:latin typeface="+mn-ea"/>
                <a:ea typeface="+mn-ea"/>
              </a:rPr>
              <a:t>음영색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’ 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체크해제</a:t>
            </a:r>
          </a:p>
        </p:txBody>
      </p:sp>
      <p:sp>
        <p:nvSpPr>
          <p:cNvPr id="70" name="타원 6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329513" y="6456807"/>
            <a:ext cx="147936" cy="147936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453125" y="6542681"/>
            <a:ext cx="612541" cy="13763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72" name="모서리가 둥근 사각형 설명선 71"/>
          <p:cNvSpPr/>
          <p:nvPr/>
        </p:nvSpPr>
        <p:spPr bwMode="auto">
          <a:xfrm>
            <a:off x="3124910" y="6072362"/>
            <a:ext cx="723189" cy="208385"/>
          </a:xfrm>
          <a:prstGeom prst="wedgeRoundRectCallout">
            <a:avLst>
              <a:gd name="adj1" fmla="val 8706"/>
              <a:gd name="adj2" fmla="val 126593"/>
              <a:gd name="adj3" fmla="val 16667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R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 ‘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결산서</a:t>
            </a:r>
            <a:r>
              <a:rPr lang="en-US" altLang="ko-KR" sz="700" dirty="0">
                <a:solidFill>
                  <a:srgbClr val="000000"/>
                </a:solidFill>
                <a:latin typeface="+mn-ea"/>
              </a:rPr>
              <a:t>’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700" dirty="0">
                <a:solidFill>
                  <a:srgbClr val="000000"/>
                </a:solidFill>
                <a:latin typeface="+mn-ea"/>
              </a:rPr>
              <a:t> 체크</a:t>
            </a:r>
            <a:endParaRPr lang="ko-KR" altLang="en-US" sz="7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76" name="모서리가 둥근 사각형 설명선 75"/>
          <p:cNvSpPr/>
          <p:nvPr/>
        </p:nvSpPr>
        <p:spPr bwMode="auto">
          <a:xfrm>
            <a:off x="1785938" y="6014694"/>
            <a:ext cx="862012" cy="208385"/>
          </a:xfrm>
          <a:prstGeom prst="wedgeRoundRectCallout">
            <a:avLst>
              <a:gd name="adj1" fmla="val -27428"/>
              <a:gd name="adj2" fmla="val 141187"/>
              <a:gd name="adj3" fmla="val 16667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 ‘</a:t>
            </a:r>
            <a:r>
              <a:rPr lang="ko-KR" altLang="en-US" sz="700" dirty="0" err="1">
                <a:solidFill>
                  <a:srgbClr val="000000"/>
                </a:solidFill>
                <a:latin typeface="+mn-ea"/>
              </a:rPr>
              <a:t>최초페이지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’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3 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입력</a:t>
            </a:r>
          </a:p>
        </p:txBody>
      </p:sp>
      <p:sp>
        <p:nvSpPr>
          <p:cNvPr id="78" name="모서리가 둥근 사각형 설명선 77"/>
          <p:cNvSpPr/>
          <p:nvPr/>
        </p:nvSpPr>
        <p:spPr bwMode="auto">
          <a:xfrm>
            <a:off x="5605463" y="5915026"/>
            <a:ext cx="946868" cy="308054"/>
          </a:xfrm>
          <a:prstGeom prst="wedgeRoundRectCallout">
            <a:avLst>
              <a:gd name="adj1" fmla="val -23226"/>
              <a:gd name="adj2" fmla="val 111813"/>
              <a:gd name="adj3" fmla="val 16667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700" dirty="0">
                <a:solidFill>
                  <a:srgbClr val="000000"/>
                </a:solidFill>
                <a:latin typeface="+mn-ea"/>
              </a:rPr>
              <a:t>  ‘</a:t>
            </a:r>
            <a:r>
              <a:rPr lang="ko-KR" altLang="en-US" sz="700" dirty="0">
                <a:solidFill>
                  <a:srgbClr val="000000"/>
                </a:solidFill>
                <a:latin typeface="+mn-ea"/>
              </a:rPr>
              <a:t>결산서</a:t>
            </a:r>
            <a:r>
              <a:rPr lang="en-US" altLang="ko-KR" sz="700" dirty="0">
                <a:solidFill>
                  <a:srgbClr val="000000"/>
                </a:solidFill>
                <a:latin typeface="+mn-ea"/>
              </a:rPr>
              <a:t>’ </a:t>
            </a:r>
            <a:r>
              <a:rPr lang="ko-KR" altLang="en-US" sz="700" dirty="0">
                <a:solidFill>
                  <a:srgbClr val="000000"/>
                </a:solidFill>
                <a:latin typeface="+mn-ea"/>
              </a:rPr>
              <a:t>체크해제</a:t>
            </a:r>
            <a:endParaRPr lang="en-US" altLang="ko-KR" sz="700" dirty="0">
              <a:solidFill>
                <a:srgbClr val="000000"/>
              </a:solidFill>
              <a:latin typeface="+mn-ea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 (</a:t>
            </a:r>
            <a:r>
              <a:rPr lang="ko-KR" altLang="en-US" sz="700" dirty="0" err="1">
                <a:solidFill>
                  <a:srgbClr val="000000"/>
                </a:solidFill>
                <a:latin typeface="+mn-ea"/>
                <a:ea typeface="+mn-ea"/>
              </a:rPr>
              <a:t>최초페이지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700" dirty="0" err="1">
                <a:solidFill>
                  <a:srgbClr val="000000"/>
                </a:solidFill>
                <a:latin typeface="+mn-ea"/>
                <a:ea typeface="+mn-ea"/>
              </a:rPr>
              <a:t>입력불가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endParaRPr lang="ko-KR" altLang="en-US" sz="7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5709" y="2273023"/>
            <a:ext cx="2513119" cy="1492119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4374592" y="2667872"/>
            <a:ext cx="1685179" cy="778102"/>
            <a:chOff x="1187922" y="2398330"/>
            <a:chExt cx="1685179" cy="778102"/>
          </a:xfrm>
        </p:grpSpPr>
        <p:sp>
          <p:nvSpPr>
            <p:cNvPr id="34" name="타원 33">
              <a:extLst>
                <a:ext uri="{FF2B5EF4-FFF2-40B4-BE49-F238E27FC236}">
                  <a16:creationId xmlns:a16="http://schemas.microsoft.com/office/drawing/2014/main" id="{B36B8157-D26A-44E9-9523-C331F2EE27C9}"/>
                </a:ext>
              </a:extLst>
            </p:cNvPr>
            <p:cNvSpPr/>
            <p:nvPr/>
          </p:nvSpPr>
          <p:spPr>
            <a:xfrm>
              <a:off x="1187922" y="2398330"/>
              <a:ext cx="147936" cy="147936"/>
            </a:xfrm>
            <a:prstGeom prst="ellipse">
              <a:avLst/>
            </a:prstGeom>
            <a:solidFill>
              <a:srgbClr val="E83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700" b="1" dirty="0">
                  <a:solidFill>
                    <a:prstClr val="white"/>
                  </a:solidFill>
                  <a:latin typeface="Noto Sans CJK KR Bold" pitchFamily="34" charset="-127"/>
                  <a:ea typeface="Noto Sans CJK KR Bold" pitchFamily="34" charset="-127"/>
                </a:rPr>
                <a:t>4</a:t>
              </a:r>
              <a:endPara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endParaRPr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81FCD517-7506-4E7E-A339-212F7F8E38D2}"/>
                </a:ext>
              </a:extLst>
            </p:cNvPr>
            <p:cNvSpPr/>
            <p:nvPr/>
          </p:nvSpPr>
          <p:spPr>
            <a:xfrm>
              <a:off x="1311988" y="2503254"/>
              <a:ext cx="498846" cy="137636"/>
            </a:xfrm>
            <a:prstGeom prst="rect">
              <a:avLst/>
            </a:prstGeom>
            <a:noFill/>
            <a:ln w="19050">
              <a:solidFill>
                <a:srgbClr val="E8343D">
                  <a:alpha val="69804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endParaRPr>
            </a:p>
          </p:txBody>
        </p:sp>
        <p:sp>
          <p:nvSpPr>
            <p:cNvPr id="37" name="타원 36">
              <a:extLst>
                <a:ext uri="{FF2B5EF4-FFF2-40B4-BE49-F238E27FC236}">
                  <a16:creationId xmlns:a16="http://schemas.microsoft.com/office/drawing/2014/main" id="{B36B8157-D26A-44E9-9523-C331F2EE27C9}"/>
                </a:ext>
              </a:extLst>
            </p:cNvPr>
            <p:cNvSpPr/>
            <p:nvPr/>
          </p:nvSpPr>
          <p:spPr>
            <a:xfrm>
              <a:off x="1734867" y="2398330"/>
              <a:ext cx="147936" cy="147936"/>
            </a:xfrm>
            <a:prstGeom prst="ellipse">
              <a:avLst/>
            </a:prstGeom>
            <a:solidFill>
              <a:srgbClr val="E83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700" b="1" dirty="0">
                  <a:solidFill>
                    <a:prstClr val="white"/>
                  </a:solidFill>
                  <a:latin typeface="Noto Sans CJK KR Bold" pitchFamily="34" charset="-127"/>
                  <a:ea typeface="Noto Sans CJK KR Bold" pitchFamily="34" charset="-127"/>
                </a:rPr>
                <a:t>5</a:t>
              </a:r>
              <a:endPara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endParaRP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81FCD517-7506-4E7E-A339-212F7F8E38D2}"/>
                </a:ext>
              </a:extLst>
            </p:cNvPr>
            <p:cNvSpPr/>
            <p:nvPr/>
          </p:nvSpPr>
          <p:spPr>
            <a:xfrm>
              <a:off x="1858933" y="2503254"/>
              <a:ext cx="498846" cy="137636"/>
            </a:xfrm>
            <a:prstGeom prst="rect">
              <a:avLst/>
            </a:prstGeom>
            <a:noFill/>
            <a:ln w="19050">
              <a:solidFill>
                <a:srgbClr val="E8343D">
                  <a:alpha val="69804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81FCD517-7506-4E7E-A339-212F7F8E38D2}"/>
                </a:ext>
              </a:extLst>
            </p:cNvPr>
            <p:cNvSpPr/>
            <p:nvPr/>
          </p:nvSpPr>
          <p:spPr>
            <a:xfrm>
              <a:off x="1663791" y="2672868"/>
              <a:ext cx="649728" cy="156497"/>
            </a:xfrm>
            <a:prstGeom prst="rect">
              <a:avLst/>
            </a:prstGeom>
            <a:noFill/>
            <a:ln w="19050">
              <a:solidFill>
                <a:srgbClr val="E8343D">
                  <a:alpha val="69804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endParaRPr>
            </a:p>
          </p:txBody>
        </p:sp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B36B8157-D26A-44E9-9523-C331F2EE27C9}"/>
                </a:ext>
              </a:extLst>
            </p:cNvPr>
            <p:cNvSpPr/>
            <p:nvPr/>
          </p:nvSpPr>
          <p:spPr>
            <a:xfrm>
              <a:off x="1546075" y="2903090"/>
              <a:ext cx="147936" cy="159523"/>
            </a:xfrm>
            <a:prstGeom prst="ellipse">
              <a:avLst/>
            </a:prstGeom>
            <a:solidFill>
              <a:srgbClr val="E83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700" b="1" dirty="0">
                  <a:solidFill>
                    <a:prstClr val="white"/>
                  </a:solidFill>
                  <a:latin typeface="Noto Sans CJK KR Bold" pitchFamily="34" charset="-127"/>
                  <a:ea typeface="Noto Sans CJK KR Bold" pitchFamily="34" charset="-127"/>
                </a:rPr>
                <a:t>7</a:t>
              </a:r>
              <a:endPara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endParaRPr>
            </a:p>
          </p:txBody>
        </p:sp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81FCD517-7506-4E7E-A339-212F7F8E38D2}"/>
                </a:ext>
              </a:extLst>
            </p:cNvPr>
            <p:cNvSpPr/>
            <p:nvPr/>
          </p:nvSpPr>
          <p:spPr>
            <a:xfrm>
              <a:off x="1670141" y="3007677"/>
              <a:ext cx="1202960" cy="168755"/>
            </a:xfrm>
            <a:prstGeom prst="rect">
              <a:avLst/>
            </a:prstGeom>
            <a:noFill/>
            <a:ln w="19050">
              <a:solidFill>
                <a:srgbClr val="E8343D">
                  <a:alpha val="69804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endParaRPr>
            </a:p>
          </p:txBody>
        </p: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81FCD517-7506-4E7E-A339-212F7F8E38D2}"/>
                </a:ext>
              </a:extLst>
            </p:cNvPr>
            <p:cNvSpPr/>
            <p:nvPr/>
          </p:nvSpPr>
          <p:spPr>
            <a:xfrm>
              <a:off x="1311534" y="2503254"/>
              <a:ext cx="498846" cy="137636"/>
            </a:xfrm>
            <a:prstGeom prst="rect">
              <a:avLst/>
            </a:prstGeom>
            <a:noFill/>
            <a:ln w="19050">
              <a:solidFill>
                <a:srgbClr val="E8343D">
                  <a:alpha val="69804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Medium"/>
                <a:ea typeface="Noto Sans CJK KR Medium"/>
                <a:cs typeface="+mn-cs"/>
              </a:endParaRPr>
            </a:p>
          </p:txBody>
        </p:sp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B36B8157-D26A-44E9-9523-C331F2EE27C9}"/>
                </a:ext>
              </a:extLst>
            </p:cNvPr>
            <p:cNvSpPr/>
            <p:nvPr/>
          </p:nvSpPr>
          <p:spPr>
            <a:xfrm>
              <a:off x="1539725" y="2567945"/>
              <a:ext cx="147936" cy="147936"/>
            </a:xfrm>
            <a:prstGeom prst="ellipse">
              <a:avLst/>
            </a:prstGeom>
            <a:solidFill>
              <a:srgbClr val="E834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700" b="1" dirty="0">
                  <a:solidFill>
                    <a:prstClr val="white"/>
                  </a:solidFill>
                  <a:latin typeface="Noto Sans CJK KR Bold" pitchFamily="34" charset="-127"/>
                  <a:ea typeface="Noto Sans CJK KR Bold" pitchFamily="34" charset="-127"/>
                </a:rPr>
                <a:t>6</a:t>
              </a:r>
              <a:endParaRPr kumimoji="0" lang="ko-KR" alt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endParaRPr>
            </a:p>
          </p:txBody>
        </p:sp>
      </p:grpSp>
      <p:sp>
        <p:nvSpPr>
          <p:cNvPr id="85" name="육각형 84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86" name="육각형 85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87" name="육각형 86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88" name="육각형 87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89" name="육각형 88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90" name="육각형 89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91" name="육각형 90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10950409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세입결산조서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52377"/>
            <a:ext cx="2278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세입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접수 후 세입결산조서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⑩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소관정보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조회내용에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소관정보가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추가됨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⑪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조회옵션의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과목정보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</a:p>
          <a:p>
            <a:pPr marL="179387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조회내용에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과목정보가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추가됨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⑫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차액표시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체크에 따라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결산액표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 마지막에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예산현액과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수납액과의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차액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누계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표시여부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결정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2.3. </a:t>
            </a:r>
            <a:r>
              <a:rPr lang="ko-KR" altLang="en-US" dirty="0"/>
              <a:t>세입결산조서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88245" y="2640135"/>
            <a:ext cx="111161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07911" y="6066552"/>
            <a:ext cx="76511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소관정보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장별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관별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목별일때만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과목정보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소관별일때만 체크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306387" y="1721124"/>
            <a:ext cx="7652625" cy="4166268"/>
            <a:chOff x="306387" y="1549058"/>
            <a:chExt cx="7652625" cy="416626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6387" y="1549058"/>
              <a:ext cx="7652625" cy="4166268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3291" y="2254934"/>
              <a:ext cx="1355035" cy="115733"/>
            </a:xfrm>
            <a:prstGeom prst="rect">
              <a:avLst/>
            </a:prstGeom>
          </p:spPr>
        </p:pic>
      </p:grpSp>
      <p:sp>
        <p:nvSpPr>
          <p:cNvPr id="47" name="사각형 설명선 46"/>
          <p:cNvSpPr/>
          <p:nvPr/>
        </p:nvSpPr>
        <p:spPr>
          <a:xfrm>
            <a:off x="378605" y="2955256"/>
            <a:ext cx="1712746" cy="2658769"/>
          </a:xfrm>
          <a:prstGeom prst="wedgeRectCallout">
            <a:avLst>
              <a:gd name="adj1" fmla="val -19144"/>
              <a:gd name="adj2" fmla="val -6551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소관정보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추가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/>
          <a:srcRect t="22747" r="78353" b="19476"/>
          <a:stretch/>
        </p:blipFill>
        <p:spPr>
          <a:xfrm>
            <a:off x="432049" y="3212220"/>
            <a:ext cx="1577820" cy="2296872"/>
          </a:xfrm>
          <a:prstGeom prst="rect">
            <a:avLst/>
          </a:prstGeom>
        </p:spPr>
      </p:pic>
      <p:sp>
        <p:nvSpPr>
          <p:cNvPr id="48" name="직사각형 4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000" y="2408059"/>
            <a:ext cx="540544" cy="15478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981075" y="4505325"/>
            <a:ext cx="895350" cy="89535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0" name="사각형 설명선 49"/>
          <p:cNvSpPr/>
          <p:nvPr/>
        </p:nvSpPr>
        <p:spPr>
          <a:xfrm>
            <a:off x="2632918" y="2955257"/>
            <a:ext cx="2156365" cy="2474610"/>
          </a:xfrm>
          <a:prstGeom prst="wedgeRectCallout">
            <a:avLst>
              <a:gd name="adj1" fmla="val -85740"/>
              <a:gd name="adj2" fmla="val -67217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과목정보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추가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314450" y="2408059"/>
            <a:ext cx="540544" cy="15478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1094" y="3226581"/>
            <a:ext cx="1957655" cy="2109096"/>
          </a:xfrm>
          <a:prstGeom prst="rect">
            <a:avLst/>
          </a:prstGeom>
        </p:spPr>
      </p:pic>
      <p:sp>
        <p:nvSpPr>
          <p:cNvPr id="52" name="타원 5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184982" y="223925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05862" y="223925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10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924175" y="3743325"/>
            <a:ext cx="1724024" cy="37147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5" name="사각형 설명선 54"/>
          <p:cNvSpPr/>
          <p:nvPr/>
        </p:nvSpPr>
        <p:spPr>
          <a:xfrm>
            <a:off x="5699969" y="2802856"/>
            <a:ext cx="1310431" cy="2597819"/>
          </a:xfrm>
          <a:prstGeom prst="wedgeRectCallout">
            <a:avLst>
              <a:gd name="adj1" fmla="val -112645"/>
              <a:gd name="adj2" fmla="val -62323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차액표시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‘Y’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선택 시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‘</a:t>
            </a:r>
            <a:r>
              <a:rPr kumimoji="0" lang="ko-KR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차액누계</a:t>
            </a: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’ </a:t>
            </a:r>
            <a:r>
              <a: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항목 추가</a:t>
            </a:r>
            <a:endParaRPr kumimoji="0" lang="en-US" altLang="ko-KR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6"/>
          <a:srcRect l="49499"/>
          <a:stretch/>
        </p:blipFill>
        <p:spPr>
          <a:xfrm>
            <a:off x="5789786" y="3181172"/>
            <a:ext cx="1155948" cy="2167481"/>
          </a:xfrm>
          <a:prstGeom prst="rect">
            <a:avLst/>
          </a:prstGeom>
        </p:spPr>
      </p:pic>
      <p:sp>
        <p:nvSpPr>
          <p:cNvPr id="56" name="직사각형 5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324350" y="2284234"/>
            <a:ext cx="540544" cy="15478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7" name="타원 5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194882" y="2115426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981075" y="4143375"/>
            <a:ext cx="895350" cy="22860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924175" y="4200525"/>
            <a:ext cx="1724024" cy="37147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924175" y="4667250"/>
            <a:ext cx="1724024" cy="63817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4" name="육각형 43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5" name="육각형 44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6" name="육각형 45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8" name="육각형 57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9" name="육각형 58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60" name="육각형 59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61" name="육각형 60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2389687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세입결산조서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252476" y="1552377"/>
            <a:ext cx="22788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세입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접수 후 세입결산조서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⑬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표시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체크 시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보고서에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표시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⑭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 표시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체크 시 보고서에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집행연월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표시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2.3. </a:t>
            </a:r>
            <a:r>
              <a:rPr lang="ko-KR" altLang="en-US" dirty="0"/>
              <a:t>세입결산조서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601434" y="2618155"/>
            <a:ext cx="1085234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07911" y="6057760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선택 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표시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비활성화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306387" y="1712332"/>
            <a:ext cx="7652625" cy="4166268"/>
            <a:chOff x="306387" y="1549058"/>
            <a:chExt cx="7652625" cy="416626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6387" y="1549058"/>
              <a:ext cx="7652625" cy="4166268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3291" y="2254934"/>
              <a:ext cx="1355035" cy="115733"/>
            </a:xfrm>
            <a:prstGeom prst="rect">
              <a:avLst/>
            </a:prstGeom>
          </p:spPr>
        </p:pic>
      </p:grpSp>
      <p:sp>
        <p:nvSpPr>
          <p:cNvPr id="32" name="사각형 설명선 31"/>
          <p:cNvSpPr/>
          <p:nvPr/>
        </p:nvSpPr>
        <p:spPr>
          <a:xfrm>
            <a:off x="422330" y="3323004"/>
            <a:ext cx="7028223" cy="2434547"/>
          </a:xfrm>
          <a:prstGeom prst="wedgeRectCallout">
            <a:avLst>
              <a:gd name="adj1" fmla="val -16486"/>
              <a:gd name="adj2" fmla="val -82084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기관명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표시 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/ 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월 표시  체크 시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583" y="3592600"/>
            <a:ext cx="6888664" cy="2066599"/>
          </a:xfrm>
          <a:prstGeom prst="rect">
            <a:avLst/>
          </a:prstGeom>
        </p:spPr>
      </p:pic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239037" y="221512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369343" y="2399269"/>
            <a:ext cx="473869" cy="1486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712910" y="221512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843212" y="2399269"/>
            <a:ext cx="359569" cy="1486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28344" y="380853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58650" y="3992679"/>
            <a:ext cx="1155850" cy="1486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330294" y="380853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460600" y="3992679"/>
            <a:ext cx="582763" cy="1486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모서리가 둥근 사각형 설명선 35"/>
          <p:cNvSpPr/>
          <p:nvPr/>
        </p:nvSpPr>
        <p:spPr bwMode="auto">
          <a:xfrm>
            <a:off x="1765852" y="3611140"/>
            <a:ext cx="1091647" cy="337730"/>
          </a:xfrm>
          <a:prstGeom prst="wedgeRoundRectCallout">
            <a:avLst>
              <a:gd name="adj1" fmla="val -45682"/>
              <a:gd name="adj2" fmla="val 81614"/>
              <a:gd name="adj3" fmla="val 16667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 ‘</a:t>
            </a:r>
            <a:r>
              <a:rPr lang="ko-KR" altLang="en-US" sz="700" dirty="0" err="1">
                <a:solidFill>
                  <a:srgbClr val="000000"/>
                </a:solidFill>
                <a:latin typeface="+mn-ea"/>
              </a:rPr>
              <a:t>기관명표시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’ 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항목 체크 시 </a:t>
            </a:r>
            <a:endParaRPr lang="en-US" altLang="ko-KR" sz="700" dirty="0">
              <a:solidFill>
                <a:srgbClr val="000000"/>
              </a:solidFill>
              <a:latin typeface="+mn-ea"/>
              <a:ea typeface="+mn-ea"/>
            </a:endParaRPr>
          </a:p>
          <a:p>
            <a:pPr marR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  해당 </a:t>
            </a:r>
            <a:r>
              <a:rPr lang="ko-KR" altLang="en-US" sz="700" dirty="0" err="1">
                <a:solidFill>
                  <a:srgbClr val="000000"/>
                </a:solidFill>
                <a:latin typeface="+mn-ea"/>
                <a:ea typeface="+mn-ea"/>
              </a:rPr>
              <a:t>소관명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 표시</a:t>
            </a:r>
          </a:p>
        </p:txBody>
      </p:sp>
      <p:sp>
        <p:nvSpPr>
          <p:cNvPr id="37" name="모서리가 둥근 사각형 설명선 36"/>
          <p:cNvSpPr/>
          <p:nvPr/>
        </p:nvSpPr>
        <p:spPr bwMode="auto">
          <a:xfrm>
            <a:off x="4790407" y="3752673"/>
            <a:ext cx="1030102" cy="337730"/>
          </a:xfrm>
          <a:prstGeom prst="wedgeRoundRectCallout">
            <a:avLst>
              <a:gd name="adj1" fmla="val -88359"/>
              <a:gd name="adj2" fmla="val 32150"/>
              <a:gd name="adj3" fmla="val 16667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  ‘</a:t>
            </a:r>
            <a:r>
              <a:rPr lang="ko-KR" altLang="en-US" sz="700" dirty="0">
                <a:solidFill>
                  <a:srgbClr val="000000"/>
                </a:solidFill>
                <a:latin typeface="+mn-ea"/>
              </a:rPr>
              <a:t>월 표시</a:t>
            </a:r>
            <a:r>
              <a:rPr lang="en-US" altLang="ko-KR" sz="700" dirty="0">
                <a:solidFill>
                  <a:srgbClr val="000000"/>
                </a:solidFill>
                <a:latin typeface="+mn-ea"/>
                <a:ea typeface="+mn-ea"/>
              </a:rPr>
              <a:t>’ 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항목 체크 시 </a:t>
            </a:r>
            <a:endParaRPr lang="en-US" altLang="ko-KR" sz="700" dirty="0">
              <a:solidFill>
                <a:srgbClr val="000000"/>
              </a:solidFill>
              <a:latin typeface="+mn-ea"/>
              <a:ea typeface="+mn-ea"/>
            </a:endParaRPr>
          </a:p>
          <a:p>
            <a:pPr marR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700" dirty="0" err="1">
                <a:solidFill>
                  <a:srgbClr val="000000"/>
                </a:solidFill>
                <a:latin typeface="+mn-ea"/>
                <a:ea typeface="+mn-ea"/>
              </a:rPr>
              <a:t>집행연월</a:t>
            </a:r>
            <a:r>
              <a:rPr lang="ko-KR" altLang="en-US" sz="700" dirty="0">
                <a:solidFill>
                  <a:srgbClr val="000000"/>
                </a:solidFill>
                <a:latin typeface="+mn-ea"/>
                <a:ea typeface="+mn-ea"/>
              </a:rPr>
              <a:t> 항목 표시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31" name="육각형 30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2" name="육각형 51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3" name="육각형 52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4" name="육각형 53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5" name="육각형 54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6" name="육각형 55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57" name="육각형 56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25969970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세입결산조서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2.3. </a:t>
            </a:r>
            <a:r>
              <a:rPr lang="ko-KR" altLang="en-US" dirty="0"/>
              <a:t>세입결산조서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98930" y="2650817"/>
            <a:ext cx="1090245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07912" y="6087917"/>
            <a:ext cx="76511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소관별일괄출력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 후 출력 시 예산소관별로 세입결산조서가 출력되며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기관명이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반드시 출력되어야 하므로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출력옵션의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기관명표시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가 자동체크되고 비활성화 처리됨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88" y="1711214"/>
            <a:ext cx="7632700" cy="4162853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8252476" y="1552377"/>
            <a:ext cx="22788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세입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접수 후 세입결산조서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⑮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일괄 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체크 시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보고서에 전체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2" name="사각형 설명선 31"/>
          <p:cNvSpPr/>
          <p:nvPr/>
        </p:nvSpPr>
        <p:spPr>
          <a:xfrm>
            <a:off x="1176953" y="2809883"/>
            <a:ext cx="4725908" cy="2797520"/>
          </a:xfrm>
          <a:prstGeom prst="wedgeRectCallout">
            <a:avLst>
              <a:gd name="adj1" fmla="val -8107"/>
              <a:gd name="adj2" fmla="val -58962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소관별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일괄 출력 체크 시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039142" y="219527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195638" y="2381801"/>
            <a:ext cx="614363" cy="1486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736" y="3036699"/>
            <a:ext cx="4456270" cy="2473666"/>
          </a:xfrm>
          <a:prstGeom prst="rect">
            <a:avLst/>
          </a:prstGeom>
        </p:spPr>
      </p:pic>
      <p:sp>
        <p:nvSpPr>
          <p:cNvPr id="36" name="직사각형 3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366838" y="3361932"/>
            <a:ext cx="950850" cy="206440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25" name="육각형 24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7" name="육각형 26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8" name="육각형 27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9" name="육각형 28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0" name="육각형 29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1" name="육각형 30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26923937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세입결산조서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2.3. </a:t>
            </a:r>
            <a:r>
              <a:rPr lang="ko-KR" altLang="en-US" dirty="0"/>
              <a:t>세입결산조서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37384" y="2712364"/>
            <a:ext cx="1213337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07912" y="6087917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해당사항 없음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88" y="1711214"/>
            <a:ext cx="7632700" cy="4162853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8252476" y="1552377"/>
            <a:ext cx="2278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세입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접수 후 세입결산조서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376488" y="2248451"/>
            <a:ext cx="776287" cy="1486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54" name="사각형 설명선 53"/>
          <p:cNvSpPr/>
          <p:nvPr/>
        </p:nvSpPr>
        <p:spPr>
          <a:xfrm>
            <a:off x="306388" y="2809883"/>
            <a:ext cx="7632700" cy="1784977"/>
          </a:xfrm>
          <a:prstGeom prst="wedgeRectCallout">
            <a:avLst>
              <a:gd name="adj1" fmla="val -16107"/>
              <a:gd name="adj2" fmla="val -63676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‘</a:t>
            </a:r>
            <a:r>
              <a:rPr lang="ko-KR" altLang="en-US" sz="1100" dirty="0" err="1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조회구분</a:t>
            </a:r>
            <a:r>
              <a:rPr lang="en-US" altLang="ko-KR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’</a:t>
            </a:r>
            <a:r>
              <a:rPr lang="ko-KR" altLang="en-US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에 따른 양식의 변경</a:t>
            </a:r>
            <a:r>
              <a:rPr lang="en-US" altLang="ko-KR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(</a:t>
            </a:r>
            <a:r>
              <a:rPr lang="ko-KR" altLang="en-US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예시</a:t>
            </a:r>
            <a:r>
              <a:rPr lang="en-US" altLang="ko-KR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)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342980" y="3047414"/>
            <a:ext cx="7577131" cy="2988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6" name="그림 55"/>
          <p:cNvPicPr>
            <a:picLocks noChangeAspect="1"/>
          </p:cNvPicPr>
          <p:nvPr/>
        </p:nvPicPr>
        <p:blipFill rotWithShape="1">
          <a:blip r:embed="rId3"/>
          <a:srcRect t="5655" b="37300"/>
          <a:stretch/>
        </p:blipFill>
        <p:spPr>
          <a:xfrm>
            <a:off x="3412193" y="3363059"/>
            <a:ext cx="1205036" cy="1195600"/>
          </a:xfrm>
          <a:prstGeom prst="rect">
            <a:avLst/>
          </a:prstGeom>
        </p:spPr>
      </p:pic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4"/>
          <a:srcRect t="16892"/>
          <a:stretch/>
        </p:blipFill>
        <p:spPr>
          <a:xfrm>
            <a:off x="346138" y="3363059"/>
            <a:ext cx="1144442" cy="649629"/>
          </a:xfrm>
          <a:prstGeom prst="rect">
            <a:avLst/>
          </a:prstGeom>
        </p:spPr>
      </p:pic>
      <p:pic>
        <p:nvPicPr>
          <p:cNvPr id="58" name="그림 57"/>
          <p:cNvPicPr>
            <a:picLocks noChangeAspect="1"/>
          </p:cNvPicPr>
          <p:nvPr/>
        </p:nvPicPr>
        <p:blipFill rotWithShape="1">
          <a:blip r:embed="rId5"/>
          <a:srcRect t="8769" b="18957"/>
          <a:stretch/>
        </p:blipFill>
        <p:spPr>
          <a:xfrm>
            <a:off x="1297606" y="3363059"/>
            <a:ext cx="998008" cy="1195600"/>
          </a:xfrm>
          <a:prstGeom prst="rect">
            <a:avLst/>
          </a:prstGeom>
        </p:spPr>
      </p:pic>
      <p:pic>
        <p:nvPicPr>
          <p:cNvPr id="59" name="그림 58"/>
          <p:cNvPicPr>
            <a:picLocks noChangeAspect="1"/>
          </p:cNvPicPr>
          <p:nvPr/>
        </p:nvPicPr>
        <p:blipFill rotWithShape="1">
          <a:blip r:embed="rId6"/>
          <a:srcRect t="6210" b="29263"/>
          <a:stretch/>
        </p:blipFill>
        <p:spPr>
          <a:xfrm>
            <a:off x="2304916" y="3361064"/>
            <a:ext cx="1100309" cy="1197595"/>
          </a:xfrm>
          <a:prstGeom prst="rect">
            <a:avLst/>
          </a:prstGeom>
        </p:spPr>
      </p:pic>
      <p:pic>
        <p:nvPicPr>
          <p:cNvPr id="60" name="그림 59"/>
          <p:cNvPicPr>
            <a:picLocks noChangeAspect="1"/>
          </p:cNvPicPr>
          <p:nvPr/>
        </p:nvPicPr>
        <p:blipFill rotWithShape="1">
          <a:blip r:embed="rId7"/>
          <a:srcRect t="4606" b="44699"/>
          <a:stretch/>
        </p:blipFill>
        <p:spPr>
          <a:xfrm>
            <a:off x="5701976" y="3363059"/>
            <a:ext cx="1044655" cy="1195600"/>
          </a:xfrm>
          <a:prstGeom prst="rect">
            <a:avLst/>
          </a:prstGeom>
        </p:spPr>
      </p:pic>
      <p:pic>
        <p:nvPicPr>
          <p:cNvPr id="61" name="그림 60"/>
          <p:cNvPicPr>
            <a:picLocks noChangeAspect="1"/>
          </p:cNvPicPr>
          <p:nvPr/>
        </p:nvPicPr>
        <p:blipFill rotWithShape="1">
          <a:blip r:embed="rId8"/>
          <a:srcRect t="4928" b="38968"/>
          <a:stretch/>
        </p:blipFill>
        <p:spPr>
          <a:xfrm>
            <a:off x="4629822" y="3363059"/>
            <a:ext cx="1088110" cy="1195600"/>
          </a:xfrm>
          <a:prstGeom prst="rect">
            <a:avLst/>
          </a:prstGeom>
        </p:spPr>
      </p:pic>
      <p:pic>
        <p:nvPicPr>
          <p:cNvPr id="63" name="그림 62"/>
          <p:cNvPicPr>
            <a:picLocks noChangeAspect="1"/>
          </p:cNvPicPr>
          <p:nvPr/>
        </p:nvPicPr>
        <p:blipFill rotWithShape="1">
          <a:blip r:embed="rId9"/>
          <a:srcRect t="10016"/>
          <a:stretch/>
        </p:blipFill>
        <p:spPr>
          <a:xfrm>
            <a:off x="6734860" y="3363059"/>
            <a:ext cx="1147151" cy="1132156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486995" y="3118398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장별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sp>
        <p:nvSpPr>
          <p:cNvPr id="65" name="TextBox 64"/>
          <p:cNvSpPr txBox="1"/>
          <p:nvPr/>
        </p:nvSpPr>
        <p:spPr>
          <a:xfrm>
            <a:off x="1415485" y="3118398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관별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sp>
        <p:nvSpPr>
          <p:cNvPr id="66" name="TextBox 65"/>
          <p:cNvSpPr txBox="1"/>
          <p:nvPr/>
        </p:nvSpPr>
        <p:spPr>
          <a:xfrm>
            <a:off x="2448624" y="3118398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항별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sp>
        <p:nvSpPr>
          <p:cNvPr id="67" name="TextBox 66"/>
          <p:cNvSpPr txBox="1"/>
          <p:nvPr/>
        </p:nvSpPr>
        <p:spPr>
          <a:xfrm>
            <a:off x="3618941" y="3118398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목별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sp>
        <p:nvSpPr>
          <p:cNvPr id="68" name="TextBox 67"/>
          <p:cNvSpPr txBox="1"/>
          <p:nvPr/>
        </p:nvSpPr>
        <p:spPr>
          <a:xfrm>
            <a:off x="5854319" y="3118398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소관별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sp>
        <p:nvSpPr>
          <p:cNvPr id="69" name="TextBox 68"/>
          <p:cNvSpPr txBox="1"/>
          <p:nvPr/>
        </p:nvSpPr>
        <p:spPr>
          <a:xfrm>
            <a:off x="4779528" y="3118398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목별</a:t>
            </a:r>
            <a:endParaRPr lang="en-US" altLang="ko-KR" sz="700"/>
          </a:p>
          <a:p>
            <a:pPr algn="ctr"/>
            <a:r>
              <a:rPr lang="ko-KR" altLang="en-US" sz="700"/>
              <a:t>조회옵션 </a:t>
            </a:r>
            <a:r>
              <a:rPr lang="en-US" altLang="ko-KR" sz="700"/>
              <a:t>: </a:t>
            </a:r>
            <a:r>
              <a:rPr lang="ko-KR" altLang="en-US" sz="700"/>
              <a:t>소관정보추가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sp>
        <p:nvSpPr>
          <p:cNvPr id="70" name="TextBox 69"/>
          <p:cNvSpPr txBox="1"/>
          <p:nvPr/>
        </p:nvSpPr>
        <p:spPr>
          <a:xfrm>
            <a:off x="6900891" y="3118398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소관별</a:t>
            </a:r>
            <a:endParaRPr lang="en-US" altLang="ko-KR" sz="700"/>
          </a:p>
          <a:p>
            <a:pPr algn="ctr"/>
            <a:r>
              <a:rPr lang="ko-KR" altLang="en-US" sz="700"/>
              <a:t>조회옵션 </a:t>
            </a:r>
            <a:r>
              <a:rPr lang="en-US" altLang="ko-KR" sz="700"/>
              <a:t>: </a:t>
            </a:r>
            <a:r>
              <a:rPr lang="ko-KR" altLang="en-US" sz="700"/>
              <a:t>과목정보추가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cxnSp>
        <p:nvCxnSpPr>
          <p:cNvPr id="71" name="직선 연결선 70"/>
          <p:cNvCxnSpPr/>
          <p:nvPr/>
        </p:nvCxnSpPr>
        <p:spPr>
          <a:xfrm>
            <a:off x="1305371" y="3106638"/>
            <a:ext cx="0" cy="17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직선 연결선 71"/>
          <p:cNvCxnSpPr/>
          <p:nvPr/>
        </p:nvCxnSpPr>
        <p:spPr>
          <a:xfrm>
            <a:off x="2304916" y="3106638"/>
            <a:ext cx="0" cy="17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직선 연결선 72"/>
          <p:cNvCxnSpPr/>
          <p:nvPr/>
        </p:nvCxnSpPr>
        <p:spPr>
          <a:xfrm>
            <a:off x="3405225" y="3106638"/>
            <a:ext cx="0" cy="17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직선 연결선 73"/>
          <p:cNvCxnSpPr/>
          <p:nvPr/>
        </p:nvCxnSpPr>
        <p:spPr>
          <a:xfrm>
            <a:off x="4617229" y="3106638"/>
            <a:ext cx="0" cy="17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>
            <a:off x="5698554" y="3106638"/>
            <a:ext cx="0" cy="17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직선 연결선 75"/>
          <p:cNvCxnSpPr/>
          <p:nvPr/>
        </p:nvCxnSpPr>
        <p:spPr>
          <a:xfrm>
            <a:off x="6734860" y="3106638"/>
            <a:ext cx="0" cy="17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육각형 39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3" name="육각형 42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4" name="육각형 43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5" name="육각형 44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46" name="육각형 45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1807635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19" y="1574797"/>
            <a:ext cx="7719133" cy="4145170"/>
          </a:xfrm>
          <a:prstGeom prst="rect">
            <a:avLst/>
          </a:prstGeom>
        </p:spPr>
      </p:pic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세출결산조서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2.4. </a:t>
            </a:r>
            <a:r>
              <a:rPr lang="ko-KR" altLang="en-US" dirty="0"/>
              <a:t>세출 </a:t>
            </a:r>
            <a:r>
              <a:rPr lang="ko-KR" altLang="en-US" dirty="0" err="1"/>
              <a:t>결산조서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15401" y="2540914"/>
            <a:ext cx="1257300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8252476" y="1544469"/>
            <a:ext cx="2278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접수 후 세출결산조서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세출결산조서를 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결산조서에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조회된 내용을 다운로드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분야별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부문별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정책사업별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단위사업별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세목별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목총괄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07911" y="5855993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단위는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예산회계조직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단위이며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세목단위로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조회할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불용액이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마이너스 금액으로 조회될 수 있음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이월액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불용액은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연결산자료집계 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최종월에만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반영되어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확인한 결산액이 다른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화면에서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마감취소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후 재마감하거나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월결산자료집계 처리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세목단위로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조회할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예산성립후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증감 항목에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변경사용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증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항목이 추가되어 표시됨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0616" y="160734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2382" y="1780320"/>
            <a:ext cx="314325" cy="1400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81053" y="160734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12819" y="1780320"/>
            <a:ext cx="314325" cy="1400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87060" y="241659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5969" y="2588832"/>
            <a:ext cx="314325" cy="1400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28" name="육각형 27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9" name="육각형 28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0" name="육각형 29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1" name="육각형 30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2" name="육각형 31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43" name="육각형 42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7" name="육각형 26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4277736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65" y="1712534"/>
            <a:ext cx="7719133" cy="4145170"/>
          </a:xfrm>
          <a:prstGeom prst="rect">
            <a:avLst/>
          </a:prstGeom>
        </p:spPr>
      </p:pic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세출결산조서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2.4. </a:t>
            </a:r>
            <a:r>
              <a:rPr lang="ko-KR" altLang="en-US" dirty="0"/>
              <a:t>세출 </a:t>
            </a:r>
            <a:r>
              <a:rPr lang="ko-KR" altLang="en-US" dirty="0" err="1"/>
              <a:t>결산조서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90138" y="2633234"/>
            <a:ext cx="1107830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8252476" y="1544469"/>
            <a:ext cx="22788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접수 후 세출결산조서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④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예산상세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체크 후 조회 시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상세하게 표시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07912" y="6023047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975890" y="215235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088605" y="2322212"/>
            <a:ext cx="424656" cy="1400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사각형 설명선 33"/>
          <p:cNvSpPr/>
          <p:nvPr/>
        </p:nvSpPr>
        <p:spPr>
          <a:xfrm>
            <a:off x="1561001" y="2856658"/>
            <a:ext cx="4338023" cy="2797520"/>
          </a:xfrm>
          <a:prstGeom prst="wedgeRectCallout">
            <a:avLst>
              <a:gd name="adj1" fmla="val 36026"/>
              <a:gd name="adj2" fmla="val -61787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예산상세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체크 시 예산액이 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‘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본예산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’, ‘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추경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’</a:t>
            </a:r>
            <a:r>
              <a:rPr lang="en-US" altLang="ko-KR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, ‘</a:t>
            </a:r>
            <a:r>
              <a:rPr lang="ko-KR" altLang="en-US" sz="1100" dirty="0" err="1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성립전</a:t>
            </a:r>
            <a:r>
              <a:rPr lang="en-US" altLang="ko-KR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’ </a:t>
            </a:r>
            <a:r>
              <a:rPr lang="ko-KR" altLang="en-US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으로 분리 표기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9955" y="3098436"/>
            <a:ext cx="4125912" cy="2436444"/>
          </a:xfrm>
          <a:prstGeom prst="rect">
            <a:avLst/>
          </a:prstGeom>
        </p:spPr>
      </p:pic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927572" y="3114311"/>
            <a:ext cx="1820069" cy="241379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27" name="육각형 26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9" name="육각형 28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0" name="육각형 29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1" name="육각형 30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2" name="육각형 31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3" name="육각형 42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41770548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그림 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65" y="1712534"/>
            <a:ext cx="7719133" cy="4145170"/>
          </a:xfrm>
          <a:prstGeom prst="rect">
            <a:avLst/>
          </a:prstGeom>
        </p:spPr>
      </p:pic>
      <p:sp>
        <p:nvSpPr>
          <p:cNvPr id="16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세출결산조서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2.4. </a:t>
            </a:r>
            <a:r>
              <a:rPr lang="ko-KR" altLang="en-US" dirty="0"/>
              <a:t>세출 </a:t>
            </a:r>
            <a:r>
              <a:rPr lang="ko-KR" altLang="en-US" dirty="0" err="1"/>
              <a:t>결산조서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11006" y="2712364"/>
            <a:ext cx="1266092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8252476" y="1544469"/>
            <a:ext cx="2278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회계관할기관별 세출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접수 후 세출결산조서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07912" y="6023047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530746" y="2313068"/>
            <a:ext cx="792589" cy="14005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27" name="사각형 설명선 26"/>
          <p:cNvSpPr/>
          <p:nvPr/>
        </p:nvSpPr>
        <p:spPr>
          <a:xfrm>
            <a:off x="333820" y="2873891"/>
            <a:ext cx="7632700" cy="1973132"/>
          </a:xfrm>
          <a:prstGeom prst="wedgeRectCallout">
            <a:avLst>
              <a:gd name="adj1" fmla="val -16683"/>
              <a:gd name="adj2" fmla="val -70079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‘</a:t>
            </a:r>
            <a:r>
              <a:rPr lang="ko-KR" altLang="en-US" sz="1100" dirty="0" err="1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조회구분</a:t>
            </a:r>
            <a:r>
              <a:rPr lang="en-US" altLang="ko-KR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’</a:t>
            </a:r>
            <a:r>
              <a:rPr lang="ko-KR" altLang="en-US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에 따른 양식의 변경</a:t>
            </a:r>
            <a:r>
              <a:rPr lang="en-US" altLang="ko-KR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(</a:t>
            </a:r>
            <a:r>
              <a:rPr lang="ko-KR" altLang="en-US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예시</a:t>
            </a:r>
            <a:r>
              <a:rPr lang="en-US" altLang="ko-KR" sz="110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)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79205" y="3129091"/>
            <a:ext cx="7558843" cy="2988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25626" y="3200075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정책별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sp>
        <p:nvSpPr>
          <p:cNvPr id="30" name="TextBox 29"/>
          <p:cNvSpPr txBox="1"/>
          <p:nvPr/>
        </p:nvSpPr>
        <p:spPr>
          <a:xfrm>
            <a:off x="1531332" y="3200075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단위사업별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sp>
        <p:nvSpPr>
          <p:cNvPr id="31" name="TextBox 30"/>
          <p:cNvSpPr txBox="1"/>
          <p:nvPr/>
        </p:nvSpPr>
        <p:spPr>
          <a:xfrm>
            <a:off x="3632518" y="3200075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목별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sp>
        <p:nvSpPr>
          <p:cNvPr id="32" name="TextBox 31"/>
          <p:cNvSpPr txBox="1"/>
          <p:nvPr/>
        </p:nvSpPr>
        <p:spPr>
          <a:xfrm>
            <a:off x="2557727" y="3200075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세부사업별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sp>
        <p:nvSpPr>
          <p:cNvPr id="41" name="TextBox 40"/>
          <p:cNvSpPr txBox="1"/>
          <p:nvPr/>
        </p:nvSpPr>
        <p:spPr>
          <a:xfrm>
            <a:off x="4807294" y="3200075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세목별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cxnSp>
        <p:nvCxnSpPr>
          <p:cNvPr id="42" name="직선 연결선 41"/>
          <p:cNvCxnSpPr/>
          <p:nvPr/>
        </p:nvCxnSpPr>
        <p:spPr>
          <a:xfrm>
            <a:off x="1387316" y="3188315"/>
            <a:ext cx="0" cy="17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>
            <a:off x="2395428" y="3188315"/>
            <a:ext cx="0" cy="17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>
            <a:off x="3476753" y="3188315"/>
            <a:ext cx="0" cy="17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>
            <a:off x="4513059" y="3188315"/>
            <a:ext cx="0" cy="17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그림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204" y="3430223"/>
            <a:ext cx="1005877" cy="1319929"/>
          </a:xfrm>
          <a:prstGeom prst="rect">
            <a:avLst/>
          </a:prstGeom>
        </p:spPr>
      </p:pic>
      <p:pic>
        <p:nvPicPr>
          <p:cNvPr id="47" name="그림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4122" y="3430223"/>
            <a:ext cx="1000024" cy="1312249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 rotWithShape="1">
          <a:blip r:embed="rId5"/>
          <a:srcRect b="7149"/>
          <a:stretch/>
        </p:blipFill>
        <p:spPr>
          <a:xfrm>
            <a:off x="2404146" y="3430223"/>
            <a:ext cx="1081324" cy="1319929"/>
          </a:xfrm>
          <a:prstGeom prst="rect">
            <a:avLst/>
          </a:prstGeom>
        </p:spPr>
      </p:pic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6"/>
          <a:srcRect b="8764"/>
          <a:stretch/>
        </p:blipFill>
        <p:spPr>
          <a:xfrm>
            <a:off x="3490641" y="3430223"/>
            <a:ext cx="1022418" cy="1312249"/>
          </a:xfrm>
          <a:prstGeom prst="rect">
            <a:avLst/>
          </a:prstGeom>
        </p:spPr>
      </p:pic>
      <p:pic>
        <p:nvPicPr>
          <p:cNvPr id="50" name="그림 49"/>
          <p:cNvPicPr>
            <a:picLocks noChangeAspect="1"/>
          </p:cNvPicPr>
          <p:nvPr/>
        </p:nvPicPr>
        <p:blipFill rotWithShape="1">
          <a:blip r:embed="rId7"/>
          <a:srcRect b="20087"/>
          <a:stretch/>
        </p:blipFill>
        <p:spPr>
          <a:xfrm>
            <a:off x="4514577" y="3430223"/>
            <a:ext cx="1245573" cy="1312249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887414" y="3196188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소관별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sp>
        <p:nvSpPr>
          <p:cNvPr id="52" name="TextBox 51"/>
          <p:cNvSpPr txBox="1"/>
          <p:nvPr/>
        </p:nvSpPr>
        <p:spPr>
          <a:xfrm>
            <a:off x="7009342" y="3196188"/>
            <a:ext cx="756486" cy="19741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/>
            <a:r>
              <a:rPr lang="en-US" altLang="ko-KR" sz="700"/>
              <a:t>‘</a:t>
            </a:r>
            <a:r>
              <a:rPr lang="ko-KR" altLang="en-US" sz="700"/>
              <a:t>조회구분 </a:t>
            </a:r>
            <a:r>
              <a:rPr lang="en-US" altLang="ko-KR" sz="700"/>
              <a:t>: </a:t>
            </a:r>
            <a:r>
              <a:rPr lang="ko-KR" altLang="en-US" sz="700"/>
              <a:t>목총괄</a:t>
            </a:r>
            <a:r>
              <a:rPr lang="en-US" altLang="ko-KR" sz="700"/>
              <a:t>’</a:t>
            </a:r>
            <a:endParaRPr lang="ko-KR" altLang="en-US" sz="700" dirty="0"/>
          </a:p>
        </p:txBody>
      </p:sp>
      <p:cxnSp>
        <p:nvCxnSpPr>
          <p:cNvPr id="53" name="직선 연결선 52"/>
          <p:cNvCxnSpPr/>
          <p:nvPr/>
        </p:nvCxnSpPr>
        <p:spPr>
          <a:xfrm>
            <a:off x="5729191" y="3155720"/>
            <a:ext cx="0" cy="17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연결선 53"/>
          <p:cNvCxnSpPr/>
          <p:nvPr/>
        </p:nvCxnSpPr>
        <p:spPr>
          <a:xfrm>
            <a:off x="6781175" y="3178580"/>
            <a:ext cx="0" cy="175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그림 54"/>
          <p:cNvPicPr>
            <a:picLocks noChangeAspect="1"/>
          </p:cNvPicPr>
          <p:nvPr/>
        </p:nvPicPr>
        <p:blipFill rotWithShape="1">
          <a:blip r:embed="rId8"/>
          <a:srcRect b="17839"/>
          <a:stretch/>
        </p:blipFill>
        <p:spPr>
          <a:xfrm>
            <a:off x="5752932" y="3430265"/>
            <a:ext cx="1055676" cy="1319888"/>
          </a:xfrm>
          <a:prstGeom prst="rect">
            <a:avLst/>
          </a:prstGeom>
        </p:spPr>
      </p:pic>
      <p:pic>
        <p:nvPicPr>
          <p:cNvPr id="56" name="그림 55"/>
          <p:cNvPicPr>
            <a:picLocks noChangeAspect="1"/>
          </p:cNvPicPr>
          <p:nvPr/>
        </p:nvPicPr>
        <p:blipFill rotWithShape="1">
          <a:blip r:embed="rId9"/>
          <a:srcRect b="18325"/>
          <a:stretch/>
        </p:blipFill>
        <p:spPr>
          <a:xfrm>
            <a:off x="6780815" y="3430981"/>
            <a:ext cx="1138945" cy="1311492"/>
          </a:xfrm>
          <a:prstGeom prst="rect">
            <a:avLst/>
          </a:prstGeom>
        </p:spPr>
      </p:pic>
      <p:sp>
        <p:nvSpPr>
          <p:cNvPr id="57" name="육각형 56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9" name="육각형 58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60" name="육각형 59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61" name="육각형 60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62" name="육각형 61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63" name="육각형 62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64" name="육각형 63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9047433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그림 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228" y="1591814"/>
            <a:ext cx="7603369" cy="4100553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2.5. </a:t>
            </a:r>
            <a:r>
              <a:rPr lang="ko-KR" altLang="en-US" dirty="0" err="1"/>
              <a:t>예산이용</a:t>
            </a:r>
            <a:r>
              <a:rPr lang="en-US" altLang="ko-KR" dirty="0"/>
              <a:t>,</a:t>
            </a:r>
            <a:r>
              <a:rPr lang="ko-KR" altLang="en-US" dirty="0"/>
              <a:t>전용</a:t>
            </a:r>
            <a:r>
              <a:rPr lang="en-US" altLang="ko-KR" dirty="0"/>
              <a:t>,</a:t>
            </a:r>
            <a:r>
              <a:rPr lang="ko-KR" altLang="en-US" dirty="0" err="1"/>
              <a:t>이체사용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06608" y="2549706"/>
            <a:ext cx="1274885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예산이용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전용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이체사용</a:t>
            </a:r>
            <a:endParaRPr lang="ko-KR" altLang="en-US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생성 후 </a:t>
            </a: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조회조건의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선택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 조건을 설정한 후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해당 예산소관부서의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‘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 이용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’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목록 조회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예산이용조서 를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출력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예산이용조서를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 이용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클릭하여 사유 수정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사유 저장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예산이체조서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예산전용조서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이체사용은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연중에 확정된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단위업무별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예산변경내역을 확정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순번별로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집계하여 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이체사용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사유는 업무처리 시 입력한 내용을 집계하기 때문에 결산보고서용으로 수정해야 하며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연결산확정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이후에는 수정 불가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51139" y="161642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73113" y="1812794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031306" y="161642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143275" y="1812794"/>
            <a:ext cx="414984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53521" y="208934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61588" y="2304762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32001" y="161642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844831" y="1812794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431963" y="161642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544793" y="1812794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804553" y="297783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931449" y="3113909"/>
            <a:ext cx="1828219" cy="53858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421288" y="1834356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529355" y="2049778"/>
            <a:ext cx="1079126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8" name="육각형 47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0" name="육각형 49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1" name="육각형 50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2" name="육각형 51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53" name="육각형 52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4" name="육각형 53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6" name="육각형 45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20525312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그림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8" y="1767213"/>
            <a:ext cx="7665668" cy="4091855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2.5. </a:t>
            </a:r>
            <a:r>
              <a:rPr lang="ko-KR" altLang="en-US" dirty="0" err="1"/>
              <a:t>예산이용</a:t>
            </a:r>
            <a:r>
              <a:rPr lang="en-US" altLang="ko-KR" dirty="0"/>
              <a:t>,</a:t>
            </a:r>
            <a:r>
              <a:rPr lang="ko-KR" altLang="en-US" dirty="0"/>
              <a:t>전용</a:t>
            </a:r>
            <a:r>
              <a:rPr lang="en-US" altLang="ko-KR" dirty="0"/>
              <a:t>,</a:t>
            </a:r>
            <a:r>
              <a:rPr lang="ko-KR" altLang="en-US" dirty="0" err="1"/>
              <a:t>이체사용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612117" y="2637628"/>
            <a:ext cx="1063869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예산이용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전용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이체사용</a:t>
            </a:r>
            <a:endParaRPr lang="ko-KR" altLang="en-US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전용사용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⑧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 [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재집계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버튼을 클릭하여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예산소관부서의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전용사용을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2" y="6049424"/>
            <a:ext cx="7651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정보 보존에 대한 안내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팝업창이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실행되며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 시 기존에 입력 및 수정한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가 보존되며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아니오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 시 입력 및 수정한 모든 사유 초기화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모든 결산보고서에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비고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및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정보에 대한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보존기능은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동일하게 제공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예산소관부서 선택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활성화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143122" y="177766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287929" y="1963070"/>
            <a:ext cx="333375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0" name="사각형 설명선 29"/>
          <p:cNvSpPr/>
          <p:nvPr/>
        </p:nvSpPr>
        <p:spPr>
          <a:xfrm>
            <a:off x="2737615" y="2447494"/>
            <a:ext cx="3839955" cy="1983411"/>
          </a:xfrm>
          <a:prstGeom prst="wedgeRectCallout">
            <a:avLst>
              <a:gd name="adj1" fmla="val 42392"/>
              <a:gd name="adj2" fmla="val -67721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재집계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버튼 클릭 시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2800284" y="2712861"/>
            <a:ext cx="3722966" cy="1672040"/>
            <a:chOff x="2777423" y="2473710"/>
            <a:chExt cx="3722966" cy="167204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77423" y="2473710"/>
              <a:ext cx="3722966" cy="1672040"/>
            </a:xfrm>
            <a:prstGeom prst="rect">
              <a:avLst/>
            </a:prstGeom>
          </p:spPr>
        </p:pic>
        <p:grpSp>
          <p:nvGrpSpPr>
            <p:cNvPr id="8" name="그룹 7"/>
            <p:cNvGrpSpPr/>
            <p:nvPr/>
          </p:nvGrpSpPr>
          <p:grpSpPr>
            <a:xfrm>
              <a:off x="3750356" y="3129508"/>
              <a:ext cx="2095638" cy="207169"/>
              <a:chOff x="3883706" y="3348583"/>
              <a:chExt cx="2095638" cy="207169"/>
            </a:xfrm>
          </p:grpSpPr>
          <p:pic>
            <p:nvPicPr>
              <p:cNvPr id="7" name="그림 6"/>
              <p:cNvPicPr>
                <a:picLocks noChangeAspect="1"/>
              </p:cNvPicPr>
              <p:nvPr/>
            </p:nvPicPr>
            <p:blipFill rotWithShape="1">
              <a:blip r:embed="rId4"/>
              <a:srcRect r="78514"/>
              <a:stretch/>
            </p:blipFill>
            <p:spPr>
              <a:xfrm>
                <a:off x="3883706" y="3348583"/>
                <a:ext cx="482204" cy="207169"/>
              </a:xfrm>
              <a:prstGeom prst="rect">
                <a:avLst/>
              </a:prstGeom>
            </p:spPr>
          </p:pic>
          <p:pic>
            <p:nvPicPr>
              <p:cNvPr id="56" name="그림 55"/>
              <p:cNvPicPr>
                <a:picLocks noChangeAspect="1"/>
              </p:cNvPicPr>
              <p:nvPr/>
            </p:nvPicPr>
            <p:blipFill rotWithShape="1">
              <a:blip r:embed="rId4"/>
              <a:srcRect l="32519" r="-4209"/>
              <a:stretch/>
            </p:blipFill>
            <p:spPr>
              <a:xfrm>
                <a:off x="4370388" y="3348583"/>
                <a:ext cx="1608956" cy="207169"/>
              </a:xfrm>
              <a:prstGeom prst="rect">
                <a:avLst/>
              </a:prstGeom>
              <a:solidFill>
                <a:schemeClr val="bg1"/>
              </a:solidFill>
            </p:spPr>
          </p:pic>
        </p:grpSp>
      </p:grpSp>
      <p:sp>
        <p:nvSpPr>
          <p:cNvPr id="32" name="육각형 31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5" name="육각형 34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6" name="육각형 35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9" name="육각형 38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40" name="육각형 39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0606646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그림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013" y="1762753"/>
            <a:ext cx="7643230" cy="4105109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2.5. </a:t>
            </a:r>
            <a:r>
              <a:rPr lang="ko-KR" altLang="en-US" dirty="0" err="1"/>
              <a:t>예산이용</a:t>
            </a:r>
            <a:r>
              <a:rPr lang="en-US" altLang="ko-KR" dirty="0"/>
              <a:t>,</a:t>
            </a:r>
            <a:r>
              <a:rPr lang="ko-KR" altLang="en-US" dirty="0"/>
              <a:t>전용</a:t>
            </a:r>
            <a:r>
              <a:rPr lang="en-US" altLang="ko-KR" dirty="0"/>
              <a:t>,</a:t>
            </a:r>
            <a:r>
              <a:rPr lang="ko-KR" altLang="en-US" dirty="0" err="1"/>
              <a:t>이체사용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90135" y="2642025"/>
            <a:ext cx="110783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예산이용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전용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이체사용</a:t>
            </a:r>
            <a:endParaRPr lang="ko-KR" altLang="en-US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생성 후 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이체조서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⑨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항목에서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예산이체조서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선택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⑩  조회 조건을 설정한 후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해당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예산소관부서의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'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 이체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'</a:t>
            </a: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목록 조회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⑪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 이체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클릭하여 사유 수정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⑫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사유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예산이체조서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예산전용조서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예산액기준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받은부서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6031839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이체사용은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연중에 확정된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단위업무별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예산변경내역을 확정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순번별로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집계하여 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이체사용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사유는 업무처리 시 입력한 내용을 집계하기 때문에 결산보고서용으로 수정해야 하며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연결산확정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이후에는 수정 불가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예산액기준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로 선택하는 경우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 이체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이체부서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기준으로 표시되며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예산액기준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받은부서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로 선택하는 경우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이체받은부서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기준으로 표시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65" name="직사각형 64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39722" y="174817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10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47789" y="1963590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6" name="타원 5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894234" y="309701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047348" y="3253276"/>
            <a:ext cx="1889644" cy="56891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60" name="타원 5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439576" y="197972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9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547643" y="2195144"/>
            <a:ext cx="1079126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62" name="타원 6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511022" y="174817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623851" y="1963590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육각형 31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4" name="육각형 33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5" name="육각형 34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6" name="육각형 35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3" name="육각형 42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7158680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그림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835" y="1757686"/>
            <a:ext cx="7648049" cy="4118968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2.5. </a:t>
            </a:r>
            <a:r>
              <a:rPr lang="ko-KR" altLang="en-US" dirty="0" err="1"/>
              <a:t>예산이용</a:t>
            </a:r>
            <a:r>
              <a:rPr lang="en-US" altLang="ko-KR" dirty="0"/>
              <a:t>,</a:t>
            </a:r>
            <a:r>
              <a:rPr lang="ko-KR" altLang="en-US" dirty="0"/>
              <a:t>전용</a:t>
            </a:r>
            <a:r>
              <a:rPr lang="en-US" altLang="ko-KR" dirty="0"/>
              <a:t>,</a:t>
            </a:r>
            <a:r>
              <a:rPr lang="ko-KR" altLang="en-US" dirty="0" err="1"/>
              <a:t>이체사용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85739" y="2646421"/>
            <a:ext cx="1116623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예산이용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전용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,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이체사용</a:t>
            </a:r>
            <a:endParaRPr lang="ko-KR" altLang="en-US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생성 후 </a:t>
            </a: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예산전용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조서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⑬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항목에서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예산전용조서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선택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⑭  조회 조건을 설정한 후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해당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예산소관부서의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‘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 전용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’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7" marR="0" lvl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목록 조회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⑮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 전용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클릭하여 사유 수정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⑯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사유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예산이체조서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예산전용조서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6031839"/>
            <a:ext cx="7651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이체사용은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연중에 확정된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단위업무별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예산변경내역을 확정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순번별로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집계하여 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예산이용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이체사용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사유는 업무처리 시 입력한 내용을 집계하기 때문에 결산보고서용으로 수정해야 하며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연결산확정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이후에는 수정 불가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19910" y="172673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835501" y="309881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980320" y="3253179"/>
            <a:ext cx="1853600" cy="53858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439576" y="199191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547643" y="2198192"/>
            <a:ext cx="1079126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491210" y="172673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7977" y="1954798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604039" y="1954798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5" name="육각형 34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6" name="육각형 35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0" name="육각형 39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6" name="육각형 45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47" name="육각형 46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8" name="육각형 47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0" name="육각형 49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76881070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578" y="1583553"/>
            <a:ext cx="7719133" cy="4113726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2.6. </a:t>
            </a:r>
            <a:r>
              <a:rPr lang="ko-KR" altLang="en-US" dirty="0"/>
              <a:t>예비비지출조서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예비비지출조서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생성 후 예비비지출조서 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 조건을 설정한 후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‘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예비비 사용 총괄 조서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’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목록 조회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예비비 사용 총괄 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세부명세서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2020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회계연도로 선택한 경우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추가되고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따른 목록이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-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총괄조서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예비비 사용 총괄 조서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-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세부명세서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예비비 사용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세부명세서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11528" y="158870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1501" y="1782698"/>
            <a:ext cx="325112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44961" y="211221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53028" y="2281914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13871" y="158870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33844" y="1782698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육각형 20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4" name="육각형 23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4" name="육각형 33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35" name="육각형 34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5" name="육각형 24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41071494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98" y="1560354"/>
            <a:ext cx="7713892" cy="4118967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2.6. </a:t>
            </a:r>
            <a:r>
              <a:rPr lang="ko-KR" altLang="en-US" dirty="0"/>
              <a:t>예비비지출조서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예비비지출조서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생성 후 예비비지출조서 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7" marR="0" lvl="0" indent="-22860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 startAt="4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조회조건의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'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조회구분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’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항목에서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세부명세서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선택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 startAt="4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 조건을 설정한 후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‘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예비비 사용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세부명세서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’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목록 조회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 startAt="4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예비비 사용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세부명세서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예비비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지출사유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클릭하여 예비비지출사유 수정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 startAt="4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예비비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지출사유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저장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 startAt="4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예비비 사용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세부명세서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 startAt="4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 예산소관부서의 예비비지출조서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 startAt="4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예비비지출조서는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 시 연중에 확정된 단위과제카드별 예산변경내역을 확정순번별로 집계하여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예비비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지출사유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는 업무승인요청 시 입력한 내용을 집계하기 때문에 결산보고서용으로 수정해야 하며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확정 이후에는 수정 불가능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예비비지출 결정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순번별로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지출액이 관리되지 않으므로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동일 소관부서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+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+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목에 대해 두 번 이상 예비비를 지출 결정한 경우에는 해당 지출액이 중복해서 표시되며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 경우에는 자료를 다운받아 수기로 보고서를 작성해야 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9816" y="159785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49789" y="1777878"/>
            <a:ext cx="325112" cy="14057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54105" y="204820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10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62172" y="2277094"/>
            <a:ext cx="309347" cy="14057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039249" y="279080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190488" y="2953512"/>
            <a:ext cx="1764792" cy="70408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04727" y="159785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24700" y="1777878"/>
            <a:ext cx="309347" cy="14057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77258" y="159785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97231" y="1777878"/>
            <a:ext cx="309347" cy="14057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553408" y="159785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9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637817" y="1777878"/>
            <a:ext cx="354056" cy="14057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417016" y="181730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560541" y="2011298"/>
            <a:ext cx="877430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5" name="육각형 44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8" name="육각형 47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0" name="육각형 49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51" name="육각형 50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2" name="육각형 51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3" name="육각형 52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4" name="육각형 53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280366933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37" y="1547521"/>
            <a:ext cx="7698172" cy="4155651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2.7. </a:t>
            </a:r>
            <a:r>
              <a:rPr lang="ko-KR" altLang="en-US" dirty="0"/>
              <a:t>채무부담행위조서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세출결산보고서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채무부담행위조서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마감 후 집계된 채무부담행위조서 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채무부담행위조서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채무부담행위조서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채권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부채시스템에서 집계된 자료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38960" y="157041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58933" y="1750446"/>
            <a:ext cx="325112" cy="14057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54105" y="218536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62172" y="2414254"/>
            <a:ext cx="309347" cy="14057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13871" y="157041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33844" y="1750446"/>
            <a:ext cx="309347" cy="140577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8" name="육각형 47"/>
          <p:cNvSpPr/>
          <p:nvPr/>
        </p:nvSpPr>
        <p:spPr>
          <a:xfrm>
            <a:off x="1170236" y="750263"/>
            <a:ext cx="13882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결산개요현황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0" name="육각형 49"/>
          <p:cNvSpPr/>
          <p:nvPr/>
        </p:nvSpPr>
        <p:spPr>
          <a:xfrm>
            <a:off x="2319097" y="750263"/>
            <a:ext cx="1776779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2.2.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세출결산총괄표 작성 및 출력</a:t>
            </a:r>
          </a:p>
        </p:txBody>
      </p:sp>
      <p:sp>
        <p:nvSpPr>
          <p:cNvPr id="51" name="육각형 50"/>
          <p:cNvSpPr/>
          <p:nvPr/>
        </p:nvSpPr>
        <p:spPr>
          <a:xfrm>
            <a:off x="3874486" y="750263"/>
            <a:ext cx="1385985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2.3.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2" name="육각형 51"/>
          <p:cNvSpPr/>
          <p:nvPr/>
        </p:nvSpPr>
        <p:spPr>
          <a:xfrm>
            <a:off x="5043864" y="750263"/>
            <a:ext cx="137318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2.4.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세출결산조서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3" name="육각형 52"/>
          <p:cNvSpPr/>
          <p:nvPr/>
        </p:nvSpPr>
        <p:spPr>
          <a:xfrm>
            <a:off x="6196534" y="750263"/>
            <a:ext cx="184565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예산이용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전용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이체사용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4" name="육각형 53"/>
          <p:cNvSpPr/>
          <p:nvPr/>
        </p:nvSpPr>
        <p:spPr>
          <a:xfrm>
            <a:off x="7813093" y="750263"/>
            <a:ext cx="1451664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예비비지출조서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5" name="육각형 44"/>
          <p:cNvSpPr/>
          <p:nvPr/>
        </p:nvSpPr>
        <p:spPr>
          <a:xfrm>
            <a:off x="9072728" y="750263"/>
            <a:ext cx="1451664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2.7.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채무부담행위조서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46065408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9"/>
          <p:cNvSpPr txBox="1">
            <a:spLocks/>
          </p:cNvSpPr>
          <p:nvPr/>
        </p:nvSpPr>
        <p:spPr>
          <a:xfrm>
            <a:off x="2430377" y="1528240"/>
            <a:ext cx="7740859" cy="73538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3. </a:t>
            </a:r>
            <a:r>
              <a:rPr lang="ko-KR" altLang="en-US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세입</a:t>
            </a:r>
            <a:r>
              <a:rPr lang="en-US" altLang="ko-KR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·</a:t>
            </a:r>
            <a:r>
              <a:rPr lang="ko-KR" altLang="en-US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세출결산</a:t>
            </a:r>
            <a:r>
              <a:rPr lang="ko-KR" altLang="en-US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첨부서류</a:t>
            </a:r>
            <a:r>
              <a:rPr lang="en-US" altLang="ko-KR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</a:t>
            </a:r>
            <a:r>
              <a:rPr lang="ko-KR" altLang="en-US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작성 및 출력</a:t>
            </a:r>
            <a:endParaRPr lang="en-US" altLang="ko-KR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2430377" y="2264264"/>
            <a:ext cx="6984000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970436" y="2296808"/>
            <a:ext cx="3425938" cy="452431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ko-KR"/>
            </a:defPPr>
            <a:lvl1pPr>
              <a:lnSpc>
                <a:spcPct val="150000"/>
              </a:lnSpc>
              <a:defRPr sz="160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defRPr>
            </a:lvl1pPr>
          </a:lstStyle>
          <a:p>
            <a:r>
              <a:rPr lang="ko-KR" altLang="en-US" sz="1200" dirty="0" err="1"/>
              <a:t>총수입및지출액증명</a:t>
            </a:r>
            <a:r>
              <a:rPr lang="ko-KR" altLang="en-US" sz="1200" dirty="0"/>
              <a:t> 작성 및 출력</a:t>
            </a:r>
          </a:p>
          <a:p>
            <a:r>
              <a:rPr lang="ko-KR" altLang="en-US" sz="1200" dirty="0"/>
              <a:t>세입</a:t>
            </a:r>
            <a:r>
              <a:rPr lang="en-US" altLang="ko-KR" sz="1200" dirty="0"/>
              <a:t>·</a:t>
            </a:r>
            <a:r>
              <a:rPr lang="ko-KR" altLang="en-US" sz="1200" dirty="0" err="1"/>
              <a:t>세출결산액전년대비표</a:t>
            </a:r>
            <a:r>
              <a:rPr lang="ko-KR" altLang="en-US" sz="1200" dirty="0"/>
              <a:t> 작성 및 출력</a:t>
            </a:r>
          </a:p>
          <a:p>
            <a:r>
              <a:rPr lang="ko-KR" altLang="en-US" sz="1200" dirty="0"/>
              <a:t>불납결손액현황 작성 및 출력</a:t>
            </a:r>
          </a:p>
          <a:p>
            <a:r>
              <a:rPr lang="ko-KR" altLang="en-US" sz="1200" dirty="0"/>
              <a:t>미수납액현황 작성 및 출력</a:t>
            </a:r>
            <a:endParaRPr lang="en-US" altLang="ko-KR" sz="1200" dirty="0"/>
          </a:p>
          <a:p>
            <a:r>
              <a:rPr lang="ko-KR" altLang="en-US" sz="1200" dirty="0"/>
              <a:t>수업료징수현황 작성 및 출력</a:t>
            </a:r>
            <a:endParaRPr lang="en-US" altLang="ko-KR" sz="1200" dirty="0"/>
          </a:p>
          <a:p>
            <a:r>
              <a:rPr lang="ko-KR" altLang="en-US" sz="1200" dirty="0"/>
              <a:t>집행잔액현황 작성 및 출력</a:t>
            </a:r>
          </a:p>
          <a:p>
            <a:r>
              <a:rPr lang="ko-KR" altLang="en-US" sz="1200" dirty="0" err="1"/>
              <a:t>성질별</a:t>
            </a:r>
            <a:r>
              <a:rPr lang="en-US" altLang="ko-KR" sz="1200" dirty="0"/>
              <a:t>·</a:t>
            </a:r>
            <a:r>
              <a:rPr lang="ko-KR" altLang="en-US" sz="1200" dirty="0" err="1"/>
              <a:t>학교급별결산현황</a:t>
            </a:r>
            <a:r>
              <a:rPr lang="ko-KR" altLang="en-US" sz="1200" dirty="0"/>
              <a:t> 작성 및 출력</a:t>
            </a:r>
            <a:endParaRPr lang="en-US" altLang="ko-KR" sz="1200" dirty="0"/>
          </a:p>
          <a:p>
            <a:r>
              <a:rPr lang="ko-KR" altLang="en-US" sz="1200" dirty="0" err="1"/>
              <a:t>세입세출외현금현재액보고서</a:t>
            </a:r>
            <a:endParaRPr lang="ko-KR" altLang="en-US" sz="1200" dirty="0"/>
          </a:p>
          <a:p>
            <a:r>
              <a:rPr lang="ko-KR" altLang="en-US" sz="1200" dirty="0"/>
              <a:t>보조금집행현황 작성 및 출력</a:t>
            </a:r>
          </a:p>
          <a:p>
            <a:r>
              <a:rPr lang="ko-KR" altLang="en-US" sz="1200" dirty="0"/>
              <a:t>보조금반납명세서 작성 및 출력</a:t>
            </a:r>
          </a:p>
          <a:p>
            <a:r>
              <a:rPr lang="ko-KR" altLang="en-US" sz="1200" dirty="0"/>
              <a:t>다음연도이월명세서 작성 및 출력</a:t>
            </a:r>
          </a:p>
          <a:p>
            <a:r>
              <a:rPr lang="ko-KR" altLang="en-US" sz="1200" dirty="0" err="1"/>
              <a:t>명시이월사업비집행명세서</a:t>
            </a:r>
            <a:r>
              <a:rPr lang="ko-KR" altLang="en-US" sz="1200" dirty="0"/>
              <a:t> 작성 및 출력</a:t>
            </a:r>
          </a:p>
          <a:p>
            <a:r>
              <a:rPr lang="ko-KR" altLang="en-US" sz="1200" dirty="0" err="1"/>
              <a:t>지방교육채발행보고서</a:t>
            </a:r>
            <a:r>
              <a:rPr lang="ko-KR" altLang="en-US" sz="1200" dirty="0"/>
              <a:t> 작성 및 출력</a:t>
            </a:r>
            <a:endParaRPr lang="en-US" altLang="ko-KR" sz="1200" dirty="0"/>
          </a:p>
          <a:p>
            <a:r>
              <a:rPr lang="ko-KR" altLang="en-US" sz="1200" dirty="0" err="1"/>
              <a:t>공유재산증감및현재액보고서</a:t>
            </a:r>
            <a:r>
              <a:rPr lang="ko-KR" altLang="en-US" sz="1200" dirty="0"/>
              <a:t> 작성 및 출력</a:t>
            </a:r>
          </a:p>
          <a:p>
            <a:r>
              <a:rPr lang="ko-KR" altLang="en-US" sz="1200" dirty="0" err="1"/>
              <a:t>물품증감및현재액보고서</a:t>
            </a:r>
            <a:r>
              <a:rPr lang="ko-KR" altLang="en-US" sz="1200" dirty="0"/>
              <a:t> 작성 및 출력</a:t>
            </a:r>
            <a:endParaRPr lang="en-US" altLang="ko-KR" sz="1200" dirty="0"/>
          </a:p>
          <a:p>
            <a:r>
              <a:rPr lang="ko-KR" altLang="en-US" sz="1200" dirty="0"/>
              <a:t>출자</a:t>
            </a:r>
            <a:r>
              <a:rPr lang="en-US" altLang="ko-KR" sz="1200" dirty="0"/>
              <a:t>·</a:t>
            </a:r>
            <a:r>
              <a:rPr lang="ko-KR" altLang="en-US" sz="1200" dirty="0" err="1"/>
              <a:t>출연기관에대한출자</a:t>
            </a:r>
            <a:r>
              <a:rPr lang="en-US" altLang="ko-KR" sz="1200" dirty="0"/>
              <a:t>·</a:t>
            </a:r>
            <a:r>
              <a:rPr lang="ko-KR" altLang="en-US" sz="1200" dirty="0" err="1"/>
              <a:t>출연보고서</a:t>
            </a:r>
            <a:r>
              <a:rPr lang="ko-KR" altLang="en-US" sz="1200" dirty="0"/>
              <a:t> 작성 및 출력</a:t>
            </a:r>
            <a:endParaRPr lang="en-US" altLang="ko-KR" sz="1200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41823" y="2390191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41823" y="2692492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2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41823" y="2964518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latin typeface="Noto Sans CJK KR Bold" pitchFamily="34" charset="-127"/>
                <a:ea typeface="Noto Sans CJK KR Bold" pitchFamily="34" charset="-127"/>
              </a:rPr>
              <a:t>3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2541823" y="3236544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latin typeface="Noto Sans CJK KR Bold" pitchFamily="34" charset="-127"/>
                <a:ea typeface="Noto Sans CJK KR Bold" pitchFamily="34" charset="-127"/>
              </a:rPr>
              <a:t>4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2541823" y="3508570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5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41823" y="3780596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6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541823" y="4052622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7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41823" y="4324648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8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541823" y="4596674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9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541823" y="4868700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10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541823" y="5140726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11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541823" y="5412752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12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541823" y="5684778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13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541823" y="5956804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14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2541823" y="6228830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15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541823" y="6500860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16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695748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0. </a:t>
            </a:r>
            <a:r>
              <a:rPr lang="ko-KR" altLang="en-US" dirty="0"/>
              <a:t>업무처리 흐름도 </a:t>
            </a:r>
            <a:r>
              <a:rPr lang="en-US" altLang="ko-KR" dirty="0"/>
              <a:t>(</a:t>
            </a:r>
            <a:r>
              <a:rPr lang="ko-KR" altLang="en-US" dirty="0">
                <a:solidFill>
                  <a:prstClr val="black"/>
                </a:solidFill>
              </a:rPr>
              <a:t>세입</a:t>
            </a:r>
            <a:r>
              <a:rPr lang="en-US" altLang="ko-KR" dirty="0">
                <a:solidFill>
                  <a:prstClr val="black"/>
                </a:solidFill>
              </a:rPr>
              <a:t>·</a:t>
            </a:r>
            <a:r>
              <a:rPr lang="ko-KR" altLang="en-US" dirty="0" err="1">
                <a:solidFill>
                  <a:prstClr val="black"/>
                </a:solidFill>
              </a:rPr>
              <a:t>세출결산</a:t>
            </a:r>
            <a:r>
              <a:rPr lang="ko-KR" altLang="en-US" dirty="0">
                <a:solidFill>
                  <a:prstClr val="black"/>
                </a:solidFill>
              </a:rPr>
              <a:t> 첨부서류</a:t>
            </a:r>
            <a:r>
              <a:rPr lang="en-US" altLang="ko-KR" dirty="0">
                <a:solidFill>
                  <a:prstClr val="black"/>
                </a:solidFill>
              </a:rPr>
              <a:t> </a:t>
            </a:r>
            <a:r>
              <a:rPr lang="ko-KR" altLang="en-US" dirty="0">
                <a:solidFill>
                  <a:prstClr val="black"/>
                </a:solidFill>
              </a:rPr>
              <a:t>작성 및 출력</a:t>
            </a:r>
            <a:r>
              <a:rPr lang="en-US" altLang="ko-KR" dirty="0"/>
              <a:t>)</a:t>
            </a:r>
            <a:endParaRPr lang="ko-KR" altLang="en-US" dirty="0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149268"/>
              </p:ext>
            </p:extLst>
          </p:nvPr>
        </p:nvGraphicFramePr>
        <p:xfrm>
          <a:off x="594172" y="1260351"/>
          <a:ext cx="9433049" cy="5272334"/>
        </p:xfrm>
        <a:graphic>
          <a:graphicData uri="http://schemas.openxmlformats.org/drawingml/2006/table">
            <a:tbl>
              <a:tblPr/>
              <a:tblGrid>
                <a:gridCol w="972108">
                  <a:extLst>
                    <a:ext uri="{9D8B030D-6E8A-4147-A177-3AD203B41FA5}">
                      <a16:colId xmlns:a16="http://schemas.microsoft.com/office/drawing/2014/main" val="4250695459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4032163769"/>
                    </a:ext>
                  </a:extLst>
                </a:gridCol>
                <a:gridCol w="7488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7068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</a:rPr>
                        <a:t>조직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err="1">
                          <a:solidFill>
                            <a:schemeClr val="bg1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</a:rPr>
                        <a:t>업무흐름도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4143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결산총괄부서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본청재무과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총괄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예산결산 담당자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8955182"/>
                  </a:ext>
                </a:extLst>
              </a:tr>
              <a:tr h="2831123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예산소관부서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본청각과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직속기관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세입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세출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세외</a:t>
                      </a:r>
                      <a:endParaRPr lang="en-US" altLang="ko-KR" sz="1000" b="1" kern="0" spc="-10" baseline="0" noProof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채권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부채</a:t>
                      </a:r>
                      <a:b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</a:br>
                      <a:r>
                        <a:rPr lang="ko-KR" altLang="en-US" sz="1000" b="1" kern="0" spc="-10" baseline="0" noProof="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결산담당자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3788609"/>
                  </a:ext>
                </a:extLst>
              </a:tr>
            </a:tbl>
          </a:graphicData>
        </a:graphic>
      </p:graphicFrame>
      <p:sp>
        <p:nvSpPr>
          <p:cNvPr id="14" name="Rectangle 53"/>
          <p:cNvSpPr>
            <a:spLocks noChangeArrowheads="1"/>
          </p:cNvSpPr>
          <p:nvPr/>
        </p:nvSpPr>
        <p:spPr bwMode="auto">
          <a:xfrm>
            <a:off x="2850130" y="2547477"/>
            <a:ext cx="1263673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/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결산자료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생성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15" name="Rectangle 53"/>
          <p:cNvSpPr>
            <a:spLocks noChangeArrowheads="1"/>
          </p:cNvSpPr>
          <p:nvPr/>
        </p:nvSpPr>
        <p:spPr bwMode="auto">
          <a:xfrm>
            <a:off x="4355391" y="4580853"/>
            <a:ext cx="1966277" cy="1248447"/>
          </a:xfrm>
          <a:prstGeom prst="rect">
            <a:avLst/>
          </a:prstGeom>
          <a:pattFill prst="pct50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0" marR="0" lvl="0" indent="0" algn="ctr" defTabSz="95726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17" name="Rectangle 53"/>
          <p:cNvSpPr>
            <a:spLocks noChangeArrowheads="1"/>
          </p:cNvSpPr>
          <p:nvPr/>
        </p:nvSpPr>
        <p:spPr bwMode="auto">
          <a:xfrm>
            <a:off x="4499431" y="4720356"/>
            <a:ext cx="1690354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>
              <a:defRPr/>
            </a:pP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예산결산서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(7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종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)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작성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18" name="Rectangle 53"/>
          <p:cNvSpPr>
            <a:spLocks noChangeArrowheads="1"/>
          </p:cNvSpPr>
          <p:nvPr/>
        </p:nvSpPr>
        <p:spPr bwMode="auto">
          <a:xfrm>
            <a:off x="4499431" y="5268315"/>
            <a:ext cx="1690353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/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3. 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첨부서류</a:t>
            </a:r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(16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종</a:t>
            </a:r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) 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작성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cxnSp>
        <p:nvCxnSpPr>
          <p:cNvPr id="19" name="꺾인 연결선 18"/>
          <p:cNvCxnSpPr>
            <a:stCxn id="14" idx="2"/>
            <a:endCxn id="15" idx="1"/>
          </p:cNvCxnSpPr>
          <p:nvPr/>
        </p:nvCxnSpPr>
        <p:spPr>
          <a:xfrm rot="16200000" flipH="1">
            <a:off x="2805466" y="3655152"/>
            <a:ext cx="2226426" cy="873424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297184" y="4282237"/>
            <a:ext cx="178606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 </a:t>
            </a:r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예산결산서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및</a:t>
            </a:r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첨부서류 작성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cxnSp>
        <p:nvCxnSpPr>
          <p:cNvPr id="21" name="꺾인 연결선 20"/>
          <p:cNvCxnSpPr>
            <a:stCxn id="15" idx="3"/>
            <a:endCxn id="22" idx="1"/>
          </p:cNvCxnSpPr>
          <p:nvPr/>
        </p:nvCxnSpPr>
        <p:spPr>
          <a:xfrm flipV="1">
            <a:off x="6321668" y="2763064"/>
            <a:ext cx="1444032" cy="244201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53"/>
          <p:cNvSpPr>
            <a:spLocks noChangeArrowheads="1"/>
          </p:cNvSpPr>
          <p:nvPr/>
        </p:nvSpPr>
        <p:spPr bwMode="auto">
          <a:xfrm>
            <a:off x="7765700" y="2547477"/>
            <a:ext cx="1263673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/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예산결산서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및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algn="ctr" defTabSz="957263"/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첨부서류 확인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016353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048" y="1582039"/>
            <a:ext cx="7615892" cy="4107622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3.1. </a:t>
            </a:r>
            <a:r>
              <a:rPr lang="ko-KR" altLang="en-US" dirty="0" err="1"/>
              <a:t>총수입및지출액증명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Ⅰ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총수입및지출액증명</a:t>
            </a:r>
            <a:endParaRPr lang="ko-KR" altLang="en-US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생성 후 </a:t>
            </a: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총수입및지출액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증명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‘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총수입 및 지출액 증명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’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목록 조회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총수입 및 지출액 증명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다음년도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이입액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지방교육채상환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클릭하여 금액 입력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다음년도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이입액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지방교육채상환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저장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총수입 및 지출액 증명 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총수입 및 지출액 증명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은 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세출의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원천자료를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집계하므로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세입세출일계표를 참조하여 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3" name="육각형 52"/>
          <p:cNvSpPr/>
          <p:nvPr/>
        </p:nvSpPr>
        <p:spPr>
          <a:xfrm>
            <a:off x="4082983" y="750263"/>
            <a:ext cx="219641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세출결산액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전년대비표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4" name="육각형 53"/>
          <p:cNvSpPr/>
          <p:nvPr/>
        </p:nvSpPr>
        <p:spPr>
          <a:xfrm>
            <a:off x="6060361" y="750263"/>
            <a:ext cx="154989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불납결손액현황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5" name="육각형 54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미수납액현황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0" name="육각형 49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수업료징수현황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2" name="육각형 51"/>
          <p:cNvSpPr/>
          <p:nvPr/>
        </p:nvSpPr>
        <p:spPr>
          <a:xfrm>
            <a:off x="2610396" y="750263"/>
            <a:ext cx="1687203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3.1. 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총수입및지출액증명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4955" y="157613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8792" y="1785282"/>
            <a:ext cx="29857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9241" y="206571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4452" y="2285902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97298" y="157613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93217" y="1785282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97261" y="157613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70525" y="1785282"/>
            <a:ext cx="304714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316111" y="266198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444012" y="2867585"/>
            <a:ext cx="1227313" cy="123703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93674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3.2. </a:t>
            </a:r>
            <a:r>
              <a:rPr lang="ko-KR" altLang="en-US" dirty="0"/>
              <a:t>세입</a:t>
            </a:r>
            <a:r>
              <a:rPr lang="en-US" altLang="ko-KR" dirty="0"/>
              <a:t>·</a:t>
            </a:r>
            <a:r>
              <a:rPr lang="ko-KR" altLang="en-US" dirty="0" err="1"/>
              <a:t>세출결산액</a:t>
            </a:r>
            <a:r>
              <a:rPr lang="ko-KR" altLang="en-US" dirty="0"/>
              <a:t> </a:t>
            </a:r>
            <a:r>
              <a:rPr lang="ko-KR" altLang="en-US" dirty="0" err="1"/>
              <a:t>전년대비표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76764" y="2659812"/>
            <a:ext cx="1334573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Ⅰ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·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세출결산액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전년대비표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생성 후 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세출결산액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전년대비표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marR="0" lvl="0" indent="-179388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 조건을 설정한 후 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[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조회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]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버튼을 클릭하여 해당 예산소관부서의 세입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세출결산액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ko-KR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전년대비표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목록 조회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세출결산액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전년대비표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보고서를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964634"/>
            <a:ext cx="7651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 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 결산액과 대비되어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재정분석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사업정보분석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집행실적저장 메뉴의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102-A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장표와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비교검증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가능하며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수정이 필요한 경우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월마감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취소 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원천자료를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수정하고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재마감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처리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306140" y="1545424"/>
            <a:ext cx="7632948" cy="4143738"/>
            <a:chOff x="306140" y="1545424"/>
            <a:chExt cx="7632948" cy="4143738"/>
          </a:xfrm>
        </p:grpSpPr>
        <p:grpSp>
          <p:nvGrpSpPr>
            <p:cNvPr id="5" name="그룹 4"/>
            <p:cNvGrpSpPr/>
            <p:nvPr/>
          </p:nvGrpSpPr>
          <p:grpSpPr>
            <a:xfrm>
              <a:off x="306140" y="1545424"/>
              <a:ext cx="7632948" cy="4143738"/>
              <a:chOff x="306140" y="1545424"/>
              <a:chExt cx="7632948" cy="4143738"/>
            </a:xfrm>
          </p:grpSpPr>
          <p:pic>
            <p:nvPicPr>
              <p:cNvPr id="2" name="그림 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06140" y="1545424"/>
                <a:ext cx="7632948" cy="4143738"/>
              </a:xfrm>
              <a:prstGeom prst="rect">
                <a:avLst/>
              </a:prstGeom>
            </p:spPr>
          </p:pic>
          <p:sp>
            <p:nvSpPr>
              <p:cNvPr id="4" name="TextBox 3"/>
              <p:cNvSpPr txBox="1"/>
              <p:nvPr/>
            </p:nvSpPr>
            <p:spPr>
              <a:xfrm>
                <a:off x="418184" y="2693562"/>
                <a:ext cx="458459" cy="76944"/>
              </a:xfrm>
              <a:prstGeom prst="rect">
                <a:avLst/>
              </a:prstGeom>
              <a:solidFill>
                <a:srgbClr val="DDDDDD"/>
              </a:solidFill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/>
                <a:r>
                  <a:rPr lang="ko-KR" altLang="en-US" sz="500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당해연도</a:t>
                </a:r>
                <a:r>
                  <a:rPr lang="ko-KR" altLang="en-US" sz="5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sz="5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(2020)</a:t>
                </a:r>
                <a:endParaRPr lang="ko-KR" altLang="en-US" sz="5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450243" y="2819768"/>
                <a:ext cx="394339" cy="76944"/>
              </a:xfrm>
              <a:prstGeom prst="rect">
                <a:avLst/>
              </a:prstGeom>
              <a:solidFill>
                <a:srgbClr val="DDDDDD"/>
              </a:solidFill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/>
                <a:r>
                  <a:rPr lang="ko-KR" altLang="en-US" sz="5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전년도 </a:t>
                </a:r>
                <a:r>
                  <a:rPr lang="en-US" altLang="ko-KR" sz="5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(2019)</a:t>
                </a:r>
                <a:endParaRPr lang="ko-KR" altLang="en-US" sz="5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418184" y="3642739"/>
                <a:ext cx="458459" cy="76944"/>
              </a:xfrm>
              <a:prstGeom prst="rect">
                <a:avLst/>
              </a:prstGeom>
              <a:solidFill>
                <a:srgbClr val="DDDDDD"/>
              </a:solidFill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/>
                <a:r>
                  <a:rPr lang="ko-KR" altLang="en-US" sz="500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당해연도</a:t>
                </a:r>
                <a:r>
                  <a:rPr lang="ko-KR" altLang="en-US" sz="5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sz="5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(2020)</a:t>
                </a:r>
                <a:endParaRPr lang="ko-KR" altLang="en-US" sz="5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450243" y="3768945"/>
                <a:ext cx="394339" cy="76944"/>
              </a:xfrm>
              <a:prstGeom prst="rect">
                <a:avLst/>
              </a:prstGeom>
              <a:solidFill>
                <a:srgbClr val="DDDDDD"/>
              </a:solidFill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/>
                <a:r>
                  <a:rPr lang="ko-KR" altLang="en-US" sz="5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전년도 </a:t>
                </a:r>
                <a:r>
                  <a:rPr lang="en-US" altLang="ko-KR" sz="5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(2019)</a:t>
                </a:r>
                <a:endParaRPr lang="ko-KR" altLang="en-US" sz="5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56668" y="1943747"/>
              <a:ext cx="460151" cy="139596"/>
            </a:xfrm>
            <a:prstGeom prst="rect">
              <a:avLst/>
            </a:prstGeom>
          </p:spPr>
        </p:pic>
        <p:sp>
          <p:nvSpPr>
            <p:cNvPr id="6" name="직사각형 5"/>
            <p:cNvSpPr/>
            <p:nvPr/>
          </p:nvSpPr>
          <p:spPr>
            <a:xfrm>
              <a:off x="1212057" y="1943100"/>
              <a:ext cx="52388" cy="133350"/>
            </a:xfrm>
            <a:prstGeom prst="rect">
              <a:avLst/>
            </a:prstGeom>
            <a:solidFill>
              <a:srgbClr val="EFF7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3048" y="154565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9691" y="1725356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5429" y="198951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9690" y="2183509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75391" y="154565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12034" y="1725356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5429" y="291820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9690" y="3121721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육각형 35"/>
          <p:cNvSpPr/>
          <p:nvPr/>
        </p:nvSpPr>
        <p:spPr>
          <a:xfrm>
            <a:off x="6060361" y="750263"/>
            <a:ext cx="154989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불납결손액현황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8" name="육각형 37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미수납액현황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수업료징수현황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2610396" y="750263"/>
            <a:ext cx="168720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총수입및지출액증명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5" name="육각형 34"/>
          <p:cNvSpPr/>
          <p:nvPr/>
        </p:nvSpPr>
        <p:spPr>
          <a:xfrm>
            <a:off x="4082983" y="750263"/>
            <a:ext cx="2196418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3.2.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세출결산액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전년대비표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84281042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그림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376" y="1602446"/>
            <a:ext cx="7631394" cy="4097289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3.3. </a:t>
            </a:r>
            <a:r>
              <a:rPr lang="ko-KR" altLang="en-US" dirty="0"/>
              <a:t>불납결손액현황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Ⅰ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세입설명자료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불납결손액현황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179388" lvl="0" latinLnBrk="0">
              <a:defRPr/>
            </a:pPr>
            <a:r>
              <a:rPr lang="ko-KR" altLang="en-US" sz="1000" noProof="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생성 후 </a:t>
            </a:r>
            <a:r>
              <a:rPr lang="ko-KR" altLang="en-US" sz="1000" noProof="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불납결손액현황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확인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marR="0" lvl="0" indent="-17145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 예산소관부서의 불납결손액현황 목록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불납결손액현황  보고서를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불납결손액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집계된 금액 수정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수정된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금액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예산소관부서별로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불납결손액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과목별합계표시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소관별합계표시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생성 시 연중에 수입시스템을 통해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불납결손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처리한 내역을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불납결손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항목에서 예산소관부서를 선택 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금액 수정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불납결손액을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재집계하는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경우 기존 수정된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금액 입력 자료는 삭제됨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1568" y="160661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91541" y="1800604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8712" y="208381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86779" y="2299241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76292" y="160661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78849" y="1800604"/>
            <a:ext cx="325126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83399" y="160661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55742" y="1800604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542880" y="160661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600937" y="1800604"/>
            <a:ext cx="343686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011308" y="2665796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119375" y="2881218"/>
            <a:ext cx="2772084" cy="37062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육각형 31"/>
          <p:cNvSpPr/>
          <p:nvPr/>
        </p:nvSpPr>
        <p:spPr>
          <a:xfrm>
            <a:off x="4082983" y="750263"/>
            <a:ext cx="219641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세출결산액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전년대비표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미수납액현황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3" name="육각형 42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수업료징수현황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4" name="육각형 43"/>
          <p:cNvSpPr/>
          <p:nvPr/>
        </p:nvSpPr>
        <p:spPr>
          <a:xfrm>
            <a:off x="2610396" y="750263"/>
            <a:ext cx="168720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총수입및지출액증명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6060361" y="750263"/>
            <a:ext cx="1549898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3.3.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불납결손액현황 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165598780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3.4. </a:t>
            </a:r>
            <a:r>
              <a:rPr lang="ko-KR" altLang="en-US" dirty="0"/>
              <a:t>미수납액현황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Ⅰ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세입설명자료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미수납액현황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미수납액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처리내역을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과목별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집계하여 조회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 예산소관부서의 미수납액현황 목록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미수납액현황 보고서를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미수납액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집계된 금액 수정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수정된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금액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예산소관부서별로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미수납액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과목별합계표시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소관별합계표시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2019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 까지의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미수납액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집계는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항목으로 집계 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수기조정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하였으나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2020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년 부터는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집계되며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수기조정도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예산소관부서로 선택했을 때만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금액수정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주의사항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미수납액을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재집계하는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경우 기존 수정된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금액입력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자료는 삭제됨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316215" y="1549521"/>
            <a:ext cx="7619489" cy="4162633"/>
            <a:chOff x="316215" y="1549521"/>
            <a:chExt cx="7619489" cy="4162633"/>
          </a:xfrm>
        </p:grpSpPr>
        <p:pic>
          <p:nvPicPr>
            <p:cNvPr id="41" name="그림 4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6215" y="1549521"/>
              <a:ext cx="7619489" cy="4162633"/>
            </a:xfrm>
            <a:prstGeom prst="rect">
              <a:avLst/>
            </a:prstGeom>
          </p:spPr>
        </p:pic>
        <p:pic>
          <p:nvPicPr>
            <p:cNvPr id="42" name="그림 4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8575" y="1955654"/>
              <a:ext cx="436338" cy="132372"/>
            </a:xfrm>
            <a:prstGeom prst="rect">
              <a:avLst/>
            </a:prstGeom>
          </p:spPr>
        </p:pic>
        <p:sp>
          <p:nvSpPr>
            <p:cNvPr id="43" name="직사각형 42"/>
            <p:cNvSpPr/>
            <p:nvPr/>
          </p:nvSpPr>
          <p:spPr>
            <a:xfrm>
              <a:off x="1202532" y="1950244"/>
              <a:ext cx="106958" cy="132293"/>
            </a:xfrm>
            <a:prstGeom prst="rect">
              <a:avLst/>
            </a:prstGeom>
            <a:solidFill>
              <a:srgbClr val="EFF7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2097" y="152898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0167" y="1730120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61142" y="198951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97784" y="2183509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96821" y="152898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04891" y="1730120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903928" y="152898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011998" y="1730120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563409" y="152898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671479" y="1730120"/>
            <a:ext cx="343686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181174" y="254831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334000" y="2738340"/>
            <a:ext cx="2590800" cy="576360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육각형 35"/>
          <p:cNvSpPr/>
          <p:nvPr/>
        </p:nvSpPr>
        <p:spPr>
          <a:xfrm>
            <a:off x="4082983" y="750263"/>
            <a:ext cx="219641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세출결산액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전년대비표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8" name="육각형 37"/>
          <p:cNvSpPr/>
          <p:nvPr/>
        </p:nvSpPr>
        <p:spPr>
          <a:xfrm>
            <a:off x="6060361" y="750263"/>
            <a:ext cx="154989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불납결손액현황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5" name="육각형 44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3.5.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수업료징수현황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6" name="육각형 45"/>
          <p:cNvSpPr/>
          <p:nvPr/>
        </p:nvSpPr>
        <p:spPr>
          <a:xfrm>
            <a:off x="2610396" y="750263"/>
            <a:ext cx="168720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총수입및지출액증명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4" name="육각형 43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3.4.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미수납액현황 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6742114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596" y="1544246"/>
            <a:ext cx="7724375" cy="4166130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3.5. </a:t>
            </a:r>
            <a:r>
              <a:rPr lang="ko-KR" altLang="en-US" dirty="0"/>
              <a:t>수업료징수현황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Ⅰ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세입설명자료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수업료징수현황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수업료징수현황 목록 조회 및 수정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 수업료징수현황 목록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수업료징수현황을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수업료징수현황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수업료예산액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감면액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 수정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수정된 항목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수업료징수현황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수업료예산액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총 금액은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초기자료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집계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기타학교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에 조회되므로 총 금액을 확인하는 것으로 이용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감면액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수정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징수결정액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은 변경되지 않고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총규모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항목이 변경됨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-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총규모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=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감면액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+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징수결정액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8673" y="157470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55031" y="1748408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7718" y="2053526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4360" y="2247517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33397" y="157470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41467" y="1748408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94784" y="157470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90739" y="1748408"/>
            <a:ext cx="33357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535977" y="157470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643988" y="1748408"/>
            <a:ext cx="343686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139526" y="262147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292352" y="2811492"/>
            <a:ext cx="975360" cy="83696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061068" y="262147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213894" y="2811492"/>
            <a:ext cx="937482" cy="83696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1" name="육각형 50"/>
          <p:cNvSpPr/>
          <p:nvPr/>
        </p:nvSpPr>
        <p:spPr>
          <a:xfrm>
            <a:off x="4082983" y="750263"/>
            <a:ext cx="219641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세출결산액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전년대비표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2" name="육각형 51"/>
          <p:cNvSpPr/>
          <p:nvPr/>
        </p:nvSpPr>
        <p:spPr>
          <a:xfrm>
            <a:off x="6060361" y="750263"/>
            <a:ext cx="154989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불납결손액현황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3" name="육각형 52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3.4.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미수납액현황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4" name="육각형 53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3.5.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수업료징수현황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5" name="육각형 54"/>
          <p:cNvSpPr/>
          <p:nvPr/>
        </p:nvSpPr>
        <p:spPr>
          <a:xfrm>
            <a:off x="2610396" y="750263"/>
            <a:ext cx="168720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총수입및지출액증명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45098869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585" y="1540383"/>
            <a:ext cx="7708652" cy="4150409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3.6. </a:t>
            </a:r>
            <a:r>
              <a:rPr lang="ko-KR" altLang="en-US" dirty="0"/>
              <a:t>집행잔액현황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99648" y="2556666"/>
            <a:ext cx="128880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Ⅰ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세출설명자료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집행잔액현황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집행잔액에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금액을 입력하여 집행잔액 관련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출력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집행잔액현황 보고서를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항목을 선택하면 아래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집행잔액사유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목록이 조회되며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집행잔액 입력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수정된 사유별집행잔액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 소관의 집행잔액현황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목록에는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집행잔액이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남아있는 목만 집계되어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기관을 예산소관부서로 선택해야 집행잔액 사유 입력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최초집계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+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별 전체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집행잔액이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사유금액으로 집계되며 타 사유로 수정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에서 자동 차감됨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06567" y="158232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47244" y="1744117"/>
            <a:ext cx="315564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7424" y="223808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41206" y="2434452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93003" y="158232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36789" y="1744117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05148" y="158232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47802" y="1744117"/>
            <a:ext cx="366935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641636" y="484109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793992" y="4997125"/>
            <a:ext cx="1154958" cy="54413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8190" y="454502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53833" y="4696461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43" name="육각형 42"/>
          <p:cNvSpPr/>
          <p:nvPr/>
        </p:nvSpPr>
        <p:spPr>
          <a:xfrm>
            <a:off x="3698935" y="750263"/>
            <a:ext cx="197737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3.7.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성질별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학교급별결산현황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4" name="육각형 43"/>
          <p:cNvSpPr/>
          <p:nvPr/>
        </p:nvSpPr>
        <p:spPr>
          <a:xfrm>
            <a:off x="5418708" y="750263"/>
            <a:ext cx="21915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3.8.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세입세출외현금현재액보고서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5" name="육각형 44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3.9.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보조금집행현황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6" name="육각형 45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3.10.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보조금반납명세서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7" name="육각형 46"/>
          <p:cNvSpPr/>
          <p:nvPr/>
        </p:nvSpPr>
        <p:spPr>
          <a:xfrm>
            <a:off x="2226348" y="750263"/>
            <a:ext cx="1687203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3.6.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집행잔액현황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296699181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30" y="1743285"/>
            <a:ext cx="7724375" cy="4166130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3.6. </a:t>
            </a:r>
            <a:r>
              <a:rPr lang="ko-KR" altLang="en-US" dirty="0"/>
              <a:t>집행잔액현황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99660" y="2637629"/>
            <a:ext cx="1088781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Ⅰ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세출설명자료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집행잔액현황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집행잔액에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금액을 입력하여 집행잔액 관련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출력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⑦  사업별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원인별집행잔액현황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⑧  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버튼을 클릭하여 사업별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원인별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집행잔액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단위사업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세부사업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6036968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소관정보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체크 후 조회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원인별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정책사업별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사업별로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소관정보가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추가되어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4855" y="174500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53620" y="1947790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966497" y="179987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617487" y="2223020"/>
            <a:ext cx="578827" cy="14357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21" name="사각형 설명선 20"/>
          <p:cNvSpPr/>
          <p:nvPr/>
        </p:nvSpPr>
        <p:spPr>
          <a:xfrm>
            <a:off x="3793406" y="2801613"/>
            <a:ext cx="1683942" cy="2797520"/>
          </a:xfrm>
          <a:prstGeom prst="wedgeRectCallout">
            <a:avLst>
              <a:gd name="adj1" fmla="val 4881"/>
              <a:gd name="adj2" fmla="val -64357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소관정보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추가 시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1969" y="3052270"/>
            <a:ext cx="1546816" cy="2468955"/>
          </a:xfrm>
          <a:prstGeom prst="rect">
            <a:avLst/>
          </a:prstGeom>
        </p:spPr>
      </p:pic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089006" y="1961512"/>
            <a:ext cx="1089834" cy="15729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육각형 35"/>
          <p:cNvSpPr/>
          <p:nvPr/>
        </p:nvSpPr>
        <p:spPr>
          <a:xfrm>
            <a:off x="3698935" y="750263"/>
            <a:ext cx="197737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3.7.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성질별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학교급별결산현황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8" name="육각형 37"/>
          <p:cNvSpPr/>
          <p:nvPr/>
        </p:nvSpPr>
        <p:spPr>
          <a:xfrm>
            <a:off x="5418708" y="750263"/>
            <a:ext cx="21915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3.8.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세입세출외현금현재액보고서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9" name="육각형 38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3.9.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보조금집행현황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0" name="육각형 39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3.10.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보조금반납명세서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2226348" y="750263"/>
            <a:ext cx="1687203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3.6.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집행잔액현황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166468103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그림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292" y="1762466"/>
            <a:ext cx="7615892" cy="4097289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3.6. </a:t>
            </a:r>
            <a:r>
              <a:rPr lang="ko-KR" altLang="en-US" dirty="0"/>
              <a:t>집행잔액현황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85373" y="2651917"/>
            <a:ext cx="111735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Ⅰ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세출설명자료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집행잔액현황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집행잔액에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사유별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금액을 입력하여 집행잔액 관련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출력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9388" marR="0" lvl="0" indent="0" algn="l" defTabSz="10430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⑨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원인별집행잔액현황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탭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클릭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⑩  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원인별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집행잔액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목그룹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6036968"/>
            <a:ext cx="76511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소관정보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체크 후 조회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원인별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목그룹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소관정보가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추가되어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65419" y="175567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10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94184" y="1967250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066063" y="183492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9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2176415" y="1974050"/>
            <a:ext cx="1072849" cy="17202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4598974" y="2242696"/>
            <a:ext cx="561804" cy="14357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사각형 설명선 20"/>
          <p:cNvSpPr/>
          <p:nvPr/>
        </p:nvSpPr>
        <p:spPr>
          <a:xfrm>
            <a:off x="4128686" y="2870193"/>
            <a:ext cx="1683942" cy="2797520"/>
          </a:xfrm>
          <a:prstGeom prst="wedgeRectCallout">
            <a:avLst>
              <a:gd name="adj1" fmla="val 1080"/>
              <a:gd name="adj2" fmla="val -66318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소관정보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추가 시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17643"/>
          <a:stretch/>
        </p:blipFill>
        <p:spPr>
          <a:xfrm>
            <a:off x="4226446" y="3146200"/>
            <a:ext cx="1522805" cy="2435940"/>
          </a:xfrm>
          <a:prstGeom prst="rect">
            <a:avLst/>
          </a:prstGeom>
        </p:spPr>
      </p:pic>
      <p:sp>
        <p:nvSpPr>
          <p:cNvPr id="36" name="육각형 35"/>
          <p:cNvSpPr/>
          <p:nvPr/>
        </p:nvSpPr>
        <p:spPr>
          <a:xfrm>
            <a:off x="3698935" y="750263"/>
            <a:ext cx="197737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3.7.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성질별</a:t>
            </a:r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학교급별결산현황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8" name="육각형 37"/>
          <p:cNvSpPr/>
          <p:nvPr/>
        </p:nvSpPr>
        <p:spPr>
          <a:xfrm>
            <a:off x="5418708" y="750263"/>
            <a:ext cx="21915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3.8.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세입세출외현금현재액보고서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9" name="육각형 38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3.9.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보조금집행현황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0" name="육각형 39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3.10.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보조금반납명세서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2226348" y="750263"/>
            <a:ext cx="1687203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3.6.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집행잔액현황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175725024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그림 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17" y="1576005"/>
            <a:ext cx="7642706" cy="4119692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3.7.</a:t>
            </a:r>
            <a:r>
              <a:rPr lang="ko-KR" altLang="en-US" dirty="0" err="1"/>
              <a:t>성질별</a:t>
            </a:r>
            <a:r>
              <a:rPr lang="en-US" altLang="ko-KR" dirty="0"/>
              <a:t>·</a:t>
            </a:r>
            <a:r>
              <a:rPr lang="ko-KR" altLang="en-US" dirty="0" err="1"/>
              <a:t>학교급별결산현황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90123" y="2566191"/>
            <a:ext cx="130785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Ⅰ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세출설명자료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성질별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·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학교급별결산현황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학교급별결산현황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학교급별결산현황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사업별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학교급별결산현황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보고서를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학교급별결산현황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각급학교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금액 수정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금액 수정사항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자료초기화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최초 집계된 상태로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변경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이전자료확인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자료초기화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직전 자료 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796855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인건비는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NEIS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급여자료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분석 결과이며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전출금등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(600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중 학교회계전출금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(620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교부대상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학교의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분석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       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나머지 지출액은 지출 시 입력한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기준으로 분석하여 집계함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재정분석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사업정보분석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집행실적저장 메뉴의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104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번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장표에서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자료확인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목그룹별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결산액과 조정된 합계금액이 일치해야만 저장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학교급자료재집계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기능을 통해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학교급별결산현황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가능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실시간 배치를 통한 자료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0817" y="206847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9840" y="2286280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520481" y="270993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640454" y="2903924"/>
            <a:ext cx="4278733" cy="52261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81929" y="159245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1902" y="1791203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86653" y="159245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00276" y="1791203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77306" y="159245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84579" y="1791203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443918" y="159245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526213" y="1791203"/>
            <a:ext cx="45973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960524" y="159245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001751" y="1791203"/>
            <a:ext cx="51329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38" name="육각형 37"/>
          <p:cNvSpPr/>
          <p:nvPr/>
        </p:nvSpPr>
        <p:spPr>
          <a:xfrm>
            <a:off x="5418708" y="750263"/>
            <a:ext cx="21915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3.8.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세입세출외현금현재액보고서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3.9.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보조금집행현황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3" name="육각형 42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3.10.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보조금반납명세서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5" name="육각형 44"/>
          <p:cNvSpPr/>
          <p:nvPr/>
        </p:nvSpPr>
        <p:spPr>
          <a:xfrm>
            <a:off x="2226348" y="750263"/>
            <a:ext cx="1687203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집행잔액현황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6" name="육각형 35"/>
          <p:cNvSpPr/>
          <p:nvPr/>
        </p:nvSpPr>
        <p:spPr>
          <a:xfrm>
            <a:off x="3698935" y="750263"/>
            <a:ext cx="1977378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3.7. </a:t>
            </a:r>
            <a:r>
              <a:rPr lang="ko-KR" altLang="en-US" sz="900" dirty="0" err="1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성질별</a:t>
            </a:r>
            <a:r>
              <a:rPr lang="en-US" altLang="ko-KR" sz="9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학교급별결산현황</a:t>
            </a:r>
            <a:endParaRPr lang="en-US" altLang="ko-KR" sz="9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4600811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그림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385" y="1758540"/>
            <a:ext cx="7642706" cy="4119692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3.7.</a:t>
            </a:r>
            <a:r>
              <a:rPr lang="ko-KR" altLang="en-US" dirty="0" err="1"/>
              <a:t>성질별</a:t>
            </a:r>
            <a:r>
              <a:rPr lang="en-US" altLang="ko-KR" dirty="0"/>
              <a:t>·</a:t>
            </a:r>
            <a:r>
              <a:rPr lang="ko-KR" altLang="en-US" dirty="0" err="1"/>
              <a:t>학교급별결산현황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Ⅰ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세출설명자료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성질별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·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학교급별결산현황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27120" y="2710170"/>
            <a:ext cx="1233863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성질별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학교급별결산현황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⑦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이전자료에서 확인된 금액을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현재금액에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반영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⑧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닫기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이전자료확인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팝업창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종료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6036968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이전자료확인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기능은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자료초기화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직전에 저장된 자료를 확인하고 복구할 수 있는 기능으로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자료초기화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수행 전 작성된 자료를 백업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시점의 자료로 초기화하며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백업된 자료로 복구하려면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이전자료확인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기능을 통해 확인 후 복구 가능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만약 원천 학교급별자료가 변경돼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필요한 경우에는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결산자료관리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탭에서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학교급자료집계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기능을 통해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</p:txBody>
      </p:sp>
      <p:sp>
        <p:nvSpPr>
          <p:cNvPr id="36" name="사각형 설명선 35"/>
          <p:cNvSpPr/>
          <p:nvPr/>
        </p:nvSpPr>
        <p:spPr>
          <a:xfrm>
            <a:off x="1462729" y="2716392"/>
            <a:ext cx="5400546" cy="2829649"/>
          </a:xfrm>
          <a:prstGeom prst="wedgeRectCallout">
            <a:avLst>
              <a:gd name="adj1" fmla="val 40927"/>
              <a:gd name="adj2" fmla="val -71139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이전자료확인 버튼 클릭 시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970578" y="1971354"/>
            <a:ext cx="50070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8802" y="2923260"/>
            <a:ext cx="5240052" cy="2566117"/>
          </a:xfrm>
          <a:prstGeom prst="rect">
            <a:avLst/>
          </a:prstGeom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428211" y="3132372"/>
            <a:ext cx="282819" cy="10022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418113" y="5313786"/>
            <a:ext cx="282819" cy="10022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261710" y="2978916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237072" y="515341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육각형 22"/>
          <p:cNvSpPr/>
          <p:nvPr/>
        </p:nvSpPr>
        <p:spPr>
          <a:xfrm>
            <a:off x="5418708" y="750263"/>
            <a:ext cx="219155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3.8.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세입세출외현금현재액보고서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4" name="육각형 23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3.9.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보조금집행현황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5" name="육각형 24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3.10.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보조금반납명세서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5" name="육각형 34"/>
          <p:cNvSpPr/>
          <p:nvPr/>
        </p:nvSpPr>
        <p:spPr>
          <a:xfrm>
            <a:off x="2226348" y="750263"/>
            <a:ext cx="1687203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집행잔액현황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0" name="육각형 39"/>
          <p:cNvSpPr/>
          <p:nvPr/>
        </p:nvSpPr>
        <p:spPr>
          <a:xfrm>
            <a:off x="3698935" y="750263"/>
            <a:ext cx="1977378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3.7. </a:t>
            </a:r>
            <a:r>
              <a:rPr lang="ko-KR" altLang="en-US" sz="900" dirty="0" err="1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성질별</a:t>
            </a:r>
            <a:r>
              <a:rPr lang="en-US" altLang="ko-KR" sz="9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학교급별결산현황</a:t>
            </a:r>
            <a:endParaRPr lang="en-US" altLang="ko-KR" sz="9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176642345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3.8. </a:t>
            </a:r>
            <a:r>
              <a:rPr lang="ko-KR" altLang="en-US" dirty="0" err="1"/>
              <a:t>세입세출외현금현재액보고서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세입세출외현금현재액보고서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세입세출외현금현재액보고서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세입세출외현금현재액보고서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세입세출외현금현재액보고서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세입세출외현금현재액보고서를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재정분석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사업정보분석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집행실적저장 메뉴의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301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302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번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장표에서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자료확인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140" y="1534314"/>
            <a:ext cx="7649559" cy="4164172"/>
          </a:xfrm>
          <a:prstGeom prst="rect">
            <a:avLst/>
          </a:prstGeom>
        </p:spPr>
      </p:pic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08065" y="154521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3750" y="1720151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6373" y="198116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12789" y="154521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18474" y="1720151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5713" y="2184680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5" name="육각형 34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3.9.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보조금집행현황 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6" name="육각형 35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3.10.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보조금반납명세서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8" name="육각형 37"/>
          <p:cNvSpPr/>
          <p:nvPr/>
        </p:nvSpPr>
        <p:spPr>
          <a:xfrm>
            <a:off x="2226348" y="750263"/>
            <a:ext cx="1687203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집행잔액현황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3698935" y="750263"/>
            <a:ext cx="1977378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3.7.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성질별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학교급별결산현황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4" name="육각형 33"/>
          <p:cNvSpPr/>
          <p:nvPr/>
        </p:nvSpPr>
        <p:spPr>
          <a:xfrm>
            <a:off x="5418708" y="750263"/>
            <a:ext cx="2191551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3.8. 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세입세출외현금현재액보고서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216665239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그림 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404" y="1563241"/>
            <a:ext cx="7567036" cy="4084041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3.9. </a:t>
            </a:r>
            <a:r>
              <a:rPr lang="ko-KR" altLang="en-US" dirty="0"/>
              <a:t>보조금집행현황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보조금집행현황및반납명세서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보조금집행현황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보조금집행현황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보조금집행현황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보조금집행현황 보고서를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보조금집행현황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목록에서  수정 필요한 항목 수정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보조금집행현황 수정사항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 예산소관부서의 보조금집행현황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집계된 보조금집행현황 외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보조금내역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추가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행삭제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보조금집행현황 삭제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파일업로드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 보조금집행현황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일괄입력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80220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집계기준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국고보조금 사업만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집계대상이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-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교부금관리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목적재원통합관리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목적재원정산관리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목적재원정산현황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목적사업별로 정산한 내역을 집계하므로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연결산자료생성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이전에 보조금담당자에게 보조금 정산 요구를 해야 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만약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연결산자료생성 이후에 정산하였다면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기능을 활용하면 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-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보조금집행현황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목적재원정산현황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목적재원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재원별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에서 조회되는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재원구분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을 배부기준을 해서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국고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특별교부금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+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교육청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))’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로 배분됨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-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보조금집행현황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지출액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목적재원정산현황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집행금액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과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차기이월액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을 가져옴</a:t>
            </a: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62879" y="157225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54279" y="1775774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04306" y="205418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67603" y="157225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59003" y="1775774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58256" y="157225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49656" y="1775774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512180" y="157225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579396" y="1775774"/>
            <a:ext cx="333531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889000" y="2857828"/>
            <a:ext cx="6990499" cy="86331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24118" y="2269611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3205" y="270078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051881" y="205418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166930" y="2269611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39935" y="205418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849134" y="2269611"/>
            <a:ext cx="299830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413701" y="205418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9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521401" y="2264848"/>
            <a:ext cx="302828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7" name="사각형 설명선 46"/>
          <p:cNvSpPr/>
          <p:nvPr/>
        </p:nvSpPr>
        <p:spPr>
          <a:xfrm>
            <a:off x="522164" y="3740432"/>
            <a:ext cx="5667621" cy="1904230"/>
          </a:xfrm>
          <a:prstGeom prst="wedgeRectCallout">
            <a:avLst>
              <a:gd name="adj1" fmla="val -36670"/>
              <a:gd name="adj2" fmla="val -58538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교부금관리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&gt; 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목적재원통합관리 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&gt; 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목적재원정산관리 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&gt; 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목적재원정산현황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172" y="4018179"/>
            <a:ext cx="5534066" cy="1567754"/>
          </a:xfrm>
          <a:prstGeom prst="rect">
            <a:avLst/>
          </a:prstGeom>
        </p:spPr>
      </p:pic>
      <p:sp>
        <p:nvSpPr>
          <p:cNvPr id="56" name="육각형 55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3.10.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보조금반납명세서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7" name="육각형 56"/>
          <p:cNvSpPr/>
          <p:nvPr/>
        </p:nvSpPr>
        <p:spPr>
          <a:xfrm>
            <a:off x="2226348" y="750263"/>
            <a:ext cx="1687203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집행잔액현황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8" name="육각형 57"/>
          <p:cNvSpPr/>
          <p:nvPr/>
        </p:nvSpPr>
        <p:spPr>
          <a:xfrm>
            <a:off x="3698935" y="750263"/>
            <a:ext cx="1977378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3.7.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성질별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학교급별결산현황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9" name="육각형 58"/>
          <p:cNvSpPr/>
          <p:nvPr/>
        </p:nvSpPr>
        <p:spPr>
          <a:xfrm>
            <a:off x="5418708" y="750263"/>
            <a:ext cx="219155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3.8.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세입세출외현금현재액보고서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0" name="육각형 49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3.9.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보조금집행현황 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18097839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942" y="1556491"/>
            <a:ext cx="7686835" cy="4143480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3.10. </a:t>
            </a:r>
            <a:r>
              <a:rPr lang="ko-KR" altLang="en-US" dirty="0"/>
              <a:t>보조금반납명세서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Ⅱ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보조금집행현황및반납명세서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보조금반납명세서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보조금반납명세서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보조금반납명세서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보조금반납명세서 보고서를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보조금반납명세서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목록에서 수정 필요한 항목 수정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보조금반납명세서 수정사항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 예산소관부서의 보조금반납명세서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집계된 보조금반납명세서 외 보조금반납내역 추가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행삭제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보조금반납명세서 내용 삭제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파일업로드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보조금반납명세서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일괄입력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769560"/>
            <a:ext cx="76511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집계기준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전년도에 보고된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보조금집행현황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보조금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과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을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보조금반납명세서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과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 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으로 가져옴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-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현년도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반납금액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원금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사용자가 수기로 입력하며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교부금관리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목적재원통합관리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목적재원정산관리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목적재원정산현황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발생이자금액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에 입력된 금액을 가져옴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수정 가능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91988" marR="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②   집계된 보조금반납내역의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행삭제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항목 수정 불가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20588" marR="0" indent="-2286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circleNumDbPlain" startAt="3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입력한 보조금반납내역은 삭제 및 수정이 가능하며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 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발생이자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입력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 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보조금재원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국고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을 배부기준으로 자동으로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현년도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반납금액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를 배분함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6383" y="155828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7304" y="1771327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1618" y="204688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12055" y="155828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12976" y="1771327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93182" y="155828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84577" y="1771327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550276" y="155828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627013" y="1771327"/>
            <a:ext cx="333531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86664" y="2259926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3355" y="280987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07794" y="204843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10424" y="2259926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79491" y="204688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8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03241" y="2259926"/>
            <a:ext cx="288131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447816" y="204843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9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559885" y="2259926"/>
            <a:ext cx="314783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819150" y="2949701"/>
            <a:ext cx="7105650" cy="133769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3" name="육각형 52"/>
          <p:cNvSpPr/>
          <p:nvPr/>
        </p:nvSpPr>
        <p:spPr>
          <a:xfrm>
            <a:off x="2226348" y="750263"/>
            <a:ext cx="1687203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집행잔액현황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4" name="육각형 53"/>
          <p:cNvSpPr/>
          <p:nvPr/>
        </p:nvSpPr>
        <p:spPr>
          <a:xfrm>
            <a:off x="3698935" y="750263"/>
            <a:ext cx="1977378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3.7.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성질별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학교급별결산현황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5" name="육각형 54"/>
          <p:cNvSpPr/>
          <p:nvPr/>
        </p:nvSpPr>
        <p:spPr>
          <a:xfrm>
            <a:off x="5418708" y="750263"/>
            <a:ext cx="219155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3.8.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세입세출외현금현재액보고서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8" name="육각형 57"/>
          <p:cNvSpPr/>
          <p:nvPr/>
        </p:nvSpPr>
        <p:spPr>
          <a:xfrm>
            <a:off x="7402029" y="750263"/>
            <a:ext cx="159872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3.9.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보조금집행현황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2" name="육각형 51"/>
          <p:cNvSpPr/>
          <p:nvPr/>
        </p:nvSpPr>
        <p:spPr>
          <a:xfrm>
            <a:off x="8807169" y="750263"/>
            <a:ext cx="1754522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3.10.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보조금반납명세서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25580738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그림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140" y="1586544"/>
            <a:ext cx="7684214" cy="4083373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3.11. </a:t>
            </a:r>
            <a:r>
              <a:rPr lang="ko-KR" altLang="en-US" dirty="0"/>
              <a:t>다음연도이월명세서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01864" y="2554450"/>
            <a:ext cx="1284374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이월사업현황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다음연도이월명세서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다음연도이월명세서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다음연도이월명세서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다음연도이월명세서를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항목설명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다음연도이월사업비집행현황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명시이월조서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사고이월조서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계속비이월조서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87986" y="5856723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이월사업조서는 연결산자료생성 시 연중에 확정된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단위업무별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예산이월내역을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1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레벨 단위로 집계하여 조회함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재정분석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사업정보분석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집행실적저장 메뉴의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102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번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장표에서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자료확인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동일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1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레벨 명칭이 중복되어 구분하고자 할 때에는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부명칭에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구분할 텍스트를 입력하고 저장함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다음연도이월사업비집행현황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집행잔액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항목은 계속비이월액이 포함되어 계산된 금액이며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이월액을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조회하려면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계속비이월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포함 여부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01617" y="158781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8733" y="1788951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61133" y="204974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83481" y="158781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10597" y="1788951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4284" y="2272309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44" name="육각형 43"/>
          <p:cNvSpPr/>
          <p:nvPr/>
        </p:nvSpPr>
        <p:spPr>
          <a:xfrm>
            <a:off x="1715863" y="750263"/>
            <a:ext cx="2070816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3.12.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명시이월사업비집행명세서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5" name="육각형 44"/>
          <p:cNvSpPr/>
          <p:nvPr/>
        </p:nvSpPr>
        <p:spPr>
          <a:xfrm>
            <a:off x="3581933" y="750263"/>
            <a:ext cx="1792200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3.13.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지방교육채발행보고서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6" name="육각형 45"/>
          <p:cNvSpPr/>
          <p:nvPr/>
        </p:nvSpPr>
        <p:spPr>
          <a:xfrm>
            <a:off x="5194684" y="750263"/>
            <a:ext cx="182966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3.14.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공유재산증감및현재액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보고서 작성 및 출력</a:t>
            </a:r>
          </a:p>
        </p:txBody>
      </p:sp>
      <p:sp>
        <p:nvSpPr>
          <p:cNvPr id="47" name="육각형 46"/>
          <p:cNvSpPr/>
          <p:nvPr/>
        </p:nvSpPr>
        <p:spPr>
          <a:xfrm>
            <a:off x="8587060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출연기관에대한출자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 및 출력</a:t>
            </a:r>
          </a:p>
        </p:txBody>
      </p:sp>
      <p:sp>
        <p:nvSpPr>
          <p:cNvPr id="43" name="육각형 42"/>
          <p:cNvSpPr/>
          <p:nvPr/>
        </p:nvSpPr>
        <p:spPr>
          <a:xfrm>
            <a:off x="224988" y="750263"/>
            <a:ext cx="1687203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3.11.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다음연도이월명세서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8" name="육각형 47"/>
          <p:cNvSpPr/>
          <p:nvPr/>
        </p:nvSpPr>
        <p:spPr>
          <a:xfrm>
            <a:off x="6822292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3.15.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물품증감및현재액보고서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296641582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3.11. </a:t>
            </a:r>
            <a:r>
              <a:rPr lang="ko-KR" altLang="en-US" dirty="0"/>
              <a:t>다음연도이월명세서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33551" y="2694779"/>
            <a:ext cx="1220999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이월사업현황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다음연도이월명세서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명시이월조서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④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명시이월조서를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소관별로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⑤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다음연도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이월액조서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명시이월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목록에서 수정 필요한 항목 수정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⑥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명시시월조서 수정사항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⑦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예산소관부서의 명시시월조서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7" lvl="0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6028009"/>
            <a:ext cx="76511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동일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1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레벨 명칭이 중복되어 구분하고자 할 때에는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부명칭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입력 후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이월사유는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을 예산소관부서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이월조서로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선택했을 때만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입력가능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marR="0" indent="-216000" fontAlgn="auto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버튼은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부서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을 예산소관부서로 선택했을 때만 활성화 되며 버튼 클릭 시 수정 및 입력한 사유에 대한 보존 여부를 물어보는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메세지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팝업 실행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801" y="1719829"/>
            <a:ext cx="7657898" cy="4176597"/>
          </a:xfrm>
          <a:prstGeom prst="rect">
            <a:avLst/>
          </a:prstGeom>
        </p:spPr>
      </p:pic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723898" y="296280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867525" y="3178227"/>
            <a:ext cx="1066800" cy="28943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07611" y="170532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03978" y="1899312"/>
            <a:ext cx="409154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490904" y="170532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598971" y="1899312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143241" y="170532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274013" y="1899312"/>
            <a:ext cx="317600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1448513" y="294522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1592140" y="3160643"/>
            <a:ext cx="553183" cy="14143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36" name="육각형 35"/>
          <p:cNvSpPr/>
          <p:nvPr/>
        </p:nvSpPr>
        <p:spPr>
          <a:xfrm>
            <a:off x="1715863" y="750263"/>
            <a:ext cx="2070816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3.12.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명시이월사업비집행명세서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5" name="육각형 44"/>
          <p:cNvSpPr/>
          <p:nvPr/>
        </p:nvSpPr>
        <p:spPr>
          <a:xfrm>
            <a:off x="3581933" y="750263"/>
            <a:ext cx="1792200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3.13.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지방교육채발행보고서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6" name="육각형 45"/>
          <p:cNvSpPr/>
          <p:nvPr/>
        </p:nvSpPr>
        <p:spPr>
          <a:xfrm>
            <a:off x="5194684" y="750263"/>
            <a:ext cx="182966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3.14.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공유재산증감및현재액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보고서 작성 및 출력</a:t>
            </a:r>
          </a:p>
        </p:txBody>
      </p:sp>
      <p:sp>
        <p:nvSpPr>
          <p:cNvPr id="47" name="육각형 46"/>
          <p:cNvSpPr/>
          <p:nvPr/>
        </p:nvSpPr>
        <p:spPr>
          <a:xfrm>
            <a:off x="8587060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출연기관에대한출자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 및 출력</a:t>
            </a:r>
          </a:p>
        </p:txBody>
      </p:sp>
      <p:sp>
        <p:nvSpPr>
          <p:cNvPr id="48" name="육각형 47"/>
          <p:cNvSpPr/>
          <p:nvPr/>
        </p:nvSpPr>
        <p:spPr>
          <a:xfrm>
            <a:off x="224988" y="750263"/>
            <a:ext cx="1687203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3.11.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다음연도이월명세서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0" name="육각형 49"/>
          <p:cNvSpPr/>
          <p:nvPr/>
        </p:nvSpPr>
        <p:spPr>
          <a:xfrm>
            <a:off x="6822292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3.15.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물품증감및현재액보고서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256259194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431" y="1568409"/>
            <a:ext cx="7632329" cy="4114506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3.12. </a:t>
            </a:r>
            <a:r>
              <a:rPr lang="ko-KR" altLang="en-US" dirty="0" err="1"/>
              <a:t>명시이월사업비집행명세서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10917" y="2545397"/>
            <a:ext cx="1266267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이월사업현황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명시이월사업비집행명세서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명시이월사업비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집행명세서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명시이월사업비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집행명세서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명시이월사업비 집행명세서를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명시이월사업비집행명세서는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연중에 집행된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단위업무별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이월집행내역을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사업항목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1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레벨 단위로 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전년도명시이월사업비집행명세서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기능은 아래 메뉴에서 가능함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latinLnBrk="0"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-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세출결산첨부서류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Ⅱ 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이월사업현황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전년도이월사업비집행명세서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8921" y="156988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8894" y="1763872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58085" y="204517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67069" y="156988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87042" y="1763872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1712" y="2260594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36" name="육각형 35"/>
          <p:cNvSpPr/>
          <p:nvPr/>
        </p:nvSpPr>
        <p:spPr>
          <a:xfrm>
            <a:off x="3581933" y="750263"/>
            <a:ext cx="1792200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3.13.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지방교육채발행보고서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8" name="육각형 37"/>
          <p:cNvSpPr/>
          <p:nvPr/>
        </p:nvSpPr>
        <p:spPr>
          <a:xfrm>
            <a:off x="5194684" y="750263"/>
            <a:ext cx="182966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3.14.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공유재산증감및현재액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보고서 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8587060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출연기관에대한출자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224988" y="750263"/>
            <a:ext cx="1687203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다음연도이월명세서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3" name="육각형 42"/>
          <p:cNvSpPr/>
          <p:nvPr/>
        </p:nvSpPr>
        <p:spPr>
          <a:xfrm>
            <a:off x="6822292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3.15.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물품증감및현재액보고서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5" name="육각형 34"/>
          <p:cNvSpPr/>
          <p:nvPr/>
        </p:nvSpPr>
        <p:spPr>
          <a:xfrm>
            <a:off x="1715863" y="750263"/>
            <a:ext cx="2070816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3.12. </a:t>
            </a:r>
            <a:r>
              <a:rPr lang="ko-KR" altLang="en-US" sz="900" dirty="0" err="1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명시이월사업비집행명세서</a:t>
            </a:r>
            <a:endParaRPr lang="en-US" altLang="ko-KR" sz="90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95779271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3.13. </a:t>
            </a:r>
            <a:r>
              <a:rPr lang="ko-KR" altLang="en-US" dirty="0" err="1"/>
              <a:t>지방교육채발행보고서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지방채결산현황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지방교육채발행보고서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지방교육채발행보고서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지방교육채발행보고서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지방교육채발행보고서를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지방교육채발행보고서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기채사유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수정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입력한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기채사유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 예산소관부서의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지방교육채발행보고서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191988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562" y="1586057"/>
            <a:ext cx="697789" cy="109292"/>
          </a:xfrm>
          <a:prstGeom prst="rect">
            <a:avLst/>
          </a:prstGeom>
        </p:spPr>
      </p:pic>
      <p:grpSp>
        <p:nvGrpSpPr>
          <p:cNvPr id="13" name="그룹 12"/>
          <p:cNvGrpSpPr/>
          <p:nvPr/>
        </p:nvGrpSpPr>
        <p:grpSpPr>
          <a:xfrm>
            <a:off x="316301" y="1545210"/>
            <a:ext cx="7621084" cy="4172373"/>
            <a:chOff x="316301" y="1545210"/>
            <a:chExt cx="7621084" cy="4172373"/>
          </a:xfrm>
        </p:grpSpPr>
        <p:grpSp>
          <p:nvGrpSpPr>
            <p:cNvPr id="5" name="그룹 4"/>
            <p:cNvGrpSpPr/>
            <p:nvPr/>
          </p:nvGrpSpPr>
          <p:grpSpPr>
            <a:xfrm>
              <a:off x="316301" y="1545210"/>
              <a:ext cx="7621084" cy="4172373"/>
              <a:chOff x="316301" y="1545210"/>
              <a:chExt cx="7621084" cy="4172373"/>
            </a:xfrm>
          </p:grpSpPr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16301" y="1566728"/>
                <a:ext cx="7621084" cy="4150855"/>
              </a:xfrm>
              <a:prstGeom prst="rect">
                <a:avLst/>
              </a:prstGeom>
            </p:spPr>
          </p:pic>
          <p:sp>
            <p:nvSpPr>
              <p:cNvPr id="22" name="타원 21">
                <a:extLst>
                  <a:ext uri="{FF2B5EF4-FFF2-40B4-BE49-F238E27FC236}">
                    <a16:creationId xmlns:a16="http://schemas.microsoft.com/office/drawing/2014/main" id="{B36B8157-D26A-44E9-9523-C331F2EE27C9}"/>
                  </a:ext>
                </a:extLst>
              </p:cNvPr>
              <p:cNvSpPr/>
              <p:nvPr/>
            </p:nvSpPr>
            <p:spPr>
              <a:xfrm>
                <a:off x="7508065" y="1545210"/>
                <a:ext cx="224138" cy="224138"/>
              </a:xfrm>
              <a:prstGeom prst="ellipse">
                <a:avLst/>
              </a:prstGeom>
              <a:solidFill>
                <a:srgbClr val="E834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700" b="1" dirty="0">
                    <a:solidFill>
                      <a:prstClr val="white"/>
                    </a:solidFill>
                    <a:latin typeface="Noto Sans CJK KR Bold" pitchFamily="34" charset="-127"/>
                    <a:ea typeface="Noto Sans CJK KR Bold" pitchFamily="34" charset="-127"/>
                  </a:rPr>
                  <a:t>1</a:t>
                </a:r>
                <a:endParaRPr kumimoji="0" lang="ko-KR" alt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Bold" pitchFamily="34" charset="-127"/>
                  <a:ea typeface="Noto Sans CJK KR Bold" pitchFamily="34" charset="-127"/>
                  <a:cs typeface="+mn-cs"/>
                </a:endParaRPr>
              </a:p>
            </p:txBody>
          </p:sp>
          <p:sp>
            <p:nvSpPr>
              <p:cNvPr id="23" name="직사각형 22">
                <a:extLst>
                  <a:ext uri="{FF2B5EF4-FFF2-40B4-BE49-F238E27FC236}">
                    <a16:creationId xmlns:a16="http://schemas.microsoft.com/office/drawing/2014/main" id="{81FCD517-7506-4E7E-A339-212F7F8E38D2}"/>
                  </a:ext>
                </a:extLst>
              </p:cNvPr>
              <p:cNvSpPr/>
              <p:nvPr/>
            </p:nvSpPr>
            <p:spPr>
              <a:xfrm>
                <a:off x="7601844" y="1741582"/>
                <a:ext cx="309347" cy="149225"/>
              </a:xfrm>
              <a:prstGeom prst="rect">
                <a:avLst/>
              </a:prstGeom>
              <a:noFill/>
              <a:ln w="19050">
                <a:solidFill>
                  <a:srgbClr val="E8343D">
                    <a:alpha val="69804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7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B36B8157-D26A-44E9-9523-C331F2EE27C9}"/>
                  </a:ext>
                </a:extLst>
              </p:cNvPr>
              <p:cNvSpPr/>
              <p:nvPr/>
            </p:nvSpPr>
            <p:spPr>
              <a:xfrm>
                <a:off x="7476373" y="1981164"/>
                <a:ext cx="224138" cy="224138"/>
              </a:xfrm>
              <a:prstGeom prst="ellipse">
                <a:avLst/>
              </a:prstGeom>
              <a:solidFill>
                <a:srgbClr val="E834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700" b="1" noProof="0" dirty="0">
                    <a:solidFill>
                      <a:prstClr val="white"/>
                    </a:solidFill>
                    <a:latin typeface="Noto Sans CJK KR Bold" pitchFamily="34" charset="-127"/>
                    <a:ea typeface="Noto Sans CJK KR Bold" pitchFamily="34" charset="-127"/>
                  </a:rPr>
                  <a:t>6</a:t>
                </a:r>
                <a:endParaRPr kumimoji="0" lang="ko-KR" alt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Bold" pitchFamily="34" charset="-127"/>
                  <a:ea typeface="Noto Sans CJK KR Bold" pitchFamily="34" charset="-127"/>
                  <a:cs typeface="+mn-cs"/>
                </a:endParaRPr>
              </a:p>
            </p:txBody>
          </p:sp>
          <p:sp>
            <p:nvSpPr>
              <p:cNvPr id="39" name="타원 38">
                <a:extLst>
                  <a:ext uri="{FF2B5EF4-FFF2-40B4-BE49-F238E27FC236}">
                    <a16:creationId xmlns:a16="http://schemas.microsoft.com/office/drawing/2014/main" id="{B36B8157-D26A-44E9-9523-C331F2EE27C9}"/>
                  </a:ext>
                </a:extLst>
              </p:cNvPr>
              <p:cNvSpPr/>
              <p:nvPr/>
            </p:nvSpPr>
            <p:spPr>
              <a:xfrm>
                <a:off x="7212789" y="1545210"/>
                <a:ext cx="224138" cy="224138"/>
              </a:xfrm>
              <a:prstGeom prst="ellipse">
                <a:avLst/>
              </a:prstGeom>
              <a:solidFill>
                <a:srgbClr val="E834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700" b="1" dirty="0">
                    <a:solidFill>
                      <a:prstClr val="white"/>
                    </a:solidFill>
                    <a:latin typeface="Noto Sans CJK KR Bold" pitchFamily="34" charset="-127"/>
                    <a:ea typeface="Noto Sans CJK KR Bold" pitchFamily="34" charset="-127"/>
                  </a:rPr>
                  <a:t>2</a:t>
                </a:r>
                <a:endParaRPr kumimoji="0" lang="ko-KR" alt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Bold" pitchFamily="34" charset="-127"/>
                  <a:ea typeface="Noto Sans CJK KR Bold" pitchFamily="34" charset="-127"/>
                  <a:cs typeface="+mn-cs"/>
                </a:endParaRPr>
              </a:p>
            </p:txBody>
          </p:sp>
          <p:sp>
            <p:nvSpPr>
              <p:cNvPr id="40" name="직사각형 39">
                <a:extLst>
                  <a:ext uri="{FF2B5EF4-FFF2-40B4-BE49-F238E27FC236}">
                    <a16:creationId xmlns:a16="http://schemas.microsoft.com/office/drawing/2014/main" id="{81FCD517-7506-4E7E-A339-212F7F8E38D2}"/>
                  </a:ext>
                </a:extLst>
              </p:cNvPr>
              <p:cNvSpPr/>
              <p:nvPr/>
            </p:nvSpPr>
            <p:spPr>
              <a:xfrm>
                <a:off x="7306568" y="1741582"/>
                <a:ext cx="309347" cy="149225"/>
              </a:xfrm>
              <a:prstGeom prst="rect">
                <a:avLst/>
              </a:prstGeom>
              <a:noFill/>
              <a:ln w="19050">
                <a:solidFill>
                  <a:srgbClr val="E8343D">
                    <a:alpha val="69804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7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81FCD517-7506-4E7E-A339-212F7F8E38D2}"/>
                  </a:ext>
                </a:extLst>
              </p:cNvPr>
              <p:cNvSpPr/>
              <p:nvPr/>
            </p:nvSpPr>
            <p:spPr>
              <a:xfrm>
                <a:off x="7581900" y="2196586"/>
                <a:ext cx="335699" cy="149225"/>
              </a:xfrm>
              <a:prstGeom prst="rect">
                <a:avLst/>
              </a:prstGeom>
              <a:noFill/>
              <a:ln w="19050">
                <a:solidFill>
                  <a:srgbClr val="E8343D">
                    <a:alpha val="69804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7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24" name="타원 23">
                <a:extLst>
                  <a:ext uri="{FF2B5EF4-FFF2-40B4-BE49-F238E27FC236}">
                    <a16:creationId xmlns:a16="http://schemas.microsoft.com/office/drawing/2014/main" id="{B36B8157-D26A-44E9-9523-C331F2EE27C9}"/>
                  </a:ext>
                </a:extLst>
              </p:cNvPr>
              <p:cNvSpPr/>
              <p:nvPr/>
            </p:nvSpPr>
            <p:spPr>
              <a:xfrm>
                <a:off x="6905609" y="1545210"/>
                <a:ext cx="224138" cy="224138"/>
              </a:xfrm>
              <a:prstGeom prst="ellipse">
                <a:avLst/>
              </a:prstGeom>
              <a:solidFill>
                <a:srgbClr val="E834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700" b="1" dirty="0">
                    <a:solidFill>
                      <a:prstClr val="white"/>
                    </a:solidFill>
                    <a:latin typeface="Noto Sans CJK KR Bold" pitchFamily="34" charset="-127"/>
                    <a:ea typeface="Noto Sans CJK KR Bold" pitchFamily="34" charset="-127"/>
                  </a:rPr>
                  <a:t>4</a:t>
                </a:r>
                <a:endParaRPr kumimoji="0" lang="ko-KR" alt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Bold" pitchFamily="34" charset="-127"/>
                  <a:ea typeface="Noto Sans CJK KR Bold" pitchFamily="34" charset="-127"/>
                  <a:cs typeface="+mn-cs"/>
                </a:endParaRPr>
              </a:p>
            </p:txBody>
          </p:sp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81FCD517-7506-4E7E-A339-212F7F8E38D2}"/>
                  </a:ext>
                </a:extLst>
              </p:cNvPr>
              <p:cNvSpPr/>
              <p:nvPr/>
            </p:nvSpPr>
            <p:spPr>
              <a:xfrm>
                <a:off x="6999388" y="1741582"/>
                <a:ext cx="309347" cy="149225"/>
              </a:xfrm>
              <a:prstGeom prst="rect">
                <a:avLst/>
              </a:prstGeom>
              <a:noFill/>
              <a:ln w="19050">
                <a:solidFill>
                  <a:srgbClr val="E8343D">
                    <a:alpha val="69804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7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B36B8157-D26A-44E9-9523-C331F2EE27C9}"/>
                  </a:ext>
                </a:extLst>
              </p:cNvPr>
              <p:cNvSpPr/>
              <p:nvPr/>
            </p:nvSpPr>
            <p:spPr>
              <a:xfrm>
                <a:off x="6557946" y="1545210"/>
                <a:ext cx="224138" cy="224138"/>
              </a:xfrm>
              <a:prstGeom prst="ellipse">
                <a:avLst/>
              </a:prstGeom>
              <a:solidFill>
                <a:srgbClr val="E834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700" b="1" dirty="0">
                    <a:solidFill>
                      <a:prstClr val="white"/>
                    </a:solidFill>
                    <a:latin typeface="Noto Sans CJK KR Bold" pitchFamily="34" charset="-127"/>
                    <a:ea typeface="Noto Sans CJK KR Bold" pitchFamily="34" charset="-127"/>
                  </a:rPr>
                  <a:t>5</a:t>
                </a:r>
                <a:endParaRPr kumimoji="0" lang="ko-KR" alt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Bold" pitchFamily="34" charset="-127"/>
                  <a:ea typeface="Noto Sans CJK KR Bold" pitchFamily="34" charset="-127"/>
                  <a:cs typeface="+mn-cs"/>
                </a:endParaRPr>
              </a:p>
            </p:txBody>
          </p:sp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id="{81FCD517-7506-4E7E-A339-212F7F8E38D2}"/>
                  </a:ext>
                </a:extLst>
              </p:cNvPr>
              <p:cNvSpPr/>
              <p:nvPr/>
            </p:nvSpPr>
            <p:spPr>
              <a:xfrm>
                <a:off x="6662738" y="1741582"/>
                <a:ext cx="350722" cy="149225"/>
              </a:xfrm>
              <a:prstGeom prst="rect">
                <a:avLst/>
              </a:prstGeom>
              <a:noFill/>
              <a:ln w="19050">
                <a:solidFill>
                  <a:srgbClr val="E8343D">
                    <a:alpha val="69804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7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  <p:sp>
            <p:nvSpPr>
              <p:cNvPr id="30" name="타원 29">
                <a:extLst>
                  <a:ext uri="{FF2B5EF4-FFF2-40B4-BE49-F238E27FC236}">
                    <a16:creationId xmlns:a16="http://schemas.microsoft.com/office/drawing/2014/main" id="{B36B8157-D26A-44E9-9523-C331F2EE27C9}"/>
                  </a:ext>
                </a:extLst>
              </p:cNvPr>
              <p:cNvSpPr/>
              <p:nvPr/>
            </p:nvSpPr>
            <p:spPr>
              <a:xfrm>
                <a:off x="6259517" y="2623002"/>
                <a:ext cx="224138" cy="224138"/>
              </a:xfrm>
              <a:prstGeom prst="ellipse">
                <a:avLst/>
              </a:prstGeom>
              <a:solidFill>
                <a:srgbClr val="E834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700" b="1" noProof="0" dirty="0">
                    <a:solidFill>
                      <a:prstClr val="white"/>
                    </a:solidFill>
                    <a:latin typeface="Noto Sans CJK KR Bold" pitchFamily="34" charset="-127"/>
                    <a:ea typeface="Noto Sans CJK KR Bold" pitchFamily="34" charset="-127"/>
                  </a:rPr>
                  <a:t>3</a:t>
                </a:r>
                <a:endParaRPr kumimoji="0" lang="ko-KR" altLang="en-US" sz="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Bold" pitchFamily="34" charset="-127"/>
                  <a:ea typeface="Noto Sans CJK KR Bold" pitchFamily="34" charset="-127"/>
                  <a:cs typeface="+mn-cs"/>
                </a:endParaRPr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81FCD517-7506-4E7E-A339-212F7F8E38D2}"/>
                  </a:ext>
                </a:extLst>
              </p:cNvPr>
              <p:cNvSpPr/>
              <p:nvPr/>
            </p:nvSpPr>
            <p:spPr>
              <a:xfrm>
                <a:off x="6412706" y="2793206"/>
                <a:ext cx="1456408" cy="486325"/>
              </a:xfrm>
              <a:prstGeom prst="rect">
                <a:avLst/>
              </a:prstGeom>
              <a:noFill/>
              <a:ln w="19050">
                <a:solidFill>
                  <a:srgbClr val="E8343D">
                    <a:alpha val="69804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marL="0" marR="0" lvl="0" indent="0" algn="ctr" defTabSz="1043056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7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Noto Sans CJK KR Medium"/>
                  <a:ea typeface="Noto Sans CJK KR Medium"/>
                  <a:cs typeface="+mn-cs"/>
                </a:endParaRPr>
              </a:p>
            </p:txBody>
          </p:sp>
        </p:grpSp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34627" y="2211267"/>
              <a:ext cx="748748" cy="116265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23172" y="1995446"/>
              <a:ext cx="146635" cy="84425"/>
            </a:xfrm>
            <a:prstGeom prst="rect">
              <a:avLst/>
            </a:prstGeom>
          </p:spPr>
        </p:pic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0164" y="1564882"/>
              <a:ext cx="4209667" cy="130150"/>
            </a:xfrm>
            <a:prstGeom prst="rect">
              <a:avLst/>
            </a:prstGeom>
          </p:spPr>
        </p:pic>
      </p:grpSp>
      <p:sp>
        <p:nvSpPr>
          <p:cNvPr id="45" name="육각형 44"/>
          <p:cNvSpPr/>
          <p:nvPr/>
        </p:nvSpPr>
        <p:spPr>
          <a:xfrm>
            <a:off x="5194684" y="750263"/>
            <a:ext cx="182966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3.14.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공유재산증감및현재액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보고서 작성 및 출력</a:t>
            </a:r>
          </a:p>
        </p:txBody>
      </p:sp>
      <p:sp>
        <p:nvSpPr>
          <p:cNvPr id="46" name="육각형 45"/>
          <p:cNvSpPr/>
          <p:nvPr/>
        </p:nvSpPr>
        <p:spPr>
          <a:xfrm>
            <a:off x="8587060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출연기관에대한출자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 및 출력</a:t>
            </a:r>
          </a:p>
        </p:txBody>
      </p:sp>
      <p:sp>
        <p:nvSpPr>
          <p:cNvPr id="47" name="육각형 46"/>
          <p:cNvSpPr/>
          <p:nvPr/>
        </p:nvSpPr>
        <p:spPr>
          <a:xfrm>
            <a:off x="224988" y="750263"/>
            <a:ext cx="1687203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다음연도이월명세서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8" name="육각형 47"/>
          <p:cNvSpPr/>
          <p:nvPr/>
        </p:nvSpPr>
        <p:spPr>
          <a:xfrm>
            <a:off x="6822292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3.15.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물품증감및현재액보고서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0" name="육각형 49"/>
          <p:cNvSpPr/>
          <p:nvPr/>
        </p:nvSpPr>
        <p:spPr>
          <a:xfrm>
            <a:off x="1715863" y="750263"/>
            <a:ext cx="2070816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3.12.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명시이월사업비집행명세서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4" name="육각형 43"/>
          <p:cNvSpPr/>
          <p:nvPr/>
        </p:nvSpPr>
        <p:spPr>
          <a:xfrm>
            <a:off x="3581933" y="750263"/>
            <a:ext cx="1792200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3.13. 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지방교육채발행보고서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279861531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3.14. </a:t>
            </a:r>
            <a:r>
              <a:rPr lang="ko-KR" altLang="en-US" dirty="0" err="1"/>
              <a:t>공유재산증감및현재액보고서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공유재산증감및현재액보고서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용도별현황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공유재산증감및현재액보고서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용도별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공유재산증감및현재액보고서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용도별현황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공유재산증감및현재액보고서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용도별을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191988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06" y="1564871"/>
            <a:ext cx="7637517" cy="4124881"/>
          </a:xfrm>
          <a:prstGeom prst="rect">
            <a:avLst/>
          </a:prstGeom>
        </p:spPr>
      </p:pic>
      <p:sp>
        <p:nvSpPr>
          <p:cNvPr id="47" name="타원 4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08065" y="156988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8038" y="1763872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67229" y="204517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76213" y="156988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96186" y="1763872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0856" y="2260594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5" name="육각형 54"/>
          <p:cNvSpPr/>
          <p:nvPr/>
        </p:nvSpPr>
        <p:spPr>
          <a:xfrm>
            <a:off x="8587060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출연기관에대한출자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 및 출력</a:t>
            </a:r>
          </a:p>
        </p:txBody>
      </p:sp>
      <p:sp>
        <p:nvSpPr>
          <p:cNvPr id="56" name="육각형 55"/>
          <p:cNvSpPr/>
          <p:nvPr/>
        </p:nvSpPr>
        <p:spPr>
          <a:xfrm>
            <a:off x="224988" y="750263"/>
            <a:ext cx="1687203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다음연도이월명세서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7" name="육각형 56"/>
          <p:cNvSpPr/>
          <p:nvPr/>
        </p:nvSpPr>
        <p:spPr>
          <a:xfrm>
            <a:off x="6822292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3.15.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물품증감및현재액보고서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8" name="육각형 57"/>
          <p:cNvSpPr/>
          <p:nvPr/>
        </p:nvSpPr>
        <p:spPr>
          <a:xfrm>
            <a:off x="1715863" y="750263"/>
            <a:ext cx="2070816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3.12.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명시이월사업비집행명세서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9" name="육각형 58"/>
          <p:cNvSpPr/>
          <p:nvPr/>
        </p:nvSpPr>
        <p:spPr>
          <a:xfrm>
            <a:off x="3581933" y="750263"/>
            <a:ext cx="1792200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3.13.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지방교육채발행보고서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4" name="육각형 53"/>
          <p:cNvSpPr/>
          <p:nvPr/>
        </p:nvSpPr>
        <p:spPr>
          <a:xfrm>
            <a:off x="5194684" y="750263"/>
            <a:ext cx="1829662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3.14. 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공유재산증감및현재액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보고서 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30530502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210" y="1553128"/>
            <a:ext cx="7686835" cy="4143480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3.14. </a:t>
            </a:r>
            <a:r>
              <a:rPr lang="ko-KR" altLang="en-US" dirty="0" err="1"/>
              <a:t>공유재산증감및현재액보고서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공유재산증감및현재액보고서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종류별현황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공유재산증감및현재액보고서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종류별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공유재산증감및현재액보고서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종류별현황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공유재산증감및현재액보고서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종류별을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191988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6353" y="156073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46326" y="1754728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85517" y="203602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94501" y="156073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14474" y="1754728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9144" y="2251450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2" name="육각형 21"/>
          <p:cNvSpPr/>
          <p:nvPr/>
        </p:nvSpPr>
        <p:spPr>
          <a:xfrm>
            <a:off x="8587060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출연기관에대한출자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 및 출력</a:t>
            </a:r>
          </a:p>
        </p:txBody>
      </p:sp>
      <p:sp>
        <p:nvSpPr>
          <p:cNvPr id="23" name="육각형 22"/>
          <p:cNvSpPr/>
          <p:nvPr/>
        </p:nvSpPr>
        <p:spPr>
          <a:xfrm>
            <a:off x="224988" y="750263"/>
            <a:ext cx="1687203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다음연도이월명세서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4" name="육각형 23"/>
          <p:cNvSpPr/>
          <p:nvPr/>
        </p:nvSpPr>
        <p:spPr>
          <a:xfrm>
            <a:off x="6822292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3.15.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물품증감및현재액보고서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5" name="육각형 24"/>
          <p:cNvSpPr/>
          <p:nvPr/>
        </p:nvSpPr>
        <p:spPr>
          <a:xfrm>
            <a:off x="1715863" y="750263"/>
            <a:ext cx="2070816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3.12.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명시이월사업비집행명세서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7" name="육각형 26"/>
          <p:cNvSpPr/>
          <p:nvPr/>
        </p:nvSpPr>
        <p:spPr>
          <a:xfrm>
            <a:off x="3581933" y="750263"/>
            <a:ext cx="1792200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3.13.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지방교육채발행보고서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8" name="육각형 27"/>
          <p:cNvSpPr/>
          <p:nvPr/>
        </p:nvSpPr>
        <p:spPr>
          <a:xfrm>
            <a:off x="5194684" y="750263"/>
            <a:ext cx="1829662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3.14. 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공유재산증감및현재액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보고서 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347838205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06" y="1557439"/>
            <a:ext cx="7676396" cy="4143480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3.15. </a:t>
            </a:r>
            <a:r>
              <a:rPr lang="ko-KR" altLang="en-US" dirty="0" err="1"/>
              <a:t>물품증감및현재액보고서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물품증감및현재액보고서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물품증감및현재액보고서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물품증감및현재액보고서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물품증감및현재액보고서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물품증감및현재액보고서를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191988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6353" y="156073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46326" y="1754728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85517" y="203602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94501" y="156073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14474" y="1754728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9144" y="2251450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육각형 28"/>
          <p:cNvSpPr/>
          <p:nvPr/>
        </p:nvSpPr>
        <p:spPr>
          <a:xfrm>
            <a:off x="8587060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3.16.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출연기관에대한출자</a:t>
            </a:r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 및 출력</a:t>
            </a:r>
          </a:p>
        </p:txBody>
      </p:sp>
      <p:sp>
        <p:nvSpPr>
          <p:cNvPr id="30" name="육각형 29"/>
          <p:cNvSpPr/>
          <p:nvPr/>
        </p:nvSpPr>
        <p:spPr>
          <a:xfrm>
            <a:off x="224988" y="750263"/>
            <a:ext cx="1687203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다음연도이월명세서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2" name="육각형 31"/>
          <p:cNvSpPr/>
          <p:nvPr/>
        </p:nvSpPr>
        <p:spPr>
          <a:xfrm>
            <a:off x="1715863" y="750263"/>
            <a:ext cx="2070816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3.12.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명시이월사업비집행명세서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4" name="육각형 33"/>
          <p:cNvSpPr/>
          <p:nvPr/>
        </p:nvSpPr>
        <p:spPr>
          <a:xfrm>
            <a:off x="3581933" y="750263"/>
            <a:ext cx="1792200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3.13.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지방교육채발행보고서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5" name="육각형 34"/>
          <p:cNvSpPr/>
          <p:nvPr/>
        </p:nvSpPr>
        <p:spPr>
          <a:xfrm>
            <a:off x="5194684" y="750263"/>
            <a:ext cx="182966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3.14.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공유재산증감및현재액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보고서 작성 및 출력</a:t>
            </a:r>
          </a:p>
        </p:txBody>
      </p:sp>
      <p:sp>
        <p:nvSpPr>
          <p:cNvPr id="31" name="육각형 30"/>
          <p:cNvSpPr/>
          <p:nvPr/>
        </p:nvSpPr>
        <p:spPr>
          <a:xfrm>
            <a:off x="6822292" y="750263"/>
            <a:ext cx="1974631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3.15. 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물품증감및현재액보고서</a:t>
            </a:r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272851015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653" y="1535631"/>
            <a:ext cx="7692932" cy="4150409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3.16. </a:t>
            </a:r>
            <a:r>
              <a:rPr lang="ko-KR" altLang="en-US" dirty="0"/>
              <a:t>출자</a:t>
            </a:r>
            <a:r>
              <a:rPr lang="en-US" altLang="ko-KR" dirty="0"/>
              <a:t>·</a:t>
            </a:r>
            <a:r>
              <a:rPr lang="ko-KR" altLang="en-US" dirty="0" err="1"/>
              <a:t>출연기관에</a:t>
            </a:r>
            <a:r>
              <a:rPr lang="ko-KR" altLang="en-US" dirty="0"/>
              <a:t> 대한 출자</a:t>
            </a:r>
            <a:r>
              <a:rPr lang="en-US" altLang="ko-KR" dirty="0"/>
              <a:t>·</a:t>
            </a:r>
            <a:r>
              <a:rPr lang="ko-KR" altLang="en-US" dirty="0" err="1"/>
              <a:t>출연보고서</a:t>
            </a:r>
            <a:r>
              <a:rPr lang="ko-KR" altLang="en-US" dirty="0"/>
              <a:t> 작성 및 출력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물품증감및현재액보고서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물품증감및현재액보고서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물품증감및현재액보고서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      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출연현황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신규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출자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출연내용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초기화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출연내용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입력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입력한 내용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삭제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입력한 내용 삭제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선택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출연기관에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대한 출자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·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출연보고서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를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191988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6353" y="153330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46326" y="1727296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85517" y="201774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94501" y="153330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14474" y="1727296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9144" y="2227639"/>
            <a:ext cx="335699" cy="141983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6353" y="378253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46326" y="3976529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94501" y="378253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14474" y="3976529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63693" y="378253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83666" y="3976529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34132" y="393493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35817" y="4128929"/>
            <a:ext cx="7619463" cy="1522063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0" name="육각형 39"/>
          <p:cNvSpPr/>
          <p:nvPr/>
        </p:nvSpPr>
        <p:spPr>
          <a:xfrm>
            <a:off x="224988" y="750263"/>
            <a:ext cx="1687203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3.11. 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다음연도이월명세서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1715863" y="750263"/>
            <a:ext cx="2070816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3.12.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명시이월사업비집행명세서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2" name="육각형 41"/>
          <p:cNvSpPr/>
          <p:nvPr/>
        </p:nvSpPr>
        <p:spPr>
          <a:xfrm>
            <a:off x="3581933" y="750263"/>
            <a:ext cx="1792200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3.13.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지방교육채발행보고서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3" name="육각형 42"/>
          <p:cNvSpPr/>
          <p:nvPr/>
        </p:nvSpPr>
        <p:spPr>
          <a:xfrm>
            <a:off x="5194684" y="750263"/>
            <a:ext cx="1829662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3.14.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공유재산증감및현재액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보고서 작성 및 출력</a:t>
            </a:r>
          </a:p>
        </p:txBody>
      </p:sp>
      <p:sp>
        <p:nvSpPr>
          <p:cNvPr id="44" name="육각형 43"/>
          <p:cNvSpPr/>
          <p:nvPr/>
        </p:nvSpPr>
        <p:spPr>
          <a:xfrm>
            <a:off x="6822292" y="750263"/>
            <a:ext cx="1974631" cy="392400"/>
          </a:xfrm>
          <a:prstGeom prst="hexagon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3.15. </a:t>
            </a: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물품증감및현재액보고서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39" name="육각형 38"/>
          <p:cNvSpPr/>
          <p:nvPr/>
        </p:nvSpPr>
        <p:spPr>
          <a:xfrm>
            <a:off x="8587060" y="750263"/>
            <a:ext cx="1974631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3.16. 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출자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출연기관에대한출자</a:t>
            </a:r>
            <a:r>
              <a:rPr lang="en-US" altLang="ko-KR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9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출연보고서</a:t>
            </a:r>
            <a:r>
              <a:rPr lang="ko-KR" altLang="en-US" sz="9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 및 출력</a:t>
            </a:r>
          </a:p>
        </p:txBody>
      </p:sp>
    </p:spTree>
    <p:extLst>
      <p:ext uri="{BB962C8B-B14F-4D97-AF65-F5344CB8AC3E}">
        <p14:creationId xmlns:p14="http://schemas.microsoft.com/office/powerpoint/2010/main" val="112312979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9"/>
          <p:cNvSpPr txBox="1">
            <a:spLocks/>
          </p:cNvSpPr>
          <p:nvPr/>
        </p:nvSpPr>
        <p:spPr>
          <a:xfrm>
            <a:off x="2430377" y="2196455"/>
            <a:ext cx="7740859" cy="73538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4. </a:t>
            </a:r>
            <a:r>
              <a:rPr lang="ko-KR" altLang="en-US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계속비결산명세서 작성 및 출력</a:t>
            </a:r>
            <a:endParaRPr lang="en-US" altLang="ko-KR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2430377" y="2932479"/>
            <a:ext cx="6984000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879358" y="2949207"/>
            <a:ext cx="3161443" cy="1200329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ko-KR"/>
            </a:defPPr>
            <a:lvl1pPr>
              <a:lnSpc>
                <a:spcPct val="150000"/>
              </a:lnSpc>
              <a:defRPr sz="160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defRPr>
            </a:lvl1pPr>
          </a:lstStyle>
          <a:p>
            <a:r>
              <a:rPr lang="ko-KR" altLang="en-US" dirty="0"/>
              <a:t>계속비결산명세서 확인</a:t>
            </a:r>
          </a:p>
          <a:p>
            <a:r>
              <a:rPr lang="ko-KR" altLang="en-US" dirty="0"/>
              <a:t>계속비결산자료 조정</a:t>
            </a:r>
            <a:endParaRPr lang="en-US" altLang="ko-KR" dirty="0"/>
          </a:p>
          <a:p>
            <a:r>
              <a:rPr lang="ko-KR" altLang="en-US" dirty="0"/>
              <a:t>계속비결산사업별조서 작성</a:t>
            </a:r>
            <a:r>
              <a:rPr lang="en-US" altLang="ko-KR" dirty="0"/>
              <a:t> </a:t>
            </a:r>
            <a:r>
              <a:rPr lang="ko-KR" altLang="en-US" dirty="0"/>
              <a:t>및 출력</a:t>
            </a:r>
            <a:endParaRPr lang="en-US" altLang="ko-KR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41823" y="3102367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41823" y="3466215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2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41823" y="3830063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>
                <a:latin typeface="Noto Sans CJK KR Bold" pitchFamily="34" charset="-127"/>
                <a:ea typeface="Noto Sans CJK KR Bold" pitchFamily="34" charset="-127"/>
              </a:rPr>
              <a:t>3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5051114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0. </a:t>
            </a:r>
            <a:r>
              <a:rPr lang="ko-KR" altLang="en-US" dirty="0"/>
              <a:t>업무처리 흐름도 </a:t>
            </a:r>
            <a:r>
              <a:rPr lang="en-US" altLang="ko-KR" dirty="0"/>
              <a:t>(</a:t>
            </a:r>
            <a:r>
              <a:rPr lang="ko-KR" altLang="en-US" dirty="0">
                <a:solidFill>
                  <a:prstClr val="black"/>
                </a:solidFill>
              </a:rPr>
              <a:t>계속비결산명세서 작성 및 출력</a:t>
            </a:r>
            <a:r>
              <a:rPr lang="en-US" altLang="ko-KR" dirty="0">
                <a:solidFill>
                  <a:prstClr val="black"/>
                </a:solidFill>
              </a:rPr>
              <a:t>)</a:t>
            </a:r>
            <a:endParaRPr lang="ko-KR" altLang="en-US" dirty="0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025241"/>
              </p:ext>
            </p:extLst>
          </p:nvPr>
        </p:nvGraphicFramePr>
        <p:xfrm>
          <a:off x="557550" y="1260351"/>
          <a:ext cx="9433048" cy="5472608"/>
        </p:xfrm>
        <a:graphic>
          <a:graphicData uri="http://schemas.openxmlformats.org/drawingml/2006/table">
            <a:tbl>
              <a:tblPr/>
              <a:tblGrid>
                <a:gridCol w="1008112">
                  <a:extLst>
                    <a:ext uri="{9D8B030D-6E8A-4147-A177-3AD203B41FA5}">
                      <a16:colId xmlns:a16="http://schemas.microsoft.com/office/drawing/2014/main" val="4250695459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368625217"/>
                    </a:ext>
                  </a:extLst>
                </a:gridCol>
                <a:gridCol w="74168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7068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</a:rPr>
                        <a:t>조직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err="1">
                          <a:solidFill>
                            <a:schemeClr val="bg1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</a:rPr>
                        <a:t>업무흐름도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34481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결산총괄부서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본청재무과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총괄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예산결산 담당자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8955182"/>
                  </a:ext>
                </a:extLst>
              </a:tr>
              <a:tr h="2961059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예산소관부서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본청각과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직속기관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계속비사업</a:t>
                      </a:r>
                      <a:endParaRPr lang="en-US" altLang="ko-KR" sz="1000" b="1" kern="0" spc="-10" baseline="0" noProof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담당자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1455019"/>
                  </a:ext>
                </a:extLst>
              </a:tr>
            </a:tbl>
          </a:graphicData>
        </a:graphic>
      </p:graphicFrame>
      <p:sp>
        <p:nvSpPr>
          <p:cNvPr id="12" name="Rectangle 53"/>
          <p:cNvSpPr>
            <a:spLocks noChangeArrowheads="1"/>
          </p:cNvSpPr>
          <p:nvPr/>
        </p:nvSpPr>
        <p:spPr bwMode="auto">
          <a:xfrm>
            <a:off x="2750628" y="2241079"/>
            <a:ext cx="1194420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/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계속비결산명세서 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algn="ctr" defTabSz="957263"/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확인 요청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897090" y="2293834"/>
            <a:ext cx="18325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· </a:t>
            </a:r>
            <a:r>
              <a:rPr lang="ko-KR" altLang="en-US" sz="800" dirty="0" err="1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계속비사업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학교별 분리 보고 필요시 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 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사업담당자에게 </a:t>
            </a:r>
            <a:r>
              <a:rPr lang="ko-KR" altLang="en-US" sz="800" dirty="0" err="1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계속비사업</a:t>
            </a:r>
            <a:r>
              <a:rPr lang="ko-KR" altLang="en-US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분리 요구</a:t>
            </a:r>
            <a:endParaRPr lang="en-US" altLang="ko-KR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1" name="Rectangle 53"/>
          <p:cNvSpPr>
            <a:spLocks noChangeArrowheads="1"/>
          </p:cNvSpPr>
          <p:nvPr/>
        </p:nvSpPr>
        <p:spPr bwMode="auto">
          <a:xfrm>
            <a:off x="3235571" y="4256196"/>
            <a:ext cx="1336429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/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4.1. 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계속비결산명세서 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defTabSz="957263"/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확인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" name="다이아몬드 2"/>
          <p:cNvSpPr/>
          <p:nvPr/>
        </p:nvSpPr>
        <p:spPr>
          <a:xfrm>
            <a:off x="3625730" y="4985238"/>
            <a:ext cx="1350716" cy="547740"/>
          </a:xfrm>
          <a:prstGeom prst="diamond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57263"/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계속비사업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algn="ctr" defTabSz="957263"/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분리필요여부</a:t>
            </a:r>
          </a:p>
        </p:txBody>
      </p:sp>
      <p:cxnSp>
        <p:nvCxnSpPr>
          <p:cNvPr id="6" name="꺾인 연결선 5"/>
          <p:cNvCxnSpPr>
            <a:endCxn id="31" idx="1"/>
          </p:cNvCxnSpPr>
          <p:nvPr/>
        </p:nvCxnSpPr>
        <p:spPr>
          <a:xfrm rot="16200000" flipH="1">
            <a:off x="2203240" y="3439452"/>
            <a:ext cx="1799528" cy="265134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53"/>
          <p:cNvSpPr>
            <a:spLocks noChangeArrowheads="1"/>
          </p:cNvSpPr>
          <p:nvPr/>
        </p:nvSpPr>
        <p:spPr bwMode="auto">
          <a:xfrm>
            <a:off x="5209664" y="5043378"/>
            <a:ext cx="1226305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/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4.2. 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계속비결산자료 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defTabSz="957263"/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  조정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cxnSp>
        <p:nvCxnSpPr>
          <p:cNvPr id="49" name="직선 화살표 연결선 48"/>
          <p:cNvCxnSpPr>
            <a:stCxn id="3" idx="3"/>
            <a:endCxn id="51" idx="1"/>
          </p:cNvCxnSpPr>
          <p:nvPr/>
        </p:nvCxnSpPr>
        <p:spPr>
          <a:xfrm flipV="1">
            <a:off x="4976446" y="5258965"/>
            <a:ext cx="233218" cy="14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angle 53"/>
          <p:cNvSpPr>
            <a:spLocks noChangeArrowheads="1"/>
          </p:cNvSpPr>
          <p:nvPr/>
        </p:nvSpPr>
        <p:spPr bwMode="auto">
          <a:xfrm>
            <a:off x="6818977" y="5043378"/>
            <a:ext cx="1480962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/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4.3. 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계속비결산사업조서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defTabSz="957263"/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 작성 및 출력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814112" y="5074470"/>
            <a:ext cx="24077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Y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253532" y="5483280"/>
            <a:ext cx="26000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N</a:t>
            </a:r>
          </a:p>
        </p:txBody>
      </p:sp>
      <p:cxnSp>
        <p:nvCxnSpPr>
          <p:cNvPr id="106" name="꺾인 연결선 105"/>
          <p:cNvCxnSpPr>
            <a:stCxn id="3" idx="2"/>
            <a:endCxn id="70" idx="2"/>
          </p:cNvCxnSpPr>
          <p:nvPr/>
        </p:nvCxnSpPr>
        <p:spPr>
          <a:xfrm rot="5400000" flipH="1" flipV="1">
            <a:off x="5901060" y="3874580"/>
            <a:ext cx="58426" cy="3258370"/>
          </a:xfrm>
          <a:prstGeom prst="bentConnector3">
            <a:avLst>
              <a:gd name="adj1" fmla="val -391264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꺾인 연결선 161"/>
          <p:cNvCxnSpPr/>
          <p:nvPr/>
        </p:nvCxnSpPr>
        <p:spPr>
          <a:xfrm rot="16200000" flipH="1">
            <a:off x="3246434" y="4885831"/>
            <a:ext cx="571738" cy="174816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직선 화살표 연결선 166"/>
          <p:cNvCxnSpPr>
            <a:stCxn id="51" idx="3"/>
            <a:endCxn id="70" idx="1"/>
          </p:cNvCxnSpPr>
          <p:nvPr/>
        </p:nvCxnSpPr>
        <p:spPr>
          <a:xfrm>
            <a:off x="6435969" y="5258965"/>
            <a:ext cx="38300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53"/>
          <p:cNvSpPr>
            <a:spLocks noChangeArrowheads="1"/>
          </p:cNvSpPr>
          <p:nvPr/>
        </p:nvSpPr>
        <p:spPr bwMode="auto">
          <a:xfrm>
            <a:off x="8083550" y="2241079"/>
            <a:ext cx="1553997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/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예산결산서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및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algn="ctr" defTabSz="957263"/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첨부서류 확인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cxnSp>
        <p:nvCxnSpPr>
          <p:cNvPr id="25" name="꺾인 연결선 24"/>
          <p:cNvCxnSpPr>
            <a:stCxn id="70" idx="0"/>
            <a:endCxn id="23" idx="1"/>
          </p:cNvCxnSpPr>
          <p:nvPr/>
        </p:nvCxnSpPr>
        <p:spPr>
          <a:xfrm rot="5400000" flipH="1" flipV="1">
            <a:off x="6528148" y="3487976"/>
            <a:ext cx="2586712" cy="524092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709718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4.1. </a:t>
            </a:r>
            <a:r>
              <a:rPr lang="ko-KR" altLang="en-US" dirty="0"/>
              <a:t>계속비결산명세서 확인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97337" y="2558977"/>
            <a:ext cx="1293427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계속비결산명세서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계속비결산명세서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계속비결산명세서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계속비결산명세서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계속비결산총괄표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 예산소관부서의 계속비결산명세서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732517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화면에서 계속비사업을 등록하고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계속비세세부사업관리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세세부사업을 연결한 계속비사업만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연결산자료생성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 집계됨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등록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과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계속비세세부사업관리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 경로는 아래와 같음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1)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예산배정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계속비이월사업요구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등록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2)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재정사업관리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사업담당재정관리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예산배정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계속비세세부사업관리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화면에서 계속비사업과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세세부사업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연결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계속비결산조정관리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화면을 통해 계속비사업을 분리한 경우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분리된 계속비사업이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55" name="육각형 54"/>
          <p:cNvSpPr/>
          <p:nvPr/>
        </p:nvSpPr>
        <p:spPr>
          <a:xfrm>
            <a:off x="7200901" y="742680"/>
            <a:ext cx="171608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계속비결산자료 조정</a:t>
            </a:r>
          </a:p>
        </p:txBody>
      </p:sp>
      <p:sp>
        <p:nvSpPr>
          <p:cNvPr id="36" name="육각형 35"/>
          <p:cNvSpPr/>
          <p:nvPr/>
        </p:nvSpPr>
        <p:spPr>
          <a:xfrm>
            <a:off x="8705850" y="742680"/>
            <a:ext cx="18970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계속비결산사업별조서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54" name="육각형 53"/>
          <p:cNvSpPr/>
          <p:nvPr/>
        </p:nvSpPr>
        <p:spPr>
          <a:xfrm>
            <a:off x="5426296" y="742680"/>
            <a:ext cx="1953271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4.1.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계속비결산명세서 확인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140" y="1547813"/>
            <a:ext cx="7632948" cy="4155130"/>
          </a:xfrm>
          <a:prstGeom prst="rect">
            <a:avLst/>
          </a:prstGeom>
        </p:spPr>
      </p:pic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90481" y="153641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2835" y="1723266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6373" y="198116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95205" y="153641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17559" y="1723266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89044" y="2182298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38018" y="153641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60372" y="1723266"/>
            <a:ext cx="344388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1" name="사각형 설명선 20"/>
          <p:cNvSpPr/>
          <p:nvPr/>
        </p:nvSpPr>
        <p:spPr>
          <a:xfrm>
            <a:off x="401669" y="3436184"/>
            <a:ext cx="7625707" cy="2243648"/>
          </a:xfrm>
          <a:prstGeom prst="wedgeRectCallout">
            <a:avLst>
              <a:gd name="adj1" fmla="val -35286"/>
              <a:gd name="adj2" fmla="val -6206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예산관리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&gt; 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예산배정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&gt; </a:t>
            </a:r>
            <a:r>
              <a:rPr kumimoji="0" lang="ko-KR" altLang="en-US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예산이월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&gt; 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계속비이월사업요구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&gt; 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계속비사업관리                              재정사업관리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&gt; 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사업담당재정관리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&gt; </a:t>
            </a:r>
            <a:r>
              <a:rPr kumimoji="0" lang="ko-KR" altLang="en-US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예산관리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&gt; 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예산배정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&gt; </a:t>
            </a:r>
            <a:r>
              <a:rPr kumimoji="0" lang="ko-KR" altLang="en-US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계속비세세부사업관리</a:t>
            </a:r>
            <a:endParaRPr kumimoji="0" lang="en-US" altLang="ko-KR" sz="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417" y="3622194"/>
            <a:ext cx="3748515" cy="2023942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7657" y="3622067"/>
            <a:ext cx="3734409" cy="202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52800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4.1. </a:t>
            </a:r>
            <a:r>
              <a:rPr lang="ko-KR" altLang="en-US" dirty="0"/>
              <a:t>계속비결산명세서 확인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33551" y="2730993"/>
            <a:ext cx="1220999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계속비결산명세서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계속비결산명세서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계속비결산사업별조서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전년도 계속비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결산내역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입력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이전년도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계속비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사업정보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입력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추가된 결산내역자료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계속비결산사업별조서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991796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계속비결산내역을 조정한 경우 조정된 내역이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총괄표에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이전년도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집행내역이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조회되지 않는다면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예산배정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계속비이월사업요구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&gt;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화면에서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등록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전년도복사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기능을 사용하지 않아서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이전년도와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동일한 사업으로 인식되지 않은 경우이며 별도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를 통해 입력해야 함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따라서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등록 시 반드시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전년도복사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기능을 사용해 등록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91988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※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계속비결산자료조정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화면을 통해 분리한 경우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첫해연도는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이전년도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집행내역을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기능을 통해 입력해야 하고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      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다음연도부터는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가져오기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기능을 통해 동으로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이전년도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집행내역을 가져옴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31" name="육각형 30"/>
          <p:cNvSpPr/>
          <p:nvPr/>
        </p:nvSpPr>
        <p:spPr>
          <a:xfrm>
            <a:off x="8705850" y="742680"/>
            <a:ext cx="18970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계속비결산사업별조서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5" name="육각형 24"/>
          <p:cNvSpPr/>
          <p:nvPr/>
        </p:nvSpPr>
        <p:spPr>
          <a:xfrm>
            <a:off x="7200901" y="742680"/>
            <a:ext cx="171608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계속비결산자료 조정</a:t>
            </a:r>
          </a:p>
        </p:txBody>
      </p:sp>
      <p:sp>
        <p:nvSpPr>
          <p:cNvPr id="39" name="육각형 38"/>
          <p:cNvSpPr/>
          <p:nvPr/>
        </p:nvSpPr>
        <p:spPr>
          <a:xfrm>
            <a:off x="5426296" y="742680"/>
            <a:ext cx="1953271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4.1.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계속비결산명세서 확인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74" y="1725771"/>
            <a:ext cx="7681213" cy="4188873"/>
          </a:xfrm>
          <a:prstGeom prst="rect">
            <a:avLst/>
          </a:prstGeom>
        </p:spPr>
      </p:pic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84071" y="180485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4044" y="1998843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88795" y="180485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08768" y="1998843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574433" y="180485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724590" y="1998843"/>
            <a:ext cx="282454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14964" y="227674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27033" y="2484069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573488" y="293140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85557" y="3138730"/>
            <a:ext cx="6805489" cy="15838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688785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4.2. </a:t>
            </a:r>
            <a:r>
              <a:rPr lang="ko-KR" altLang="en-US" dirty="0"/>
              <a:t>계속비결산자료 조정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계속비결산명세서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계속비결산조정관리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계속비결산조정관리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 조건을 설정한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계속비결산내역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게속비사업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조정 대상 사업 체크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선택한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조정화면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진입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계속비결산내역을 분리하는 경우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학교별로 계속비사업을 분리 보고 하는 경우 등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),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 건 체크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조정관리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화면 진입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조회조건의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조정사업내역 포함 여부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체크 후 조회 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계속비결산내역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 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분리된 계속비결산내역이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139" y="1567812"/>
            <a:ext cx="7652873" cy="4163780"/>
          </a:xfrm>
          <a:prstGeom prst="rect">
            <a:avLst/>
          </a:prstGeom>
        </p:spPr>
      </p:pic>
      <p:sp>
        <p:nvSpPr>
          <p:cNvPr id="13" name="타원 1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88100" y="153086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22361" y="1743903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6181" y="1981323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noProof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92824" y="153086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27085" y="1743903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09681" y="2202936"/>
            <a:ext cx="33569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2" name="사각형 설명선 21"/>
          <p:cNvSpPr/>
          <p:nvPr/>
        </p:nvSpPr>
        <p:spPr>
          <a:xfrm>
            <a:off x="3076177" y="3345446"/>
            <a:ext cx="4201945" cy="2159061"/>
          </a:xfrm>
          <a:prstGeom prst="wedgeRectCallout">
            <a:avLst>
              <a:gd name="adj1" fmla="val -34084"/>
              <a:gd name="adj2" fmla="val -102423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조정사업내역 포함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여부 체크 시</a:t>
            </a:r>
            <a:endParaRPr kumimoji="0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3"/>
          <a:srcRect t="15142"/>
          <a:stretch/>
        </p:blipFill>
        <p:spPr>
          <a:xfrm>
            <a:off x="3184178" y="3589695"/>
            <a:ext cx="3985942" cy="1840479"/>
          </a:xfrm>
          <a:prstGeom prst="rect">
            <a:avLst/>
          </a:prstGeom>
        </p:spPr>
      </p:pic>
      <p:sp>
        <p:nvSpPr>
          <p:cNvPr id="24" name="육각형 23"/>
          <p:cNvSpPr/>
          <p:nvPr/>
        </p:nvSpPr>
        <p:spPr>
          <a:xfrm>
            <a:off x="8705850" y="742680"/>
            <a:ext cx="18970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계속비결산사업별조서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25" name="육각형 24"/>
          <p:cNvSpPr/>
          <p:nvPr/>
        </p:nvSpPr>
        <p:spPr>
          <a:xfrm>
            <a:off x="5426296" y="742680"/>
            <a:ext cx="195327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4.1.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계속비결산명세서 확인</a:t>
            </a:r>
          </a:p>
        </p:txBody>
      </p:sp>
      <p:sp>
        <p:nvSpPr>
          <p:cNvPr id="23" name="육각형 22"/>
          <p:cNvSpPr/>
          <p:nvPr/>
        </p:nvSpPr>
        <p:spPr>
          <a:xfrm>
            <a:off x="7200901" y="742680"/>
            <a:ext cx="1716088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4.2.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계속비결산자료 조정</a:t>
            </a: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215211" y="247163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49472" y="2684679"/>
            <a:ext cx="16249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977297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4.2. </a:t>
            </a:r>
            <a:r>
              <a:rPr lang="ko-KR" altLang="en-US" dirty="0"/>
              <a:t>계속비결산자료 조정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61123" y="2513710"/>
            <a:ext cx="1365855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계속비결산명세서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계속비결산조정관리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계속비결산조정관리상세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분리 내역 작성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사업기간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총사업비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입력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계속비결산내역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조정항목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선택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당해연도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예산각목내역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사업을 선택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분리된 계속비사업에 예산각목내역을 반영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조정된 계속비결산내역을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5720191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분리 절차 </a:t>
            </a: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(1/2)</a:t>
            </a: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혹은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가져오기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분리할 계속비사업을 추가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당해연도에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최초 분리한 사업이면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를 통해 분리하고 이전년도에도 분리한 사업이면 반드시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전년도자료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가져오기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기능을  사용해야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이전년도에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분리한 계속비사업과 연결되고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사업기간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총사업비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항목이 자동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셋팅됨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사업기간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총사업비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는 필수 입력 부분이며 나머지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집행내역은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예산각목내역 연결 시 자동으로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셋팅됨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목록에서 예산각목내역과 연결할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체크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140" y="1546140"/>
            <a:ext cx="7632948" cy="4067009"/>
          </a:xfrm>
          <a:prstGeom prst="rect">
            <a:avLst/>
          </a:prstGeom>
        </p:spPr>
      </p:pic>
      <p:sp>
        <p:nvSpPr>
          <p:cNvPr id="16" name="타원 15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8575" y="162135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98548" y="1815341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83262" y="162135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003235" y="1815341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38849" y="245320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28944" y="2630524"/>
            <a:ext cx="339226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06465" y="350521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36618" y="3699205"/>
            <a:ext cx="31747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43" name="육각형 42"/>
          <p:cNvSpPr/>
          <p:nvPr/>
        </p:nvSpPr>
        <p:spPr>
          <a:xfrm>
            <a:off x="8705850" y="742680"/>
            <a:ext cx="18970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계속비결산사업별조서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4" name="육각형 43"/>
          <p:cNvSpPr/>
          <p:nvPr/>
        </p:nvSpPr>
        <p:spPr>
          <a:xfrm>
            <a:off x="5426296" y="742680"/>
            <a:ext cx="195327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4.1.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계속비결산명세서 확인</a:t>
            </a:r>
          </a:p>
        </p:txBody>
      </p:sp>
      <p:sp>
        <p:nvSpPr>
          <p:cNvPr id="42" name="육각형 41"/>
          <p:cNvSpPr/>
          <p:nvPr/>
        </p:nvSpPr>
        <p:spPr>
          <a:xfrm>
            <a:off x="7200901" y="742680"/>
            <a:ext cx="1716088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4.2.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계속비결산자료 조정</a:t>
            </a: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40174" y="295778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8188" y="3151772"/>
            <a:ext cx="1978635" cy="25085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69119" y="3151772"/>
            <a:ext cx="161925" cy="25085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11574" y="2957781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474493" y="4224338"/>
            <a:ext cx="144016" cy="128448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316947" y="404917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435164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4.2. </a:t>
            </a:r>
            <a:r>
              <a:rPr lang="ko-KR" altLang="en-US" dirty="0"/>
              <a:t>계속비결산자료 조정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606067" y="2640371"/>
            <a:ext cx="1075970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계속비결산명세서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계속비결산조정관리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계속비결산조정관리상세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분리 내역 작성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사업기간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총사업비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 입력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계속비결산내역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조정항목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선택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당해연도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예산각목내역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사업을 선택 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분리된 계속비사업에 예산각목내역을 반영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조정된 계속비결산내역을 저장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파일다운로드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통해 목록에 조회된 내용을 다운로드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해당사업만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 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목록에서 선택한 계속비사업과 연결된 예산각목내역만 조회됨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5955560"/>
            <a:ext cx="7651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분리 절차 </a:t>
            </a: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(2/2)</a:t>
            </a:r>
          </a:p>
          <a:p>
            <a:pPr marL="420588" indent="-228600" latinLnBrk="0">
              <a:buFont typeface="+mj-ea"/>
              <a:buAutoNum type="circleNumDbPlain" startAt="3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당해연도예산각목내역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목록에서 연결할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을 선택 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최하위레벨은 선택 불가하며 상위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선택 시 하위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사업항목은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자동 선택됨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- 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 클릭 시 선택한 계속비사업과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집행내역이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연결됨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집행내역이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셋팅되고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당해연도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예산각목내역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b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</a:b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 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에는 연결한 계속비사업명이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셋팅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407988" indent="-216000" latinLnBrk="0">
              <a:buFont typeface="+mj-ea"/>
              <a:buAutoNum type="circleNumDbPlain" startAt="3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조정한 계속비결산내역을 저장함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140" y="1736262"/>
            <a:ext cx="7632948" cy="4164737"/>
          </a:xfrm>
          <a:prstGeom prst="rect">
            <a:avLst/>
          </a:prstGeom>
        </p:spPr>
      </p:pic>
      <p:sp>
        <p:nvSpPr>
          <p:cNvPr id="36" name="직사각형 35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39" name="육각형 38"/>
          <p:cNvSpPr/>
          <p:nvPr/>
        </p:nvSpPr>
        <p:spPr>
          <a:xfrm>
            <a:off x="8705850" y="742680"/>
            <a:ext cx="18970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계속비결산사업별조서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5426296" y="742680"/>
            <a:ext cx="195327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4.1.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계속비결산명세서 확인</a:t>
            </a:r>
          </a:p>
        </p:txBody>
      </p:sp>
      <p:sp>
        <p:nvSpPr>
          <p:cNvPr id="35" name="육각형 34"/>
          <p:cNvSpPr/>
          <p:nvPr/>
        </p:nvSpPr>
        <p:spPr>
          <a:xfrm>
            <a:off x="7200901" y="742680"/>
            <a:ext cx="1716088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4.2.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계속비결산자료 조정</a:t>
            </a:r>
          </a:p>
        </p:txBody>
      </p:sp>
      <p:sp>
        <p:nvSpPr>
          <p:cNvPr id="50" name="직사각형 49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478575" y="181099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598548" y="2004989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83262" y="181099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7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003235" y="2004989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38849" y="266922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28944" y="2846548"/>
            <a:ext cx="339226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7" name="타원 5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06465" y="3747614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36618" y="3941605"/>
            <a:ext cx="31747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9" name="타원 5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40174" y="317380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8188" y="3367796"/>
            <a:ext cx="1978635" cy="25085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69119" y="3367796"/>
            <a:ext cx="161925" cy="250851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62" name="타원 61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11574" y="317380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474493" y="4485201"/>
            <a:ext cx="144016" cy="1315524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64" name="타원 6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316947" y="429121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633470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4.2. </a:t>
            </a:r>
            <a:r>
              <a:rPr lang="ko-KR" altLang="en-US" dirty="0"/>
              <a:t>계속비결산자료 조정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32799" y="2770790"/>
            <a:ext cx="1222508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계속비결산명세서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계속비결산조정관리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계속비결산조정관리상세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6012710"/>
            <a:ext cx="76511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학교별 분리 예시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행추가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계속비사업을 분리할 항목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학교별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추가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사업명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사업기간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’, 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총사업비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입력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분리된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선택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당해연도예산각목내역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목록에서 학교별로 연결할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사업항목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선택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반영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분리조정된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계속비사업과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사업항목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연결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저장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조정 저장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  <p:sp>
        <p:nvSpPr>
          <p:cNvPr id="39" name="육각형 38"/>
          <p:cNvSpPr/>
          <p:nvPr/>
        </p:nvSpPr>
        <p:spPr>
          <a:xfrm>
            <a:off x="8705850" y="742680"/>
            <a:ext cx="1897063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4.3.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계속비결산사업별조서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41" name="육각형 40"/>
          <p:cNvSpPr/>
          <p:nvPr/>
        </p:nvSpPr>
        <p:spPr>
          <a:xfrm>
            <a:off x="5426296" y="742680"/>
            <a:ext cx="195327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4.1.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계속비결산명세서 확인</a:t>
            </a:r>
          </a:p>
        </p:txBody>
      </p:sp>
      <p:sp>
        <p:nvSpPr>
          <p:cNvPr id="35" name="육각형 34"/>
          <p:cNvSpPr/>
          <p:nvPr/>
        </p:nvSpPr>
        <p:spPr>
          <a:xfrm>
            <a:off x="7200901" y="742680"/>
            <a:ext cx="1716088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4.2.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계속비결산자료 조정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021" y="1729805"/>
            <a:ext cx="7641067" cy="4159549"/>
          </a:xfrm>
          <a:prstGeom prst="rect">
            <a:avLst/>
          </a:prstGeom>
        </p:spPr>
      </p:pic>
      <p:sp>
        <p:nvSpPr>
          <p:cNvPr id="24" name="타원 23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091225" y="264332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11198" y="2844346"/>
            <a:ext cx="354033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49943" y="316206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8663" y="3363092"/>
            <a:ext cx="2009775" cy="40001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310533" y="438419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4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3430506" y="4585223"/>
            <a:ext cx="1449225" cy="14503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108809" y="3733569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5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228783" y="3934593"/>
            <a:ext cx="325316" cy="145039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57" name="타원 56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10325" y="1805122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6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30299" y="2006146"/>
            <a:ext cx="292630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3" name="타원 2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436583" y="316206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3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53403" y="3363092"/>
            <a:ext cx="155257" cy="400016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277796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4.3. </a:t>
            </a:r>
            <a:r>
              <a:rPr lang="ko-KR" altLang="en-US" dirty="0"/>
              <a:t>계속비결산명세서 확인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세입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·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세출결산첨부서류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Ⅱ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계속비결산명세서 </a:t>
            </a:r>
            <a:r>
              <a:rPr lang="en-US" altLang="ko-KR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&gt; </a:t>
            </a:r>
            <a:r>
              <a:rPr lang="ko-KR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계속비결산명세서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계속비결산사업별조서 조회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계속비사업담당자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계속비결산사업별조서 양식에 맞게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해당사항 없음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88" y="1540168"/>
            <a:ext cx="7652625" cy="4168464"/>
          </a:xfrm>
          <a:prstGeom prst="rect">
            <a:avLst/>
          </a:prstGeom>
        </p:spPr>
      </p:pic>
      <p:sp>
        <p:nvSpPr>
          <p:cNvPr id="21" name="타원 20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00006" y="1618968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19979" y="1812959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4" name="육각형 13"/>
          <p:cNvSpPr/>
          <p:nvPr/>
        </p:nvSpPr>
        <p:spPr>
          <a:xfrm>
            <a:off x="7200901" y="742680"/>
            <a:ext cx="1716088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계속비결산자료 조정</a:t>
            </a:r>
          </a:p>
        </p:txBody>
      </p:sp>
      <p:sp>
        <p:nvSpPr>
          <p:cNvPr id="15" name="육각형 14"/>
          <p:cNvSpPr/>
          <p:nvPr/>
        </p:nvSpPr>
        <p:spPr>
          <a:xfrm>
            <a:off x="8705850" y="742680"/>
            <a:ext cx="1897063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4.3.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계속비결산사업별조서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 및 출력</a:t>
            </a:r>
          </a:p>
        </p:txBody>
      </p:sp>
      <p:sp>
        <p:nvSpPr>
          <p:cNvPr id="16" name="육각형 15"/>
          <p:cNvSpPr/>
          <p:nvPr/>
        </p:nvSpPr>
        <p:spPr>
          <a:xfrm>
            <a:off x="5426296" y="742680"/>
            <a:ext cx="1953271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4.1.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계속비결산명세서 확인</a:t>
            </a:r>
          </a:p>
        </p:txBody>
      </p:sp>
    </p:spTree>
    <p:extLst>
      <p:ext uri="{BB962C8B-B14F-4D97-AF65-F5344CB8AC3E}">
        <p14:creationId xmlns:p14="http://schemas.microsoft.com/office/powerpoint/2010/main" val="106645097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9"/>
          <p:cNvSpPr txBox="1">
            <a:spLocks/>
          </p:cNvSpPr>
          <p:nvPr/>
        </p:nvSpPr>
        <p:spPr>
          <a:xfrm>
            <a:off x="2430377" y="2196455"/>
            <a:ext cx="7740859" cy="73538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5. </a:t>
            </a:r>
            <a:r>
              <a:rPr lang="ko-KR" altLang="en-US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예산결산서</a:t>
            </a:r>
            <a:r>
              <a:rPr lang="ko-KR" altLang="en-US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 제출 및 </a:t>
            </a:r>
            <a:r>
              <a:rPr lang="ko-KR" altLang="en-US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결산확정</a:t>
            </a:r>
            <a:endParaRPr lang="en-US" altLang="ko-KR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2430377" y="2932479"/>
            <a:ext cx="6984000" cy="0"/>
          </a:xfrm>
          <a:prstGeom prst="line">
            <a:avLst/>
          </a:prstGeom>
          <a:ln w="12700">
            <a:solidFill>
              <a:srgbClr val="2877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879358" y="2949207"/>
            <a:ext cx="2593980" cy="83099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ko-KR"/>
            </a:defPPr>
            <a:lvl1pPr>
              <a:lnSpc>
                <a:spcPct val="150000"/>
              </a:lnSpc>
              <a:defRPr sz="160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defRPr>
            </a:lvl1pPr>
          </a:lstStyle>
          <a:p>
            <a:r>
              <a:rPr lang="ko-KR" altLang="en-US" dirty="0" err="1"/>
              <a:t>예산결산서</a:t>
            </a:r>
            <a:r>
              <a:rPr lang="ko-KR" altLang="en-US" dirty="0"/>
              <a:t> 및 첨부서류 확인</a:t>
            </a:r>
            <a:endParaRPr lang="en-US" altLang="ko-KR" dirty="0"/>
          </a:p>
          <a:p>
            <a:r>
              <a:rPr lang="ko-KR" altLang="en-US" dirty="0"/>
              <a:t>결산 확정</a:t>
            </a:r>
            <a:endParaRPr lang="en-US" altLang="ko-KR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41823" y="3102367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 CJK KR Bold" pitchFamily="34" charset="-127"/>
                <a:ea typeface="Noto Sans CJK KR Bold" pitchFamily="34" charset="-127"/>
                <a:cs typeface="+mn-cs"/>
              </a:rPr>
              <a:t>1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41823" y="3466215"/>
            <a:ext cx="352132" cy="216024"/>
          </a:xfrm>
          <a:prstGeom prst="round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latin typeface="Noto Sans CJK KR Bold" pitchFamily="34" charset="-127"/>
                <a:ea typeface="Noto Sans CJK KR Bold" pitchFamily="34" charset="-127"/>
              </a:rPr>
              <a:t>2</a:t>
            </a:r>
            <a:endParaRPr lang="ko-KR" altLang="en-US" sz="900" dirty="0">
              <a:latin typeface="Noto Sans CJK KR Bold" pitchFamily="34" charset="-127"/>
              <a:ea typeface="Noto Sans CJK KR Bold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264322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0. </a:t>
            </a:r>
            <a:r>
              <a:rPr lang="ko-KR" altLang="en-US" dirty="0"/>
              <a:t>업무처리 흐름도 </a:t>
            </a:r>
            <a:r>
              <a:rPr lang="en-US" altLang="ko-KR" dirty="0"/>
              <a:t>(</a:t>
            </a:r>
            <a:r>
              <a:rPr lang="ko-KR" altLang="en-US" dirty="0" err="1">
                <a:solidFill>
                  <a:prstClr val="black"/>
                </a:solidFill>
              </a:rPr>
              <a:t>예산결산서</a:t>
            </a:r>
            <a:r>
              <a:rPr lang="ko-KR" altLang="en-US" dirty="0">
                <a:solidFill>
                  <a:prstClr val="black"/>
                </a:solidFill>
              </a:rPr>
              <a:t> 제출 및 </a:t>
            </a:r>
            <a:r>
              <a:rPr lang="ko-KR" altLang="en-US" dirty="0" err="1">
                <a:solidFill>
                  <a:prstClr val="black"/>
                </a:solidFill>
              </a:rPr>
              <a:t>결산확정</a:t>
            </a:r>
            <a:r>
              <a:rPr lang="en-US" altLang="ko-KR" dirty="0">
                <a:solidFill>
                  <a:prstClr val="black"/>
                </a:solidFill>
              </a:rPr>
              <a:t>)</a:t>
            </a:r>
            <a:endParaRPr lang="ko-KR" altLang="en-US" dirty="0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033827"/>
              </p:ext>
            </p:extLst>
          </p:nvPr>
        </p:nvGraphicFramePr>
        <p:xfrm>
          <a:off x="594172" y="1260351"/>
          <a:ext cx="9433048" cy="5616624"/>
        </p:xfrm>
        <a:graphic>
          <a:graphicData uri="http://schemas.openxmlformats.org/drawingml/2006/table">
            <a:tbl>
              <a:tblPr/>
              <a:tblGrid>
                <a:gridCol w="1008112">
                  <a:extLst>
                    <a:ext uri="{9D8B030D-6E8A-4147-A177-3AD203B41FA5}">
                      <a16:colId xmlns:a16="http://schemas.microsoft.com/office/drawing/2014/main" val="4250695459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368625217"/>
                    </a:ext>
                  </a:extLst>
                </a:gridCol>
                <a:gridCol w="74168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7068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</a:rPr>
                        <a:t>조직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000" b="1" kern="0" spc="-10" dirty="0" err="1">
                          <a:solidFill>
                            <a:schemeClr val="bg1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</a:rPr>
                        <a:t>업무흐름도</a:t>
                      </a:r>
                      <a:endParaRPr lang="ko-KR" altLang="en-US" sz="1000" kern="0" spc="0" dirty="0">
                        <a:solidFill>
                          <a:schemeClr val="bg1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3373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결산총괄부서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본청재무과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총괄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예산결산 담당자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8955182"/>
                  </a:ext>
                </a:extLst>
              </a:tr>
              <a:tr h="2296183"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예산소관부서</a:t>
                      </a:r>
                      <a:endParaRPr lang="en-US" altLang="ko-KR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본청각과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교육지원청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,</a:t>
                      </a: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직속기관</a:t>
                      </a:r>
                      <a:r>
                        <a:rPr lang="en-US" altLang="ko-KR" sz="1000" b="1" kern="0" spc="-1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)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세입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세출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세외</a:t>
                      </a:r>
                      <a:endParaRPr lang="en-US" altLang="ko-KR" sz="1000" b="1" kern="0" spc="-10" baseline="0" noProof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  <a:p>
                      <a:pPr marL="11430" marR="63500" lvl="0" indent="-635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채권</a:t>
                      </a:r>
                      <a: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/</a:t>
                      </a:r>
                      <a:r>
                        <a:rPr lang="ko-KR" altLang="en-US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부채</a:t>
                      </a:r>
                      <a:br>
                        <a:rPr lang="en-US" altLang="ko-KR" sz="1000" b="1" kern="0" spc="-10" baseline="0" noProof="0" dirty="0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</a:br>
                      <a:r>
                        <a:rPr lang="ko-KR" altLang="en-US" sz="1000" b="1" kern="0" spc="-10" baseline="0" noProof="0" dirty="0" err="1">
                          <a:solidFill>
                            <a:srgbClr val="000000"/>
                          </a:solidFill>
                          <a:effectLst/>
                          <a:latin typeface="Noto Sans CJK KR Medium" panose="020B0600000000000000" pitchFamily="34" charset="-127"/>
                          <a:ea typeface="Noto Sans CJK KR Medium" panose="020B0600000000000000" pitchFamily="34" charset="-127"/>
                          <a:cs typeface="+mn-cs"/>
                        </a:rPr>
                        <a:t>결산담당자</a:t>
                      </a:r>
                      <a:endParaRPr lang="ko-KR" altLang="en-US" sz="1000" b="1" kern="0" spc="-1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  <a:cs typeface="+mn-cs"/>
                      </a:endParaRPr>
                    </a:p>
                  </a:txBody>
                  <a:tcPr marL="0" marR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" marR="63500" indent="-6350" algn="ctr" fontAlgn="base" latinLnBrk="0">
                        <a:lnSpc>
                          <a:spcPct val="120000"/>
                        </a:lnSpc>
                        <a:spcBef>
                          <a:spcPts val="140"/>
                        </a:spcBef>
                        <a:spcAft>
                          <a:spcPts val="20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Noto Sans CJK KR Medium" panose="020B0600000000000000" pitchFamily="34" charset="-127"/>
                        <a:ea typeface="Noto Sans CJK KR Medium" panose="020B0600000000000000" pitchFamily="34" charset="-127"/>
                      </a:endParaRPr>
                    </a:p>
                  </a:txBody>
                  <a:tcPr marL="71755" marR="71755" marT="36068" marB="36068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3989931"/>
                  </a:ext>
                </a:extLst>
              </a:tr>
            </a:tbl>
          </a:graphicData>
        </a:graphic>
      </p:graphicFrame>
      <p:sp>
        <p:nvSpPr>
          <p:cNvPr id="21" name="Rectangle 53"/>
          <p:cNvSpPr>
            <a:spLocks noChangeArrowheads="1"/>
          </p:cNvSpPr>
          <p:nvPr/>
        </p:nvSpPr>
        <p:spPr bwMode="auto">
          <a:xfrm>
            <a:off x="2902526" y="2862445"/>
            <a:ext cx="1212274" cy="42774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/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5.1. </a:t>
            </a:r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예산결산서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및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defTabSz="957263"/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첨부서류 확인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2" name="Rectangle 53"/>
          <p:cNvSpPr>
            <a:spLocks noChangeArrowheads="1"/>
          </p:cNvSpPr>
          <p:nvPr/>
        </p:nvSpPr>
        <p:spPr bwMode="auto">
          <a:xfrm>
            <a:off x="4874148" y="2867860"/>
            <a:ext cx="1056441" cy="41691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/>
            <a:r>
              <a:rPr lang="ko-KR" altLang="en-US" sz="1000" dirty="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예산결산서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pPr algn="ctr" defTabSz="957263"/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의회 제출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3" name="Rectangle 53"/>
          <p:cNvSpPr>
            <a:spLocks noChangeArrowheads="1"/>
          </p:cNvSpPr>
          <p:nvPr/>
        </p:nvSpPr>
        <p:spPr bwMode="auto">
          <a:xfrm>
            <a:off x="6775486" y="2867860"/>
            <a:ext cx="942995" cy="41691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/>
            <a:r>
              <a:rPr lang="ko-KR" altLang="en-US" sz="100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의회 심의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4" name="Rectangle 53"/>
          <p:cNvSpPr>
            <a:spLocks noChangeArrowheads="1"/>
          </p:cNvSpPr>
          <p:nvPr/>
        </p:nvSpPr>
        <p:spPr bwMode="auto">
          <a:xfrm>
            <a:off x="8563378" y="2867860"/>
            <a:ext cx="911848" cy="41691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957263"/>
            <a:r>
              <a:rPr lang="en-US" altLang="ko-KR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5.2. 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결산 확정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5" name="Rectangle 53"/>
          <p:cNvSpPr>
            <a:spLocks noChangeArrowheads="1"/>
          </p:cNvSpPr>
          <p:nvPr/>
        </p:nvSpPr>
        <p:spPr bwMode="auto">
          <a:xfrm>
            <a:off x="2902526" y="5621009"/>
            <a:ext cx="1212274" cy="43117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957263"/>
            <a:r>
              <a:rPr lang="ko-KR" altLang="en-US" sz="1000" err="1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결산자료</a:t>
            </a:r>
            <a:r>
              <a:rPr lang="ko-KR" altLang="en-US" sz="1000" dirty="0">
                <a:solidFill>
                  <a:srgbClr val="000000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 작성</a:t>
            </a:r>
            <a:endParaRPr lang="en-US" altLang="ko-KR" sz="1000" dirty="0">
              <a:solidFill>
                <a:srgbClr val="000000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cxnSp>
        <p:nvCxnSpPr>
          <p:cNvPr id="4" name="직선 화살표 연결선 3"/>
          <p:cNvCxnSpPr>
            <a:stCxn id="25" idx="0"/>
            <a:endCxn id="21" idx="2"/>
          </p:cNvCxnSpPr>
          <p:nvPr/>
        </p:nvCxnSpPr>
        <p:spPr>
          <a:xfrm flipV="1">
            <a:off x="3508663" y="3290190"/>
            <a:ext cx="0" cy="233081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/>
          <p:cNvCxnSpPr>
            <a:stCxn id="21" idx="3"/>
            <a:endCxn id="22" idx="1"/>
          </p:cNvCxnSpPr>
          <p:nvPr/>
        </p:nvCxnSpPr>
        <p:spPr>
          <a:xfrm flipV="1">
            <a:off x="4114800" y="3076317"/>
            <a:ext cx="759348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>
            <a:stCxn id="22" idx="3"/>
            <a:endCxn id="23" idx="1"/>
          </p:cNvCxnSpPr>
          <p:nvPr/>
        </p:nvCxnSpPr>
        <p:spPr>
          <a:xfrm>
            <a:off x="5930589" y="3076317"/>
            <a:ext cx="84489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>
            <a:stCxn id="23" idx="3"/>
            <a:endCxn id="24" idx="1"/>
          </p:cNvCxnSpPr>
          <p:nvPr/>
        </p:nvCxnSpPr>
        <p:spPr>
          <a:xfrm>
            <a:off x="7718481" y="3076317"/>
            <a:ext cx="84489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28664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481" y="1546715"/>
            <a:ext cx="7675347" cy="4155858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5.1. </a:t>
            </a:r>
            <a:r>
              <a:rPr lang="ko-KR" altLang="en-US" dirty="0" err="1"/>
              <a:t>예산결산서</a:t>
            </a:r>
            <a:r>
              <a:rPr lang="ko-KR" altLang="en-US" dirty="0"/>
              <a:t> 및 첨부서류 확인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63431" y="2534700"/>
            <a:ext cx="1340065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결산보고서일괄출력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결산보고서일괄출력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예산결산서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및 첨부서류 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결산보고서일괄출력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목록에서 확인 원하는 항목 선택 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결산서 및 첨부서류 확인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항목확인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출력구분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: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간지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+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보고서 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간지출력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,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보고서출력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선택한 보고서를 일괄적으로 출력하여 확인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조회구분의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간지선택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항목을 체크하는 경우 출력물들 중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간지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항목들만 체크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체크해제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36" name="육각형 35"/>
          <p:cNvSpPr/>
          <p:nvPr/>
        </p:nvSpPr>
        <p:spPr>
          <a:xfrm>
            <a:off x="9207334" y="742680"/>
            <a:ext cx="136750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 확정</a:t>
            </a:r>
          </a:p>
        </p:txBody>
      </p:sp>
      <p:sp>
        <p:nvSpPr>
          <p:cNvPr id="54" name="육각형 53"/>
          <p:cNvSpPr/>
          <p:nvPr/>
        </p:nvSpPr>
        <p:spPr>
          <a:xfrm>
            <a:off x="7766769" y="742680"/>
            <a:ext cx="1635992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5.1. 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예산결산서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첨부서류 확인</a:t>
            </a: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526200" y="1552575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650935" y="1753709"/>
            <a:ext cx="30934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3453" y="7092000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다음페이지 계속 ▼</a:t>
            </a:r>
          </a:p>
        </p:txBody>
      </p:sp>
    </p:spTree>
    <p:extLst>
      <p:ext uri="{BB962C8B-B14F-4D97-AF65-F5344CB8AC3E}">
        <p14:creationId xmlns:p14="http://schemas.microsoft.com/office/powerpoint/2010/main" val="171213059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148" y="1864422"/>
            <a:ext cx="7596775" cy="4124787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5.1. </a:t>
            </a:r>
            <a:r>
              <a:rPr lang="ko-KR" altLang="en-US" dirty="0" err="1"/>
              <a:t>예산결산서</a:t>
            </a:r>
            <a:r>
              <a:rPr lang="ko-KR" altLang="en-US" dirty="0"/>
              <a:t> 및 첨부서류 확인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597871" y="2746477"/>
            <a:ext cx="1092359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계속비결산사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및 첨부서류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일괄출력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인쇄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눌러 결산보고서 및 첨부서류 출력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2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결산보고서일괄출력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결산보고서일괄출력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334825" y="1710457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500063" y="1864422"/>
            <a:ext cx="197643" cy="140528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7911" y="6144027"/>
            <a:ext cx="7651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좌측 보고서 목록에서 원하는 보고서를 선택하여 조회 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8" name="육각형 17"/>
          <p:cNvSpPr/>
          <p:nvPr/>
        </p:nvSpPr>
        <p:spPr>
          <a:xfrm>
            <a:off x="9207334" y="742680"/>
            <a:ext cx="1367500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5.2. 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 확정</a:t>
            </a:r>
          </a:p>
        </p:txBody>
      </p:sp>
      <p:sp>
        <p:nvSpPr>
          <p:cNvPr id="21" name="육각형 20"/>
          <p:cNvSpPr/>
          <p:nvPr/>
        </p:nvSpPr>
        <p:spPr>
          <a:xfrm>
            <a:off x="7766769" y="742680"/>
            <a:ext cx="1635992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5.1. </a:t>
            </a:r>
            <a:r>
              <a:rPr lang="ko-KR" altLang="en-US" sz="90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예산결산서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</a:t>
            </a:r>
            <a:endParaRPr lang="en-US" altLang="ko-KR" sz="900" dirty="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첨부서류 확인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223453" y="1476375"/>
            <a:ext cx="7840558" cy="216000"/>
          </a:xfrm>
          <a:prstGeom prst="rect">
            <a:avLst/>
          </a:prstGeom>
          <a:solidFill>
            <a:srgbClr val="2877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/>
              <a:t>▲ 이전 페이지에 이어서</a:t>
            </a:r>
          </a:p>
        </p:txBody>
      </p:sp>
    </p:spTree>
    <p:extLst>
      <p:ext uri="{BB962C8B-B14F-4D97-AF65-F5344CB8AC3E}">
        <p14:creationId xmlns:p14="http://schemas.microsoft.com/office/powerpoint/2010/main" val="238417900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50" y="1620391"/>
            <a:ext cx="7656663" cy="4123619"/>
          </a:xfrm>
          <a:prstGeom prst="rect">
            <a:avLst/>
          </a:prstGeom>
        </p:spPr>
      </p:pic>
      <p:sp>
        <p:nvSpPr>
          <p:cNvPr id="33" name="제목 2">
            <a:extLst>
              <a:ext uri="{FF2B5EF4-FFF2-40B4-BE49-F238E27FC236}">
                <a16:creationId xmlns:a16="http://schemas.microsoft.com/office/drawing/2014/main" id="{23AB7B2C-5456-4F86-8B57-2F45841CEB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ko-KR" dirty="0"/>
              <a:t>5.2. </a:t>
            </a:r>
            <a:r>
              <a:rPr lang="ko-KR" altLang="en-US" dirty="0"/>
              <a:t>결산 확정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5837B9-8522-49F7-B83C-7F1D16BFE7CF}"/>
              </a:ext>
            </a:extLst>
          </p:cNvPr>
          <p:cNvSpPr txBox="1"/>
          <p:nvPr/>
        </p:nvSpPr>
        <p:spPr>
          <a:xfrm>
            <a:off x="9227416" y="298438"/>
            <a:ext cx="118494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>
              <a:defRPr/>
            </a:pPr>
            <a:r>
              <a:rPr lang="en-US" altLang="ko-KR" sz="1400" b="1" dirty="0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Ⅱ</a:t>
            </a:r>
            <a:r>
              <a:rPr lang="en-US" altLang="ko-KR" sz="1400" b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. </a:t>
            </a:r>
            <a:r>
              <a:rPr lang="ko-KR" altLang="en-US" sz="1400" b="1" dirty="0" err="1">
                <a:solidFill>
                  <a:srgbClr val="287790"/>
                </a:solidFill>
                <a:latin typeface="Noto Sans CJK KR Regular" pitchFamily="34" charset="-127"/>
                <a:ea typeface="Noto Sans CJK KR Regular" pitchFamily="34" charset="-127"/>
              </a:rPr>
              <a:t>세부업무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287790"/>
              </a:solidFill>
              <a:effectLst/>
              <a:uLnTx/>
              <a:uFillTx/>
              <a:latin typeface="Noto Sans CJK KR Regular" pitchFamily="34" charset="-127"/>
              <a:ea typeface="Noto Sans CJK KR Regular" pitchFamily="34" charset="-127"/>
              <a:cs typeface="+mn-cs"/>
            </a:endParaRPr>
          </a:p>
        </p:txBody>
      </p:sp>
      <p:sp>
        <p:nvSpPr>
          <p:cNvPr id="26" name="모서리가 둥근 직사각형 14">
            <a:extLst>
              <a:ext uri="{FF2B5EF4-FFF2-40B4-BE49-F238E27FC236}">
                <a16:creationId xmlns:a16="http://schemas.microsoft.com/office/drawing/2014/main" id="{E6D0653A-BE0A-4114-A3FE-AC283A0DDB6C}"/>
              </a:ext>
            </a:extLst>
          </p:cNvPr>
          <p:cNvSpPr/>
          <p:nvPr/>
        </p:nvSpPr>
        <p:spPr>
          <a:xfrm rot="16200000">
            <a:off x="3436632" y="2619681"/>
            <a:ext cx="1414836" cy="7675811"/>
          </a:xfrm>
          <a:prstGeom prst="roundRect">
            <a:avLst>
              <a:gd name="adj" fmla="val 4906"/>
            </a:avLst>
          </a:prstGeom>
          <a:solidFill>
            <a:srgbClr val="BAD98A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텍스트 개체 틀 5"/>
          <p:cNvSpPr txBox="1">
            <a:spLocks/>
          </p:cNvSpPr>
          <p:nvPr/>
        </p:nvSpPr>
        <p:spPr>
          <a:xfrm>
            <a:off x="306140" y="1188343"/>
            <a:ext cx="8136904" cy="329896"/>
          </a:xfrm>
          <a:prstGeom prst="rect">
            <a:avLst/>
          </a:prstGeom>
          <a:noFill/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Noto Sans CJK KR Regular" pitchFamily="34" charset="-127"/>
                <a:ea typeface="Noto Sans CJK KR Regular" pitchFamily="34" charset="-127"/>
                <a:cs typeface="+mn-cs"/>
              </a:defRPr>
            </a:lvl1pPr>
            <a:lvl2pPr marL="52152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305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58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6112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64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9168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696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2224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결산관리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예산결산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결산자료관리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&gt;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결산마감관리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세출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Noto Sans CJK KR Regular" pitchFamily="34" charset="-127"/>
                <a:ea typeface="Noto Sans CJK KR Regular" pitchFamily="34" charset="-127"/>
                <a:cs typeface="+mn-cs"/>
              </a:rPr>
              <a:t>)</a:t>
            </a:r>
            <a:endParaRPr lang="en-US" altLang="ko-KR" sz="1200" b="1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252476" y="1566728"/>
            <a:ext cx="2278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목적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연결산확정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사용자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총괄예산결산담당자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시도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예산소관부서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결산담당자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본청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/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기관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</a:t>
            </a:r>
          </a:p>
          <a:p>
            <a:pPr marL="179388" lvl="0" latinLnBrk="0">
              <a:defRPr/>
            </a:pP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171450" lvl="0" indent="-1714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시스템 흐름</a:t>
            </a:r>
            <a:endParaRPr lang="en-US" altLang="ko-KR" sz="1000" dirty="0">
              <a:solidFill>
                <a:prstClr val="black"/>
              </a:solidFill>
              <a:latin typeface="Noto Sans CJK KR Bold" pitchFamily="34" charset="-127"/>
              <a:ea typeface="Noto Sans CJK KR Bold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연결산확정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해당연도의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확정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358775" lvl="0" indent="-179388" latinLnBrk="0">
              <a:buFont typeface="+mj-ea"/>
              <a:buAutoNum type="circleNumDbPlain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[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연결산확정취소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]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버튼을 클릭하여 연결산확정을 취소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7911" y="5855993"/>
            <a:ext cx="76511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latinLnBrk="0">
              <a:buFont typeface="Wingdings" panose="05000000000000000000" pitchFamily="2" charset="2"/>
              <a:buChar char="v"/>
              <a:defRPr/>
            </a:pPr>
            <a:r>
              <a:rPr lang="en-US" altLang="ko-KR" sz="1000" dirty="0">
                <a:solidFill>
                  <a:prstClr val="black"/>
                </a:solidFill>
                <a:latin typeface="Noto Sans CJK KR Bold" pitchFamily="34" charset="-127"/>
                <a:ea typeface="Noto Sans CJK KR Bold" pitchFamily="34" charset="-127"/>
              </a:rPr>
              <a:t>Tips</a:t>
            </a: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연결산이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확정되는경우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모든 자료의 수정 및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재집계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불가능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  <a:p>
            <a:pPr marL="407988" indent="-216000" latinLnBrk="0">
              <a:buFont typeface="+mj-ea"/>
              <a:buAutoNum type="circleNumDbPlain"/>
              <a:defRPr/>
            </a:pP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연결산확정시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연결산마감관리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목록의 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‘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연결산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(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보고서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)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확정</a:t>
            </a:r>
            <a:r>
              <a:rPr lang="en-US" altLang="ko-KR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’ 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항목에 </a:t>
            </a:r>
            <a:r>
              <a:rPr lang="ko-KR" altLang="en-US" sz="1000" dirty="0" err="1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처리일시와</a:t>
            </a:r>
            <a:r>
              <a:rPr lang="ko-KR" altLang="en-US" sz="1000" dirty="0">
                <a:solidFill>
                  <a:prstClr val="black"/>
                </a:solidFill>
                <a:latin typeface="Noto Sans CJK KR Regular" pitchFamily="34" charset="-127"/>
                <a:ea typeface="Noto Sans CJK KR Regular" pitchFamily="34" charset="-127"/>
              </a:rPr>
              <a:t> 담당자 표시</a:t>
            </a:r>
            <a:endParaRPr lang="en-US" altLang="ko-KR" sz="1000" dirty="0">
              <a:solidFill>
                <a:prstClr val="black"/>
              </a:solidFill>
              <a:latin typeface="Noto Sans CJK KR Regular" pitchFamily="34" charset="-127"/>
              <a:ea typeface="Noto Sans CJK KR Regular" pitchFamily="34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6818175" y="232620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1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6919097" y="2536860"/>
            <a:ext cx="411977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B36B8157-D26A-44E9-9523-C331F2EE27C9}"/>
              </a:ext>
            </a:extLst>
          </p:cNvPr>
          <p:cNvSpPr/>
          <p:nvPr/>
        </p:nvSpPr>
        <p:spPr>
          <a:xfrm>
            <a:off x="7220606" y="2326200"/>
            <a:ext cx="224138" cy="224138"/>
          </a:xfrm>
          <a:prstGeom prst="ellipse">
            <a:avLst/>
          </a:prstGeom>
          <a:solidFill>
            <a:srgbClr val="E83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00" b="1" dirty="0">
                <a:solidFill>
                  <a:prstClr val="white"/>
                </a:solidFill>
                <a:latin typeface="Noto Sans CJK KR Bold" pitchFamily="34" charset="-127"/>
                <a:ea typeface="Noto Sans CJK KR Bold" pitchFamily="34" charset="-127"/>
              </a:rPr>
              <a:t>2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Bold" pitchFamily="34" charset="-127"/>
              <a:ea typeface="Noto Sans CJK KR Bold" pitchFamily="34" charset="-127"/>
              <a:cs typeface="+mn-cs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1FCD517-7506-4E7E-A339-212F7F8E38D2}"/>
              </a:ext>
            </a:extLst>
          </p:cNvPr>
          <p:cNvSpPr/>
          <p:nvPr/>
        </p:nvSpPr>
        <p:spPr>
          <a:xfrm>
            <a:off x="7321528" y="2536860"/>
            <a:ext cx="547709" cy="149225"/>
          </a:xfrm>
          <a:prstGeom prst="rect">
            <a:avLst/>
          </a:prstGeom>
          <a:noFill/>
          <a:ln w="19050">
            <a:solidFill>
              <a:srgbClr val="E8343D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 CJK KR Medium"/>
              <a:ea typeface="Noto Sans CJK KR Medium"/>
              <a:cs typeface="+mn-cs"/>
            </a:endParaRPr>
          </a:p>
        </p:txBody>
      </p:sp>
      <p:sp>
        <p:nvSpPr>
          <p:cNvPr id="23" name="육각형 22"/>
          <p:cNvSpPr/>
          <p:nvPr/>
        </p:nvSpPr>
        <p:spPr>
          <a:xfrm>
            <a:off x="7766769" y="742680"/>
            <a:ext cx="1635992" cy="392400"/>
          </a:xfrm>
          <a:prstGeom prst="hexagon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5.1. </a:t>
            </a:r>
            <a:r>
              <a:rPr lang="ko-KR" altLang="en-US" sz="9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예산결산서</a:t>
            </a:r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</a:t>
            </a:r>
            <a:endParaRPr lang="en-US" altLang="ko-KR" sz="9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첨부서류 확인</a:t>
            </a:r>
          </a:p>
        </p:txBody>
      </p:sp>
      <p:sp>
        <p:nvSpPr>
          <p:cNvPr id="22" name="육각형 21"/>
          <p:cNvSpPr/>
          <p:nvPr/>
        </p:nvSpPr>
        <p:spPr>
          <a:xfrm>
            <a:off x="9207334" y="742680"/>
            <a:ext cx="1367500" cy="392400"/>
          </a:xfrm>
          <a:prstGeom prst="hexagon">
            <a:avLst/>
          </a:prstGeom>
          <a:solidFill>
            <a:srgbClr val="6DBDD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ko-KR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5.2. </a:t>
            </a:r>
            <a:r>
              <a:rPr lang="ko-KR" altLang="en-US" sz="90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 확정</a:t>
            </a:r>
          </a:p>
        </p:txBody>
      </p:sp>
    </p:spTree>
    <p:extLst>
      <p:ext uri="{BB962C8B-B14F-4D97-AF65-F5344CB8AC3E}">
        <p14:creationId xmlns:p14="http://schemas.microsoft.com/office/powerpoint/2010/main" val="1977727298"/>
      </p:ext>
    </p:extLst>
  </p:cSld>
  <p:clrMapOvr>
    <a:masterClrMapping/>
  </p:clrMapOvr>
</p:sld>
</file>

<file path=ppt/theme/theme1.xml><?xml version="1.0" encoding="utf-8"?>
<a:theme xmlns:a="http://schemas.openxmlformats.org/drawingml/2006/main" name="표지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목차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개요페이지_핑크_본문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간지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본문_블루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rgbClr val="6DBDD7"/>
        </a:solidFill>
      </a:spPr>
      <a:bodyPr wrap="square" lIns="0" tIns="0" rIns="0" bIns="0" rtlCol="0" anchor="ctr" anchorCtr="0">
        <a:noAutofit/>
      </a:bodyPr>
      <a:lstStyle>
        <a:defPPr>
          <a:defRPr dirty="0"/>
        </a:defPPr>
      </a:lstStyle>
    </a:txDef>
  </a:objectDefaults>
  <a:extraClrSchemeLst/>
</a:theme>
</file>

<file path=ppt/theme/theme6.xml><?xml version="1.0" encoding="utf-8"?>
<a:theme xmlns:a="http://schemas.openxmlformats.org/drawingml/2006/main" name="본문_노랑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본문_그린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개요페이지_핑크_본문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본문_블루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noFill/>
        </a:ln>
      </a:spPr>
      <a:bodyPr rtlCol="0" anchor="ctr"/>
      <a:lstStyle>
        <a:defPPr marL="0" marR="0" indent="0" algn="ctr" defTabSz="1043056" rtl="0" eaLnBrk="1" fontAlgn="auto" latinLnBrk="1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000" b="0" i="0" u="none" strike="noStrike" kern="1200" cap="none" spc="0" normalizeH="0" baseline="0" noProof="0">
            <a:ln>
              <a:noFill/>
            </a:ln>
            <a:solidFill>
              <a:prstClr val="white"/>
            </a:solidFill>
            <a:effectLst/>
            <a:uLnTx/>
            <a:uFillTx/>
            <a:latin typeface="나눔스퀘어 Bold" panose="020B0600000101010101" pitchFamily="50" charset="-127"/>
            <a:ea typeface="나눔스퀘어 Bold" panose="020B0600000101010101" pitchFamily="50" charset="-127"/>
            <a:cs typeface="+mn-cs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solidFill>
          <a:srgbClr val="6DBDD7"/>
        </a:solidFill>
      </a:spPr>
      <a:bodyPr wrap="square" lIns="0" tIns="0" rIns="0" bIns="0" rtlCol="0" anchor="ctr" anchorCtr="0">
        <a:noAutofit/>
      </a:bodyPr>
      <a:lstStyle>
        <a:defPPr>
          <a:defRPr dirty="0"/>
        </a:defPPr>
      </a:lstStyle>
    </a:txDef>
  </a:objectDefaults>
  <a:extraClrSchemeLst/>
</a:theme>
</file>

<file path=ppt/theme/theme10.xml><?xml version="1.0" encoding="utf-8"?>
<a:theme xmlns:a="http://schemas.openxmlformats.org/drawingml/2006/main" name="2_개요페이지_핑크_본문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Noto Sans CJK KR Bold"/>
        <a:ea typeface="Noto Sans CJK KR Bold"/>
        <a:cs typeface=""/>
      </a:majorFont>
      <a:minorFont>
        <a:latin typeface="Noto Sans CJK KR Medium"/>
        <a:ea typeface="Noto Sans CJK KR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19180</TotalTime>
  <Words>12443</Words>
  <Application>Microsoft Office PowerPoint</Application>
  <PresentationFormat>사용자 지정</PresentationFormat>
  <Paragraphs>2786</Paragraphs>
  <Slides>81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10</vt:i4>
      </vt:variant>
      <vt:variant>
        <vt:lpstr>슬라이드 제목</vt:lpstr>
      </vt:variant>
      <vt:variant>
        <vt:i4>81</vt:i4>
      </vt:variant>
    </vt:vector>
  </HeadingPairs>
  <TitlesOfParts>
    <vt:vector size="97" baseType="lpstr">
      <vt:lpstr>Noto Sans CJK KR Bold</vt:lpstr>
      <vt:lpstr>Noto Sans CJK KR Medium</vt:lpstr>
      <vt:lpstr>Noto Sans CJK KR Regular</vt:lpstr>
      <vt:lpstr>맑은 고딕</vt:lpstr>
      <vt:lpstr>Arial</vt:lpstr>
      <vt:lpstr>Wingdings</vt:lpstr>
      <vt:lpstr>표지</vt:lpstr>
      <vt:lpstr>목차</vt:lpstr>
      <vt:lpstr>개요페이지_핑크_본문</vt:lpstr>
      <vt:lpstr>간지</vt:lpstr>
      <vt:lpstr>본문_블루</vt:lpstr>
      <vt:lpstr>본문_노랑</vt:lpstr>
      <vt:lpstr>본문_그린</vt:lpstr>
      <vt:lpstr>1_개요페이지_핑크_본문</vt:lpstr>
      <vt:lpstr>1_본문_블루</vt:lpstr>
      <vt:lpstr>2_개요페이지_핑크_본문</vt:lpstr>
      <vt:lpstr>PowerPoint 프레젠테이션</vt:lpstr>
      <vt:lpstr>CONTENTS</vt:lpstr>
      <vt:lpstr>PowerPoint 프레젠테이션</vt:lpstr>
      <vt:lpstr>1. 예산결산 개요</vt:lpstr>
      <vt:lpstr>2. 예산결산 업무처리 흐름도</vt:lpstr>
      <vt:lpstr>3. 메뉴 및 권한</vt:lpstr>
      <vt:lpstr>3. 메뉴 및 권한</vt:lpstr>
      <vt:lpstr>PowerPoint 프레젠테이션</vt:lpstr>
      <vt:lpstr>PowerPoint 프레젠테이션</vt:lpstr>
      <vt:lpstr>0. 업무처리 흐름도 (업무별 마감 확인/접수, 결산자료 생성 및 확인)</vt:lpstr>
      <vt:lpstr>1.1. 월마감</vt:lpstr>
      <vt:lpstr>1.2. 세입·세출 결산조서 등 월결산서 확인(본청 / 기관)</vt:lpstr>
      <vt:lpstr>1.2. 세입·세출 결산조서 등 월결산서 확인(본청 / 기관)</vt:lpstr>
      <vt:lpstr>1.3. 결산자료 제출</vt:lpstr>
      <vt:lpstr>1.4. 결산자료 접수</vt:lpstr>
      <vt:lpstr>1.5. 세입·세출 결산조서 등 월결산서 확인(총괄)</vt:lpstr>
      <vt:lpstr>1.5. 세입·세출 결산조서 등 월결산서 확인(총괄)</vt:lpstr>
      <vt:lpstr>1.6. 예산이월 마감</vt:lpstr>
      <vt:lpstr>1.7. 예산이월 확정</vt:lpstr>
      <vt:lpstr>1.8. 연결산자료생성</vt:lpstr>
      <vt:lpstr>1.8. 연결산자료생성</vt:lpstr>
      <vt:lpstr>PowerPoint 프레젠테이션</vt:lpstr>
      <vt:lpstr>0. 업무처리 흐름도 (세입·세출 결산서 작성 및 출력)</vt:lpstr>
      <vt:lpstr>2.1. 결산개요현황 작성 및 출력</vt:lpstr>
      <vt:lpstr>2.1. 결산개요현황 작성 및 출력</vt:lpstr>
      <vt:lpstr>2.1. 결산개요현황 작성 및 출력</vt:lpstr>
      <vt:lpstr>2.1. 결산개요현황 작성 및 출력</vt:lpstr>
      <vt:lpstr>2.2. 세입·세출결산총괄표 작성 및 출력</vt:lpstr>
      <vt:lpstr>2.3. 세입결산조서 작성 및 출력</vt:lpstr>
      <vt:lpstr>2.3. 세입결산조서 작성 및 출력</vt:lpstr>
      <vt:lpstr>2.3. 세입결산조서 작성 및 출력</vt:lpstr>
      <vt:lpstr>2.3. 세입결산조서 작성 및 출력</vt:lpstr>
      <vt:lpstr>2.3. 세입결산조서 작성 및 출력</vt:lpstr>
      <vt:lpstr>2.3. 세입결산조서 작성 및 출력</vt:lpstr>
      <vt:lpstr>2.4. 세출 결산조서 작성 및 출력</vt:lpstr>
      <vt:lpstr>2.4. 세출 결산조서 작성 및 출력</vt:lpstr>
      <vt:lpstr>2.4. 세출 결산조서 작성 및 출력</vt:lpstr>
      <vt:lpstr>2.5. 예산이용,전용,이체사용 작성 및 출력</vt:lpstr>
      <vt:lpstr>2.5. 예산이용,전용,이체사용 작성 및 출력</vt:lpstr>
      <vt:lpstr>2.5. 예산이용,전용,이체사용 작성 및 출력</vt:lpstr>
      <vt:lpstr>2.5. 예산이용,전용,이체사용 작성 및 출력</vt:lpstr>
      <vt:lpstr>2.6. 예비비지출조서 작성 및 출력</vt:lpstr>
      <vt:lpstr>2.6. 예비비지출조서 작성 및 출력</vt:lpstr>
      <vt:lpstr>2.7. 채무부담행위조서 작성 및 출력</vt:lpstr>
      <vt:lpstr>PowerPoint 프레젠테이션</vt:lpstr>
      <vt:lpstr>0. 업무처리 흐름도 (세입·세출결산 첨부서류 작성 및 출력)</vt:lpstr>
      <vt:lpstr>3.1. 총수입및지출액증명 작성 및 출력</vt:lpstr>
      <vt:lpstr>3.2. 세입·세출결산액 전년대비표 작성 및 출력</vt:lpstr>
      <vt:lpstr>3.3. 불납결손액현황 작성 및 출력</vt:lpstr>
      <vt:lpstr>3.4. 미수납액현황 작성 및 출력</vt:lpstr>
      <vt:lpstr>3.5. 수업료징수현황 작성 및 출력</vt:lpstr>
      <vt:lpstr>3.6. 집행잔액현황 작성 및 출력</vt:lpstr>
      <vt:lpstr>3.6. 집행잔액현황 작성 및 출력</vt:lpstr>
      <vt:lpstr>3.6. 집행잔액현황 작성 및 출력</vt:lpstr>
      <vt:lpstr>3.7.성질별·학교급별결산현황 작성 및 출력</vt:lpstr>
      <vt:lpstr>3.7.성질별·학교급별결산현황 작성 및 출력</vt:lpstr>
      <vt:lpstr>3.8. 세입세출외현금현재액보고서 작성 및 출력</vt:lpstr>
      <vt:lpstr>3.9. 보조금집행현황 작성 및 출력</vt:lpstr>
      <vt:lpstr>3.10. 보조금반납명세서 작성 및 출력</vt:lpstr>
      <vt:lpstr>3.11. 다음연도이월명세서 작성 및 출력</vt:lpstr>
      <vt:lpstr>3.11. 다음연도이월명세서 작성 및 출력</vt:lpstr>
      <vt:lpstr>3.12. 명시이월사업비집행명세서 작성 및 출력</vt:lpstr>
      <vt:lpstr>3.13. 지방교육채발행보고서 작성 및 출력</vt:lpstr>
      <vt:lpstr>3.14. 공유재산증감및현재액보고서 작성 및 출력</vt:lpstr>
      <vt:lpstr>3.14. 공유재산증감및현재액보고서 작성 및 출력</vt:lpstr>
      <vt:lpstr>3.15. 물품증감및현재액보고서 작성 및 출력</vt:lpstr>
      <vt:lpstr>3.16. 출자·출연기관에 대한 출자·출연보고서 작성 및 출력</vt:lpstr>
      <vt:lpstr>PowerPoint 프레젠테이션</vt:lpstr>
      <vt:lpstr>0. 업무처리 흐름도 (계속비결산명세서 작성 및 출력)</vt:lpstr>
      <vt:lpstr>4.1. 계속비결산명세서 확인</vt:lpstr>
      <vt:lpstr>4.1. 계속비결산명세서 확인</vt:lpstr>
      <vt:lpstr>4.2. 계속비결산자료 조정</vt:lpstr>
      <vt:lpstr>4.2. 계속비결산자료 조정</vt:lpstr>
      <vt:lpstr>4.2. 계속비결산자료 조정</vt:lpstr>
      <vt:lpstr>4.2. 계속비결산자료 조정</vt:lpstr>
      <vt:lpstr>4.3. 계속비결산명세서 확인</vt:lpstr>
      <vt:lpstr>PowerPoint 프레젠테이션</vt:lpstr>
      <vt:lpstr>0. 업무처리 흐름도 (예산결산서 제출 및 결산확정)</vt:lpstr>
      <vt:lpstr>5.1. 예산결산서 및 첨부서류 확인</vt:lpstr>
      <vt:lpstr>5.1. 예산결산서 및 첨부서류 확인</vt:lpstr>
      <vt:lpstr>5.2. 결산 확정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1994</cp:revision>
  <cp:lastPrinted>2021-01-07T10:44:10Z</cp:lastPrinted>
  <dcterms:created xsi:type="dcterms:W3CDTF">2019-06-20T09:39:44Z</dcterms:created>
  <dcterms:modified xsi:type="dcterms:W3CDTF">2021-01-07T13:32:33Z</dcterms:modified>
</cp:coreProperties>
</file>