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5"/>
  </p:notesMasterIdLst>
  <p:sldIdLst>
    <p:sldId id="301" r:id="rId2"/>
    <p:sldId id="302" r:id="rId3"/>
    <p:sldId id="304" r:id="rId4"/>
    <p:sldId id="261" r:id="rId5"/>
    <p:sldId id="299" r:id="rId6"/>
    <p:sldId id="300" r:id="rId7"/>
    <p:sldId id="263" r:id="rId8"/>
    <p:sldId id="274" r:id="rId9"/>
    <p:sldId id="275" r:id="rId10"/>
    <p:sldId id="306" r:id="rId11"/>
    <p:sldId id="307" r:id="rId12"/>
    <p:sldId id="278" r:id="rId13"/>
    <p:sldId id="279" r:id="rId14"/>
    <p:sldId id="280" r:id="rId15"/>
    <p:sldId id="281" r:id="rId16"/>
    <p:sldId id="276" r:id="rId17"/>
    <p:sldId id="277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64" r:id="rId29"/>
    <p:sldId id="265" r:id="rId30"/>
    <p:sldId id="267" r:id="rId31"/>
    <p:sldId id="268" r:id="rId32"/>
    <p:sldId id="345" r:id="rId33"/>
    <p:sldId id="296" r:id="rId34"/>
    <p:sldId id="269" r:id="rId35"/>
    <p:sldId id="297" r:id="rId36"/>
    <p:sldId id="298" r:id="rId37"/>
    <p:sldId id="305" r:id="rId38"/>
    <p:sldId id="308" r:id="rId39"/>
    <p:sldId id="309" r:id="rId40"/>
    <p:sldId id="310" r:id="rId41"/>
    <p:sldId id="312" r:id="rId42"/>
    <p:sldId id="397" r:id="rId43"/>
    <p:sldId id="349" r:id="rId44"/>
    <p:sldId id="315" r:id="rId45"/>
    <p:sldId id="350" r:id="rId46"/>
    <p:sldId id="347" r:id="rId47"/>
    <p:sldId id="311" r:id="rId48"/>
    <p:sldId id="317" r:id="rId49"/>
    <p:sldId id="318" r:id="rId50"/>
    <p:sldId id="328" r:id="rId51"/>
    <p:sldId id="319" r:id="rId52"/>
    <p:sldId id="329" r:id="rId53"/>
    <p:sldId id="320" r:id="rId54"/>
    <p:sldId id="321" r:id="rId55"/>
    <p:sldId id="322" r:id="rId56"/>
    <p:sldId id="330" r:id="rId57"/>
    <p:sldId id="323" r:id="rId58"/>
    <p:sldId id="331" r:id="rId59"/>
    <p:sldId id="325" r:id="rId60"/>
    <p:sldId id="332" r:id="rId61"/>
    <p:sldId id="333" r:id="rId62"/>
    <p:sldId id="334" r:id="rId63"/>
    <p:sldId id="335" r:id="rId64"/>
    <p:sldId id="336" r:id="rId65"/>
    <p:sldId id="337" r:id="rId66"/>
    <p:sldId id="339" r:id="rId67"/>
    <p:sldId id="338" r:id="rId68"/>
    <p:sldId id="340" r:id="rId69"/>
    <p:sldId id="341" r:id="rId70"/>
    <p:sldId id="342" r:id="rId71"/>
    <p:sldId id="343" r:id="rId72"/>
    <p:sldId id="344" r:id="rId73"/>
    <p:sldId id="396" r:id="rId7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7628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7" pos="574" userDrawn="1">
          <p15:clr>
            <a:srgbClr val="A4A3A4"/>
          </p15:clr>
        </p15:guide>
        <p15:guide id="8" orient="horz" pos="127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9E5"/>
    <a:srgbClr val="A0C33E"/>
    <a:srgbClr val="FDB933"/>
    <a:srgbClr val="FF9900"/>
    <a:srgbClr val="FDB931"/>
    <a:srgbClr val="0000FF"/>
    <a:srgbClr val="FBBB37"/>
    <a:srgbClr val="DFEED4"/>
    <a:srgbClr val="FFD99A"/>
    <a:srgbClr val="FEE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011" autoAdjust="0"/>
    <p:restoredTop sz="88376" autoAdjust="0"/>
  </p:normalViewPr>
  <p:slideViewPr>
    <p:cSldViewPr snapToGrid="0">
      <p:cViewPr varScale="1">
        <p:scale>
          <a:sx n="64" d="100"/>
          <a:sy n="64" d="100"/>
        </p:scale>
        <p:origin x="288" y="40"/>
      </p:cViewPr>
      <p:guideLst>
        <p:guide orient="horz" pos="777"/>
        <p:guide pos="7628"/>
        <p:guide pos="166"/>
        <p:guide orient="horz" pos="1049"/>
        <p:guide pos="574"/>
        <p:guide orient="horz" pos="12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A76EB2-37A4-48CC-8EF9-BD723A52184F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2C90CA-C4E9-4CCE-A621-1D3FE0DB4C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6783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&lt;</a:t>
            </a:r>
            <a:r>
              <a:rPr lang="ko-KR" altLang="en-US" dirty="0"/>
              <a:t>참고</a:t>
            </a:r>
            <a:r>
              <a:rPr lang="en-US" altLang="ko-KR" dirty="0"/>
              <a:t>&gt; </a:t>
            </a:r>
            <a:r>
              <a:rPr lang="ko-KR" altLang="en-US" dirty="0"/>
              <a:t>탄소발자국 인증마크는 두 가지입니다</a:t>
            </a:r>
            <a:r>
              <a:rPr lang="en-US" altLang="ko-KR" dirty="0"/>
              <a:t>. </a:t>
            </a:r>
            <a:r>
              <a:rPr lang="ko-KR" altLang="en-US" dirty="0"/>
              <a:t>왼쪽은 </a:t>
            </a:r>
            <a:r>
              <a:rPr lang="en-US" altLang="ko-KR" dirty="0"/>
              <a:t>1</a:t>
            </a:r>
            <a:r>
              <a:rPr lang="ko-KR" altLang="en-US" dirty="0"/>
              <a:t>단계 </a:t>
            </a:r>
            <a:r>
              <a:rPr lang="en-US" altLang="ko-KR" dirty="0"/>
              <a:t>‘</a:t>
            </a:r>
            <a:r>
              <a:rPr lang="ko-KR" altLang="en-US" dirty="0"/>
              <a:t>탄소발자국 </a:t>
            </a:r>
            <a:r>
              <a:rPr lang="ko-KR" altLang="en-US" dirty="0" err="1"/>
              <a:t>인증마크＇로서</a:t>
            </a:r>
            <a:r>
              <a:rPr lang="ko-KR" altLang="en-US" dirty="0"/>
              <a:t> 기업에서 자발적으로 탄소배출량에 동의하여 계량한 값을 기재한 것이므로 환경적으로 우수한 제품이라고 할 수 있습니다</a:t>
            </a:r>
            <a:r>
              <a:rPr lang="en-US" altLang="ko-KR" dirty="0"/>
              <a:t>. </a:t>
            </a:r>
            <a:r>
              <a:rPr lang="ko-KR" altLang="en-US" dirty="0"/>
              <a:t>오른쪽은 </a:t>
            </a:r>
            <a:r>
              <a:rPr lang="en-US" altLang="ko-KR" dirty="0"/>
              <a:t>2</a:t>
            </a:r>
            <a:r>
              <a:rPr lang="ko-KR" altLang="en-US" dirty="0"/>
              <a:t>단계 </a:t>
            </a:r>
            <a:r>
              <a:rPr lang="en-US" altLang="ko-KR" dirty="0"/>
              <a:t>‘</a:t>
            </a:r>
            <a:r>
              <a:rPr lang="ko-KR" altLang="en-US" dirty="0" err="1"/>
              <a:t>저탄소제품</a:t>
            </a:r>
            <a:r>
              <a:rPr lang="ko-KR" altLang="en-US" dirty="0"/>
              <a:t> 인증마크</a:t>
            </a:r>
            <a:r>
              <a:rPr lang="en-US" altLang="ko-KR" dirty="0"/>
              <a:t>’</a:t>
            </a:r>
            <a:r>
              <a:rPr lang="ko-KR" altLang="en-US" dirty="0"/>
              <a:t>로서 일정한 기준을 충족하는 </a:t>
            </a:r>
            <a:r>
              <a:rPr lang="ko-KR" altLang="en-US" dirty="0" err="1"/>
              <a:t>저탄소제품입니다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C90CA-C4E9-4CCE-A621-1D3FE0DB4CC3}" type="slidenum">
              <a:rPr lang="ko-KR" altLang="en-US" smtClean="0"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4417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C90CA-C4E9-4CCE-A621-1D3FE0DB4CC3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425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youtu.be/WfGMYdalClU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youtu.be/ahLWDrPj-LQ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youtu.be/soWgzOALAjU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69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68.jpeg"/><Relationship Id="rId4" Type="http://schemas.openxmlformats.org/officeDocument/2006/relationships/image" Target="../media/image32.jpe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sXjNygrRyYY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png"/><Relationship Id="rId2" Type="http://schemas.openxmlformats.org/officeDocument/2006/relationships/hyperlink" Target="https://www.youtube.com/watch?v=V6d_6HB3Ob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ABIOQTC7xfk" TargetMode="External"/><Relationship Id="rId5" Type="http://schemas.openxmlformats.org/officeDocument/2006/relationships/image" Target="../media/image71.png"/><Relationship Id="rId4" Type="http://schemas.openxmlformats.org/officeDocument/2006/relationships/hyperlink" Target="https://www.youtube.com/watch?v=FnuXz8Eqb0c" TargetMode="External"/><Relationship Id="rId9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E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1099CFC-184A-4633-8B6F-2E0A94421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07"/>
          <a:stretch/>
        </p:blipFill>
        <p:spPr>
          <a:xfrm>
            <a:off x="5850565" y="353445"/>
            <a:ext cx="6717438" cy="6357256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DB1947A7-E20F-79B7-F50C-EAC344B11ED2}"/>
              </a:ext>
            </a:extLst>
          </p:cNvPr>
          <p:cNvSpPr/>
          <p:nvPr/>
        </p:nvSpPr>
        <p:spPr>
          <a:xfrm>
            <a:off x="725556" y="1786321"/>
            <a:ext cx="1414808" cy="1324627"/>
          </a:xfrm>
          <a:prstGeom prst="roundRect">
            <a:avLst/>
          </a:prstGeom>
          <a:solidFill>
            <a:srgbClr val="FBBB3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300" dirty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7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B88974-6B57-A214-2C80-1F65392DFF09}"/>
              </a:ext>
            </a:extLst>
          </p:cNvPr>
          <p:cNvSpPr txBox="1"/>
          <p:nvPr/>
        </p:nvSpPr>
        <p:spPr>
          <a:xfrm>
            <a:off x="2441777" y="1676646"/>
            <a:ext cx="3807453" cy="193899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녹색소비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녹색 지구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9807640-59E9-1CE3-F6B4-E2070A7EACC4}"/>
              </a:ext>
            </a:extLst>
          </p:cNvPr>
          <p:cNvSpPr/>
          <p:nvPr/>
        </p:nvSpPr>
        <p:spPr>
          <a:xfrm>
            <a:off x="2618419" y="4354647"/>
            <a:ext cx="3055505" cy="53901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FBB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666707"/>
            <a:ext cx="714169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녹색소비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녹색 지구</a:t>
            </a: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650499" y="3993642"/>
            <a:ext cx="68980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지구를 지키는 녹색소비</a:t>
            </a:r>
            <a:endParaRPr lang="en-US" altLang="ko-KR" sz="4400" b="1" dirty="0">
              <a:solidFill>
                <a:schemeClr val="accent2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650499" y="4919151"/>
            <a:ext cx="93538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녹색소비가 푸른 지구를 만들어요</a:t>
            </a:r>
          </a:p>
        </p:txBody>
      </p:sp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9A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FBB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666707"/>
            <a:ext cx="714169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녹색소비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녹색 지구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0EAFC9C-7394-48F2-8C1A-85D965B5E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9547" y="3881837"/>
            <a:ext cx="7938053" cy="18136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91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1920278-0647-4CA2-BC7B-591F0C215DE4}"/>
              </a:ext>
            </a:extLst>
          </p:cNvPr>
          <p:cNvGrpSpPr/>
          <p:nvPr/>
        </p:nvGrpSpPr>
        <p:grpSpPr>
          <a:xfrm>
            <a:off x="1239214" y="2793120"/>
            <a:ext cx="2069797" cy="2089467"/>
            <a:chOff x="381722" y="2505832"/>
            <a:chExt cx="2069797" cy="208946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F257DEA-269F-4F8D-B6A0-D7F387302F34}"/>
                </a:ext>
              </a:extLst>
            </p:cNvPr>
            <p:cNvSpPr txBox="1"/>
            <p:nvPr/>
          </p:nvSpPr>
          <p:spPr>
            <a:xfrm>
              <a:off x="381722" y="3887413"/>
              <a:ext cx="20697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인간이 지구를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오염시키는 과정</a:t>
              </a:r>
            </a:p>
          </p:txBody>
        </p:sp>
        <p:pic>
          <p:nvPicPr>
            <p:cNvPr id="14" name="그림 13">
              <a:hlinkClick r:id="rId2"/>
              <a:extLst>
                <a:ext uri="{FF2B5EF4-FFF2-40B4-BE49-F238E27FC236}">
                  <a16:creationId xmlns:a16="http://schemas.microsoft.com/office/drawing/2014/main" id="{1B8BAE0B-1795-497F-A108-B8AF3E6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71317FB-B12C-4D79-B3C5-A952BA886B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753" y="1136043"/>
            <a:ext cx="11408747" cy="1042802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B00385ED-EC9E-4589-ACBF-1B8551EEB7D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878" t="34226" r="17321" b="1532"/>
          <a:stretch/>
        </p:blipFill>
        <p:spPr>
          <a:xfrm>
            <a:off x="3896139" y="2093258"/>
            <a:ext cx="6740919" cy="40568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65981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1343316" y="3333035"/>
            <a:ext cx="9628674" cy="209680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71317FB-B12C-4D79-B3C5-A952BA886B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753" y="1136043"/>
            <a:ext cx="11408747" cy="1042802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2F4F4E28-6A75-49C7-AA61-7458D09ED25C}"/>
              </a:ext>
            </a:extLst>
          </p:cNvPr>
          <p:cNvSpPr/>
          <p:nvPr/>
        </p:nvSpPr>
        <p:spPr>
          <a:xfrm>
            <a:off x="983316" y="2591790"/>
            <a:ext cx="360000" cy="360000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A7021A-AB59-4FC2-AAC8-F23A8B45725C}"/>
              </a:ext>
            </a:extLst>
          </p:cNvPr>
          <p:cNvSpPr txBox="1"/>
          <p:nvPr/>
        </p:nvSpPr>
        <p:spPr>
          <a:xfrm>
            <a:off x="1533815" y="2479402"/>
            <a:ext cx="71066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인간이 지구를 어떻게 오염시켰나요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1607599" y="3616384"/>
            <a:ext cx="91994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동물을 괴롭혀 물건을 만들었다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바다에 쓰레기를 버렸다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나무를 베어 종이를 만들었다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F7CB1454-284B-482E-B0C0-AFFD788D8162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535FA726-1079-4A1F-A5FA-12BDC946C450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A4A9C2C-453B-4813-A5AC-0631266A68CB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0BD9990A-47D9-4098-A94E-458E83BC0DD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198F2DC-91E5-4CE9-93BD-4E615B066AC5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269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8991C2BB-FDD1-4271-8C5A-35D49D5BCC87}"/>
              </a:ext>
            </a:extLst>
          </p:cNvPr>
          <p:cNvSpPr/>
          <p:nvPr/>
        </p:nvSpPr>
        <p:spPr>
          <a:xfrm>
            <a:off x="1343316" y="3333035"/>
            <a:ext cx="9628674" cy="209680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71317FB-B12C-4D79-B3C5-A952BA886B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753" y="1136043"/>
            <a:ext cx="11408747" cy="1042802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DB3024C4-44C4-4A66-A0CD-F5EF9AC2787E}"/>
              </a:ext>
            </a:extLst>
          </p:cNvPr>
          <p:cNvSpPr/>
          <p:nvPr/>
        </p:nvSpPr>
        <p:spPr>
          <a:xfrm>
            <a:off x="983316" y="2591790"/>
            <a:ext cx="360000" cy="360000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1290E8-F27E-479A-A001-74DB2ADE17C7}"/>
              </a:ext>
            </a:extLst>
          </p:cNvPr>
          <p:cNvSpPr txBox="1"/>
          <p:nvPr/>
        </p:nvSpPr>
        <p:spPr>
          <a:xfrm>
            <a:off x="1533816" y="2479402"/>
            <a:ext cx="9324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영상을 보고 나와 관련 있는 모습을 적어보세요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9160E0A7-DE0D-4C8A-B1DB-12351FF0B2F5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B31D81E3-4FA8-40EF-AE71-DDF9E6CB5FE9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6BE1FC3-67A2-4F59-9B74-FFD14E44931F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1" name="사각형: 둥근 모서리 20">
                <a:extLst>
                  <a:ext uri="{FF2B5EF4-FFF2-40B4-BE49-F238E27FC236}">
                    <a16:creationId xmlns:a16="http://schemas.microsoft.com/office/drawing/2014/main" id="{DD59C899-75E6-494F-86A0-4257F5B0F36B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C8147E7-61D7-4CE3-A2C5-C12AB9FEFE61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E933C134-A484-4168-A474-BCCFBF5C48ED}"/>
              </a:ext>
            </a:extLst>
          </p:cNvPr>
          <p:cNvSpPr txBox="1"/>
          <p:nvPr/>
        </p:nvSpPr>
        <p:spPr>
          <a:xfrm>
            <a:off x="1675921" y="3593703"/>
            <a:ext cx="91994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치킨을 먹는다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공책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연습장을 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자동차를 탄다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26803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32FE7F5E-F3D8-42FF-B788-DDDB1807903D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09A0CC-3DF5-4946-B658-04E187399252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DD05B13-0D11-4D49-9FAE-7620AFAB71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017" y="2463365"/>
            <a:ext cx="11002911" cy="376290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62B7EC5-6FCA-4D93-8DAA-16F589CC82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85" y="1165155"/>
            <a:ext cx="11660227" cy="1000265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B95FDF7A-22CC-494E-B784-4B9320DCACED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8613936E-C10F-4C04-A789-D7282E731108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F11C2AB-12F6-4A1D-8DFD-55822DB48847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36A36D2B-06C8-4F9B-8B62-77C537914BAA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B40A361-678A-4EBC-8B3C-B58B2F1CEF04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4097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-1" y="889370"/>
            <a:ext cx="5306641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★첫 번째 상황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아침에 일어난 당신</a:t>
            </a:r>
            <a:r>
              <a:rPr lang="en-US" altLang="ko-KR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 갈 준비를 해 볼까요</a:t>
            </a:r>
            <a:r>
              <a:rPr lang="en-US" altLang="ko-KR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40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12C8F78-20B2-4F54-842D-BAD44AFC9778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EF69F88-CCD4-4751-83E3-EE349C51B195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양치컵을 이용해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양치질을 한다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182B6C32-65B3-4D49-99E9-ACF71D9B7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5EAC03BC-4ED6-4B14-A3EC-959943CC9FC2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076650B-CA61-4946-9DAD-EDDDF47D968D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물을 콸콸 틀고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양치질을 한다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E029662E-0CEF-4E97-9698-17B5F0DF3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20782C06-D288-42DD-9295-FB6D0D078A4B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7B55BE0-C26C-41FD-817F-542060AACFDB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86A1BE85-8F66-404A-8DC6-9A37B342C8A0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AA74671-AD07-4EF0-9A7C-7406115579A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B778FA6-AEB2-40A1-BE4A-4B363DE217CB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D1B31117-BDC8-4ECB-807A-7EBDF988AEF7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12A676E-16C8-4E10-8271-651BD2403DB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9404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0" y="889370"/>
            <a:ext cx="5486400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★첫 번째 결과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FCB215D9-FCAA-4630-8135-2BAF7C1D3958}"/>
                  </a:ext>
                </a:extLst>
              </p:cNvPr>
              <p:cNvSpPr/>
              <p:nvPr/>
            </p:nvSpPr>
            <p:spPr>
              <a:xfrm>
                <a:off x="0" y="1774834"/>
                <a:ext cx="12192000" cy="144000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 fontAlgn="base"/>
                <a:r>
                  <a:rPr lang="ko-KR" altLang="en-US" sz="4000" b="1" dirty="0">
                    <a:solidFill>
                      <a:srgbClr val="0070C0"/>
                    </a:solidFill>
                    <a:latin typeface="+mn-ea"/>
                  </a:rPr>
                  <a:t>양치컵을 이용하면 물 사용량을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4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4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ko-KR" sz="4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</m:oMath>
                </a14:m>
                <a:r>
                  <a:rPr lang="ko-KR" altLang="en-US" sz="4000" b="1" dirty="0">
                    <a:solidFill>
                      <a:srgbClr val="0070C0"/>
                    </a:solidFill>
                    <a:latin typeface="+mn-ea"/>
                  </a:rPr>
                  <a:t>로 줄일 수 있어요</a:t>
                </a:r>
                <a:r>
                  <a:rPr lang="en-US" altLang="ko-KR" sz="4000" b="1" dirty="0">
                    <a:solidFill>
                      <a:srgbClr val="0070C0"/>
                    </a:solidFill>
                    <a:latin typeface="+mn-ea"/>
                  </a:rPr>
                  <a:t>.</a:t>
                </a:r>
              </a:p>
            </p:txBody>
          </p:sp>
        </mc:Choice>
        <mc:Fallback xmlns=""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FCB215D9-FCAA-4630-8135-2BAF7C1D395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774834"/>
                <a:ext cx="12192000" cy="1440000"/>
              </a:xfrm>
              <a:prstGeom prst="rect">
                <a:avLst/>
              </a:prstGeom>
              <a:blipFill>
                <a:blip r:embed="rId2"/>
                <a:stretch>
                  <a:fillRect l="-750" r="-8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2C9663CC-EB41-4BA1-8CAE-8A2E991A9F2F}"/>
              </a:ext>
            </a:extLst>
          </p:cNvPr>
          <p:cNvSpPr txBox="1"/>
          <p:nvPr/>
        </p:nvSpPr>
        <p:spPr>
          <a:xfrm>
            <a:off x="2077492" y="6068032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+40</a:t>
            </a:r>
            <a:r>
              <a:rPr lang="ko-KR" altLang="en-US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2F2892-07AD-4918-AD4C-DD7F7525E278}"/>
              </a:ext>
            </a:extLst>
          </p:cNvPr>
          <p:cNvSpPr txBox="1"/>
          <p:nvPr/>
        </p:nvSpPr>
        <p:spPr>
          <a:xfrm>
            <a:off x="8028731" y="6027003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-60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CD1897F-191F-4B23-BF69-90943A0EFD44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49D063E-ACE8-485F-99D7-37ED6B2BC981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양치컵을 이용해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양치질을 한다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97FB250-07F3-4214-9907-CC3A116F1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529E01D-2570-4729-A69B-1F5478B77AE0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2C6FD9C-C1F8-4ABD-A748-2E8171E1F873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물을 콸콸 틀고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양치질을 한다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DD349EAA-149E-44C0-8B93-B71671E36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5C7A327B-555A-49FD-9D5B-DA7E0E8531E5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57D15E6-C392-4B03-A7E6-A57A9A29C90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A0F6F94F-A127-403E-B4A5-F717C52DA8E2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6CEEF5A2-BAB8-4500-B0CA-DFC5EF8F1B89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4DB73429-49E0-4E06-97FD-3F691DEC7788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80256B02-1F09-4D31-8A58-51116DAE593F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4DF923B-3409-487C-9BF8-427C7E23AEFB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6927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-1" y="889370"/>
            <a:ext cx="5306641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★두 번째 상황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prstClr val="black"/>
                </a:solidFill>
                <a:latin typeface="+mn-ea"/>
              </a:rPr>
              <a:t>아침을 든든하게 먹어야 해요</a:t>
            </a:r>
            <a:r>
              <a:rPr lang="en-US" altLang="ko-KR" sz="4000" b="1" dirty="0">
                <a:solidFill>
                  <a:prstClr val="black"/>
                </a:solidFill>
                <a:latin typeface="+mn-ea"/>
              </a:rPr>
              <a:t>.</a:t>
            </a:r>
            <a:endParaRPr lang="ko-KR" altLang="en-US" sz="4000" b="1" dirty="0">
              <a:solidFill>
                <a:prstClr val="black"/>
              </a:solidFill>
              <a:latin typeface="+mn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12C8F78-20B2-4F54-842D-BAD44AFC9778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EF69F88-CCD4-4751-83E3-EE349C51B195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ko-KR" altLang="en-US" sz="4800" dirty="0" err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소고기뭇국</a:t>
              </a:r>
              <a:endParaRPr lang="ko-KR" altLang="en-US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182B6C32-65B3-4D49-99E9-ACF71D9B7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5EAC03BC-4ED6-4B14-A3EC-959943CC9FC2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076650B-CA61-4946-9DAD-EDDDF47D968D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된장국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E029662E-0CEF-4E97-9698-17B5F0DF3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20782C06-D288-42DD-9295-FB6D0D078A4B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7B55BE0-C26C-41FD-817F-542060AACFDB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E25213D-AC38-4151-AB7E-35537169AF31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F1879FB6-7ADC-446D-9F19-8F85588ECDC1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5E993E8B-A249-431D-AD8D-0CACFD58B819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BA07AFCE-3597-47E7-9EA9-778D6290F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BC455AD-6E80-4C38-AD98-FC9EC21B16C8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84424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0" y="889370"/>
            <a:ext cx="5486400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★두 번째 결과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+mn-ea"/>
              </a:rPr>
              <a:t>가축을 기를 때 탄소가 많이 발생합니다</a:t>
            </a:r>
            <a:r>
              <a:rPr lang="en-US" altLang="ko-KR" sz="4000" b="1" dirty="0">
                <a:solidFill>
                  <a:srgbClr val="0070C0"/>
                </a:solidFill>
                <a:latin typeface="+mn-ea"/>
              </a:rPr>
              <a:t>.</a:t>
            </a:r>
          </a:p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+mn-ea"/>
              </a:rPr>
              <a:t>채식을 통해 이산화탄소 발생량을 줄일 수 있습니다</a:t>
            </a:r>
            <a:r>
              <a:rPr lang="en-US" altLang="ko-KR" sz="4000" b="1" dirty="0">
                <a:solidFill>
                  <a:srgbClr val="0070C0"/>
                </a:solidFill>
                <a:latin typeface="+mn-ea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9663CC-EB41-4BA1-8CAE-8A2E991A9F2F}"/>
              </a:ext>
            </a:extLst>
          </p:cNvPr>
          <p:cNvSpPr txBox="1"/>
          <p:nvPr/>
        </p:nvSpPr>
        <p:spPr>
          <a:xfrm>
            <a:off x="2077492" y="6068032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-60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2F2892-07AD-4918-AD4C-DD7F7525E278}"/>
              </a:ext>
            </a:extLst>
          </p:cNvPr>
          <p:cNvSpPr txBox="1"/>
          <p:nvPr/>
        </p:nvSpPr>
        <p:spPr>
          <a:xfrm>
            <a:off x="8028731" y="6027003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+40</a:t>
            </a:r>
            <a:r>
              <a:rPr lang="ko-KR" altLang="en-US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CD1897F-191F-4B23-BF69-90943A0EFD44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49D063E-ACE8-485F-99D7-37ED6B2BC981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ko-KR" altLang="en-US" sz="4800" dirty="0" err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소고기뭇국</a:t>
              </a:r>
              <a:endParaRPr lang="ko-KR" altLang="en-US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97FB250-07F3-4214-9907-CC3A116F1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529E01D-2570-4729-A69B-1F5478B77AE0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2C6FD9C-C1F8-4ABD-A748-2E8171E1F873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된장국</a:t>
              </a:r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DD349EAA-149E-44C0-8B93-B71671E36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5C7A327B-555A-49FD-9D5B-DA7E0E8531E5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57D15E6-C392-4B03-A7E6-A57A9A29C90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0786CF34-5FE9-430B-AFCC-F6781AA6851D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C700EF72-4869-4491-9F57-AD7B573CA046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2D709A7-6E6B-46BA-91EB-C3A9447F936D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6EE7929C-20B4-4595-83DD-850BA5B84AF9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62B28CD-B3B4-4446-92CB-945BCB501CDE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3665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-1" y="889370"/>
            <a:ext cx="5306641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★세 번째 상황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 latinLnBrk="1"/>
            <a:r>
              <a:rPr lang="ko-KR" altLang="en-US" sz="4000" b="1" dirty="0">
                <a:solidFill>
                  <a:prstClr val="black"/>
                </a:solidFill>
                <a:latin typeface="+mn-ea"/>
              </a:rPr>
              <a:t>오늘 준비물은 공책입니다</a:t>
            </a:r>
            <a:r>
              <a:rPr lang="en-US" altLang="ko-KR" sz="4000" b="1" dirty="0">
                <a:solidFill>
                  <a:prstClr val="black"/>
                </a:solidFill>
                <a:latin typeface="+mn-ea"/>
              </a:rPr>
              <a:t>.</a:t>
            </a:r>
            <a:endParaRPr lang="ko-KR" altLang="en-US" sz="4000" b="1" dirty="0">
              <a:solidFill>
                <a:prstClr val="black"/>
              </a:solidFill>
              <a:latin typeface="+mn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12C8F78-20B2-4F54-842D-BAD44AFC9778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EF69F88-CCD4-4751-83E3-EE349C51B195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집에 있는 공책을</a:t>
              </a:r>
              <a:endParaRPr lang="en-US" altLang="ko-KR" sz="4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가져간다</a:t>
              </a:r>
              <a:r>
                <a:rPr lang="en-US" altLang="ko-KR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182B6C32-65B3-4D49-99E9-ACF71D9B7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5EAC03BC-4ED6-4B14-A3EC-959943CC9FC2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076650B-CA61-4946-9DAD-EDDDF47D968D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마음에 드는</a:t>
              </a:r>
              <a:endParaRPr lang="en-US" altLang="ko-KR" sz="4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것으로 새로 산다</a:t>
              </a:r>
              <a:r>
                <a:rPr lang="en-US" altLang="ko-KR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E029662E-0CEF-4E97-9698-17B5F0DF3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75027A8C-5A2C-4EED-90E1-ADBEB1C8A441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7BFCDAF-6B6E-44E6-8D71-368D816D3275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82193444-6152-45DD-9B61-034A6D34181B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C829C8B2-65A6-4598-9485-8A509CF792E1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707059D-02D7-4BF7-8FEC-D8859138AF62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4FC7E142-D22C-4F8A-8641-F36DFE6488B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F9740CF-696E-4954-A8F9-AA43607D0DA8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5212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0" y="889370"/>
            <a:ext cx="5486400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★세 번째 결과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가지고 있는 물건을 잘 활용하면 물건을 만들거나</a:t>
            </a:r>
            <a:endParaRPr lang="en-US" altLang="ko-KR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버릴 때 생기는 환경오염을 줄일 수 있습니다</a:t>
            </a:r>
            <a:r>
              <a:rPr lang="en-US" altLang="ko-KR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9663CC-EB41-4BA1-8CAE-8A2E991A9F2F}"/>
              </a:ext>
            </a:extLst>
          </p:cNvPr>
          <p:cNvSpPr txBox="1"/>
          <p:nvPr/>
        </p:nvSpPr>
        <p:spPr>
          <a:xfrm>
            <a:off x="2077492" y="6068032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+40</a:t>
            </a:r>
            <a:r>
              <a:rPr lang="ko-KR" altLang="en-US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2F2892-07AD-4918-AD4C-DD7F7525E278}"/>
              </a:ext>
            </a:extLst>
          </p:cNvPr>
          <p:cNvSpPr txBox="1"/>
          <p:nvPr/>
        </p:nvSpPr>
        <p:spPr>
          <a:xfrm>
            <a:off x="8028731" y="6027003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-30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CD1897F-191F-4B23-BF69-90943A0EFD44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49D063E-ACE8-485F-99D7-37ED6B2BC981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집에 있는 공책을</a:t>
              </a:r>
              <a:endParaRPr lang="en-US" altLang="ko-KR" sz="4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가져간다</a:t>
              </a:r>
              <a:r>
                <a:rPr lang="en-US" altLang="ko-KR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97FB250-07F3-4214-9907-CC3A116F1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529E01D-2570-4729-A69B-1F5478B77AE0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2C6FD9C-C1F8-4ABD-A748-2E8171E1F873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마음에 드는</a:t>
              </a:r>
              <a:endParaRPr lang="en-US" altLang="ko-KR" sz="4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것으로 새로 산다</a:t>
              </a:r>
              <a:r>
                <a:rPr lang="en-US" altLang="ko-KR" sz="44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4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DD349EAA-149E-44C0-8B93-B71671E36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E8B2D420-9A7A-48DE-8619-6981A1C10D4A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0BB2965-7573-4F65-A292-CC32DB23921A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ED2A4375-6950-442B-B3A8-6A15794B6C52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ECD8815A-1996-481C-8A44-4F7D5E3B11F7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7828770-2FCB-43B2-B69B-947A592C4DB2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48EBA3C3-C254-4AAE-97B9-E803B1FC0861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A5929C1-D282-4CAE-8196-58442DE1F151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374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-1" y="889370"/>
            <a:ext cx="5306641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★네 번째 상황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 latinLnBrk="1"/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체육시간을 위해 물을 가져가려고 합니다</a:t>
            </a:r>
            <a:r>
              <a:rPr lang="en-US" altLang="ko-KR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40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12C8F78-20B2-4F54-842D-BAD44AFC9778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EF69F88-CCD4-4751-83E3-EE349C51B195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편의점에서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물을 산다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182B6C32-65B3-4D49-99E9-ACF71D9B7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5EAC03BC-4ED6-4B14-A3EC-959943CC9FC2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076650B-CA61-4946-9DAD-EDDDF47D968D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물병에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물을 담아간다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E029662E-0CEF-4E97-9698-17B5F0DF3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50CFD9EF-FC26-4F32-A52B-7EFD0F7CFAC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BF0F314-2C11-4E42-8CB2-0BC795CBF269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308E8B75-08BD-4CC8-872E-CEC307CC27D6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4D54BCA-95F5-4F74-9ED4-1B5713FA85E3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A5D2AA61-94C9-4878-8A12-125868BF98F8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0CFBFC3F-987C-4B73-A381-932BB6BD5644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B83CC0B-4EE6-44C3-BB15-B03C70E3E073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96216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0" y="889370"/>
            <a:ext cx="5486400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★네 번째 결과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다회용</a:t>
            </a:r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물병을 사용하면 플라스틱 사용량을</a:t>
            </a:r>
            <a:endParaRPr lang="en-US" altLang="ko-KR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줄이고</a:t>
            </a:r>
            <a:r>
              <a:rPr lang="en-US" altLang="ko-KR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쓰레기도 줄일 수 있습니다</a:t>
            </a:r>
            <a:r>
              <a:rPr lang="en-US" altLang="ko-KR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9663CC-EB41-4BA1-8CAE-8A2E991A9F2F}"/>
              </a:ext>
            </a:extLst>
          </p:cNvPr>
          <p:cNvSpPr txBox="1"/>
          <p:nvPr/>
        </p:nvSpPr>
        <p:spPr>
          <a:xfrm>
            <a:off x="2077492" y="6068032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-30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2F2892-07AD-4918-AD4C-DD7F7525E278}"/>
              </a:ext>
            </a:extLst>
          </p:cNvPr>
          <p:cNvSpPr txBox="1"/>
          <p:nvPr/>
        </p:nvSpPr>
        <p:spPr>
          <a:xfrm>
            <a:off x="8028731" y="6027003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+30</a:t>
            </a:r>
            <a:r>
              <a:rPr lang="ko-KR" altLang="en-US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CD1897F-191F-4B23-BF69-90943A0EFD44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49D063E-ACE8-485F-99D7-37ED6B2BC981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편의점에서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물을 산다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97FB250-07F3-4214-9907-CC3A116F1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529E01D-2570-4729-A69B-1F5478B77AE0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2C6FD9C-C1F8-4ABD-A748-2E8171E1F873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물병에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물을 담아간다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DD349EAA-149E-44C0-8B93-B71671E36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A9C007FC-273F-4862-8DB9-692C73A5CEE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FC5C2A2-8AD9-498A-87DD-6BBB7259C07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B7DE3FB5-17CE-40CF-B0E8-E1DEB2FC2F5F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E017C277-18C1-46E1-825F-F441A15FA3B8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43136DDD-A063-47D8-BF7B-A5FE76885E50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7C4A279C-EA73-4972-9964-599DCA62BD23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32E9539-75BF-414B-8B43-FB5B9BBDBF4A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3986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-1" y="889370"/>
            <a:ext cx="5306641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★다섯 번째 상황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 latinLnBrk="1"/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학교는 걸어서 </a:t>
            </a:r>
            <a:r>
              <a:rPr lang="en-US" altLang="ko-KR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 거리입니다</a:t>
            </a:r>
            <a:r>
              <a:rPr lang="en-US" altLang="ko-KR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ctr" defTabSz="1371600" fontAlgn="base" latinLnBrk="1"/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오늘은 조금 피곤하네요</a:t>
            </a:r>
            <a:r>
              <a:rPr lang="en-US" altLang="ko-KR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40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12C8F78-20B2-4F54-842D-BAD44AFC9778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EF69F88-CCD4-4751-83E3-EE349C51B195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걸어간다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182B6C32-65B3-4D49-99E9-ACF71D9B7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5EAC03BC-4ED6-4B14-A3EC-959943CC9FC2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076650B-CA61-4946-9DAD-EDDDF47D968D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택시를 탄다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E029662E-0CEF-4E97-9698-17B5F0DF3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2C4440BD-6302-4D1C-95F5-F8E47B5818ED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5F541A1-1455-4387-8905-DDD715307FC2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7E9C8C95-0C18-412A-A1C9-349675EEAF9D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521FD3C6-104A-43ED-AB7A-ED22D16E9BA1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81A0EB-36B3-4603-A286-034DE2FCFEAC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E45D4156-0449-49CF-B2B1-809B7B488C0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34F34FF-9AC3-428F-BF28-B8477432DE49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05613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0" y="889370"/>
            <a:ext cx="5486400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★다섯 번째 결과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자동차에서 나오는 매연은 탄소를 배출시켜</a:t>
            </a:r>
            <a:endParaRPr lang="en-US" altLang="ko-KR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환경을 오염시킵니다</a:t>
            </a:r>
            <a:r>
              <a:rPr lang="en-US" altLang="ko-KR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9663CC-EB41-4BA1-8CAE-8A2E991A9F2F}"/>
              </a:ext>
            </a:extLst>
          </p:cNvPr>
          <p:cNvSpPr txBox="1"/>
          <p:nvPr/>
        </p:nvSpPr>
        <p:spPr>
          <a:xfrm>
            <a:off x="2077492" y="6068032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+30</a:t>
            </a:r>
            <a:r>
              <a:rPr lang="ko-KR" altLang="en-US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2F2892-07AD-4918-AD4C-DD7F7525E278}"/>
              </a:ext>
            </a:extLst>
          </p:cNvPr>
          <p:cNvSpPr txBox="1"/>
          <p:nvPr/>
        </p:nvSpPr>
        <p:spPr>
          <a:xfrm>
            <a:off x="8028731" y="6027003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-20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CD1897F-191F-4B23-BF69-90943A0EFD44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49D063E-ACE8-485F-99D7-37ED6B2BC981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걸어간다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97FB250-07F3-4214-9907-CC3A116F1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529E01D-2570-4729-A69B-1F5478B77AE0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2C6FD9C-C1F8-4ABD-A748-2E8171E1F873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택시를 탄다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DD349EAA-149E-44C0-8B93-B71671E36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09542ED6-0E74-418E-912E-FDCD875549F4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B1BAB4-D63C-409D-94B1-982E5B20AC4A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84798A46-B81B-4A5D-8C3A-EB7128CEEAB5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92E8A285-D9D7-4189-979C-C9572240D1CB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2B5AB44-8073-4880-AA5D-71BE4F6A4598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7F16A6E3-83EF-46F0-8DAC-5C172C482447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87BEF12-251C-4159-AA27-1E0AA9C62C6B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5254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-1" y="889370"/>
            <a:ext cx="5306641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★여섯 번째 상황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 latinLnBrk="1"/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오늘 급식은 내가 싫어하는 </a:t>
            </a:r>
            <a:r>
              <a:rPr lang="ko-KR" altLang="en-US" sz="4000" b="1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미역줄기무침입니다</a:t>
            </a:r>
            <a:r>
              <a:rPr lang="en-US" altLang="ko-KR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40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12C8F78-20B2-4F54-842D-BAD44AFC9778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EF69F88-CCD4-4751-83E3-EE349C51B195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남긴다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182B6C32-65B3-4D49-99E9-ACF71D9B7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5EAC03BC-4ED6-4B14-A3EC-959943CC9FC2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076650B-CA61-4946-9DAD-EDDDF47D968D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 먹는다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E029662E-0CEF-4E97-9698-17B5F0DF3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EE1BAF7C-DD4A-484B-ABCD-F2D8825B94A0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62D5614-DCC7-46EA-BFB0-9A6812D9CE3F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AFF7CDA2-1EDC-4DDC-8489-D7D0F8A37C14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E94CE2F7-8785-49AE-BC87-B6564E526EC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2C1DAA52-7322-499C-9686-02C3C2A6E1CB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1CACF0D3-97B9-4970-A03F-84922B850BC4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AB7C6F7-E198-4765-9388-B677010530E3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204573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0" y="889370"/>
            <a:ext cx="5486400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★여섯 번째 결과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음식물 쓰레기를 처리하면 물과 땅이 많이 오염되고</a:t>
            </a:r>
            <a:r>
              <a:rPr lang="en-US" altLang="ko-KR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처리 과정에서 비용도 많이 들어요</a:t>
            </a:r>
            <a:r>
              <a:rPr lang="en-US" altLang="ko-KR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9663CC-EB41-4BA1-8CAE-8A2E991A9F2F}"/>
              </a:ext>
            </a:extLst>
          </p:cNvPr>
          <p:cNvSpPr txBox="1"/>
          <p:nvPr/>
        </p:nvSpPr>
        <p:spPr>
          <a:xfrm>
            <a:off x="2077492" y="6068032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-20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2F2892-07AD-4918-AD4C-DD7F7525E278}"/>
              </a:ext>
            </a:extLst>
          </p:cNvPr>
          <p:cNvSpPr txBox="1"/>
          <p:nvPr/>
        </p:nvSpPr>
        <p:spPr>
          <a:xfrm>
            <a:off x="8028731" y="6027003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+40</a:t>
            </a:r>
            <a:r>
              <a:rPr lang="ko-KR" altLang="en-US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CD1897F-191F-4B23-BF69-90943A0EFD44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49D063E-ACE8-485F-99D7-37ED6B2BC981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남긴다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97FB250-07F3-4214-9907-CC3A116F1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529E01D-2570-4729-A69B-1F5478B77AE0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2C6FD9C-C1F8-4ABD-A748-2E8171E1F873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 먹는다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DD349EAA-149E-44C0-8B93-B71671E36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18FE2EDE-4861-4BEA-801C-30939E7CA72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B5228D5-5D3F-40D6-BBBA-1FFE6C1E3A04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B8308A57-0E16-4BD7-896B-95CDC59EB57B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9BB2282D-5DB7-43F8-91AA-DF2A2F21DE21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43B17DD0-F6FE-4556-B516-09C7ABC0C1B8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04A0BFD2-A8C6-494C-9143-49A0E0FE3B52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F0BB052-4A59-4E0C-96DB-11FF225EF827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63827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-1" y="889370"/>
            <a:ext cx="5306641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★일곱 번째 상황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교실 청소를 하다가 바닥에 떨어진</a:t>
            </a:r>
            <a:endParaRPr lang="en-US" altLang="ko-KR" sz="40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371600" fontAlgn="base"/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주인 없는 샤프를 발견했습니다</a:t>
            </a:r>
            <a:r>
              <a:rPr lang="en-US" altLang="ko-KR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12C8F78-20B2-4F54-842D-BAD44AFC9778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EF69F88-CCD4-4751-83E3-EE349C51B195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버린다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182B6C32-65B3-4D49-99E9-ACF71D9B7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5EAC03BC-4ED6-4B14-A3EC-959943CC9FC2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076650B-CA61-4946-9DAD-EDDDF47D968D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주인을 찾아준다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E029662E-0CEF-4E97-9698-17B5F0DF3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7DF03808-D6CD-4EFF-9A29-21614370434C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A1F076B-5ACF-4C96-8E6F-018E75A4DCF7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439450FC-EE2C-46FA-9BA2-F306D8F19C38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6B0BEA2-2549-496D-BA04-040060B18C8F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AD07340-17FD-4D3C-AC15-60C8471891C0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945698C2-052B-4F9E-A971-17E55D5A4AB1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FF8E523-90B7-428D-8247-6FB84208ACF6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689969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0" y="889370"/>
            <a:ext cx="5486400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★일곱 번째 결과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물건을 잃어버리지 않고 오래 써야</a:t>
            </a:r>
            <a:endParaRPr lang="en-US" altLang="ko-KR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자원을 절약할 수 있습니다</a:t>
            </a:r>
            <a:r>
              <a:rPr lang="en-US" altLang="ko-KR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9663CC-EB41-4BA1-8CAE-8A2E991A9F2F}"/>
              </a:ext>
            </a:extLst>
          </p:cNvPr>
          <p:cNvSpPr txBox="1"/>
          <p:nvPr/>
        </p:nvSpPr>
        <p:spPr>
          <a:xfrm>
            <a:off x="2077492" y="6068032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-20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2F2892-07AD-4918-AD4C-DD7F7525E278}"/>
              </a:ext>
            </a:extLst>
          </p:cNvPr>
          <p:cNvSpPr txBox="1"/>
          <p:nvPr/>
        </p:nvSpPr>
        <p:spPr>
          <a:xfrm>
            <a:off x="8028731" y="6027003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+30</a:t>
            </a:r>
            <a:r>
              <a:rPr lang="ko-KR" altLang="en-US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CD1897F-191F-4B23-BF69-90943A0EFD44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49D063E-ACE8-485F-99D7-37ED6B2BC981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버린다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97FB250-07F3-4214-9907-CC3A116F1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529E01D-2570-4729-A69B-1F5478B77AE0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2C6FD9C-C1F8-4ABD-A748-2E8171E1F873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주인을 찾아준다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DD349EAA-149E-44C0-8B93-B71671E36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ECA15C4B-C57E-4248-AFA2-F65C7212508D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8F8BED2-148C-48B0-BEB8-F83C47858B2A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B4296C8C-BD48-4101-83A1-6F0E9F9FED4C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8420C4CE-EFCA-42BB-8DFA-BDFB52E02666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25C0926-38BB-4C50-80AC-BE687265F26F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FFB2F0F9-6643-4678-9B74-00793825ACEA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04C9E4D-ED59-427B-955E-4224DB9E0581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1559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-1" y="889370"/>
            <a:ext cx="5306641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★여덟 번째 상황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학교를 마치고 편의점에서 간식을 샀습니다</a:t>
            </a:r>
            <a:r>
              <a:rPr lang="en-US" altLang="ko-KR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12C8F78-20B2-4F54-842D-BAD44AFC9778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EF69F88-CCD4-4751-83E3-EE349C51B195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가방에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넣는다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182B6C32-65B3-4D49-99E9-ACF71D9B7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5EAC03BC-4ED6-4B14-A3EC-959943CC9FC2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076650B-CA61-4946-9DAD-EDDDF47D968D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비닐봉투에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담는다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E029662E-0CEF-4E97-9698-17B5F0DF3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BB3BE4B5-C8B9-45D2-8263-1E32C8208C2E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87FE37A-1755-45B1-BE75-8C2D2147BE64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C7710C1-5A18-440A-9CD6-3777FC587E5C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A29C6539-E963-4D08-ADCE-F3468C4A3211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67E5697-8AD1-4674-9AE4-BC9EB1C54F94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07F6BD5C-8DAE-4F95-B03E-499828B38ABC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5F462F6-4312-4091-B8F9-11EFD22ACD18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38940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0" y="889370"/>
            <a:ext cx="5486400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★여덟 번째 결과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버려진 비닐봉투는 썩는 데 오랜 시간이 걸려</a:t>
            </a:r>
            <a:endParaRPr lang="en-US" altLang="ko-KR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환경오염을 일으킵니다</a:t>
            </a:r>
            <a:r>
              <a:rPr lang="en-US" altLang="ko-KR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9663CC-EB41-4BA1-8CAE-8A2E991A9F2F}"/>
              </a:ext>
            </a:extLst>
          </p:cNvPr>
          <p:cNvSpPr txBox="1"/>
          <p:nvPr/>
        </p:nvSpPr>
        <p:spPr>
          <a:xfrm>
            <a:off x="2077492" y="6068032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+50</a:t>
            </a:r>
            <a:r>
              <a:rPr lang="ko-KR" altLang="en-US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2F2892-07AD-4918-AD4C-DD7F7525E278}"/>
              </a:ext>
            </a:extLst>
          </p:cNvPr>
          <p:cNvSpPr txBox="1"/>
          <p:nvPr/>
        </p:nvSpPr>
        <p:spPr>
          <a:xfrm>
            <a:off x="8028731" y="6027003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-20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CD1897F-191F-4B23-BF69-90943A0EFD44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49D063E-ACE8-485F-99D7-37ED6B2BC981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가방에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넣는다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97FB250-07F3-4214-9907-CC3A116F1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529E01D-2570-4729-A69B-1F5478B77AE0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2C6FD9C-C1F8-4ABD-A748-2E8171E1F873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비닐봉투에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담는다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DD349EAA-149E-44C0-8B93-B71671E36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A3FA5A03-FE84-411E-8867-6C2BB9301D01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EE2424A-092F-4E6C-9BFE-C511F8D6C63A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5E95AC60-5548-40E1-83C4-F89E53B5A62A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40695A47-659B-4D22-AE50-F7571D343B0E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57BF864-F519-4E7A-9123-A92D9583B742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F0CE4377-28F1-4A04-AD9D-3EFAA6AEF7DA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5D3D8ED-F1F5-4E59-9F67-451240DC6BFD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3936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-1" y="889370"/>
            <a:ext cx="5306641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★아홉 번째 상황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실수로 휴대폰을 떨어뜨려 화면이 깨졌습니다</a:t>
            </a:r>
            <a:r>
              <a:rPr lang="en-US" altLang="ko-KR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12C8F78-20B2-4F54-842D-BAD44AFC9778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EF69F88-CCD4-4751-83E3-EE349C51B195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새로 산다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182B6C32-65B3-4D49-99E9-ACF71D9B7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5EAC03BC-4ED6-4B14-A3EC-959943CC9FC2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076650B-CA61-4946-9DAD-EDDDF47D968D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고쳐서 쓴다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E029662E-0CEF-4E97-9698-17B5F0DF3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1ED8ED2B-1DFE-41BE-BDD6-6F6E1FC2EE1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499585-1CB1-4797-B0EE-E2315ED24548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3E216EA0-58BD-4D09-8480-E30B203F2F4C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81687E8-68B9-4603-B074-39C9E7A66A92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2F3A8AED-A812-47E2-BCE1-87BB8CE01601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459F0452-C906-48AF-BDF6-A99BC40F03A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FF0879C-53E4-4EB5-92F1-BBAE3E0A4EF7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23295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0" y="889370"/>
            <a:ext cx="5486400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★아홉 번째 결과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무조건 새로운 물건을 사는 것 보다는</a:t>
            </a:r>
            <a:endParaRPr lang="en-US" altLang="ko-KR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고쳐서 쓸 수 있도록 노력해야 합니다</a:t>
            </a:r>
            <a:r>
              <a:rPr lang="en-US" altLang="ko-KR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9663CC-EB41-4BA1-8CAE-8A2E991A9F2F}"/>
              </a:ext>
            </a:extLst>
          </p:cNvPr>
          <p:cNvSpPr txBox="1"/>
          <p:nvPr/>
        </p:nvSpPr>
        <p:spPr>
          <a:xfrm>
            <a:off x="2077492" y="6068032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-40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2F2892-07AD-4918-AD4C-DD7F7525E278}"/>
              </a:ext>
            </a:extLst>
          </p:cNvPr>
          <p:cNvSpPr txBox="1"/>
          <p:nvPr/>
        </p:nvSpPr>
        <p:spPr>
          <a:xfrm>
            <a:off x="8028731" y="6027003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+30</a:t>
            </a:r>
            <a:r>
              <a:rPr lang="ko-KR" altLang="en-US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CD1897F-191F-4B23-BF69-90943A0EFD44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49D063E-ACE8-485F-99D7-37ED6B2BC981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새로 산다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97FB250-07F3-4214-9907-CC3A116F1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529E01D-2570-4729-A69B-1F5478B77AE0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2C6FD9C-C1F8-4ABD-A748-2E8171E1F873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고쳐서 쓴다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DD349EAA-149E-44C0-8B93-B71671E36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EFFF5CC1-47D4-465C-AD0A-D304F8784A91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B1A216B-35B7-4197-9D1A-950D2DB95823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293E4B66-FF71-419C-9905-2D27028BADE0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61C96CD8-A10B-4AC8-97F7-1652DE12E548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F9720F0-5CF4-4583-AE89-4CAF26BB963F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979D6DB3-01A9-4C38-A117-B984B2E57A10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C07A6AD6-8710-45B9-BB6B-D958B33A7C85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32835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-1" y="889370"/>
            <a:ext cx="5306641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★열 번째 상황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오늘 하루를 마무리하며 잠자리에 들어볼까요</a:t>
            </a:r>
            <a:r>
              <a:rPr lang="en-US" altLang="ko-KR" sz="40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12C8F78-20B2-4F54-842D-BAD44AFC9778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EF69F88-CCD4-4751-83E3-EE349C51B195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전등을 끄고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잔다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182B6C32-65B3-4D49-99E9-ACF71D9B7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5EAC03BC-4ED6-4B14-A3EC-959943CC9FC2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076650B-CA61-4946-9DAD-EDDDF47D968D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모든 전등을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 latinLnBrk="1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 켜고 잔다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E029662E-0CEF-4E97-9698-17B5F0DF3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2A42BE43-6557-406C-BB89-2512923C7348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ABA8BCD-4222-46F6-8968-D928869448F9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8B7B0362-56A7-4799-AEF0-70ABCA533BF4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FDDB004D-8BF7-44C3-AEB4-0349C66531A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634937E-1392-4948-A582-FE42DB2024E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34F58F76-3D2E-4EEE-86A8-83837818971C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9F3AF69-E451-4956-82A4-9E4954681B0E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8621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18F605CC-0764-4345-8A68-994A782FEEAC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326F35-E1AC-4389-A35B-E9EB08B68399}"/>
              </a:ext>
            </a:extLst>
          </p:cNvPr>
          <p:cNvSpPr/>
          <p:nvPr/>
        </p:nvSpPr>
        <p:spPr>
          <a:xfrm>
            <a:off x="0" y="889370"/>
            <a:ext cx="5486400" cy="1039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 latinLnBrk="1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★열 번째 결과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B215D9-FCAA-4630-8135-2BAF7C1D3958}"/>
              </a:ext>
            </a:extLst>
          </p:cNvPr>
          <p:cNvSpPr/>
          <p:nvPr/>
        </p:nvSpPr>
        <p:spPr>
          <a:xfrm>
            <a:off x="0" y="1774834"/>
            <a:ext cx="12192000" cy="144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fontAlgn="base"/>
            <a:r>
              <a:rPr lang="ko-KR" altLang="en-US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사용하지 않는 전등은 끄는 것이 좋습니다</a:t>
            </a:r>
            <a:r>
              <a:rPr lang="en-US" altLang="ko-KR" sz="40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40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9663CC-EB41-4BA1-8CAE-8A2E991A9F2F}"/>
              </a:ext>
            </a:extLst>
          </p:cNvPr>
          <p:cNvSpPr txBox="1"/>
          <p:nvPr/>
        </p:nvSpPr>
        <p:spPr>
          <a:xfrm>
            <a:off x="2077492" y="6068032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+30</a:t>
            </a:r>
            <a:r>
              <a:rPr lang="ko-KR" altLang="en-US" sz="4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2F2892-07AD-4918-AD4C-DD7F7525E278}"/>
              </a:ext>
            </a:extLst>
          </p:cNvPr>
          <p:cNvSpPr txBox="1"/>
          <p:nvPr/>
        </p:nvSpPr>
        <p:spPr>
          <a:xfrm>
            <a:off x="8028731" y="6027003"/>
            <a:ext cx="1980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-20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CD1897F-191F-4B23-BF69-90943A0EFD44}"/>
              </a:ext>
            </a:extLst>
          </p:cNvPr>
          <p:cNvGrpSpPr/>
          <p:nvPr/>
        </p:nvGrpSpPr>
        <p:grpSpPr>
          <a:xfrm>
            <a:off x="758293" y="3325406"/>
            <a:ext cx="4851790" cy="2747085"/>
            <a:chOff x="454851" y="3496856"/>
            <a:chExt cx="4851790" cy="274708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49D063E-ACE8-485F-99D7-37ED6B2BC981}"/>
                </a:ext>
              </a:extLst>
            </p:cNvPr>
            <p:cNvSpPr/>
            <p:nvPr/>
          </p:nvSpPr>
          <p:spPr>
            <a:xfrm>
              <a:off x="454851" y="4011206"/>
              <a:ext cx="4851790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전등을 끄고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defTabSz="1371600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잔다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97FB250-07F3-4214-9907-CC3A116F1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5471" y="3496856"/>
              <a:ext cx="790549" cy="790549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529E01D-2570-4729-A69B-1F5478B77AE0}"/>
              </a:ext>
            </a:extLst>
          </p:cNvPr>
          <p:cNvGrpSpPr/>
          <p:nvPr/>
        </p:nvGrpSpPr>
        <p:grpSpPr>
          <a:xfrm>
            <a:off x="6558703" y="3325406"/>
            <a:ext cx="4875004" cy="2747085"/>
            <a:chOff x="6631196" y="3496856"/>
            <a:chExt cx="4875004" cy="2747085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2C6FD9C-C1F8-4ABD-A748-2E8171E1F873}"/>
                </a:ext>
              </a:extLst>
            </p:cNvPr>
            <p:cNvSpPr/>
            <p:nvPr/>
          </p:nvSpPr>
          <p:spPr>
            <a:xfrm>
              <a:off x="6631196" y="4011206"/>
              <a:ext cx="4875004" cy="2232735"/>
            </a:xfrm>
            <a:prstGeom prst="rect">
              <a:avLst/>
            </a:prstGeom>
            <a:noFill/>
            <a:ln w="76200">
              <a:solidFill>
                <a:srgbClr val="FDB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모든 전등을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</a:endParaRPr>
            </a:p>
            <a:p>
              <a:pPr algn="ctr" defTabSz="1371600"/>
              <a:r>
                <a:rPr lang="ko-KR" altLang="en-US" sz="48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다 켜고 잔다</a:t>
              </a:r>
              <a:r>
                <a:rPr lang="en-US" altLang="ko-KR" sz="48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.</a:t>
              </a:r>
              <a:endParaRPr lang="en-US" altLang="ko-KR" sz="4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DD349EAA-149E-44C0-8B93-B71671E36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3423" y="3496856"/>
              <a:ext cx="790549" cy="790549"/>
            </a:xfrm>
            <a:prstGeom prst="rect">
              <a:avLst/>
            </a:prstGeom>
          </p:spPr>
        </p:pic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1B7ADCE4-CBEA-4F42-AF21-DE8FF9709E52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73A8898-8951-476D-821E-F3016B8197B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5BA36F32-990A-4A16-110B-9E2090910174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6053FA14-60B2-4361-E04C-8CC9C71D5908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C024F44-725E-CCE4-6D9F-605BEB9991C7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" name="사각형: 둥근 모서리 6">
                <a:extLst>
                  <a:ext uri="{FF2B5EF4-FFF2-40B4-BE49-F238E27FC236}">
                    <a16:creationId xmlns:a16="http://schemas.microsoft.com/office/drawing/2014/main" id="{3DA74B66-8B26-1490-D0D9-DEB099C6D5C8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75A879D-9A60-F621-B800-B1170230A0D6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6324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BC07041-9B05-4224-B5C8-E7B0D6B6119B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28679643-0664-4EE9-9260-7D1737EE882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87082D-FE76-4EE0-9576-8E550CB30B2B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B7984CFF-0C69-4651-B329-B94C6F89069F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0D71D950-1BFB-4DC6-8AA5-54F1CC032198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70860C5-6382-4154-B15E-5ACE0DB43ECF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F4EA98E4-8E8C-4C51-B900-81A3B3DF7808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36B4E89-5967-40BB-B358-5525AC947034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F5C3CD0B-D186-4FEE-B021-5C8F436E5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595" y="1150411"/>
            <a:ext cx="8354810" cy="5655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557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F61A8647-1AD7-4B0D-96CB-E3D180F0E336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2F6936D9-2CE2-43DD-AF9F-7F918A85DF73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089864-FF53-4BB1-915B-61DE6905C8B7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378D45D6-B346-4F3C-8B42-E0CACDE65D2B}"/>
              </a:ext>
            </a:extLst>
          </p:cNvPr>
          <p:cNvSpPr/>
          <p:nvPr/>
        </p:nvSpPr>
        <p:spPr>
          <a:xfrm>
            <a:off x="734679" y="1747023"/>
            <a:ext cx="10843721" cy="593002"/>
          </a:xfrm>
          <a:prstGeom prst="round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spc="-100" dirty="0">
                <a:solidFill>
                  <a:schemeClr val="bg1"/>
                </a:solidFill>
              </a:rPr>
              <a:t>  우리와 지구가 건강한 모습으로 함께 살아가기 위해서는 어떻게 해야 할까요</a:t>
            </a:r>
            <a:r>
              <a:rPr lang="en-US" altLang="ko-KR" sz="2400" b="1" spc="-100" dirty="0">
                <a:solidFill>
                  <a:schemeClr val="bg1"/>
                </a:solidFill>
              </a:rPr>
              <a:t>?</a:t>
            </a:r>
            <a:endParaRPr lang="ko-KR" altLang="en-US" sz="2400" b="1" spc="-100" dirty="0">
              <a:solidFill>
                <a:schemeClr val="bg1"/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A2F9B273-F82D-4104-8495-ACE4C2081903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2A0AA66A-6952-4012-A293-73CCDB0C7BE8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2F85C78-8B77-4B43-A699-C10F7EA14FB9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1AD1083C-9876-40B2-B93A-C2E4578C9482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8C8BC0D-E42C-4513-80D8-4CD8FFE293B9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160752D1-8344-4C8E-ACD8-D6BD72734C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290" y="2579563"/>
            <a:ext cx="10964805" cy="2976410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D20965B9-654B-31B0-E69A-61B70BE18B8A}"/>
              </a:ext>
            </a:extLst>
          </p:cNvPr>
          <p:cNvSpPr/>
          <p:nvPr/>
        </p:nvSpPr>
        <p:spPr>
          <a:xfrm>
            <a:off x="842882" y="1911744"/>
            <a:ext cx="220605" cy="2251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87087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0211FCCA-7C90-4B78-9DFC-9CAAC1F77D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1126" y="2233386"/>
            <a:ext cx="8729745" cy="4610743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0AA5EA88-531B-4E24-B17E-CCF728E5C6BF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1A91A83C-63F1-4EC1-9842-6D713C33F6A3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406D45-379F-4D64-9EA8-9E000FD86EB5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E830A109-12DA-4080-BFD3-F1A53DA8AE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88" y="1167040"/>
            <a:ext cx="11679023" cy="1066346"/>
          </a:xfrm>
          <a:prstGeom prst="rect">
            <a:avLst/>
          </a:prstGeom>
        </p:spPr>
      </p:pic>
      <p:sp>
        <p:nvSpPr>
          <p:cNvPr id="4" name="타원 3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9508452" y="2256910"/>
            <a:ext cx="360000" cy="3600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곱하기 기호 4">
            <a:extLst>
              <a:ext uri="{FF2B5EF4-FFF2-40B4-BE49-F238E27FC236}">
                <a16:creationId xmlns:a16="http://schemas.microsoft.com/office/drawing/2014/main" id="{E28D8CD2-1FBA-4325-A8E0-778313E9D63B}"/>
              </a:ext>
            </a:extLst>
          </p:cNvPr>
          <p:cNvSpPr/>
          <p:nvPr/>
        </p:nvSpPr>
        <p:spPr>
          <a:xfrm>
            <a:off x="9523347" y="2539018"/>
            <a:ext cx="341080" cy="511628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곱하기 기호 11">
            <a:extLst>
              <a:ext uri="{FF2B5EF4-FFF2-40B4-BE49-F238E27FC236}">
                <a16:creationId xmlns:a16="http://schemas.microsoft.com/office/drawing/2014/main" id="{7E2CBC4E-BB69-4AB7-873B-3D043076C63F}"/>
              </a:ext>
            </a:extLst>
          </p:cNvPr>
          <p:cNvSpPr/>
          <p:nvPr/>
        </p:nvSpPr>
        <p:spPr>
          <a:xfrm>
            <a:off x="9540296" y="2886512"/>
            <a:ext cx="341080" cy="511628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곱하기 기호 14">
            <a:extLst>
              <a:ext uri="{FF2B5EF4-FFF2-40B4-BE49-F238E27FC236}">
                <a16:creationId xmlns:a16="http://schemas.microsoft.com/office/drawing/2014/main" id="{9BBCBE6A-371E-40E8-8972-372AF3700E87}"/>
              </a:ext>
            </a:extLst>
          </p:cNvPr>
          <p:cNvSpPr/>
          <p:nvPr/>
        </p:nvSpPr>
        <p:spPr>
          <a:xfrm>
            <a:off x="9520276" y="3283706"/>
            <a:ext cx="341080" cy="511628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717E99F1-8D3E-4ECD-AF36-F65F649DF653}"/>
              </a:ext>
            </a:extLst>
          </p:cNvPr>
          <p:cNvSpPr/>
          <p:nvPr/>
        </p:nvSpPr>
        <p:spPr>
          <a:xfrm>
            <a:off x="9517912" y="3699501"/>
            <a:ext cx="360000" cy="3600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4F3A571-2059-42A8-AE93-DBDEBFCDB3F9}"/>
              </a:ext>
            </a:extLst>
          </p:cNvPr>
          <p:cNvSpPr/>
          <p:nvPr/>
        </p:nvSpPr>
        <p:spPr>
          <a:xfrm>
            <a:off x="9529232" y="4083025"/>
            <a:ext cx="360000" cy="3600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곱하기 기호 19">
            <a:extLst>
              <a:ext uri="{FF2B5EF4-FFF2-40B4-BE49-F238E27FC236}">
                <a16:creationId xmlns:a16="http://schemas.microsoft.com/office/drawing/2014/main" id="{CE8644DF-1B15-45B5-8247-C3E405B533EB}"/>
              </a:ext>
            </a:extLst>
          </p:cNvPr>
          <p:cNvSpPr/>
          <p:nvPr/>
        </p:nvSpPr>
        <p:spPr>
          <a:xfrm>
            <a:off x="9533032" y="4360862"/>
            <a:ext cx="341080" cy="511628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곱하기 기호 20">
            <a:extLst>
              <a:ext uri="{FF2B5EF4-FFF2-40B4-BE49-F238E27FC236}">
                <a16:creationId xmlns:a16="http://schemas.microsoft.com/office/drawing/2014/main" id="{A6FEBCFA-E8EC-42B3-8186-13EC36860B67}"/>
              </a:ext>
            </a:extLst>
          </p:cNvPr>
          <p:cNvSpPr/>
          <p:nvPr/>
        </p:nvSpPr>
        <p:spPr>
          <a:xfrm>
            <a:off x="9517912" y="4735895"/>
            <a:ext cx="341080" cy="511628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곱하기 기호 21">
            <a:extLst>
              <a:ext uri="{FF2B5EF4-FFF2-40B4-BE49-F238E27FC236}">
                <a16:creationId xmlns:a16="http://schemas.microsoft.com/office/drawing/2014/main" id="{A55FB5B2-9B97-429A-B28C-E3677CD0CB5C}"/>
              </a:ext>
            </a:extLst>
          </p:cNvPr>
          <p:cNvSpPr/>
          <p:nvPr/>
        </p:nvSpPr>
        <p:spPr>
          <a:xfrm>
            <a:off x="9504340" y="5098404"/>
            <a:ext cx="341080" cy="511628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9BC170AB-FAA2-44B2-A822-2D166E43C27A}"/>
              </a:ext>
            </a:extLst>
          </p:cNvPr>
          <p:cNvSpPr/>
          <p:nvPr/>
        </p:nvSpPr>
        <p:spPr>
          <a:xfrm>
            <a:off x="9508452" y="5555664"/>
            <a:ext cx="360000" cy="3600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4630058" y="6184989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녹색소비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74E607A9-BECA-40CB-BDE6-87554C380E97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B4E12BEF-68F4-41EB-859A-9D632110C4F6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BAEB345F-CFA5-4CE1-90B6-96B89011A4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8" name="사각형: 둥근 모서리 27">
                <a:extLst>
                  <a:ext uri="{FF2B5EF4-FFF2-40B4-BE49-F238E27FC236}">
                    <a16:creationId xmlns:a16="http://schemas.microsoft.com/office/drawing/2014/main" id="{ADC7E38C-0E76-4DFB-BA9E-53E6E5AF225A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5B8027B-41AA-436C-A31A-2552A0C823CC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2988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2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847D9E68-9FBA-47DF-866C-8EA151B18156}"/>
              </a:ext>
            </a:extLst>
          </p:cNvPr>
          <p:cNvGrpSpPr/>
          <p:nvPr/>
        </p:nvGrpSpPr>
        <p:grpSpPr>
          <a:xfrm>
            <a:off x="1725075" y="3063489"/>
            <a:ext cx="1471387" cy="2008134"/>
            <a:chOff x="413528" y="2517457"/>
            <a:chExt cx="1328091" cy="2008134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16C58E2-4845-436B-BBF0-1E7E52A22B43}"/>
                </a:ext>
              </a:extLst>
            </p:cNvPr>
            <p:cNvSpPr txBox="1"/>
            <p:nvPr/>
          </p:nvSpPr>
          <p:spPr>
            <a:xfrm>
              <a:off x="413528" y="3817705"/>
              <a:ext cx="132809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녹색소비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이야기</a:t>
              </a:r>
            </a:p>
          </p:txBody>
        </p:sp>
        <p:pic>
          <p:nvPicPr>
            <p:cNvPr id="12" name="그림 11">
              <a:hlinkClick r:id="rId2"/>
              <a:extLst>
                <a:ext uri="{FF2B5EF4-FFF2-40B4-BE49-F238E27FC236}">
                  <a16:creationId xmlns:a16="http://schemas.microsoft.com/office/drawing/2014/main" id="{2C51540B-7484-42EE-A14D-D806617615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818" y="2517457"/>
              <a:ext cx="1153512" cy="1366386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AC45149-044A-4D69-9B88-8FBA28B03E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648" y="1200808"/>
            <a:ext cx="11650701" cy="1028844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1F9D9C02-4204-49BD-BF59-B657FDD82E33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B401A09E-6364-44C9-B998-B33CBE86992F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E4396E2-9A4F-40E6-A8D2-787B01BAE936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5BEDFB20-62F7-49E6-824C-447A7FA8809D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B708C1F-D851-47FB-82B7-CC18B00925B7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2A77914D-0810-463D-990A-F76CB06AC5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3948" y="2229652"/>
            <a:ext cx="6619337" cy="40248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05770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AC45149-044A-4D69-9B88-8FBA28B03E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648" y="1200808"/>
            <a:ext cx="11650701" cy="1028844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D47AEFC1-912E-4F7A-A0D9-CCE3FAE5A0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2229652"/>
            <a:ext cx="11010124" cy="4342598"/>
          </a:xfrm>
          <a:prstGeom prst="rect">
            <a:avLst/>
          </a:prstGeom>
        </p:spPr>
      </p:pic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63B3F5D0-AAFF-4F3C-ADDB-A262237AFE78}"/>
              </a:ext>
            </a:extLst>
          </p:cNvPr>
          <p:cNvSpPr/>
          <p:nvPr/>
        </p:nvSpPr>
        <p:spPr>
          <a:xfrm>
            <a:off x="3687552" y="3305864"/>
            <a:ext cx="7960634" cy="868633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환경오염 때문에 질병에 걸리거나 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algn="just"/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  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농작물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산림의 피해가 생긴다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8AD7370B-3792-485A-BA98-3879E43AD389}"/>
              </a:ext>
            </a:extLst>
          </p:cNvPr>
          <p:cNvSpPr/>
          <p:nvPr/>
        </p:nvSpPr>
        <p:spPr>
          <a:xfrm>
            <a:off x="3687552" y="5320282"/>
            <a:ext cx="8130557" cy="868633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친환경 제품을 구매한다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  <a:p>
            <a:pPr marL="457200" lvl="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절전형 콘센트를 사용한다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>
              <a:solidFill>
                <a:prstClr val="white"/>
              </a:solidFill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1F9D9C02-4204-49BD-BF59-B657FDD82E33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B401A09E-6364-44C9-B998-B33CBE86992F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E4396E2-9A4F-40E6-A8D2-787B01BAE936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5BEDFB20-62F7-49E6-824C-447A7FA8809D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B708C1F-D851-47FB-82B7-CC18B00925B7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22530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B277CFCF-05AA-416F-B38B-8C86A0901745}"/>
              </a:ext>
            </a:extLst>
          </p:cNvPr>
          <p:cNvSpPr/>
          <p:nvPr/>
        </p:nvSpPr>
        <p:spPr>
          <a:xfrm>
            <a:off x="1006018" y="1694208"/>
            <a:ext cx="9952969" cy="593002"/>
          </a:xfrm>
          <a:prstGeom prst="round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 지구를 지키기 위한 소비를 해야 하는 이유는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28A7D64-5C05-42CD-A71C-A23AD4EC8E7A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E99A3298-5E36-49CA-97EE-07C149353A36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5053493-AEE3-4B32-BF92-D9B34D7BC439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AE79C5A3-7EB0-44BA-BD89-C0E99C38C215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6993E53-D776-4C20-9814-5AB12D31C2B7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2AA57E8-E684-434A-965F-2E6D67F705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019" y="2802018"/>
            <a:ext cx="10086051" cy="2361773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749DB529-22F0-CC77-078B-C1906B648EC7}"/>
              </a:ext>
            </a:extLst>
          </p:cNvPr>
          <p:cNvSpPr/>
          <p:nvPr/>
        </p:nvSpPr>
        <p:spPr>
          <a:xfrm>
            <a:off x="1233013" y="1878124"/>
            <a:ext cx="220605" cy="2251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9189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F7C75CD3-3785-446D-A5DC-002D47F62C2B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1A5DEF-1174-4175-A355-E793252EF13A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6AC1A85-E21C-413D-839A-74D28A920E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6742" y="2653748"/>
            <a:ext cx="6919850" cy="2842592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9B6CED4E-BC7D-4FEB-8DCA-9C7860EE2109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856ABB2B-8B38-4C8B-8F39-773554E11204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440866A-9B3E-4DBD-920C-1DC1522C4966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7" name="사각형: 둥근 모서리 16">
                <a:extLst>
                  <a:ext uri="{FF2B5EF4-FFF2-40B4-BE49-F238E27FC236}">
                    <a16:creationId xmlns:a16="http://schemas.microsoft.com/office/drawing/2014/main" id="{53811CC9-5AF1-4B1B-B77F-EF60479B4C12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0FA5A54-A5A5-45CE-9180-6180D0594DF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9890C962-C059-4E07-8327-4F7FFC57EF1B}"/>
              </a:ext>
            </a:extLst>
          </p:cNvPr>
          <p:cNvSpPr/>
          <p:nvPr/>
        </p:nvSpPr>
        <p:spPr>
          <a:xfrm>
            <a:off x="5913782" y="3180523"/>
            <a:ext cx="5946913" cy="1739348"/>
          </a:xfrm>
          <a:prstGeom prst="round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환경아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!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우리가 버리는 작은 쓰레기가 모여 심각한 환경오염을 만들게 되니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우리부터 하나씩 실천해야 해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CCCBB29-A5A7-4E8C-88DD-45A4FCF21B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999" y="1150411"/>
            <a:ext cx="11536385" cy="62873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F994876-23B6-4223-AC32-7801A2C6DA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24" y="1992500"/>
            <a:ext cx="3849461" cy="4517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4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F7C75CD3-3785-446D-A5DC-002D47F62C2B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1A5DEF-1174-4175-A355-E793252EF13A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D6BEBC3-7C6E-4229-9732-7462E06888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443" y="1192213"/>
            <a:ext cx="11131827" cy="795303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FF98B16A-EB07-429A-9070-6E1070422FD2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DC1D6CCB-2686-4B69-A219-CAFA0D854368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BE9EB43-EBE2-4E09-B110-E897DCEE6F21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EBCC4D1E-74B4-46E0-B2FC-45C8062C768C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E2EC28C-73A4-4524-B2C2-E271343A093B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A7DB7AF0-3ABC-49D0-A606-A90B778B57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2391" y="2242669"/>
            <a:ext cx="9680713" cy="450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6874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F7C75CD3-3785-446D-A5DC-002D47F62C2B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1A5DEF-1174-4175-A355-E793252EF13A}"/>
              </a:ext>
            </a:extLst>
          </p:cNvPr>
          <p:cNvSpPr txBox="1"/>
          <p:nvPr/>
        </p:nvSpPr>
        <p:spPr>
          <a:xfrm>
            <a:off x="1343316" y="136100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79F8F24-D257-4880-BEB3-03F10A701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55" y="1233489"/>
            <a:ext cx="11464648" cy="1353563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265B050-542C-4551-A142-005B9CA106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2038"/>
          <a:stretch/>
        </p:blipFill>
        <p:spPr>
          <a:xfrm>
            <a:off x="1343316" y="2752817"/>
            <a:ext cx="9550985" cy="3671664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EFC7B2D5-C3B9-48CA-A3BD-31DEA7E8A9CE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4BC05382-C206-4070-996E-E6DD91149BA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A4A2E7A-7E92-4D48-95AA-E5299D66DC87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4DF4A087-3803-48B4-88AC-A4C339E86400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2EE858D-54E3-45EA-88AA-8D561046B18C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B35F5ED9-F31F-4543-BEE9-6034BE862201}"/>
              </a:ext>
            </a:extLst>
          </p:cNvPr>
          <p:cNvSpPr/>
          <p:nvPr/>
        </p:nvSpPr>
        <p:spPr>
          <a:xfrm>
            <a:off x="1687084" y="5275801"/>
            <a:ext cx="3701727" cy="1034849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물을 틀어 놓고 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양치질을 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D16DB539-96A6-4748-9367-45C225D5CDE9}"/>
              </a:ext>
            </a:extLst>
          </p:cNvPr>
          <p:cNvSpPr/>
          <p:nvPr/>
        </p:nvSpPr>
        <p:spPr>
          <a:xfrm>
            <a:off x="6627569" y="5275800"/>
            <a:ext cx="4266732" cy="1034849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양치컵을 사용한다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54992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9A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FBB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666707"/>
            <a:ext cx="714169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녹색소비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녹색 지구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6ED9912-81DB-41CB-B9C2-1545BCED3E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429" b="1"/>
          <a:stretch/>
        </p:blipFill>
        <p:spPr>
          <a:xfrm>
            <a:off x="2770602" y="4059581"/>
            <a:ext cx="8800022" cy="17852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287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0596590A-8DA8-4DBB-9BC4-2DBE4F3A59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13" y="1183689"/>
            <a:ext cx="10536120" cy="51442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A4381C53-AEF3-4A9D-A5EF-ECAEB6CF5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225" y="2233613"/>
            <a:ext cx="3334137" cy="3116856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7A619D5D-0F85-455C-A69F-40D96425BFC9}"/>
              </a:ext>
            </a:extLst>
          </p:cNvPr>
          <p:cNvSpPr/>
          <p:nvPr/>
        </p:nvSpPr>
        <p:spPr>
          <a:xfrm>
            <a:off x="4502425" y="2623382"/>
            <a:ext cx="241798" cy="284368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9E17A18-AAA3-4808-9628-E0B44BC787B2}"/>
              </a:ext>
            </a:extLst>
          </p:cNvPr>
          <p:cNvSpPr txBox="1"/>
          <p:nvPr/>
        </p:nvSpPr>
        <p:spPr>
          <a:xfrm>
            <a:off x="4903824" y="2471238"/>
            <a:ext cx="71066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환경을 생각하는 물건은</a:t>
            </a:r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BC2191DC-7797-45EC-8F39-76C0A9E6780A}"/>
              </a:ext>
            </a:extLst>
          </p:cNvPr>
          <p:cNvSpPr/>
          <p:nvPr/>
        </p:nvSpPr>
        <p:spPr>
          <a:xfrm>
            <a:off x="4502425" y="3483494"/>
            <a:ext cx="241798" cy="284368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C851E6E-B9ED-487A-8534-738C50F3647D}"/>
              </a:ext>
            </a:extLst>
          </p:cNvPr>
          <p:cNvSpPr txBox="1"/>
          <p:nvPr/>
        </p:nvSpPr>
        <p:spPr>
          <a:xfrm>
            <a:off x="4903824" y="3358976"/>
            <a:ext cx="7257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그렇게 생각한 까닭은 무엇입니까</a:t>
            </a:r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3147824C-0F77-452E-86A9-0C9FCB57817A}"/>
              </a:ext>
            </a:extLst>
          </p:cNvPr>
          <p:cNvSpPr/>
          <p:nvPr/>
        </p:nvSpPr>
        <p:spPr>
          <a:xfrm>
            <a:off x="4656005" y="4120026"/>
            <a:ext cx="7297019" cy="245222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37DAB45-3C3C-4DAA-8337-F2C30099D340}"/>
              </a:ext>
            </a:extLst>
          </p:cNvPr>
          <p:cNvSpPr txBox="1"/>
          <p:nvPr/>
        </p:nvSpPr>
        <p:spPr>
          <a:xfrm>
            <a:off x="9893361" y="2409682"/>
            <a:ext cx="531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B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7156C690-A6FB-496D-8C6B-06EAA4CD0743}"/>
              </a:ext>
            </a:extLst>
          </p:cNvPr>
          <p:cNvSpPr/>
          <p:nvPr/>
        </p:nvSpPr>
        <p:spPr>
          <a:xfrm>
            <a:off x="2220686" y="2233613"/>
            <a:ext cx="1836835" cy="3273651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58C1525-9DDD-4984-B23D-EDC2459FE150}"/>
              </a:ext>
            </a:extLst>
          </p:cNvPr>
          <p:cNvSpPr txBox="1"/>
          <p:nvPr/>
        </p:nvSpPr>
        <p:spPr>
          <a:xfrm>
            <a:off x="4828164" y="4303563"/>
            <a:ext cx="681261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여러 번 사용할 수 있을 것 같다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만들 때 재료를 적게 쓴 것 같다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spc="-1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환경오염을 적게 일으키는 재료로 </a:t>
            </a:r>
            <a:br>
              <a:rPr lang="en-US" altLang="ko-KR" sz="3200" b="1" spc="-1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</a:br>
            <a:r>
              <a:rPr lang="ko-KR" altLang="en-US" sz="3200" b="1" spc="-1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만든 것 같다</a:t>
            </a:r>
            <a:r>
              <a:rPr lang="en-US" altLang="ko-KR" sz="3200" b="1" spc="-1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spc="-1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spc="-100" dirty="0"/>
          </a:p>
        </p:txBody>
      </p:sp>
    </p:spTree>
    <p:extLst>
      <p:ext uri="{BB962C8B-B14F-4D97-AF65-F5344CB8AC3E}">
        <p14:creationId xmlns:p14="http://schemas.microsoft.com/office/powerpoint/2010/main" val="3640392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p"/>
      <p:bldP spid="2" grpId="0" animBg="1"/>
      <p:bldP spid="28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847D9E68-9FBA-47DF-866C-8EA151B18156}"/>
              </a:ext>
            </a:extLst>
          </p:cNvPr>
          <p:cNvGrpSpPr/>
          <p:nvPr/>
        </p:nvGrpSpPr>
        <p:grpSpPr>
          <a:xfrm>
            <a:off x="1473616" y="2951573"/>
            <a:ext cx="1815280" cy="2053608"/>
            <a:chOff x="118084" y="2517457"/>
            <a:chExt cx="1815280" cy="2053608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16C58E2-4845-436B-BBF0-1E7E52A22B43}"/>
                </a:ext>
              </a:extLst>
            </p:cNvPr>
            <p:cNvSpPr txBox="1"/>
            <p:nvPr/>
          </p:nvSpPr>
          <p:spPr>
            <a:xfrm>
              <a:off x="118084" y="3863179"/>
              <a:ext cx="18152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친환경제품과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환경마크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2" name="그림 11">
              <a:hlinkClick r:id="rId2"/>
              <a:extLst>
                <a:ext uri="{FF2B5EF4-FFF2-40B4-BE49-F238E27FC236}">
                  <a16:creationId xmlns:a16="http://schemas.microsoft.com/office/drawing/2014/main" id="{2C51540B-7484-42EE-A14D-D806617615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818" y="2517457"/>
              <a:ext cx="1153512" cy="1366386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F8B9C825-6041-46B3-86EE-6E6FD3ED4D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039" y="1191282"/>
            <a:ext cx="9774014" cy="523948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154E7F2-BFEF-4D03-8CA6-EBE9746CB9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3096" y="2082189"/>
            <a:ext cx="6501492" cy="41633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69530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A3B9123-72AF-4ACB-867B-52462DD868D9}"/>
              </a:ext>
            </a:extLst>
          </p:cNvPr>
          <p:cNvSpPr/>
          <p:nvPr/>
        </p:nvSpPr>
        <p:spPr>
          <a:xfrm>
            <a:off x="811991" y="1820860"/>
            <a:ext cx="360000" cy="360000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929FE58-6799-44BF-ABAD-93D5A732C0B3}"/>
              </a:ext>
            </a:extLst>
          </p:cNvPr>
          <p:cNvSpPr txBox="1"/>
          <p:nvPr/>
        </p:nvSpPr>
        <p:spPr>
          <a:xfrm>
            <a:off x="1362490" y="1708472"/>
            <a:ext cx="94670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영상을 보고</a:t>
            </a:r>
            <a:r>
              <a:rPr lang="en-US" altLang="ko-KR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친환경제품의 뜻을 적어봅시다</a:t>
            </a:r>
            <a:r>
              <a:rPr lang="en-US" altLang="ko-KR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E1BB1CD-7843-4398-AF37-7AFB3CEB53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351" y="2747622"/>
            <a:ext cx="10962562" cy="225341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F9628E8-09BD-4CD1-8808-8FE1C5AF3648}"/>
              </a:ext>
            </a:extLst>
          </p:cNvPr>
          <p:cNvSpPr txBox="1"/>
          <p:nvPr/>
        </p:nvSpPr>
        <p:spPr>
          <a:xfrm>
            <a:off x="4731659" y="3202626"/>
            <a:ext cx="624112" cy="646331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482E352-D2DD-45F1-867D-3557968E0D5B}"/>
              </a:ext>
            </a:extLst>
          </p:cNvPr>
          <p:cNvSpPr txBox="1"/>
          <p:nvPr/>
        </p:nvSpPr>
        <p:spPr>
          <a:xfrm>
            <a:off x="5430612" y="3202625"/>
            <a:ext cx="624112" cy="646331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C9B98A6-E332-4EBB-913D-B9352791D99B}"/>
              </a:ext>
            </a:extLst>
          </p:cNvPr>
          <p:cNvSpPr txBox="1"/>
          <p:nvPr/>
        </p:nvSpPr>
        <p:spPr>
          <a:xfrm>
            <a:off x="6137278" y="3202626"/>
            <a:ext cx="624112" cy="646331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7B32861-C2A7-40A5-81F8-0A68C95C6A55}"/>
              </a:ext>
            </a:extLst>
          </p:cNvPr>
          <p:cNvSpPr txBox="1"/>
          <p:nvPr/>
        </p:nvSpPr>
        <p:spPr>
          <a:xfrm>
            <a:off x="6836231" y="3202625"/>
            <a:ext cx="624112" cy="646331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596557A-09E6-4CBB-82CB-AABB30E48E54}"/>
              </a:ext>
            </a:extLst>
          </p:cNvPr>
          <p:cNvSpPr txBox="1"/>
          <p:nvPr/>
        </p:nvSpPr>
        <p:spPr>
          <a:xfrm>
            <a:off x="1597934" y="3900333"/>
            <a:ext cx="624112" cy="646331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절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A481E5-3DDC-49A9-9C7C-B3FF5938CD2C}"/>
              </a:ext>
            </a:extLst>
          </p:cNvPr>
          <p:cNvSpPr txBox="1"/>
          <p:nvPr/>
        </p:nvSpPr>
        <p:spPr>
          <a:xfrm>
            <a:off x="2296887" y="3900332"/>
            <a:ext cx="624112" cy="646331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약</a:t>
            </a:r>
          </a:p>
        </p:txBody>
      </p:sp>
    </p:spTree>
    <p:extLst>
      <p:ext uri="{BB962C8B-B14F-4D97-AF65-F5344CB8AC3E}">
        <p14:creationId xmlns:p14="http://schemas.microsoft.com/office/powerpoint/2010/main" val="208814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A3B9123-72AF-4ACB-867B-52462DD868D9}"/>
              </a:ext>
            </a:extLst>
          </p:cNvPr>
          <p:cNvSpPr/>
          <p:nvPr/>
        </p:nvSpPr>
        <p:spPr>
          <a:xfrm>
            <a:off x="792817" y="1497659"/>
            <a:ext cx="360000" cy="360000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929FE58-6799-44BF-ABAD-93D5A732C0B3}"/>
              </a:ext>
            </a:extLst>
          </p:cNvPr>
          <p:cNvSpPr txBox="1"/>
          <p:nvPr/>
        </p:nvSpPr>
        <p:spPr>
          <a:xfrm>
            <a:off x="1343316" y="1385271"/>
            <a:ext cx="103621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친환경제품을 나타내는 마크는 여러 종류가 있습니다</a:t>
            </a:r>
            <a:r>
              <a:rPr lang="en-US" altLang="ko-KR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친환경마크의 생김새와 의미를 생각하여 마크를 색칠해 봅시다</a:t>
            </a:r>
            <a:r>
              <a:rPr lang="en-US" altLang="ko-KR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BC09B158-5165-3BD2-FCFA-0B045A57CA9F}"/>
              </a:ext>
            </a:extLst>
          </p:cNvPr>
          <p:cNvGrpSpPr/>
          <p:nvPr/>
        </p:nvGrpSpPr>
        <p:grpSpPr>
          <a:xfrm>
            <a:off x="1327770" y="2773307"/>
            <a:ext cx="9900033" cy="3799506"/>
            <a:chOff x="1327770" y="2773307"/>
            <a:chExt cx="9900033" cy="3799506"/>
          </a:xfrm>
        </p:grpSpPr>
        <p:pic>
          <p:nvPicPr>
            <p:cNvPr id="14" name="Picture 2" descr="친환경 환경부, Korea Eco-Label">
              <a:extLst>
                <a:ext uri="{FF2B5EF4-FFF2-40B4-BE49-F238E27FC236}">
                  <a16:creationId xmlns:a16="http://schemas.microsoft.com/office/drawing/2014/main" id="{33703172-60D1-465D-8371-595F9B2608E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32" t="4516" r="54201" b="2830"/>
            <a:stretch/>
          </p:blipFill>
          <p:spPr bwMode="auto">
            <a:xfrm>
              <a:off x="1327770" y="2853666"/>
              <a:ext cx="3013286" cy="32862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A36E749F-D2F8-3DE1-830E-891417AF23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39172" y="2773307"/>
              <a:ext cx="3013286" cy="3231115"/>
            </a:xfrm>
            <a:prstGeom prst="rect">
              <a:avLst/>
            </a:prstGeom>
          </p:spPr>
        </p:pic>
        <p:pic>
          <p:nvPicPr>
            <p:cNvPr id="4" name="Picture 4" descr="https://flexible.img.hani.co.kr/flexible/normal/970/491/imgdb/original/2021/0731/8416277189309904.jpg">
              <a:extLst>
                <a:ext uri="{FF2B5EF4-FFF2-40B4-BE49-F238E27FC236}">
                  <a16:creationId xmlns:a16="http://schemas.microsoft.com/office/drawing/2014/main" id="{D1B76D7E-0CC3-21F5-D11F-CCCDD7A0A16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337" t="7909" r="7182" b="11304"/>
            <a:stretch/>
          </p:blipFill>
          <p:spPr bwMode="auto">
            <a:xfrm>
              <a:off x="8266574" y="2773307"/>
              <a:ext cx="2961229" cy="29913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C7A22C94-15A3-DFDF-75A9-9FEBC3D70F1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717677" y="6012810"/>
              <a:ext cx="2075745" cy="560003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A2AF23B4-DD80-6F3D-F649-BCF52006602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772471" y="5965175"/>
              <a:ext cx="3151335" cy="60763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636153EC-562E-9AA6-E4EE-C6238466F4D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994236" y="5926635"/>
              <a:ext cx="1810039" cy="6091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39028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F1AB71BD-2603-5E16-14AA-EAE46717FF6D}"/>
              </a:ext>
            </a:extLst>
          </p:cNvPr>
          <p:cNvGrpSpPr/>
          <p:nvPr/>
        </p:nvGrpSpPr>
        <p:grpSpPr>
          <a:xfrm>
            <a:off x="1232155" y="2012585"/>
            <a:ext cx="9727690" cy="3752111"/>
            <a:chOff x="1232155" y="2012585"/>
            <a:chExt cx="9727690" cy="3752111"/>
          </a:xfrm>
        </p:grpSpPr>
        <p:pic>
          <p:nvPicPr>
            <p:cNvPr id="14" name="Picture 2" descr="친환경 환경부, Korea Eco-Label">
              <a:extLst>
                <a:ext uri="{FF2B5EF4-FFF2-40B4-BE49-F238E27FC236}">
                  <a16:creationId xmlns:a16="http://schemas.microsoft.com/office/drawing/2014/main" id="{33703172-60D1-465D-8371-595F9B2608E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32" t="4516" r="54201" b="1986"/>
            <a:stretch/>
          </p:blipFill>
          <p:spPr bwMode="auto">
            <a:xfrm>
              <a:off x="1232155" y="2012585"/>
              <a:ext cx="3409419" cy="3752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014D1D9F-DD70-421D-A4FE-4366EB4178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58724" y="3360584"/>
              <a:ext cx="5501121" cy="2127870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BAA8F0F-A5A5-4067-9191-1D3F8F74B0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68075" y="2236304"/>
              <a:ext cx="2962725" cy="799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9071341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20F2052C-8640-98B3-FB2B-DA13310BA43A}"/>
              </a:ext>
            </a:extLst>
          </p:cNvPr>
          <p:cNvGrpSpPr/>
          <p:nvPr/>
        </p:nvGrpSpPr>
        <p:grpSpPr>
          <a:xfrm>
            <a:off x="1635471" y="1938911"/>
            <a:ext cx="8921056" cy="3773057"/>
            <a:chOff x="1343316" y="1769946"/>
            <a:chExt cx="8921056" cy="3773057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BE8B7571-6C45-43B4-A611-174DD56E62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43316" y="1769946"/>
              <a:ext cx="3518692" cy="3773057"/>
            </a:xfrm>
            <a:prstGeom prst="rect">
              <a:avLst/>
            </a:prstGeom>
          </p:spPr>
        </p:pic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6EC1863A-02A9-44A1-BF69-A793489CA2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19462" y="2037483"/>
              <a:ext cx="4044910" cy="779936"/>
            </a:xfrm>
            <a:prstGeom prst="rect">
              <a:avLst/>
            </a:prstGeom>
          </p:spPr>
        </p:pic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27AF8048-53D3-4016-BD3F-9258AE9CFD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82842" y="3459844"/>
              <a:ext cx="3922544" cy="20831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707386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F292BA7B-9FAD-4F57-A592-ED4744CEBB34}"/>
              </a:ext>
            </a:extLst>
          </p:cNvPr>
          <p:cNvSpPr/>
          <p:nvPr/>
        </p:nvSpPr>
        <p:spPr>
          <a:xfrm>
            <a:off x="1446344" y="1497093"/>
            <a:ext cx="9568882" cy="593002"/>
          </a:xfrm>
          <a:prstGeom prst="round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>
                <a:solidFill>
                  <a:schemeClr val="bg1"/>
                </a:solidFill>
              </a:rPr>
              <a:t>잠깐</a:t>
            </a:r>
            <a:r>
              <a:rPr lang="en-US" altLang="ko-KR" sz="4000" b="1" dirty="0">
                <a:solidFill>
                  <a:schemeClr val="bg1"/>
                </a:solidFill>
              </a:rPr>
              <a:t>! </a:t>
            </a:r>
            <a:r>
              <a:rPr lang="ko-KR" altLang="en-US" sz="2400" b="1" dirty="0">
                <a:solidFill>
                  <a:schemeClr val="bg1"/>
                </a:solidFill>
              </a:rPr>
              <a:t>탄소발자국 인증마크는 두 가지가 있습니다</a:t>
            </a:r>
            <a:r>
              <a:rPr lang="en-US" altLang="ko-KR" sz="2400" b="1" dirty="0">
                <a:solidFill>
                  <a:schemeClr val="bg1"/>
                </a:solidFill>
              </a:rPr>
              <a:t>.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F2C0E65F-2C6B-F35F-0902-D390DFF8687D}"/>
              </a:ext>
            </a:extLst>
          </p:cNvPr>
          <p:cNvGrpSpPr/>
          <p:nvPr/>
        </p:nvGrpSpPr>
        <p:grpSpPr>
          <a:xfrm>
            <a:off x="2122956" y="2383431"/>
            <a:ext cx="8554607" cy="4172609"/>
            <a:chOff x="2142834" y="2503277"/>
            <a:chExt cx="8554607" cy="4172609"/>
          </a:xfrm>
        </p:grpSpPr>
        <p:pic>
          <p:nvPicPr>
            <p:cNvPr id="4" name="Picture 2" descr="https://mblogthumb-phinf.pstatic.net/MjAxOTA4MjlfMTY1/MDAxNTY3MDY0MjU3NDA1.HIPk9bSbHAQfLH3T1bTEC2hiDtk_idP6uwtLvG1ptkYg.ippOAr4XMcGh-tCEruI1Zt5HxawQjw_xYSXTc0M0qRkg.PNG.greenstartkr/%ED%83%84%EC%86%8C%EB%B0%9C%EC%9E%90%EA%B5%AD-02.png?type=w800">
              <a:extLst>
                <a:ext uri="{FF2B5EF4-FFF2-40B4-BE49-F238E27FC236}">
                  <a16:creationId xmlns:a16="http://schemas.microsoft.com/office/drawing/2014/main" id="{7B34491C-8956-4BBD-AFF9-6627D2282E4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127" t="21144" r="9386" b="13083"/>
            <a:stretch/>
          </p:blipFill>
          <p:spPr bwMode="auto">
            <a:xfrm>
              <a:off x="7356823" y="2503277"/>
              <a:ext cx="2762250" cy="32609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1F1FFBD-BD15-4330-BD2C-88933FA61EAB}"/>
                </a:ext>
              </a:extLst>
            </p:cNvPr>
            <p:cNvSpPr txBox="1"/>
            <p:nvPr/>
          </p:nvSpPr>
          <p:spPr>
            <a:xfrm>
              <a:off x="2142834" y="5475557"/>
              <a:ext cx="391898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6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1</a:t>
              </a:r>
              <a:r>
                <a:rPr lang="ko-KR" altLang="en-US" sz="36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단계</a:t>
              </a:r>
              <a:endPara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endParaRPr>
            </a:p>
            <a:p>
              <a:pPr algn="ctr"/>
              <a:r>
                <a:rPr lang="ko-KR" altLang="en-US" sz="36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탄소발자국 인증</a:t>
              </a:r>
              <a:endPara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DE9D4AC-46FD-4E86-8297-D2FD225117D5}"/>
                </a:ext>
              </a:extLst>
            </p:cNvPr>
            <p:cNvSpPr txBox="1"/>
            <p:nvPr/>
          </p:nvSpPr>
          <p:spPr>
            <a:xfrm>
              <a:off x="6778455" y="5464714"/>
              <a:ext cx="391898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6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2</a:t>
              </a:r>
              <a:r>
                <a:rPr lang="ko-KR" altLang="en-US" sz="36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단계</a:t>
              </a:r>
              <a:endPara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endParaRPr>
            </a:p>
            <a:p>
              <a:pPr algn="ctr"/>
              <a:r>
                <a:rPr lang="ko-KR" altLang="en-US" sz="3600" b="1" dirty="0" err="1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저탄소제품</a:t>
              </a:r>
              <a:r>
                <a:rPr lang="ko-KR" altLang="en-US" sz="36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인증</a:t>
              </a:r>
              <a:endPara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endParaRPr>
            </a:p>
          </p:txBody>
        </p:sp>
        <p:pic>
          <p:nvPicPr>
            <p:cNvPr id="21" name="Picture 2" descr="https://mblogthumb-phinf.pstatic.net/MjAxOTA4MjlfMTY1/MDAxNTY3MDY0MjU3NDA1.HIPk9bSbHAQfLH3T1bTEC2hiDtk_idP6uwtLvG1ptkYg.ippOAr4XMcGh-tCEruI1Zt5HxawQjw_xYSXTc0M0qRkg.PNG.greenstartkr/%ED%83%84%EC%86%8C%EB%B0%9C%EC%9E%90%EA%B5%AD-02.png?type=w800">
              <a:extLst>
                <a:ext uri="{FF2B5EF4-FFF2-40B4-BE49-F238E27FC236}">
                  <a16:creationId xmlns:a16="http://schemas.microsoft.com/office/drawing/2014/main" id="{F1FB3A3F-DB44-4AC5-B8F5-FC0D60F0C87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640" t="19750" r="48873" b="23383"/>
            <a:stretch/>
          </p:blipFill>
          <p:spPr bwMode="auto">
            <a:xfrm>
              <a:off x="2664627" y="2503277"/>
              <a:ext cx="2762250" cy="2819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0372397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5E136394-D317-CE95-61F4-6258CB937BAB}"/>
              </a:ext>
            </a:extLst>
          </p:cNvPr>
          <p:cNvGrpSpPr/>
          <p:nvPr/>
        </p:nvGrpSpPr>
        <p:grpSpPr>
          <a:xfrm>
            <a:off x="1887321" y="2119403"/>
            <a:ext cx="8417358" cy="3506145"/>
            <a:chOff x="1741713" y="2099525"/>
            <a:chExt cx="8417358" cy="3506145"/>
          </a:xfrm>
        </p:grpSpPr>
        <p:pic>
          <p:nvPicPr>
            <p:cNvPr id="19" name="Picture 4" descr="https://flexible.img.hani.co.kr/flexible/normal/970/491/imgdb/original/2021/0731/8416277189309904.jpg">
              <a:extLst>
                <a:ext uri="{FF2B5EF4-FFF2-40B4-BE49-F238E27FC236}">
                  <a16:creationId xmlns:a16="http://schemas.microsoft.com/office/drawing/2014/main" id="{561AA53A-2D00-403C-ABA5-B2EA1AF7EA6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337" t="7909" r="7182" b="11304"/>
            <a:stretch/>
          </p:blipFill>
          <p:spPr bwMode="auto">
            <a:xfrm>
              <a:off x="1741713" y="2099525"/>
              <a:ext cx="3470795" cy="35061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7E34076E-26A9-410A-B753-836E3D8C00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45872" y="2099525"/>
              <a:ext cx="2196484" cy="739201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BB83EB6C-1CE0-4017-9D9B-8D01DD271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44313" y="3426847"/>
              <a:ext cx="3814758" cy="20433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04676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1D295292-4B4E-4D4E-905A-AFD051ACA3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6845" y="1367670"/>
            <a:ext cx="9618307" cy="5056811"/>
          </a:xfrm>
          <a:prstGeom prst="rect">
            <a:avLst/>
          </a:prstGeom>
        </p:spPr>
      </p:pic>
      <p:pic>
        <p:nvPicPr>
          <p:cNvPr id="1026" name="Picture 2" descr="친환경 환경부, Korea Eco-Label">
            <a:extLst>
              <a:ext uri="{FF2B5EF4-FFF2-40B4-BE49-F238E27FC236}">
                <a16:creationId xmlns:a16="http://schemas.microsoft.com/office/drawing/2014/main" id="{1DB84F14-109E-4AF7-A542-3B4D1D9A1E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" t="4516" r="54201" b="5650"/>
          <a:stretch/>
        </p:blipFill>
        <p:spPr bwMode="auto">
          <a:xfrm>
            <a:off x="1853648" y="2423982"/>
            <a:ext cx="2152650" cy="214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F9EC3BE7-99A4-473E-BC17-D711E714B8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2631" y="2423982"/>
            <a:ext cx="1999913" cy="2144486"/>
          </a:xfrm>
          <a:prstGeom prst="rect">
            <a:avLst/>
          </a:prstGeom>
        </p:spPr>
      </p:pic>
      <p:pic>
        <p:nvPicPr>
          <p:cNvPr id="2052" name="Picture 4" descr="https://flexible.img.hani.co.kr/flexible/normal/970/491/imgdb/original/2021/0731/8416277189309904.jpg">
            <a:extLst>
              <a:ext uri="{FF2B5EF4-FFF2-40B4-BE49-F238E27FC236}">
                <a16:creationId xmlns:a16="http://schemas.microsoft.com/office/drawing/2014/main" id="{E327C593-E3A0-472F-9E5E-CFE43C71CF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7" t="7909" r="7182" b="11304"/>
          <a:stretch/>
        </p:blipFill>
        <p:spPr bwMode="auto">
          <a:xfrm>
            <a:off x="8232258" y="2561868"/>
            <a:ext cx="1986369" cy="200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626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1324FD6B-1456-8BCF-F010-61F9C023C991}"/>
              </a:ext>
            </a:extLst>
          </p:cNvPr>
          <p:cNvGrpSpPr/>
          <p:nvPr/>
        </p:nvGrpSpPr>
        <p:grpSpPr>
          <a:xfrm>
            <a:off x="1910915" y="2082333"/>
            <a:ext cx="8248156" cy="4689708"/>
            <a:chOff x="1910915" y="2082333"/>
            <a:chExt cx="8248156" cy="4689708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89B3638E-07B3-42F1-8775-9A4F518E88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32618"/>
            <a:stretch/>
          </p:blipFill>
          <p:spPr>
            <a:xfrm>
              <a:off x="1910915" y="2082333"/>
              <a:ext cx="8248156" cy="4689708"/>
            </a:xfrm>
            <a:prstGeom prst="rect">
              <a:avLst/>
            </a:prstGeom>
          </p:spPr>
        </p:pic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5E53AFCC-444C-4279-A945-9E7143387275}"/>
                </a:ext>
              </a:extLst>
            </p:cNvPr>
            <p:cNvGrpSpPr/>
            <p:nvPr/>
          </p:nvGrpSpPr>
          <p:grpSpPr>
            <a:xfrm>
              <a:off x="6776234" y="2322958"/>
              <a:ext cx="2588664" cy="2786471"/>
              <a:chOff x="6500949" y="2329489"/>
              <a:chExt cx="2395401" cy="2786471"/>
            </a:xfrm>
          </p:grpSpPr>
          <p:pic>
            <p:nvPicPr>
              <p:cNvPr id="4098" name="Picture 2" descr="https://search.pstatic.net/common/?src=http%3A%2F%2Fblogfiles.naver.net%2FMjAyMTAzMDdfMTMx%2FMDAxNjE1MDk0Mzg5OTQx.3Wb1JR9ejGwbQjtSz-lVzN4h-Jhc4DhtQW7spIT8cSYg.oIGLZeWRRsHMtHfcQSs6UITuyf3seA5JcZpeyzUEZkwg.JPEG.moriha1%2F20210306_143144.jpg&amp;type=sc960_832">
                <a:extLst>
                  <a:ext uri="{FF2B5EF4-FFF2-40B4-BE49-F238E27FC236}">
                    <a16:creationId xmlns:a16="http://schemas.microsoft.com/office/drawing/2014/main" id="{C6B1265E-4633-46CF-ABC9-44F75C058C8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4283"/>
              <a:stretch/>
            </p:blipFill>
            <p:spPr bwMode="auto">
              <a:xfrm>
                <a:off x="6500949" y="2329489"/>
                <a:ext cx="2395401" cy="27864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그림 7">
                <a:extLst>
                  <a:ext uri="{FF2B5EF4-FFF2-40B4-BE49-F238E27FC236}">
                    <a16:creationId xmlns:a16="http://schemas.microsoft.com/office/drawing/2014/main" id="{63A6E3A7-975E-4B0C-9149-5D87491B780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Blur radius="9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341" t="24580" r="39459" b="50079"/>
              <a:stretch/>
            </p:blipFill>
            <p:spPr>
              <a:xfrm>
                <a:off x="6762750" y="3028950"/>
                <a:ext cx="1200150" cy="704849"/>
              </a:xfrm>
              <a:prstGeom prst="rect">
                <a:avLst/>
              </a:prstGeom>
            </p:spPr>
          </p:pic>
        </p:grp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3DFB57CC-45AB-44BF-9F6C-B07C49853B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595" y="1177058"/>
            <a:ext cx="7740519" cy="50366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7017EC5-0B17-46D1-916E-1C69411967C8}"/>
              </a:ext>
            </a:extLst>
          </p:cNvPr>
          <p:cNvSpPr txBox="1"/>
          <p:nvPr/>
        </p:nvSpPr>
        <p:spPr>
          <a:xfrm>
            <a:off x="6476749" y="5332553"/>
            <a:ext cx="6022565" cy="1215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제품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생수병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마크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저탄소제품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인증마크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18270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0EFC2DC-136C-44CA-9D34-7F314F370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28" y="1233488"/>
            <a:ext cx="10702602" cy="87942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FE16B02-B319-485C-ABF3-4FAF77E06B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109" y="2209151"/>
            <a:ext cx="8447783" cy="4648849"/>
          </a:xfrm>
          <a:prstGeom prst="rect">
            <a:avLst/>
          </a:prstGeom>
        </p:spPr>
      </p:pic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02C8A0A9-A15B-44A1-BDF9-1B178457D05C}"/>
              </a:ext>
            </a:extLst>
          </p:cNvPr>
          <p:cNvCxnSpPr>
            <a:cxnSpLocks/>
          </p:cNvCxnSpPr>
          <p:nvPr/>
        </p:nvCxnSpPr>
        <p:spPr>
          <a:xfrm>
            <a:off x="2274210" y="3701143"/>
            <a:ext cx="0" cy="2268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85421F3D-4C32-4870-B797-A83C1E19A82E}"/>
              </a:ext>
            </a:extLst>
          </p:cNvPr>
          <p:cNvCxnSpPr>
            <a:cxnSpLocks/>
          </p:cNvCxnSpPr>
          <p:nvPr/>
        </p:nvCxnSpPr>
        <p:spPr>
          <a:xfrm>
            <a:off x="2293260" y="3895473"/>
            <a:ext cx="1266823" cy="25107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B1ECFEA1-933E-4200-8002-2787CB90B5A9}"/>
              </a:ext>
            </a:extLst>
          </p:cNvPr>
          <p:cNvCxnSpPr>
            <a:cxnSpLocks/>
          </p:cNvCxnSpPr>
          <p:nvPr/>
        </p:nvCxnSpPr>
        <p:spPr>
          <a:xfrm>
            <a:off x="3538766" y="4121150"/>
            <a:ext cx="0" cy="60325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1C021FA8-0CF7-4F14-BB23-4A90585D1336}"/>
              </a:ext>
            </a:extLst>
          </p:cNvPr>
          <p:cNvCxnSpPr>
            <a:cxnSpLocks/>
          </p:cNvCxnSpPr>
          <p:nvPr/>
        </p:nvCxnSpPr>
        <p:spPr>
          <a:xfrm flipH="1">
            <a:off x="2275120" y="4711700"/>
            <a:ext cx="1276346" cy="16002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65642800-C4BD-4A0F-AFF5-285BAAAF0C07}"/>
              </a:ext>
            </a:extLst>
          </p:cNvPr>
          <p:cNvCxnSpPr>
            <a:cxnSpLocks/>
          </p:cNvCxnSpPr>
          <p:nvPr/>
        </p:nvCxnSpPr>
        <p:spPr>
          <a:xfrm>
            <a:off x="2287820" y="4846854"/>
            <a:ext cx="5440" cy="48133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FF8C39CD-8D6B-431A-9619-C694E081E47C}"/>
              </a:ext>
            </a:extLst>
          </p:cNvPr>
          <p:cNvSpPr txBox="1"/>
          <p:nvPr/>
        </p:nvSpPr>
        <p:spPr>
          <a:xfrm>
            <a:off x="1595135" y="3035612"/>
            <a:ext cx="1385370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라벨 제품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28B0D37-A23B-4243-9052-72851E5F8C13}"/>
              </a:ext>
            </a:extLst>
          </p:cNvPr>
          <p:cNvSpPr txBox="1"/>
          <p:nvPr/>
        </p:nvSpPr>
        <p:spPr>
          <a:xfrm>
            <a:off x="1372111" y="5693508"/>
            <a:ext cx="1637189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무라벨</a:t>
            </a:r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제품</a:t>
            </a:r>
          </a:p>
        </p:txBody>
      </p:sp>
    </p:spTree>
    <p:extLst>
      <p:ext uri="{BB962C8B-B14F-4D97-AF65-F5344CB8AC3E}">
        <p14:creationId xmlns:p14="http://schemas.microsoft.com/office/powerpoint/2010/main" val="187637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0EFC2DC-136C-44CA-9D34-7F314F370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28" y="1233488"/>
            <a:ext cx="10702602" cy="87942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FE16B02-B319-485C-ABF3-4FAF77E06B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109" y="2209151"/>
            <a:ext cx="8447783" cy="4648849"/>
          </a:xfrm>
          <a:prstGeom prst="rect">
            <a:avLst/>
          </a:prstGeom>
        </p:spPr>
      </p:pic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DFD39B92-69EF-4E28-AC50-F4375B7D5717}"/>
              </a:ext>
            </a:extLst>
          </p:cNvPr>
          <p:cNvCxnSpPr>
            <a:cxnSpLocks/>
          </p:cNvCxnSpPr>
          <p:nvPr/>
        </p:nvCxnSpPr>
        <p:spPr>
          <a:xfrm>
            <a:off x="3543933" y="3700418"/>
            <a:ext cx="0" cy="2268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18B2EB29-9944-4349-93B3-8C75CEC2B15B}"/>
              </a:ext>
            </a:extLst>
          </p:cNvPr>
          <p:cNvCxnSpPr>
            <a:cxnSpLocks/>
          </p:cNvCxnSpPr>
          <p:nvPr/>
        </p:nvCxnSpPr>
        <p:spPr>
          <a:xfrm>
            <a:off x="3536313" y="3900463"/>
            <a:ext cx="1251587" cy="6193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3D1BAF89-711D-4427-9A0A-DC3122CDB579}"/>
              </a:ext>
            </a:extLst>
          </p:cNvPr>
          <p:cNvCxnSpPr>
            <a:cxnSpLocks/>
          </p:cNvCxnSpPr>
          <p:nvPr/>
        </p:nvCxnSpPr>
        <p:spPr>
          <a:xfrm>
            <a:off x="4762500" y="3927637"/>
            <a:ext cx="0" cy="2268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B9962008-26DB-471A-B245-0C066D257E11}"/>
              </a:ext>
            </a:extLst>
          </p:cNvPr>
          <p:cNvCxnSpPr>
            <a:cxnSpLocks/>
          </p:cNvCxnSpPr>
          <p:nvPr/>
        </p:nvCxnSpPr>
        <p:spPr>
          <a:xfrm flipV="1">
            <a:off x="4768850" y="4086225"/>
            <a:ext cx="1212217" cy="4209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491ACB38-A265-4F84-A49E-F4184FFEE532}"/>
              </a:ext>
            </a:extLst>
          </p:cNvPr>
          <p:cNvCxnSpPr>
            <a:cxnSpLocks/>
          </p:cNvCxnSpPr>
          <p:nvPr/>
        </p:nvCxnSpPr>
        <p:spPr>
          <a:xfrm>
            <a:off x="5949317" y="4079875"/>
            <a:ext cx="0" cy="29845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0A2C1A89-3698-44FB-BE90-92ECE0D3FC57}"/>
              </a:ext>
            </a:extLst>
          </p:cNvPr>
          <p:cNvCxnSpPr>
            <a:cxnSpLocks/>
          </p:cNvCxnSpPr>
          <p:nvPr/>
        </p:nvCxnSpPr>
        <p:spPr>
          <a:xfrm flipV="1">
            <a:off x="5927092" y="4050595"/>
            <a:ext cx="1254758" cy="30795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4B0124BD-1FB2-4FA1-8405-ECEDDE2157B0}"/>
              </a:ext>
            </a:extLst>
          </p:cNvPr>
          <p:cNvCxnSpPr>
            <a:cxnSpLocks/>
          </p:cNvCxnSpPr>
          <p:nvPr/>
        </p:nvCxnSpPr>
        <p:spPr>
          <a:xfrm>
            <a:off x="7169150" y="4029551"/>
            <a:ext cx="0" cy="43188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DE491FA7-9527-4ED2-AAC4-E34C2FD21F40}"/>
              </a:ext>
            </a:extLst>
          </p:cNvPr>
          <p:cNvCxnSpPr>
            <a:cxnSpLocks/>
          </p:cNvCxnSpPr>
          <p:nvPr/>
        </p:nvCxnSpPr>
        <p:spPr>
          <a:xfrm>
            <a:off x="7156451" y="4432139"/>
            <a:ext cx="1336674" cy="29861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749D3C3A-30FF-4C10-B87A-DE3AC907A44C}"/>
              </a:ext>
            </a:extLst>
          </p:cNvPr>
          <p:cNvCxnSpPr>
            <a:cxnSpLocks/>
          </p:cNvCxnSpPr>
          <p:nvPr/>
        </p:nvCxnSpPr>
        <p:spPr>
          <a:xfrm>
            <a:off x="8472435" y="4716461"/>
            <a:ext cx="0" cy="23177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>
            <a:extLst>
              <a:ext uri="{FF2B5EF4-FFF2-40B4-BE49-F238E27FC236}">
                <a16:creationId xmlns:a16="http://schemas.microsoft.com/office/drawing/2014/main" id="{3469686C-A3EE-4A53-930F-C8557C05B619}"/>
              </a:ext>
            </a:extLst>
          </p:cNvPr>
          <p:cNvCxnSpPr>
            <a:cxnSpLocks/>
          </p:cNvCxnSpPr>
          <p:nvPr/>
        </p:nvCxnSpPr>
        <p:spPr>
          <a:xfrm>
            <a:off x="8472435" y="4916326"/>
            <a:ext cx="1249415" cy="6207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>
            <a:extLst>
              <a:ext uri="{FF2B5EF4-FFF2-40B4-BE49-F238E27FC236}">
                <a16:creationId xmlns:a16="http://schemas.microsoft.com/office/drawing/2014/main" id="{C518EC21-EC03-46B3-ACDE-17AA875F237E}"/>
              </a:ext>
            </a:extLst>
          </p:cNvPr>
          <p:cNvCxnSpPr>
            <a:cxnSpLocks/>
          </p:cNvCxnSpPr>
          <p:nvPr/>
        </p:nvCxnSpPr>
        <p:spPr>
          <a:xfrm>
            <a:off x="9694810" y="4947363"/>
            <a:ext cx="0" cy="39616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ED1F2A50-C5B8-47A8-9D6D-A72F03B71664}"/>
              </a:ext>
            </a:extLst>
          </p:cNvPr>
          <p:cNvSpPr txBox="1"/>
          <p:nvPr/>
        </p:nvSpPr>
        <p:spPr>
          <a:xfrm>
            <a:off x="2616998" y="3040907"/>
            <a:ext cx="1945618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플라스틱 용기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CE752BE-29ED-49F9-85F5-08816F66AB5C}"/>
              </a:ext>
            </a:extLst>
          </p:cNvPr>
          <p:cNvSpPr txBox="1"/>
          <p:nvPr/>
        </p:nvSpPr>
        <p:spPr>
          <a:xfrm>
            <a:off x="8723729" y="5718145"/>
            <a:ext cx="1996241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용기 제거 제품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168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D4087172-E845-47E9-9756-BB99AD364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861" y="1533443"/>
            <a:ext cx="11136279" cy="4429743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F30D0062-D955-492D-9BA6-524E481B41C2}"/>
              </a:ext>
            </a:extLst>
          </p:cNvPr>
          <p:cNvSpPr/>
          <p:nvPr/>
        </p:nvSpPr>
        <p:spPr>
          <a:xfrm>
            <a:off x="652915" y="3535722"/>
            <a:ext cx="10914971" cy="2268178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244B840-8A0D-4D64-8B22-EA4A77E5DD98}"/>
              </a:ext>
            </a:extLst>
          </p:cNvPr>
          <p:cNvSpPr/>
          <p:nvPr/>
        </p:nvSpPr>
        <p:spPr>
          <a:xfrm>
            <a:off x="619125" y="2358571"/>
            <a:ext cx="10948761" cy="10646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2297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0EFC2DC-136C-44CA-9D34-7F314F370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28" y="1233488"/>
            <a:ext cx="10702602" cy="87942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FE16B02-B319-485C-ABF3-4FAF77E06B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109" y="2209151"/>
            <a:ext cx="8447783" cy="4648849"/>
          </a:xfrm>
          <a:prstGeom prst="rect">
            <a:avLst/>
          </a:prstGeom>
        </p:spPr>
      </p:pic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02C8A0A9-A15B-44A1-BDF9-1B178457D05C}"/>
              </a:ext>
            </a:extLst>
          </p:cNvPr>
          <p:cNvCxnSpPr>
            <a:cxnSpLocks/>
          </p:cNvCxnSpPr>
          <p:nvPr/>
        </p:nvCxnSpPr>
        <p:spPr>
          <a:xfrm flipH="1">
            <a:off x="4755246" y="3702322"/>
            <a:ext cx="9526" cy="28389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85421F3D-4C32-4870-B797-A83C1E19A82E}"/>
              </a:ext>
            </a:extLst>
          </p:cNvPr>
          <p:cNvCxnSpPr>
            <a:cxnSpLocks/>
          </p:cNvCxnSpPr>
          <p:nvPr/>
        </p:nvCxnSpPr>
        <p:spPr>
          <a:xfrm>
            <a:off x="3529280" y="3905337"/>
            <a:ext cx="1225966" cy="4964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B1ECFEA1-933E-4200-8002-2787CB90B5A9}"/>
              </a:ext>
            </a:extLst>
          </p:cNvPr>
          <p:cNvCxnSpPr>
            <a:cxnSpLocks/>
          </p:cNvCxnSpPr>
          <p:nvPr/>
        </p:nvCxnSpPr>
        <p:spPr>
          <a:xfrm>
            <a:off x="3529280" y="3874682"/>
            <a:ext cx="0" cy="26415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1C021FA8-0CF7-4F14-BB23-4A90585D1336}"/>
              </a:ext>
            </a:extLst>
          </p:cNvPr>
          <p:cNvCxnSpPr>
            <a:cxnSpLocks/>
          </p:cNvCxnSpPr>
          <p:nvPr/>
        </p:nvCxnSpPr>
        <p:spPr>
          <a:xfrm>
            <a:off x="2278798" y="3892579"/>
            <a:ext cx="0" cy="97885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65642800-C4BD-4A0F-AFF5-285BAAAF0C07}"/>
              </a:ext>
            </a:extLst>
          </p:cNvPr>
          <p:cNvCxnSpPr>
            <a:cxnSpLocks/>
          </p:cNvCxnSpPr>
          <p:nvPr/>
        </p:nvCxnSpPr>
        <p:spPr>
          <a:xfrm flipV="1">
            <a:off x="2247899" y="4709160"/>
            <a:ext cx="1316035" cy="1696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FF8C39CD-8D6B-431A-9619-C694E081E47C}"/>
              </a:ext>
            </a:extLst>
          </p:cNvPr>
          <p:cNvSpPr txBox="1"/>
          <p:nvPr/>
        </p:nvSpPr>
        <p:spPr>
          <a:xfrm>
            <a:off x="3917420" y="3017741"/>
            <a:ext cx="1637187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비닐 포장재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28B0D37-A23B-4243-9052-72851E5F8C13}"/>
              </a:ext>
            </a:extLst>
          </p:cNvPr>
          <p:cNvSpPr txBox="1"/>
          <p:nvPr/>
        </p:nvSpPr>
        <p:spPr>
          <a:xfrm>
            <a:off x="3911740" y="5654067"/>
            <a:ext cx="1637189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종이 포장재</a:t>
            </a: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AD29EB6A-B3C4-4622-B260-246377FB618A}"/>
              </a:ext>
            </a:extLst>
          </p:cNvPr>
          <p:cNvCxnSpPr>
            <a:cxnSpLocks/>
          </p:cNvCxnSpPr>
          <p:nvPr/>
        </p:nvCxnSpPr>
        <p:spPr>
          <a:xfrm flipH="1" flipV="1">
            <a:off x="2262188" y="3912669"/>
            <a:ext cx="1287506" cy="20723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1102963-E518-45E9-BAE9-2FD3175CB89E}"/>
              </a:ext>
            </a:extLst>
          </p:cNvPr>
          <p:cNvCxnSpPr>
            <a:cxnSpLocks/>
          </p:cNvCxnSpPr>
          <p:nvPr/>
        </p:nvCxnSpPr>
        <p:spPr>
          <a:xfrm>
            <a:off x="3535940" y="4685345"/>
            <a:ext cx="0" cy="4191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47E0BC0A-9E2D-444D-8AAD-F31E4ABF897E}"/>
              </a:ext>
            </a:extLst>
          </p:cNvPr>
          <p:cNvCxnSpPr>
            <a:cxnSpLocks/>
          </p:cNvCxnSpPr>
          <p:nvPr/>
        </p:nvCxnSpPr>
        <p:spPr>
          <a:xfrm flipV="1">
            <a:off x="3519895" y="4975008"/>
            <a:ext cx="1256651" cy="1075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6B47CBE6-A9B4-40AD-8BD8-51D5C8A76ED6}"/>
              </a:ext>
            </a:extLst>
          </p:cNvPr>
          <p:cNvCxnSpPr>
            <a:cxnSpLocks/>
          </p:cNvCxnSpPr>
          <p:nvPr/>
        </p:nvCxnSpPr>
        <p:spPr>
          <a:xfrm>
            <a:off x="4764772" y="4952861"/>
            <a:ext cx="0" cy="40653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756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D4087172-E845-47E9-9756-BB99AD364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861" y="1533443"/>
            <a:ext cx="11136279" cy="4429743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F30D0062-D955-492D-9BA6-524E481B41C2}"/>
              </a:ext>
            </a:extLst>
          </p:cNvPr>
          <p:cNvSpPr/>
          <p:nvPr/>
        </p:nvSpPr>
        <p:spPr>
          <a:xfrm>
            <a:off x="699485" y="4140200"/>
            <a:ext cx="10788035" cy="16383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244B840-8A0D-4D64-8B22-EA4A77E5DD98}"/>
              </a:ext>
            </a:extLst>
          </p:cNvPr>
          <p:cNvSpPr/>
          <p:nvPr/>
        </p:nvSpPr>
        <p:spPr>
          <a:xfrm>
            <a:off x="619123" y="3409608"/>
            <a:ext cx="10948761" cy="66020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2FB69BF-049B-42C2-8A63-76F8DA253838}"/>
              </a:ext>
            </a:extLst>
          </p:cNvPr>
          <p:cNvSpPr/>
          <p:nvPr/>
        </p:nvSpPr>
        <p:spPr>
          <a:xfrm>
            <a:off x="699485" y="2366649"/>
            <a:ext cx="10788035" cy="1007766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07129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0EFC2DC-136C-44CA-9D34-7F314F370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28" y="1233488"/>
            <a:ext cx="10702602" cy="87942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FE16B02-B319-485C-ABF3-4FAF77E06B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109" y="2209151"/>
            <a:ext cx="8447783" cy="4648849"/>
          </a:xfrm>
          <a:prstGeom prst="rect">
            <a:avLst/>
          </a:prstGeom>
        </p:spPr>
      </p:pic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02C8A0A9-A15B-44A1-BDF9-1B178457D05C}"/>
              </a:ext>
            </a:extLst>
          </p:cNvPr>
          <p:cNvCxnSpPr>
            <a:cxnSpLocks/>
          </p:cNvCxnSpPr>
          <p:nvPr/>
        </p:nvCxnSpPr>
        <p:spPr>
          <a:xfrm>
            <a:off x="5948577" y="3738775"/>
            <a:ext cx="0" cy="13590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85421F3D-4C32-4870-B797-A83C1E19A82E}"/>
              </a:ext>
            </a:extLst>
          </p:cNvPr>
          <p:cNvCxnSpPr>
            <a:cxnSpLocks/>
          </p:cNvCxnSpPr>
          <p:nvPr/>
        </p:nvCxnSpPr>
        <p:spPr>
          <a:xfrm flipH="1">
            <a:off x="5943815" y="3842811"/>
            <a:ext cx="125232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B1ECFEA1-933E-4200-8002-2787CB90B5A9}"/>
              </a:ext>
            </a:extLst>
          </p:cNvPr>
          <p:cNvCxnSpPr>
            <a:cxnSpLocks/>
          </p:cNvCxnSpPr>
          <p:nvPr/>
        </p:nvCxnSpPr>
        <p:spPr>
          <a:xfrm>
            <a:off x="7167832" y="3842811"/>
            <a:ext cx="0" cy="21960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1C021FA8-0CF7-4F14-BB23-4A90585D1336}"/>
              </a:ext>
            </a:extLst>
          </p:cNvPr>
          <p:cNvCxnSpPr>
            <a:cxnSpLocks/>
          </p:cNvCxnSpPr>
          <p:nvPr/>
        </p:nvCxnSpPr>
        <p:spPr>
          <a:xfrm>
            <a:off x="5943815" y="4328856"/>
            <a:ext cx="0" cy="42411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65642800-C4BD-4A0F-AFF5-285BAAAF0C07}"/>
              </a:ext>
            </a:extLst>
          </p:cNvPr>
          <p:cNvCxnSpPr>
            <a:cxnSpLocks/>
          </p:cNvCxnSpPr>
          <p:nvPr/>
        </p:nvCxnSpPr>
        <p:spPr>
          <a:xfrm>
            <a:off x="5928629" y="4723705"/>
            <a:ext cx="126274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FF8C39CD-8D6B-431A-9619-C694E081E47C}"/>
              </a:ext>
            </a:extLst>
          </p:cNvPr>
          <p:cNvSpPr txBox="1"/>
          <p:nvPr/>
        </p:nvSpPr>
        <p:spPr>
          <a:xfrm>
            <a:off x="5242639" y="3017741"/>
            <a:ext cx="1637187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액체 치약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28B0D37-A23B-4243-9052-72851E5F8C13}"/>
              </a:ext>
            </a:extLst>
          </p:cNvPr>
          <p:cNvSpPr txBox="1"/>
          <p:nvPr/>
        </p:nvSpPr>
        <p:spPr>
          <a:xfrm>
            <a:off x="7675359" y="5654067"/>
            <a:ext cx="1637189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고체 치약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AD29EB6A-B3C4-4622-B260-246377FB618A}"/>
              </a:ext>
            </a:extLst>
          </p:cNvPr>
          <p:cNvCxnSpPr>
            <a:cxnSpLocks/>
          </p:cNvCxnSpPr>
          <p:nvPr/>
        </p:nvCxnSpPr>
        <p:spPr>
          <a:xfrm flipH="1">
            <a:off x="5943815" y="4042882"/>
            <a:ext cx="1247561" cy="31004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1102963-E518-45E9-BAE9-2FD3175CB89E}"/>
              </a:ext>
            </a:extLst>
          </p:cNvPr>
          <p:cNvCxnSpPr>
            <a:cxnSpLocks/>
          </p:cNvCxnSpPr>
          <p:nvPr/>
        </p:nvCxnSpPr>
        <p:spPr>
          <a:xfrm>
            <a:off x="7167832" y="4701886"/>
            <a:ext cx="0" cy="35588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47E0BC0A-9E2D-444D-8AAD-F31E4ABF897E}"/>
              </a:ext>
            </a:extLst>
          </p:cNvPr>
          <p:cNvCxnSpPr>
            <a:cxnSpLocks/>
          </p:cNvCxnSpPr>
          <p:nvPr/>
        </p:nvCxnSpPr>
        <p:spPr>
          <a:xfrm>
            <a:off x="7144289" y="5044985"/>
            <a:ext cx="1349664" cy="6921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6B47CBE6-A9B4-40AD-8BD8-51D5C8A76ED6}"/>
              </a:ext>
            </a:extLst>
          </p:cNvPr>
          <p:cNvCxnSpPr>
            <a:cxnSpLocks/>
          </p:cNvCxnSpPr>
          <p:nvPr/>
        </p:nvCxnSpPr>
        <p:spPr>
          <a:xfrm>
            <a:off x="8470825" y="5101503"/>
            <a:ext cx="0" cy="25154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0314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0EFC2DC-136C-44CA-9D34-7F314F370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28" y="1233488"/>
            <a:ext cx="10702602" cy="87942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FE16B02-B319-485C-ABF3-4FAF77E06B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109" y="2209151"/>
            <a:ext cx="8447783" cy="4648849"/>
          </a:xfrm>
          <a:prstGeom prst="rect">
            <a:avLst/>
          </a:prstGeom>
        </p:spPr>
      </p:pic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02C8A0A9-A15B-44A1-BDF9-1B178457D05C}"/>
              </a:ext>
            </a:extLst>
          </p:cNvPr>
          <p:cNvCxnSpPr>
            <a:cxnSpLocks/>
          </p:cNvCxnSpPr>
          <p:nvPr/>
        </p:nvCxnSpPr>
        <p:spPr>
          <a:xfrm>
            <a:off x="7164245" y="3702475"/>
            <a:ext cx="0" cy="13590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85421F3D-4C32-4870-B797-A83C1E19A82E}"/>
              </a:ext>
            </a:extLst>
          </p:cNvPr>
          <p:cNvCxnSpPr>
            <a:cxnSpLocks/>
          </p:cNvCxnSpPr>
          <p:nvPr/>
        </p:nvCxnSpPr>
        <p:spPr>
          <a:xfrm flipH="1">
            <a:off x="5933592" y="3844732"/>
            <a:ext cx="125232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B1ECFEA1-933E-4200-8002-2787CB90B5A9}"/>
              </a:ext>
            </a:extLst>
          </p:cNvPr>
          <p:cNvCxnSpPr>
            <a:cxnSpLocks/>
          </p:cNvCxnSpPr>
          <p:nvPr/>
        </p:nvCxnSpPr>
        <p:spPr>
          <a:xfrm>
            <a:off x="5947792" y="3832032"/>
            <a:ext cx="0" cy="21960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1C021FA8-0CF7-4F14-BB23-4A90585D1336}"/>
              </a:ext>
            </a:extLst>
          </p:cNvPr>
          <p:cNvCxnSpPr>
            <a:cxnSpLocks/>
          </p:cNvCxnSpPr>
          <p:nvPr/>
        </p:nvCxnSpPr>
        <p:spPr>
          <a:xfrm>
            <a:off x="4759183" y="4098349"/>
            <a:ext cx="0" cy="48000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65642800-C4BD-4A0F-AFF5-285BAAAF0C07}"/>
              </a:ext>
            </a:extLst>
          </p:cNvPr>
          <p:cNvCxnSpPr>
            <a:cxnSpLocks/>
          </p:cNvCxnSpPr>
          <p:nvPr/>
        </p:nvCxnSpPr>
        <p:spPr>
          <a:xfrm>
            <a:off x="4759183" y="4533575"/>
            <a:ext cx="1184631" cy="45880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FF8C39CD-8D6B-431A-9619-C694E081E47C}"/>
              </a:ext>
            </a:extLst>
          </p:cNvPr>
          <p:cNvSpPr txBox="1"/>
          <p:nvPr/>
        </p:nvSpPr>
        <p:spPr>
          <a:xfrm>
            <a:off x="6110645" y="3006177"/>
            <a:ext cx="2161461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플라스틱 </a:t>
            </a:r>
            <a:r>
              <a:rPr lang="ko-KR" altLang="en-US" sz="20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생수병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28B0D37-A23B-4243-9052-72851E5F8C13}"/>
              </a:ext>
            </a:extLst>
          </p:cNvPr>
          <p:cNvSpPr txBox="1"/>
          <p:nvPr/>
        </p:nvSpPr>
        <p:spPr>
          <a:xfrm>
            <a:off x="5125220" y="5601998"/>
            <a:ext cx="1637189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오호</a:t>
            </a:r>
            <a:r>
              <a:rPr lang="en-US" altLang="ko-KR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Ooho</a:t>
            </a:r>
            <a:r>
              <a:rPr lang="en-US" altLang="ko-KR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AD29EB6A-B3C4-4622-B260-246377FB618A}"/>
              </a:ext>
            </a:extLst>
          </p:cNvPr>
          <p:cNvCxnSpPr>
            <a:cxnSpLocks/>
          </p:cNvCxnSpPr>
          <p:nvPr/>
        </p:nvCxnSpPr>
        <p:spPr>
          <a:xfrm flipH="1">
            <a:off x="4743450" y="4077034"/>
            <a:ext cx="1234592" cy="4263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1102963-E518-45E9-BAE9-2FD3175CB89E}"/>
              </a:ext>
            </a:extLst>
          </p:cNvPr>
          <p:cNvCxnSpPr>
            <a:cxnSpLocks/>
          </p:cNvCxnSpPr>
          <p:nvPr/>
        </p:nvCxnSpPr>
        <p:spPr>
          <a:xfrm>
            <a:off x="5939942" y="4973412"/>
            <a:ext cx="0" cy="41773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7543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0EFC2DC-136C-44CA-9D34-7F314F370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28" y="1233488"/>
            <a:ext cx="10702602" cy="87942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FE16B02-B319-485C-ABF3-4FAF77E06B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109" y="2209151"/>
            <a:ext cx="8447783" cy="4648849"/>
          </a:xfrm>
          <a:prstGeom prst="rect">
            <a:avLst/>
          </a:prstGeom>
        </p:spPr>
      </p:pic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02C8A0A9-A15B-44A1-BDF9-1B178457D05C}"/>
              </a:ext>
            </a:extLst>
          </p:cNvPr>
          <p:cNvCxnSpPr>
            <a:cxnSpLocks/>
          </p:cNvCxnSpPr>
          <p:nvPr/>
        </p:nvCxnSpPr>
        <p:spPr>
          <a:xfrm>
            <a:off x="8470531" y="3702475"/>
            <a:ext cx="0" cy="22896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85421F3D-4C32-4870-B797-A83C1E19A82E}"/>
              </a:ext>
            </a:extLst>
          </p:cNvPr>
          <p:cNvCxnSpPr>
            <a:cxnSpLocks/>
          </p:cNvCxnSpPr>
          <p:nvPr/>
        </p:nvCxnSpPr>
        <p:spPr>
          <a:xfrm>
            <a:off x="8470531" y="3903436"/>
            <a:ext cx="1206869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B1ECFEA1-933E-4200-8002-2787CB90B5A9}"/>
              </a:ext>
            </a:extLst>
          </p:cNvPr>
          <p:cNvCxnSpPr>
            <a:cxnSpLocks/>
          </p:cNvCxnSpPr>
          <p:nvPr/>
        </p:nvCxnSpPr>
        <p:spPr>
          <a:xfrm>
            <a:off x="9691117" y="3876255"/>
            <a:ext cx="7069" cy="110817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1C021FA8-0CF7-4F14-BB23-4A90585D1336}"/>
              </a:ext>
            </a:extLst>
          </p:cNvPr>
          <p:cNvCxnSpPr>
            <a:cxnSpLocks/>
          </p:cNvCxnSpPr>
          <p:nvPr/>
        </p:nvCxnSpPr>
        <p:spPr>
          <a:xfrm>
            <a:off x="8470531" y="4913631"/>
            <a:ext cx="0" cy="20949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65642800-C4BD-4A0F-AFF5-285BAAAF0C07}"/>
              </a:ext>
            </a:extLst>
          </p:cNvPr>
          <p:cNvCxnSpPr>
            <a:cxnSpLocks/>
          </p:cNvCxnSpPr>
          <p:nvPr/>
        </p:nvCxnSpPr>
        <p:spPr>
          <a:xfrm flipH="1" flipV="1">
            <a:off x="7139940" y="5069650"/>
            <a:ext cx="1358446" cy="5347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FF8C39CD-8D6B-431A-9619-C694E081E47C}"/>
              </a:ext>
            </a:extLst>
          </p:cNvPr>
          <p:cNvSpPr txBox="1"/>
          <p:nvPr/>
        </p:nvSpPr>
        <p:spPr>
          <a:xfrm>
            <a:off x="7402415" y="3006177"/>
            <a:ext cx="2161461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플라스틱 숟가락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28B0D37-A23B-4243-9052-72851E5F8C13}"/>
              </a:ext>
            </a:extLst>
          </p:cNvPr>
          <p:cNvSpPr txBox="1"/>
          <p:nvPr/>
        </p:nvSpPr>
        <p:spPr>
          <a:xfrm>
            <a:off x="6416990" y="5601998"/>
            <a:ext cx="1637189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곡물 숟가락</a:t>
            </a: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AD29EB6A-B3C4-4622-B260-246377FB618A}"/>
              </a:ext>
            </a:extLst>
          </p:cNvPr>
          <p:cNvCxnSpPr>
            <a:cxnSpLocks/>
          </p:cNvCxnSpPr>
          <p:nvPr/>
        </p:nvCxnSpPr>
        <p:spPr>
          <a:xfrm flipH="1" flipV="1">
            <a:off x="8442677" y="4931570"/>
            <a:ext cx="1262577" cy="3492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1102963-E518-45E9-BAE9-2FD3175CB89E}"/>
              </a:ext>
            </a:extLst>
          </p:cNvPr>
          <p:cNvCxnSpPr>
            <a:cxnSpLocks/>
          </p:cNvCxnSpPr>
          <p:nvPr/>
        </p:nvCxnSpPr>
        <p:spPr>
          <a:xfrm>
            <a:off x="7166991" y="5069650"/>
            <a:ext cx="0" cy="29483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671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D4087172-E845-47E9-9756-BB99AD364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861" y="1533443"/>
            <a:ext cx="11136279" cy="4429743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F30D0062-D955-492D-9BA6-524E481B41C2}"/>
              </a:ext>
            </a:extLst>
          </p:cNvPr>
          <p:cNvSpPr/>
          <p:nvPr/>
        </p:nvSpPr>
        <p:spPr>
          <a:xfrm>
            <a:off x="699485" y="4902200"/>
            <a:ext cx="10788035" cy="8763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244B840-8A0D-4D64-8B22-EA4A77E5DD98}"/>
              </a:ext>
            </a:extLst>
          </p:cNvPr>
          <p:cNvSpPr/>
          <p:nvPr/>
        </p:nvSpPr>
        <p:spPr>
          <a:xfrm>
            <a:off x="619121" y="4169521"/>
            <a:ext cx="10948761" cy="66020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2FB69BF-049B-42C2-8A63-76F8DA253838}"/>
              </a:ext>
            </a:extLst>
          </p:cNvPr>
          <p:cNvSpPr/>
          <p:nvPr/>
        </p:nvSpPr>
        <p:spPr>
          <a:xfrm>
            <a:off x="699485" y="2366648"/>
            <a:ext cx="10788035" cy="1730399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509783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0EFC2DC-136C-44CA-9D34-7F314F370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28" y="1233488"/>
            <a:ext cx="10702602" cy="87942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FE16B02-B319-485C-ABF3-4FAF77E06B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109" y="2209151"/>
            <a:ext cx="8447783" cy="4648849"/>
          </a:xfrm>
          <a:prstGeom prst="rect">
            <a:avLst/>
          </a:prstGeom>
        </p:spPr>
      </p:pic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02C8A0A9-A15B-44A1-BDF9-1B178457D05C}"/>
              </a:ext>
            </a:extLst>
          </p:cNvPr>
          <p:cNvCxnSpPr>
            <a:cxnSpLocks/>
          </p:cNvCxnSpPr>
          <p:nvPr/>
        </p:nvCxnSpPr>
        <p:spPr>
          <a:xfrm>
            <a:off x="9702983" y="3702475"/>
            <a:ext cx="0" cy="22896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85421F3D-4C32-4870-B797-A83C1E19A82E}"/>
              </a:ext>
            </a:extLst>
          </p:cNvPr>
          <p:cNvCxnSpPr>
            <a:cxnSpLocks/>
          </p:cNvCxnSpPr>
          <p:nvPr/>
        </p:nvCxnSpPr>
        <p:spPr>
          <a:xfrm>
            <a:off x="8470531" y="3903436"/>
            <a:ext cx="1206869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B1ECFEA1-933E-4200-8002-2787CB90B5A9}"/>
              </a:ext>
            </a:extLst>
          </p:cNvPr>
          <p:cNvCxnSpPr>
            <a:cxnSpLocks/>
          </p:cNvCxnSpPr>
          <p:nvPr/>
        </p:nvCxnSpPr>
        <p:spPr>
          <a:xfrm>
            <a:off x="8463462" y="3874759"/>
            <a:ext cx="7069" cy="83244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1C021FA8-0CF7-4F14-BB23-4A90585D1336}"/>
              </a:ext>
            </a:extLst>
          </p:cNvPr>
          <p:cNvCxnSpPr>
            <a:cxnSpLocks/>
          </p:cNvCxnSpPr>
          <p:nvPr/>
        </p:nvCxnSpPr>
        <p:spPr>
          <a:xfrm>
            <a:off x="7165034" y="4413571"/>
            <a:ext cx="1957" cy="33940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65642800-C4BD-4A0F-AFF5-285BAAAF0C07}"/>
              </a:ext>
            </a:extLst>
          </p:cNvPr>
          <p:cNvCxnSpPr>
            <a:cxnSpLocks/>
          </p:cNvCxnSpPr>
          <p:nvPr/>
        </p:nvCxnSpPr>
        <p:spPr>
          <a:xfrm flipH="1" flipV="1">
            <a:off x="5924550" y="4716563"/>
            <a:ext cx="1273120" cy="1260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FF8C39CD-8D6B-431A-9619-C694E081E47C}"/>
              </a:ext>
            </a:extLst>
          </p:cNvPr>
          <p:cNvSpPr txBox="1"/>
          <p:nvPr/>
        </p:nvSpPr>
        <p:spPr>
          <a:xfrm>
            <a:off x="8833655" y="3006177"/>
            <a:ext cx="1874106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플라스틱 빨대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28B0D37-A23B-4243-9052-72851E5F8C13}"/>
              </a:ext>
            </a:extLst>
          </p:cNvPr>
          <p:cNvSpPr txBox="1"/>
          <p:nvPr/>
        </p:nvSpPr>
        <p:spPr>
          <a:xfrm>
            <a:off x="2573863" y="5601998"/>
            <a:ext cx="2081396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스테인리스 빨대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AD29EB6A-B3C4-4622-B260-246377FB618A}"/>
              </a:ext>
            </a:extLst>
          </p:cNvPr>
          <p:cNvCxnSpPr>
            <a:cxnSpLocks/>
          </p:cNvCxnSpPr>
          <p:nvPr/>
        </p:nvCxnSpPr>
        <p:spPr>
          <a:xfrm flipH="1" flipV="1">
            <a:off x="7139940" y="4438650"/>
            <a:ext cx="1358447" cy="27791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1102963-E518-45E9-BAE9-2FD3175CB89E}"/>
              </a:ext>
            </a:extLst>
          </p:cNvPr>
          <p:cNvCxnSpPr>
            <a:cxnSpLocks/>
          </p:cNvCxnSpPr>
          <p:nvPr/>
        </p:nvCxnSpPr>
        <p:spPr>
          <a:xfrm>
            <a:off x="5943029" y="4691323"/>
            <a:ext cx="0" cy="34422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A6CF3DA5-1C39-4622-89F2-7543311B018F}"/>
              </a:ext>
            </a:extLst>
          </p:cNvPr>
          <p:cNvCxnSpPr>
            <a:cxnSpLocks/>
          </p:cNvCxnSpPr>
          <p:nvPr/>
        </p:nvCxnSpPr>
        <p:spPr>
          <a:xfrm flipH="1" flipV="1">
            <a:off x="4764943" y="4561731"/>
            <a:ext cx="1188485" cy="44988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FFF85A41-8CF1-48C7-B0A6-7290531B0A6F}"/>
              </a:ext>
            </a:extLst>
          </p:cNvPr>
          <p:cNvCxnSpPr>
            <a:cxnSpLocks/>
          </p:cNvCxnSpPr>
          <p:nvPr/>
        </p:nvCxnSpPr>
        <p:spPr>
          <a:xfrm>
            <a:off x="4761197" y="4537627"/>
            <a:ext cx="0" cy="4739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316C82B1-8208-4C58-BC6A-C7111244327B}"/>
              </a:ext>
            </a:extLst>
          </p:cNvPr>
          <p:cNvCxnSpPr>
            <a:cxnSpLocks/>
          </p:cNvCxnSpPr>
          <p:nvPr/>
        </p:nvCxnSpPr>
        <p:spPr>
          <a:xfrm flipH="1">
            <a:off x="3515590" y="4987431"/>
            <a:ext cx="1247481" cy="7034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24241310-D60E-4789-917E-F6FC5A22835C}"/>
              </a:ext>
            </a:extLst>
          </p:cNvPr>
          <p:cNvCxnSpPr>
            <a:cxnSpLocks/>
          </p:cNvCxnSpPr>
          <p:nvPr/>
        </p:nvCxnSpPr>
        <p:spPr>
          <a:xfrm>
            <a:off x="3538822" y="5032375"/>
            <a:ext cx="0" cy="2921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6945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D4087172-E845-47E9-9756-BB99AD364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861" y="1533443"/>
            <a:ext cx="11136279" cy="4429743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22FB69BF-049B-42C2-8A63-76F8DA253838}"/>
              </a:ext>
            </a:extLst>
          </p:cNvPr>
          <p:cNvSpPr/>
          <p:nvPr/>
        </p:nvSpPr>
        <p:spPr>
          <a:xfrm>
            <a:off x="699485" y="2366648"/>
            <a:ext cx="10788035" cy="2442418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244B840-8A0D-4D64-8B22-EA4A77E5DD98}"/>
              </a:ext>
            </a:extLst>
          </p:cNvPr>
          <p:cNvSpPr/>
          <p:nvPr/>
        </p:nvSpPr>
        <p:spPr>
          <a:xfrm>
            <a:off x="619121" y="4809066"/>
            <a:ext cx="10948761" cy="103293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935454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F61A8647-1AD7-4B0D-96CB-E3D180F0E336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2F6936D9-2CE2-43DD-AF9F-7F918A85DF73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089864-FF53-4BB1-915B-61DE6905C8B7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378D45D6-B346-4F3C-8B42-E0CACDE65D2B}"/>
              </a:ext>
            </a:extLst>
          </p:cNvPr>
          <p:cNvSpPr/>
          <p:nvPr/>
        </p:nvSpPr>
        <p:spPr>
          <a:xfrm>
            <a:off x="734680" y="1747023"/>
            <a:ext cx="10722636" cy="593002"/>
          </a:xfrm>
          <a:prstGeom prst="round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   친환경적으로 만든 물건을 사용해야 하는 까닭은 무엇일까요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A2F9B273-F82D-4104-8495-ACE4C2081903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2A0AA66A-6952-4012-A293-73CCDB0C7BE8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2F85C78-8B77-4B43-A699-C10F7EA14FB9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1AD1083C-9876-40B2-B93A-C2E4578C9482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8C8BC0D-E42C-4513-80D8-4CD8FFE293B9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지구를 지키는 녹색소비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CAF41B1-7972-4F89-B972-EA8944789B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18" y="2727044"/>
            <a:ext cx="11107700" cy="2874381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B5790290-C5B7-6261-9300-5B84449E1105}"/>
              </a:ext>
            </a:extLst>
          </p:cNvPr>
          <p:cNvSpPr/>
          <p:nvPr/>
        </p:nvSpPr>
        <p:spPr>
          <a:xfrm>
            <a:off x="1122711" y="1930939"/>
            <a:ext cx="220605" cy="2251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823033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AEA5D272-9C93-4D79-AD21-99DF62F52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090" y="2319721"/>
            <a:ext cx="10993384" cy="4104760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7156174" y="4509438"/>
            <a:ext cx="1639956" cy="646331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불필요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13F2D31-A486-CDCD-923A-FE64B5DFEB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938" y="1200832"/>
            <a:ext cx="11363723" cy="940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97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7E6EA6B-6966-417D-B962-C5FC4C2AAE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51"/>
          <a:stretch/>
        </p:blipFill>
        <p:spPr>
          <a:xfrm>
            <a:off x="593042" y="2818518"/>
            <a:ext cx="11363723" cy="3257204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AEA5D272-9C93-4D79-AD21-99DF62F529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0089"/>
          <a:stretch/>
        </p:blipFill>
        <p:spPr>
          <a:xfrm>
            <a:off x="788152" y="1540665"/>
            <a:ext cx="10993384" cy="75760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1D321D2-4ECA-4CED-B5A6-C5A5E2C6FEDD}"/>
              </a:ext>
            </a:extLst>
          </p:cNvPr>
          <p:cNvSpPr txBox="1"/>
          <p:nvPr/>
        </p:nvSpPr>
        <p:spPr>
          <a:xfrm>
            <a:off x="9436922" y="3999024"/>
            <a:ext cx="1364786" cy="584775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spc="-1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재사용</a:t>
            </a:r>
          </a:p>
        </p:txBody>
      </p:sp>
    </p:spTree>
    <p:extLst>
      <p:ext uri="{BB962C8B-B14F-4D97-AF65-F5344CB8AC3E}">
        <p14:creationId xmlns:p14="http://schemas.microsoft.com/office/powerpoint/2010/main" val="193801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168F7C3-AA99-4518-A7AC-DE2B5E3D59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716" y="2762731"/>
            <a:ext cx="10993384" cy="3021843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AEA5D272-9C93-4D79-AD21-99DF62F529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0089"/>
          <a:stretch/>
        </p:blipFill>
        <p:spPr>
          <a:xfrm>
            <a:off x="821716" y="1523353"/>
            <a:ext cx="10993384" cy="75760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1D321D2-4ECA-4CED-B5A6-C5A5E2C6FEDD}"/>
              </a:ext>
            </a:extLst>
          </p:cNvPr>
          <p:cNvSpPr txBox="1"/>
          <p:nvPr/>
        </p:nvSpPr>
        <p:spPr>
          <a:xfrm>
            <a:off x="8863287" y="3536703"/>
            <a:ext cx="1004765" cy="52322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오래</a:t>
            </a:r>
          </a:p>
        </p:txBody>
      </p:sp>
    </p:spTree>
    <p:extLst>
      <p:ext uri="{BB962C8B-B14F-4D97-AF65-F5344CB8AC3E}">
        <p14:creationId xmlns:p14="http://schemas.microsoft.com/office/powerpoint/2010/main" val="43533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2DDD43E-519D-41D5-86AD-023A071F12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82" y="2858936"/>
            <a:ext cx="10621857" cy="3216786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AEA5D272-9C93-4D79-AD21-99DF62F529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0089"/>
          <a:stretch/>
        </p:blipFill>
        <p:spPr>
          <a:xfrm>
            <a:off x="864817" y="1519193"/>
            <a:ext cx="10993384" cy="75760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1D321D2-4ECA-4CED-B5A6-C5A5E2C6FEDD}"/>
              </a:ext>
            </a:extLst>
          </p:cNvPr>
          <p:cNvSpPr txBox="1"/>
          <p:nvPr/>
        </p:nvSpPr>
        <p:spPr>
          <a:xfrm>
            <a:off x="7391574" y="4264112"/>
            <a:ext cx="1705079" cy="52322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일회용품</a:t>
            </a:r>
          </a:p>
        </p:txBody>
      </p:sp>
    </p:spTree>
    <p:extLst>
      <p:ext uri="{BB962C8B-B14F-4D97-AF65-F5344CB8AC3E}">
        <p14:creationId xmlns:p14="http://schemas.microsoft.com/office/powerpoint/2010/main" val="893422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C84F0A8-D590-49C9-B83C-AAA7B1F4B3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465" y="2767745"/>
            <a:ext cx="10721744" cy="3076464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AEA5D272-9C93-4D79-AD21-99DF62F529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0089"/>
          <a:stretch/>
        </p:blipFill>
        <p:spPr>
          <a:xfrm>
            <a:off x="755487" y="1611505"/>
            <a:ext cx="10993384" cy="75760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1D321D2-4ECA-4CED-B5A6-C5A5E2C6FEDD}"/>
              </a:ext>
            </a:extLst>
          </p:cNvPr>
          <p:cNvSpPr txBox="1"/>
          <p:nvPr/>
        </p:nvSpPr>
        <p:spPr>
          <a:xfrm>
            <a:off x="9381832" y="4392261"/>
            <a:ext cx="1291585" cy="52322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나누기</a:t>
            </a:r>
          </a:p>
        </p:txBody>
      </p:sp>
    </p:spTree>
    <p:extLst>
      <p:ext uri="{BB962C8B-B14F-4D97-AF65-F5344CB8AC3E}">
        <p14:creationId xmlns:p14="http://schemas.microsoft.com/office/powerpoint/2010/main" val="324004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9F13F19-82D3-4323-8F73-6B7AAC293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149" y="2723287"/>
            <a:ext cx="10745700" cy="3101043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AEA5D272-9C93-4D79-AD21-99DF62F529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0089"/>
          <a:stretch/>
        </p:blipFill>
        <p:spPr>
          <a:xfrm>
            <a:off x="755487" y="1451369"/>
            <a:ext cx="10993384" cy="75760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1D321D2-4ECA-4CED-B5A6-C5A5E2C6FEDD}"/>
              </a:ext>
            </a:extLst>
          </p:cNvPr>
          <p:cNvSpPr txBox="1"/>
          <p:nvPr/>
        </p:nvSpPr>
        <p:spPr>
          <a:xfrm>
            <a:off x="8915292" y="3590465"/>
            <a:ext cx="1666982" cy="52322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분리배출</a:t>
            </a:r>
          </a:p>
        </p:txBody>
      </p:sp>
    </p:spTree>
    <p:extLst>
      <p:ext uri="{BB962C8B-B14F-4D97-AF65-F5344CB8AC3E}">
        <p14:creationId xmlns:p14="http://schemas.microsoft.com/office/powerpoint/2010/main" val="100599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E26C8E90-735B-4F97-ABE0-50CEAAB0A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0893" y="2683837"/>
            <a:ext cx="3513656" cy="2755670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2E1BAE72-71FA-4F3D-BE15-CD6ADFC12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75" y="1214438"/>
            <a:ext cx="10993384" cy="48610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1FC2B76-3B33-4060-AAD4-7C36E93759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5906" y="2262741"/>
            <a:ext cx="4080094" cy="3965851"/>
          </a:xfrm>
          <a:prstGeom prst="rect">
            <a:avLst/>
          </a:prstGeom>
        </p:spPr>
      </p:pic>
      <p:sp>
        <p:nvSpPr>
          <p:cNvPr id="9" name="말풍선: 타원형 8">
            <a:extLst>
              <a:ext uri="{FF2B5EF4-FFF2-40B4-BE49-F238E27FC236}">
                <a16:creationId xmlns:a16="http://schemas.microsoft.com/office/drawing/2014/main" id="{98E5135D-20C3-492B-8B15-F7D569B487E5}"/>
              </a:ext>
            </a:extLst>
          </p:cNvPr>
          <p:cNvSpPr/>
          <p:nvPr/>
        </p:nvSpPr>
        <p:spPr>
          <a:xfrm>
            <a:off x="7166805" y="2073615"/>
            <a:ext cx="4109154" cy="3965850"/>
          </a:xfrm>
          <a:prstGeom prst="wedgeEllipseCallout">
            <a:avLst>
              <a:gd name="adj1" fmla="val -74048"/>
              <a:gd name="adj2" fmla="val 4104"/>
            </a:avLst>
          </a:prstGeom>
          <a:noFill/>
          <a:ln w="53975">
            <a:solidFill>
              <a:srgbClr val="FDB933">
                <a:alpha val="9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139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2E1BAE72-71FA-4F3D-BE15-CD6ADFC123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575" y="1214438"/>
            <a:ext cx="10993384" cy="48610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D2E4CBF-444E-4C89-AF20-63249B3427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1977918"/>
            <a:ext cx="10737436" cy="4097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7662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53366A-C9D1-4AB3-A511-7743628007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23E31BC6-C351-4730-9F42-A3E1484DAB9F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8B63-04FC-4A5E-BA1E-B288D4630090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133D50D-4B3F-4667-9361-1B115FF1B709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C3102DF-207A-4FFB-B4AA-B384F1C7836C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C3464F8-BD16-4874-B0CD-048D33F1239E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63D7921-9D65-4B2F-A1ED-A62DE97F6E06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0A1FE8-B3F6-4128-BBFD-CD306204C4EA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4D2E4CBF-444E-4C89-AF20-63249B3427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2550"/>
          <a:stretch/>
        </p:blipFill>
        <p:spPr>
          <a:xfrm>
            <a:off x="911225" y="1767882"/>
            <a:ext cx="5184775" cy="366564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14C794A-2C7C-4905-BE0A-FB43A4698399}"/>
              </a:ext>
            </a:extLst>
          </p:cNvPr>
          <p:cNvSpPr txBox="1"/>
          <p:nvPr/>
        </p:nvSpPr>
        <p:spPr>
          <a:xfrm>
            <a:off x="755486" y="1244662"/>
            <a:ext cx="2616364" cy="523220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활동 방법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endParaRPr lang="ko-KR" altLang="en-US" sz="28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0806DC6-C3DB-4C73-9B45-A21974E7D78F}"/>
              </a:ext>
            </a:extLst>
          </p:cNvPr>
          <p:cNvSpPr txBox="1"/>
          <p:nvPr/>
        </p:nvSpPr>
        <p:spPr>
          <a:xfrm>
            <a:off x="1127270" y="5458995"/>
            <a:ext cx="4752684" cy="1077218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녹색소비 약속을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실천하기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D96A7C50-1ABB-4DF5-94E1-279A722A1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4826" y="1665288"/>
            <a:ext cx="3771239" cy="3665644"/>
          </a:xfrm>
          <a:prstGeom prst="rect">
            <a:avLst/>
          </a:prstGeom>
        </p:spPr>
      </p:pic>
      <p:sp>
        <p:nvSpPr>
          <p:cNvPr id="2" name="자유형: 도형 1">
            <a:extLst>
              <a:ext uri="{FF2B5EF4-FFF2-40B4-BE49-F238E27FC236}">
                <a16:creationId xmlns:a16="http://schemas.microsoft.com/office/drawing/2014/main" id="{EF4AF11C-D209-471C-AAC4-D1198765249E}"/>
              </a:ext>
            </a:extLst>
          </p:cNvPr>
          <p:cNvSpPr/>
          <p:nvPr/>
        </p:nvSpPr>
        <p:spPr>
          <a:xfrm>
            <a:off x="7543800" y="3352800"/>
            <a:ext cx="525876" cy="571500"/>
          </a:xfrm>
          <a:custGeom>
            <a:avLst/>
            <a:gdLst>
              <a:gd name="connsiteX0" fmla="*/ 0 w 676275"/>
              <a:gd name="connsiteY0" fmla="*/ 47625 h 504825"/>
              <a:gd name="connsiteX1" fmla="*/ 0 w 676275"/>
              <a:gd name="connsiteY1" fmla="*/ 47625 h 504825"/>
              <a:gd name="connsiteX2" fmla="*/ 123825 w 676275"/>
              <a:gd name="connsiteY2" fmla="*/ 266700 h 504825"/>
              <a:gd name="connsiteX3" fmla="*/ 133350 w 676275"/>
              <a:gd name="connsiteY3" fmla="*/ 314325 h 504825"/>
              <a:gd name="connsiteX4" fmla="*/ 152400 w 676275"/>
              <a:gd name="connsiteY4" fmla="*/ 371475 h 504825"/>
              <a:gd name="connsiteX5" fmla="*/ 180975 w 676275"/>
              <a:gd name="connsiteY5" fmla="*/ 485775 h 504825"/>
              <a:gd name="connsiteX6" fmla="*/ 209550 w 676275"/>
              <a:gd name="connsiteY6" fmla="*/ 504825 h 504825"/>
              <a:gd name="connsiteX7" fmla="*/ 390525 w 676275"/>
              <a:gd name="connsiteY7" fmla="*/ 495300 h 504825"/>
              <a:gd name="connsiteX8" fmla="*/ 419100 w 676275"/>
              <a:gd name="connsiteY8" fmla="*/ 476250 h 504825"/>
              <a:gd name="connsiteX9" fmla="*/ 457200 w 676275"/>
              <a:gd name="connsiteY9" fmla="*/ 447675 h 504825"/>
              <a:gd name="connsiteX10" fmla="*/ 485775 w 676275"/>
              <a:gd name="connsiteY10" fmla="*/ 438150 h 504825"/>
              <a:gd name="connsiteX11" fmla="*/ 542925 w 676275"/>
              <a:gd name="connsiteY11" fmla="*/ 409575 h 504825"/>
              <a:gd name="connsiteX12" fmla="*/ 600075 w 676275"/>
              <a:gd name="connsiteY12" fmla="*/ 361950 h 504825"/>
              <a:gd name="connsiteX13" fmla="*/ 628650 w 676275"/>
              <a:gd name="connsiteY13" fmla="*/ 352425 h 504825"/>
              <a:gd name="connsiteX14" fmla="*/ 638175 w 676275"/>
              <a:gd name="connsiteY14" fmla="*/ 323850 h 504825"/>
              <a:gd name="connsiteX15" fmla="*/ 657225 w 676275"/>
              <a:gd name="connsiteY15" fmla="*/ 295275 h 504825"/>
              <a:gd name="connsiteX16" fmla="*/ 676275 w 676275"/>
              <a:gd name="connsiteY16" fmla="*/ 257175 h 504825"/>
              <a:gd name="connsiteX17" fmla="*/ 657225 w 676275"/>
              <a:gd name="connsiteY17" fmla="*/ 104775 h 504825"/>
              <a:gd name="connsiteX18" fmla="*/ 638175 w 676275"/>
              <a:gd name="connsiteY18" fmla="*/ 76200 h 504825"/>
              <a:gd name="connsiteX19" fmla="*/ 581025 w 676275"/>
              <a:gd name="connsiteY19" fmla="*/ 19050 h 504825"/>
              <a:gd name="connsiteX20" fmla="*/ 523875 w 676275"/>
              <a:gd name="connsiteY20" fmla="*/ 0 h 504825"/>
              <a:gd name="connsiteX21" fmla="*/ 390525 w 676275"/>
              <a:gd name="connsiteY21" fmla="*/ 9525 h 504825"/>
              <a:gd name="connsiteX22" fmla="*/ 333375 w 676275"/>
              <a:gd name="connsiteY22" fmla="*/ 38100 h 504825"/>
              <a:gd name="connsiteX23" fmla="*/ 295275 w 676275"/>
              <a:gd name="connsiteY23" fmla="*/ 47625 h 504825"/>
              <a:gd name="connsiteX24" fmla="*/ 266700 w 676275"/>
              <a:gd name="connsiteY24" fmla="*/ 66675 h 504825"/>
              <a:gd name="connsiteX25" fmla="*/ 104775 w 676275"/>
              <a:gd name="connsiteY25" fmla="*/ 47625 h 504825"/>
              <a:gd name="connsiteX26" fmla="*/ 9525 w 676275"/>
              <a:gd name="connsiteY26" fmla="*/ 66675 h 504825"/>
              <a:gd name="connsiteX27" fmla="*/ 0 w 676275"/>
              <a:gd name="connsiteY27" fmla="*/ 47625 h 50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76275" h="504825">
                <a:moveTo>
                  <a:pt x="0" y="47625"/>
                </a:moveTo>
                <a:lnTo>
                  <a:pt x="0" y="47625"/>
                </a:lnTo>
                <a:cubicBezTo>
                  <a:pt x="41275" y="120650"/>
                  <a:pt x="86312" y="191673"/>
                  <a:pt x="123825" y="266700"/>
                </a:cubicBezTo>
                <a:cubicBezTo>
                  <a:pt x="131065" y="281180"/>
                  <a:pt x="129090" y="298706"/>
                  <a:pt x="133350" y="314325"/>
                </a:cubicBezTo>
                <a:cubicBezTo>
                  <a:pt x="138634" y="333698"/>
                  <a:pt x="152400" y="371475"/>
                  <a:pt x="152400" y="371475"/>
                </a:cubicBezTo>
                <a:cubicBezTo>
                  <a:pt x="157696" y="419135"/>
                  <a:pt x="148164" y="452964"/>
                  <a:pt x="180975" y="485775"/>
                </a:cubicBezTo>
                <a:cubicBezTo>
                  <a:pt x="189070" y="493870"/>
                  <a:pt x="200025" y="498475"/>
                  <a:pt x="209550" y="504825"/>
                </a:cubicBezTo>
                <a:cubicBezTo>
                  <a:pt x="269875" y="501650"/>
                  <a:pt x="330670" y="503462"/>
                  <a:pt x="390525" y="495300"/>
                </a:cubicBezTo>
                <a:cubicBezTo>
                  <a:pt x="401868" y="493753"/>
                  <a:pt x="409785" y="482904"/>
                  <a:pt x="419100" y="476250"/>
                </a:cubicBezTo>
                <a:cubicBezTo>
                  <a:pt x="432018" y="467023"/>
                  <a:pt x="443417" y="455551"/>
                  <a:pt x="457200" y="447675"/>
                </a:cubicBezTo>
                <a:cubicBezTo>
                  <a:pt x="465917" y="442694"/>
                  <a:pt x="476795" y="442640"/>
                  <a:pt x="485775" y="438150"/>
                </a:cubicBezTo>
                <a:cubicBezTo>
                  <a:pt x="559633" y="401221"/>
                  <a:pt x="471101" y="433516"/>
                  <a:pt x="542925" y="409575"/>
                </a:cubicBezTo>
                <a:cubicBezTo>
                  <a:pt x="563991" y="388509"/>
                  <a:pt x="573553" y="375211"/>
                  <a:pt x="600075" y="361950"/>
                </a:cubicBezTo>
                <a:cubicBezTo>
                  <a:pt x="609055" y="357460"/>
                  <a:pt x="619125" y="355600"/>
                  <a:pt x="628650" y="352425"/>
                </a:cubicBezTo>
                <a:cubicBezTo>
                  <a:pt x="631825" y="342900"/>
                  <a:pt x="633685" y="332830"/>
                  <a:pt x="638175" y="323850"/>
                </a:cubicBezTo>
                <a:cubicBezTo>
                  <a:pt x="643295" y="313611"/>
                  <a:pt x="651545" y="305214"/>
                  <a:pt x="657225" y="295275"/>
                </a:cubicBezTo>
                <a:cubicBezTo>
                  <a:pt x="664270" y="282947"/>
                  <a:pt x="669925" y="269875"/>
                  <a:pt x="676275" y="257175"/>
                </a:cubicBezTo>
                <a:cubicBezTo>
                  <a:pt x="674457" y="233541"/>
                  <a:pt x="677785" y="145895"/>
                  <a:pt x="657225" y="104775"/>
                </a:cubicBezTo>
                <a:cubicBezTo>
                  <a:pt x="652105" y="94536"/>
                  <a:pt x="645780" y="84756"/>
                  <a:pt x="638175" y="76200"/>
                </a:cubicBezTo>
                <a:cubicBezTo>
                  <a:pt x="620277" y="56064"/>
                  <a:pt x="606583" y="27569"/>
                  <a:pt x="581025" y="19050"/>
                </a:cubicBezTo>
                <a:lnTo>
                  <a:pt x="523875" y="0"/>
                </a:lnTo>
                <a:cubicBezTo>
                  <a:pt x="479425" y="3175"/>
                  <a:pt x="434783" y="4318"/>
                  <a:pt x="390525" y="9525"/>
                </a:cubicBezTo>
                <a:cubicBezTo>
                  <a:pt x="353643" y="13864"/>
                  <a:pt x="367392" y="23521"/>
                  <a:pt x="333375" y="38100"/>
                </a:cubicBezTo>
                <a:cubicBezTo>
                  <a:pt x="321343" y="43257"/>
                  <a:pt x="307975" y="44450"/>
                  <a:pt x="295275" y="47625"/>
                </a:cubicBezTo>
                <a:cubicBezTo>
                  <a:pt x="285750" y="53975"/>
                  <a:pt x="278125" y="65961"/>
                  <a:pt x="266700" y="66675"/>
                </a:cubicBezTo>
                <a:cubicBezTo>
                  <a:pt x="190891" y="71413"/>
                  <a:pt x="163724" y="62362"/>
                  <a:pt x="104775" y="47625"/>
                </a:cubicBezTo>
                <a:cubicBezTo>
                  <a:pt x="99128" y="48432"/>
                  <a:pt x="27661" y="54584"/>
                  <a:pt x="9525" y="66675"/>
                </a:cubicBezTo>
                <a:cubicBezTo>
                  <a:pt x="6883" y="68436"/>
                  <a:pt x="1587" y="50800"/>
                  <a:pt x="0" y="47625"/>
                </a:cubicBezTo>
                <a:close/>
              </a:path>
            </a:pathLst>
          </a:custGeom>
          <a:solidFill>
            <a:srgbClr val="A0C33E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273718-AB85-4C40-8E44-CBA4358098DD}"/>
              </a:ext>
            </a:extLst>
          </p:cNvPr>
          <p:cNvSpPr txBox="1"/>
          <p:nvPr/>
        </p:nvSpPr>
        <p:spPr>
          <a:xfrm>
            <a:off x="6874103" y="5458994"/>
            <a:ext cx="4752684" cy="1077218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글자를 찾아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색칠하기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839B535-A9D0-4372-8EDC-9BE8A51CB953}"/>
              </a:ext>
            </a:extLst>
          </p:cNvPr>
          <p:cNvSpPr/>
          <p:nvPr/>
        </p:nvSpPr>
        <p:spPr>
          <a:xfrm>
            <a:off x="1021155" y="2431425"/>
            <a:ext cx="5074845" cy="51106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94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19" grpId="0"/>
      <p:bldP spid="20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F7C75CD3-3785-446D-A5DC-002D47F62C2B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1A5DEF-1174-4175-A355-E793252EF13A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CA17BD8E-25DE-46B0-9406-73EABA24B5B5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6797C3DB-4D32-44EC-9CC6-722DF1C3DB01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EE3F70A-D4C0-427F-86FA-80B54843E273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1" name="사각형: 둥근 모서리 20">
                <a:extLst>
                  <a:ext uri="{FF2B5EF4-FFF2-40B4-BE49-F238E27FC236}">
                    <a16:creationId xmlns:a16="http://schemas.microsoft.com/office/drawing/2014/main" id="{BCA02903-7C6D-4F64-B0DC-D48602E79065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DF4137D-DFAA-40AC-A2D6-D7B15F5D5248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6EDA7448-0C5A-45B5-874D-482A40495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73" y="1259341"/>
            <a:ext cx="11704475" cy="72576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5E39FBB-B248-458C-A96A-F63ECFB236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887" y="2119313"/>
            <a:ext cx="10574226" cy="442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06406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F7C75CD3-3785-446D-A5DC-002D47F62C2B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1A5DEF-1174-4175-A355-E793252EF13A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CA17BD8E-25DE-46B0-9406-73EABA24B5B5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6797C3DB-4D32-44EC-9CC6-722DF1C3DB01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EE3F70A-D4C0-427F-86FA-80B54843E273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1" name="사각형: 둥근 모서리 20">
                <a:extLst>
                  <a:ext uri="{FF2B5EF4-FFF2-40B4-BE49-F238E27FC236}">
                    <a16:creationId xmlns:a16="http://schemas.microsoft.com/office/drawing/2014/main" id="{BCA02903-7C6D-4F64-B0DC-D48602E79065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DF4137D-DFAA-40AC-A2D6-D7B15F5D5248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6EDA7448-0C5A-45B5-874D-482A40495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73" y="1259342"/>
            <a:ext cx="11704475" cy="738424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0B8F5B3D-880E-4A82-BAA1-1EAE13FBE3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44" y="2074441"/>
            <a:ext cx="10640910" cy="4553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35220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F7C75CD3-3785-446D-A5DC-002D47F62C2B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1A5DEF-1174-4175-A355-E793252EF13A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CA17BD8E-25DE-46B0-9406-73EABA24B5B5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6797C3DB-4D32-44EC-9CC6-722DF1C3DB01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EE3F70A-D4C0-427F-86FA-80B54843E273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1" name="사각형: 둥근 모서리 20">
                <a:extLst>
                  <a:ext uri="{FF2B5EF4-FFF2-40B4-BE49-F238E27FC236}">
                    <a16:creationId xmlns:a16="http://schemas.microsoft.com/office/drawing/2014/main" id="{BCA02903-7C6D-4F64-B0DC-D48602E79065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DF4137D-DFAA-40AC-A2D6-D7B15F5D5248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6EDA7448-0C5A-45B5-874D-482A40495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73" y="1259342"/>
            <a:ext cx="11704475" cy="723758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05E49EB-3621-4AA0-A037-E3C0FB5774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781" y="2117308"/>
            <a:ext cx="10621857" cy="446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68730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92DF0025-3D32-41FC-97A0-B68E7EAE0D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4930" y="2254772"/>
            <a:ext cx="10117359" cy="4169709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F7C75CD3-3785-446D-A5DC-002D47F62C2B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1A5DEF-1174-4175-A355-E793252EF13A}"/>
              </a:ext>
            </a:extLst>
          </p:cNvPr>
          <p:cNvSpPr txBox="1"/>
          <p:nvPr/>
        </p:nvSpPr>
        <p:spPr>
          <a:xfrm>
            <a:off x="1343316" y="136100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F493A01-3ED5-4BDE-8D31-9B49A2F732D7}"/>
              </a:ext>
            </a:extLst>
          </p:cNvPr>
          <p:cNvGrpSpPr/>
          <p:nvPr/>
        </p:nvGrpSpPr>
        <p:grpSpPr>
          <a:xfrm>
            <a:off x="8244114" y="85959"/>
            <a:ext cx="3947887" cy="716892"/>
            <a:chOff x="8244114" y="85959"/>
            <a:chExt cx="3947887" cy="716892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9BC69F99-A238-41FE-9937-D82965EEB48E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81B4BB95-4AB0-4680-B2EA-BD50F8B35734}"/>
                  </a:ext>
                </a:extLst>
              </p:cNvPr>
              <p:cNvSpPr txBox="1"/>
              <p:nvPr/>
            </p:nvSpPr>
            <p:spPr>
              <a:xfrm>
                <a:off x="10027625" y="85959"/>
                <a:ext cx="21643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녹색소비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2" name="사각형: 둥근 모서리 21">
                <a:extLst>
                  <a:ext uri="{FF2B5EF4-FFF2-40B4-BE49-F238E27FC236}">
                    <a16:creationId xmlns:a16="http://schemas.microsoft.com/office/drawing/2014/main" id="{7B7B339A-1512-45F6-9F40-44B0C4368887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2435F81-11EC-4742-924B-E910745EC9CD}"/>
                </a:ext>
              </a:extLst>
            </p:cNvPr>
            <p:cNvSpPr txBox="1"/>
            <p:nvPr/>
          </p:nvSpPr>
          <p:spPr>
            <a:xfrm>
              <a:off x="8244114" y="433519"/>
              <a:ext cx="3947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녹색소비가 푸른 지구를 만들어요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E791D2C8-27A0-470A-9FED-A6DB954842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206896"/>
            <a:ext cx="11772900" cy="817167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9A808797-8184-81F5-DDD3-79E8CE04D77E}"/>
              </a:ext>
            </a:extLst>
          </p:cNvPr>
          <p:cNvGrpSpPr/>
          <p:nvPr/>
        </p:nvGrpSpPr>
        <p:grpSpPr>
          <a:xfrm>
            <a:off x="4775666" y="3808075"/>
            <a:ext cx="7297271" cy="2934251"/>
            <a:chOff x="4775666" y="3808075"/>
            <a:chExt cx="7297271" cy="2934251"/>
          </a:xfrm>
        </p:grpSpPr>
        <p:sp>
          <p:nvSpPr>
            <p:cNvPr id="28" name="말풍선: 사각형 27">
              <a:extLst>
                <a:ext uri="{FF2B5EF4-FFF2-40B4-BE49-F238E27FC236}">
                  <a16:creationId xmlns:a16="http://schemas.microsoft.com/office/drawing/2014/main" id="{777CD3ED-062F-4F2F-90F4-F09672DA97EC}"/>
                </a:ext>
              </a:extLst>
            </p:cNvPr>
            <p:cNvSpPr/>
            <p:nvPr/>
          </p:nvSpPr>
          <p:spPr>
            <a:xfrm>
              <a:off x="4775666" y="4127068"/>
              <a:ext cx="7297271" cy="2615258"/>
            </a:xfrm>
            <a:prstGeom prst="wedgeRectCallout">
              <a:avLst>
                <a:gd name="adj1" fmla="val -69358"/>
                <a:gd name="adj2" fmla="val -55895"/>
              </a:avLst>
            </a:prstGeom>
            <a:solidFill>
              <a:schemeClr val="bg1"/>
            </a:solidFill>
            <a:ln w="53975">
              <a:solidFill>
                <a:srgbClr val="FDB933">
                  <a:alpha val="9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3200" b="1" dirty="0">
                  <a:solidFill>
                    <a:srgbClr val="2389E5"/>
                  </a:solidFill>
                </a:rPr>
                <a:t>  친환경마크를</a:t>
              </a:r>
              <a:endParaRPr lang="en-US" altLang="ko-KR" sz="3200" b="1" dirty="0">
                <a:solidFill>
                  <a:srgbClr val="2389E5"/>
                </a:solidFill>
              </a:endParaRPr>
            </a:p>
            <a:p>
              <a:r>
                <a:rPr lang="ko-KR" altLang="en-US" sz="3200" b="1" dirty="0">
                  <a:solidFill>
                    <a:srgbClr val="2389E5"/>
                  </a:solidFill>
                </a:rPr>
                <a:t>  확인해 보면</a:t>
              </a:r>
              <a:endParaRPr lang="en-US" altLang="ko-KR" sz="3200" b="1" dirty="0">
                <a:solidFill>
                  <a:srgbClr val="2389E5"/>
                </a:solidFill>
              </a:endParaRPr>
            </a:p>
            <a:p>
              <a:r>
                <a:rPr lang="ko-KR" altLang="en-US" sz="3200" b="1" dirty="0">
                  <a:solidFill>
                    <a:srgbClr val="2389E5"/>
                  </a:solidFill>
                </a:rPr>
                <a:t>  쉽게 찾을 수</a:t>
              </a:r>
              <a:endParaRPr lang="en-US" altLang="ko-KR" sz="3200" b="1" dirty="0">
                <a:solidFill>
                  <a:srgbClr val="2389E5"/>
                </a:solidFill>
              </a:endParaRPr>
            </a:p>
            <a:p>
              <a:r>
                <a:rPr lang="ko-KR" altLang="en-US" sz="3200" b="1" dirty="0">
                  <a:solidFill>
                    <a:srgbClr val="2389E5"/>
                  </a:solidFill>
                </a:rPr>
                <a:t>   있습니다</a:t>
              </a:r>
              <a:r>
                <a:rPr lang="en-US" altLang="ko-KR" sz="3200" b="1" dirty="0">
                  <a:solidFill>
                    <a:srgbClr val="2389E5"/>
                  </a:solidFill>
                </a:rPr>
                <a:t>.</a:t>
              </a:r>
            </a:p>
          </p:txBody>
        </p:sp>
        <p:pic>
          <p:nvPicPr>
            <p:cNvPr id="24" name="Picture 2" descr="친환경 환경부, Korea Eco-Label">
              <a:extLst>
                <a:ext uri="{FF2B5EF4-FFF2-40B4-BE49-F238E27FC236}">
                  <a16:creationId xmlns:a16="http://schemas.microsoft.com/office/drawing/2014/main" id="{008EB703-AF8A-445E-9564-FD9E82B1C84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32" t="4516" r="54201"/>
            <a:stretch/>
          </p:blipFill>
          <p:spPr bwMode="auto">
            <a:xfrm>
              <a:off x="8017824" y="4206536"/>
              <a:ext cx="1151566" cy="12942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4" descr="https://flexible.img.hani.co.kr/flexible/normal/970/491/imgdb/original/2021/0731/8416277189309904.jpg">
              <a:extLst>
                <a:ext uri="{FF2B5EF4-FFF2-40B4-BE49-F238E27FC236}">
                  <a16:creationId xmlns:a16="http://schemas.microsoft.com/office/drawing/2014/main" id="{7724D210-DA3E-4E73-8DEB-DCD605AAEDC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337" t="7909" r="7182" b="11304"/>
            <a:stretch/>
          </p:blipFill>
          <p:spPr bwMode="auto">
            <a:xfrm>
              <a:off x="8506726" y="5456448"/>
              <a:ext cx="1112074" cy="1123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https://mblogthumb-phinf.pstatic.net/MjAxOTA4MjlfMTY1/MDAxNTY3MDY0MjU3NDA1.HIPk9bSbHAQfLH3T1bTEC2hiDtk_idP6uwtLvG1ptkYg.ippOAr4XMcGh-tCEruI1Zt5HxawQjw_xYSXTc0M0qRkg.PNG.greenstartkr/%ED%83%84%EC%86%8C%EB%B0%9C%EC%9E%90%EA%B5%AD-02.png?type=w800">
              <a:extLst>
                <a:ext uri="{FF2B5EF4-FFF2-40B4-BE49-F238E27FC236}">
                  <a16:creationId xmlns:a16="http://schemas.microsoft.com/office/drawing/2014/main" id="{06E8B5CE-610B-434F-B757-11DF11A577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08420" y="3808075"/>
              <a:ext cx="2821618" cy="19998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https://post-phinf.pstatic.net/MjAyMDA0MTRfOCAg/MDAxNTg2ODMzMTEzMjYz.ZIwyz64bJzRnRvVH42QsmcX2jXeWk8Xy26XgwLScrPwg.V1aJR6LmnQcBbgxH8aNGPURr5Hjq8sZWkrrUWzMMzsYg.PNG/%EC%A0%84%EA%B8%B0%EC%95%88%EC%A0%84%EC%9D%84_%EC%9C%84%ED%95%B4_%EC%95%8C%EC%95%84%EB%91%90%EC%9E%90_%EC%83%9D%ED%99%9C_%EC%86%8D_%EC%A0%84%EA%B8%B0%EC%9A%A9%EC%96%B4_%281%29.png?type=w1200">
              <a:extLst>
                <a:ext uri="{FF2B5EF4-FFF2-40B4-BE49-F238E27FC236}">
                  <a16:creationId xmlns:a16="http://schemas.microsoft.com/office/drawing/2014/main" id="{BA2FA7BC-FEA3-4406-9353-1DC8CC6F34B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05" t="7786" r="32724" b="7520"/>
            <a:stretch/>
          </p:blipFill>
          <p:spPr bwMode="auto">
            <a:xfrm>
              <a:off x="9839674" y="5433801"/>
              <a:ext cx="1023980" cy="12439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20122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0075D8E-D5D5-4BA7-BFBD-797644FF81D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3297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녹색소비 관련 영상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6E3E1AA1-0175-4C87-BEF1-40119A3CBE1C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44096082-5054-42C5-9D42-223EDDD97866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F7CB89D3-2646-4B57-9453-B2729ED6E81A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F91638CB-6E21-4CEC-98C8-53EBEC0620BE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12FD7AB-A619-449C-B66D-8CDBD2993E2B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12" name="그림 11">
            <a:hlinkClick r:id="rId2"/>
            <a:extLst>
              <a:ext uri="{FF2B5EF4-FFF2-40B4-BE49-F238E27FC236}">
                <a16:creationId xmlns:a16="http://schemas.microsoft.com/office/drawing/2014/main" id="{7E409D5A-BCB4-4DC8-94D3-6D6A436C7B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3412" y="1266875"/>
            <a:ext cx="3719765" cy="1971204"/>
          </a:xfrm>
          <a:prstGeom prst="rect">
            <a:avLst/>
          </a:prstGeom>
        </p:spPr>
      </p:pic>
      <p:pic>
        <p:nvPicPr>
          <p:cNvPr id="13" name="그림 12">
            <a:hlinkClick r:id="rId4"/>
            <a:extLst>
              <a:ext uri="{FF2B5EF4-FFF2-40B4-BE49-F238E27FC236}">
                <a16:creationId xmlns:a16="http://schemas.microsoft.com/office/drawing/2014/main" id="{790119E0-C242-423C-A712-A57EAEF364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1283" y="1266875"/>
            <a:ext cx="3719765" cy="202307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1C35989-1960-4B9A-BE58-1D4C6A2136A2}"/>
              </a:ext>
            </a:extLst>
          </p:cNvPr>
          <p:cNvSpPr txBox="1"/>
          <p:nvPr/>
        </p:nvSpPr>
        <p:spPr>
          <a:xfrm>
            <a:off x="1440610" y="3383874"/>
            <a:ext cx="372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지구를 위해 비누 설거지 </a:t>
            </a:r>
            <a:r>
              <a:rPr lang="ko-KR" altLang="en-US" dirty="0" err="1"/>
              <a:t>어떠세요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6E7487-8558-4725-A61D-84829C928CA5}"/>
              </a:ext>
            </a:extLst>
          </p:cNvPr>
          <p:cNvSpPr txBox="1"/>
          <p:nvPr/>
        </p:nvSpPr>
        <p:spPr>
          <a:xfrm>
            <a:off x="6597910" y="3360481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콩고 민주 공화국의 자원과 주민생활</a:t>
            </a:r>
          </a:p>
        </p:txBody>
      </p:sp>
      <p:pic>
        <p:nvPicPr>
          <p:cNvPr id="19" name="그림 18">
            <a:hlinkClick r:id="rId6"/>
            <a:extLst>
              <a:ext uri="{FF2B5EF4-FFF2-40B4-BE49-F238E27FC236}">
                <a16:creationId xmlns:a16="http://schemas.microsoft.com/office/drawing/2014/main" id="{A405D08A-54DA-46CD-B81C-96BA51A9DE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29586" y="3934110"/>
            <a:ext cx="3682310" cy="2221668"/>
          </a:xfrm>
          <a:prstGeom prst="rect">
            <a:avLst/>
          </a:prstGeom>
        </p:spPr>
      </p:pic>
      <p:pic>
        <p:nvPicPr>
          <p:cNvPr id="20" name="그림 19">
            <a:hlinkClick r:id="rId8"/>
            <a:extLst>
              <a:ext uri="{FF2B5EF4-FFF2-40B4-BE49-F238E27FC236}">
                <a16:creationId xmlns:a16="http://schemas.microsoft.com/office/drawing/2014/main" id="{865C74A6-C588-4749-918B-61D02A9178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283" y="3927136"/>
            <a:ext cx="3725201" cy="219872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DBFF919-7E5D-4E00-B169-ACAFCE01BCF7}"/>
              </a:ext>
            </a:extLst>
          </p:cNvPr>
          <p:cNvSpPr txBox="1"/>
          <p:nvPr/>
        </p:nvSpPr>
        <p:spPr>
          <a:xfrm>
            <a:off x="1668342" y="6247614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로컬푸드란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1D79D8B-09DD-439A-8D02-4913F2BD7E17}"/>
              </a:ext>
            </a:extLst>
          </p:cNvPr>
          <p:cNvSpPr txBox="1"/>
          <p:nvPr/>
        </p:nvSpPr>
        <p:spPr>
          <a:xfrm>
            <a:off x="6536630" y="6220010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행복한 밥상</a:t>
            </a:r>
          </a:p>
        </p:txBody>
      </p:sp>
    </p:spTree>
    <p:extLst>
      <p:ext uri="{BB962C8B-B14F-4D97-AF65-F5344CB8AC3E}">
        <p14:creationId xmlns:p14="http://schemas.microsoft.com/office/powerpoint/2010/main" val="2358020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1640</TotalTime>
  <Words>1795</Words>
  <Application>Microsoft Office PowerPoint</Application>
  <PresentationFormat>와이드스크린</PresentationFormat>
  <Paragraphs>576</Paragraphs>
  <Slides>73</Slides>
  <Notes>2</Notes>
  <HiddenSlides>1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73</vt:i4>
      </vt:variant>
    </vt:vector>
  </HeadingPairs>
  <TitlesOfParts>
    <vt:vector size="79" baseType="lpstr">
      <vt:lpstr>HY견고딕</vt:lpstr>
      <vt:lpstr>HY헤드라인M</vt:lpstr>
      <vt:lpstr>맑은 고딕</vt:lpstr>
      <vt:lpstr>Arial</vt:lpstr>
      <vt:lpstr>Cambria Math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변정훈</cp:lastModifiedBy>
  <cp:revision>239</cp:revision>
  <dcterms:created xsi:type="dcterms:W3CDTF">2022-08-08T07:58:32Z</dcterms:created>
  <dcterms:modified xsi:type="dcterms:W3CDTF">2022-09-18T14:29:20Z</dcterms:modified>
</cp:coreProperties>
</file>