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301" r:id="rId2"/>
    <p:sldId id="356" r:id="rId3"/>
    <p:sldId id="357" r:id="rId4"/>
    <p:sldId id="358" r:id="rId5"/>
    <p:sldId id="361" r:id="rId6"/>
    <p:sldId id="384" r:id="rId7"/>
    <p:sldId id="360" r:id="rId8"/>
    <p:sldId id="362" r:id="rId9"/>
    <p:sldId id="364" r:id="rId10"/>
    <p:sldId id="366" r:id="rId11"/>
    <p:sldId id="367" r:id="rId12"/>
    <p:sldId id="368" r:id="rId13"/>
    <p:sldId id="369" r:id="rId14"/>
    <p:sldId id="371" r:id="rId15"/>
    <p:sldId id="374" r:id="rId16"/>
    <p:sldId id="372" r:id="rId17"/>
    <p:sldId id="373" r:id="rId18"/>
    <p:sldId id="375" r:id="rId19"/>
    <p:sldId id="377" r:id="rId20"/>
    <p:sldId id="379" r:id="rId21"/>
    <p:sldId id="378" r:id="rId22"/>
    <p:sldId id="376" r:id="rId23"/>
    <p:sldId id="380" r:id="rId24"/>
    <p:sldId id="381" r:id="rId25"/>
    <p:sldId id="382" r:id="rId26"/>
    <p:sldId id="385" r:id="rId27"/>
    <p:sldId id="386" r:id="rId28"/>
    <p:sldId id="387" r:id="rId29"/>
    <p:sldId id="388" r:id="rId30"/>
    <p:sldId id="389" r:id="rId31"/>
    <p:sldId id="390" r:id="rId32"/>
    <p:sldId id="391" r:id="rId33"/>
    <p:sldId id="392" r:id="rId34"/>
    <p:sldId id="393" r:id="rId35"/>
    <p:sldId id="394" r:id="rId36"/>
    <p:sldId id="395" r:id="rId37"/>
    <p:sldId id="396" r:id="rId38"/>
    <p:sldId id="397" r:id="rId39"/>
    <p:sldId id="398" r:id="rId40"/>
    <p:sldId id="401" r:id="rId41"/>
    <p:sldId id="400" r:id="rId42"/>
    <p:sldId id="416" r:id="rId43"/>
    <p:sldId id="402" r:id="rId44"/>
    <p:sldId id="403" r:id="rId45"/>
    <p:sldId id="404" r:id="rId46"/>
    <p:sldId id="405" r:id="rId47"/>
    <p:sldId id="406" r:id="rId48"/>
    <p:sldId id="407" r:id="rId49"/>
    <p:sldId id="409" r:id="rId50"/>
    <p:sldId id="408" r:id="rId51"/>
    <p:sldId id="413" r:id="rId52"/>
    <p:sldId id="414" r:id="rId53"/>
    <p:sldId id="411" r:id="rId54"/>
    <p:sldId id="415" r:id="rId55"/>
    <p:sldId id="417" r:id="rId56"/>
    <p:sldId id="419" r:id="rId57"/>
    <p:sldId id="418" r:id="rId5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 userDrawn="1">
          <p15:clr>
            <a:srgbClr val="A4A3A4"/>
          </p15:clr>
        </p15:guide>
        <p15:guide id="2" pos="597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F3FD"/>
    <a:srgbClr val="8DD7F7"/>
    <a:srgbClr val="2389E5"/>
    <a:srgbClr val="0BBAF4"/>
    <a:srgbClr val="FEFFFF"/>
    <a:srgbClr val="19A8EF"/>
    <a:srgbClr val="00BAF1"/>
    <a:srgbClr val="996633"/>
    <a:srgbClr val="66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33" autoAdjust="0"/>
    <p:restoredTop sz="86527" autoAdjust="0"/>
  </p:normalViewPr>
  <p:slideViewPr>
    <p:cSldViewPr snapToGrid="0">
      <p:cViewPr varScale="1">
        <p:scale>
          <a:sx n="62" d="100"/>
          <a:sy n="62" d="100"/>
        </p:scale>
        <p:origin x="84" y="56"/>
      </p:cViewPr>
      <p:guideLst>
        <p:guide orient="horz" pos="754"/>
        <p:guide pos="597"/>
        <p:guide pos="166"/>
        <p:guide orient="horz" pos="1049"/>
        <p:guide orient="horz" pos="123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97204F-A242-4221-AE57-A369BCD8D3BB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A1823D-B21C-4D5B-AF28-4590F54654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868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8091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206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324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9832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8701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830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431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30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291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66983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9562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52906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2300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28662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71473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8214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70051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432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7384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29379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5843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1823D-B21C-4D5B-AF28-4590F546545F}" type="slidenum">
              <a:rPr lang="ko-KR" altLang="en-US" smtClean="0"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148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3" Type="http://schemas.openxmlformats.org/officeDocument/2006/relationships/image" Target="../media/image61.png"/><Relationship Id="rId7" Type="http://schemas.openxmlformats.org/officeDocument/2006/relationships/image" Target="../media/image6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g"/><Relationship Id="rId5" Type="http://schemas.openxmlformats.org/officeDocument/2006/relationships/image" Target="../media/image63.png"/><Relationship Id="rId4" Type="http://schemas.openxmlformats.org/officeDocument/2006/relationships/image" Target="../media/image62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hyperlink" Target="http://www.gref.or.kr/web/index.do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png"/><Relationship Id="rId4" Type="http://schemas.openxmlformats.org/officeDocument/2006/relationships/image" Target="../media/image8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png"/><Relationship Id="rId4" Type="http://schemas.openxmlformats.org/officeDocument/2006/relationships/image" Target="../media/image87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hyperlink" Target="https://www.youtube.com/watch?v=jbstGSxjASU" TargetMode="External"/><Relationship Id="rId7" Type="http://schemas.openxmlformats.org/officeDocument/2006/relationships/hyperlink" Target="https://www.youtube.com/watch?v=vJvDvK1WqgM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5" Type="http://schemas.openxmlformats.org/officeDocument/2006/relationships/hyperlink" Target="https://www.youtube.com/watch?v=EEvBV8mBG9o" TargetMode="External"/><Relationship Id="rId10" Type="http://schemas.openxmlformats.org/officeDocument/2006/relationships/image" Target="../media/image91.png"/><Relationship Id="rId4" Type="http://schemas.openxmlformats.org/officeDocument/2006/relationships/image" Target="../media/image88.png"/><Relationship Id="rId9" Type="http://schemas.openxmlformats.org/officeDocument/2006/relationships/hyperlink" Target="https://www.youtube.com/watch?v=EjdbDoUsP_8" TargetMode="Externa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hyperlink" Target="https://www.youtube.com/watch?v=cEytJH8I1Vw" TargetMode="External"/><Relationship Id="rId7" Type="http://schemas.openxmlformats.org/officeDocument/2006/relationships/hyperlink" Target="https://www.youtube.com/watch?v=WPTw6FfJ5pQ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5" Type="http://schemas.openxmlformats.org/officeDocument/2006/relationships/hyperlink" Target="https://www.youtube.com/watch?v=BSg7VpBq164" TargetMode="External"/><Relationship Id="rId10" Type="http://schemas.openxmlformats.org/officeDocument/2006/relationships/image" Target="../media/image95.png"/><Relationship Id="rId4" Type="http://schemas.openxmlformats.org/officeDocument/2006/relationships/image" Target="../media/image92.png"/><Relationship Id="rId9" Type="http://schemas.openxmlformats.org/officeDocument/2006/relationships/hyperlink" Target="https://www.youtube.com/watch?v=xsUr9L8Ozdc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umv-ioARP8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/>
          <a:stretch/>
        </p:blipFill>
        <p:spPr>
          <a:xfrm>
            <a:off x="5648991" y="250372"/>
            <a:ext cx="6717438" cy="635725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ECC42F6-646A-EEBE-D746-55485FEEC202}"/>
              </a:ext>
            </a:extLst>
          </p:cNvPr>
          <p:cNvSpPr/>
          <p:nvPr/>
        </p:nvSpPr>
        <p:spPr>
          <a:xfrm>
            <a:off x="544529" y="1666707"/>
            <a:ext cx="1434351" cy="1395652"/>
          </a:xfrm>
          <a:prstGeom prst="roundRect">
            <a:avLst/>
          </a:prstGeom>
          <a:solidFill>
            <a:srgbClr val="00BAF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159B46-6BC1-BB6D-A03C-CC2BC3146A25}"/>
              </a:ext>
            </a:extLst>
          </p:cNvPr>
          <p:cNvSpPr txBox="1"/>
          <p:nvPr/>
        </p:nvSpPr>
        <p:spPr>
          <a:xfrm>
            <a:off x="2136792" y="1574239"/>
            <a:ext cx="51270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생물다양성과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습지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0123F92-013F-8561-F50C-E982EA567F17}"/>
              </a:ext>
            </a:extLst>
          </p:cNvPr>
          <p:cNvSpPr/>
          <p:nvPr/>
        </p:nvSpPr>
        <p:spPr>
          <a:xfrm>
            <a:off x="2810722" y="4084787"/>
            <a:ext cx="3055505" cy="5390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DD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00BA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500" y="1666707"/>
            <a:ext cx="9541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생물다양성과 습지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844463" y="3910515"/>
            <a:ext cx="54136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생물다양성이 뭐야</a:t>
            </a:r>
            <a:r>
              <a:rPr lang="en-US" altLang="ko-KR" sz="44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?</a:t>
            </a: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844463" y="4836024"/>
            <a:ext cx="6555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2.</a:t>
            </a:r>
            <a:r>
              <a:rPr lang="ko-KR" altLang="en-US" sz="44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생물다양성의 보고</a:t>
            </a:r>
            <a:r>
              <a:rPr lang="en-US" altLang="ko-KR" sz="44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44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습지</a:t>
            </a:r>
          </a:p>
        </p:txBody>
      </p:sp>
    </p:spTree>
    <p:extLst>
      <p:ext uri="{BB962C8B-B14F-4D97-AF65-F5344CB8AC3E}">
        <p14:creationId xmlns:p14="http://schemas.microsoft.com/office/powerpoint/2010/main" val="60384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DD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00BA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500" y="1666707"/>
            <a:ext cx="9541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생물다양성과 습지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r="4102"/>
          <a:stretch/>
        </p:blipFill>
        <p:spPr>
          <a:xfrm>
            <a:off x="3325091" y="4034823"/>
            <a:ext cx="8000960" cy="17501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8087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8664"/>
            <a:chOff x="9077942" y="64187"/>
            <a:chExt cx="3037114" cy="73866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3800" t="21984"/>
          <a:stretch/>
        </p:blipFill>
        <p:spPr>
          <a:xfrm>
            <a:off x="546809" y="1434398"/>
            <a:ext cx="4307217" cy="450458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890" y="1530348"/>
            <a:ext cx="5217545" cy="534017"/>
          </a:xfrm>
          <a:prstGeom prst="rect">
            <a:avLst/>
          </a:prstGeom>
        </p:spPr>
      </p:pic>
      <p:sp>
        <p:nvSpPr>
          <p:cNvPr id="18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5224890" y="2329925"/>
            <a:ext cx="6671546" cy="271352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5349580" y="2901859"/>
            <a:ext cx="64221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노랑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검정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흑갈색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갈색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연두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초록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 err="1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연파랑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파랑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보라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분홍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빨강</a:t>
            </a:r>
            <a:r>
              <a:rPr lang="en-US" altLang="ko-KR" sz="3200" b="1" dirty="0">
                <a:solidFill>
                  <a:srgbClr val="0070C0"/>
                </a:solidFill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cs typeface="함초롬돋움" panose="020B0604000101010101" pitchFamily="50" charset="-127"/>
              </a:rPr>
              <a:t>주황</a:t>
            </a:r>
            <a:endParaRPr lang="ko-KR" alt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42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230637" y="5003345"/>
            <a:ext cx="5507708" cy="114065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313" y="2141474"/>
            <a:ext cx="5466422" cy="4417786"/>
          </a:xfrm>
          <a:prstGeom prst="rect">
            <a:avLst/>
          </a:prstGeom>
        </p:spPr>
      </p:pic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230634" y="2346745"/>
            <a:ext cx="5507708" cy="118612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18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230634" y="3686115"/>
            <a:ext cx="5507708" cy="114065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6040505" y="2653390"/>
            <a:ext cx="4775038" cy="646331"/>
            <a:chOff x="5617651" y="2244907"/>
            <a:chExt cx="4775038" cy="646331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5617651" y="2244907"/>
              <a:ext cx="477503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6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    </a:t>
              </a:r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노랑어리연꽃</a:t>
              </a:r>
              <a:endParaRPr lang="ko-KR" altLang="en-US" sz="3600" dirty="0">
                <a:solidFill>
                  <a:srgbClr val="0070C0"/>
                </a:solidFill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5936839" y="2318922"/>
              <a:ext cx="493337" cy="493337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6430763" y="3903299"/>
            <a:ext cx="6043658" cy="584775"/>
            <a:chOff x="6028080" y="4223729"/>
            <a:chExt cx="6043658" cy="584775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6028080" y="4223729"/>
              <a:ext cx="60436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2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 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잠자리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너구리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붕어 등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2" name="타원 21"/>
            <p:cNvSpPr/>
            <p:nvPr/>
          </p:nvSpPr>
          <p:spPr>
            <a:xfrm>
              <a:off x="6028080" y="4244784"/>
              <a:ext cx="493337" cy="49333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6336262" y="5229134"/>
            <a:ext cx="5811985" cy="584775"/>
            <a:chOff x="7754293" y="4502008"/>
            <a:chExt cx="5811985" cy="584775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7754293" y="4502008"/>
              <a:ext cx="58119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2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  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수달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황조롱이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등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8" name="타원 27"/>
            <p:cNvSpPr/>
            <p:nvPr/>
          </p:nvSpPr>
          <p:spPr>
            <a:xfrm>
              <a:off x="7848794" y="4547728"/>
              <a:ext cx="493337" cy="493337"/>
            </a:xfrm>
            <a:prstGeom prst="ellipse">
              <a:avLst/>
            </a:prstGeom>
            <a:solidFill>
              <a:srgbClr val="663300"/>
            </a:solidFill>
            <a:ln>
              <a:solidFill>
                <a:srgbClr val="66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3"/>
          <a:srcRect b="61629"/>
          <a:stretch/>
        </p:blipFill>
        <p:spPr>
          <a:xfrm>
            <a:off x="354313" y="1203324"/>
            <a:ext cx="5272108" cy="503476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rcRect l="4270" t="35217" b="33451"/>
          <a:stretch/>
        </p:blipFill>
        <p:spPr>
          <a:xfrm>
            <a:off x="5676062" y="1250306"/>
            <a:ext cx="5047023" cy="411105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3"/>
          <a:srcRect l="4270" t="67271" r="52143" b="4646"/>
          <a:stretch/>
        </p:blipFill>
        <p:spPr>
          <a:xfrm>
            <a:off x="580298" y="1640927"/>
            <a:ext cx="2297987" cy="368489"/>
          </a:xfrm>
          <a:prstGeom prst="rect">
            <a:avLst/>
          </a:prstGeom>
        </p:spPr>
      </p:pic>
      <p:grpSp>
        <p:nvGrpSpPr>
          <p:cNvPr id="38" name="그룹 37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4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2033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236028" y="3248098"/>
            <a:ext cx="5752795" cy="107300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/>
          <a:srcRect b="61629"/>
          <a:stretch/>
        </p:blipFill>
        <p:spPr>
          <a:xfrm>
            <a:off x="354313" y="1203324"/>
            <a:ext cx="5272108" cy="503476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/>
          <a:srcRect l="4270" t="35217" b="33451"/>
          <a:stretch/>
        </p:blipFill>
        <p:spPr>
          <a:xfrm>
            <a:off x="5626421" y="1272260"/>
            <a:ext cx="5047023" cy="411105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2"/>
          <a:srcRect l="4270" t="67271" r="52143" b="4646"/>
          <a:stretch/>
        </p:blipFill>
        <p:spPr>
          <a:xfrm>
            <a:off x="487934" y="1637998"/>
            <a:ext cx="2297987" cy="368489"/>
          </a:xfrm>
          <a:prstGeom prst="rect">
            <a:avLst/>
          </a:prstGeom>
        </p:spPr>
      </p:pic>
      <p:sp>
        <p:nvSpPr>
          <p:cNvPr id="40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236029" y="2050098"/>
            <a:ext cx="5752795" cy="107300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41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303152" y="4442184"/>
            <a:ext cx="5752795" cy="11295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43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303152" y="5663172"/>
            <a:ext cx="5752795" cy="113813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6568154" y="5822625"/>
            <a:ext cx="6107637" cy="772584"/>
            <a:chOff x="5958934" y="5747340"/>
            <a:chExt cx="6058654" cy="662127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6205603" y="5747340"/>
              <a:ext cx="5811985" cy="66212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6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게</a:t>
              </a:r>
              <a:r>
                <a:rPr lang="ko-KR" altLang="en-US" sz="36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r>
                <a:rPr lang="en-US" altLang="ko-KR" sz="36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r>
                <a:rPr lang="en-US" altLang="ko-KR" sz="36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endParaRPr lang="ko-KR" altLang="en-US" sz="3600" dirty="0">
                <a:solidFill>
                  <a:srgbClr val="FF9900"/>
                </a:solidFill>
              </a:endParaRPr>
            </a:p>
          </p:txBody>
        </p:sp>
        <p:sp>
          <p:nvSpPr>
            <p:cNvPr id="45" name="타원 44"/>
            <p:cNvSpPr/>
            <p:nvPr/>
          </p:nvSpPr>
          <p:spPr>
            <a:xfrm>
              <a:off x="5958934" y="5770907"/>
              <a:ext cx="493337" cy="505394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6431325" y="2201991"/>
            <a:ext cx="6000050" cy="754153"/>
            <a:chOff x="6026508" y="2547850"/>
            <a:chExt cx="5951929" cy="646331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6095999" y="2547850"/>
              <a:ext cx="588243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600" b="1" dirty="0">
                  <a:solidFill>
                    <a:srgbClr val="FF9900"/>
                  </a:solidFill>
                  <a:latin typeface="맑은 고딕" panose="020B0503020000020004" pitchFamily="50" charset="-127"/>
                  <a:cs typeface="함초롬돋움" panose="020B0604000101010101" pitchFamily="50" charset="-127"/>
                </a:rPr>
                <a:t>  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cs typeface="함초롬돋움" panose="020B0604000101010101" pitchFamily="50" charset="-127"/>
                </a:rPr>
                <a:t>부들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cs typeface="함초롬돋움" panose="020B0604000101010101" pitchFamily="50" charset="-127"/>
                </a:rPr>
                <a:t>닷거미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cs typeface="함초롬돋움" panose="020B0604000101010101" pitchFamily="50" charset="-127"/>
                </a:rPr>
                <a:t>황조롱이 등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endParaRPr lang="ko-KR" altLang="en-US" sz="3600" dirty="0">
                <a:solidFill>
                  <a:srgbClr val="0070C0"/>
                </a:solidFill>
              </a:endParaRPr>
            </a:p>
          </p:txBody>
        </p:sp>
        <p:sp>
          <p:nvSpPr>
            <p:cNvPr id="48" name="타원 47"/>
            <p:cNvSpPr/>
            <p:nvPr/>
          </p:nvSpPr>
          <p:spPr>
            <a:xfrm>
              <a:off x="6026508" y="2568206"/>
              <a:ext cx="493337" cy="493337"/>
            </a:xfrm>
            <a:prstGeom prst="ellipse">
              <a:avLst/>
            </a:prstGeom>
            <a:solidFill>
              <a:srgbClr val="996633"/>
            </a:solidFill>
            <a:ln>
              <a:solidFill>
                <a:srgbClr val="9966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6431325" y="3445866"/>
            <a:ext cx="6000050" cy="754153"/>
            <a:chOff x="5832233" y="3432162"/>
            <a:chExt cx="5951929" cy="64633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5832233" y="3432162"/>
              <a:ext cx="59519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6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 </a:t>
              </a:r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노랑어리연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개구리밥 등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50" name="타원 49"/>
            <p:cNvSpPr/>
            <p:nvPr/>
          </p:nvSpPr>
          <p:spPr>
            <a:xfrm>
              <a:off x="5832233" y="3479852"/>
              <a:ext cx="510505" cy="493337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6482159" y="4693075"/>
            <a:ext cx="5913704" cy="772584"/>
            <a:chOff x="5882299" y="4682664"/>
            <a:chExt cx="5866275" cy="662127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5936589" y="4682664"/>
              <a:ext cx="5811985" cy="6621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6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마름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부들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등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</a:t>
              </a:r>
              <a:endParaRPr lang="ko-KR" altLang="en-US" sz="3600" dirty="0">
                <a:solidFill>
                  <a:srgbClr val="0070C0"/>
                </a:solidFill>
              </a:endParaRPr>
            </a:p>
          </p:txBody>
        </p:sp>
        <p:sp>
          <p:nvSpPr>
            <p:cNvPr id="52" name="타원 51"/>
            <p:cNvSpPr/>
            <p:nvPr/>
          </p:nvSpPr>
          <p:spPr>
            <a:xfrm>
              <a:off x="5882299" y="4698622"/>
              <a:ext cx="493337" cy="505394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5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  <p:pic>
        <p:nvPicPr>
          <p:cNvPr id="30" name="그림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13" y="2141474"/>
            <a:ext cx="5466422" cy="441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7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19A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  <a:endParaRPr lang="en-US" altLang="ko-KR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86278"/>
          <a:stretch/>
        </p:blipFill>
        <p:spPr>
          <a:xfrm>
            <a:off x="167659" y="1151610"/>
            <a:ext cx="11276196" cy="920582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3"/>
          <a:srcRect t="14898"/>
          <a:stretch/>
        </p:blipFill>
        <p:spPr>
          <a:xfrm>
            <a:off x="1123969" y="2072192"/>
            <a:ext cx="9211521" cy="4705984"/>
          </a:xfrm>
          <a:prstGeom prst="rect">
            <a:avLst/>
          </a:prstGeom>
        </p:spPr>
      </p:pic>
      <p:grpSp>
        <p:nvGrpSpPr>
          <p:cNvPr id="29" name="그룹 28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33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1833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/>
          <a:srcRect l="6780" t="14652" r="48563" b="42885"/>
          <a:stretch/>
        </p:blipFill>
        <p:spPr>
          <a:xfrm>
            <a:off x="212154" y="1353194"/>
            <a:ext cx="3492198" cy="2285153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3866315" y="1353194"/>
            <a:ext cx="7985469" cy="2285154"/>
            <a:chOff x="3902298" y="1285819"/>
            <a:chExt cx="7985469" cy="2285154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02298" y="1285819"/>
              <a:ext cx="7985469" cy="2285154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4542968" y="2322518"/>
              <a:ext cx="67392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늪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5957882" y="2178139"/>
              <a:ext cx="282998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왜가리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고니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붕어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너구리</a:t>
              </a:r>
              <a:r>
                <a:rPr lang="en-US" altLang="ko-KR" sz="3200" b="1" dirty="0">
                  <a:solidFill>
                    <a:srgbClr val="FF99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endParaRPr lang="ko-KR" altLang="en-US" sz="3200" dirty="0">
                <a:solidFill>
                  <a:srgbClr val="FF9900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8902405" y="2178139"/>
              <a:ext cx="282998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노랑어리연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</a:p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부들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창포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</p:grpSp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2"/>
          <a:srcRect l="52874" t="15968" r="3126" b="42609"/>
          <a:stretch/>
        </p:blipFill>
        <p:spPr>
          <a:xfrm>
            <a:off x="312472" y="4110321"/>
            <a:ext cx="3492199" cy="2285153"/>
          </a:xfrm>
          <a:prstGeom prst="rect">
            <a:avLst/>
          </a:prstGeom>
        </p:spPr>
      </p:pic>
      <p:grpSp>
        <p:nvGrpSpPr>
          <p:cNvPr id="24" name="그룹 23"/>
          <p:cNvGrpSpPr/>
          <p:nvPr/>
        </p:nvGrpSpPr>
        <p:grpSpPr>
          <a:xfrm>
            <a:off x="3866315" y="4110322"/>
            <a:ext cx="7985469" cy="2285154"/>
            <a:chOff x="3902298" y="1285819"/>
            <a:chExt cx="7985469" cy="2285154"/>
          </a:xfrm>
        </p:grpSpPr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02298" y="1285819"/>
              <a:ext cx="7985469" cy="2285154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4542968" y="2322518"/>
              <a:ext cx="67392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산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5957882" y="2178139"/>
              <a:ext cx="282998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뱀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토끼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</a:p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고라니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8902405" y="2178139"/>
              <a:ext cx="282998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억새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소나무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</a:p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참나무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4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1208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3804671" y="1353194"/>
            <a:ext cx="7985469" cy="2285154"/>
            <a:chOff x="3902298" y="1285819"/>
            <a:chExt cx="7985469" cy="2285154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02298" y="1285819"/>
              <a:ext cx="7985469" cy="2285154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4295790" y="2338420"/>
              <a:ext cx="11682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갯벌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5957882" y="2178139"/>
              <a:ext cx="282998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게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꼬막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</a:p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낙지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짱뚱어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8902405" y="2178139"/>
              <a:ext cx="282998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칠면초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나문재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 err="1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퉁퉁마디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3804671" y="4138931"/>
            <a:ext cx="7985469" cy="2285154"/>
            <a:chOff x="3902298" y="1285819"/>
            <a:chExt cx="7985469" cy="2285154"/>
          </a:xfrm>
        </p:grpSpPr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02298" y="1285819"/>
              <a:ext cx="7985469" cy="2285154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4542968" y="2322518"/>
              <a:ext cx="6739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ko-KR" altLang="en-US" sz="36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논</a:t>
              </a:r>
              <a:endParaRPr lang="ko-KR" altLang="en-US" sz="3600" dirty="0">
                <a:solidFill>
                  <a:srgbClr val="0070C0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5896873" y="2060907"/>
              <a:ext cx="2952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개구리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</a:p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잠자리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우렁이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D3B0AB7-B68F-4C2C-9E72-7FE3BFB564FB}"/>
                </a:ext>
              </a:extLst>
            </p:cNvPr>
            <p:cNvSpPr txBox="1"/>
            <p:nvPr/>
          </p:nvSpPr>
          <p:spPr>
            <a:xfrm>
              <a:off x="8902404" y="2060907"/>
              <a:ext cx="282998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벼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피</a:t>
              </a:r>
              <a:r>
                <a:rPr lang="en-US" altLang="ko-KR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</a:t>
              </a:r>
            </a:p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개구리밥</a:t>
              </a:r>
              <a:endParaRPr lang="ko-KR" altLang="en-US" sz="3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3"/>
          <a:srcRect l="53037" t="58249" r="2428" b="-1"/>
          <a:stretch/>
        </p:blipFill>
        <p:spPr>
          <a:xfrm>
            <a:off x="359466" y="1421102"/>
            <a:ext cx="3152083" cy="2217246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3"/>
          <a:srcRect l="6781" t="58249" r="48532" b="-1"/>
          <a:stretch/>
        </p:blipFill>
        <p:spPr>
          <a:xfrm>
            <a:off x="333821" y="4149736"/>
            <a:ext cx="3203371" cy="2217246"/>
          </a:xfrm>
          <a:prstGeom prst="rect">
            <a:avLst/>
          </a:prstGeom>
        </p:spPr>
      </p:pic>
      <p:grpSp>
        <p:nvGrpSpPr>
          <p:cNvPr id="42" name="그룹 41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46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241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3"/>
          <a:srcRect b="82793"/>
          <a:stretch/>
        </p:blipFill>
        <p:spPr>
          <a:xfrm>
            <a:off x="562492" y="971018"/>
            <a:ext cx="11371811" cy="740952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861236" y="1864085"/>
            <a:ext cx="10632559" cy="4111414"/>
            <a:chOff x="861236" y="1864084"/>
            <a:chExt cx="10632559" cy="4813163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3"/>
            <a:srcRect l="3967" t="16946" r="2534" b="3377"/>
            <a:stretch/>
          </p:blipFill>
          <p:spPr>
            <a:xfrm>
              <a:off x="861236" y="1864084"/>
              <a:ext cx="10632559" cy="3430930"/>
            </a:xfrm>
            <a:prstGeom prst="rect">
              <a:avLst/>
            </a:prstGeom>
          </p:spPr>
        </p:pic>
        <p:pic>
          <p:nvPicPr>
            <p:cNvPr id="38" name="그림 37"/>
            <p:cNvPicPr>
              <a:picLocks noChangeAspect="1"/>
            </p:cNvPicPr>
            <p:nvPr/>
          </p:nvPicPr>
          <p:blipFill rotWithShape="1">
            <a:blip r:embed="rId3"/>
            <a:srcRect l="3967" t="40078" r="2534" b="3377"/>
            <a:stretch/>
          </p:blipFill>
          <p:spPr>
            <a:xfrm>
              <a:off x="861236" y="4242391"/>
              <a:ext cx="10632559" cy="2434856"/>
            </a:xfrm>
            <a:prstGeom prst="rect">
              <a:avLst/>
            </a:prstGeom>
          </p:spPr>
        </p:pic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786844" y="3743525"/>
            <a:ext cx="673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논</a:t>
            </a:r>
            <a:endParaRPr lang="ko-KR" altLang="en-US" sz="3600" dirty="0">
              <a:solidFill>
                <a:srgbClr val="0070C0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3853488" y="3170521"/>
            <a:ext cx="33553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개구리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잠자리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</a:t>
            </a:r>
          </a:p>
          <a:p>
            <a:pPr algn="ctr"/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우렁이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메뚜기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뱀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실지렁이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</a:p>
          <a:p>
            <a:pPr algn="ctr"/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거머리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오리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  <a:p>
            <a:pPr algn="ctr"/>
            <a:endParaRPr lang="ko-KR" altLang="en-US" sz="3400" dirty="0">
              <a:solidFill>
                <a:srgbClr val="FF9900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7590043" y="3170521"/>
            <a:ext cx="37867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벼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피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가래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</a:t>
            </a:r>
          </a:p>
          <a:p>
            <a:pPr algn="ctr"/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개구리밥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 err="1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여뀌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</a:t>
            </a:r>
          </a:p>
          <a:p>
            <a:pPr algn="ctr"/>
            <a:r>
              <a:rPr lang="ko-KR" altLang="en-US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물별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 err="1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동상사니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</a:t>
            </a:r>
            <a:endParaRPr lang="en-US" altLang="ko-KR" sz="3200" dirty="0">
              <a:solidFill>
                <a:srgbClr val="0070C0"/>
              </a:solidFill>
            </a:endParaRPr>
          </a:p>
          <a:p>
            <a:pPr algn="ctr"/>
            <a:r>
              <a:rPr lang="ko-KR" altLang="en-US" sz="3200" b="1" dirty="0" err="1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왕고들빼기</a:t>
            </a:r>
            <a:r>
              <a:rPr lang="en-US" altLang="ko-KR" sz="3200" b="1" dirty="0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3200" b="1" dirty="0" err="1">
                <a:solidFill>
                  <a:srgbClr val="0070C0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자운영</a:t>
            </a:r>
            <a:endParaRPr lang="en-US" altLang="ko-KR" sz="3200" b="1" dirty="0">
              <a:solidFill>
                <a:srgbClr val="0070C0"/>
              </a:solidFill>
              <a:latin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46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8040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90197"/>
          <a:stretch/>
        </p:blipFill>
        <p:spPr>
          <a:xfrm>
            <a:off x="167659" y="1079709"/>
            <a:ext cx="11254446" cy="714726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2894029" y="1835436"/>
            <a:ext cx="7141946" cy="5022564"/>
            <a:chOff x="2685448" y="1665288"/>
            <a:chExt cx="7141946" cy="5022564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2"/>
            <a:srcRect l="13042" t="10676" r="4675"/>
            <a:stretch/>
          </p:blipFill>
          <p:spPr>
            <a:xfrm>
              <a:off x="2685448" y="1665288"/>
              <a:ext cx="7141946" cy="5022564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2935705" y="1937084"/>
              <a:ext cx="27143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다          </a:t>
              </a:r>
              <a:r>
                <a:rPr lang="ko-KR" altLang="en-US" sz="2400" b="1" dirty="0" err="1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람</a:t>
              </a:r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     쥐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027532" y="1918349"/>
              <a:ext cx="15869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고       성          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095999" y="3212746"/>
              <a:ext cx="15869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조       개          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027532" y="4589159"/>
              <a:ext cx="15869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err="1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갯</a:t>
              </a:r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  벌         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999328" y="4601358"/>
              <a:ext cx="27143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고        양         이</a:t>
              </a: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452259" y="2973158"/>
            <a:ext cx="553998" cy="212823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   답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4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9820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90197"/>
          <a:stretch/>
        </p:blipFill>
        <p:spPr>
          <a:xfrm>
            <a:off x="167659" y="1079709"/>
            <a:ext cx="11254446" cy="714726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2894029" y="1835436"/>
            <a:ext cx="7141946" cy="5063565"/>
            <a:chOff x="2894029" y="1835436"/>
            <a:chExt cx="7141946" cy="5063565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2"/>
            <a:srcRect l="13042" t="10676" r="4675"/>
            <a:stretch/>
          </p:blipFill>
          <p:spPr>
            <a:xfrm>
              <a:off x="2894029" y="1835436"/>
              <a:ext cx="7141946" cy="5022564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3228731" y="2040555"/>
              <a:ext cx="553998" cy="215605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다     슬      기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550" y="2040555"/>
              <a:ext cx="553998" cy="129941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성    게      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204140" y="2690260"/>
              <a:ext cx="553998" cy="26228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황     조      롱    이</a:t>
              </a:r>
              <a:endParaRPr lang="en-US" altLang="ko-KR" sz="24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9179550" y="4013734"/>
              <a:ext cx="553998" cy="129941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꿀      벌      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255748" y="4742942"/>
              <a:ext cx="553998" cy="215605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sz="2400" b="1" dirty="0" err="1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갯</a:t>
              </a:r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녹      음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272086" y="4742942"/>
              <a:ext cx="553998" cy="215605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고     릴     라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452259" y="2973158"/>
            <a:ext cx="553998" cy="212823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   답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36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117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90197"/>
          <a:stretch/>
        </p:blipFill>
        <p:spPr>
          <a:xfrm>
            <a:off x="167659" y="1079709"/>
            <a:ext cx="11254446" cy="714726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911225" y="1794435"/>
            <a:ext cx="7141946" cy="5063565"/>
            <a:chOff x="2894029" y="1835436"/>
            <a:chExt cx="7141946" cy="5063565"/>
          </a:xfrm>
        </p:grpSpPr>
        <p:grpSp>
          <p:nvGrpSpPr>
            <p:cNvPr id="6" name="그룹 5"/>
            <p:cNvGrpSpPr/>
            <p:nvPr/>
          </p:nvGrpSpPr>
          <p:grpSpPr>
            <a:xfrm>
              <a:off x="2894029" y="1835436"/>
              <a:ext cx="7141946" cy="5063565"/>
              <a:chOff x="2894029" y="1835436"/>
              <a:chExt cx="7141946" cy="5063565"/>
            </a:xfrm>
          </p:grpSpPr>
          <p:pic>
            <p:nvPicPr>
              <p:cNvPr id="20" name="그림 19"/>
              <p:cNvPicPr>
                <a:picLocks noChangeAspect="1"/>
              </p:cNvPicPr>
              <p:nvPr/>
            </p:nvPicPr>
            <p:blipFill rotWithShape="1">
              <a:blip r:embed="rId2"/>
              <a:srcRect l="13042" t="10676" r="4675"/>
              <a:stretch/>
            </p:blipFill>
            <p:spPr>
              <a:xfrm>
                <a:off x="2894029" y="1835436"/>
                <a:ext cx="7141946" cy="5022564"/>
              </a:xfrm>
              <a:prstGeom prst="rect">
                <a:avLst/>
              </a:prstGeom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3228731" y="2040555"/>
                <a:ext cx="553998" cy="2156059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ko-KR" altLang="en-US" sz="2400" b="1" dirty="0">
                    <a:solidFill>
                      <a:srgbClr val="0070C0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다     슬      기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9179550" y="2040555"/>
                <a:ext cx="553998" cy="1299411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ko-KR" altLang="en-US" sz="2400" b="1" dirty="0">
                    <a:solidFill>
                      <a:srgbClr val="0070C0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성    게      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6204140" y="2690260"/>
                <a:ext cx="553998" cy="2622885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ko-KR" altLang="en-US" sz="2400" b="1" dirty="0">
                    <a:solidFill>
                      <a:srgbClr val="0070C0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황     조      롱    이</a:t>
                </a:r>
                <a:endParaRPr lang="en-US" altLang="ko-KR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9179550" y="4013734"/>
                <a:ext cx="553998" cy="1299411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ko-KR" altLang="en-US" sz="2400" b="1" dirty="0">
                    <a:solidFill>
                      <a:srgbClr val="0070C0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꿀      벌      </a:t>
                </a: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8255748" y="4812632"/>
                <a:ext cx="553998" cy="2086369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ko-KR" altLang="en-US" sz="2400" b="1" dirty="0" err="1">
                    <a:solidFill>
                      <a:srgbClr val="0070C0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갯</a:t>
                </a:r>
                <a:r>
                  <a:rPr lang="ko-KR" altLang="en-US" sz="2400" b="1" dirty="0">
                    <a:solidFill>
                      <a:srgbClr val="0070C0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     녹      음</a:t>
                </a: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4272086" y="4742942"/>
                <a:ext cx="553998" cy="2156059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ko-KR" altLang="en-US" sz="2400" b="1" dirty="0">
                    <a:solidFill>
                      <a:srgbClr val="0070C0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고     릴     라</a:t>
                </a: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3242183" y="1999554"/>
              <a:ext cx="27143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      </a:t>
              </a:r>
              <a:r>
                <a:rPr lang="ko-KR" altLang="en-US" sz="2400" b="1" dirty="0" err="1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람</a:t>
              </a:r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     쥐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330718" y="4721379"/>
              <a:ext cx="27143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      양         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465002" y="3361338"/>
              <a:ext cx="15869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    개          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361403" y="1999553"/>
              <a:ext cx="15869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고                 </a:t>
              </a:r>
            </a:p>
          </p:txBody>
        </p:sp>
      </p:grp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/>
          <a:srcRect r="55157"/>
          <a:stretch/>
        </p:blipFill>
        <p:spPr>
          <a:xfrm>
            <a:off x="8434330" y="4069333"/>
            <a:ext cx="3380606" cy="993555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3"/>
          <a:srcRect l="45538" t="25805" r="4186" b="25235"/>
          <a:stretch/>
        </p:blipFill>
        <p:spPr>
          <a:xfrm>
            <a:off x="8085446" y="3455469"/>
            <a:ext cx="4106554" cy="6138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24848" y="4330050"/>
            <a:ext cx="62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다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187679" y="4330050"/>
            <a:ext cx="62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양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0933556" y="4317668"/>
            <a:ext cx="62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성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4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4703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4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8" y="1952625"/>
            <a:ext cx="10630761" cy="320126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36764" y="4303854"/>
            <a:ext cx="144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0070C0"/>
                </a:solidFill>
              </a:rPr>
              <a:t>다양성</a:t>
            </a: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036632"/>
            <a:ext cx="5251280" cy="777967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3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86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6" y="1196975"/>
            <a:ext cx="6724416" cy="53546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738" y="1992353"/>
            <a:ext cx="10370502" cy="388197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96114" y="2086449"/>
            <a:ext cx="936875" cy="481263"/>
          </a:xfrm>
          <a:prstGeom prst="rect">
            <a:avLst/>
          </a:prstGeom>
          <a:solidFill>
            <a:srgbClr val="00BAF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6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244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6" y="1196975"/>
            <a:ext cx="6724416" cy="535463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046" y="1992353"/>
            <a:ext cx="10237697" cy="404416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962248" y="2165518"/>
            <a:ext cx="936875" cy="471430"/>
          </a:xfrm>
          <a:prstGeom prst="rect">
            <a:avLst/>
          </a:prstGeom>
          <a:solidFill>
            <a:srgbClr val="00BAF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410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6" y="1196975"/>
            <a:ext cx="6724416" cy="53546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165" y="1992353"/>
            <a:ext cx="10422760" cy="402975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327995" y="2139256"/>
            <a:ext cx="936875" cy="471430"/>
          </a:xfrm>
          <a:prstGeom prst="rect">
            <a:avLst/>
          </a:prstGeom>
          <a:solidFill>
            <a:srgbClr val="00BAF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21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78" y="1079709"/>
            <a:ext cx="5810016" cy="58557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933" y="1591397"/>
            <a:ext cx="9057811" cy="5121662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4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7101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78" y="1079709"/>
            <a:ext cx="5810016" cy="58557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291" y="1665288"/>
            <a:ext cx="9319491" cy="5050063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90181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73" y="1060018"/>
            <a:ext cx="6569202" cy="576389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364" y="1557972"/>
            <a:ext cx="4878272" cy="188045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4887" y="3941964"/>
            <a:ext cx="4669902" cy="1960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240190" y="2608063"/>
            <a:ext cx="2699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작은 물고기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54015" y="5052542"/>
            <a:ext cx="2699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여치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7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969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028" y="1151609"/>
            <a:ext cx="10820856" cy="1291919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738" y="2947069"/>
            <a:ext cx="10448574" cy="307590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343316" y="5169293"/>
            <a:ext cx="2400911" cy="369332"/>
          </a:xfrm>
          <a:prstGeom prst="rect">
            <a:avLst/>
          </a:prstGeom>
          <a:solidFill>
            <a:srgbClr val="D5F3FD"/>
          </a:solidFill>
        </p:spPr>
        <p:txBody>
          <a:bodyPr wrap="square" rtlCol="0">
            <a:spAutoFit/>
          </a:bodyPr>
          <a:lstStyle/>
          <a:p>
            <a:endParaRPr lang="ko-KR" altLang="en-US" dirty="0">
              <a:solidFill>
                <a:srgbClr val="8DD7F7"/>
              </a:solidFill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6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07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87" y="1172183"/>
            <a:ext cx="10125619" cy="883507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3"/>
          <a:srcRect t="6913"/>
          <a:stretch/>
        </p:blipFill>
        <p:spPr>
          <a:xfrm>
            <a:off x="1852353" y="2290813"/>
            <a:ext cx="3785048" cy="4567187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4"/>
          <a:srcRect l="2460" r="34054"/>
          <a:stretch/>
        </p:blipFill>
        <p:spPr>
          <a:xfrm>
            <a:off x="6660266" y="2055690"/>
            <a:ext cx="3602836" cy="48023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460769" y="5196924"/>
            <a:ext cx="2699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</a:rPr>
              <a:t>반달가슴곰</a:t>
            </a:r>
            <a:endParaRPr lang="ko-KR" altLang="en-US" sz="2400" b="1" dirty="0">
              <a:solidFill>
                <a:srgbClr val="0070C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30265" y="5196923"/>
            <a:ext cx="2583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</a:rPr>
              <a:t>노랑부리저어새</a:t>
            </a:r>
            <a:endParaRPr lang="ko-KR" altLang="en-US" sz="2400" b="1" dirty="0">
              <a:solidFill>
                <a:srgbClr val="0070C0"/>
              </a:solidFill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3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85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87" y="1172183"/>
            <a:ext cx="10125619" cy="88350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r="50650"/>
          <a:stretch/>
        </p:blipFill>
        <p:spPr>
          <a:xfrm>
            <a:off x="2079229" y="2156059"/>
            <a:ext cx="3534617" cy="4590562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/>
          <a:srcRect l="50130"/>
          <a:stretch/>
        </p:blipFill>
        <p:spPr>
          <a:xfrm>
            <a:off x="6631979" y="2156059"/>
            <a:ext cx="3534617" cy="459056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496889" y="4850415"/>
            <a:ext cx="2699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0070C0"/>
                </a:solidFill>
              </a:rPr>
              <a:t>구상나무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49639" y="4850415"/>
            <a:ext cx="2699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0070C0"/>
                </a:solidFill>
              </a:rPr>
              <a:t>가시연꽃</a:t>
            </a: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3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587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54887" y="64187"/>
            <a:ext cx="3037114" cy="738664"/>
            <a:chOff x="9154887" y="64187"/>
            <a:chExt cx="3037114" cy="73866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52" y="1110465"/>
            <a:ext cx="6142067" cy="55482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338" y="1934152"/>
            <a:ext cx="9720262" cy="452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2888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54887" y="64187"/>
            <a:ext cx="3037114" cy="738664"/>
            <a:chOff x="9154887" y="64187"/>
            <a:chExt cx="3037114" cy="73866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52" y="1110465"/>
            <a:ext cx="6142067" cy="554823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226" y="1952625"/>
            <a:ext cx="9654192" cy="445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325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047" y="1089010"/>
            <a:ext cx="7850240" cy="73268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 b="19336"/>
          <a:stretch/>
        </p:blipFill>
        <p:spPr>
          <a:xfrm>
            <a:off x="947738" y="1952625"/>
            <a:ext cx="9828148" cy="4815947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240033" y="2329887"/>
            <a:ext cx="72112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동물과 식물에 관심을 갖는다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240033" y="3805135"/>
            <a:ext cx="84895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동물과 식물이 살아가는 곳을 더럽히거나 파괴하지 않는다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1240033" y="3089432"/>
            <a:ext cx="72112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동물과 식물을 소중히 대한다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 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1240033" y="5115779"/>
            <a:ext cx="89242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탄소배출을 줄여 이상기후로 인해 동물과 </a:t>
            </a:r>
            <a:b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</a:b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식물이 멸종하는 것을 방지한다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77942" y="64187"/>
            <a:ext cx="3037114" cy="739060"/>
            <a:chOff x="9077942" y="64187"/>
            <a:chExt cx="3037114" cy="739060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3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77942" y="433915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1.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생물다양성이 뭐야</a:t>
              </a:r>
              <a:r>
                <a:rPr lang="en-US" altLang="ko-KR" b="1" dirty="0">
                  <a:solidFill>
                    <a:srgbClr val="2389E5"/>
                  </a:solidFill>
                </a:rPr>
                <a:t>?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96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/>
      <p:bldP spid="23" grpId="0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DD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00BA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생물다양성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500" y="1666707"/>
            <a:ext cx="9541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생물다양성과 습지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549" t="1947" b="1586"/>
          <a:stretch/>
        </p:blipFill>
        <p:spPr>
          <a:xfrm>
            <a:off x="3186209" y="4021970"/>
            <a:ext cx="7730836" cy="1654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267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221" y="1187378"/>
            <a:ext cx="6239916" cy="47791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b="54508"/>
          <a:stretch/>
        </p:blipFill>
        <p:spPr>
          <a:xfrm>
            <a:off x="947738" y="1952625"/>
            <a:ext cx="10035336" cy="3965290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1817000" y="5063361"/>
            <a:ext cx="1441434" cy="646331"/>
            <a:chOff x="1817000" y="5063361"/>
            <a:chExt cx="1441434" cy="646331"/>
          </a:xfrm>
        </p:grpSpPr>
        <p:sp>
          <p:nvSpPr>
            <p:cNvPr id="21" name="TextBox 20"/>
            <p:cNvSpPr txBox="1"/>
            <p:nvPr/>
          </p:nvSpPr>
          <p:spPr>
            <a:xfrm>
              <a:off x="1817000" y="5063361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쌀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537717" y="5063361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밥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805067" y="5063360"/>
            <a:ext cx="2267350" cy="646332"/>
            <a:chOff x="4805067" y="5063360"/>
            <a:chExt cx="2267350" cy="646332"/>
          </a:xfrm>
        </p:grpSpPr>
        <p:sp>
          <p:nvSpPr>
            <p:cNvPr id="23" name="TextBox 22"/>
            <p:cNvSpPr txBox="1"/>
            <p:nvPr/>
          </p:nvSpPr>
          <p:spPr>
            <a:xfrm>
              <a:off x="4805067" y="5063361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추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525784" y="5063360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어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351700" y="5063360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탕</a:t>
              </a: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7836480" y="5052531"/>
            <a:ext cx="2988067" cy="657161"/>
            <a:chOff x="7836480" y="5052531"/>
            <a:chExt cx="2988067" cy="657161"/>
          </a:xfrm>
        </p:grpSpPr>
        <p:sp>
          <p:nvSpPr>
            <p:cNvPr id="26" name="TextBox 25"/>
            <p:cNvSpPr txBox="1"/>
            <p:nvPr/>
          </p:nvSpPr>
          <p:spPr>
            <a:xfrm>
              <a:off x="7836480" y="5063361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연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557197" y="5063360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근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383113" y="5063360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조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103830" y="5052531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 err="1">
                  <a:solidFill>
                    <a:srgbClr val="0070C0"/>
                  </a:solidFill>
                </a:rPr>
                <a:t>림</a:t>
              </a:r>
              <a:endParaRPr lang="ko-KR" altLang="en-US" sz="3600" b="1" dirty="0">
                <a:solidFill>
                  <a:srgbClr val="0070C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135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53112"/>
          <a:stretch/>
        </p:blipFill>
        <p:spPr>
          <a:xfrm>
            <a:off x="947737" y="1952625"/>
            <a:ext cx="10116301" cy="3913919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21" y="1187378"/>
            <a:ext cx="6239916" cy="477910"/>
          </a:xfrm>
          <a:prstGeom prst="rect">
            <a:avLst/>
          </a:prstGeom>
        </p:spPr>
      </p:pic>
      <p:grpSp>
        <p:nvGrpSpPr>
          <p:cNvPr id="21" name="그룹 20"/>
          <p:cNvGrpSpPr/>
          <p:nvPr/>
        </p:nvGrpSpPr>
        <p:grpSpPr>
          <a:xfrm>
            <a:off x="1858097" y="5061560"/>
            <a:ext cx="1441434" cy="646331"/>
            <a:chOff x="1858097" y="5061560"/>
            <a:chExt cx="1441434" cy="646331"/>
          </a:xfrm>
        </p:grpSpPr>
        <p:sp>
          <p:nvSpPr>
            <p:cNvPr id="22" name="TextBox 21"/>
            <p:cNvSpPr txBox="1"/>
            <p:nvPr/>
          </p:nvSpPr>
          <p:spPr>
            <a:xfrm>
              <a:off x="1858097" y="5061560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소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578814" y="5061560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금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5248568" y="5063361"/>
            <a:ext cx="1441434" cy="646331"/>
            <a:chOff x="1817000" y="5063361"/>
            <a:chExt cx="1441434" cy="646331"/>
          </a:xfrm>
        </p:grpSpPr>
        <p:sp>
          <p:nvSpPr>
            <p:cNvPr id="29" name="TextBox 28"/>
            <p:cNvSpPr txBox="1"/>
            <p:nvPr/>
          </p:nvSpPr>
          <p:spPr>
            <a:xfrm>
              <a:off x="1817000" y="5063361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게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537717" y="5063361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장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8246956" y="5063360"/>
            <a:ext cx="2267350" cy="646332"/>
            <a:chOff x="4722874" y="5155827"/>
            <a:chExt cx="2267350" cy="646332"/>
          </a:xfrm>
        </p:grpSpPr>
        <p:sp>
          <p:nvSpPr>
            <p:cNvPr id="32" name="TextBox 31"/>
            <p:cNvSpPr txBox="1"/>
            <p:nvPr/>
          </p:nvSpPr>
          <p:spPr>
            <a:xfrm>
              <a:off x="4722874" y="5155828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조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443591" y="5155827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개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269507" y="5155827"/>
              <a:ext cx="72071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rgbClr val="0070C0"/>
                  </a:solidFill>
                </a:rPr>
                <a:t>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348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38" y="1224493"/>
            <a:ext cx="7194409" cy="44079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01" y="1780778"/>
            <a:ext cx="6017383" cy="1710446"/>
          </a:xfrm>
          <a:prstGeom prst="rect">
            <a:avLst/>
          </a:prstGeom>
        </p:spPr>
      </p:pic>
      <p:sp>
        <p:nvSpPr>
          <p:cNvPr id="19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281154" y="3698696"/>
            <a:ext cx="5893615" cy="277910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/>
          <a:srcRect b="29265"/>
          <a:stretch/>
        </p:blipFill>
        <p:spPr>
          <a:xfrm>
            <a:off x="6210671" y="1855929"/>
            <a:ext cx="5937757" cy="1728800"/>
          </a:xfrm>
          <a:prstGeom prst="rect">
            <a:avLst/>
          </a:prstGeom>
        </p:spPr>
      </p:pic>
      <p:sp>
        <p:nvSpPr>
          <p:cNvPr id="21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6298385" y="3698697"/>
            <a:ext cx="5893615" cy="277910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50940" y="4756549"/>
            <a:ext cx="54302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쌀밥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쌀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논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추어탕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미꾸라지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논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,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 도랑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연근조림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연근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늪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472697" y="4728615"/>
            <a:ext cx="57622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소금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바닷물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염전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게장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게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갯벌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조개탕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조개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-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갯벌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,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 바다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</p:txBody>
      </p:sp>
      <p:cxnSp>
        <p:nvCxnSpPr>
          <p:cNvPr id="27" name="직선 연결선 26"/>
          <p:cNvCxnSpPr>
            <a:endCxn id="24" idx="1"/>
          </p:cNvCxnSpPr>
          <p:nvPr/>
        </p:nvCxnSpPr>
        <p:spPr>
          <a:xfrm flipV="1">
            <a:off x="1991606" y="4409995"/>
            <a:ext cx="393571" cy="1"/>
          </a:xfrm>
          <a:prstGeom prst="line">
            <a:avLst/>
          </a:prstGeom>
          <a:ln w="12700">
            <a:solidFill>
              <a:srgbClr val="19A8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그룹 37"/>
          <p:cNvGrpSpPr/>
          <p:nvPr/>
        </p:nvGrpSpPr>
        <p:grpSpPr>
          <a:xfrm>
            <a:off x="863545" y="4152465"/>
            <a:ext cx="4728831" cy="505015"/>
            <a:chOff x="662238" y="4099942"/>
            <a:chExt cx="4728831" cy="505015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662238" y="4109987"/>
              <a:ext cx="1128061" cy="494970"/>
            </a:xfrm>
            <a:prstGeom prst="roundRect">
              <a:avLst/>
            </a:prstGeom>
            <a:solidFill>
              <a:srgbClr val="8DD7F7"/>
            </a:solidFill>
            <a:ln>
              <a:solidFill>
                <a:srgbClr val="19A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b="1" dirty="0">
                  <a:solidFill>
                    <a:srgbClr val="2389E5"/>
                  </a:solidFill>
                  <a:cs typeface="함초롬돋움" panose="020B0604000101010101" pitchFamily="50" charset="-127"/>
                </a:rPr>
                <a:t>음식</a:t>
              </a:r>
              <a:endParaRPr lang="ko-KR" altLang="en-US" sz="3200" dirty="0"/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2183870" y="4109987"/>
              <a:ext cx="1128061" cy="494970"/>
            </a:xfrm>
            <a:prstGeom prst="roundRect">
              <a:avLst/>
            </a:prstGeom>
            <a:solidFill>
              <a:srgbClr val="8DD7F7"/>
            </a:solidFill>
            <a:ln>
              <a:solidFill>
                <a:srgbClr val="19A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b="1" dirty="0">
                  <a:solidFill>
                    <a:srgbClr val="2389E5"/>
                  </a:solidFill>
                  <a:cs typeface="함초롬돋움" panose="020B0604000101010101" pitchFamily="50" charset="-127"/>
                </a:rPr>
                <a:t>재료</a:t>
              </a:r>
              <a:endParaRPr lang="ko-KR" altLang="en-US" sz="3200" dirty="0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3700052" y="4099942"/>
              <a:ext cx="1691017" cy="494970"/>
            </a:xfrm>
            <a:prstGeom prst="roundRect">
              <a:avLst/>
            </a:prstGeom>
            <a:solidFill>
              <a:srgbClr val="8DD7F7"/>
            </a:solidFill>
            <a:ln>
              <a:solidFill>
                <a:srgbClr val="19A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b="1" dirty="0">
                  <a:solidFill>
                    <a:srgbClr val="2389E5"/>
                  </a:solidFill>
                  <a:cs typeface="함초롬돋움" panose="020B0604000101010101" pitchFamily="50" charset="-127"/>
                </a:rPr>
                <a:t>생산지</a:t>
              </a:r>
              <a:endParaRPr lang="ko-KR" altLang="en-US" sz="3200" dirty="0"/>
            </a:p>
          </p:txBody>
        </p:sp>
        <p:cxnSp>
          <p:nvCxnSpPr>
            <p:cNvPr id="29" name="직선 연결선 28"/>
            <p:cNvCxnSpPr>
              <a:stCxn id="15" idx="3"/>
              <a:endCxn id="24" idx="1"/>
            </p:cNvCxnSpPr>
            <p:nvPr/>
          </p:nvCxnSpPr>
          <p:spPr>
            <a:xfrm>
              <a:off x="1790299" y="4357472"/>
              <a:ext cx="393571" cy="0"/>
            </a:xfrm>
            <a:prstGeom prst="line">
              <a:avLst/>
            </a:prstGeom>
            <a:ln w="44450">
              <a:solidFill>
                <a:srgbClr val="19A8E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>
              <a:off x="3311931" y="4357472"/>
              <a:ext cx="393571" cy="0"/>
            </a:xfrm>
            <a:prstGeom prst="line">
              <a:avLst/>
            </a:prstGeom>
            <a:ln w="44450">
              <a:solidFill>
                <a:srgbClr val="19A8E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그룹 38"/>
          <p:cNvGrpSpPr/>
          <p:nvPr/>
        </p:nvGrpSpPr>
        <p:grpSpPr>
          <a:xfrm>
            <a:off x="6757160" y="4149331"/>
            <a:ext cx="4728831" cy="505015"/>
            <a:chOff x="662238" y="4099942"/>
            <a:chExt cx="4728831" cy="505015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662238" y="4109987"/>
              <a:ext cx="1128061" cy="494970"/>
            </a:xfrm>
            <a:prstGeom prst="roundRect">
              <a:avLst/>
            </a:prstGeom>
            <a:solidFill>
              <a:srgbClr val="8DD7F7"/>
            </a:solidFill>
            <a:ln>
              <a:solidFill>
                <a:srgbClr val="19A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b="1" dirty="0">
                  <a:solidFill>
                    <a:srgbClr val="2389E5"/>
                  </a:solidFill>
                  <a:cs typeface="함초롬돋움" panose="020B0604000101010101" pitchFamily="50" charset="-127"/>
                </a:rPr>
                <a:t>음식</a:t>
              </a:r>
              <a:endParaRPr lang="ko-KR" altLang="en-US" sz="3200" dirty="0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2183870" y="4109987"/>
              <a:ext cx="1128061" cy="494970"/>
            </a:xfrm>
            <a:prstGeom prst="roundRect">
              <a:avLst/>
            </a:prstGeom>
            <a:solidFill>
              <a:srgbClr val="8DD7F7"/>
            </a:solidFill>
            <a:ln>
              <a:solidFill>
                <a:srgbClr val="19A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b="1" dirty="0">
                  <a:solidFill>
                    <a:srgbClr val="2389E5"/>
                  </a:solidFill>
                  <a:cs typeface="함초롬돋움" panose="020B0604000101010101" pitchFamily="50" charset="-127"/>
                </a:rPr>
                <a:t>재료</a:t>
              </a:r>
              <a:endParaRPr lang="ko-KR" altLang="en-US" sz="3200" dirty="0"/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3700052" y="4099942"/>
              <a:ext cx="1691017" cy="494970"/>
            </a:xfrm>
            <a:prstGeom prst="roundRect">
              <a:avLst/>
            </a:prstGeom>
            <a:solidFill>
              <a:srgbClr val="8DD7F7"/>
            </a:solidFill>
            <a:ln>
              <a:solidFill>
                <a:srgbClr val="19A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b="1" dirty="0">
                  <a:solidFill>
                    <a:srgbClr val="2389E5"/>
                  </a:solidFill>
                  <a:cs typeface="함초롬돋움" panose="020B0604000101010101" pitchFamily="50" charset="-127"/>
                </a:rPr>
                <a:t>생산지</a:t>
              </a:r>
              <a:endParaRPr lang="ko-KR" altLang="en-US" sz="3200" dirty="0"/>
            </a:p>
          </p:txBody>
        </p:sp>
        <p:cxnSp>
          <p:nvCxnSpPr>
            <p:cNvPr id="43" name="직선 연결선 42"/>
            <p:cNvCxnSpPr>
              <a:stCxn id="40" idx="3"/>
              <a:endCxn id="41" idx="1"/>
            </p:cNvCxnSpPr>
            <p:nvPr/>
          </p:nvCxnSpPr>
          <p:spPr>
            <a:xfrm>
              <a:off x="1790299" y="4357472"/>
              <a:ext cx="393571" cy="0"/>
            </a:xfrm>
            <a:prstGeom prst="line">
              <a:avLst/>
            </a:prstGeom>
            <a:ln w="44450">
              <a:solidFill>
                <a:srgbClr val="19A8E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/>
            <p:cNvCxnSpPr/>
            <p:nvPr/>
          </p:nvCxnSpPr>
          <p:spPr>
            <a:xfrm>
              <a:off x="3311931" y="4357472"/>
              <a:ext cx="393571" cy="0"/>
            </a:xfrm>
            <a:prstGeom prst="line">
              <a:avLst/>
            </a:prstGeom>
            <a:ln w="44450">
              <a:solidFill>
                <a:srgbClr val="19A8E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29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3919991" y="4973949"/>
            <a:ext cx="5507708" cy="118612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6975"/>
            <a:ext cx="10653352" cy="55990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738" y="1952624"/>
            <a:ext cx="10994053" cy="2598827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306915" y="5243849"/>
            <a:ext cx="106348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함초롬돋움" panose="020B0604000101010101" pitchFamily="50" charset="-127"/>
              </a:rPr>
              <a:t>습지 </a:t>
            </a:r>
            <a:r>
              <a:rPr lang="en-US" altLang="ko-KR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함초롬돋움" panose="020B0604000101010101" pitchFamily="50" charset="-127"/>
              </a:rPr>
              <a:t>=  </a:t>
            </a:r>
            <a:r>
              <a:rPr lang="ko-KR" altLang="en-US" sz="36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축축한 땅</a:t>
            </a:r>
            <a:endParaRPr lang="en-US" altLang="ko-KR" sz="3600" b="1" dirty="0">
              <a:solidFill>
                <a:schemeClr val="accent4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52413" y="2332234"/>
            <a:ext cx="49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물</a:t>
            </a:r>
            <a:endParaRPr lang="ko-KR" altLang="en-US" sz="3600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68917" y="2332234"/>
            <a:ext cx="49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물</a:t>
            </a:r>
            <a:endParaRPr lang="ko-KR" altLang="en-US" sz="3600" b="1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60211" y="3081209"/>
            <a:ext cx="49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물</a:t>
            </a:r>
            <a:endParaRPr lang="ko-KR" altLang="en-US" sz="3600" b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90201" y="3112752"/>
            <a:ext cx="49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물</a:t>
            </a:r>
            <a:endParaRPr lang="ko-KR" altLang="en-US" sz="3600" b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179550" y="3071973"/>
            <a:ext cx="49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물</a:t>
            </a:r>
            <a:endParaRPr lang="ko-KR" altLang="en-US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46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0" grpId="0"/>
      <p:bldP spid="21" grpId="0"/>
      <p:bldP spid="22" grpId="0"/>
      <p:bldP spid="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96975"/>
            <a:ext cx="11314974" cy="874587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6376" y="2244850"/>
            <a:ext cx="8729272" cy="3959566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>
            <a:off x="2781701" y="4564322"/>
            <a:ext cx="6397849" cy="952900"/>
          </a:xfrm>
          <a:prstGeom prst="line">
            <a:avLst/>
          </a:prstGeom>
          <a:ln w="38100">
            <a:solidFill>
              <a:srgbClr val="2389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2781701" y="4564322"/>
            <a:ext cx="2098524" cy="944024"/>
          </a:xfrm>
          <a:prstGeom prst="line">
            <a:avLst/>
          </a:prstGeom>
          <a:ln w="38100">
            <a:solidFill>
              <a:srgbClr val="2389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V="1">
            <a:off x="4931363" y="4564322"/>
            <a:ext cx="2098524" cy="944024"/>
          </a:xfrm>
          <a:prstGeom prst="line">
            <a:avLst/>
          </a:prstGeom>
          <a:ln w="38100">
            <a:solidFill>
              <a:srgbClr val="2389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flipV="1">
            <a:off x="7029887" y="4577636"/>
            <a:ext cx="2098524" cy="944024"/>
          </a:xfrm>
          <a:prstGeom prst="line">
            <a:avLst/>
          </a:prstGeom>
          <a:ln w="38100">
            <a:solidFill>
              <a:srgbClr val="2389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5341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6975"/>
            <a:ext cx="11314974" cy="87458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108" y="2425566"/>
            <a:ext cx="9477352" cy="4100362"/>
          </a:xfrm>
          <a:prstGeom prst="rect">
            <a:avLst/>
          </a:prstGeom>
        </p:spPr>
      </p:pic>
      <p:cxnSp>
        <p:nvCxnSpPr>
          <p:cNvPr id="18" name="직선 연결선 17"/>
          <p:cNvCxnSpPr/>
          <p:nvPr/>
        </p:nvCxnSpPr>
        <p:spPr>
          <a:xfrm>
            <a:off x="2756271" y="3096093"/>
            <a:ext cx="2258491" cy="1071836"/>
          </a:xfrm>
          <a:prstGeom prst="line">
            <a:avLst/>
          </a:prstGeom>
          <a:ln w="38100">
            <a:solidFill>
              <a:srgbClr val="2389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4762" y="3076650"/>
            <a:ext cx="2292297" cy="109128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2982" y="3096091"/>
            <a:ext cx="2282566" cy="1086647"/>
          </a:xfrm>
          <a:prstGeom prst="rect">
            <a:avLst/>
          </a:prstGeom>
        </p:spPr>
      </p:pic>
      <p:cxnSp>
        <p:nvCxnSpPr>
          <p:cNvPr id="23" name="직선 연결선 22"/>
          <p:cNvCxnSpPr/>
          <p:nvPr/>
        </p:nvCxnSpPr>
        <p:spPr>
          <a:xfrm flipV="1">
            <a:off x="2756271" y="3096091"/>
            <a:ext cx="6809277" cy="1071838"/>
          </a:xfrm>
          <a:prstGeom prst="line">
            <a:avLst/>
          </a:prstGeom>
          <a:ln w="38100">
            <a:solidFill>
              <a:srgbClr val="2389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265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61240"/>
            <a:ext cx="11180913" cy="9080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881" y="2628066"/>
            <a:ext cx="10951719" cy="315725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734582" y="2805210"/>
            <a:ext cx="720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rgbClr val="0070C0"/>
                </a:solidFill>
              </a:rPr>
              <a:t>물</a:t>
            </a:r>
          </a:p>
        </p:txBody>
      </p:sp>
    </p:spTree>
    <p:extLst>
      <p:ext uri="{BB962C8B-B14F-4D97-AF65-F5344CB8AC3E}">
        <p14:creationId xmlns:p14="http://schemas.microsoft.com/office/powerpoint/2010/main" val="68190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61240"/>
            <a:ext cx="11180913" cy="908026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947738" y="2785235"/>
            <a:ext cx="11115811" cy="3157252"/>
            <a:chOff x="947738" y="2910364"/>
            <a:chExt cx="11115811" cy="3157252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7738" y="2910364"/>
              <a:ext cx="11115811" cy="3157252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57001" y="3071784"/>
              <a:ext cx="2532557" cy="624316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3268722" y="2946655"/>
            <a:ext cx="186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깨끗하게</a:t>
            </a:r>
            <a:endParaRPr lang="ko-KR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72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61240"/>
            <a:ext cx="11180913" cy="90802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964" y="2785235"/>
            <a:ext cx="11039585" cy="309463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373043" y="2994781"/>
            <a:ext cx="1863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0070C0"/>
                </a:solidFill>
              </a:rPr>
              <a:t>보금자리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46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61240"/>
            <a:ext cx="11180913" cy="90802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738" y="2871549"/>
            <a:ext cx="10938268" cy="292200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027561" y="2956280"/>
            <a:ext cx="1324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흡수</a:t>
            </a:r>
            <a:endParaRPr lang="ko-KR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22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61240"/>
            <a:ext cx="11180913" cy="90802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057" y="2871549"/>
            <a:ext cx="10855118" cy="296908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048509" y="2946655"/>
            <a:ext cx="1324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</a:rPr>
              <a:t>소득</a:t>
            </a:r>
            <a:endParaRPr lang="ko-KR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855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42253" y="1263714"/>
            <a:ext cx="10389915" cy="891147"/>
            <a:chOff x="342253" y="1263714"/>
            <a:chExt cx="10389915" cy="891147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3"/>
            <a:srcRect r="5573" b="50014"/>
            <a:stretch/>
          </p:blipFill>
          <p:spPr>
            <a:xfrm>
              <a:off x="342253" y="1263714"/>
              <a:ext cx="10389915" cy="401458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 rotWithShape="1">
            <a:blip r:embed="rId3"/>
            <a:srcRect l="94047" b="39029"/>
            <a:stretch/>
          </p:blipFill>
          <p:spPr>
            <a:xfrm>
              <a:off x="1029904" y="1665172"/>
              <a:ext cx="654965" cy="489689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rcRect l="6919" t="52582" r="28784" b="3076"/>
          <a:stretch/>
        </p:blipFill>
        <p:spPr>
          <a:xfrm>
            <a:off x="1655545" y="1636296"/>
            <a:ext cx="7074568" cy="356134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/>
          <a:srcRect r="50852" b="51264"/>
          <a:stretch/>
        </p:blipFill>
        <p:spPr>
          <a:xfrm>
            <a:off x="342253" y="2365012"/>
            <a:ext cx="5965831" cy="3795157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4"/>
          <a:srcRect l="51114" t="-315" r="197" b="50585"/>
          <a:stretch/>
        </p:blipFill>
        <p:spPr>
          <a:xfrm>
            <a:off x="6237171" y="2365012"/>
            <a:ext cx="5692559" cy="3795156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1816117" y="5408308"/>
            <a:ext cx="1382590" cy="584775"/>
            <a:chOff x="2239287" y="5408308"/>
            <a:chExt cx="1382590" cy="584775"/>
          </a:xfrm>
        </p:grpSpPr>
        <p:sp>
          <p:nvSpPr>
            <p:cNvPr id="22" name="TextBox 21"/>
            <p:cNvSpPr txBox="1"/>
            <p:nvPr/>
          </p:nvSpPr>
          <p:spPr>
            <a:xfrm>
              <a:off x="2239287" y="5408308"/>
              <a:ext cx="720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오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901160" y="5408308"/>
              <a:ext cx="720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리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076302" y="5408307"/>
            <a:ext cx="1843587" cy="584775"/>
            <a:chOff x="4192708" y="5408308"/>
            <a:chExt cx="1843587" cy="584775"/>
          </a:xfrm>
        </p:grpSpPr>
        <p:sp>
          <p:nvSpPr>
            <p:cNvPr id="24" name="TextBox 23"/>
            <p:cNvSpPr txBox="1"/>
            <p:nvPr/>
          </p:nvSpPr>
          <p:spPr>
            <a:xfrm>
              <a:off x="4192708" y="5408308"/>
              <a:ext cx="581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개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811136" y="5408308"/>
              <a:ext cx="581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구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454871" y="5408308"/>
              <a:ext cx="581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리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7450980" y="5378342"/>
            <a:ext cx="581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자</a:t>
            </a:r>
            <a:endParaRPr lang="ko-KR" altLang="en-US" sz="3600" b="1" dirty="0">
              <a:solidFill>
                <a:srgbClr val="0070C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294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342253" y="1263714"/>
            <a:ext cx="10389915" cy="891147"/>
            <a:chOff x="342253" y="1263714"/>
            <a:chExt cx="10389915" cy="891147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3"/>
            <a:srcRect r="5573" b="50014"/>
            <a:stretch/>
          </p:blipFill>
          <p:spPr>
            <a:xfrm>
              <a:off x="342253" y="1263714"/>
              <a:ext cx="10389915" cy="401458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 rotWithShape="1">
            <a:blip r:embed="rId3"/>
            <a:srcRect l="94047" b="39029"/>
            <a:stretch/>
          </p:blipFill>
          <p:spPr>
            <a:xfrm>
              <a:off x="1029904" y="1665172"/>
              <a:ext cx="654965" cy="489689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rcRect l="6919" t="52582" r="28784" b="3076"/>
          <a:stretch/>
        </p:blipFill>
        <p:spPr>
          <a:xfrm>
            <a:off x="1655545" y="1636296"/>
            <a:ext cx="7074568" cy="356134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4"/>
          <a:srcRect t="52202" r="50852"/>
          <a:stretch/>
        </p:blipFill>
        <p:spPr>
          <a:xfrm>
            <a:off x="418118" y="2692270"/>
            <a:ext cx="5712472" cy="3603849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4"/>
          <a:srcRect l="51114" t="50312" r="197" b="315"/>
          <a:stretch/>
        </p:blipFill>
        <p:spPr>
          <a:xfrm>
            <a:off x="6301442" y="2522985"/>
            <a:ext cx="5652707" cy="3773134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1187633" y="5522594"/>
            <a:ext cx="1382590" cy="584775"/>
            <a:chOff x="2239287" y="5408308"/>
            <a:chExt cx="1382590" cy="584775"/>
          </a:xfrm>
        </p:grpSpPr>
        <p:sp>
          <p:nvSpPr>
            <p:cNvPr id="32" name="TextBox 31"/>
            <p:cNvSpPr txBox="1"/>
            <p:nvPr/>
          </p:nvSpPr>
          <p:spPr>
            <a:xfrm>
              <a:off x="2239287" y="5408308"/>
              <a:ext cx="720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부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901160" y="5408308"/>
              <a:ext cx="720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들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4199165" y="5492789"/>
            <a:ext cx="1382590" cy="584775"/>
            <a:chOff x="2239287" y="5408308"/>
            <a:chExt cx="1382590" cy="584775"/>
          </a:xfrm>
        </p:grpSpPr>
        <p:sp>
          <p:nvSpPr>
            <p:cNvPr id="35" name="TextBox 34"/>
            <p:cNvSpPr txBox="1"/>
            <p:nvPr/>
          </p:nvSpPr>
          <p:spPr>
            <a:xfrm>
              <a:off x="2239287" y="5408308"/>
              <a:ext cx="720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마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901160" y="5408308"/>
              <a:ext cx="720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름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6643146" y="5538969"/>
            <a:ext cx="1843587" cy="584775"/>
            <a:chOff x="4192708" y="5408308"/>
            <a:chExt cx="1843587" cy="584775"/>
          </a:xfrm>
        </p:grpSpPr>
        <p:sp>
          <p:nvSpPr>
            <p:cNvPr id="38" name="TextBox 37"/>
            <p:cNvSpPr txBox="1"/>
            <p:nvPr/>
          </p:nvSpPr>
          <p:spPr>
            <a:xfrm>
              <a:off x="4192708" y="5408308"/>
              <a:ext cx="581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개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811136" y="5408308"/>
              <a:ext cx="581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구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454871" y="5408308"/>
              <a:ext cx="581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0070C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리</a:t>
              </a:r>
              <a:endParaRPr lang="ko-KR" altLang="en-US" sz="3600" b="1" dirty="0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843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24" y="1773123"/>
            <a:ext cx="11122431" cy="4835902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196" y="1079709"/>
            <a:ext cx="8558038" cy="550765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933823" y="1863655"/>
            <a:ext cx="2086468" cy="685581"/>
            <a:chOff x="933823" y="1863655"/>
            <a:chExt cx="2086468" cy="685581"/>
          </a:xfrm>
        </p:grpSpPr>
        <p:sp>
          <p:nvSpPr>
            <p:cNvPr id="14" name="사각형: 둥근 모서리 14">
              <a:extLst>
                <a:ext uri="{FF2B5EF4-FFF2-40B4-BE49-F238E27FC236}">
                  <a16:creationId xmlns:a16="http://schemas.microsoft.com/office/drawing/2014/main" id="{8DF6C0B6-7654-4A1E-A8F8-F97611245342}"/>
                </a:ext>
              </a:extLst>
            </p:cNvPr>
            <p:cNvSpPr/>
            <p:nvPr/>
          </p:nvSpPr>
          <p:spPr>
            <a:xfrm>
              <a:off x="933823" y="1863655"/>
              <a:ext cx="2086468" cy="68558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8DD7F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r>
                <a:rPr lang="en-US" altLang="ko-KR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36073" y="1995055"/>
              <a:ext cx="1681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400" b="1" dirty="0">
                  <a:solidFill>
                    <a:srgbClr val="2389E5"/>
                  </a:solidFill>
                </a:rPr>
                <a:t>꾸미기 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36434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196" y="1079709"/>
            <a:ext cx="8558038" cy="550765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4"/>
          <a:srcRect b="2474"/>
          <a:stretch/>
        </p:blipFill>
        <p:spPr>
          <a:xfrm>
            <a:off x="701964" y="1773123"/>
            <a:ext cx="10778836" cy="4855386"/>
          </a:xfrm>
          <a:prstGeom prst="rect">
            <a:avLst/>
          </a:prstGeom>
        </p:spPr>
      </p:pic>
      <p:grpSp>
        <p:nvGrpSpPr>
          <p:cNvPr id="15" name="그룹 14"/>
          <p:cNvGrpSpPr/>
          <p:nvPr/>
        </p:nvGrpSpPr>
        <p:grpSpPr>
          <a:xfrm>
            <a:off x="933823" y="1863655"/>
            <a:ext cx="2086468" cy="685581"/>
            <a:chOff x="933823" y="1863655"/>
            <a:chExt cx="2086468" cy="685581"/>
          </a:xfrm>
        </p:grpSpPr>
        <p:sp>
          <p:nvSpPr>
            <p:cNvPr id="17" name="사각형: 둥근 모서리 14">
              <a:extLst>
                <a:ext uri="{FF2B5EF4-FFF2-40B4-BE49-F238E27FC236}">
                  <a16:creationId xmlns:a16="http://schemas.microsoft.com/office/drawing/2014/main" id="{8DF6C0B6-7654-4A1E-A8F8-F97611245342}"/>
                </a:ext>
              </a:extLst>
            </p:cNvPr>
            <p:cNvSpPr/>
            <p:nvPr/>
          </p:nvSpPr>
          <p:spPr>
            <a:xfrm>
              <a:off x="933823" y="1863655"/>
              <a:ext cx="2086468" cy="68558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8DD7F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r>
                <a:rPr lang="en-US" altLang="ko-KR" sz="36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36073" y="1995055"/>
              <a:ext cx="1681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400" b="1" dirty="0">
                  <a:solidFill>
                    <a:srgbClr val="2389E5"/>
                  </a:solidFill>
                </a:rPr>
                <a:t>꾸민 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47078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토의해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96975"/>
            <a:ext cx="11014075" cy="136341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/>
          <a:srcRect l="304" t="-447" r="-304" b="89157"/>
          <a:stretch/>
        </p:blipFill>
        <p:spPr>
          <a:xfrm>
            <a:off x="867316" y="2792130"/>
            <a:ext cx="9969113" cy="76617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l="304" t="13839" r="-304" b="61309"/>
          <a:stretch/>
        </p:blipFill>
        <p:spPr>
          <a:xfrm>
            <a:off x="867316" y="3790043"/>
            <a:ext cx="9969113" cy="2105518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2893151" y="4304193"/>
            <a:ext cx="75590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빨래나 설거지를 할 때 자연분해 되는 천연세제를 쓴다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1344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토의해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t="38892"/>
          <a:stretch/>
        </p:blipFill>
        <p:spPr>
          <a:xfrm>
            <a:off x="947738" y="2297914"/>
            <a:ext cx="9888692" cy="4056703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304" t="-447" r="-304" b="89157"/>
          <a:stretch/>
        </p:blipFill>
        <p:spPr>
          <a:xfrm>
            <a:off x="947738" y="1288782"/>
            <a:ext cx="9969113" cy="766174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3277338" y="3041534"/>
            <a:ext cx="75590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습지에 관심을 갖는다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3277338" y="3689711"/>
            <a:ext cx="75590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필요한 물만 받아서 쓴다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277338" y="4341479"/>
            <a:ext cx="75590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습지의 동물이나 식물을 보호한다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277338" y="5013449"/>
            <a:ext cx="75590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습지에서 </a:t>
            </a:r>
            <a:r>
              <a:rPr lang="ko-KR" altLang="en-US" sz="3200" b="1" dirty="0" err="1">
                <a:solidFill>
                  <a:srgbClr val="2389E5"/>
                </a:solidFill>
                <a:cs typeface="함초롬돋움" panose="020B0604000101010101" pitchFamily="50" charset="-127"/>
              </a:rPr>
              <a:t>플로깅을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 한다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60566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717" y="1196974"/>
            <a:ext cx="5098056" cy="46831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369" y="2194293"/>
            <a:ext cx="4639346" cy="4110813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5"/>
          <a:srcRect r="67426" b="23167"/>
          <a:stretch/>
        </p:blipFill>
        <p:spPr>
          <a:xfrm>
            <a:off x="2009553" y="1682442"/>
            <a:ext cx="2138547" cy="2049583"/>
          </a:xfrm>
          <a:prstGeom prst="rect">
            <a:avLst/>
          </a:prstGeom>
        </p:spPr>
      </p:pic>
      <p:cxnSp>
        <p:nvCxnSpPr>
          <p:cNvPr id="25" name="직선 연결선 24"/>
          <p:cNvCxnSpPr/>
          <p:nvPr/>
        </p:nvCxnSpPr>
        <p:spPr>
          <a:xfrm flipH="1" flipV="1">
            <a:off x="4072270" y="2922520"/>
            <a:ext cx="1573619" cy="373574"/>
          </a:xfrm>
          <a:prstGeom prst="line">
            <a:avLst/>
          </a:prstGeom>
          <a:ln w="38100">
            <a:solidFill>
              <a:srgbClr val="0BBA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그림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014" y="1284756"/>
            <a:ext cx="2027092" cy="1940832"/>
          </a:xfrm>
          <a:prstGeom prst="rect">
            <a:avLst/>
          </a:prstGeom>
        </p:spPr>
      </p:pic>
      <p:cxnSp>
        <p:nvCxnSpPr>
          <p:cNvPr id="29" name="직선 연결선 28"/>
          <p:cNvCxnSpPr/>
          <p:nvPr/>
        </p:nvCxnSpPr>
        <p:spPr>
          <a:xfrm flipV="1">
            <a:off x="6666615" y="2707233"/>
            <a:ext cx="1399420" cy="968211"/>
          </a:xfrm>
          <a:prstGeom prst="line">
            <a:avLst/>
          </a:prstGeom>
          <a:ln w="38100">
            <a:solidFill>
              <a:srgbClr val="0BBA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7520990" y="3675444"/>
            <a:ext cx="2333116" cy="18274"/>
          </a:xfrm>
          <a:prstGeom prst="line">
            <a:avLst/>
          </a:prstGeom>
          <a:ln w="38100">
            <a:solidFill>
              <a:srgbClr val="0BBA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5"/>
          <a:srcRect l="69168" t="603" r="-273" b="25097"/>
          <a:stretch/>
        </p:blipFill>
        <p:spPr>
          <a:xfrm>
            <a:off x="9770868" y="2635004"/>
            <a:ext cx="1985514" cy="1927116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845" y="4642299"/>
            <a:ext cx="2116748" cy="2076620"/>
          </a:xfrm>
          <a:prstGeom prst="rect">
            <a:avLst/>
          </a:prstGeom>
        </p:spPr>
      </p:pic>
      <p:cxnSp>
        <p:nvCxnSpPr>
          <p:cNvPr id="45" name="직선 연결선 44"/>
          <p:cNvCxnSpPr/>
          <p:nvPr/>
        </p:nvCxnSpPr>
        <p:spPr>
          <a:xfrm>
            <a:off x="6751795" y="4664132"/>
            <a:ext cx="2002878" cy="872858"/>
          </a:xfrm>
          <a:prstGeom prst="line">
            <a:avLst/>
          </a:prstGeom>
          <a:ln w="38100">
            <a:solidFill>
              <a:srgbClr val="0BBA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그림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949" y="4609431"/>
            <a:ext cx="2080534" cy="2055407"/>
          </a:xfrm>
          <a:prstGeom prst="rect">
            <a:avLst/>
          </a:prstGeom>
        </p:spPr>
      </p:pic>
      <p:cxnSp>
        <p:nvCxnSpPr>
          <p:cNvPr id="48" name="직선 연결선 47"/>
          <p:cNvCxnSpPr/>
          <p:nvPr/>
        </p:nvCxnSpPr>
        <p:spPr>
          <a:xfrm flipH="1">
            <a:off x="3713483" y="4187199"/>
            <a:ext cx="2774374" cy="1349791"/>
          </a:xfrm>
          <a:prstGeom prst="line">
            <a:avLst/>
          </a:prstGeom>
          <a:ln w="38100">
            <a:solidFill>
              <a:srgbClr val="0BBA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54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230" y="2056641"/>
            <a:ext cx="10736842" cy="4801359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002039" y="2606269"/>
            <a:ext cx="1103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우포늪</a:t>
            </a:r>
            <a:endParaRPr lang="ko-KR" altLang="en-US" sz="2400" b="1" dirty="0">
              <a:solidFill>
                <a:srgbClr val="0070C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2039" y="3493510"/>
            <a:ext cx="1103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질날늪</a:t>
            </a:r>
            <a:endParaRPr lang="ko-KR" altLang="en-US" sz="2400" b="1" dirty="0">
              <a:solidFill>
                <a:srgbClr val="0070C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02039" y="4380751"/>
            <a:ext cx="1103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사자평</a:t>
            </a:r>
            <a:endParaRPr lang="ko-KR" altLang="en-US" sz="2400" b="1" dirty="0">
              <a:solidFill>
                <a:srgbClr val="0070C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02039" y="5267992"/>
            <a:ext cx="1103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정양늪</a:t>
            </a:r>
            <a:endParaRPr lang="ko-KR" altLang="en-US" sz="2400" b="1" dirty="0">
              <a:solidFill>
                <a:srgbClr val="0070C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4607" y="6155233"/>
            <a:ext cx="1438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봉암갯벌</a:t>
            </a:r>
            <a:endParaRPr lang="ko-KR" altLang="en-US" sz="2400" b="1" dirty="0">
              <a:solidFill>
                <a:srgbClr val="0070C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049" y="1060018"/>
            <a:ext cx="1082920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82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2" grpId="0"/>
      <p:bldP spid="23" grpId="0"/>
      <p:bldP spid="2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r="49178"/>
          <a:stretch/>
        </p:blipFill>
        <p:spPr>
          <a:xfrm>
            <a:off x="952501" y="1629193"/>
            <a:ext cx="4470772" cy="2558885"/>
          </a:xfrm>
          <a:prstGeom prst="rect">
            <a:avLst/>
          </a:prstGeom>
        </p:spPr>
      </p:pic>
      <p:pic>
        <p:nvPicPr>
          <p:cNvPr id="6" name="그림 5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185" y="2167022"/>
            <a:ext cx="5510363" cy="3548130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6737396" y="5870705"/>
            <a:ext cx="4145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2800" b="1" dirty="0" err="1">
                <a:solidFill>
                  <a:srgbClr val="2389E5"/>
                </a:solidFill>
                <a:cs typeface="함초롬돋움" panose="020B0604000101010101" pitchFamily="50" charset="-127"/>
              </a:rPr>
              <a:t>경상남도람사르환경재단</a:t>
            </a:r>
            <a:endParaRPr lang="en-US" altLang="ko-KR" sz="28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0" y="3799842"/>
            <a:ext cx="4623172" cy="272453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900" y="1275816"/>
            <a:ext cx="8890600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2727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1912116"/>
            <a:ext cx="9667876" cy="482296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092273"/>
            <a:ext cx="79057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554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070" y="1838036"/>
            <a:ext cx="9602879" cy="472587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092273"/>
            <a:ext cx="79057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272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428" y="1893925"/>
            <a:ext cx="10494633" cy="4354475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947738" y="2843730"/>
            <a:ext cx="2603536" cy="2204519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5427413" y="2166878"/>
            <a:ext cx="15948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3200" b="1" dirty="0" err="1">
                <a:solidFill>
                  <a:srgbClr val="2389E5"/>
                </a:solidFill>
                <a:cs typeface="함초롬돋움" panose="020B0604000101010101" pitchFamily="50" charset="-127"/>
              </a:rPr>
              <a:t>경호강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34747" y="3024606"/>
            <a:ext cx="15948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산청군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870814" y="3961013"/>
            <a:ext cx="42083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수달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쏘가리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은어</a:t>
            </a:r>
            <a:endParaRPr lang="en-US" altLang="ko-KR" sz="32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870814" y="4528460"/>
            <a:ext cx="42083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3200" b="1" dirty="0" err="1">
                <a:solidFill>
                  <a:srgbClr val="2389E5"/>
                </a:solidFill>
                <a:cs typeface="함초롬돋움" panose="020B0604000101010101" pitchFamily="50" charset="-127"/>
              </a:rPr>
              <a:t>고마리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마름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갈대</a:t>
            </a:r>
            <a:r>
              <a:rPr lang="en-US" altLang="ko-KR" sz="32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4874522" y="5468436"/>
            <a:ext cx="62046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cs typeface="함초롬돋움" panose="020B0604000101010101" pitchFamily="50" charset="-127"/>
              </a:rPr>
              <a:t>깨끗한 물에서  사는 물고기의 서식처</a:t>
            </a:r>
            <a:endParaRPr lang="en-US" altLang="ko-KR" sz="2800" b="1" dirty="0">
              <a:solidFill>
                <a:srgbClr val="2389E5"/>
              </a:solidFill>
              <a:cs typeface="함초롬돋움" panose="020B0604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021" y="1161946"/>
            <a:ext cx="9476553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4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3" grpId="0"/>
      <p:bldP spid="24" grpId="0"/>
      <p:bldP spid="2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189507"/>
            <a:ext cx="8665200" cy="5334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925" y="1736914"/>
            <a:ext cx="9163050" cy="503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3168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046" y="1952625"/>
            <a:ext cx="4439270" cy="758678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3" y="2913321"/>
            <a:ext cx="10982036" cy="3668231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" y="1211122"/>
            <a:ext cx="10496550" cy="53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17741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475" y="2139895"/>
            <a:ext cx="4277322" cy="682957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69" y="2822852"/>
            <a:ext cx="11288709" cy="370664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" y="1211122"/>
            <a:ext cx="10496550" cy="53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11163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8054" y="2200751"/>
            <a:ext cx="4220164" cy="61801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06" y="3096508"/>
            <a:ext cx="10928593" cy="3326093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" y="1211122"/>
            <a:ext cx="10496550" cy="53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7762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365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15" name="그림 14">
            <a:hlinkClick r:id="rId3"/>
            <a:extLst>
              <a:ext uri="{FF2B5EF4-FFF2-40B4-BE49-F238E27FC236}">
                <a16:creationId xmlns:a16="http://schemas.microsoft.com/office/drawing/2014/main" id="{B52C96DC-512F-4785-82F9-FF9F07F48B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4557" y="4103066"/>
            <a:ext cx="3719763" cy="2020303"/>
          </a:xfrm>
          <a:prstGeom prst="rect">
            <a:avLst/>
          </a:prstGeom>
        </p:spPr>
      </p:pic>
      <p:pic>
        <p:nvPicPr>
          <p:cNvPr id="17" name="그림 16">
            <a:hlinkClick r:id="rId5"/>
            <a:extLst>
              <a:ext uri="{FF2B5EF4-FFF2-40B4-BE49-F238E27FC236}">
                <a16:creationId xmlns:a16="http://schemas.microsoft.com/office/drawing/2014/main" id="{3C49AE4D-DBA0-4BD6-BF5D-EEE03B3146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1756" y="4161801"/>
            <a:ext cx="3746934" cy="1998783"/>
          </a:xfrm>
          <a:prstGeom prst="rect">
            <a:avLst/>
          </a:prstGeom>
        </p:spPr>
      </p:pic>
      <p:pic>
        <p:nvPicPr>
          <p:cNvPr id="18" name="그림 17">
            <a:hlinkClick r:id="rId7"/>
            <a:extLst>
              <a:ext uri="{FF2B5EF4-FFF2-40B4-BE49-F238E27FC236}">
                <a16:creationId xmlns:a16="http://schemas.microsoft.com/office/drawing/2014/main" id="{15E4CBBB-372B-486D-AB07-5AF2F765CB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72013" y="1123362"/>
            <a:ext cx="3682309" cy="2280477"/>
          </a:xfrm>
          <a:prstGeom prst="rect">
            <a:avLst/>
          </a:prstGeom>
        </p:spPr>
      </p:pic>
      <p:pic>
        <p:nvPicPr>
          <p:cNvPr id="19" name="그림 18">
            <a:hlinkClick r:id="rId9"/>
            <a:extLst>
              <a:ext uri="{FF2B5EF4-FFF2-40B4-BE49-F238E27FC236}">
                <a16:creationId xmlns:a16="http://schemas.microsoft.com/office/drawing/2014/main" id="{F6A056BE-736F-4077-8241-374FD8A393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13709" y="1191322"/>
            <a:ext cx="3719764" cy="218260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421756" y="3456735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 보전 캠페인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499049" y="3476897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사라진 멸종위기종 뉴스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389364" y="6236344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멸종위기종이 사라진다면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236344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생물다양성과 사라진 친구들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4921421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365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4" name="그림 23">
            <a:hlinkClick r:id="rId3"/>
            <a:extLst>
              <a:ext uri="{FF2B5EF4-FFF2-40B4-BE49-F238E27FC236}">
                <a16:creationId xmlns:a16="http://schemas.microsoft.com/office/drawing/2014/main" id="{BA21CEBB-97C2-653F-20DB-91F8B9639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4557" y="4036391"/>
            <a:ext cx="3719762" cy="1998783"/>
          </a:xfrm>
          <a:prstGeom prst="rect">
            <a:avLst/>
          </a:prstGeom>
        </p:spPr>
      </p:pic>
      <p:pic>
        <p:nvPicPr>
          <p:cNvPr id="25" name="그림 24">
            <a:hlinkClick r:id="rId5"/>
            <a:extLst>
              <a:ext uri="{FF2B5EF4-FFF2-40B4-BE49-F238E27FC236}">
                <a16:creationId xmlns:a16="http://schemas.microsoft.com/office/drawing/2014/main" id="{A9BE23BC-9C6A-F80D-3E99-60B050082C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26" name="그림 25">
            <a:hlinkClick r:id="rId7"/>
            <a:extLst>
              <a:ext uri="{FF2B5EF4-FFF2-40B4-BE49-F238E27FC236}">
                <a16:creationId xmlns:a16="http://schemas.microsoft.com/office/drawing/2014/main" id="{2D91DD4B-EF7D-4328-7B2E-7EC15BB287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0124" y="1124647"/>
            <a:ext cx="3746933" cy="2182601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535C866-25BD-497D-5124-986CB7074868}"/>
              </a:ext>
            </a:extLst>
          </p:cNvPr>
          <p:cNvSpPr txBox="1"/>
          <p:nvPr/>
        </p:nvSpPr>
        <p:spPr>
          <a:xfrm>
            <a:off x="1421756" y="3390060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마지막 기회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4A7F20-1E21-AC01-A865-31D6334E9188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함께 지켜요</a:t>
            </a:r>
            <a:r>
              <a:rPr lang="en-US" altLang="ko-KR" dirty="0"/>
              <a:t>, </a:t>
            </a:r>
            <a:r>
              <a:rPr lang="ko-KR" altLang="en-US" dirty="0"/>
              <a:t>생물다양성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60A095C-C1EE-85BF-F43C-B2CCFB729BC2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생물다양성의 보존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0DCAEA1-8510-0019-3534-5CD78F363C85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생물다양성은</a:t>
            </a:r>
            <a:r>
              <a:rPr lang="en-US" altLang="ko-KR" dirty="0"/>
              <a:t> </a:t>
            </a:r>
            <a:r>
              <a:rPr lang="ko-KR" altLang="en-US" dirty="0"/>
              <a:t>우리의 생명</a:t>
            </a:r>
            <a:endParaRPr lang="en-US" altLang="ko-KR" dirty="0"/>
          </a:p>
        </p:txBody>
      </p:sp>
      <p:pic>
        <p:nvPicPr>
          <p:cNvPr id="31" name="그림 30">
            <a:hlinkClick r:id="rId9"/>
            <a:extLst>
              <a:ext uri="{FF2B5EF4-FFF2-40B4-BE49-F238E27FC236}">
                <a16:creationId xmlns:a16="http://schemas.microsoft.com/office/drawing/2014/main" id="{05364897-9765-49D8-B065-85D704D595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72013" y="1045700"/>
            <a:ext cx="3682307" cy="228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54371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8D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260449" cy="526334"/>
          </a:xfrm>
          <a:prstGeom prst="roundRect">
            <a:avLst/>
          </a:prstGeom>
          <a:solidFill>
            <a:srgbClr val="19A8EF"/>
          </a:solidFill>
          <a:ln>
            <a:solidFill>
              <a:srgbClr val="8DD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52770" y="136100"/>
            <a:ext cx="365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35775" y="64187"/>
            <a:ext cx="3232936" cy="709834"/>
            <a:chOff x="8835775" y="64187"/>
            <a:chExt cx="3232936" cy="70983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79550" y="64187"/>
              <a:ext cx="2398949" cy="369332"/>
              <a:chOff x="9179550" y="64187"/>
              <a:chExt cx="239894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614500" y="64187"/>
                <a:ext cx="1963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생물다양성과 습지</a:t>
                </a:r>
                <a:endParaRPr lang="en-US" altLang="ko-KR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79550" y="136100"/>
                <a:ext cx="410288" cy="260788"/>
              </a:xfrm>
              <a:prstGeom prst="roundRect">
                <a:avLst/>
              </a:prstGeom>
              <a:solidFill>
                <a:srgbClr val="2389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835775" y="404689"/>
              <a:ext cx="3232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2389E5"/>
                  </a:solidFill>
                </a:rPr>
                <a:t> 2. </a:t>
              </a:r>
              <a:r>
                <a:rPr lang="ko-KR" altLang="en-US" b="1" dirty="0">
                  <a:solidFill>
                    <a:srgbClr val="2389E5"/>
                  </a:solidFill>
                </a:rPr>
                <a:t>생물다양성의 보고</a:t>
              </a:r>
              <a:r>
                <a:rPr lang="en-US" altLang="ko-KR" b="1" dirty="0">
                  <a:solidFill>
                    <a:srgbClr val="2389E5"/>
                  </a:solidFill>
                </a:rPr>
                <a:t>, </a:t>
              </a:r>
              <a:r>
                <a:rPr lang="ko-KR" altLang="en-US" b="1" dirty="0">
                  <a:solidFill>
                    <a:srgbClr val="2389E5"/>
                  </a:solidFill>
                </a:rPr>
                <a:t>습지</a:t>
              </a:r>
            </a:p>
          </p:txBody>
        </p:sp>
      </p:grpSp>
      <p:pic>
        <p:nvPicPr>
          <p:cNvPr id="24" name="그림 23">
            <a:hlinkClick r:id="rId3"/>
            <a:extLst>
              <a:ext uri="{FF2B5EF4-FFF2-40B4-BE49-F238E27FC236}">
                <a16:creationId xmlns:a16="http://schemas.microsoft.com/office/drawing/2014/main" id="{0A071333-90D3-45F1-A926-9F993AFDD4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4297" y="2055960"/>
            <a:ext cx="5283406" cy="293164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4109203" y="5273279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 곁에 있어줘</a:t>
            </a:r>
            <a:r>
              <a:rPr lang="en-US" altLang="ko-KR" dirty="0"/>
              <a:t>, </a:t>
            </a:r>
            <a:r>
              <a:rPr lang="ko-KR" altLang="en-US" dirty="0"/>
              <a:t>소중한 생물들</a:t>
            </a:r>
          </a:p>
        </p:txBody>
      </p:sp>
    </p:spTree>
    <p:extLst>
      <p:ext uri="{BB962C8B-B14F-4D97-AF65-F5344CB8AC3E}">
        <p14:creationId xmlns:p14="http://schemas.microsoft.com/office/powerpoint/2010/main" val="2975821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1606</TotalTime>
  <Words>1219</Words>
  <Application>Microsoft Office PowerPoint</Application>
  <PresentationFormat>와이드스크린</PresentationFormat>
  <Paragraphs>463</Paragraphs>
  <Slides>57</Slides>
  <Notes>22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57</vt:i4>
      </vt:variant>
    </vt:vector>
  </HeadingPairs>
  <TitlesOfParts>
    <vt:vector size="63" baseType="lpstr">
      <vt:lpstr>HY견고딕</vt:lpstr>
      <vt:lpstr>HY헤드라인M</vt:lpstr>
      <vt:lpstr>맑은 고딕</vt:lpstr>
      <vt:lpstr>한컴산뜻돋움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318</cp:revision>
  <dcterms:created xsi:type="dcterms:W3CDTF">2022-08-08T07:58:32Z</dcterms:created>
  <dcterms:modified xsi:type="dcterms:W3CDTF">2022-09-18T14:55:08Z</dcterms:modified>
</cp:coreProperties>
</file>