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ED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56935" y="296841"/>
            <a:ext cx="3804037" cy="3804037"/>
            <a:chOff x="-60802" y="9287065"/>
            <a:chExt cx="3804037" cy="380403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60802" y="9287065"/>
              <a:ext cx="3804037" cy="380403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97347" y="665455"/>
            <a:ext cx="1532107" cy="1533405"/>
            <a:chOff x="6697347" y="665455"/>
            <a:chExt cx="1532107" cy="153340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97347" y="665455"/>
              <a:ext cx="1532107" cy="1533405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24972" y="1444243"/>
            <a:ext cx="1780952" cy="3609524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8660" y="348576"/>
            <a:ext cx="3941044" cy="4492697"/>
          </a:xfrm>
          <a:prstGeom prst="rect">
            <a:avLst/>
          </a:prstGeom>
        </p:spPr>
      </p:pic>
      <p:grpSp>
        <p:nvGrpSpPr>
          <p:cNvPr id="20" name="그룹 1008"/>
          <p:cNvGrpSpPr/>
          <p:nvPr/>
        </p:nvGrpSpPr>
        <p:grpSpPr>
          <a:xfrm>
            <a:off x="7099094" y="3205120"/>
            <a:ext cx="2438400" cy="3149011"/>
            <a:chOff x="331873" y="10124674"/>
            <a:chExt cx="3098436" cy="3666789"/>
          </a:xfrm>
        </p:grpSpPr>
        <p:pic>
          <p:nvPicPr>
            <p:cNvPr id="22" name="Object 2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1068519" y="8438568"/>
              <a:ext cx="6196873" cy="7333577"/>
            </a:xfrm>
            <a:prstGeom prst="rect">
              <a:avLst/>
            </a:prstGeom>
          </p:spPr>
        </p:pic>
        <p:pic>
          <p:nvPicPr>
            <p:cNvPr id="23" name="Object 2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1873" y="10124674"/>
              <a:ext cx="3098436" cy="3666789"/>
            </a:xfrm>
            <a:prstGeom prst="rect">
              <a:avLst/>
            </a:prstGeom>
          </p:spPr>
        </p:pic>
      </p:grpSp>
      <p:grpSp>
        <p:nvGrpSpPr>
          <p:cNvPr id="24" name="그룹 1009"/>
          <p:cNvGrpSpPr/>
          <p:nvPr/>
        </p:nvGrpSpPr>
        <p:grpSpPr>
          <a:xfrm>
            <a:off x="11939587" y="8872004"/>
            <a:ext cx="1279632" cy="964147"/>
            <a:chOff x="7081250" y="1022403"/>
            <a:chExt cx="1279632" cy="964147"/>
          </a:xfrm>
        </p:grpSpPr>
        <p:pic>
          <p:nvPicPr>
            <p:cNvPr id="25" name="Object 3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85948" y="584244"/>
              <a:ext cx="2559265" cy="1928294"/>
            </a:xfrm>
            <a:prstGeom prst="rect">
              <a:avLst/>
            </a:prstGeom>
          </p:spPr>
        </p:pic>
        <p:pic>
          <p:nvPicPr>
            <p:cNvPr id="26" name="Object 3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81250" y="1022403"/>
              <a:ext cx="1279632" cy="964147"/>
            </a:xfrm>
            <a:prstGeom prst="rect">
              <a:avLst/>
            </a:prstGeom>
          </p:spPr>
        </p:pic>
      </p:grpSp>
      <p:sp>
        <p:nvSpPr>
          <p:cNvPr id="2" name="직사각형 1"/>
          <p:cNvSpPr/>
          <p:nvPr/>
        </p:nvSpPr>
        <p:spPr>
          <a:xfrm>
            <a:off x="204787" y="4233162"/>
            <a:ext cx="8915400" cy="1912256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altLang="ko-KR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&lt; </a:t>
            </a:r>
            <a:r>
              <a:rPr lang="ko-KR" altLang="en-US" sz="28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데이밥상</a:t>
            </a:r>
            <a:r>
              <a:rPr lang="ko-KR" altLang="en-US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 메뉴</a:t>
            </a:r>
            <a:r>
              <a:rPr lang="en-US" altLang="ko-KR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&gt;</a:t>
            </a:r>
          </a:p>
          <a:p>
            <a:pPr algn="ctr">
              <a:lnSpc>
                <a:spcPct val="120000"/>
              </a:lnSpc>
            </a:pPr>
            <a:endParaRPr lang="en-US" altLang="ko-KR" sz="5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밥위의닭갈비 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/ </a:t>
            </a:r>
            <a:r>
              <a:rPr lang="ko-KR" altLang="en-US" sz="24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콩나물무국</a:t>
            </a:r>
            <a:endParaRPr lang="en-US" altLang="ko-KR" sz="24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팥죽 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/ </a:t>
            </a:r>
            <a:r>
              <a:rPr lang="ko-KR" altLang="en-US" sz="24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백김치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/ </a:t>
            </a:r>
            <a:r>
              <a:rPr lang="ko-KR" altLang="en-US" sz="24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시금치무침</a:t>
            </a:r>
            <a:endParaRPr lang="en-US" altLang="ko-KR" sz="2400" b="1" dirty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귤카야잼타르트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/ 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깍두기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자율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)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204787" y="6280996"/>
            <a:ext cx="8915400" cy="2448477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altLang="ko-KR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&lt; </a:t>
            </a:r>
            <a:r>
              <a:rPr lang="ko-KR" altLang="en-US" sz="28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동지란</a:t>
            </a:r>
            <a:r>
              <a:rPr lang="en-US" altLang="ko-KR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? &gt;</a:t>
            </a:r>
          </a:p>
          <a:p>
            <a:pPr algn="ctr">
              <a:lnSpc>
                <a:spcPct val="120000"/>
              </a:lnSpc>
            </a:pPr>
            <a:endParaRPr lang="en-US" altLang="ko-KR" sz="5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12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월 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21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일 동지는 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24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절기 중 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22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번째 절기로 </a:t>
            </a:r>
            <a:endParaRPr lang="en-US" altLang="ko-KR" sz="24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밤이 가장 길고 낮이 짧은 날을 말합니다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음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陰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)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의 기운이 강한 동지에는 액운을 막고 </a:t>
            </a:r>
            <a:endParaRPr lang="en-US" altLang="ko-KR" sz="24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잡귀를 없애 준다는 팥을 먹는 풍속을 가지고 있습니다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</a:p>
        </p:txBody>
      </p:sp>
      <p:grpSp>
        <p:nvGrpSpPr>
          <p:cNvPr id="40" name="그룹 1004"/>
          <p:cNvGrpSpPr/>
          <p:nvPr/>
        </p:nvGrpSpPr>
        <p:grpSpPr>
          <a:xfrm>
            <a:off x="5652332" y="526772"/>
            <a:ext cx="572552" cy="3914729"/>
            <a:chOff x="5500227" y="1908194"/>
            <a:chExt cx="572552" cy="3914729"/>
          </a:xfrm>
        </p:grpSpPr>
        <p:pic>
          <p:nvPicPr>
            <p:cNvPr id="41" name="Object 1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802234" y="1897288"/>
              <a:ext cx="361905" cy="952381"/>
            </a:xfrm>
            <a:prstGeom prst="rect">
              <a:avLst/>
            </a:prstGeom>
          </p:spPr>
        </p:pic>
        <p:pic>
          <p:nvPicPr>
            <p:cNvPr id="42" name="Object 13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804312" y="2513680"/>
              <a:ext cx="352381" cy="409524"/>
            </a:xfrm>
            <a:prstGeom prst="rect">
              <a:avLst/>
            </a:prstGeom>
          </p:spPr>
        </p:pic>
        <p:pic>
          <p:nvPicPr>
            <p:cNvPr id="43" name="Object 14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802234" y="2902247"/>
              <a:ext cx="371429" cy="704762"/>
            </a:xfrm>
            <a:prstGeom prst="rect">
              <a:avLst/>
            </a:prstGeom>
          </p:spPr>
        </p:pic>
        <p:pic>
          <p:nvPicPr>
            <p:cNvPr id="44" name="Object 15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04312" y="3474493"/>
              <a:ext cx="352381" cy="666667"/>
            </a:xfrm>
            <a:prstGeom prst="rect">
              <a:avLst/>
            </a:prstGeom>
          </p:spPr>
        </p:pic>
        <p:pic>
          <p:nvPicPr>
            <p:cNvPr id="45" name="Object 16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802234" y="4117545"/>
              <a:ext cx="361905" cy="438095"/>
            </a:xfrm>
            <a:prstGeom prst="rect">
              <a:avLst/>
            </a:prstGeom>
          </p:spPr>
        </p:pic>
        <p:pic>
          <p:nvPicPr>
            <p:cNvPr id="46" name="Object 17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802234" y="4980978"/>
              <a:ext cx="371429" cy="952381"/>
            </a:xfrm>
            <a:prstGeom prst="rect">
              <a:avLst/>
            </a:prstGeom>
          </p:spPr>
        </p:pic>
        <p:pic>
          <p:nvPicPr>
            <p:cNvPr id="47" name="Object 18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893901" y="4437902"/>
              <a:ext cx="190476" cy="590476"/>
            </a:xfrm>
            <a:prstGeom prst="rect">
              <a:avLst/>
            </a:prstGeom>
          </p:spPr>
        </p:pic>
        <p:pic>
          <p:nvPicPr>
            <p:cNvPr id="48" name="Object 19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63353" y="1871321"/>
              <a:ext cx="371429" cy="961905"/>
            </a:xfrm>
            <a:prstGeom prst="rect">
              <a:avLst/>
            </a:prstGeom>
          </p:spPr>
        </p:pic>
        <p:pic>
          <p:nvPicPr>
            <p:cNvPr id="49" name="Object 20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463353" y="2787988"/>
              <a:ext cx="371429" cy="961905"/>
            </a:xfrm>
            <a:prstGeom prst="rect">
              <a:avLst/>
            </a:prstGeom>
          </p:spPr>
        </p:pic>
      </p:grpSp>
      <p:sp>
        <p:nvSpPr>
          <p:cNvPr id="50" name="직사각형 49"/>
          <p:cNvSpPr/>
          <p:nvPr/>
        </p:nvSpPr>
        <p:spPr>
          <a:xfrm>
            <a:off x="204787" y="10836484"/>
            <a:ext cx="8915400" cy="2257668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0000"/>
              </a:lnSpc>
            </a:pPr>
            <a:r>
              <a:rPr lang="en-US" altLang="ko-KR" sz="28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&lt; </a:t>
            </a:r>
            <a:r>
              <a:rPr lang="ko-KR" altLang="en-US" sz="28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팥의 효능</a:t>
            </a:r>
            <a:r>
              <a:rPr lang="en-US" altLang="ko-KR" sz="28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 &gt;</a:t>
            </a:r>
          </a:p>
          <a:p>
            <a:pPr algn="ctr">
              <a:lnSpc>
                <a:spcPct val="110000"/>
              </a:lnSpc>
            </a:pPr>
            <a:endParaRPr lang="en-US" altLang="ko-KR" sz="300" b="1" dirty="0" smtClean="0">
              <a:solidFill>
                <a:srgbClr val="F8EDEC"/>
              </a:solidFill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팥의 비타민 </a:t>
            </a:r>
            <a:r>
              <a:rPr lang="en-US" altLang="ko-KR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B1</a:t>
            </a: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은 </a:t>
            </a:r>
            <a:r>
              <a:rPr lang="ko-KR" altLang="en-US" sz="2400" b="1" u="sng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피로회복</a:t>
            </a: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에 도움을 주고 기억력을 높여줘요</a:t>
            </a:r>
            <a:r>
              <a:rPr lang="en-US" altLang="ko-KR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팥의 사포닌은 </a:t>
            </a:r>
            <a:r>
              <a:rPr lang="ko-KR" altLang="en-US" sz="2400" b="1" u="sng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혈액순환</a:t>
            </a: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을 촉진해 몸을 맑게 만들어요</a:t>
            </a:r>
            <a:r>
              <a:rPr lang="en-US" altLang="ko-KR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ko-KR" altLang="en-US" sz="2400" b="1" spc="-170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팥은 식이섬유와 </a:t>
            </a:r>
            <a:r>
              <a:rPr lang="ko-KR" altLang="en-US" sz="2400" b="1" spc="-170" dirty="0" err="1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올리고당이</a:t>
            </a:r>
            <a:r>
              <a:rPr lang="ko-KR" altLang="en-US" sz="2400" b="1" spc="-170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 풍부해 </a:t>
            </a:r>
            <a:r>
              <a:rPr lang="ko-KR" altLang="en-US" sz="2400" b="1" u="sng" spc="-170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장 운동</a:t>
            </a:r>
            <a:r>
              <a:rPr lang="ko-KR" altLang="en-US" sz="2400" b="1" spc="-170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을 활발하게 해줘요</a:t>
            </a:r>
            <a:r>
              <a:rPr lang="en-US" altLang="ko-KR" sz="2400" b="1" spc="-170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</a:p>
          <a:p>
            <a:pPr marL="457200" indent="-457200">
              <a:lnSpc>
                <a:spcPct val="110000"/>
              </a:lnSpc>
              <a:buFont typeface="+mj-lt"/>
              <a:buAutoNum type="arabicPeriod"/>
            </a:pP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팥 껍질의 폴리페놀 성분은 </a:t>
            </a:r>
            <a:r>
              <a:rPr lang="ko-KR" altLang="en-US" sz="2400" b="1" u="sng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뼈 건강</a:t>
            </a:r>
            <a:r>
              <a:rPr lang="ko-KR" altLang="en-US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에 도움을 줘요</a:t>
            </a:r>
            <a:r>
              <a:rPr lang="en-US" altLang="ko-KR" sz="2400" b="1" dirty="0" smtClean="0">
                <a:solidFill>
                  <a:srgbClr val="F8EDEC"/>
                </a:solidFill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  <a:endParaRPr lang="en-US" altLang="ko-KR" sz="2400" b="1" dirty="0">
              <a:solidFill>
                <a:srgbClr val="F8EDEC"/>
              </a:solidFill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04787" y="8872004"/>
            <a:ext cx="8915400" cy="1795995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altLang="ko-KR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&lt; </a:t>
            </a:r>
            <a:r>
              <a:rPr lang="ko-KR" altLang="en-US" sz="28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카야잼이란</a:t>
            </a:r>
            <a:r>
              <a:rPr lang="en-US" altLang="ko-KR" sz="28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?&gt;</a:t>
            </a: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싱가포르와 말레이시아에서 주로 먹는 잼으로 </a:t>
            </a:r>
            <a:endParaRPr lang="en-US" altLang="ko-KR" sz="24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코코넛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,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달걀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,</a:t>
            </a:r>
            <a:r>
              <a:rPr lang="ko-KR" altLang="en-US" sz="2400" b="1" dirty="0" err="1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판단잎</a:t>
            </a:r>
            <a:r>
              <a:rPr lang="en-US" altLang="ko-KR" sz="16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6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동남아시아 요리에 널리 쓰이는 향신료</a:t>
            </a:r>
            <a:r>
              <a:rPr lang="en-US" altLang="ko-KR" sz="16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)</a:t>
            </a: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을 </a:t>
            </a:r>
            <a:endParaRPr lang="en-US" altLang="ko-KR" sz="2400" b="1" dirty="0" smtClean="0">
              <a:solidFill>
                <a:srgbClr val="F8EDE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anose="020B0600000101010101" pitchFamily="50" charset="-127"/>
              <a:ea typeface="굴림" panose="020B0600000101010101" pitchFamily="50" charset="-127"/>
              <a:cs typeface="함초롬바탕" panose="02030604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첨가하여 만들었습니다</a:t>
            </a:r>
            <a:r>
              <a:rPr lang="en-US" altLang="ko-KR" sz="2400" b="1" dirty="0" smtClean="0">
                <a:solidFill>
                  <a:srgbClr val="F8EDE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굴림" panose="020B0600000101010101" pitchFamily="50" charset="-127"/>
                <a:ea typeface="굴림" panose="020B0600000101010101" pitchFamily="50" charset="-127"/>
                <a:cs typeface="함초롬바탕" panose="02030604000101010101" pitchFamily="18" charset="-127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124</Words>
  <Application>Microsoft Office PowerPoint</Application>
  <PresentationFormat>사용자 지정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굴림</vt:lpstr>
      <vt:lpstr>함초롬바탕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20</cp:revision>
  <cp:lastPrinted>2020-10-21T02:49:04Z</cp:lastPrinted>
  <dcterms:created xsi:type="dcterms:W3CDTF">2020-10-20T13:43:08Z</dcterms:created>
  <dcterms:modified xsi:type="dcterms:W3CDTF">2020-10-30T05:54:39Z</dcterms:modified>
</cp:coreProperties>
</file>