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2.xml" ContentType="application/vnd.openxmlformats-officedocument.theme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4" r:id="rId1"/>
    <p:sldMasterId id="2147483916" r:id="rId2"/>
    <p:sldMasterId id="2147483931" r:id="rId3"/>
  </p:sldMasterIdLst>
  <p:notesMasterIdLst>
    <p:notesMasterId r:id="rId55"/>
  </p:notesMasterIdLst>
  <p:handoutMasterIdLst>
    <p:handoutMasterId r:id="rId56"/>
  </p:handoutMasterIdLst>
  <p:sldIdLst>
    <p:sldId id="699" r:id="rId4"/>
    <p:sldId id="696" r:id="rId5"/>
    <p:sldId id="697" r:id="rId6"/>
    <p:sldId id="700" r:id="rId7"/>
    <p:sldId id="701" r:id="rId8"/>
    <p:sldId id="749" r:id="rId9"/>
    <p:sldId id="703" r:id="rId10"/>
    <p:sldId id="753" r:id="rId11"/>
    <p:sldId id="754" r:id="rId12"/>
    <p:sldId id="705" r:id="rId13"/>
    <p:sldId id="706" r:id="rId14"/>
    <p:sldId id="707" r:id="rId15"/>
    <p:sldId id="708" r:id="rId16"/>
    <p:sldId id="709" r:id="rId17"/>
    <p:sldId id="710" r:id="rId18"/>
    <p:sldId id="711" r:id="rId19"/>
    <p:sldId id="712" r:id="rId20"/>
    <p:sldId id="713" r:id="rId21"/>
    <p:sldId id="755" r:id="rId22"/>
    <p:sldId id="714" r:id="rId23"/>
    <p:sldId id="756" r:id="rId24"/>
    <p:sldId id="757" r:id="rId25"/>
    <p:sldId id="758" r:id="rId26"/>
    <p:sldId id="759" r:id="rId27"/>
    <p:sldId id="760" r:id="rId28"/>
    <p:sldId id="761" r:id="rId29"/>
    <p:sldId id="762" r:id="rId30"/>
    <p:sldId id="763" r:id="rId31"/>
    <p:sldId id="764" r:id="rId32"/>
    <p:sldId id="716" r:id="rId33"/>
    <p:sldId id="765" r:id="rId34"/>
    <p:sldId id="726" r:id="rId35"/>
    <p:sldId id="717" r:id="rId36"/>
    <p:sldId id="727" r:id="rId37"/>
    <p:sldId id="729" r:id="rId38"/>
    <p:sldId id="730" r:id="rId39"/>
    <p:sldId id="731" r:id="rId40"/>
    <p:sldId id="738" r:id="rId41"/>
    <p:sldId id="766" r:id="rId42"/>
    <p:sldId id="767" r:id="rId43"/>
    <p:sldId id="768" r:id="rId44"/>
    <p:sldId id="769" r:id="rId45"/>
    <p:sldId id="770" r:id="rId46"/>
    <p:sldId id="771" r:id="rId47"/>
    <p:sldId id="740" r:id="rId48"/>
    <p:sldId id="772" r:id="rId49"/>
    <p:sldId id="773" r:id="rId50"/>
    <p:sldId id="774" r:id="rId51"/>
    <p:sldId id="776" r:id="rId52"/>
    <p:sldId id="777" r:id="rId53"/>
    <p:sldId id="778" r:id="rId54"/>
  </p:sldIdLst>
  <p:sldSz cx="9144000" cy="6858000" type="screen4x3"/>
  <p:notesSz cx="9874250" cy="67421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0000FF"/>
    <a:srgbClr val="FF00FF"/>
    <a:srgbClr val="BC1438"/>
    <a:srgbClr val="FF6600"/>
    <a:srgbClr val="BE1281"/>
    <a:srgbClr val="FF99CC"/>
    <a:srgbClr val="F89062"/>
    <a:srgbClr val="003399"/>
    <a:srgbClr val="A60B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6565" autoAdjust="0"/>
    <p:restoredTop sz="86690" autoAdjust="0"/>
  </p:normalViewPr>
  <p:slideViewPr>
    <p:cSldViewPr>
      <p:cViewPr varScale="1">
        <p:scale>
          <a:sx n="96" d="100"/>
          <a:sy n="96" d="100"/>
        </p:scale>
        <p:origin x="1578" y="8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334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61" Type="http://schemas.openxmlformats.org/officeDocument/2006/relationships/tableStyles" Target="tableStyle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commentAuthors" Target="commentAuthor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8842" cy="3382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593123" y="0"/>
            <a:ext cx="4278842" cy="33827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F712E9-BC41-4390-BE5F-40C2B971EE4C}" type="datetimeFigureOut">
              <a:rPr lang="ko-KR" altLang="en-US" smtClean="0"/>
              <a:pPr/>
              <a:t>2022-10-12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6403838"/>
            <a:ext cx="4278842" cy="3382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593123" y="6403838"/>
            <a:ext cx="4278842" cy="3382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4A3EBE-2637-48B3-A9D6-F0F1B7D6E8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94543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4278842" cy="3371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593123" y="1"/>
            <a:ext cx="4278842" cy="33710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7F882D-03C7-42DC-965E-11C325D75DBA}" type="datetimeFigureOut">
              <a:rPr lang="ko-KR" altLang="en-US" smtClean="0"/>
              <a:pPr/>
              <a:t>2022-10-12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51200" y="506413"/>
            <a:ext cx="3371850" cy="25288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87425" y="3202505"/>
            <a:ext cx="7899400" cy="30339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6403838"/>
            <a:ext cx="4278842" cy="3371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593123" y="6403838"/>
            <a:ext cx="4278842" cy="33710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857366-7F81-451F-87DB-F111BF9F9AF8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7898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2022</a:t>
            </a:r>
            <a:r>
              <a:rPr lang="ko-KR" altLang="en-US" dirty="0" smtClean="0"/>
              <a:t>년 </a:t>
            </a:r>
            <a:r>
              <a:rPr lang="ko-KR" altLang="en-US" dirty="0" err="1" smtClean="0"/>
              <a:t>김해경원고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창원중앙고</a:t>
            </a:r>
            <a:r>
              <a:rPr lang="ko-KR" altLang="en-US" dirty="0" smtClean="0"/>
              <a:t> </a:t>
            </a:r>
            <a:r>
              <a:rPr lang="en-US" altLang="ko-KR" dirty="0" smtClean="0"/>
              <a:t>2</a:t>
            </a:r>
            <a:r>
              <a:rPr lang="ko-KR" altLang="en-US" dirty="0" smtClean="0"/>
              <a:t>개교가 </a:t>
            </a:r>
            <a:r>
              <a:rPr lang="ko-KR" altLang="en-US" dirty="0" err="1" smtClean="0"/>
              <a:t>자공고로</a:t>
            </a:r>
            <a:r>
              <a:rPr lang="ko-KR" altLang="en-US" dirty="0" smtClean="0"/>
              <a:t> 남아 있으나 </a:t>
            </a:r>
            <a:r>
              <a:rPr lang="en-US" altLang="ko-KR" dirty="0" smtClean="0"/>
              <a:t>2023.3.1.</a:t>
            </a:r>
            <a:r>
              <a:rPr lang="ko-KR" altLang="en-US" dirty="0" smtClean="0"/>
              <a:t>자로 모두 일반고로 전환됨</a:t>
            </a:r>
            <a:r>
              <a:rPr lang="en-US" altLang="ko-KR" dirty="0" smtClean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357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3577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0523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200" dirty="0" smtClean="0">
                <a:solidFill>
                  <a:srgbClr val="0000FF"/>
                </a:solidFill>
                <a:latin typeface="맑은 고딕" panose="020B0503020000020004" pitchFamily="50" charset="-127"/>
                <a:ea typeface="+mn-ea"/>
              </a:rPr>
              <a:t>◈ </a:t>
            </a:r>
            <a:r>
              <a:rPr lang="ko-KR" altLang="en-US" sz="1200" dirty="0" smtClean="0">
                <a:solidFill>
                  <a:srgbClr val="0000FF"/>
                </a:solidFill>
              </a:rPr>
              <a:t>내신성적 마감일 이후 수정하는 일이 없도록 </a:t>
            </a:r>
            <a:r>
              <a:rPr lang="en-US" altLang="ko-KR" sz="1200" dirty="0" smtClean="0">
                <a:solidFill>
                  <a:srgbClr val="0000FF"/>
                </a:solidFill>
              </a:rPr>
              <a:t>1</a:t>
            </a:r>
            <a:r>
              <a:rPr lang="ko-KR" altLang="en-US" sz="1200" dirty="0" smtClean="0">
                <a:solidFill>
                  <a:srgbClr val="0000FF"/>
                </a:solidFill>
              </a:rPr>
              <a:t>차</a:t>
            </a:r>
            <a:r>
              <a:rPr lang="en-US" altLang="ko-KR" sz="1200" dirty="0" smtClean="0">
                <a:solidFill>
                  <a:srgbClr val="0000FF"/>
                </a:solidFill>
              </a:rPr>
              <a:t>, 2</a:t>
            </a:r>
            <a:r>
              <a:rPr lang="ko-KR" altLang="en-US" sz="1200" dirty="0" smtClean="0">
                <a:solidFill>
                  <a:srgbClr val="0000FF"/>
                </a:solidFill>
              </a:rPr>
              <a:t>차</a:t>
            </a:r>
            <a:r>
              <a:rPr lang="en-US" altLang="ko-KR" sz="1200" dirty="0" smtClean="0">
                <a:solidFill>
                  <a:srgbClr val="0000FF"/>
                </a:solidFill>
              </a:rPr>
              <a:t>, 3</a:t>
            </a:r>
            <a:r>
              <a:rPr lang="ko-KR" altLang="en-US" sz="1200" dirty="0" smtClean="0">
                <a:solidFill>
                  <a:srgbClr val="0000FF"/>
                </a:solidFill>
              </a:rPr>
              <a:t>차 재검을 확실히 실시</a:t>
            </a:r>
            <a:r>
              <a:rPr lang="en-US" altLang="ko-KR" sz="1200" dirty="0" smtClean="0">
                <a:solidFill>
                  <a:srgbClr val="0000FF"/>
                </a:solidFill>
              </a:rPr>
              <a:t>. </a:t>
            </a:r>
            <a:r>
              <a:rPr lang="ko-KR" altLang="en-US" sz="1200" dirty="0" smtClean="0">
                <a:solidFill>
                  <a:srgbClr val="0000FF"/>
                </a:solidFill>
              </a:rPr>
              <a:t>특히</a:t>
            </a:r>
            <a:r>
              <a:rPr lang="en-US" altLang="ko-KR" sz="1200" dirty="0" smtClean="0">
                <a:solidFill>
                  <a:srgbClr val="0000FF"/>
                </a:solidFill>
              </a:rPr>
              <a:t>, </a:t>
            </a:r>
            <a:r>
              <a:rPr lang="ko-KR" altLang="en-US" sz="1200" dirty="0" smtClean="0">
                <a:solidFill>
                  <a:srgbClr val="0000FF"/>
                </a:solidFill>
              </a:rPr>
              <a:t>학교활동 점수가 다양해서 실수하는 경우가 많음</a:t>
            </a:r>
            <a:r>
              <a:rPr lang="en-US" altLang="ko-KR" sz="1200" dirty="0" smtClean="0">
                <a:solidFill>
                  <a:srgbClr val="0000FF"/>
                </a:solidFill>
              </a:rPr>
              <a:t>.</a:t>
            </a:r>
            <a:endParaRPr lang="ko-KR" altLang="en-US" sz="1200" dirty="0" smtClean="0">
              <a:solidFill>
                <a:srgbClr val="0000FF"/>
              </a:solidFill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857366-7F81-451F-87DB-F111BF9F9AF8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20029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3577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3577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987665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788908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248464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외고 지원자는 외고를 </a:t>
            </a:r>
            <a:r>
              <a:rPr lang="en-US" altLang="ko-KR" dirty="0" smtClean="0"/>
              <a:t>1</a:t>
            </a:r>
            <a:r>
              <a:rPr lang="ko-KR" altLang="en-US" dirty="0" smtClean="0"/>
              <a:t>지망으로 쓰고</a:t>
            </a:r>
            <a:r>
              <a:rPr lang="en-US" altLang="ko-KR" dirty="0" smtClean="0"/>
              <a:t>, 2</a:t>
            </a:r>
            <a:r>
              <a:rPr lang="ko-KR" altLang="en-US" dirty="0" smtClean="0"/>
              <a:t>지망부터 </a:t>
            </a:r>
            <a:r>
              <a:rPr lang="ko-KR" altLang="en-US" dirty="0" err="1" smtClean="0"/>
              <a:t>평준화지역</a:t>
            </a:r>
            <a:r>
              <a:rPr lang="ko-KR" altLang="en-US" dirty="0" smtClean="0"/>
              <a:t> 학군 내 학교를 순서대로 쓰면 됩니다</a:t>
            </a:r>
            <a:r>
              <a:rPr lang="en-US" altLang="ko-KR" dirty="0" smtClean="0"/>
              <a:t>. </a:t>
            </a:r>
            <a:r>
              <a:rPr lang="ko-KR" altLang="en-US" dirty="0" err="1" smtClean="0"/>
              <a:t>평준화지역</a:t>
            </a:r>
            <a:r>
              <a:rPr lang="ko-KR" altLang="en-US" dirty="0" smtClean="0"/>
              <a:t> 중학교 졸업예정자가 동시 지원할 때는 재학 중인 중학교가 소재하는 학군에 지원하여야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예를 들면 마산중학교는 </a:t>
            </a:r>
            <a:r>
              <a:rPr lang="en-US" altLang="ko-KR" dirty="0" smtClean="0"/>
              <a:t>2</a:t>
            </a:r>
            <a:r>
              <a:rPr lang="ko-KR" altLang="en-US" dirty="0" smtClean="0"/>
              <a:t>학군</a:t>
            </a:r>
            <a:r>
              <a:rPr lang="en-US" altLang="ko-KR" dirty="0" smtClean="0"/>
              <a:t>(</a:t>
            </a:r>
            <a:r>
              <a:rPr lang="ko-KR" altLang="en-US" dirty="0" smtClean="0"/>
              <a:t>마산합포구</a:t>
            </a:r>
            <a:r>
              <a:rPr lang="en-US" altLang="ko-KR" dirty="0" smtClean="0"/>
              <a:t>, </a:t>
            </a:r>
            <a:r>
              <a:rPr lang="ko-KR" altLang="en-US" dirty="0" smtClean="0"/>
              <a:t>회원구</a:t>
            </a:r>
            <a:r>
              <a:rPr lang="en-US" altLang="ko-KR" dirty="0" smtClean="0"/>
              <a:t>)</a:t>
            </a:r>
            <a:r>
              <a:rPr lang="ko-KR" altLang="en-US" dirty="0" smtClean="0"/>
              <a:t>에 지원해야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북면 </a:t>
            </a:r>
            <a:r>
              <a:rPr lang="ko-KR" altLang="en-US" dirty="0" err="1" smtClean="0"/>
              <a:t>감계중학교</a:t>
            </a:r>
            <a:r>
              <a:rPr lang="ko-KR" altLang="en-US" dirty="0" smtClean="0"/>
              <a:t> 학생이 외고를 지원할 때는 외고를 지원하고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평준화지역</a:t>
            </a:r>
            <a:r>
              <a:rPr lang="ko-KR" altLang="en-US" dirty="0" smtClean="0"/>
              <a:t> 학교 중 </a:t>
            </a:r>
            <a:r>
              <a:rPr lang="en-US" altLang="ko-KR" dirty="0" smtClean="0"/>
              <a:t>1,2,4</a:t>
            </a:r>
            <a:r>
              <a:rPr lang="ko-KR" altLang="en-US" dirty="0" smtClean="0"/>
              <a:t>학군</a:t>
            </a:r>
            <a:r>
              <a:rPr lang="en-US" altLang="ko-KR" dirty="0" smtClean="0"/>
              <a:t>(</a:t>
            </a:r>
            <a:r>
              <a:rPr lang="ko-KR" altLang="en-US" dirty="0" smtClean="0"/>
              <a:t>창원시 성산구의창구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마산합포구회원구</a:t>
            </a:r>
            <a:r>
              <a:rPr lang="en-US" altLang="ko-KR" dirty="0" smtClean="0"/>
              <a:t>, </a:t>
            </a:r>
            <a:r>
              <a:rPr lang="ko-KR" altLang="en-US" dirty="0" smtClean="0"/>
              <a:t>김해시</a:t>
            </a:r>
            <a:r>
              <a:rPr lang="en-US" altLang="ko-KR" dirty="0" smtClean="0"/>
              <a:t>)</a:t>
            </a:r>
            <a:r>
              <a:rPr lang="ko-KR" altLang="en-US" baseline="0" dirty="0" smtClean="0"/>
              <a:t> 중 선택하여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지망부터 쓸 수 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북면 </a:t>
            </a:r>
            <a:r>
              <a:rPr lang="ko-KR" altLang="en-US" baseline="0" dirty="0" err="1" smtClean="0"/>
              <a:t>감계는</a:t>
            </a:r>
            <a:r>
              <a:rPr lang="ko-KR" altLang="en-US" baseline="0" dirty="0" smtClean="0"/>
              <a:t> </a:t>
            </a:r>
            <a:r>
              <a:rPr lang="ko-KR" altLang="en-US" baseline="0" dirty="0" err="1" smtClean="0"/>
              <a:t>면단위</a:t>
            </a:r>
            <a:r>
              <a:rPr lang="ko-KR" altLang="en-US" baseline="0" dirty="0" smtClean="0"/>
              <a:t> 학교이기 때문입니다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다만</a:t>
            </a:r>
            <a:r>
              <a:rPr lang="en-US" altLang="ko-KR" baseline="0" dirty="0" smtClean="0"/>
              <a:t>, </a:t>
            </a:r>
            <a:r>
              <a:rPr lang="ko-KR" altLang="en-US" baseline="0" dirty="0" smtClean="0"/>
              <a:t>북면에서 가까운 진영제일고나 </a:t>
            </a:r>
            <a:r>
              <a:rPr lang="ko-KR" altLang="en-US" baseline="0" dirty="0" err="1" smtClean="0"/>
              <a:t>진영고는</a:t>
            </a:r>
            <a:r>
              <a:rPr lang="ko-KR" altLang="en-US" baseline="0" dirty="0" smtClean="0"/>
              <a:t> 학교장 전형 학교이기 때문에 거리는 가깝지만 평준화에 속하는 학교가 아니라 외고와 동일한 학교장 전형 </a:t>
            </a:r>
            <a:r>
              <a:rPr lang="ko-KR" altLang="en-US" baseline="0" dirty="0" err="1" smtClean="0"/>
              <a:t>학교인지라</a:t>
            </a:r>
            <a:r>
              <a:rPr lang="ko-KR" altLang="en-US" baseline="0" dirty="0" smtClean="0"/>
              <a:t> 지원할 수 없습니다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결국 창원이나 </a:t>
            </a:r>
            <a:r>
              <a:rPr lang="ko-KR" altLang="en-US" baseline="0" dirty="0" err="1" smtClean="0"/>
              <a:t>마산쪽으로</a:t>
            </a:r>
            <a:r>
              <a:rPr lang="ko-KR" altLang="en-US" baseline="0" dirty="0" smtClean="0"/>
              <a:t> 선택하여 지원할 수밖에 없을 것 같습니다</a:t>
            </a:r>
            <a:r>
              <a:rPr lang="en-US" altLang="ko-KR" baseline="0" dirty="0" smtClean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70327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26097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420155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00006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입학 정원은 학교장 전형의 경우 학교 모집 정원이며</a:t>
            </a:r>
            <a:r>
              <a:rPr lang="en-US" altLang="ko-KR" dirty="0" smtClean="0"/>
              <a:t>, </a:t>
            </a:r>
            <a:r>
              <a:rPr lang="ko-KR" altLang="en-US" dirty="0" smtClean="0"/>
              <a:t>평준화지역인 경우 학군 내 정원을 의미합니다</a:t>
            </a:r>
            <a:r>
              <a:rPr lang="en-US" altLang="ko-KR" dirty="0" smtClean="0"/>
              <a:t>. 1</a:t>
            </a:r>
            <a:r>
              <a:rPr lang="ko-KR" altLang="en-US" dirty="0" smtClean="0"/>
              <a:t>학군인 창원성산의창구가 </a:t>
            </a:r>
            <a:r>
              <a:rPr lang="en-US" altLang="ko-KR" dirty="0" smtClean="0"/>
              <a:t>1000</a:t>
            </a:r>
            <a:r>
              <a:rPr lang="ko-KR" altLang="en-US" dirty="0" smtClean="0"/>
              <a:t>명이라면 </a:t>
            </a:r>
            <a:r>
              <a:rPr lang="en-US" altLang="ko-KR" dirty="0" smtClean="0"/>
              <a:t>3%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30</a:t>
            </a:r>
            <a:r>
              <a:rPr lang="ko-KR" altLang="en-US" dirty="0" smtClean="0"/>
              <a:t>명이 되겠습니다</a:t>
            </a:r>
            <a:r>
              <a:rPr lang="en-US" altLang="ko-KR" dirty="0" smtClean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26771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88440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전형 일정이 다르다고 같은 전</a:t>
            </a:r>
            <a:r>
              <a:rPr lang="en-US" altLang="ko-KR" dirty="0" smtClean="0"/>
              <a:t>·</a:t>
            </a:r>
            <a:r>
              <a:rPr lang="ko-KR" altLang="en-US" dirty="0" err="1" smtClean="0"/>
              <a:t>후기학교에</a:t>
            </a:r>
            <a:r>
              <a:rPr lang="ko-KR" altLang="en-US" dirty="0" smtClean="0"/>
              <a:t> 경남과 타 시</a:t>
            </a:r>
            <a:r>
              <a:rPr lang="en-US" altLang="ko-KR" dirty="0" smtClean="0"/>
              <a:t>·</a:t>
            </a:r>
            <a:r>
              <a:rPr lang="ko-KR" altLang="en-US" dirty="0" smtClean="0"/>
              <a:t>도 중복으로 지원하는 일이 발생하지 않도록 유의해 주십시오</a:t>
            </a:r>
            <a:r>
              <a:rPr lang="en-US" altLang="ko-KR" dirty="0" smtClean="0"/>
              <a:t>. </a:t>
            </a:r>
            <a:r>
              <a:rPr lang="ko-KR" altLang="en-US" dirty="0" smtClean="0"/>
              <a:t>학력인정학교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경남미용고</a:t>
            </a:r>
            <a:r>
              <a:rPr lang="en-US" altLang="ko-KR" dirty="0" smtClean="0"/>
              <a:t>)</a:t>
            </a:r>
            <a:r>
              <a:rPr lang="ko-KR" altLang="en-US" dirty="0" smtClean="0"/>
              <a:t>의 경우 우리 경남은 이중지원으로 처리하지 않지만 시도에 따라서는 이중지원으로 처리하는 사례가 있으므로 타 시도로 지원할 때 해당 교육청에 문의하여 정확하게 알아보고 </a:t>
            </a:r>
            <a:r>
              <a:rPr lang="ko-KR" altLang="en-US" dirty="0" err="1" smtClean="0"/>
              <a:t>지원하셔야</a:t>
            </a:r>
            <a:r>
              <a:rPr lang="ko-KR" altLang="en-US" dirty="0" smtClean="0"/>
              <a:t> 합니다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울산이나 부산의 경우 학력인정학교의 경우 이중지원으로 보고 처리하고 있는 것으로 알고 있습니다</a:t>
            </a:r>
            <a:r>
              <a:rPr lang="en-US" altLang="ko-KR" dirty="0" smtClean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20875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타 시도 중학교 졸업자는 전 가족이 경남에 거주할 시 도내 고등학교에 지원할 수 있지만 졸업예정자는 안됩니다</a:t>
            </a:r>
            <a:r>
              <a:rPr lang="en-US" altLang="ko-KR" dirty="0" smtClean="0"/>
              <a:t>. </a:t>
            </a:r>
            <a:endParaRPr lang="en-US" altLang="ko-KR" baseline="0" dirty="0" smtClean="0"/>
          </a:p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aseline="0" dirty="0" smtClean="0"/>
              <a:t>타 시도 특성화 중학교는 총 </a:t>
            </a:r>
            <a:r>
              <a:rPr lang="en-US" altLang="ko-KR" baseline="0" dirty="0" smtClean="0"/>
              <a:t>16</a:t>
            </a:r>
            <a:r>
              <a:rPr lang="ko-KR" altLang="en-US" baseline="0" dirty="0" smtClean="0"/>
              <a:t>개교가 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우리 경남에도 </a:t>
            </a:r>
            <a:r>
              <a:rPr lang="ko-KR" altLang="en-US" baseline="0" dirty="0" err="1" smtClean="0"/>
              <a:t>상주중학교</a:t>
            </a:r>
            <a:r>
              <a:rPr lang="en-US" altLang="ko-KR" baseline="0" dirty="0" smtClean="0"/>
              <a:t>, </a:t>
            </a:r>
            <a:r>
              <a:rPr lang="ko-KR" altLang="en-US" baseline="0" dirty="0" err="1" smtClean="0"/>
              <a:t>대병중학교</a:t>
            </a:r>
            <a:r>
              <a:rPr lang="ko-KR" altLang="en-US" baseline="0" dirty="0" smtClean="0"/>
              <a:t> </a:t>
            </a:r>
            <a:r>
              <a:rPr lang="en-US" altLang="ko-KR" baseline="0" dirty="0" smtClean="0"/>
              <a:t>2</a:t>
            </a:r>
            <a:r>
              <a:rPr lang="ko-KR" altLang="en-US" baseline="0" dirty="0" smtClean="0"/>
              <a:t>곳이 있습니다</a:t>
            </a:r>
            <a:r>
              <a:rPr lang="en-US" altLang="ko-KR" baseline="0" dirty="0" smtClean="0"/>
              <a:t>. </a:t>
            </a:r>
            <a:r>
              <a:rPr lang="ko-KR" altLang="en-US" baseline="0" dirty="0" smtClean="0"/>
              <a:t>이 학교 졸업자들은 타 시도 고등학교에 지원할 수 있습니다</a:t>
            </a:r>
            <a:r>
              <a:rPr lang="en-US" altLang="ko-KR" baseline="0" dirty="0" smtClean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721971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06964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215539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신촌동에 있는 </a:t>
            </a:r>
            <a:r>
              <a:rPr lang="ko-KR" altLang="en-US" dirty="0" err="1" smtClean="0"/>
              <a:t>양곡중학교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구암동에</a:t>
            </a:r>
            <a:r>
              <a:rPr lang="ko-KR" altLang="en-US" dirty="0" smtClean="0"/>
              <a:t> 있는 구암중학교가 대표적 학교입니다</a:t>
            </a:r>
            <a:r>
              <a:rPr lang="en-US" altLang="ko-KR" dirty="0" smtClean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68856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양곡중학교학생들은 창원과 마산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김해 즉 </a:t>
            </a:r>
            <a:r>
              <a:rPr lang="en-US" altLang="ko-KR" dirty="0" smtClean="0"/>
              <a:t>1, 2, 4</a:t>
            </a:r>
            <a:r>
              <a:rPr lang="ko-KR" altLang="en-US" dirty="0" smtClean="0"/>
              <a:t>학군에 지원할 수 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구암중학교는 창원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진주 즉 </a:t>
            </a:r>
            <a:r>
              <a:rPr lang="en-US" altLang="ko-KR" dirty="0" smtClean="0"/>
              <a:t>1, 2, 3</a:t>
            </a:r>
            <a:r>
              <a:rPr lang="ko-KR" altLang="en-US" dirty="0" smtClean="0"/>
              <a:t>학군에 지원할 수 있습니다</a:t>
            </a:r>
            <a:r>
              <a:rPr lang="en-US" altLang="ko-KR" dirty="0" smtClean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10187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dirty="0" smtClean="0"/>
              <a:t>양곡중학교학생들은 창원과 마산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김해 즉 </a:t>
            </a:r>
            <a:r>
              <a:rPr lang="en-US" altLang="ko-KR" dirty="0" smtClean="0"/>
              <a:t>1, 2, 4</a:t>
            </a:r>
            <a:r>
              <a:rPr lang="ko-KR" altLang="en-US" dirty="0" smtClean="0"/>
              <a:t>학군에 지원할 수 있고</a:t>
            </a:r>
            <a:r>
              <a:rPr lang="en-US" altLang="ko-KR" dirty="0" smtClean="0"/>
              <a:t>, </a:t>
            </a:r>
            <a:r>
              <a:rPr lang="ko-KR" altLang="en-US" dirty="0" smtClean="0"/>
              <a:t>구암중학교는 창원</a:t>
            </a:r>
            <a:r>
              <a:rPr lang="en-US" altLang="ko-KR" dirty="0" smtClean="0"/>
              <a:t>, </a:t>
            </a:r>
            <a:r>
              <a:rPr lang="ko-KR" altLang="en-US" dirty="0" smtClean="0"/>
              <a:t>마산</a:t>
            </a:r>
            <a:r>
              <a:rPr lang="en-US" altLang="ko-KR" dirty="0" smtClean="0"/>
              <a:t>, </a:t>
            </a:r>
            <a:r>
              <a:rPr lang="ko-KR" altLang="en-US" dirty="0" smtClean="0"/>
              <a:t>진주 즉 </a:t>
            </a:r>
            <a:r>
              <a:rPr lang="en-US" altLang="ko-KR" dirty="0" smtClean="0"/>
              <a:t>1, 2, 3</a:t>
            </a:r>
            <a:r>
              <a:rPr lang="ko-KR" altLang="en-US" dirty="0" smtClean="0"/>
              <a:t>학군에 지원할 수 있습니다</a:t>
            </a:r>
            <a:r>
              <a:rPr lang="en-US" altLang="ko-KR" dirty="0" smtClean="0"/>
              <a:t>. </a:t>
            </a: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7787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792338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학군</a:t>
            </a:r>
            <a:r>
              <a:rPr lang="en-US" altLang="ko-KR" dirty="0" smtClean="0"/>
              <a:t>-14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2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8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3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4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9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5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78683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학군</a:t>
            </a:r>
            <a:r>
              <a:rPr lang="en-US" altLang="ko-KR" dirty="0" smtClean="0"/>
              <a:t>-14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2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8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3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4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9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5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852177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학군</a:t>
            </a:r>
            <a:r>
              <a:rPr lang="en-US" altLang="ko-KR" dirty="0" smtClean="0"/>
              <a:t>-14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2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8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3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4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9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5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8598113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ko-KR" dirty="0" smtClean="0"/>
              <a:t>1</a:t>
            </a:r>
            <a:r>
              <a:rPr lang="ko-KR" altLang="en-US" dirty="0" smtClean="0"/>
              <a:t>학군</a:t>
            </a:r>
            <a:r>
              <a:rPr lang="en-US" altLang="ko-KR" dirty="0" smtClean="0"/>
              <a:t>-14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2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8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3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4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9</a:t>
            </a:r>
            <a:r>
              <a:rPr lang="ko-KR" altLang="en-US" dirty="0" smtClean="0"/>
              <a:t>교</a:t>
            </a:r>
            <a:r>
              <a:rPr lang="en-US" altLang="ko-KR" dirty="0" smtClean="0"/>
              <a:t>, 5</a:t>
            </a:r>
            <a:r>
              <a:rPr lang="ko-KR" altLang="en-US" dirty="0" smtClean="0"/>
              <a:t>학군 </a:t>
            </a:r>
            <a:r>
              <a:rPr lang="en-US" altLang="ko-KR" dirty="0" smtClean="0"/>
              <a:t>7</a:t>
            </a:r>
            <a:r>
              <a:rPr lang="ko-KR" altLang="en-US" dirty="0" smtClean="0"/>
              <a:t>교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240817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9953898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5619186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66959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6199998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403114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775561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952225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423815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472316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300968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0852132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398180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8357162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092389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225345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933168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5076922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7917363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9129162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24490160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7044377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4392209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1213082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725686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3768190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3528002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8C71CED-5EE3-4A50-AA2C-769F10D04DF1}" type="slidenum">
              <a:rPr kumimoji="0" lang="ko-KR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rPr>
              <a:pPr marL="0" marR="0" lvl="0" indent="0" algn="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ko-KR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0675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20" name="부제목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/>
              <a:t>마스터 부제목 스타일 편집</a:t>
            </a:r>
            <a:endParaRPr kumimoji="0" lang="en-US"/>
          </a:p>
        </p:txBody>
      </p:sp>
      <p:sp>
        <p:nvSpPr>
          <p:cNvPr id="19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한쪽 모서리가 둥근 사각형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ko-KR" altLang="en-US"/>
              <a:t>마스터 텍스트 스타일을 편집합니다</a:t>
            </a:r>
          </a:p>
          <a:p>
            <a:pPr lvl="1" eaLnBrk="1" latinLnBrk="0" hangingPunct="1"/>
            <a:r>
              <a:rPr lang="ko-KR" altLang="en-US"/>
              <a:t>둘째 수준</a:t>
            </a:r>
          </a:p>
          <a:p>
            <a:pPr lvl="2" eaLnBrk="1" latinLnBrk="0" hangingPunct="1"/>
            <a:r>
              <a:rPr lang="ko-KR" altLang="en-US"/>
              <a:t>셋째 수준</a:t>
            </a:r>
          </a:p>
          <a:p>
            <a:pPr lvl="3" eaLnBrk="1" latinLnBrk="0" hangingPunct="1"/>
            <a:r>
              <a:rPr lang="ko-KR" altLang="en-US"/>
              <a:t>넷째 수준</a:t>
            </a:r>
          </a:p>
          <a:p>
            <a:pPr lvl="4" eaLnBrk="1" latinLnBrk="0" hangingPunct="1"/>
            <a:r>
              <a:rPr lang="ko-KR" altLang="en-US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ko-KR" altLang="en-US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335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89742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8776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5206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3554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6716" y="228601"/>
            <a:ext cx="9258928" cy="485773"/>
          </a:xfrm>
        </p:spPr>
        <p:txBody>
          <a:bodyPr>
            <a:normAutofit/>
          </a:bodyPr>
          <a:lstStyle>
            <a:lvl1pPr marL="0" algn="l" defTabSz="844083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lang="en-US" sz="2215" b="0" kern="1200" spc="-111" baseline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266196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3163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그림 7" descr="Untitled-8 copy.png"/>
          <p:cNvPicPr>
            <a:picLocks noChangeAspect="1"/>
          </p:cNvPicPr>
          <p:nvPr userDrawn="1"/>
        </p:nvPicPr>
        <p:blipFill>
          <a:blip r:embed="rId3" cstate="print">
            <a:lum bright="20000"/>
          </a:blip>
          <a:stretch>
            <a:fillRect/>
          </a:stretch>
        </p:blipFill>
        <p:spPr>
          <a:xfrm>
            <a:off x="0" y="5924550"/>
            <a:ext cx="9144000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9171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822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0726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2734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7309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412515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ame Side Corner Rectangle 5">
            <a:extLst>
              <a:ext uri="{FF2B5EF4-FFF2-40B4-BE49-F238E27FC236}">
                <a16:creationId xmlns:a16="http://schemas.microsoft.com/office/drawing/2014/main" id="{162EACB4-E5DF-40B6-B3E3-57A87B4AC3B7}"/>
              </a:ext>
            </a:extLst>
          </p:cNvPr>
          <p:cNvSpPr/>
          <p:nvPr userDrawn="1"/>
        </p:nvSpPr>
        <p:spPr>
          <a:xfrm rot="5400000">
            <a:off x="4270970" y="2286993"/>
            <a:ext cx="188912" cy="8730854"/>
          </a:xfrm>
          <a:prstGeom prst="round2SameRect">
            <a:avLst>
              <a:gd name="adj1" fmla="val 50000"/>
              <a:gd name="adj2" fmla="val 0"/>
            </a:avLst>
          </a:prstGeom>
          <a:solidFill>
            <a:srgbClr val="2ECA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05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A948F49-B568-4BD2-9585-C065E1CA22D8}"/>
              </a:ext>
            </a:extLst>
          </p:cNvPr>
          <p:cNvSpPr txBox="1"/>
          <p:nvPr userDrawn="1"/>
        </p:nvSpPr>
        <p:spPr>
          <a:xfrm>
            <a:off x="8815791" y="6515572"/>
            <a:ext cx="292068" cy="19620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0" marR="0" lvl="0" indent="0" algn="ctr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07E2DE-3C5D-4C77-9CFD-03E7412CE88F}" type="slidenum">
              <a:rPr kumimoji="0" lang="ko-KR" altLang="en-US" sz="675" b="0" i="0" u="none" strike="noStrike" kern="1200" cap="none" spc="0" normalizeH="0" baseline="0" noProof="0">
                <a:ln>
                  <a:noFill/>
                </a:ln>
                <a:gradFill>
                  <a:gsLst>
                    <a:gs pos="100000">
                      <a:prstClr val="white">
                        <a:lumMod val="50000"/>
                      </a:prstClr>
                    </a:gs>
                    <a:gs pos="100000">
                      <a:srgbClr val="5B9BD5">
                        <a:lumMod val="30000"/>
                        <a:lumOff val="7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pPr marL="0" marR="0" lvl="0" indent="0" algn="ctr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ko-KR" altLang="en-US" sz="675" b="0" i="0" u="none" strike="noStrike" kern="1200" cap="none" spc="0" normalizeH="0" baseline="0" noProof="0" dirty="0">
              <a:ln>
                <a:noFill/>
              </a:ln>
              <a:gradFill>
                <a:gsLst>
                  <a:gs pos="100000">
                    <a:prstClr val="white">
                      <a:lumMod val="50000"/>
                    </a:prstClr>
                  </a:gs>
                  <a:gs pos="100000">
                    <a:srgbClr val="5B9BD5">
                      <a:lumMod val="30000"/>
                      <a:lumOff val="70000"/>
                    </a:srgbClr>
                  </a:gs>
                </a:gsLst>
                <a:lin ang="5400000" scaled="1"/>
              </a:gra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21043DB0-E980-4CB0-B6E9-6E0E69EA45B1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3680223" y="0"/>
            <a:ext cx="1783556" cy="115888"/>
            <a:chOff x="4891774" y="0"/>
            <a:chExt cx="2378956" cy="116632"/>
          </a:xfrm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E1C3C84E-5529-46F8-8DB4-3DAD657A6AAC}"/>
                </a:ext>
              </a:extLst>
            </p:cNvPr>
            <p:cNvSpPr/>
            <p:nvPr userDrawn="1"/>
          </p:nvSpPr>
          <p:spPr>
            <a:xfrm>
              <a:off x="4891774" y="0"/>
              <a:ext cx="549478" cy="116632"/>
            </a:xfrm>
            <a:prstGeom prst="rect">
              <a:avLst/>
            </a:prstGeom>
            <a:solidFill>
              <a:srgbClr val="22AAE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6" name="Rectangle 4">
              <a:extLst>
                <a:ext uri="{FF2B5EF4-FFF2-40B4-BE49-F238E27FC236}">
                  <a16:creationId xmlns:a16="http://schemas.microsoft.com/office/drawing/2014/main" id="{7FF69FEB-F717-422B-81E8-F5E0DB488EBF}"/>
                </a:ext>
              </a:extLst>
            </p:cNvPr>
            <p:cNvSpPr/>
            <p:nvPr userDrawn="1"/>
          </p:nvSpPr>
          <p:spPr>
            <a:xfrm>
              <a:off x="5501600" y="0"/>
              <a:ext cx="549478" cy="116632"/>
            </a:xfrm>
            <a:prstGeom prst="rect">
              <a:avLst/>
            </a:prstGeom>
            <a:solidFill>
              <a:srgbClr val="2ECAD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7" name="Rectangle 5">
              <a:extLst>
                <a:ext uri="{FF2B5EF4-FFF2-40B4-BE49-F238E27FC236}">
                  <a16:creationId xmlns:a16="http://schemas.microsoft.com/office/drawing/2014/main" id="{EAAD0C6B-9934-4E20-B679-D44ABE779C06}"/>
                </a:ext>
              </a:extLst>
            </p:cNvPr>
            <p:cNvSpPr/>
            <p:nvPr userDrawn="1"/>
          </p:nvSpPr>
          <p:spPr>
            <a:xfrm>
              <a:off x="6111426" y="0"/>
              <a:ext cx="549478" cy="116632"/>
            </a:xfrm>
            <a:prstGeom prst="rect">
              <a:avLst/>
            </a:prstGeom>
            <a:solidFill>
              <a:srgbClr val="2A81C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8" name="Rectangle 6">
              <a:extLst>
                <a:ext uri="{FF2B5EF4-FFF2-40B4-BE49-F238E27FC236}">
                  <a16:creationId xmlns:a16="http://schemas.microsoft.com/office/drawing/2014/main" id="{1EB62813-2A9C-470B-9BEB-4E1BD5F97D9D}"/>
                </a:ext>
              </a:extLst>
            </p:cNvPr>
            <p:cNvSpPr/>
            <p:nvPr userDrawn="1"/>
          </p:nvSpPr>
          <p:spPr>
            <a:xfrm>
              <a:off x="6721252" y="0"/>
              <a:ext cx="549478" cy="116632"/>
            </a:xfrm>
            <a:prstGeom prst="rect">
              <a:avLst/>
            </a:prstGeom>
            <a:solidFill>
              <a:srgbClr val="BEBFB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맑은 고딕" panose="020B0503020000020004" pitchFamily="50" charset="-127"/>
                <a:cs typeface="+mn-cs"/>
              </a:endParaRPr>
            </a:p>
          </p:txBody>
        </p:sp>
      </p:grpSp>
      <p:sp>
        <p:nvSpPr>
          <p:cNvPr id="9" name="TextBox 8">
            <a:extLst>
              <a:ext uri="{FF2B5EF4-FFF2-40B4-BE49-F238E27FC236}">
                <a16:creationId xmlns:a16="http://schemas.microsoft.com/office/drawing/2014/main" id="{6456E03E-DC86-48D0-9191-0BF0A7739154}"/>
              </a:ext>
            </a:extLst>
          </p:cNvPr>
          <p:cNvSpPr txBox="1"/>
          <p:nvPr userDrawn="1"/>
        </p:nvSpPr>
        <p:spPr>
          <a:xfrm>
            <a:off x="197514" y="6558559"/>
            <a:ext cx="2274578" cy="17992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dist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525" b="1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5400000" scaled="1"/>
                </a:gra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지자체와 함께하는 혁신교육지구</a:t>
            </a:r>
          </a:p>
        </p:txBody>
      </p:sp>
    </p:spTree>
    <p:extLst>
      <p:ext uri="{BB962C8B-B14F-4D97-AF65-F5344CB8AC3E}">
        <p14:creationId xmlns:p14="http://schemas.microsoft.com/office/powerpoint/2010/main" val="108512335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36921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그림 5" descr="Untitled-2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269450" y="332658"/>
            <a:ext cx="8579850" cy="5904654"/>
          </a:xfrm>
          <a:prstGeom prst="rect">
            <a:avLst/>
          </a:prstGeom>
        </p:spPr>
      </p:pic>
      <p:pic>
        <p:nvPicPr>
          <p:cNvPr id="5" name="그림 4" descr="Untitled-4.pn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1" y="1"/>
            <a:ext cx="4033131" cy="2816932"/>
          </a:xfrm>
          <a:prstGeom prst="rect">
            <a:avLst/>
          </a:prstGeom>
        </p:spPr>
      </p:pic>
      <p:pic>
        <p:nvPicPr>
          <p:cNvPr id="7" name="그림 6" descr="Untitled-5.png"/>
          <p:cNvPicPr>
            <a:picLocks noChangeAspect="1"/>
          </p:cNvPicPr>
          <p:nvPr userDrawn="1"/>
        </p:nvPicPr>
        <p:blipFill>
          <a:blip r:embed="rId5" cstate="print"/>
          <a:stretch>
            <a:fillRect/>
          </a:stretch>
        </p:blipFill>
        <p:spPr>
          <a:xfrm>
            <a:off x="839460" y="5114504"/>
            <a:ext cx="7469509" cy="454350"/>
          </a:xfrm>
          <a:prstGeom prst="rect">
            <a:avLst/>
          </a:prstGeom>
        </p:spPr>
      </p:pic>
      <p:pic>
        <p:nvPicPr>
          <p:cNvPr id="8" name="그림 7" descr="Untitled-6.png"/>
          <p:cNvPicPr>
            <a:picLocks noChangeAspect="1"/>
          </p:cNvPicPr>
          <p:nvPr userDrawn="1"/>
        </p:nvPicPr>
        <p:blipFill>
          <a:blip r:embed="rId6" cstate="print"/>
          <a:stretch>
            <a:fillRect/>
          </a:stretch>
        </p:blipFill>
        <p:spPr>
          <a:xfrm>
            <a:off x="911468" y="5246267"/>
            <a:ext cx="648072" cy="361910"/>
          </a:xfrm>
          <a:prstGeom prst="rect">
            <a:avLst/>
          </a:prstGeom>
        </p:spPr>
      </p:pic>
      <p:pic>
        <p:nvPicPr>
          <p:cNvPr id="11" name="그림 10" descr="Untitled-9.png"/>
          <p:cNvPicPr>
            <a:picLocks noChangeAspect="1"/>
          </p:cNvPicPr>
          <p:nvPr userDrawn="1"/>
        </p:nvPicPr>
        <p:blipFill>
          <a:blip r:embed="rId7" cstate="print"/>
          <a:stretch>
            <a:fillRect/>
          </a:stretch>
        </p:blipFill>
        <p:spPr>
          <a:xfrm>
            <a:off x="6911881" y="4221088"/>
            <a:ext cx="1115246" cy="1440160"/>
          </a:xfrm>
          <a:prstGeom prst="rect">
            <a:avLst/>
          </a:prstGeom>
        </p:spPr>
      </p:pic>
      <p:pic>
        <p:nvPicPr>
          <p:cNvPr id="12" name="그림 11" descr="Untitled-10.png"/>
          <p:cNvPicPr>
            <a:picLocks noChangeAspect="1"/>
          </p:cNvPicPr>
          <p:nvPr userDrawn="1"/>
        </p:nvPicPr>
        <p:blipFill>
          <a:blip r:embed="rId8" cstate="print"/>
          <a:stretch>
            <a:fillRect/>
          </a:stretch>
        </p:blipFill>
        <p:spPr>
          <a:xfrm>
            <a:off x="7296808" y="248774"/>
            <a:ext cx="1732663" cy="3510447"/>
          </a:xfrm>
          <a:prstGeom prst="rect">
            <a:avLst/>
          </a:prstGeom>
        </p:spPr>
      </p:pic>
      <p:pic>
        <p:nvPicPr>
          <p:cNvPr id="13" name="그림 12" descr="Untitled-11.png"/>
          <p:cNvPicPr>
            <a:picLocks noChangeAspect="1"/>
          </p:cNvPicPr>
          <p:nvPr userDrawn="1"/>
        </p:nvPicPr>
        <p:blipFill>
          <a:blip r:embed="rId9" cstate="print"/>
          <a:stretch>
            <a:fillRect/>
          </a:stretch>
        </p:blipFill>
        <p:spPr>
          <a:xfrm>
            <a:off x="5569103" y="5085184"/>
            <a:ext cx="1332148" cy="68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298808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35D7-CE78-4F2F-A040-7D836B67C313}" type="datetimeFigureOut">
              <a:rPr lang="ko-KR" altLang="en-US" smtClean="0"/>
              <a:pPr/>
              <a:t>2022-10-12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8981792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000"/>
          </a:blip>
          <a:srcRect b="12889"/>
          <a:stretch>
            <a:fillRect/>
          </a:stretch>
        </p:blipFill>
        <p:spPr bwMode="auto">
          <a:xfrm>
            <a:off x="0" y="655094"/>
            <a:ext cx="9144000" cy="6202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 userDrawn="1"/>
        </p:nvSpPr>
        <p:spPr>
          <a:xfrm>
            <a:off x="0" y="709685"/>
            <a:ext cx="9144000" cy="595079"/>
          </a:xfrm>
          <a:prstGeom prst="rect">
            <a:avLst/>
          </a:prstGeom>
          <a:solidFill>
            <a:srgbClr val="35731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8" name="직사각형 17"/>
          <p:cNvSpPr/>
          <p:nvPr userDrawn="1"/>
        </p:nvSpPr>
        <p:spPr>
          <a:xfrm>
            <a:off x="-191069" y="-99490"/>
            <a:ext cx="9526138" cy="8910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9" name="직사각형 18"/>
          <p:cNvSpPr/>
          <p:nvPr userDrawn="1"/>
        </p:nvSpPr>
        <p:spPr>
          <a:xfrm>
            <a:off x="0" y="6485860"/>
            <a:ext cx="9144000" cy="3721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12700" dir="16200000" rotWithShape="0">
              <a:schemeClr val="tx2">
                <a:lumMod val="50000"/>
                <a:alpha val="3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350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-64402"/>
            <a:ext cx="8035453" cy="763551"/>
          </a:xfrm>
        </p:spPr>
        <p:txBody>
          <a:bodyPr>
            <a:normAutofit/>
          </a:bodyPr>
          <a:lstStyle>
            <a:lvl1pPr>
              <a:defRPr sz="2400" b="0">
                <a:solidFill>
                  <a:srgbClr val="477115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35D7-CE78-4F2F-A040-7D836B67C313}" type="datetimeFigureOut">
              <a:rPr lang="ko-KR" altLang="en-US" smtClean="0"/>
              <a:pPr/>
              <a:t>2022-10-12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22" name="그림 21" descr="바닥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0" y="5337212"/>
            <a:ext cx="9144000" cy="1109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1097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 userDrawn="1"/>
        </p:nvSpPr>
        <p:spPr>
          <a:xfrm>
            <a:off x="0" y="709685"/>
            <a:ext cx="9144000" cy="451064"/>
          </a:xfrm>
          <a:prstGeom prst="rect">
            <a:avLst/>
          </a:prstGeom>
          <a:solidFill>
            <a:srgbClr val="35731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685800" rtl="0" eaLnBrk="1" latinLnBrk="1" hangingPunct="1"/>
            <a:endParaRPr lang="ko-KR" altLang="en-US" sz="135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직사각형 17"/>
          <p:cNvSpPr/>
          <p:nvPr userDrawn="1"/>
        </p:nvSpPr>
        <p:spPr>
          <a:xfrm>
            <a:off x="-191069" y="-99490"/>
            <a:ext cx="9526138" cy="89106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350"/>
          </a:p>
        </p:txBody>
      </p:sp>
      <p:sp>
        <p:nvSpPr>
          <p:cNvPr id="19" name="직사각형 18"/>
          <p:cNvSpPr/>
          <p:nvPr userDrawn="1"/>
        </p:nvSpPr>
        <p:spPr>
          <a:xfrm>
            <a:off x="0" y="6485860"/>
            <a:ext cx="9144000" cy="37214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90500" dist="12700" dir="16200000" rotWithShape="0">
              <a:schemeClr val="tx2">
                <a:lumMod val="50000"/>
                <a:alpha val="32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kumimoji="0" lang="ko-KR" altLang="en-US" sz="1350">
              <a:solidFill>
                <a:prstClr val="white"/>
              </a:solidFill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-64402"/>
            <a:ext cx="8035453" cy="763551"/>
          </a:xfr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1" hangingPunct="1">
              <a:spcBef>
                <a:spcPct val="0"/>
              </a:spcBef>
              <a:buNone/>
              <a:defRPr lang="ko-KR" altLang="en-US" sz="2400" b="0" kern="1200" dirty="0">
                <a:solidFill>
                  <a:srgbClr val="477115"/>
                </a:solidFill>
                <a:latin typeface="HY견고딕" pitchFamily="18" charset="-127"/>
                <a:ea typeface="HY견고딕" pitchFamily="18" charset="-127"/>
                <a:cs typeface="+mj-cs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735D7-CE78-4F2F-A040-7D836B67C313}" type="datetimeFigureOut">
              <a:rPr lang="ko-KR" altLang="en-US" smtClean="0"/>
              <a:pPr/>
              <a:t>2022-10-12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15" name="TextBox 14"/>
          <p:cNvSpPr txBox="1"/>
          <p:nvPr userDrawn="1"/>
        </p:nvSpPr>
        <p:spPr>
          <a:xfrm>
            <a:off x="5962309" y="6555918"/>
            <a:ext cx="2396810" cy="1962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algn="l" defTabSz="685800" rtl="0" eaLnBrk="1" latinLnBrk="1" hangingPunct="1"/>
            <a:r>
              <a:rPr lang="en-US" altLang="ko-KR" sz="675" kern="1200" spc="0" dirty="0">
                <a:solidFill>
                  <a:srgbClr val="AAC496"/>
                </a:solidFill>
                <a:latin typeface="Arial Black" pitchFamily="34" charset="0"/>
                <a:ea typeface="+mn-ea"/>
                <a:cs typeface="Arial" pitchFamily="34" charset="0"/>
              </a:rPr>
              <a:t>COPYRIGHT  ASADAL  ALL RIGHTS RESERVED</a:t>
            </a:r>
            <a:endParaRPr lang="ko-KR" altLang="en-US" sz="675" kern="1200" spc="0" dirty="0">
              <a:solidFill>
                <a:srgbClr val="AAC496"/>
              </a:solidFill>
              <a:latin typeface="Arial Black" pitchFamily="34" charset="0"/>
              <a:ea typeface="+mn-ea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260782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그림 9" descr="Untitled-4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2744417" cy="1916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936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latinLnBrk="0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제목 개체 틀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ko-KR" altLang="en-US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/>
              <a:t>둘째 수준</a:t>
            </a:r>
          </a:p>
          <a:p>
            <a:pPr lvl="2" eaLnBrk="1" latinLnBrk="0" hangingPunct="1"/>
            <a:r>
              <a:rPr kumimoji="0" lang="ko-KR" altLang="en-US"/>
              <a:t>셋째 수준</a:t>
            </a:r>
          </a:p>
          <a:p>
            <a:pPr lvl="3" eaLnBrk="1" latinLnBrk="0" hangingPunct="1"/>
            <a:r>
              <a:rPr kumimoji="0" lang="ko-KR" altLang="en-US"/>
              <a:t>넷째 수준</a:t>
            </a:r>
          </a:p>
          <a:p>
            <a:pPr lvl="4" eaLnBrk="1" latinLnBrk="0" hangingPunct="1"/>
            <a:r>
              <a:rPr kumimoji="0" lang="ko-KR" altLang="en-US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0602D6C-982C-400B-BC2D-F60BAE2CBD66}" type="datetimeFigureOut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2022-10-12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18" name="바닥글 개체 틀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99FB34C-0532-4D70-A204-162963E34B8F}" type="slidenum">
              <a:rPr lang="ko-KR" altLang="en-US" smtClean="0">
                <a:solidFill>
                  <a:srgbClr val="D9F3F4">
                    <a:shade val="50000"/>
                  </a:srgbClr>
                </a:solidFill>
              </a:rPr>
              <a:pPr/>
              <a:t>‹#›</a:t>
            </a:fld>
            <a:endParaRPr lang="ko-KR" altLang="en-US">
              <a:solidFill>
                <a:srgbClr val="D9F3F4">
                  <a:shade val="50000"/>
                </a:srgb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</p:sldLayoutIdLst>
  <p:txStyles>
    <p:titleStyle>
      <a:lvl1pPr algn="l" rtl="0" eaLnBrk="1" latinLnBrk="1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1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1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1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1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1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1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44083"/>
            <a:fld id="{41F30CE8-94F6-46B2-9231-5F93C54AC5E2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2022-10-12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44083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844083"/>
            <a:fld id="{095DE434-D390-4C18-A1E5-D25BC6737425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defTabSz="844083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70430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7" r:id="rId1"/>
    <p:sldLayoutId id="2147483918" r:id="rId2"/>
    <p:sldLayoutId id="2147483919" r:id="rId3"/>
    <p:sldLayoutId id="2147483920" r:id="rId4"/>
    <p:sldLayoutId id="2147483921" r:id="rId5"/>
    <p:sldLayoutId id="2147483922" r:id="rId6"/>
    <p:sldLayoutId id="2147483923" r:id="rId7"/>
    <p:sldLayoutId id="2147483924" r:id="rId8"/>
    <p:sldLayoutId id="2147483925" r:id="rId9"/>
    <p:sldLayoutId id="2147483926" r:id="rId10"/>
    <p:sldLayoutId id="2147483927" r:id="rId11"/>
    <p:sldLayoutId id="2147483928" r:id="rId12"/>
    <p:sldLayoutId id="2147483929" r:id="rId13"/>
    <p:sldLayoutId id="2147483930" r:id="rId14"/>
  </p:sldLayoutIdLst>
  <p:txStyles>
    <p:titleStyle>
      <a:lvl1pPr algn="l" defTabSz="844083" rtl="0" eaLnBrk="1" latinLnBrk="1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1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1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1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960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735D7-CE78-4F2F-A040-7D836B67C313}" type="datetimeFigureOut">
              <a:rPr lang="ko-KR" altLang="en-US" smtClean="0"/>
              <a:pPr/>
              <a:t>2022-10-12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07A34-08DF-4F0F-AE4A-D23DEC13E25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709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2" r:id="rId1"/>
    <p:sldLayoutId id="2147483933" r:id="rId2"/>
    <p:sldLayoutId id="2147483934" r:id="rId3"/>
    <p:sldLayoutId id="2147483935" r:id="rId4"/>
    <p:sldLayoutId id="2147483936" r:id="rId5"/>
  </p:sldLayoutIdLst>
  <p:txStyles>
    <p:titleStyle>
      <a:lvl1pPr algn="l" defTabSz="685800" rtl="0" eaLnBrk="1" latinLnBrk="1" hangingPunct="1">
        <a:spcBef>
          <a:spcPct val="0"/>
        </a:spcBef>
        <a:buNone/>
        <a:defRPr sz="3000" kern="1200">
          <a:solidFill>
            <a:schemeClr val="tx1"/>
          </a:solidFill>
          <a:latin typeface="HY견고딕" pitchFamily="18" charset="-127"/>
          <a:ea typeface="HY견고딕" pitchFamily="18" charset="-127"/>
          <a:cs typeface="+mj-cs"/>
        </a:defRPr>
      </a:lvl1pPr>
    </p:titleStyle>
    <p:bodyStyle>
      <a:lvl1pPr marL="257175" indent="-257175" algn="l" defTabSz="6858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7.xml"/><Relationship Id="rId4" Type="http://schemas.openxmlformats.org/officeDocument/2006/relationships/hyperlink" Target="&#51228;&#52636;&#49436;&#47448;.hwp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611560" y="196724"/>
            <a:ext cx="8280920" cy="598139"/>
          </a:xfrm>
        </p:spPr>
        <p:txBody>
          <a:bodyPr>
            <a:noAutofit/>
          </a:bodyPr>
          <a:lstStyle/>
          <a:p>
            <a:pPr algn="r"/>
            <a:r>
              <a:rPr lang="en-US" altLang="ko-KR" sz="3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2023</a:t>
            </a:r>
            <a:r>
              <a:rPr lang="ko-KR" altLang="en-US" sz="3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학년도 기준 고등학교 유형 및 학교 수</a:t>
            </a:r>
            <a:r>
              <a:rPr lang="en-US" altLang="ko-KR" sz="3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/>
            </a:r>
            <a:br>
              <a:rPr lang="en-US" altLang="ko-KR" sz="3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</a:br>
            <a:endParaRPr lang="ko-KR" altLang="en-US" sz="20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1094367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3447264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크게 </a:t>
              </a:r>
              <a:r>
                <a:rPr kumimoji="0" lang="en-US" altLang="ko-KR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4 </a:t>
              </a: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종류로 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구분</a:t>
              </a:r>
              <a:endParaRPr kumimoji="0" lang="ko-KR" altLang="en-US" sz="2800" b="0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그룹 42"/>
          <p:cNvGrpSpPr>
            <a:grpSpLocks/>
          </p:cNvGrpSpPr>
          <p:nvPr/>
        </p:nvGrpSpPr>
        <p:grpSpPr bwMode="auto">
          <a:xfrm>
            <a:off x="395536" y="2249637"/>
            <a:ext cx="8352927" cy="4203700"/>
            <a:chOff x="611561" y="1820859"/>
            <a:chExt cx="7954439" cy="4203451"/>
          </a:xfrm>
        </p:grpSpPr>
        <p:sp>
          <p:nvSpPr>
            <p:cNvPr id="15" name="모서리가 둥근 직사각형 14"/>
            <p:cNvSpPr/>
            <p:nvPr/>
          </p:nvSpPr>
          <p:spPr bwMode="auto">
            <a:xfrm>
              <a:off x="611561" y="2842181"/>
              <a:ext cx="576044" cy="2232116"/>
            </a:xfrm>
            <a:prstGeom prst="roundRect">
              <a:avLst/>
            </a:prstGeom>
            <a:solidFill>
              <a:srgbClr val="0070C0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glow rad="63500">
                <a:srgbClr val="003366">
                  <a:alpha val="40000"/>
                </a:srgbClr>
              </a:glow>
              <a:outerShdw blurRad="50800" dist="50800" dir="5400000" algn="ctr" rotWithShape="0">
                <a:srgbClr val="266196"/>
              </a:outerShdw>
            </a:effectLst>
          </p:spPr>
          <p:txBody>
            <a:bodyPr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3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고등학교</a:t>
              </a:r>
              <a:endParaRPr kumimoji="0" lang="en-US" altLang="ko-KR" sz="3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6" name="모서리가 둥근 직사각형 15"/>
            <p:cNvSpPr/>
            <p:nvPr/>
          </p:nvSpPr>
          <p:spPr bwMode="auto">
            <a:xfrm>
              <a:off x="1782060" y="1877434"/>
              <a:ext cx="2030343" cy="595848"/>
            </a:xfrm>
            <a:prstGeom prst="round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2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일반고등학교</a:t>
              </a:r>
              <a:endParaRPr kumimoji="0" lang="en-US" altLang="ko-KR" sz="22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149)</a:t>
              </a:r>
              <a:endPara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7" name="모서리가 둥근 직사각형 16"/>
            <p:cNvSpPr/>
            <p:nvPr/>
          </p:nvSpPr>
          <p:spPr bwMode="auto">
            <a:xfrm>
              <a:off x="1786822" y="3050347"/>
              <a:ext cx="2030342" cy="597840"/>
            </a:xfrm>
            <a:prstGeom prst="round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-30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특수목적고등학교</a:t>
              </a:r>
              <a:endParaRPr kumimoji="0" lang="en-US" altLang="ko-KR" sz="2000" b="1" i="0" u="none" strike="noStrike" kern="0" cap="none" spc="-30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(10)</a:t>
              </a:r>
              <a:endPara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8" name="모서리가 둥근 직사각형 17"/>
            <p:cNvSpPr/>
            <p:nvPr/>
          </p:nvSpPr>
          <p:spPr bwMode="auto">
            <a:xfrm>
              <a:off x="1777298" y="4438492"/>
              <a:ext cx="2030342" cy="598709"/>
            </a:xfrm>
            <a:prstGeom prst="round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특성화고등학교</a:t>
              </a:r>
              <a:endParaRPr kumimoji="0" lang="en-US" altLang="ko-KR" sz="20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4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(34)</a:t>
              </a:r>
              <a:endPara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9" name="모서리가 둥근 직사각형 18"/>
            <p:cNvSpPr/>
            <p:nvPr/>
          </p:nvSpPr>
          <p:spPr bwMode="auto">
            <a:xfrm>
              <a:off x="1782060" y="5322676"/>
              <a:ext cx="2030343" cy="643694"/>
            </a:xfrm>
            <a:prstGeom prst="roundRect">
              <a:avLst/>
            </a:prstGeom>
            <a:solidFill>
              <a:schemeClr val="accent1"/>
            </a:solidFill>
            <a:ln w="9525" cap="flat" cmpd="sng" algn="ctr">
              <a:solidFill>
                <a:schemeClr val="accent1">
                  <a:lumMod val="50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자율고등학교</a:t>
              </a:r>
              <a:endParaRPr kumimoji="0" lang="en-US" altLang="ko-KR" sz="2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0" name="직사각형 19"/>
            <p:cNvSpPr/>
            <p:nvPr/>
          </p:nvSpPr>
          <p:spPr bwMode="auto">
            <a:xfrm>
              <a:off x="4177344" y="1820859"/>
              <a:ext cx="4318237" cy="409551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일반고</a:t>
              </a: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149) </a:t>
              </a:r>
              <a:r>
                <a:rPr kumimoji="0" lang="en-US" altLang="ko-KR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가칭</a:t>
              </a:r>
              <a:r>
                <a:rPr kumimoji="0" lang="en-US" altLang="ko-KR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ko-KR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북면</a:t>
              </a:r>
              <a:r>
                <a:rPr kumimoji="0" lang="en-US" altLang="ko-KR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1</a:t>
              </a:r>
              <a:r>
                <a:rPr kumimoji="0" lang="ko-KR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고</a:t>
              </a:r>
              <a:r>
                <a:rPr kumimoji="0" lang="en-US" altLang="ko-KR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물금</a:t>
              </a:r>
              <a:r>
                <a:rPr kumimoji="0" lang="en-US" altLang="ko-KR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2</a:t>
              </a:r>
              <a:r>
                <a:rPr kumimoji="0" lang="ko-KR" altLang="en-US" sz="15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6">
                      <a:lumMod val="75000"/>
                    </a:schemeClr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고 신설</a:t>
              </a:r>
              <a:endParaRPr kumimoji="0" lang="ko-KR" altLang="en-US" sz="15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21" name="직선 연결선 22"/>
            <p:cNvCxnSpPr>
              <a:cxnSpLocks noChangeShapeType="1"/>
              <a:stCxn id="15" idx="3"/>
              <a:endCxn id="16" idx="1"/>
            </p:cNvCxnSpPr>
            <p:nvPr/>
          </p:nvCxnSpPr>
          <p:spPr bwMode="auto">
            <a:xfrm flipV="1">
              <a:off x="1187605" y="2175358"/>
              <a:ext cx="594455" cy="1782881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22" name="직선 연결선 26"/>
            <p:cNvCxnSpPr>
              <a:cxnSpLocks noChangeShapeType="1"/>
              <a:stCxn id="15" idx="3"/>
              <a:endCxn id="17" idx="1"/>
            </p:cNvCxnSpPr>
            <p:nvPr/>
          </p:nvCxnSpPr>
          <p:spPr bwMode="auto">
            <a:xfrm flipV="1">
              <a:off x="1187605" y="3349267"/>
              <a:ext cx="599216" cy="608972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23" name="직선 연결선 28"/>
            <p:cNvCxnSpPr>
              <a:cxnSpLocks noChangeShapeType="1"/>
              <a:stCxn id="15" idx="3"/>
              <a:endCxn id="18" idx="1"/>
            </p:cNvCxnSpPr>
            <p:nvPr/>
          </p:nvCxnSpPr>
          <p:spPr bwMode="auto">
            <a:xfrm>
              <a:off x="1187605" y="3958239"/>
              <a:ext cx="589693" cy="779607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24" name="직선 연결선 30"/>
            <p:cNvCxnSpPr>
              <a:cxnSpLocks noChangeShapeType="1"/>
              <a:endCxn id="19" idx="1"/>
            </p:cNvCxnSpPr>
            <p:nvPr/>
          </p:nvCxnSpPr>
          <p:spPr bwMode="auto">
            <a:xfrm>
              <a:off x="1192367" y="3947107"/>
              <a:ext cx="589694" cy="1697415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25" name="직선 연결선 32"/>
            <p:cNvCxnSpPr>
              <a:cxnSpLocks noChangeShapeType="1"/>
              <a:stCxn id="16" idx="3"/>
              <a:endCxn id="20" idx="1"/>
            </p:cNvCxnSpPr>
            <p:nvPr/>
          </p:nvCxnSpPr>
          <p:spPr bwMode="auto">
            <a:xfrm flipV="1">
              <a:off x="3812404" y="2025635"/>
              <a:ext cx="364941" cy="149723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sp>
          <p:nvSpPr>
            <p:cNvPr id="26" name="직사각형 25"/>
            <p:cNvSpPr/>
            <p:nvPr/>
          </p:nvSpPr>
          <p:spPr bwMode="auto">
            <a:xfrm>
              <a:off x="4177571" y="2479633"/>
              <a:ext cx="4316423" cy="3762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과학고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(2)</a:t>
              </a:r>
              <a:endPara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7" name="직사각형 26"/>
            <p:cNvSpPr/>
            <p:nvPr/>
          </p:nvSpPr>
          <p:spPr bwMode="auto">
            <a:xfrm>
              <a:off x="4177571" y="2936806"/>
              <a:ext cx="4316423" cy="3762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외국어고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(2)</a:t>
              </a: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국제고</a:t>
              </a:r>
            </a:p>
          </p:txBody>
        </p:sp>
        <p:sp>
          <p:nvSpPr>
            <p:cNvPr id="28" name="직사각형 27"/>
            <p:cNvSpPr/>
            <p:nvPr/>
          </p:nvSpPr>
          <p:spPr bwMode="auto">
            <a:xfrm>
              <a:off x="4177571" y="3398740"/>
              <a:ext cx="4316423" cy="37621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예술고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(1)</a:t>
              </a: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체육고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(1)</a:t>
              </a:r>
              <a:endParaRPr kumimoji="0" lang="ko-KR" alt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29" name="직사각형 28"/>
            <p:cNvSpPr/>
            <p:nvPr/>
          </p:nvSpPr>
          <p:spPr bwMode="auto">
            <a:xfrm>
              <a:off x="4177571" y="3868612"/>
              <a:ext cx="4316423" cy="37621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산업수요 </a:t>
              </a:r>
              <a:r>
                <a:rPr kumimoji="0" lang="ko-KR" altLang="en-US" sz="2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맞춤형고</a:t>
              </a: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2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마이스터고</a:t>
              </a: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(4)</a:t>
              </a:r>
              <a:endParaRPr kumimoji="0" lang="ko-KR" alt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0" name="직사각형 29"/>
            <p:cNvSpPr/>
            <p:nvPr/>
          </p:nvSpPr>
          <p:spPr bwMode="auto">
            <a:xfrm>
              <a:off x="4172132" y="4527387"/>
              <a:ext cx="4360037" cy="3762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특성화고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특정분야 인재양성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30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16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체험위주</a:t>
              </a:r>
              <a:r>
                <a:rPr kumimoji="0" lang="ko-KR" alt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en-US" altLang="ko-KR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4</a:t>
              </a:r>
              <a:r>
                <a:rPr kumimoji="0" lang="en-US" altLang="ko-KR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31" name="직사각형 30"/>
            <p:cNvSpPr/>
            <p:nvPr/>
          </p:nvSpPr>
          <p:spPr bwMode="auto">
            <a:xfrm>
              <a:off x="4249577" y="5190922"/>
              <a:ext cx="4316423" cy="3762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자율형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사립고</a:t>
              </a:r>
            </a:p>
          </p:txBody>
        </p:sp>
        <p:sp>
          <p:nvSpPr>
            <p:cNvPr id="32" name="직사각형 31"/>
            <p:cNvSpPr/>
            <p:nvPr/>
          </p:nvSpPr>
          <p:spPr bwMode="auto">
            <a:xfrm>
              <a:off x="4249577" y="5648095"/>
              <a:ext cx="4316423" cy="376215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txBody>
            <a:bodyPr anchor="ctr"/>
            <a:lstStyle/>
            <a:p>
              <a:pPr latinLnBrk="0">
                <a:defRPr/>
              </a:pPr>
              <a:r>
                <a:rPr kumimoji="0" lang="ko-KR" altLang="en-US" sz="2000" b="1" i="0" u="none" strike="noStrike" kern="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자율형</a:t>
              </a:r>
              <a:r>
                <a:rPr kumimoji="0" lang="ko-KR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공립고 </a:t>
              </a:r>
              <a:r>
                <a:rPr lang="en-US" altLang="ko-KR" sz="2000" b="1" kern="0" dirty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/>
                </a:rPr>
                <a:t>2023</a:t>
              </a:r>
              <a:r>
                <a:rPr lang="ko-KR" altLang="en-US" sz="2000" b="1" kern="0" dirty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/>
                </a:rPr>
                <a:t>년 </a:t>
              </a:r>
              <a:r>
                <a:rPr lang="ko-KR" altLang="en-US" sz="2000" b="1" kern="0" dirty="0" smtClean="0">
                  <a:solidFill>
                    <a:srgbClr val="FFC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맑은 고딕"/>
                </a:rPr>
                <a:t>전면 폐지</a:t>
              </a:r>
              <a:r>
                <a:rPr kumimoji="0" lang="ko-KR" altLang="en-US" sz="20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맑은 고딕"/>
                  <a:ea typeface="맑은 고딕" panose="020B0503020000020004" pitchFamily="50" charset="-127"/>
                  <a:cs typeface="+mn-cs"/>
                </a:rPr>
                <a:t> </a:t>
              </a:r>
              <a:endParaRPr kumimoji="0" lang="ko-KR" alt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/>
                <a:ea typeface="맑은 고딕" panose="020B0503020000020004" pitchFamily="50" charset="-127"/>
                <a:cs typeface="+mn-cs"/>
              </a:endParaRPr>
            </a:p>
          </p:txBody>
        </p:sp>
        <p:cxnSp>
          <p:nvCxnSpPr>
            <p:cNvPr id="33" name="직선 연결선 59"/>
            <p:cNvCxnSpPr>
              <a:cxnSpLocks noChangeShapeType="1"/>
              <a:stCxn id="17" idx="3"/>
              <a:endCxn id="26" idx="1"/>
            </p:cNvCxnSpPr>
            <p:nvPr/>
          </p:nvCxnSpPr>
          <p:spPr bwMode="auto">
            <a:xfrm flipV="1">
              <a:off x="3817164" y="2667741"/>
              <a:ext cx="360407" cy="681527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34" name="직선 연결선 61"/>
            <p:cNvCxnSpPr>
              <a:cxnSpLocks noChangeShapeType="1"/>
              <a:stCxn id="17" idx="3"/>
              <a:endCxn id="27" idx="1"/>
            </p:cNvCxnSpPr>
            <p:nvPr/>
          </p:nvCxnSpPr>
          <p:spPr bwMode="auto">
            <a:xfrm flipV="1">
              <a:off x="3817164" y="3124914"/>
              <a:ext cx="360407" cy="224354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35" name="직선 연결선 63"/>
            <p:cNvCxnSpPr>
              <a:cxnSpLocks noChangeShapeType="1"/>
              <a:stCxn id="17" idx="3"/>
              <a:endCxn id="28" idx="1"/>
            </p:cNvCxnSpPr>
            <p:nvPr/>
          </p:nvCxnSpPr>
          <p:spPr bwMode="auto">
            <a:xfrm>
              <a:off x="3817164" y="3349267"/>
              <a:ext cx="360407" cy="237580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36" name="직선 연결선 65"/>
            <p:cNvCxnSpPr>
              <a:cxnSpLocks noChangeShapeType="1"/>
              <a:stCxn id="17" idx="3"/>
              <a:endCxn id="29" idx="1"/>
            </p:cNvCxnSpPr>
            <p:nvPr/>
          </p:nvCxnSpPr>
          <p:spPr bwMode="auto">
            <a:xfrm>
              <a:off x="3817164" y="3349267"/>
              <a:ext cx="360407" cy="707452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37" name="직선 연결선 67"/>
            <p:cNvCxnSpPr>
              <a:cxnSpLocks noChangeShapeType="1"/>
              <a:stCxn id="18" idx="3"/>
              <a:endCxn id="30" idx="1"/>
            </p:cNvCxnSpPr>
            <p:nvPr/>
          </p:nvCxnSpPr>
          <p:spPr bwMode="auto">
            <a:xfrm flipV="1">
              <a:off x="3807640" y="4715495"/>
              <a:ext cx="364491" cy="22352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38" name="직선 연결선 69"/>
            <p:cNvCxnSpPr>
              <a:cxnSpLocks noChangeShapeType="1"/>
              <a:stCxn id="19" idx="3"/>
              <a:endCxn id="31" idx="1"/>
            </p:cNvCxnSpPr>
            <p:nvPr/>
          </p:nvCxnSpPr>
          <p:spPr bwMode="auto">
            <a:xfrm flipV="1">
              <a:off x="3812404" y="5379030"/>
              <a:ext cx="437173" cy="265492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  <p:cxnSp>
          <p:nvCxnSpPr>
            <p:cNvPr id="39" name="직선 연결선 71"/>
            <p:cNvCxnSpPr>
              <a:cxnSpLocks noChangeShapeType="1"/>
              <a:stCxn id="19" idx="3"/>
              <a:endCxn id="32" idx="1"/>
            </p:cNvCxnSpPr>
            <p:nvPr/>
          </p:nvCxnSpPr>
          <p:spPr bwMode="auto">
            <a:xfrm>
              <a:off x="3812404" y="5644522"/>
              <a:ext cx="437173" cy="191681"/>
            </a:xfrm>
            <a:prstGeom prst="line">
              <a:avLst/>
            </a:prstGeom>
            <a:noFill/>
            <a:ln w="9525" algn="ctr">
              <a:solidFill>
                <a:sysClr val="windowText" lastClr="000000"/>
              </a:solidFill>
              <a:round/>
              <a:headEnd/>
              <a:tailEnd/>
            </a:ln>
          </p:spPr>
        </p:cxnSp>
      </p:grpSp>
      <p:sp>
        <p:nvSpPr>
          <p:cNvPr id="2" name="TextBox 1"/>
          <p:cNvSpPr txBox="1"/>
          <p:nvPr/>
        </p:nvSpPr>
        <p:spPr>
          <a:xfrm>
            <a:off x="5004048" y="797158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「초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중등교육법 시행령 」제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76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조의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endParaRPr lang="ko-K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603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 txBox="1">
            <a:spLocks/>
          </p:cNvSpPr>
          <p:nvPr/>
        </p:nvSpPr>
        <p:spPr>
          <a:xfrm>
            <a:off x="611560" y="461821"/>
            <a:ext cx="8064896" cy="792088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ko-KR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2023</a:t>
            </a:r>
            <a:r>
              <a:rPr lang="ko-KR" altLang="en-US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학년도 </a:t>
            </a:r>
            <a:r>
              <a:rPr lang="ko-KR" altLang="en-US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고입전형</a:t>
            </a:r>
            <a:r>
              <a:rPr lang="ko-KR" altLang="en-US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 주요 변경 내용</a:t>
            </a:r>
            <a:endParaRPr lang="ko-KR" altLang="en-US" dirty="0">
              <a:ln>
                <a:solidFill>
                  <a:srgbClr val="0070C0"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11560" y="1196752"/>
            <a:ext cx="8064896" cy="576064"/>
            <a:chOff x="2826" y="764747"/>
            <a:chExt cx="9903173" cy="812995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직각 삼각형 11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" name="평행 사변형 12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1293018" y="880816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16" name="직사각형 15"/>
            <p:cNvSpPr/>
            <p:nvPr/>
          </p:nvSpPr>
          <p:spPr>
            <a:xfrm>
              <a:off x="1150689" y="8756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0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17" name="그룹 16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18" name="직선 연결선 17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직선 연결선 18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507459" y="2488707"/>
            <a:ext cx="8203641" cy="2492990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algn="just">
              <a:lnSpc>
                <a:spcPct val="130000"/>
              </a:lnSpc>
              <a:defRPr lang="ko-KR" altLang="en-US"/>
            </a:pPr>
            <a:r>
              <a:rPr lang="ko-KR" altLang="en-US" sz="36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▪ </a:t>
            </a:r>
            <a:r>
              <a:rPr lang="ko-KR" altLang="en-US" sz="36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중학교 </a:t>
            </a:r>
            <a:r>
              <a:rPr lang="en-US" altLang="ko-KR" sz="36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3</a:t>
            </a:r>
            <a:r>
              <a:rPr lang="ko-KR" altLang="en-US" sz="36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학년 고입 내신성적 마감일 </a:t>
            </a:r>
            <a:endParaRPr lang="en-US" altLang="ko-KR" sz="3600" b="1" kern="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  <a:ea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r>
              <a:rPr lang="en-US" altLang="ko-KR" sz="2800" kern="0" dirty="0" smtClean="0">
                <a:solidFill>
                  <a:srgbClr val="000000"/>
                </a:solidFill>
                <a:latin typeface="+mj-ea"/>
                <a:ea typeface="+mj-ea"/>
              </a:rPr>
              <a:t>- </a:t>
            </a:r>
            <a:r>
              <a:rPr lang="ko-KR" altLang="en-US" sz="2800" kern="0" dirty="0" smtClean="0">
                <a:solidFill>
                  <a:srgbClr val="000000"/>
                </a:solidFill>
                <a:latin typeface="+mj-ea"/>
                <a:ea typeface="+mj-ea"/>
              </a:rPr>
              <a:t>중학교 </a:t>
            </a:r>
            <a:r>
              <a:rPr lang="en-US" altLang="ko-KR" sz="2800" kern="0" dirty="0" smtClean="0">
                <a:solidFill>
                  <a:srgbClr val="000000"/>
                </a:solidFill>
                <a:latin typeface="+mj-ea"/>
                <a:ea typeface="+mj-ea"/>
              </a:rPr>
              <a:t>3</a:t>
            </a:r>
            <a:r>
              <a:rPr lang="ko-KR" altLang="en-US" sz="2800" kern="0" dirty="0" smtClean="0">
                <a:solidFill>
                  <a:srgbClr val="000000"/>
                </a:solidFill>
                <a:latin typeface="+mj-ea"/>
                <a:ea typeface="+mj-ea"/>
              </a:rPr>
              <a:t>학년 </a:t>
            </a:r>
            <a:r>
              <a:rPr lang="en-US" altLang="ko-KR" sz="2800" kern="0" dirty="0" smtClean="0">
                <a:solidFill>
                  <a:srgbClr val="000000"/>
                </a:solidFill>
                <a:latin typeface="+mj-ea"/>
                <a:ea typeface="+mj-ea"/>
              </a:rPr>
              <a:t>2</a:t>
            </a:r>
            <a:r>
              <a:rPr lang="ko-KR" altLang="en-US" sz="2800" kern="0" dirty="0" smtClean="0">
                <a:solidFill>
                  <a:srgbClr val="000000"/>
                </a:solidFill>
                <a:latin typeface="+mj-ea"/>
                <a:ea typeface="+mj-ea"/>
              </a:rPr>
              <a:t>학기 교육과정 정상화 목적</a:t>
            </a:r>
            <a:endParaRPr lang="en-US" altLang="ko-KR" sz="2800" kern="0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r>
              <a:rPr lang="en-US" altLang="ko-KR" sz="2800" kern="0" dirty="0" smtClean="0">
                <a:solidFill>
                  <a:srgbClr val="000000"/>
                </a:solidFill>
                <a:latin typeface="+mj-ea"/>
                <a:ea typeface="+mj-ea"/>
              </a:rPr>
              <a:t>- </a:t>
            </a:r>
            <a:r>
              <a:rPr lang="ko-KR" altLang="en-US" sz="2800" kern="0" dirty="0" smtClean="0">
                <a:solidFill>
                  <a:srgbClr val="FF00FF"/>
                </a:solidFill>
                <a:latin typeface="+mj-ea"/>
                <a:ea typeface="+mj-ea"/>
              </a:rPr>
              <a:t>교과</a:t>
            </a:r>
            <a:r>
              <a:rPr lang="ko-KR" altLang="en-US" sz="2800" kern="0" dirty="0" smtClean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2800" kern="0" dirty="0" smtClean="0">
                <a:solidFill>
                  <a:srgbClr val="000000"/>
                </a:solidFill>
                <a:latin typeface="+mj-ea"/>
                <a:ea typeface="+mj-ea"/>
              </a:rPr>
              <a:t>: </a:t>
            </a:r>
            <a:r>
              <a:rPr lang="en-US" altLang="ko-KR" sz="2800" b="1" kern="0" dirty="0" smtClean="0">
                <a:solidFill>
                  <a:srgbClr val="FF0000"/>
                </a:solidFill>
                <a:latin typeface="+mj-ea"/>
                <a:ea typeface="+mj-ea"/>
              </a:rPr>
              <a:t>2022. 11. 23.(</a:t>
            </a:r>
            <a:r>
              <a:rPr lang="ko-KR" altLang="en-US" sz="2800" b="1" kern="0" dirty="0" smtClean="0">
                <a:solidFill>
                  <a:srgbClr val="FF0000"/>
                </a:solidFill>
                <a:latin typeface="+mj-ea"/>
                <a:ea typeface="+mj-ea"/>
              </a:rPr>
              <a:t>수</a:t>
            </a:r>
            <a:r>
              <a:rPr lang="en-US" altLang="ko-KR" sz="2800" b="1" kern="0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</a:p>
          <a:p>
            <a:pPr marL="457200" indent="-457200" algn="just">
              <a:lnSpc>
                <a:spcPct val="130000"/>
              </a:lnSpc>
              <a:buFontTx/>
              <a:buChar char="-"/>
              <a:defRPr lang="ko-KR" altLang="en-US"/>
            </a:pPr>
            <a:r>
              <a:rPr lang="ko-KR" altLang="en-US" sz="2800" kern="0" dirty="0" err="1" smtClean="0">
                <a:solidFill>
                  <a:srgbClr val="BC1438"/>
                </a:solidFill>
                <a:latin typeface="+mj-ea"/>
                <a:ea typeface="+mj-ea"/>
              </a:rPr>
              <a:t>비교과</a:t>
            </a:r>
            <a:r>
              <a:rPr lang="ko-KR" altLang="en-US" sz="2800" kern="0" dirty="0" smtClean="0">
                <a:solidFill>
                  <a:srgbClr val="000000"/>
                </a:solidFill>
                <a:latin typeface="+mj-ea"/>
                <a:ea typeface="+mj-ea"/>
              </a:rPr>
              <a:t> </a:t>
            </a:r>
            <a:r>
              <a:rPr lang="en-US" altLang="ko-KR" sz="2800" kern="0" dirty="0" smtClean="0">
                <a:solidFill>
                  <a:srgbClr val="000000"/>
                </a:solidFill>
                <a:latin typeface="+mj-ea"/>
                <a:ea typeface="+mj-ea"/>
              </a:rPr>
              <a:t>: 2022. 11. 21.(</a:t>
            </a:r>
            <a:r>
              <a:rPr lang="ko-KR" altLang="en-US" sz="2800" kern="0" dirty="0" smtClean="0">
                <a:solidFill>
                  <a:srgbClr val="000000"/>
                </a:solidFill>
                <a:latin typeface="+mj-ea"/>
                <a:ea typeface="+mj-ea"/>
              </a:rPr>
              <a:t>월</a:t>
            </a:r>
            <a:r>
              <a:rPr lang="en-US" altLang="ko-KR" sz="2800" kern="0" dirty="0" smtClean="0">
                <a:solidFill>
                  <a:srgbClr val="000000"/>
                </a:solidFill>
                <a:latin typeface="+mj-ea"/>
                <a:ea typeface="+mj-ea"/>
              </a:rPr>
              <a:t>)</a:t>
            </a:r>
            <a:r>
              <a:rPr lang="ko-KR" altLang="en-US" sz="2800" kern="0" dirty="0" smtClean="0">
                <a:solidFill>
                  <a:srgbClr val="000000"/>
                </a:solidFill>
                <a:latin typeface="+mj-ea"/>
                <a:ea typeface="+mj-ea"/>
              </a:rPr>
              <a:t>까지의 사항 반영</a:t>
            </a:r>
            <a:endParaRPr lang="en-US" altLang="ko-KR" sz="2800" kern="0" dirty="0" smtClean="0">
              <a:solidFill>
                <a:srgbClr val="000000"/>
              </a:solidFill>
              <a:latin typeface="+mj-ea"/>
              <a:ea typeface="+mj-ea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1422494" y="1212161"/>
            <a:ext cx="1700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 txBox="1">
            <a:spLocks/>
          </p:cNvSpPr>
          <p:nvPr/>
        </p:nvSpPr>
        <p:spPr>
          <a:xfrm>
            <a:off x="616670" y="475411"/>
            <a:ext cx="8064896" cy="792088"/>
          </a:xfrm>
          <a:prstGeom prst="rect">
            <a:avLst/>
          </a:prstGeom>
        </p:spPr>
        <p:txBody>
          <a:bodyPr>
            <a:noAutofit/>
          </a:bodyPr>
          <a:lstStyle>
            <a:lvl1pPr algn="l" rtl="0" eaLnBrk="1" latinLnBrk="1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r>
              <a:rPr lang="en-US" altLang="ko-KR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2023</a:t>
            </a:r>
            <a:r>
              <a:rPr lang="ko-KR" altLang="en-US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학년도 </a:t>
            </a:r>
            <a:r>
              <a:rPr lang="ko-KR" altLang="en-US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고입전형</a:t>
            </a:r>
            <a:r>
              <a:rPr lang="ko-KR" altLang="en-US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chemeClr val="accent1">
                    <a:lumMod val="50000"/>
                  </a:schemeClr>
                </a:solidFill>
              </a:rPr>
              <a:t> 주요 변경 내용</a:t>
            </a:r>
            <a:endParaRPr lang="ko-KR" altLang="en-US" dirty="0">
              <a:ln>
                <a:solidFill>
                  <a:srgbClr val="0070C0">
                    <a:alpha val="0"/>
                  </a:srgbClr>
                </a:solidFill>
              </a:ln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611560" y="1196752"/>
            <a:ext cx="8064896" cy="576064"/>
            <a:chOff x="2826" y="764747"/>
            <a:chExt cx="9903173" cy="812995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2" name="직각 삼각형 11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3" name="평행 사변형 12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14" name="모서리가 둥근 직사각형 13"/>
            <p:cNvSpPr/>
            <p:nvPr/>
          </p:nvSpPr>
          <p:spPr>
            <a:xfrm>
              <a:off x="1293018" y="880816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16" name="직사각형 15"/>
            <p:cNvSpPr/>
            <p:nvPr/>
          </p:nvSpPr>
          <p:spPr>
            <a:xfrm>
              <a:off x="1150689" y="8756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0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17" name="그룹 16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18" name="직선 연결선 17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직선 연결선 18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485546" y="1904161"/>
            <a:ext cx="8316924" cy="4573560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algn="just">
              <a:lnSpc>
                <a:spcPct val="130000"/>
              </a:lnSpc>
              <a:defRPr lang="ko-KR" altLang="en-US"/>
            </a:pPr>
            <a:r>
              <a:rPr lang="ko-KR" altLang="en-US" sz="28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  <a:ea typeface="+mj-ea"/>
              </a:rPr>
              <a:t>▪ 고입 내신성적  봉사활동 점수</a:t>
            </a:r>
            <a:endParaRPr lang="en-US" altLang="ko-KR" sz="2800" b="1" kern="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  <a:ea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r>
              <a:rPr lang="en-US" altLang="ko-KR" sz="2400" kern="0" dirty="0" smtClean="0">
                <a:solidFill>
                  <a:srgbClr val="000000"/>
                </a:solidFill>
                <a:latin typeface="+mj-ea"/>
                <a:ea typeface="+mj-ea"/>
              </a:rPr>
              <a:t>- </a:t>
            </a:r>
            <a:r>
              <a:rPr lang="ko-KR" altLang="en-US" sz="2400" b="1" kern="0" dirty="0" smtClean="0">
                <a:solidFill>
                  <a:srgbClr val="FF0000"/>
                </a:solidFill>
                <a:latin typeface="+mj-ea"/>
                <a:ea typeface="+mj-ea"/>
              </a:rPr>
              <a:t>학년 구분 없이 봉사활동 </a:t>
            </a:r>
            <a:r>
              <a:rPr lang="ko-KR" altLang="en-US" sz="2400" b="1" kern="0" dirty="0" err="1" smtClean="0">
                <a:solidFill>
                  <a:srgbClr val="FF0000"/>
                </a:solidFill>
                <a:latin typeface="+mj-ea"/>
                <a:ea typeface="+mj-ea"/>
              </a:rPr>
              <a:t>시수</a:t>
            </a:r>
            <a:r>
              <a:rPr lang="ko-KR" altLang="en-US" sz="2400" b="1" kern="0" dirty="0" smtClean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2400" b="1" kern="0" dirty="0" smtClean="0">
                <a:solidFill>
                  <a:srgbClr val="FF0000"/>
                </a:solidFill>
                <a:latin typeface="+mj-ea"/>
                <a:ea typeface="+mj-ea"/>
              </a:rPr>
              <a:t>10</a:t>
            </a:r>
            <a:r>
              <a:rPr lang="ko-KR" altLang="en-US" sz="2400" kern="0" dirty="0" smtClean="0">
                <a:solidFill>
                  <a:srgbClr val="FF0000"/>
                </a:solidFill>
                <a:latin typeface="+mj-ea"/>
                <a:ea typeface="+mj-ea"/>
              </a:rPr>
              <a:t>시간</a:t>
            </a:r>
            <a:r>
              <a:rPr lang="ko-KR" altLang="en-US" sz="2400" kern="0" dirty="0" smtClean="0">
                <a:solidFill>
                  <a:srgbClr val="000000"/>
                </a:solidFill>
                <a:latin typeface="+mj-ea"/>
                <a:ea typeface="+mj-ea"/>
              </a:rPr>
              <a:t> 이상 만점</a:t>
            </a:r>
            <a:endParaRPr lang="en-US" altLang="ko-KR" sz="2400" kern="0" dirty="0" smtClean="0">
              <a:solidFill>
                <a:srgbClr val="000000"/>
              </a:solidFill>
              <a:latin typeface="+mj-ea"/>
              <a:ea typeface="+mj-ea"/>
            </a:endParaRPr>
          </a:p>
          <a:p>
            <a:pPr marL="342900" indent="-342900" algn="just">
              <a:lnSpc>
                <a:spcPct val="130000"/>
              </a:lnSpc>
              <a:buFontTx/>
              <a:buChar char="-"/>
              <a:defRPr lang="ko-KR" altLang="en-US"/>
            </a:pPr>
            <a:r>
              <a:rPr lang="en-US" altLang="ko-KR" sz="2400" kern="0" dirty="0" smtClean="0">
                <a:solidFill>
                  <a:srgbClr val="000000"/>
                </a:solidFill>
                <a:latin typeface="+mj-ea"/>
                <a:ea typeface="+mj-ea"/>
              </a:rPr>
              <a:t>2023</a:t>
            </a:r>
            <a:r>
              <a:rPr lang="ko-KR" altLang="en-US" sz="2400" kern="0" dirty="0" smtClean="0">
                <a:solidFill>
                  <a:srgbClr val="000000"/>
                </a:solidFill>
                <a:latin typeface="+mj-ea"/>
                <a:ea typeface="+mj-ea"/>
              </a:rPr>
              <a:t>학년도 고입 봉사활동 </a:t>
            </a:r>
            <a:r>
              <a:rPr lang="en-US" altLang="ko-KR" sz="2400" b="1" kern="0" dirty="0" smtClean="0">
                <a:latin typeface="+mj-ea"/>
                <a:ea typeface="+mj-ea"/>
              </a:rPr>
              <a:t>3</a:t>
            </a:r>
            <a:r>
              <a:rPr lang="ko-KR" altLang="en-US" sz="2400" b="1" kern="0" dirty="0" smtClean="0">
                <a:latin typeface="+mj-ea"/>
                <a:ea typeface="+mj-ea"/>
              </a:rPr>
              <a:t>년간 </a:t>
            </a:r>
            <a:r>
              <a:rPr lang="en-US" altLang="ko-KR" sz="2400" b="1" kern="0" dirty="0" smtClean="0">
                <a:latin typeface="+mj-ea"/>
                <a:ea typeface="+mj-ea"/>
              </a:rPr>
              <a:t>25</a:t>
            </a:r>
            <a:r>
              <a:rPr lang="ko-KR" altLang="en-US" sz="2400" b="1" kern="0" dirty="0" smtClean="0">
                <a:latin typeface="+mj-ea"/>
                <a:ea typeface="+mj-ea"/>
              </a:rPr>
              <a:t>시간</a:t>
            </a:r>
            <a:r>
              <a:rPr lang="en-US" altLang="ko-KR" sz="2400" b="1" kern="0" dirty="0" smtClean="0">
                <a:latin typeface="+mj-ea"/>
                <a:ea typeface="+mj-ea"/>
              </a:rPr>
              <a:t>→</a:t>
            </a:r>
            <a:r>
              <a:rPr lang="en-US" altLang="ko-KR" sz="2400" b="1" kern="0" dirty="0" smtClean="0">
                <a:solidFill>
                  <a:srgbClr val="FF0000"/>
                </a:solidFill>
                <a:latin typeface="+mj-ea"/>
                <a:ea typeface="+mj-ea"/>
              </a:rPr>
              <a:t>3</a:t>
            </a:r>
            <a:r>
              <a:rPr lang="ko-KR" altLang="en-US" sz="2400" b="1" kern="0" dirty="0" smtClean="0">
                <a:solidFill>
                  <a:srgbClr val="FF0000"/>
                </a:solidFill>
                <a:latin typeface="+mj-ea"/>
                <a:ea typeface="+mj-ea"/>
              </a:rPr>
              <a:t>년간 </a:t>
            </a:r>
            <a:r>
              <a:rPr lang="en-US" altLang="ko-KR" sz="2400" b="1" kern="0" dirty="0" smtClean="0">
                <a:solidFill>
                  <a:srgbClr val="FF0000"/>
                </a:solidFill>
                <a:latin typeface="+mj-ea"/>
                <a:ea typeface="+mj-ea"/>
              </a:rPr>
              <a:t>10</a:t>
            </a:r>
            <a:r>
              <a:rPr lang="ko-KR" altLang="en-US" sz="2400" b="1" kern="0" dirty="0" smtClean="0">
                <a:solidFill>
                  <a:srgbClr val="FF0000"/>
                </a:solidFill>
                <a:latin typeface="+mj-ea"/>
                <a:ea typeface="+mj-ea"/>
              </a:rPr>
              <a:t>시간</a:t>
            </a:r>
            <a:endParaRPr lang="en-US" altLang="ko-KR" sz="2400" b="1" kern="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r>
              <a:rPr lang="ko-KR" altLang="en-US" sz="28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▪ </a:t>
            </a:r>
            <a:r>
              <a:rPr lang="en-US" altLang="ko-KR" sz="28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3</a:t>
            </a:r>
            <a:r>
              <a:rPr lang="ko-KR" altLang="en-US" sz="28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년 간 </a:t>
            </a:r>
            <a:r>
              <a:rPr lang="ko-KR" altLang="en-US" sz="28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활동 </a:t>
            </a:r>
            <a:r>
              <a:rPr lang="ko-KR" altLang="en-US" sz="2800" b="1" kern="0" dirty="0" err="1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시수에</a:t>
            </a:r>
            <a:r>
              <a:rPr lang="ko-KR" altLang="en-US" sz="28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 </a:t>
            </a:r>
            <a:r>
              <a:rPr lang="ko-KR" altLang="en-US" sz="2800" b="1" kern="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따른 봉사활동 </a:t>
            </a:r>
            <a:r>
              <a:rPr lang="ko-KR" altLang="en-US" sz="2800" b="1" kern="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latin typeface="+mj-ea"/>
              </a:rPr>
              <a:t>점수</a:t>
            </a:r>
            <a:endParaRPr lang="en-US" altLang="ko-KR" sz="2800" b="1" kern="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endParaRPr lang="en-US" altLang="ko-KR" sz="2400" b="1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endParaRPr lang="en-US" altLang="ko-KR" sz="2400" b="1" kern="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endParaRPr lang="en-US" altLang="ko-KR" sz="2400" b="1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endParaRPr lang="en-US" altLang="ko-KR" sz="2400" b="1" kern="0" dirty="0" smtClean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</a:endParaRPr>
          </a:p>
          <a:p>
            <a:pPr algn="just">
              <a:lnSpc>
                <a:spcPct val="130000"/>
              </a:lnSpc>
              <a:defRPr lang="ko-KR" altLang="en-US"/>
            </a:pPr>
            <a:endParaRPr lang="en-US" altLang="ko-KR" sz="2400" b="1" kern="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40"/>
                  </a:srgbClr>
                </a:outerShdw>
              </a:effectLst>
              <a:latin typeface="+mj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175401"/>
              </p:ext>
            </p:extLst>
          </p:nvPr>
        </p:nvGraphicFramePr>
        <p:xfrm>
          <a:off x="693789" y="4190941"/>
          <a:ext cx="7900438" cy="2001407"/>
        </p:xfrm>
        <a:graphic>
          <a:graphicData uri="http://schemas.openxmlformats.org/drawingml/2006/table">
            <a:tbl>
              <a:tblPr/>
              <a:tblGrid>
                <a:gridCol w="793467">
                  <a:extLst>
                    <a:ext uri="{9D8B030D-6E8A-4147-A177-3AD203B41FA5}">
                      <a16:colId xmlns:a16="http://schemas.microsoft.com/office/drawing/2014/main" val="233267463"/>
                    </a:ext>
                  </a:extLst>
                </a:gridCol>
                <a:gridCol w="1421395">
                  <a:extLst>
                    <a:ext uri="{9D8B030D-6E8A-4147-A177-3AD203B41FA5}">
                      <a16:colId xmlns:a16="http://schemas.microsoft.com/office/drawing/2014/main" val="1758423472"/>
                    </a:ext>
                  </a:extLst>
                </a:gridCol>
                <a:gridCol w="1371449">
                  <a:extLst>
                    <a:ext uri="{9D8B030D-6E8A-4147-A177-3AD203B41FA5}">
                      <a16:colId xmlns:a16="http://schemas.microsoft.com/office/drawing/2014/main" val="3677164915"/>
                    </a:ext>
                  </a:extLst>
                </a:gridCol>
                <a:gridCol w="1371449">
                  <a:extLst>
                    <a:ext uri="{9D8B030D-6E8A-4147-A177-3AD203B41FA5}">
                      <a16:colId xmlns:a16="http://schemas.microsoft.com/office/drawing/2014/main" val="3276159871"/>
                    </a:ext>
                  </a:extLst>
                </a:gridCol>
                <a:gridCol w="1371449">
                  <a:extLst>
                    <a:ext uri="{9D8B030D-6E8A-4147-A177-3AD203B41FA5}">
                      <a16:colId xmlns:a16="http://schemas.microsoft.com/office/drawing/2014/main" val="289207572"/>
                    </a:ext>
                  </a:extLst>
                </a:gridCol>
                <a:gridCol w="1571229">
                  <a:extLst>
                    <a:ext uri="{9D8B030D-6E8A-4147-A177-3AD203B41FA5}">
                      <a16:colId xmlns:a16="http://schemas.microsoft.com/office/drawing/2014/main" val="50229684"/>
                    </a:ext>
                  </a:extLst>
                </a:gridCol>
              </a:tblGrid>
              <a:tr h="4590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 dirty="0" err="1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시수</a:t>
                      </a:r>
                      <a:endParaRPr lang="ko-KR" altLang="en-US" sz="20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0~1</a:t>
                      </a:r>
                      <a:endParaRPr lang="en-US" sz="2000" b="1" kern="0" spc="-30" dirty="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2</a:t>
                      </a:r>
                      <a:endParaRPr lang="en-US" sz="2000" b="1" kern="0" spc="-30" dirty="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3</a:t>
                      </a:r>
                      <a:endParaRPr lang="en-US" sz="2000" b="1" kern="0" spc="-30" dirty="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4</a:t>
                      </a:r>
                      <a:endParaRPr lang="en-US" sz="2000" b="1" kern="0" spc="-30" dirty="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5</a:t>
                      </a:r>
                      <a:endParaRPr lang="en-US" sz="2000" b="1" kern="0" spc="-3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7583733"/>
                  </a:ext>
                </a:extLst>
              </a:tr>
              <a:tr h="6242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점수</a:t>
                      </a:r>
                      <a:endParaRPr lang="ko-KR" altLang="en-US" sz="20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90" dirty="0">
                          <a:solidFill>
                            <a:srgbClr val="0000FF"/>
                          </a:solidFill>
                          <a:effectLst/>
                          <a:latin typeface="한컴바탕"/>
                          <a:ea typeface="한컴바탕"/>
                        </a:rPr>
                        <a:t>6(</a:t>
                      </a:r>
                      <a:r>
                        <a:rPr lang="ko-KR" altLang="en-US" sz="2000" b="1" kern="0" spc="-90" dirty="0" err="1">
                          <a:solidFill>
                            <a:srgbClr val="0000FF"/>
                          </a:solidFill>
                          <a:effectLst/>
                          <a:latin typeface="한컴바탕"/>
                          <a:ea typeface="한컴바탕"/>
                        </a:rPr>
                        <a:t>기본점</a:t>
                      </a:r>
                      <a:r>
                        <a:rPr lang="en-US" altLang="ko-KR" sz="2000" b="1" kern="0" spc="-90" dirty="0">
                          <a:solidFill>
                            <a:srgbClr val="0000FF"/>
                          </a:solidFill>
                          <a:effectLst/>
                          <a:latin typeface="한컴바탕"/>
                          <a:ea typeface="한컴바탕"/>
                        </a:rPr>
                        <a:t>)</a:t>
                      </a:r>
                      <a:endParaRPr lang="ko-KR" altLang="en-US" sz="2000" b="1" kern="0" spc="0" dirty="0">
                        <a:solidFill>
                          <a:srgbClr val="0000FF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7</a:t>
                      </a:r>
                      <a:endParaRPr lang="en-US" sz="20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8</a:t>
                      </a:r>
                      <a:endParaRPr lang="en-US" sz="20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9</a:t>
                      </a:r>
                      <a:endParaRPr lang="en-US" sz="20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10</a:t>
                      </a:r>
                      <a:endParaRPr lang="en-US" sz="20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9341195"/>
                  </a:ext>
                </a:extLst>
              </a:tr>
              <a:tr h="4590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시수</a:t>
                      </a:r>
                      <a:endParaRPr lang="ko-KR" altLang="en-US" sz="20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6</a:t>
                      </a:r>
                      <a:endParaRPr lang="en-US" sz="2000" b="1" kern="0" spc="-3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7</a:t>
                      </a:r>
                      <a:endParaRPr lang="en-US" sz="2000" b="1" kern="0" spc="-3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8</a:t>
                      </a:r>
                      <a:endParaRPr lang="en-US" sz="2000" b="1" kern="0" spc="-3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-3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9</a:t>
                      </a:r>
                      <a:endParaRPr lang="en-US" sz="2000" b="1" kern="0" spc="-30" dirty="0">
                        <a:solidFill>
                          <a:srgbClr val="00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marL="38100" marR="3810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000" b="1" kern="0" spc="-30" dirty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10</a:t>
                      </a:r>
                      <a:r>
                        <a:rPr lang="ko-KR" altLang="en-US" sz="2000" b="1" kern="0" spc="-30" dirty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시간 이상</a:t>
                      </a:r>
                      <a:endParaRPr lang="ko-KR" altLang="en-US" sz="2000" b="1" kern="0" spc="-30" dirty="0">
                        <a:solidFill>
                          <a:srgbClr val="FF0000"/>
                        </a:solidFill>
                        <a:effectLst/>
                        <a:latin typeface="-윤고딕120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7310456"/>
                  </a:ext>
                </a:extLst>
              </a:tr>
              <a:tr h="45904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0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점수</a:t>
                      </a:r>
                      <a:endParaRPr lang="ko-KR" altLang="en-US" sz="20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11</a:t>
                      </a:r>
                      <a:endParaRPr lang="en-US" sz="20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12</a:t>
                      </a:r>
                      <a:endParaRPr lang="en-US" sz="20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13</a:t>
                      </a:r>
                      <a:endParaRPr lang="en-US" sz="2000" b="1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>
                          <a:solidFill>
                            <a:srgbClr val="000000"/>
                          </a:solidFill>
                          <a:effectLst/>
                          <a:latin typeface="한컴바탕"/>
                          <a:ea typeface="한컴바탕"/>
                        </a:rPr>
                        <a:t>14</a:t>
                      </a:r>
                      <a:endParaRPr lang="en-US" sz="2000" b="1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kern="0" spc="0" dirty="0">
                          <a:solidFill>
                            <a:srgbClr val="FF0000"/>
                          </a:solidFill>
                          <a:effectLst/>
                          <a:latin typeface="한컴바탕"/>
                          <a:ea typeface="한컴바탕"/>
                        </a:rPr>
                        <a:t>15</a:t>
                      </a:r>
                      <a:endParaRPr lang="en-US" sz="2000" b="1" kern="0" spc="0" dirty="0">
                        <a:solidFill>
                          <a:srgbClr val="FF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4378267"/>
                  </a:ext>
                </a:extLst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1752600" y="19383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271804" y="1201529"/>
            <a:ext cx="1700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0477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전기학교 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&amp;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</a:t>
            </a:r>
            <a:r>
              <a:rPr lang="ko-KR" altLang="en-US" sz="3600" b="1" dirty="0" err="1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후기</a:t>
            </a:r>
            <a:r>
              <a:rPr lang="ko-KR" altLang="en-US" sz="3600" b="1" dirty="0" err="1" smtClean="0"/>
              <a:t>학교</a:t>
            </a:r>
            <a:r>
              <a:rPr lang="ko-KR" altLang="en-US" sz="3600" b="1" dirty="0" smtClean="0"/>
              <a:t> </a:t>
            </a:r>
            <a:r>
              <a:rPr lang="ko-KR" altLang="en-US" sz="1600" b="1" dirty="0" smtClean="0"/>
              <a:t>「초</a:t>
            </a:r>
            <a:r>
              <a:rPr lang="en-US" altLang="ko-KR" sz="1600" b="1" dirty="0" smtClean="0"/>
              <a:t>·</a:t>
            </a:r>
            <a:r>
              <a:rPr lang="ko-KR" altLang="en-US" sz="1600" b="1" dirty="0" smtClean="0"/>
              <a:t>중등교육법 시행령 」제</a:t>
            </a:r>
            <a:r>
              <a:rPr lang="en-US" altLang="ko-KR" sz="1600" b="1" dirty="0" smtClean="0"/>
              <a:t>80</a:t>
            </a:r>
            <a:r>
              <a:rPr lang="ko-KR" altLang="en-US" sz="1600" b="1" dirty="0" smtClean="0"/>
              <a:t>조</a:t>
            </a:r>
            <a:endParaRPr lang="ko-KR" altLang="en-US" sz="1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1094367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62326"/>
              <a:ext cx="200125" cy="4334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0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51520" y="1988840"/>
            <a:ext cx="8558410" cy="1932837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▪ </a:t>
            </a:r>
            <a:r>
              <a:rPr kumimoji="1" lang="ko-KR" altLang="en-US" sz="3600" b="1" i="0" u="none" strike="noStrike" kern="0" cap="none" spc="0" normalizeH="0" baseline="0" noProof="0" dirty="0" err="1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전기학교</a:t>
            </a:r>
            <a:r>
              <a:rPr kumimoji="1" lang="en-US" altLang="ko-KR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en-US" altLang="ko-KR" sz="2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특목고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산업수요맞춤형고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과학고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체육고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예술고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- </a:t>
            </a:r>
            <a:r>
              <a:rPr kumimoji="1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특성화고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일반고</a:t>
            </a:r>
            <a:r>
              <a:rPr kumimoji="1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4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특성화과</a:t>
            </a:r>
            <a:r>
              <a:rPr kumimoji="1" lang="ko-KR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포함</a:t>
            </a:r>
            <a:r>
              <a:rPr kumimoji="1" lang="en-US" altLang="ko-KR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ko-KR" altLang="en-US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251520" y="4429737"/>
            <a:ext cx="8558410" cy="1932837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3600" b="1" i="0" u="none" strike="noStrike" kern="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▪ </a:t>
            </a:r>
            <a:r>
              <a:rPr kumimoji="1" lang="ko-KR" altLang="en-US" sz="3600" b="1" i="0" u="none" strike="noStrike" kern="0" cap="none" spc="0" normalizeH="0" baseline="0" noProof="0" dirty="0" err="1">
                <a:ln>
                  <a:noFill/>
                </a:ln>
                <a:solidFill>
                  <a:srgbClr val="F89062"/>
                </a:solidFill>
                <a:effectLst>
                  <a:outerShdw blurRad="38100" dist="38100" dir="2700000" algn="tl">
                    <a:srgbClr val="000000">
                      <a:alpha val="43140"/>
                    </a:srgbClr>
                  </a:outerShdw>
                </a:effectLst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후기학교</a:t>
            </a:r>
            <a:r>
              <a:rPr kumimoji="1" lang="en-US" altLang="ko-KR" sz="2800" b="0" i="0" u="none" strike="noStrike" kern="0" cap="none" spc="-7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전기학교에</a:t>
            </a:r>
            <a:r>
              <a:rPr kumimoji="1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해당되지 않는 모든 고등학교</a:t>
            </a: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(</a:t>
            </a:r>
            <a:r>
              <a:rPr kumimoji="1" lang="ko-KR" alt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평준화ㆍ비평준화지역</a:t>
            </a:r>
            <a:r>
              <a:rPr kumimoji="1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일반고</a:t>
            </a:r>
            <a:r>
              <a:rPr kumimoji="1" lang="en-US" altLang="ko-KR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1" lang="en-US" altLang="ko-KR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외국어고</a:t>
            </a:r>
            <a:r>
              <a:rPr kumimoji="1" lang="en-US" altLang="ko-KR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2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661497" y="1153638"/>
            <a:ext cx="83008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000" b="1" i="0" u="none" strike="noStrike" kern="1200" cap="none" spc="-74" normalizeH="0" baseline="0" noProof="0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전기학교에</a:t>
            </a:r>
            <a:r>
              <a:rPr kumimoji="0" lang="ko-KR" altLang="en-US" sz="20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합격한 자는 </a:t>
            </a:r>
            <a:r>
              <a:rPr kumimoji="0" lang="ko-KR" altLang="en-US" sz="2000" b="1" i="0" u="none" strike="noStrike" kern="1200" cap="none" spc="-74" normalizeH="0" baseline="0" noProof="0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등록여부에</a:t>
            </a:r>
            <a:r>
              <a:rPr kumimoji="0" lang="ko-KR" altLang="en-US" sz="20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상관없이 </a:t>
            </a:r>
            <a:r>
              <a:rPr kumimoji="0" lang="ko-KR" altLang="en-US" sz="2000" b="1" i="0" u="none" strike="noStrike" kern="1200" cap="none" spc="-74" normalizeH="0" baseline="0" noProof="0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후기학교</a:t>
            </a:r>
            <a:r>
              <a:rPr kumimoji="0" lang="ko-KR" altLang="en-US" sz="20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r>
              <a:rPr kumimoji="0" lang="ko-KR" altLang="en-US" sz="20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지원 </a:t>
            </a:r>
            <a:r>
              <a:rPr kumimoji="0" lang="ko-KR" altLang="en-US" sz="20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불가</a:t>
            </a:r>
            <a:r>
              <a:rPr kumimoji="0" lang="en-US" altLang="ko-KR" sz="20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13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5840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기본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방침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467544" y="1626628"/>
            <a:ext cx="8136904" cy="5093702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경남 소재 고교 입학생은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중학교 학교생활기록부 기록에 의한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chemeClr val="accent2">
                    <a:lumMod val="75000"/>
                  </a:schemeClr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내신성적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등으로 선발 </a:t>
            </a:r>
            <a:r>
              <a:rPr kumimoji="1" lang="en-US" altLang="ko-KR" sz="1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전형 요소 및 내신성적산출 기준을 변경하여 적용하고자 하는 경우에는 교육감의 승인을 받아 실시</a:t>
            </a:r>
            <a:r>
              <a:rPr kumimoji="1" lang="en-US" altLang="ko-KR" sz="1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36575" indent="-536575" algn="just">
              <a:lnSpc>
                <a:spcPct val="130000"/>
              </a:lnSpc>
            </a:pP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전기와 후기로 나누어 선발</a:t>
            </a: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600" b="0" i="0" u="sng" strike="noStrike" kern="1200" cap="none" spc="-15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전기전형에</a:t>
            </a:r>
            <a:r>
              <a:rPr kumimoji="1" lang="ko-KR" altLang="en-US" sz="2600" b="0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4000" b="0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합격</a:t>
            </a:r>
            <a:r>
              <a:rPr kumimoji="1" lang="ko-KR" altLang="en-US" sz="2600" b="0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하면    </a:t>
            </a:r>
            <a:r>
              <a:rPr kumimoji="1" lang="ko-KR" altLang="en-US" sz="2600" b="0" i="0" u="sng" strike="noStrike" kern="1200" cap="none" spc="-15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후기전형</a:t>
            </a:r>
            <a:r>
              <a:rPr kumimoji="1" lang="ko-KR" altLang="en-US" sz="2600" b="0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지원 </a:t>
            </a:r>
            <a:r>
              <a:rPr kumimoji="1" lang="ko-KR" altLang="en-US" sz="2600" b="0" i="0" u="sng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불가능</a:t>
            </a:r>
            <a:r>
              <a:rPr kumimoji="1" lang="ko-KR" altLang="en-US" sz="26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26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26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등록여부와 상관 없음</a:t>
            </a:r>
            <a:r>
              <a:rPr kumimoji="1" lang="en-US" altLang="ko-KR" sz="26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536575" indent="-536575" algn="r">
              <a:lnSpc>
                <a:spcPct val="130000"/>
              </a:lnSpc>
            </a:pPr>
            <a:r>
              <a:rPr lang="ko-KR" altLang="en-US" b="1" dirty="0" smtClean="0">
                <a:solidFill>
                  <a:srgbClr val="BE1281"/>
                </a:solidFill>
              </a:rPr>
              <a:t>「</a:t>
            </a:r>
            <a:r>
              <a:rPr lang="ko-KR" altLang="en-US" b="1" dirty="0">
                <a:solidFill>
                  <a:srgbClr val="BE1281"/>
                </a:solidFill>
              </a:rPr>
              <a:t>초</a:t>
            </a:r>
            <a:r>
              <a:rPr lang="en-US" altLang="ko-KR" b="1" dirty="0">
                <a:solidFill>
                  <a:srgbClr val="BE1281"/>
                </a:solidFill>
              </a:rPr>
              <a:t>·</a:t>
            </a:r>
            <a:r>
              <a:rPr lang="ko-KR" altLang="en-US" b="1" dirty="0">
                <a:solidFill>
                  <a:srgbClr val="BE1281"/>
                </a:solidFill>
              </a:rPr>
              <a:t>중등교육법 시행령 」제</a:t>
            </a:r>
            <a:r>
              <a:rPr lang="en-US" altLang="ko-KR" b="1" dirty="0" smtClean="0">
                <a:solidFill>
                  <a:srgbClr val="BE1281"/>
                </a:solidFill>
              </a:rPr>
              <a:t>85</a:t>
            </a:r>
            <a:r>
              <a:rPr lang="ko-KR" altLang="en-US" b="1" dirty="0" smtClean="0">
                <a:solidFill>
                  <a:srgbClr val="BE1281"/>
                </a:solidFill>
              </a:rPr>
              <a:t>조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BE128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36575" marR="0" lvl="0" indent="-5365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800" b="0" i="0" u="none" strike="noStrike" kern="1200" cap="none" spc="-15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전기학교</a:t>
            </a: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평준화 지역 일부 학교</a:t>
            </a:r>
            <a:r>
              <a:rPr kumimoji="1" lang="en-US" altLang="ko-KR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비평준화지역 </a:t>
            </a:r>
            <a:endParaRPr kumimoji="1" lang="en-US" altLang="ko-KR" sz="2800" b="0" i="0" u="none" strike="noStrike" kern="1200" cap="none" spc="-15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36575" marR="0" lvl="0" indent="-5365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spc="-15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2800" b="0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일반고는</a:t>
            </a:r>
            <a:r>
              <a:rPr kumimoji="1" lang="ko-KR" altLang="en-US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교육감의 승인을 얻어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당해 학교별로 </a:t>
            </a:r>
            <a:endParaRPr kumimoji="1" lang="en-US" altLang="ko-KR" sz="2800" b="1" i="0" u="none" strike="noStrike" kern="1200" cap="none" spc="-150" normalizeH="0" baseline="0" noProof="0" dirty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536575" marR="0" lvl="0" indent="-5365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150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150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학교장이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전형 실시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301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004048" y="468331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「초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중등교육법 시행령 」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제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82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조</a:t>
            </a:r>
            <a:endParaRPr lang="ko-K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62175" y="908720"/>
            <a:ext cx="1700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8988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기본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방침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2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334070" y="1886702"/>
            <a:ext cx="8342386" cy="4573560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lang="en-US" altLang="ko-KR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개교에 지원하여 전형에 </a:t>
            </a:r>
            <a:r>
              <a:rPr lang="ko-KR" altLang="en-US" sz="2800" b="1" spc="-150" noProof="0" dirty="0" smtClean="0">
                <a:solidFill>
                  <a:srgbClr val="FF66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불합격</a:t>
            </a:r>
            <a:r>
              <a:rPr lang="ko-KR" altLang="en-US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한 자가 전</a:t>
            </a:r>
            <a:r>
              <a:rPr lang="en-US" altLang="ko-KR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후기 </a:t>
            </a:r>
            <a:r>
              <a:rPr lang="ko-KR" altLang="en-US" sz="2800" b="1" spc="-150" noProof="0" dirty="0" smtClean="0">
                <a:solidFill>
                  <a:srgbClr val="FF66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미달 학교 추가모집에 지원하여 합격</a:t>
            </a:r>
            <a:r>
              <a:rPr lang="ko-KR" altLang="en-US" sz="2800" b="1" spc="-150" noProof="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</a:t>
            </a:r>
            <a:r>
              <a:rPr lang="ko-KR" altLang="en-US" sz="2800" b="1" spc="-150" noProof="0" dirty="0" smtClean="0">
                <a:solidFill>
                  <a:srgbClr val="FF66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 추가합격 통지를 받았을 경우</a:t>
            </a:r>
            <a:r>
              <a:rPr lang="en-US" altLang="ko-KR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spc="-150" noProof="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지원자가 선택하여 </a:t>
            </a:r>
            <a:r>
              <a:rPr lang="ko-KR" altLang="en-US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등록할 수 있으며 </a:t>
            </a:r>
            <a:r>
              <a:rPr lang="ko-KR" altLang="en-US" sz="2800" b="1" spc="-150" noProof="0" dirty="0" err="1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이중지원에</a:t>
            </a:r>
            <a:r>
              <a:rPr lang="ko-KR" altLang="en-US" sz="2800" b="1" spc="-150" noProof="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해당하지 않는다</a:t>
            </a:r>
            <a:r>
              <a:rPr lang="en-US" altLang="ko-KR" sz="2800" b="1" spc="-150" noProof="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R="0" lvl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en-US" altLang="ko-KR" sz="2800" b="1" i="0" u="none" strike="noStrike" kern="1200" cap="none" spc="-150" normalizeH="0" baseline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en-US" altLang="ko-KR" sz="2800" b="1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- (</a:t>
            </a:r>
            <a:r>
              <a:rPr kumimoji="1" lang="ko-KR" altLang="en-US" sz="2800" b="1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예시</a:t>
            </a:r>
            <a:r>
              <a:rPr kumimoji="1" lang="en-US" altLang="ko-KR" sz="2800" b="1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A </a:t>
            </a:r>
            <a:r>
              <a:rPr kumimoji="1" lang="ko-KR" altLang="en-US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고등학교에 지원하여 불합격한 학생이 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kumimoji="1" lang="ko-KR" altLang="en-US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미달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에 추가모집에 지원하여 합격했을 경우 학생이 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A </a:t>
            </a:r>
            <a:r>
              <a:rPr kumimoji="1" lang="ko-KR" altLang="en-US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또는 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B</a:t>
            </a:r>
            <a:r>
              <a:rPr kumimoji="1" lang="ko-KR" altLang="en-US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학교를 선택할 수 있음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kumimoji="1" lang="ko-KR" altLang="en-US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이때</a:t>
            </a:r>
            <a:r>
              <a:rPr kumimoji="1" lang="en-US" altLang="ko-KR" sz="2800" i="0" u="none" strike="noStrike" kern="1200" cap="none" spc="-150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kumimoji="1" lang="en-US" altLang="ko-KR" sz="2800" i="0" u="none" strike="noStrike" kern="1200" cap="none" spc="-150" normalizeH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i="0" u="none" strike="noStrike" kern="1200" cap="none" spc="-150" normalizeH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학생이 선택하지 않은 학교에 교육청에서 알림 공문을 발송할 예정임</a:t>
            </a:r>
            <a:r>
              <a:rPr kumimoji="1" lang="en-US" altLang="ko-KR" sz="2800" i="0" u="none" strike="noStrike" kern="1200" cap="none" spc="-150" normalizeH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kumimoji="1" lang="en-US" altLang="ko-KR" sz="2800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418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62175" y="908720"/>
            <a:ext cx="4189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062175" y="908720"/>
            <a:ext cx="1700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520031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기본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방침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3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467544" y="1806679"/>
            <a:ext cx="8208912" cy="4733604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후기학교에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응시하고자 하는 자는 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개교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타 시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 포함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만 선택하여 지원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US" altLang="ko-KR" sz="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2800" b="1" i="0" u="none" strike="noStrike" kern="1200" cap="none" spc="-150" normalizeH="0" baseline="0" noProof="0" dirty="0" err="1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평준화지역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1" i="0" u="none" strike="noStrike" kern="1200" cap="none" spc="-150" normalizeH="0" baseline="0" noProof="0" dirty="0" err="1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일반고는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0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학군별로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지원할 수 있는 학교 </a:t>
            </a:r>
            <a:r>
              <a:rPr kumimoji="1" lang="ko-KR" altLang="en-US" sz="2800" b="0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 만큼</a:t>
            </a:r>
            <a:r>
              <a:rPr kumimoji="1" lang="ko-KR" altLang="en-US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복수지원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외고</a:t>
            </a:r>
            <a:r>
              <a:rPr kumimoji="1" lang="en-US" altLang="ko-KR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800" b="1" spc="-15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국제고</a:t>
            </a:r>
            <a:r>
              <a:rPr lang="en-US" altLang="ko-KR" sz="2800" b="1" spc="-15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800" b="1" spc="-15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자사고 포함</a:t>
            </a:r>
            <a:r>
              <a:rPr lang="en-US" altLang="ko-KR" sz="2800" b="1" spc="-150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en-US" altLang="ko-KR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지원자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kumimoji="1" lang="ko-KR" altLang="en-US" sz="2800" b="0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평준화지역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학군</a:t>
            </a: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학군 내 학교장 전형 학교는 제외</a:t>
            </a:r>
            <a:r>
              <a:rPr kumimoji="1" lang="en-US" altLang="ko-KR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에 </a:t>
            </a:r>
            <a:r>
              <a:rPr kumimoji="1" lang="ko-KR" altLang="en-US" sz="2800" b="1" i="0" u="none" strike="noStrike" kern="1200" cap="none" spc="-15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동시지원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가능</a:t>
            </a:r>
            <a:r>
              <a:rPr kumimoji="1" lang="en-US" altLang="ko-KR" sz="2800" b="1" i="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단</a:t>
            </a:r>
            <a:r>
              <a:rPr kumimoji="1" lang="en-US" altLang="ko-KR" sz="2800" b="1" i="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외고에 불합격 시 후순위 학교로 배정될 가능성이 높음을 학생 및 학부모에게 안내</a:t>
            </a:r>
            <a:r>
              <a:rPr kumimoji="1" lang="en-US" altLang="ko-KR" sz="2800" b="1" i="0" u="none" strike="noStrike" kern="1200" cap="none" spc="-150" normalizeH="0" baseline="0" noProof="0" dirty="0" smtClean="0">
                <a:ln>
                  <a:noFill/>
                </a:ln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3018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317236" y="411730"/>
            <a:ext cx="3389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「초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중등교육법 시행령 」제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81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조</a:t>
            </a:r>
            <a:endParaRPr lang="ko-K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062175" y="908720"/>
            <a:ext cx="1700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3166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후기학교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지원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467544" y="1866696"/>
            <a:ext cx="8208912" cy="4613571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32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입학전형 일정</a:t>
            </a:r>
            <a:endParaRPr kumimoji="1" lang="en-US" altLang="ko-KR" sz="3200" b="1" i="0" u="none" strike="noStrike" kern="1200" cap="none" spc="-15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R="0" lvl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1" lang="en-US" altLang="ko-KR" sz="2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원서접수</a:t>
            </a:r>
            <a:r>
              <a:rPr kumimoji="1" lang="en-US" altLang="ko-KR" sz="2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)2022. 12. 19.(</a:t>
            </a:r>
            <a:r>
              <a:rPr kumimoji="1" lang="ko-KR" altLang="en-US" sz="2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월</a:t>
            </a:r>
            <a:r>
              <a:rPr kumimoji="1" lang="en-US" altLang="ko-KR" sz="2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09:00 ~ 12. 21.(</a:t>
            </a:r>
            <a:r>
              <a:rPr kumimoji="1" lang="ko-KR" altLang="en-US" sz="2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r>
              <a:rPr kumimoji="1" lang="en-US" altLang="ko-KR" sz="26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16:00</a:t>
            </a:r>
          </a:p>
          <a:p>
            <a:pPr lvl="0" algn="just">
              <a:lnSpc>
                <a:spcPct val="130000"/>
              </a:lnSpc>
              <a:defRPr/>
            </a:pP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합격자 발표</a:t>
            </a: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)2023. 1. 6.(</a:t>
            </a:r>
            <a:r>
              <a:rPr lang="ko-KR" altLang="en-US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10:00 </a:t>
            </a:r>
          </a:p>
          <a:p>
            <a:pPr lvl="0" algn="just">
              <a:lnSpc>
                <a:spcPct val="130000"/>
              </a:lnSpc>
              <a:defRPr/>
            </a:pP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배정 발표</a:t>
            </a: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)2023. 1. 13.(</a:t>
            </a:r>
            <a:r>
              <a:rPr lang="ko-KR" altLang="en-US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금</a:t>
            </a: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10:00</a:t>
            </a:r>
          </a:p>
          <a:p>
            <a:pPr algn="just">
              <a:lnSpc>
                <a:spcPct val="130000"/>
              </a:lnSpc>
              <a:defRPr/>
            </a:pP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추가 모집</a:t>
            </a:r>
            <a:r>
              <a:rPr lang="en-US" altLang="ko-KR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추후 안내</a:t>
            </a:r>
            <a:endParaRPr lang="en-US" altLang="ko-KR" sz="2600" b="1" spc="-150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재배정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 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선배정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 2023.2.6.(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~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2.15.(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17:00</a:t>
            </a:r>
            <a:endParaRPr lang="en-US" altLang="ko-KR" sz="2600" b="1" spc="-15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ko-KR" altLang="en-US" sz="2600" b="1" spc="-150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☞ </a:t>
            </a:r>
            <a:r>
              <a:rPr lang="ko-KR" altLang="en-US" sz="2600" dirty="0" err="1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전기학교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추가모집 포함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불합격자</a:t>
            </a:r>
            <a:r>
              <a:rPr lang="en-US" altLang="ko-KR" sz="2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 algn="just" eaLnBrk="0" latinLnBrk="0" hangingPunct="0">
              <a:lnSpc>
                <a:spcPct val="150000"/>
              </a:lnSpc>
            </a:pP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 err="1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전기학교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미지원자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는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지원할 수 있다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kumimoji="1" lang="en-US" altLang="ko-KR" sz="2600" b="1" i="0" u="none" strike="noStrike" kern="1200" cap="none" spc="-150" normalizeH="0" baseline="0" noProof="0" dirty="0">
              <a:ln>
                <a:noFill/>
              </a:ln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17999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10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5317236" y="411730"/>
            <a:ext cx="3389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「초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중등교육법 시행령 」제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81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조</a:t>
            </a:r>
            <a:endParaRPr lang="ko-K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237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후기학교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지원 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직사각형 12"/>
          <p:cNvSpPr/>
          <p:nvPr/>
        </p:nvSpPr>
        <p:spPr>
          <a:xfrm>
            <a:off x="1062175" y="908720"/>
            <a:ext cx="96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361492" y="1853237"/>
            <a:ext cx="8459361" cy="433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400" b="0" i="0" u="none" strike="noStrike" cap="none" normalizeH="0" baseline="0" dirty="0" smtClean="0">
                <a:ln>
                  <a:noFill/>
                </a:ln>
                <a:solidFill>
                  <a:srgbClr val="9933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kumimoji="1" lang="ko-KR" altLang="en-US" sz="2400" b="0" i="0" u="none" strike="noStrike" cap="none" normalizeH="0" baseline="0" dirty="0" smtClean="0">
                <a:ln>
                  <a:noFill/>
                </a:ln>
                <a:solidFill>
                  <a:srgbClr val="9933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다음 각 </a:t>
            </a:r>
            <a:r>
              <a:rPr lang="ko-KR" altLang="en-US" sz="24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항의 하나에 해당하는 자</a:t>
            </a:r>
            <a:endParaRPr lang="en-US" altLang="ko-KR" sz="2400" dirty="0" smtClean="0">
              <a:solidFill>
                <a:srgbClr val="9933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en-US" altLang="ko-K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kumimoji="1" lang="ko-KR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kumimoji="1" lang="en-US" altLang="ko-K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kumimoji="1" lang="ko-KR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 소재 중학교 졸업자 또는 졸업예정자</a:t>
            </a:r>
            <a:r>
              <a:rPr kumimoji="1" lang="en-US" altLang="ko-K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kumimoji="1" lang="en-US" altLang="ko-K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 eaLnBrk="0" latinLnBrk="0" hangingPunct="0">
              <a:lnSpc>
                <a:spcPct val="15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kumimoji="1" lang="ko-KR" altLang="en-US" sz="2000" b="0" i="0" u="none" strike="noStrike" cap="none" normalizeH="0" baseline="0" dirty="0" smtClean="0">
                <a:ln>
                  <a:noFill/>
                </a:ln>
                <a:solidFill>
                  <a:srgbClr val="0000CC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  <a:hlinkClick r:id="rId4" action="ppaction://hlinksldjump"/>
              </a:rPr>
              <a:t>전 가족이 경상남도에 거주하는 자로서 </a:t>
            </a:r>
            <a:r>
              <a:rPr kumimoji="1" lang="ko-KR" altLang="en-US" sz="2000" b="0" i="0" u="none" strike="noStrike" cap="none" normalizeH="0" baseline="0" dirty="0" smtClean="0">
                <a:ln>
                  <a:noFill/>
                </a:ln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다음 각 항의 하나에  해당</a:t>
            </a:r>
          </a:p>
          <a:p>
            <a:pPr algn="just" eaLnBrk="0" latinLnBrk="0" hangingPunct="0">
              <a:lnSpc>
                <a:spcPct val="150000"/>
              </a:lnSpc>
            </a:pP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타 시</a:t>
            </a:r>
            <a:r>
              <a:rPr lang="ko-KR" altLang="en-US" sz="2000" b="1" dirty="0" smtClean="0"/>
              <a:t>∙</a:t>
            </a:r>
            <a:r>
              <a:rPr kumimoji="1" lang="ko-KR" alt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도 중학교 졸업자</a:t>
            </a:r>
            <a:endParaRPr kumimoji="1" lang="en-US" altLang="ko-KR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법령에 의하여 중학교 졸업자와 동등의 학력이 있다고 인정하는 자</a:t>
            </a:r>
            <a:endParaRPr lang="en-US" altLang="ko-KR" sz="20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(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검정고시 합격자 등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50000"/>
              </a:lnSpc>
            </a:pPr>
            <a:r>
              <a:rPr kumimoji="1" lang="en-US" altLang="ko-KR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2000" dirty="0">
                <a:solidFill>
                  <a:srgbClr val="000000"/>
                </a:solidFill>
                <a:latin typeface="HY헤드라인M" pitchFamily="18" charset="-127"/>
                <a:ea typeface="HY헤드라인M" pitchFamily="18" charset="-127"/>
              </a:rPr>
              <a:t>타 시</a:t>
            </a:r>
            <a:r>
              <a:rPr lang="ko-KR" altLang="en-US" sz="2000" b="1" dirty="0">
                <a:latin typeface="HY헤드라인M" pitchFamily="18" charset="-127"/>
                <a:ea typeface="HY헤드라인M" pitchFamily="18" charset="-127"/>
              </a:rPr>
              <a:t>∙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 특성화중학교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졸업자 또는 졸업예정자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 eaLnBrk="0" latinLnBrk="0" hangingPunct="0">
              <a:lnSpc>
                <a:spcPct val="15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자율학교로 </a:t>
            </a:r>
            <a:r>
              <a:rPr lang="ko-KR" altLang="en-US" sz="20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지정받아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지역별</a:t>
            </a:r>
            <a:r>
              <a:rPr lang="ko-KR" altLang="en-US" sz="2000" dirty="0" err="1" smtClean="0">
                <a:latin typeface="HY헤드라인M" pitchFamily="18" charset="-127"/>
                <a:ea typeface="HY헤드라인M" pitchFamily="18" charset="-127"/>
              </a:rPr>
              <a:t>∙학교군별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 추첨 이외의 방법으로 </a:t>
            </a:r>
            <a:endParaRPr lang="en-US" altLang="ko-KR" sz="2000" dirty="0" smtClean="0">
              <a:latin typeface="HY헤드라인M" pitchFamily="18" charset="-127"/>
              <a:ea typeface="HY헤드라인M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en-US" altLang="ko-KR" sz="2000" dirty="0" smtClean="0">
                <a:latin typeface="HY헤드라인M" pitchFamily="18" charset="-127"/>
                <a:ea typeface="HY헤드라인M" pitchFamily="18" charset="-127"/>
              </a:rPr>
              <a:t>     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학생을 선발한 타 시</a:t>
            </a:r>
            <a:r>
              <a:rPr lang="ko-KR" altLang="en-US" sz="2000" dirty="0">
                <a:latin typeface="HY헤드라인M" pitchFamily="18" charset="-127"/>
                <a:ea typeface="HY헤드라인M" pitchFamily="18" charset="-127"/>
              </a:rPr>
              <a:t> </a:t>
            </a:r>
            <a:r>
              <a:rPr lang="ko-KR" altLang="en-US" sz="2000" dirty="0" smtClean="0">
                <a:latin typeface="HY헤드라인M" pitchFamily="18" charset="-127"/>
                <a:ea typeface="HY헤드라인M" pitchFamily="18" charset="-127"/>
              </a:rPr>
              <a:t>∙도 중학교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졸업자 또는 졸업예정자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endParaRPr kumimoji="1" lang="en-US" altLang="ko-KR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2322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후기학교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지원 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2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334070" y="1649127"/>
            <a:ext cx="8459361" cy="3808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부산광역시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가락중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졸업자 또는 졸업예정자는 경남 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김해시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소재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고등학교에 지원 가능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altLang="ko-KR" sz="9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부산광역시 가락초등학교 졸업생 중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낙동중학교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졸업자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또는 졸업예정자는 경남 김해시 소재 고등학교에 지원 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가능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(2023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입학전형부터 시행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algn="just">
              <a:lnSpc>
                <a:spcPct val="150000"/>
              </a:lnSpc>
            </a:pPr>
            <a:endParaRPr lang="en-US" altLang="ko-KR" sz="8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마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. </a:t>
            </a:r>
            <a:r>
              <a:rPr lang="ko-KR" altLang="en-US" sz="2400" dirty="0" smtClean="0">
                <a:latin typeface="HY헤드라인M" pitchFamily="18" charset="-127"/>
                <a:ea typeface="HY헤드라인M" pitchFamily="18" charset="-127"/>
              </a:rPr>
              <a:t>혁신도시로 이전한 </a:t>
            </a: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기관 종사자</a:t>
            </a:r>
            <a:r>
              <a:rPr lang="en-US" altLang="ko-KR" sz="2400" dirty="0">
                <a:latin typeface="HY헤드라인M" pitchFamily="18" charset="-127"/>
                <a:ea typeface="HY헤드라인M" pitchFamily="18" charset="-127"/>
              </a:rPr>
              <a:t>(11</a:t>
            </a:r>
            <a:r>
              <a:rPr lang="ko-KR" altLang="en-US" sz="2400" dirty="0">
                <a:latin typeface="HY헤드라인M" pitchFamily="18" charset="-127"/>
                <a:ea typeface="HY헤드라인M" pitchFamily="18" charset="-127"/>
              </a:rPr>
              <a:t>개 기관</a:t>
            </a:r>
            <a:r>
              <a:rPr lang="en-US" altLang="ko-KR" sz="2400" dirty="0" smtClean="0">
                <a:latin typeface="HY헤드라인M" pitchFamily="18" charset="-127"/>
                <a:ea typeface="HY헤드라인M" pitchFamily="18" charset="-127"/>
              </a:rPr>
              <a:t>)</a:t>
            </a:r>
            <a:endParaRPr kumimoji="1" lang="en-US" altLang="ko-KR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25680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3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0511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기본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방침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6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1714355"/>
            <a:ext cx="8704360" cy="4918269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just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체육특기자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해당 지역 입학 정원의 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3%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범위 </a:t>
            </a: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내에서</a:t>
            </a:r>
            <a:endParaRPr kumimoji="1" lang="en-US" altLang="ko-KR" sz="2800" b="1" i="0" u="none" strike="noStrike" kern="1200" cap="none" spc="-15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</a:t>
            </a:r>
            <a:r>
              <a:rPr kumimoji="1" lang="en-US" altLang="ko-KR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정원 내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＇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로 선발 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marR="0" lvl="0" indent="-457200" algn="just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교육지원대상자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국가유공자 자녀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는 입학 정원의 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3%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범위 내에서 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정원 외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＇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로 선발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marR="0" lvl="0" indent="-457200" algn="just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특례입학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9933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대상자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는 입학 정원의 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3%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범위 내에서 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정원 외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‘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로 선발</a:t>
            </a:r>
            <a:r>
              <a:rPr kumimoji="1" lang="en-US" altLang="ko-KR" sz="20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0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경상남도교육청 특례입학 대상자 전형에 근거</a:t>
            </a:r>
            <a:r>
              <a:rPr kumimoji="1" lang="en-US" altLang="ko-KR" sz="20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457200" marR="0" lvl="0" indent="-457200" algn="just" defTabSz="914400" rtl="0" eaLnBrk="1" fontAlgn="base" latinLnBrk="1" hangingPunct="1">
              <a:lnSpc>
                <a:spcPct val="14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 smtClean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특수교육대상자</a:t>
            </a:r>
            <a:r>
              <a:rPr kumimoji="1" lang="ko-KR" altLang="en-US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는 유아특수교육과의 선정 배치 결과에 따름</a:t>
            </a:r>
            <a:r>
              <a:rPr kumimoji="1" lang="en-US" altLang="ko-KR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의무교육</a:t>
            </a:r>
            <a:r>
              <a:rPr kumimoji="1" lang="en-US" altLang="ko-KR" sz="28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en-US" altLang="ko-KR" sz="2800" b="0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47659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6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10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35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45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r>
              <a:rPr kumimoji="0" lang="en-US" altLang="ko-KR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, 52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2" name="순서도: 연결자 1"/>
          <p:cNvSpPr/>
          <p:nvPr/>
        </p:nvSpPr>
        <p:spPr>
          <a:xfrm>
            <a:off x="308108" y="1988840"/>
            <a:ext cx="231444" cy="216024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426966" y="290893"/>
            <a:ext cx="39661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「초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중등교육법 시행령 」제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82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조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, 87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조</a:t>
            </a:r>
            <a:endParaRPr lang="ko-K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09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기본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방침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7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2059061"/>
            <a:ext cx="8704360" cy="4228850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이중지원은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출신 </a:t>
            </a:r>
            <a:r>
              <a:rPr kumimoji="1" lang="ko-KR" altLang="en-US" sz="2800" b="1" i="0" u="none" strike="noStrike" kern="1200" cap="none" spc="-15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중학교장의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책임 하에 절대 금한다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457200" marR="0" lvl="0" indent="-457200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개교에 지원하여 전형에 합격한 자는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등록 여부에  관계없이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이후 어떤 전형에도 지원 불가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marR="0" lvl="0" indent="-457200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경상남도 내 고등학교는 물론 타 시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도와의 이중 지원도 금지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57188" marR="0" lvl="0" indent="-357188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1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개교에 지원하여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불합격한 자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가 추가모집에 합격한 후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추가합격 통지를 받은 경우에는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지원자가 등록    선택 가능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1817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 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5004048" y="290893"/>
            <a:ext cx="33890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「초</a:t>
            </a:r>
            <a:r>
              <a:rPr lang="en-US" altLang="ko-KR" b="1" dirty="0">
                <a:solidFill>
                  <a:schemeClr val="accent1">
                    <a:lumMod val="75000"/>
                  </a:schemeClr>
                </a:solidFill>
              </a:rPr>
              <a:t>·</a:t>
            </a:r>
            <a:r>
              <a:rPr lang="ko-KR" altLang="en-US" b="1" dirty="0">
                <a:solidFill>
                  <a:schemeClr val="accent1">
                    <a:lumMod val="75000"/>
                  </a:schemeClr>
                </a:solidFill>
              </a:rPr>
              <a:t>중등교육법 시행령 」제</a:t>
            </a:r>
            <a:r>
              <a:rPr lang="en-US" altLang="ko-KR" b="1" dirty="0" smtClean="0">
                <a:solidFill>
                  <a:schemeClr val="accent1">
                    <a:lumMod val="75000"/>
                  </a:schemeClr>
                </a:solidFill>
              </a:rPr>
              <a:t>81</a:t>
            </a:r>
            <a:r>
              <a:rPr lang="ko-KR" altLang="en-US" b="1" dirty="0" smtClean="0">
                <a:solidFill>
                  <a:schemeClr val="accent1">
                    <a:lumMod val="75000"/>
                  </a:schemeClr>
                </a:solidFill>
              </a:rPr>
              <a:t>조</a:t>
            </a:r>
            <a:endParaRPr lang="ko-KR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0362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기본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방침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8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1874394"/>
            <a:ext cx="8704360" cy="4598182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이중 지원 사례</a:t>
            </a:r>
            <a:endParaRPr kumimoji="1" lang="en-US" altLang="ko-KR" sz="800" b="1" i="0" u="none" strike="noStrike" kern="1200" cap="none" spc="-15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전형에 합격한 자가 다른 학교에 지원하는 경우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불합격이 확정되지 않은 자가 다른 학교에 지원하는 경우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1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전기학교에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지원한 자가 다른 </a:t>
            </a:r>
            <a:r>
              <a:rPr kumimoji="1" lang="ko-KR" altLang="en-US" sz="2400" b="1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전기학교에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지원하는 경우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1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전기학교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합격자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kumimoji="1" lang="ko-KR" altLang="en-US" sz="2400" b="1" i="0" u="none" strike="noStrike" kern="1200" cap="none" spc="-15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후기학교에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지원하는 경우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후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기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합격자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가 추가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수시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모집에 지원하는 </a:t>
            </a:r>
            <a:r>
              <a:rPr kumimoji="1" lang="ko-KR" altLang="en-US" sz="2400" b="1" i="0" u="none" strike="noStrike" kern="1200" cap="none" spc="-15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경우</a:t>
            </a:r>
            <a:endParaRPr kumimoji="1" lang="en-US" altLang="ko-KR" sz="2400" b="1" i="0" u="none" strike="noStrike" kern="1200" cap="none" spc="-15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lvl="0" indent="-447675" algn="just">
              <a:lnSpc>
                <a:spcPct val="120000"/>
              </a:lnSpc>
            </a:pPr>
            <a:r>
              <a:rPr lang="en-US" altLang="ko-KR" sz="2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400" b="1" spc="-150" dirty="0" smtClean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외고 지원자가 학교장 전형 고등학교에 동시 지원하는 경우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1" i="0" u="none" strike="noStrike" kern="1200" cap="none" spc="-30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고등학교 합격자가 등록하지 않고 다른 고등학교에 지원하는 경우</a:t>
            </a:r>
            <a:endParaRPr kumimoji="1" lang="en-US" altLang="ko-KR" sz="2400" b="1" i="0" u="none" strike="noStrike" kern="1200" cap="none" spc="-30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57188" marR="0" lvl="0" indent="-357188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1" i="0" u="none" strike="noStrike" kern="1200" cap="none" spc="-30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고등학교 합격자가 학년 초 자퇴를 하고 같은 학년도에 다른 고등학교 수시모집에 지원하는 경우</a:t>
            </a:r>
            <a:endParaRPr kumimoji="1" lang="en-US" altLang="ko-KR" sz="2000" b="1" i="0" u="none" strike="noStrike" kern="1200" cap="none" spc="-30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1817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기본계획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764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62326"/>
              <a:ext cx="200125" cy="43345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0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56843" y="1646630"/>
            <a:ext cx="8635637" cy="5053691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 소재 중학교 졸업자 또는 졸업예정자</a:t>
            </a:r>
            <a:endParaRPr kumimoji="1" lang="en-US" altLang="ko-KR" sz="28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457200" marR="0" lvl="0" indent="-45720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전 가족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이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경상남도에 거주하는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자</a:t>
            </a:r>
            <a:r>
              <a:rPr kumimoji="1" lang="ko-KR" altLang="en-US" sz="28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로서 다음 각 항의 하나에 해당하는 자 </a:t>
            </a:r>
            <a:endParaRPr kumimoji="1" lang="en-US" altLang="ko-KR" sz="2800" b="0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000" b="0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 ※ </a:t>
            </a:r>
            <a:r>
              <a:rPr kumimoji="1" lang="ko-KR" altLang="en-US" sz="2000" b="1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전 가족</a:t>
            </a:r>
            <a:r>
              <a:rPr kumimoji="1" lang="en-US" altLang="ko-KR" sz="2000" b="1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000" b="1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부모</a:t>
            </a:r>
            <a:r>
              <a:rPr kumimoji="1" lang="en-US" altLang="ko-KR" sz="2000" b="1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000" b="1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학생</a:t>
            </a:r>
            <a:r>
              <a:rPr kumimoji="1" lang="en-US" altLang="ko-KR" sz="2000" b="1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kumimoji="1" lang="ko-KR" altLang="en-US" sz="2000" b="0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이 </a:t>
            </a:r>
            <a:r>
              <a:rPr kumimoji="1" lang="ko-KR" altLang="en-US" sz="2000" b="0" i="0" u="sng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단독 세대</a:t>
            </a:r>
            <a:r>
              <a:rPr kumimoji="1" lang="ko-KR" altLang="en-US" sz="2000" b="0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로 주민등록되어 있고</a:t>
            </a:r>
            <a:r>
              <a:rPr kumimoji="1" lang="en-US" altLang="ko-KR" sz="2000" b="0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000" b="0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실제 거주하는 자</a:t>
            </a:r>
            <a:endParaRPr kumimoji="1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marR="0" lvl="0" indent="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타 시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 중학교 졸업자</a:t>
            </a:r>
            <a:endParaRPr kumimoji="1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0" i="0" u="none" strike="noStrike" kern="1200" cap="none" spc="-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법령에 의하여 중학교 졸업자와 동등의 학력이 있다고 인정하는 자      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중학교졸업학력검정고시 합격자 등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en-US" altLang="ko-KR" sz="17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&lt;</a:t>
            </a:r>
            <a:r>
              <a:rPr kumimoji="1" lang="ko-KR" altLang="en-US" sz="17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초중등교육법시행령 제</a:t>
            </a:r>
            <a:r>
              <a:rPr kumimoji="1" lang="en-US" altLang="ko-KR" sz="17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97</a:t>
            </a:r>
            <a:r>
              <a:rPr kumimoji="1" lang="ko-KR" altLang="en-US" sz="17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조제</a:t>
            </a:r>
            <a:r>
              <a:rPr kumimoji="1" lang="en-US" altLang="ko-KR" sz="17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17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항</a:t>
            </a:r>
            <a:r>
              <a:rPr kumimoji="1" lang="en-US" altLang="ko-KR" sz="17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&gt;</a:t>
            </a:r>
          </a:p>
          <a:p>
            <a:pPr marL="447675" marR="0" lvl="0" indent="-4476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타 시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 특성화중학교 졸업자 또는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졸업예정자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47675" marR="0" lvl="0" indent="-447675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자율학교로 지정 받아 지역별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400" b="0" i="0" u="none" strike="noStrike" kern="1200" cap="none" spc="-15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학교군별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추첨 이외의 방법으로 학생을 선발한 타 시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 중학교 졸업자 또는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졸업예정자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62175" y="908720"/>
            <a:ext cx="96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3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871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2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56843" y="1703570"/>
            <a:ext cx="8635637" cy="4939814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en-US" altLang="ko-KR" sz="24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400" dirty="0" err="1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en-US" altLang="ko-KR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적용지역</a:t>
            </a:r>
            <a:r>
              <a:rPr lang="en-US" altLang="ko-KR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  후기 고등학교 학군</a:t>
            </a:r>
            <a:endParaRPr lang="en-US" altLang="ko-KR" sz="2400" dirty="0">
              <a:solidFill>
                <a:srgbClr val="9933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학교군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창원시 성산구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의창구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14,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14]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학교군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창원시 마산합포구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마산회원구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8,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8]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학교군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진주시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7,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7]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학교군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김해시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9,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9]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-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학교군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거제시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7,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7]</a:t>
            </a:r>
          </a:p>
          <a:p>
            <a:pPr lvl="0" algn="just"/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/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※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다음 학교는 해당 학교장이 입학전형 실시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/>
              <a:t>   </a:t>
            </a:r>
            <a:r>
              <a:rPr lang="ko-KR" altLang="ko-KR" b="1" dirty="0" err="1"/>
              <a:t>창원대산고</a:t>
            </a:r>
            <a:r>
              <a:rPr lang="en-US" altLang="ko-KR" b="1" dirty="0">
                <a:solidFill>
                  <a:srgbClr val="FF0000"/>
                </a:solidFill>
              </a:rPr>
              <a:t>, </a:t>
            </a:r>
            <a:r>
              <a:rPr lang="en-US" altLang="ko-KR" b="1" dirty="0" smtClean="0">
                <a:solidFill>
                  <a:srgbClr val="FF0000"/>
                </a:solidFill>
              </a:rPr>
              <a:t>(</a:t>
            </a:r>
            <a:r>
              <a:rPr lang="ko-KR" altLang="en-US" b="1" dirty="0" smtClean="0">
                <a:solidFill>
                  <a:srgbClr val="FF0000"/>
                </a:solidFill>
              </a:rPr>
              <a:t>가칭</a:t>
            </a:r>
            <a:r>
              <a:rPr lang="en-US" altLang="ko-KR" b="1" dirty="0" smtClean="0">
                <a:solidFill>
                  <a:srgbClr val="FF0000"/>
                </a:solidFill>
              </a:rPr>
              <a:t>)</a:t>
            </a:r>
            <a:r>
              <a:rPr lang="ko-KR" altLang="en-US" b="1" dirty="0" smtClean="0">
                <a:solidFill>
                  <a:srgbClr val="FF0000"/>
                </a:solidFill>
              </a:rPr>
              <a:t>북면</a:t>
            </a:r>
            <a:r>
              <a:rPr lang="en-US" altLang="ko-KR" b="1" dirty="0" smtClean="0">
                <a:solidFill>
                  <a:srgbClr val="FF0000"/>
                </a:solidFill>
              </a:rPr>
              <a:t>1</a:t>
            </a:r>
            <a:r>
              <a:rPr lang="ko-KR" altLang="en-US" b="1" dirty="0" smtClean="0">
                <a:solidFill>
                  <a:srgbClr val="FF0000"/>
                </a:solidFill>
              </a:rPr>
              <a:t>고</a:t>
            </a:r>
            <a:r>
              <a:rPr lang="en-US" altLang="ko-KR" b="1" dirty="0" smtClean="0"/>
              <a:t>, </a:t>
            </a:r>
            <a:r>
              <a:rPr lang="ko-KR" altLang="ko-KR" b="1" dirty="0" err="1" smtClean="0"/>
              <a:t>마산삼진고</a:t>
            </a:r>
            <a:r>
              <a:rPr lang="en-US" altLang="ko-KR" b="1" dirty="0"/>
              <a:t>, </a:t>
            </a:r>
            <a:r>
              <a:rPr lang="ko-KR" altLang="ko-KR" b="1" dirty="0" err="1"/>
              <a:t>대곡고</a:t>
            </a:r>
            <a:r>
              <a:rPr lang="en-US" altLang="ko-KR" b="1" dirty="0"/>
              <a:t>, </a:t>
            </a:r>
            <a:r>
              <a:rPr lang="ko-KR" altLang="ko-KR" b="1" dirty="0" err="1"/>
              <a:t>진서고</a:t>
            </a:r>
            <a:r>
              <a:rPr lang="en-US" altLang="ko-KR" b="1" dirty="0"/>
              <a:t>, </a:t>
            </a:r>
            <a:r>
              <a:rPr lang="ko-KR" altLang="ko-KR" b="1" dirty="0"/>
              <a:t>진주외국어고</a:t>
            </a:r>
            <a:r>
              <a:rPr lang="en-US" altLang="ko-KR" b="1" dirty="0"/>
              <a:t>, </a:t>
            </a:r>
            <a:r>
              <a:rPr lang="ko-KR" altLang="ko-KR" b="1" dirty="0" err="1"/>
              <a:t>진영고</a:t>
            </a:r>
            <a:r>
              <a:rPr lang="en-US" altLang="ko-KR" b="1" dirty="0"/>
              <a:t>, </a:t>
            </a:r>
          </a:p>
          <a:p>
            <a:r>
              <a:rPr lang="en-US" altLang="ko-KR" b="1" dirty="0"/>
              <a:t>   </a:t>
            </a:r>
            <a:r>
              <a:rPr lang="ko-KR" altLang="ko-KR" b="1" dirty="0" err="1"/>
              <a:t>장유고</a:t>
            </a:r>
            <a:r>
              <a:rPr lang="en-US" altLang="ko-KR" b="1" dirty="0"/>
              <a:t>, </a:t>
            </a:r>
            <a:r>
              <a:rPr lang="ko-KR" altLang="ko-KR" b="1" dirty="0" err="1"/>
              <a:t>김해삼문고</a:t>
            </a:r>
            <a:r>
              <a:rPr lang="en-US" altLang="ko-KR" b="1" dirty="0"/>
              <a:t>,  </a:t>
            </a:r>
            <a:r>
              <a:rPr lang="ko-KR" altLang="ko-KR" b="1" dirty="0" err="1"/>
              <a:t>김해대청고</a:t>
            </a:r>
            <a:r>
              <a:rPr lang="en-US" altLang="ko-KR" b="1" dirty="0"/>
              <a:t>, </a:t>
            </a:r>
            <a:r>
              <a:rPr lang="ko-KR" altLang="ko-KR" b="1" dirty="0" err="1"/>
              <a:t>김해율하고</a:t>
            </a:r>
            <a:r>
              <a:rPr lang="en-US" altLang="ko-KR" b="1" dirty="0"/>
              <a:t>, </a:t>
            </a:r>
            <a:r>
              <a:rPr lang="ko-KR" altLang="ko-KR" b="1" dirty="0" err="1"/>
              <a:t>김해수남고</a:t>
            </a:r>
            <a:r>
              <a:rPr lang="en-US" altLang="ko-KR" b="1" dirty="0"/>
              <a:t>(</a:t>
            </a:r>
            <a:r>
              <a:rPr lang="ko-KR" altLang="ko-KR" b="1" dirty="0"/>
              <a:t>이상 </a:t>
            </a:r>
            <a:r>
              <a:rPr lang="en-US" altLang="ko-KR" b="1" dirty="0" smtClean="0"/>
              <a:t>12</a:t>
            </a:r>
            <a:r>
              <a:rPr lang="ko-KR" altLang="ko-KR" b="1" dirty="0" smtClean="0"/>
              <a:t>교</a:t>
            </a:r>
            <a:r>
              <a:rPr lang="en-US" altLang="ko-KR" b="1" dirty="0" smtClean="0"/>
              <a:t>)</a:t>
            </a:r>
          </a:p>
          <a:p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/>
            <a:r>
              <a:rPr lang="en-US" altLang="ko-KR" sz="24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 항의 학군에 속하는 중학교는 경남 도내 소재 중학교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062175" y="908720"/>
            <a:ext cx="96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809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3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07504" y="1865153"/>
            <a:ext cx="8887156" cy="4616648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ko-KR" sz="28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</a:t>
            </a:r>
            <a:r>
              <a:rPr lang="ko-KR" altLang="en-US" sz="28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평준화지역의 </a:t>
            </a:r>
            <a:r>
              <a:rPr lang="ko-KR" altLang="en-US" sz="28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중학교 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졸업예정자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 평준화지역에 지원할 시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재학 중인 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중학교가 소재하는 학군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</a:t>
            </a:r>
            <a:r>
              <a:rPr lang="ko-KR" altLang="en-US" sz="28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지원해야 한다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280670" indent="-28067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ko-KR" sz="2800" b="1" dirty="0">
                <a:solidFill>
                  <a:prstClr val="black"/>
                </a:solidFill>
                <a:latin typeface="+mn-ea"/>
              </a:rPr>
              <a:t>   </a:t>
            </a:r>
            <a:r>
              <a:rPr lang="ko-KR" altLang="en-US" sz="2800" b="1" dirty="0">
                <a:solidFill>
                  <a:prstClr val="black"/>
                </a:solidFill>
                <a:latin typeface="+mn-ea"/>
              </a:rPr>
              <a:t>단</a:t>
            </a:r>
            <a:r>
              <a:rPr lang="en-US" altLang="ko-KR" sz="2800" b="1" dirty="0">
                <a:solidFill>
                  <a:prstClr val="black"/>
                </a:solidFill>
                <a:latin typeface="+mn-ea"/>
              </a:rPr>
              <a:t>, 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n-ea"/>
              </a:rPr>
              <a:t>창원시</a:t>
            </a:r>
            <a:r>
              <a:rPr lang="ko-KR" altLang="en-US" sz="2800" b="1" kern="0" spc="-30" dirty="0" err="1">
                <a:solidFill>
                  <a:srgbClr val="000000"/>
                </a:solidFill>
                <a:latin typeface="+mn-ea"/>
              </a:rPr>
              <a:t>ㆍ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n-ea"/>
              </a:rPr>
              <a:t>진주시</a:t>
            </a:r>
            <a:r>
              <a:rPr lang="ko-KR" altLang="en-US" sz="2800" b="1" kern="0" spc="-30" dirty="0" err="1">
                <a:solidFill>
                  <a:srgbClr val="000000"/>
                </a:solidFill>
                <a:latin typeface="+mn-ea"/>
              </a:rPr>
              <a:t>ㆍ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n-ea"/>
              </a:rPr>
              <a:t>김해시의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n-ea"/>
              </a:rPr>
              <a:t>읍이하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 지역</a:t>
            </a:r>
            <a:r>
              <a:rPr lang="en-US" altLang="ko-KR" sz="2800" b="1" kern="0" spc="-30" dirty="0">
                <a:solidFill>
                  <a:srgbClr val="000000"/>
                </a:solidFill>
                <a:latin typeface="+mn-ea"/>
              </a:rPr>
              <a:t>(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장유 </a:t>
            </a:r>
            <a:r>
              <a:rPr lang="en-US" altLang="ko-KR" sz="2800" b="1" kern="0" spc="-30" dirty="0">
                <a:solidFill>
                  <a:srgbClr val="000000"/>
                </a:solidFill>
                <a:latin typeface="+mn-ea"/>
              </a:rPr>
              <a:t>1,2,3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동 포함</a:t>
            </a:r>
            <a:r>
              <a:rPr lang="en-US" altLang="ko-KR" sz="2800" b="1" kern="0" spc="-30" dirty="0">
                <a:solidFill>
                  <a:srgbClr val="000000"/>
                </a:solidFill>
                <a:latin typeface="+mn-ea"/>
              </a:rPr>
              <a:t>)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과 </a:t>
            </a:r>
            <a:r>
              <a:rPr lang="ko-KR" altLang="en-US" sz="2800" b="1" kern="0" dirty="0">
                <a:solidFill>
                  <a:srgbClr val="FF0000"/>
                </a:solidFill>
                <a:latin typeface="+mn-ea"/>
              </a:rPr>
              <a:t>창원시 성산구 신촌동</a:t>
            </a:r>
            <a:r>
              <a:rPr lang="en-US" altLang="ko-KR" sz="2800" b="1" kern="0" spc="-30" dirty="0">
                <a:solidFill>
                  <a:srgbClr val="000000"/>
                </a:solidFill>
                <a:latin typeface="+mn-ea"/>
              </a:rPr>
              <a:t>, 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마</a:t>
            </a:r>
            <a:r>
              <a:rPr lang="ko-KR" altLang="en-US" sz="2800" b="1" kern="0" spc="-80" dirty="0">
                <a:solidFill>
                  <a:srgbClr val="000000"/>
                </a:solidFill>
                <a:latin typeface="+mn-ea"/>
              </a:rPr>
              <a:t>산회원구 </a:t>
            </a:r>
            <a:r>
              <a:rPr lang="ko-KR" altLang="en-US" sz="2800" b="1" kern="0" spc="-80" dirty="0" err="1">
                <a:solidFill>
                  <a:srgbClr val="000000"/>
                </a:solidFill>
                <a:latin typeface="+mn-ea"/>
              </a:rPr>
              <a:t>구암동</a:t>
            </a:r>
            <a:r>
              <a:rPr lang="ko-KR" altLang="en-US" sz="2800" b="1" kern="0" spc="-80" dirty="0">
                <a:solidFill>
                  <a:srgbClr val="000000"/>
                </a:solidFill>
                <a:latin typeface="+mn-ea"/>
              </a:rPr>
              <a:t> 소재 중학교 졸업예정자는 </a:t>
            </a:r>
            <a:r>
              <a:rPr lang="ko-KR" altLang="en-US" sz="2800" b="1" i="1" u="sng" kern="0" spc="-80" dirty="0">
                <a:solidFill>
                  <a:srgbClr val="FF0000"/>
                </a:solidFill>
                <a:latin typeface="+mn-ea"/>
              </a:rPr>
              <a:t>소속 학교가 인접한</a:t>
            </a:r>
            <a:r>
              <a:rPr lang="ko-KR" altLang="en-US" sz="2800" b="1" i="1" u="sng" kern="0" spc="-80" dirty="0">
                <a:solidFill>
                  <a:srgbClr val="000000"/>
                </a:solidFill>
                <a:latin typeface="+mn-ea"/>
              </a:rPr>
              <a:t> 타 학군</a:t>
            </a:r>
            <a:r>
              <a:rPr lang="ko-KR" altLang="en-US" sz="2800" b="1" kern="0" spc="-80" dirty="0">
                <a:solidFill>
                  <a:srgbClr val="000000"/>
                </a:solidFill>
                <a:latin typeface="+mn-ea"/>
              </a:rPr>
              <a:t>에  지원할 수 있다</a:t>
            </a:r>
            <a:r>
              <a:rPr lang="en-US" altLang="ko-KR" sz="2800" b="1" kern="0" spc="-80" dirty="0" smtClean="0">
                <a:solidFill>
                  <a:srgbClr val="000000"/>
                </a:solidFill>
                <a:latin typeface="+mn-ea"/>
              </a:rPr>
              <a:t>.</a:t>
            </a: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1062175" y="908720"/>
            <a:ext cx="9674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844083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4</a:t>
            </a:r>
            <a:r>
              <a:rPr kumimoji="0" lang="ko-KR" altLang="en-US" sz="2800" b="1" i="0" u="none" strike="noStrike" kern="1200" cap="none" spc="-74" normalizeH="0" baseline="0" noProof="0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쪽</a:t>
            </a:r>
            <a:endParaRPr kumimoji="0" lang="ko-KR" altLang="en-US" sz="2800" b="0" i="0" u="none" strike="noStrike" kern="1200" cap="none" spc="-74" normalizeH="0" baseline="0" noProof="0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942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4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482159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평준화지역</a:t>
              </a:r>
              <a:r>
                <a:rPr kumimoji="0" lang="ko-KR" altLang="en-US" sz="24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</a:t>
              </a: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지원 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자격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lang="en-US" altLang="ko-KR" sz="2800" b="1" spc="-74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 </a:t>
              </a:r>
              <a:r>
                <a:rPr lang="en-US" altLang="ko-KR" sz="2800" b="1" spc="-74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4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4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51520" y="1675705"/>
            <a:ext cx="8523206" cy="4468724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ko-KR" altLang="en-US" sz="2800" b="1" kern="0" spc="-80" dirty="0" smtClean="0">
                <a:solidFill>
                  <a:srgbClr val="FF0000"/>
                </a:solidFill>
                <a:latin typeface="+mn-ea"/>
              </a:rPr>
              <a:t>   </a:t>
            </a:r>
            <a:r>
              <a:rPr lang="ko-KR" altLang="en-US" sz="2800" b="1" u="sng" kern="0" spc="-80" dirty="0" smtClean="0">
                <a:solidFill>
                  <a:srgbClr val="FF0000"/>
                </a:solidFill>
                <a:latin typeface="+mn-ea"/>
              </a:rPr>
              <a:t>소속 </a:t>
            </a:r>
            <a:r>
              <a:rPr lang="ko-KR" altLang="en-US" sz="2800" b="1" u="sng" kern="0" spc="-80" dirty="0">
                <a:solidFill>
                  <a:srgbClr val="FF0000"/>
                </a:solidFill>
                <a:latin typeface="+mn-ea"/>
              </a:rPr>
              <a:t>학교가 인접한</a:t>
            </a:r>
            <a:r>
              <a:rPr lang="ko-KR" altLang="en-US" sz="2800" b="1" u="sng" kern="0" spc="-80" dirty="0">
                <a:solidFill>
                  <a:srgbClr val="000000"/>
                </a:solidFill>
                <a:latin typeface="+mn-ea"/>
              </a:rPr>
              <a:t> 타 학군</a:t>
            </a:r>
            <a:r>
              <a:rPr lang="ko-KR" altLang="en-US" sz="2800" b="1" kern="0" spc="-80" dirty="0">
                <a:solidFill>
                  <a:srgbClr val="000000"/>
                </a:solidFill>
                <a:latin typeface="+mn-ea"/>
              </a:rPr>
              <a:t>에  대한 </a:t>
            </a:r>
            <a:r>
              <a:rPr lang="ko-KR" altLang="en-US" sz="2800" b="1" kern="0" spc="-80" dirty="0" smtClean="0">
                <a:solidFill>
                  <a:srgbClr val="000000"/>
                </a:solidFill>
                <a:latin typeface="+mn-ea"/>
              </a:rPr>
              <a:t>정의</a:t>
            </a:r>
            <a:r>
              <a:rPr lang="en-US" altLang="ko-KR" sz="2800" b="1" kern="0" spc="-80" dirty="0" smtClean="0">
                <a:solidFill>
                  <a:srgbClr val="000000"/>
                </a:solidFill>
                <a:latin typeface="+mn-ea"/>
              </a:rPr>
              <a:t> </a:t>
            </a:r>
            <a:endParaRPr lang="en-US" altLang="ko-KR" sz="2800" b="1" kern="0" spc="-80" dirty="0">
              <a:solidFill>
                <a:srgbClr val="000000"/>
              </a:solidFill>
              <a:latin typeface="+mn-ea"/>
            </a:endParaRPr>
          </a:p>
          <a:p>
            <a:pPr algn="just">
              <a:lnSpc>
                <a:spcPct val="150000"/>
              </a:lnSpc>
            </a:pPr>
            <a:r>
              <a:rPr lang="ko-KR" altLang="en-US" sz="2400" b="1" kern="0" spc="-80" dirty="0" smtClean="0">
                <a:solidFill>
                  <a:srgbClr val="000000"/>
                </a:solidFill>
                <a:latin typeface="+mn-ea"/>
              </a:rPr>
              <a:t>   </a:t>
            </a:r>
            <a:r>
              <a:rPr lang="ko-KR" altLang="en-US" sz="2800" b="1" kern="0" spc="-80" dirty="0" smtClean="0">
                <a:solidFill>
                  <a:srgbClr val="000000"/>
                </a:solidFill>
                <a:latin typeface="+mn-ea"/>
              </a:rPr>
              <a:t>중학교 </a:t>
            </a:r>
            <a:r>
              <a:rPr lang="ko-KR" altLang="en-US" sz="2800" b="1" kern="0" spc="-80" dirty="0">
                <a:solidFill>
                  <a:srgbClr val="000000"/>
                </a:solidFill>
                <a:latin typeface="+mn-ea"/>
              </a:rPr>
              <a:t>소재지가 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  </a:t>
            </a:r>
            <a:endParaRPr lang="en-US" altLang="ko-KR" sz="2800" b="1" kern="0" dirty="0">
              <a:solidFill>
                <a:srgbClr val="000000"/>
              </a:solidFill>
              <a:latin typeface="+mn-e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창원시 성산구</a:t>
            </a:r>
            <a:r>
              <a:rPr lang="en-US" altLang="ko-KR" sz="2800" b="1" kern="0" dirty="0">
                <a:solidFill>
                  <a:srgbClr val="000000"/>
                </a:solidFill>
                <a:latin typeface="+mn-ea"/>
              </a:rPr>
              <a:t>·</a:t>
            </a:r>
            <a:r>
              <a:rPr lang="ko-KR" altLang="en-US" sz="2800" b="1" kern="0" dirty="0" err="1">
                <a:solidFill>
                  <a:srgbClr val="000000"/>
                </a:solidFill>
                <a:latin typeface="+mn-ea"/>
              </a:rPr>
              <a:t>의창구</a:t>
            </a:r>
            <a:r>
              <a:rPr lang="en-US" altLang="ko-KR" sz="2800" b="1" kern="0" dirty="0">
                <a:solidFill>
                  <a:srgbClr val="000000"/>
                </a:solidFill>
                <a:latin typeface="+mn-ea"/>
              </a:rPr>
              <a:t> : </a:t>
            </a:r>
            <a:r>
              <a:rPr lang="en-US" altLang="ko-KR" sz="2800" b="1" kern="0" dirty="0">
                <a:latin typeface="+mn-ea"/>
              </a:rPr>
              <a:t>1,</a:t>
            </a:r>
            <a:r>
              <a:rPr lang="en-US" altLang="ko-KR" sz="2800" b="1" kern="0" dirty="0">
                <a:solidFill>
                  <a:srgbClr val="0000CC"/>
                </a:solidFill>
                <a:latin typeface="+mn-ea"/>
              </a:rPr>
              <a:t> 2, 4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학군 지원</a:t>
            </a:r>
            <a:endParaRPr lang="en-US" altLang="ko-KR" sz="2800" b="1" kern="0" dirty="0">
              <a:solidFill>
                <a:srgbClr val="000000"/>
              </a:solidFill>
              <a:latin typeface="+mn-e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창원시 마산합포구</a:t>
            </a:r>
            <a:r>
              <a:rPr lang="en-US" altLang="ko-KR" sz="2800" b="1" kern="0" dirty="0">
                <a:solidFill>
                  <a:srgbClr val="000000"/>
                </a:solidFill>
                <a:latin typeface="+mn-ea"/>
              </a:rPr>
              <a:t>·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마산회원구 </a:t>
            </a:r>
            <a:r>
              <a:rPr lang="en-US" altLang="ko-KR" sz="2800" b="1" kern="0" dirty="0">
                <a:solidFill>
                  <a:srgbClr val="000000"/>
                </a:solidFill>
                <a:latin typeface="+mn-ea"/>
              </a:rPr>
              <a:t>: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800" b="1" kern="0" dirty="0">
                <a:solidFill>
                  <a:srgbClr val="0000CC"/>
                </a:solidFill>
                <a:latin typeface="+mn-ea"/>
              </a:rPr>
              <a:t>1, </a:t>
            </a:r>
            <a:r>
              <a:rPr lang="en-US" altLang="ko-KR" sz="2800" b="1" kern="0" dirty="0">
                <a:latin typeface="+mn-ea"/>
              </a:rPr>
              <a:t>2,</a:t>
            </a:r>
            <a:r>
              <a:rPr lang="en-US" altLang="ko-KR" sz="2800" b="1" kern="0" dirty="0">
                <a:solidFill>
                  <a:srgbClr val="0000CC"/>
                </a:solidFill>
                <a:latin typeface="+mn-ea"/>
              </a:rPr>
              <a:t> 3</a:t>
            </a:r>
            <a:r>
              <a:rPr lang="ko-KR" altLang="en-US" sz="2800" b="1" kern="0" dirty="0">
                <a:solidFill>
                  <a:srgbClr val="000000"/>
                </a:solidFill>
                <a:latin typeface="+mn-ea"/>
              </a:rPr>
              <a:t>학군</a:t>
            </a:r>
            <a:endParaRPr lang="en-US" altLang="ko-KR" sz="2800" b="1" kern="0" dirty="0">
              <a:solidFill>
                <a:srgbClr val="000000"/>
              </a:solidFill>
              <a:latin typeface="+mn-e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진주시 </a:t>
            </a:r>
            <a:r>
              <a:rPr lang="en-US" altLang="ko-KR" sz="2800" b="1" dirty="0">
                <a:solidFill>
                  <a:srgbClr val="000000"/>
                </a:solidFill>
                <a:latin typeface="+mn-ea"/>
              </a:rPr>
              <a:t>:</a:t>
            </a: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800" b="1" dirty="0">
                <a:solidFill>
                  <a:srgbClr val="0000CC"/>
                </a:solidFill>
                <a:latin typeface="+mn-ea"/>
              </a:rPr>
              <a:t>2, </a:t>
            </a:r>
            <a:r>
              <a:rPr lang="en-US" altLang="ko-KR" sz="2800" b="1" dirty="0">
                <a:latin typeface="+mn-ea"/>
              </a:rPr>
              <a:t>3</a:t>
            </a: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학군</a:t>
            </a:r>
            <a:endParaRPr lang="en-US" altLang="ko-KR" sz="2800" b="1" dirty="0">
              <a:solidFill>
                <a:srgbClr val="000000"/>
              </a:solidFill>
              <a:latin typeface="+mn-ea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김해시 </a:t>
            </a:r>
            <a:r>
              <a:rPr lang="en-US" altLang="ko-KR" sz="2800" b="1" dirty="0">
                <a:solidFill>
                  <a:srgbClr val="000000"/>
                </a:solidFill>
                <a:latin typeface="+mn-ea"/>
              </a:rPr>
              <a:t>:</a:t>
            </a: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 </a:t>
            </a:r>
            <a:r>
              <a:rPr lang="en-US" altLang="ko-KR" sz="2800" b="1" dirty="0">
                <a:solidFill>
                  <a:srgbClr val="0000CC"/>
                </a:solidFill>
                <a:latin typeface="+mn-ea"/>
              </a:rPr>
              <a:t>1, 2, </a:t>
            </a:r>
            <a:r>
              <a:rPr lang="en-US" altLang="ko-KR" sz="2800" b="1" dirty="0">
                <a:latin typeface="+mn-ea"/>
              </a:rPr>
              <a:t>4</a:t>
            </a:r>
            <a:r>
              <a:rPr lang="ko-KR" altLang="en-US" sz="2800" b="1" dirty="0">
                <a:solidFill>
                  <a:srgbClr val="000000"/>
                </a:solidFill>
                <a:latin typeface="+mn-ea"/>
              </a:rPr>
              <a:t>학군</a:t>
            </a:r>
            <a:endParaRPr lang="en-US" altLang="ko-KR" sz="2800" b="1" dirty="0">
              <a:solidFill>
                <a:srgbClr val="000000"/>
              </a:solidFill>
              <a:latin typeface="+mn-ea"/>
            </a:endParaRPr>
          </a:p>
          <a:p>
            <a:pPr marL="457200" marR="0" lvl="0" indent="-457200" algn="just" defTabSz="914400" rtl="0" eaLnBrk="1" fontAlgn="base" latinLnBrk="1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en-US" altLang="ko-KR" sz="2800" b="1" i="0" u="none" strike="noStrike" kern="1200" cap="none" spc="-15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3007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5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5219416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평준화지역에 지원할 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때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 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4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28422" y="1750992"/>
            <a:ext cx="8887156" cy="4849982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경남 소재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중학교 졸업자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타 시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 중학교 졸업자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법령에 의하여 중학교 졸업자와 동등의 학력이 있다고 인정하는 자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타 시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도 특성화중학교 및 자율학교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추첨 이외의 방법으로 학생을 선발한 경우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졸업 예정자가 평준화지역에 지원할 시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다음과 같이 지원하여야 한다</a:t>
            </a:r>
            <a:r>
              <a:rPr kumimoji="1" lang="en-US" altLang="ko-KR" sz="28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538163" marR="0" lvl="0" indent="-538163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7063" algn="l"/>
              </a:tabLst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1)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거주지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평준화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지역인 경우 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거주지가 속한 학군에 지원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  <a:p>
            <a:pPr marL="538163" marR="0" lvl="0" indent="-538163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8163" algn="l"/>
              </a:tabLst>
              <a:defRPr/>
            </a:pP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 - </a:t>
            </a:r>
            <a:r>
              <a:rPr kumimoji="1" lang="ko-KR" altLang="en-US" sz="2400" b="0" i="0" u="none" strike="noStrike" kern="1200" cap="none" spc="-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거주지가 </a:t>
            </a:r>
            <a:r>
              <a:rPr kumimoji="1" lang="ko-KR" altLang="en-US" sz="2400" b="0" i="0" u="none" strike="noStrike" kern="1200" cap="none" spc="-30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창원시ㆍ진주시ㆍ김해시의</a:t>
            </a:r>
            <a:r>
              <a:rPr kumimoji="1" lang="ko-KR" altLang="en-US" sz="2400" b="0" i="0" u="none" strike="noStrike" kern="1200" cap="none" spc="-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읍 이하 지역</a:t>
            </a:r>
            <a:r>
              <a:rPr kumimoji="1" lang="en-US" altLang="ko-KR" sz="2400" b="0" i="0" u="none" strike="noStrike" kern="1200" cap="none" spc="-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2400" b="0" i="0" u="none" strike="noStrike" kern="1200" cap="none" spc="-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장유 </a:t>
            </a:r>
            <a:r>
              <a:rPr kumimoji="1" lang="en-US" altLang="ko-KR" sz="2400" b="0" i="0" u="none" strike="noStrike" kern="1200" cap="none" spc="-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1, 2, 3</a:t>
            </a:r>
            <a:r>
              <a:rPr kumimoji="1" lang="ko-KR" altLang="en-US" sz="2400" b="0" i="0" u="none" strike="noStrike" kern="1200" cap="none" spc="-30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동 포함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), </a:t>
            </a:r>
            <a:r>
              <a:rPr kumimoji="1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창원시 성산구 신촌동</a:t>
            </a:r>
            <a:r>
              <a:rPr kumimoji="1" lang="en-US" altLang="ko-KR" sz="24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kumimoji="1" lang="ko-KR" altLang="en-US" sz="2400" b="0" i="0" u="none" strike="noStrike" kern="1200" cap="none" spc="-15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마산 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회원구 </a:t>
            </a:r>
            <a:r>
              <a:rPr kumimoji="1" lang="ko-KR" altLang="en-US" sz="2400" b="0" i="0" u="none" strike="noStrike" kern="1200" cap="none" spc="-15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구암동</a:t>
            </a:r>
            <a:r>
              <a:rPr kumimoji="1" lang="ko-KR" altLang="en-US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지역인 경우는 타 학군에 지원할 수 있다</a:t>
            </a:r>
            <a:r>
              <a:rPr kumimoji="1" lang="en-US" altLang="ko-KR" sz="2400" b="0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538163" marR="0" lvl="0" indent="-538163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627063" algn="l"/>
              </a:tabLst>
              <a:defRPr/>
            </a:pP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   2)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FF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거주지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가 비평준화지역인 경우 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희망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하는 </a:t>
            </a:r>
            <a:r>
              <a:rPr kumimoji="1" lang="en-US" altLang="ko-KR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kumimoji="1" lang="ko-KR" altLang="en-US" sz="2400" b="1" i="0" u="none" strike="noStrike" kern="1200" cap="none" spc="-15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개 학군에 지원</a:t>
            </a: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26908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자격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6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6453226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외고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국제고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자사고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 동시 지원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 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4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07504" y="1677994"/>
            <a:ext cx="8887156" cy="2474524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ko-KR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8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외고</a:t>
            </a:r>
            <a:r>
              <a:rPr lang="en-US" altLang="ko-KR" sz="28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8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국제고</a:t>
            </a:r>
            <a:r>
              <a:rPr lang="en-US" altLang="ko-KR" sz="28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8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자사고 포함</a:t>
            </a:r>
            <a:r>
              <a:rPr lang="en-US" altLang="ko-KR" sz="28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8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지원자는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학군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 내 학교장 전형 학교는 제외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 </a:t>
            </a:r>
            <a:r>
              <a:rPr lang="ko-KR" altLang="en-US" sz="3200" b="1" u="sng" dirty="0" err="1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동시지원</a:t>
            </a:r>
            <a:r>
              <a:rPr lang="ko-KR" altLang="en-US" sz="2400" b="1" u="sng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가능</a:t>
            </a:r>
            <a:endParaRPr lang="ko-KR" altLang="en-US" sz="2400" dirty="0">
              <a:solidFill>
                <a:srgbClr val="9933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(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지원방법은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번에 준함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타 시도 외고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국제고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자사고 동일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457200" marR="0" lvl="0" indent="-457200" algn="just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endParaRPr kumimoji="1" lang="en-US" altLang="ko-KR" sz="2400" b="1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37167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5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322301" y="1690155"/>
            <a:ext cx="8678855" cy="4708981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150000"/>
              </a:lnSpc>
            </a:pPr>
            <a:endParaRPr lang="en-US" altLang="ko-KR" sz="20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가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원서 접수 기간：</a:t>
            </a:r>
            <a:r>
              <a:rPr lang="en-US" altLang="ko-KR" sz="20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2022. </a:t>
            </a:r>
            <a:r>
              <a:rPr lang="en-US" altLang="ko-KR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12. </a:t>
            </a:r>
            <a:r>
              <a:rPr lang="en-US" altLang="ko-KR" sz="20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19.(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09:00∼ 12. </a:t>
            </a:r>
            <a:r>
              <a:rPr lang="en-US" altLang="ko-KR" sz="20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21.(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</a:t>
            </a:r>
            <a:r>
              <a:rPr lang="en-US" altLang="ko-KR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en-US" altLang="ko-KR" sz="20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16:00</a:t>
            </a:r>
          </a:p>
          <a:p>
            <a:pPr lvl="0" algn="just">
              <a:lnSpc>
                <a:spcPct val="150000"/>
              </a:lnSpc>
            </a:pP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나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원서 작성 장소 및 접수처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0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en-US" altLang="ko-KR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경상남도 내 중학교 졸업자 또는 졸업예정자</a:t>
            </a:r>
          </a:p>
          <a:p>
            <a:pPr lvl="0" algn="just">
              <a:lnSpc>
                <a:spcPct val="150000"/>
              </a:lnSpc>
            </a:pP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000" u="sng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출신중학교에서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NEIS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원서접수 프로그램을 활용하여 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원서 작성</a:t>
            </a:r>
            <a:endParaRPr lang="en-US" altLang="ko-KR" sz="20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-&gt; 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교육지원청에 접수</a:t>
            </a:r>
            <a:endParaRPr lang="en-US" altLang="ko-KR" sz="20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sz="20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en-US" altLang="ko-KR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그 외 지원자</a:t>
            </a:r>
            <a:r>
              <a:rPr lang="en-US" altLang="ko-KR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검정고시 합격자 등</a:t>
            </a:r>
            <a:r>
              <a:rPr lang="en-US" altLang="ko-KR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본인이 지원하는 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교육지원청에서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NEIS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원서접수</a:t>
            </a:r>
            <a:endParaRPr lang="en-US" altLang="ko-KR" sz="20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프로그램을 활용하여 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원서를 작성하고 접수</a:t>
            </a:r>
            <a:endParaRPr lang="en-US" altLang="ko-KR" sz="20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(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교육지원청은 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고입원서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작성대장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비치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</p:txBody>
      </p:sp>
      <p:sp>
        <p:nvSpPr>
          <p:cNvPr id="16" name="Text Box 43"/>
          <p:cNvSpPr txBox="1">
            <a:spLocks noChangeArrowheads="1"/>
          </p:cNvSpPr>
          <p:nvPr/>
        </p:nvSpPr>
        <p:spPr bwMode="auto">
          <a:xfrm>
            <a:off x="500610" y="1712609"/>
            <a:ext cx="5912553" cy="46166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soft" dir="tl">
              <a:rot lat="0" lon="0" rev="0"/>
            </a:lightRig>
          </a:scene3d>
          <a:sp3d prstMaterial="softEdge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ko-KR" sz="24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1.  </a:t>
            </a:r>
            <a:r>
              <a:rPr lang="ko-KR" altLang="en-US" sz="24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원서  작성 및 접수</a:t>
            </a:r>
            <a:r>
              <a:rPr lang="en-US" altLang="ko-KR" sz="24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(NEIS </a:t>
            </a:r>
            <a:r>
              <a:rPr lang="ko-KR" altLang="en-US" sz="24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</a:t>
            </a:r>
            <a:r>
              <a:rPr lang="ko-KR" altLang="en-US" sz="24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 프로그램</a:t>
            </a:r>
            <a:r>
              <a:rPr lang="en-US" altLang="ko-KR" sz="2400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400" b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95992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2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92066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4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, 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5, 6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25499" y="1536534"/>
            <a:ext cx="8821699" cy="5124480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ko-KR" sz="20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en-US" altLang="ko-KR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 err="1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0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</a:t>
            </a:r>
            <a:r>
              <a:rPr lang="ko-KR" altLang="en-US" sz="24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교육지원청은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NEIS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고입 프로그램으로 학교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또는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에서 제출한 원서를 접수하되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지원자의 자격 해당 여부 및 관련서류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증빙서류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NEIS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고입 프로그램 출력물 등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 오류가 없는지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점검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원서 작성 및 접수 방법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1) </a:t>
            </a:r>
            <a:r>
              <a:rPr lang="ko-KR" altLang="en-US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입학원서 작성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시에는 배정을 희망하는 고등학교를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각</a:t>
            </a:r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u="sng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지원할 수 있는 학교 수만큼 </a:t>
            </a:r>
            <a:r>
              <a:rPr lang="ko-KR" altLang="en-US" sz="22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복수지</a:t>
            </a:r>
            <a:endParaRPr lang="en-US" altLang="ko-KR" sz="22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하여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제출</a:t>
            </a:r>
            <a:endParaRPr lang="en-US" altLang="ko-KR" sz="2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</a:t>
            </a:r>
            <a:r>
              <a:rPr lang="en-US" altLang="ko-KR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외고</a:t>
            </a:r>
            <a:r>
              <a:rPr lang="en-US" altLang="ko-KR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국제고</a:t>
            </a:r>
            <a:r>
              <a:rPr lang="en-US" altLang="ko-KR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자사고 포함</a:t>
            </a:r>
            <a:r>
              <a:rPr lang="en-US" altLang="ko-KR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지원자 중 </a:t>
            </a:r>
            <a:r>
              <a:rPr lang="ko-KR" altLang="en-US" sz="22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학군</a:t>
            </a:r>
            <a:r>
              <a:rPr lang="en-US" altLang="ko-KR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 내 학교장 전형 학교는 제외</a:t>
            </a:r>
            <a:r>
              <a:rPr lang="en-US" altLang="ko-KR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 </a:t>
            </a:r>
            <a:r>
              <a:rPr lang="ko-KR" altLang="en-US" sz="2200" dirty="0" err="1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동시지원할</a:t>
            </a:r>
            <a:r>
              <a:rPr lang="ko-KR" altLang="en-US" sz="2200" dirty="0">
                <a:solidFill>
                  <a:srgbClr val="9933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경우 </a:t>
            </a:r>
            <a:r>
              <a:rPr lang="en-US" altLang="ko-KR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지망은 외고</a:t>
            </a:r>
            <a:r>
              <a:rPr lang="en-US" altLang="ko-KR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국제고</a:t>
            </a:r>
            <a:r>
              <a:rPr lang="en-US" altLang="ko-KR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자사고</a:t>
            </a:r>
            <a:r>
              <a:rPr lang="en-US" altLang="ko-KR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를 지원하고</a:t>
            </a:r>
            <a:r>
              <a:rPr lang="en-US" altLang="ko-KR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en-US" altLang="ko-KR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지망부터 일반지원자와 동일하게 복수지원 </a:t>
            </a:r>
            <a:r>
              <a:rPr lang="ko-KR" altLang="en-US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한다</a:t>
            </a:r>
            <a:r>
              <a:rPr lang="en-US" altLang="ko-KR" sz="2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 </a:t>
            </a:r>
            <a:endParaRPr lang="en-US" altLang="ko-KR" sz="22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55888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3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6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6856" y="1838326"/>
            <a:ext cx="8821699" cy="1384995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indent="-457200">
              <a:buFontTx/>
              <a:buChar char="-"/>
            </a:pPr>
            <a:r>
              <a:rPr lang="ko-KR" altLang="en-US" sz="2800" dirty="0"/>
              <a:t>남녀별 지원 학교 수 </a:t>
            </a:r>
            <a:r>
              <a:rPr lang="en-US" altLang="ko-KR" sz="2800" dirty="0"/>
              <a:t>(</a:t>
            </a:r>
            <a:r>
              <a:rPr lang="en-US" altLang="ko-KR" sz="2800" dirty="0" smtClean="0"/>
              <a:t>p.5) </a:t>
            </a:r>
            <a:r>
              <a:rPr lang="ko-KR" altLang="en-US" sz="2800" dirty="0"/>
              <a:t>참조</a:t>
            </a:r>
            <a:endParaRPr lang="en-US" altLang="ko-KR" sz="2800" dirty="0"/>
          </a:p>
          <a:p>
            <a:endParaRPr lang="en-US" altLang="ko-KR" sz="2800" dirty="0"/>
          </a:p>
          <a:p>
            <a:pPr marL="457200" indent="-457200">
              <a:buFontTx/>
              <a:buChar char="-"/>
            </a:pPr>
            <a:r>
              <a:rPr lang="ko-KR" altLang="en-US" sz="2800" dirty="0">
                <a:solidFill>
                  <a:srgbClr val="C00000"/>
                </a:solidFill>
              </a:rPr>
              <a:t>해당</a:t>
            </a:r>
            <a:r>
              <a:rPr lang="en-US" altLang="ko-KR" sz="2800" dirty="0">
                <a:solidFill>
                  <a:srgbClr val="C00000"/>
                </a:solidFill>
              </a:rPr>
              <a:t>(</a:t>
            </a:r>
            <a:r>
              <a:rPr lang="ko-KR" altLang="en-US" sz="2800" dirty="0">
                <a:solidFill>
                  <a:srgbClr val="C00000"/>
                </a:solidFill>
              </a:rPr>
              <a:t>희망</a:t>
            </a:r>
            <a:r>
              <a:rPr lang="en-US" altLang="ko-KR" sz="2800" dirty="0">
                <a:solidFill>
                  <a:srgbClr val="C00000"/>
                </a:solidFill>
              </a:rPr>
              <a:t>)</a:t>
            </a:r>
            <a:r>
              <a:rPr lang="ko-KR" altLang="en-US" sz="2800" dirty="0">
                <a:solidFill>
                  <a:srgbClr val="C00000"/>
                </a:solidFill>
              </a:rPr>
              <a:t> 학군 지원</a:t>
            </a:r>
            <a:r>
              <a:rPr lang="en-US" altLang="ko-KR" sz="2800" dirty="0">
                <a:solidFill>
                  <a:srgbClr val="C00000"/>
                </a:solidFill>
              </a:rPr>
              <a:t>(</a:t>
            </a:r>
            <a:r>
              <a:rPr lang="ko-KR" altLang="en-US" sz="2800" dirty="0">
                <a:solidFill>
                  <a:srgbClr val="C00000"/>
                </a:solidFill>
              </a:rPr>
              <a:t>예시</a:t>
            </a:r>
            <a:r>
              <a:rPr lang="en-US" altLang="ko-KR" sz="2800" dirty="0" smtClean="0">
                <a:solidFill>
                  <a:srgbClr val="C00000"/>
                </a:solidFill>
              </a:rPr>
              <a:t>)</a:t>
            </a:r>
            <a:endParaRPr lang="ko-KR" altLang="en-US" sz="2000" dirty="0">
              <a:solidFill>
                <a:srgbClr val="C00000"/>
              </a:solidFill>
            </a:endParaRPr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2339704"/>
              </p:ext>
            </p:extLst>
          </p:nvPr>
        </p:nvGraphicFramePr>
        <p:xfrm>
          <a:off x="241164" y="3629707"/>
          <a:ext cx="8784974" cy="2062734"/>
        </p:xfrm>
        <a:graphic>
          <a:graphicData uri="http://schemas.openxmlformats.org/drawingml/2006/table">
            <a:tbl>
              <a:tblPr/>
              <a:tblGrid>
                <a:gridCol w="9804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4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4349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5518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95518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955189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23870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92476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227365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</a:tblGrid>
              <a:tr h="27279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구분</a:t>
                      </a:r>
                      <a:endParaRPr lang="ko-KR" altLang="en-US" sz="18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1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1</a:t>
                      </a:r>
                      <a:r>
                        <a:rPr lang="ko-KR" altLang="en-US" sz="1800" b="1" kern="0" spc="-110" dirty="0" err="1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지망교</a:t>
                      </a:r>
                      <a:endParaRPr lang="ko-KR" altLang="en-US" sz="1800" b="1" kern="0" spc="-1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7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2</a:t>
                      </a:r>
                      <a:r>
                        <a:rPr lang="ko-KR" altLang="en-US" sz="1800" b="1" kern="0" spc="-170" dirty="0" err="1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지망교</a:t>
                      </a:r>
                      <a:endParaRPr lang="ko-KR" altLang="en-US" sz="1800" b="1" kern="0" spc="-17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kern="0" spc="-3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9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3</a:t>
                      </a:r>
                      <a:r>
                        <a:rPr lang="ko-KR" altLang="en-US" sz="1800" b="1" kern="0" spc="-190" dirty="0" err="1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지망교</a:t>
                      </a:r>
                      <a:endParaRPr lang="ko-KR" altLang="en-US" sz="1800" b="1" kern="0" spc="-1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kern="0" spc="-19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9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4</a:t>
                      </a:r>
                      <a:r>
                        <a:rPr lang="ko-KR" altLang="en-US" sz="1800" b="1" kern="0" spc="-190" dirty="0" err="1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지망교</a:t>
                      </a:r>
                      <a:endParaRPr lang="ko-KR" altLang="en-US" sz="1800" b="1" kern="0" spc="-1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kern="0" spc="-19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800" b="1" kern="0" spc="-19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5</a:t>
                      </a:r>
                      <a:r>
                        <a:rPr lang="ko-KR" altLang="en-US" sz="1800" b="1" kern="0" spc="-190" dirty="0" err="1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지망교</a:t>
                      </a:r>
                      <a:endParaRPr lang="ko-KR" altLang="en-US" sz="1800" b="1" kern="0" spc="-19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800" b="1" kern="0" spc="-19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0" spc="-190" dirty="0" smtClean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6</a:t>
                      </a:r>
                      <a:r>
                        <a:rPr lang="ko-KR" altLang="en-US" sz="1800" b="1" kern="0" spc="-190" dirty="0" err="1" smtClean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지망교</a:t>
                      </a:r>
                      <a:endParaRPr lang="ko-KR" altLang="en-US" sz="1800" b="1" kern="0" spc="-190" dirty="0" smtClean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CF5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b="1" kern="0" spc="-17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4401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70" dirty="0">
                          <a:solidFill>
                            <a:srgbClr val="FF0000"/>
                          </a:solidFill>
                          <a:effectLst/>
                          <a:ea typeface="신명 신명조"/>
                        </a:rPr>
                        <a:t>일반지원자</a:t>
                      </a:r>
                      <a:endParaRPr lang="ko-KR" altLang="en-US" sz="1400" b="1" kern="0" spc="-17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3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A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B</a:t>
                      </a:r>
                      <a:r>
                        <a:rPr lang="ko-KR" altLang="en-US" sz="1600" kern="0" spc="-10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kern="0" spc="-1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C</a:t>
                      </a:r>
                      <a:r>
                        <a:rPr lang="ko-KR" altLang="en-US" sz="1600" kern="0" spc="-10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kern="0" spc="-1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D</a:t>
                      </a:r>
                      <a:r>
                        <a:rPr lang="ko-KR" altLang="en-US" sz="1600" kern="0" spc="-10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kern="0" spc="-10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E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500" kern="0" spc="-16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600" kern="0" spc="-10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marL="64770" marR="64770" marT="17907" marB="17907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519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170" dirty="0">
                          <a:solidFill>
                            <a:srgbClr val="FF0000"/>
                          </a:solidFill>
                          <a:effectLst/>
                          <a:ea typeface="신명 신명조"/>
                        </a:rPr>
                        <a:t>동시지원자 </a:t>
                      </a:r>
                      <a:endParaRPr lang="ko-KR" altLang="en-US" sz="1400" b="1" kern="0" spc="-170" dirty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21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외고</a:t>
                      </a:r>
                      <a:r>
                        <a:rPr lang="en-US" altLang="ko-KR" sz="1600" b="1" kern="0" spc="-21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(</a:t>
                      </a:r>
                      <a:r>
                        <a:rPr lang="ko-KR" altLang="en-US" sz="1600" b="1" kern="0" spc="-21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전국단위 국제고</a:t>
                      </a:r>
                      <a:r>
                        <a:rPr lang="en-US" altLang="ko-KR" sz="1600" b="1" kern="0" spc="-21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, </a:t>
                      </a:r>
                      <a:r>
                        <a:rPr lang="ko-KR" altLang="en-US" sz="1600" b="1" kern="0" spc="-21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자사고 포함</a:t>
                      </a:r>
                      <a:r>
                        <a:rPr lang="en-US" altLang="ko-KR" sz="1600" b="1" kern="0" spc="-21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)</a:t>
                      </a:r>
                      <a:endParaRPr lang="ko-KR" altLang="en-US" sz="1600" b="1" kern="0" spc="-21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3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A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3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B</a:t>
                      </a:r>
                      <a:r>
                        <a:rPr lang="ko-KR" altLang="en-US" sz="1600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C</a:t>
                      </a:r>
                      <a:r>
                        <a:rPr lang="ko-KR" altLang="en-US" sz="1600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kern="0" spc="-10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D</a:t>
                      </a:r>
                      <a:r>
                        <a:rPr lang="ko-KR" altLang="en-US" sz="1600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600" kern="0" spc="-100" dirty="0">
                        <a:solidFill>
                          <a:srgbClr val="000000"/>
                        </a:solidFill>
                        <a:effectLst/>
                        <a:latin typeface="신명 신명조"/>
                      </a:endParaRPr>
                    </a:p>
                  </a:txBody>
                  <a:tcPr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신명 신명조"/>
                        </a:rPr>
                        <a:t>E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ea typeface="신명 신명조"/>
                        </a:rPr>
                        <a:t>고</a:t>
                      </a:r>
                      <a:endParaRPr lang="ko-KR" altLang="en-US" sz="1600" b="1" kern="0" spc="-10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002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4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6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25499" y="2032824"/>
            <a:ext cx="8821699" cy="4131900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우선배정 신청서 제출자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체육특기자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지체장애인</a:t>
            </a:r>
            <a:r>
              <a:rPr lang="en-US" altLang="ko-KR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다자</a:t>
            </a:r>
            <a:endParaRPr lang="en-US" altLang="ko-KR" sz="25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녀 학생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중증질환자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-&gt;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개교만 지원</a:t>
            </a:r>
            <a:endParaRPr lang="en-US" altLang="ko-KR" sz="25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나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교육지원대상자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국가유공자 </a:t>
            </a:r>
            <a:r>
              <a:rPr lang="ko-KR" altLang="en-US" sz="25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자녀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와 </a:t>
            </a:r>
            <a:r>
              <a:rPr lang="ko-KR" altLang="en-US" sz="25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특례입학대상자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5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-&gt; </a:t>
            </a:r>
            <a:r>
              <a:rPr lang="en-US" altLang="ko-KR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개교만 지원</a:t>
            </a:r>
            <a:endParaRPr lang="en-US" altLang="ko-KR" sz="25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교육지원대상자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국가유공자 자녀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전형 응시자는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보훈지청</a:t>
            </a:r>
            <a:endParaRPr lang="en-US" altLang="ko-KR" sz="25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 확인 또는 지원 학생 명의로 발급한 </a:t>
            </a:r>
            <a:r>
              <a:rPr lang="ko-KR" altLang="en-US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교육지원대상자 증</a:t>
            </a:r>
            <a:endParaRPr lang="en-US" altLang="ko-KR" sz="25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5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명서를</a:t>
            </a:r>
            <a:r>
              <a:rPr lang="ko-KR" altLang="en-US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첨부하여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일반학생과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동일하게 </a:t>
            </a:r>
            <a:r>
              <a:rPr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접수</a:t>
            </a:r>
            <a:endParaRPr lang="en-US" altLang="ko-KR" sz="25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45880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5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6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1669388"/>
            <a:ext cx="8821699" cy="5078313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3) 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체육특기자 전형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도교육청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체육특기자 </a:t>
            </a:r>
            <a:r>
              <a:rPr lang="ko-KR" altLang="en-US" sz="2400" dirty="0" err="1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심사계획</a:t>
            </a:r>
            <a:r>
              <a:rPr lang="en-US" altLang="ko-KR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체육예술건</a:t>
            </a:r>
            <a:endParaRPr lang="en-US" altLang="ko-KR" sz="2400" dirty="0" smtClean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강과</a:t>
            </a:r>
            <a:r>
              <a:rPr lang="en-US" altLang="ko-KR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 따라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체육특기자로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확정된 확인서 등을 첨부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-&gt;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일반학생과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동일하게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4) 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특례입학대상자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sz="24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도교육청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심사계획에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따라 </a:t>
            </a:r>
            <a:r>
              <a:rPr lang="ko-KR" altLang="en-US" sz="2400" u="sng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출신중학교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신중학교가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없는 자는 지원하는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u="sng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에서 구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비서류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내용 및 사실여부 확인 후 특례입학 신청서를 작성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-&gt; </a:t>
            </a:r>
            <a:r>
              <a:rPr lang="ko-KR" altLang="en-US" sz="2400" u="sng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학교장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출신중학교가 없는 자는 지원하는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원청</a:t>
            </a:r>
            <a:r>
              <a:rPr lang="ko-KR" altLang="en-US" sz="2400" u="sng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교육장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확인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-&gt;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신청서와 구비서류를 경상남도교육청</a:t>
            </a:r>
            <a:endParaRPr lang="en-US" altLang="ko-KR" sz="24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smtClean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진로교육과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개별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접수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8025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6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6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1669387"/>
            <a:ext cx="8821699" cy="5078313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5) </a:t>
            </a:r>
            <a:r>
              <a:rPr lang="ko-KR" altLang="en-US" sz="2400" dirty="0" err="1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동일교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배정을 희망하는 쌍생아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다생아 포함</a:t>
            </a: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각각 쌍생아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다생아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동일교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배정희망원을 작성하되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모든 </a:t>
            </a:r>
            <a:r>
              <a:rPr lang="ko-KR" altLang="en-US" sz="24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지망학교를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동일하게 기록</a:t>
            </a: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400" u="sng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단</a:t>
            </a:r>
            <a:r>
              <a:rPr lang="en-US" altLang="ko-KR" sz="2400" u="sng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u="sng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남녀 혼성 쌍둥이는 남녀공학 학교만 </a:t>
            </a:r>
            <a:r>
              <a:rPr lang="ko-KR" altLang="en-US" sz="2400" u="sng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기록</a:t>
            </a:r>
            <a:endParaRPr lang="en-US" altLang="ko-KR" sz="2400" u="sng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6)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b="1" dirty="0"/>
              <a:t>洞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 중학교 졸업자 또는 졸업예정자가</a:t>
            </a:r>
            <a:endParaRPr lang="ko-KR" altLang="en-US" sz="2400" b="1" dirty="0"/>
          </a:p>
          <a:p>
            <a:pPr lvl="0" algn="just">
              <a:lnSpc>
                <a:spcPct val="150000"/>
              </a:lnSpc>
            </a:pP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특정 농어촌 지역</a:t>
            </a:r>
            <a:r>
              <a:rPr lang="en-US" altLang="ko-KR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진주시 </a:t>
            </a:r>
            <a:r>
              <a:rPr lang="ko-KR" altLang="en-US" sz="2400" dirty="0" err="1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미천면</a:t>
            </a:r>
            <a:r>
              <a:rPr lang="en-US" altLang="ko-KR" sz="2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400" dirty="0" err="1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집현면</a:t>
            </a:r>
            <a:r>
              <a:rPr lang="en-US" altLang="ko-KR" sz="2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400" dirty="0" err="1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금곡면</a:t>
            </a:r>
            <a:r>
              <a:rPr lang="en-US" altLang="ko-KR" sz="2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김해시 </a:t>
            </a:r>
            <a:r>
              <a:rPr lang="ko-KR" altLang="en-US" sz="2400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상동면</a:t>
            </a:r>
            <a:r>
              <a:rPr lang="en-US" altLang="ko-KR" sz="24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 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가족이 중학교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일부터 원서접수일 현재까지 연속적으로 거주한 자로서 </a:t>
            </a:r>
            <a:r>
              <a:rPr lang="ko-KR" altLang="en-US" sz="24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일반고</a:t>
            </a:r>
            <a:r>
              <a:rPr lang="ko-KR" altLang="en-US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지원을 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희망하는 경우 주소지에서 가장 가까운 거리의 학교 </a:t>
            </a:r>
            <a:r>
              <a:rPr lang="en-US" altLang="ko-KR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4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지망까지 기록한다</a:t>
            </a:r>
            <a:r>
              <a:rPr lang="en-US" altLang="ko-KR" sz="24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822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7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6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72325" y="1751142"/>
            <a:ext cx="8821699" cy="4960332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7)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거제시 농어촌지역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면단위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지역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중학교 졸업자 또는 졸업예정자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</a:t>
            </a:r>
            <a:endParaRPr lang="en-US" altLang="ko-KR" sz="20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지역 </a:t>
            </a:r>
            <a:r>
              <a:rPr lang="ko-KR" altLang="en-US" sz="20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일반고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지원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희망하는 경우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주소지에서 가장 가까운 거리에 있는 </a:t>
            </a:r>
            <a:endParaRPr lang="en-US" altLang="ko-KR" sz="20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학교순으로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지망까지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기록</a:t>
            </a:r>
            <a:endParaRPr lang="en-US" altLang="ko-KR" sz="20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(1)</a:t>
            </a:r>
            <a:r>
              <a:rPr lang="en-US" altLang="ko-KR" b="1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학생이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거제시 </a:t>
            </a:r>
            <a:r>
              <a:rPr lang="ko-KR" altLang="en-US" b="1" dirty="0" err="1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면단위</a:t>
            </a:r>
            <a:r>
              <a:rPr lang="ko-KR" altLang="en-US" b="1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u="sng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중학교에서 입학 시부터 졸업</a:t>
            </a:r>
            <a:r>
              <a:rPr lang="en-US" altLang="ko-KR" b="1" u="sng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b="1" u="sng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예정</a:t>
            </a:r>
            <a:r>
              <a:rPr lang="en-US" altLang="ko-KR" b="1" u="sng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b="1" u="sng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시까지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교육과정을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이수</a:t>
            </a:r>
            <a:endParaRPr lang="en-US" altLang="ko-KR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(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예정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할 것과 동시에 </a:t>
            </a:r>
            <a:r>
              <a:rPr lang="ko-KR" altLang="en-US" b="1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본인 및 부모가 </a:t>
            </a:r>
            <a:r>
              <a:rPr lang="ko-KR" altLang="en-US" b="1" u="sng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면지역에</a:t>
            </a:r>
            <a:r>
              <a:rPr lang="ko-KR" altLang="en-US" b="1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u="sng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거주할 </a:t>
            </a:r>
            <a:r>
              <a:rPr lang="ko-KR" altLang="en-US" b="1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것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부모 중 한명이 직장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또는</a:t>
            </a:r>
            <a:endParaRPr lang="en-US" altLang="ko-KR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사업장 관계로 함께 거주하지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못할 경우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기간이 명시된 재직증명서 또는 사업자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등</a:t>
            </a:r>
            <a:endParaRPr lang="en-US" altLang="ko-KR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just">
              <a:lnSpc>
                <a:spcPct val="150000"/>
              </a:lnSpc>
            </a:pP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b="1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록증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제출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(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2) </a:t>
            </a:r>
            <a:r>
              <a:rPr lang="ko-KR" altLang="en-US" b="1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학생 본인이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거제시 </a:t>
            </a:r>
            <a:r>
              <a:rPr lang="ko-KR" altLang="en-US" b="1" dirty="0" err="1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면단위</a:t>
            </a:r>
            <a:r>
              <a:rPr lang="ko-KR" altLang="en-US" b="1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 err="1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초∙중학교</a:t>
            </a:r>
            <a:r>
              <a:rPr lang="ko-KR" altLang="en-US" b="1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전 교육과정을 이수</a:t>
            </a:r>
            <a:r>
              <a:rPr lang="en-US" altLang="ko-KR" b="1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b="1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예정</a:t>
            </a:r>
            <a:r>
              <a:rPr lang="en-US" altLang="ko-KR" b="1" dirty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b="1" dirty="0" smtClean="0">
                <a:solidFill>
                  <a:srgbClr val="FF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및 거주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초등학교</a:t>
            </a:r>
            <a:endParaRPr lang="en-US" altLang="ko-KR" b="1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 시부터 중학교 졸업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예정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시까지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할 </a:t>
            </a:r>
            <a:r>
              <a:rPr lang="ko-KR" altLang="en-US" b="1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것</a:t>
            </a:r>
            <a:endParaRPr lang="en-US" altLang="ko-KR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2. </a:t>
            </a:r>
            <a:r>
              <a:rPr lang="ko-KR" altLang="en-US" sz="20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hlinkClick r:id="rId4" action="ppaction://hlinkfile"/>
              </a:rPr>
              <a:t>제출 </a:t>
            </a:r>
            <a:r>
              <a:rPr lang="ko-KR" altLang="en-US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hlinkClick r:id="rId4" action="ppaction://hlinkfile"/>
              </a:rPr>
              <a:t>서류</a:t>
            </a:r>
            <a:endParaRPr lang="en-US" altLang="ko-KR" sz="20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0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 서식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p.16 ~ p.32) - </a:t>
            </a:r>
            <a:r>
              <a:rPr lang="ko-KR" altLang="en-US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서식 탑재 </a:t>
            </a:r>
            <a:r>
              <a:rPr lang="en-US" altLang="ko-KR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도교육청</a:t>
            </a:r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진로교육과</a:t>
            </a:r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자료실</a:t>
            </a:r>
            <a:endParaRPr lang="en-US" altLang="ko-KR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34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지원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8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lang="en-US" altLang="ko-KR" sz="2800" b="1" spc="-74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8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2107969"/>
            <a:ext cx="8821699" cy="4201150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150000"/>
              </a:lnSpc>
            </a:pPr>
            <a:r>
              <a:rPr lang="en-US" altLang="ko-KR" sz="28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3. NEIS </a:t>
            </a:r>
            <a:r>
              <a:rPr lang="ko-KR" altLang="en-US" sz="28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고입 프로그램 마감 후 출력물 제출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en-US" altLang="ko-KR" sz="28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p. 8</a:t>
            </a:r>
            <a:r>
              <a:rPr lang="en-US" altLang="ko-KR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가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제출물：원서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출력물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첨부물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포함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),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증빙서류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각종 제출 서식 출력물 일체</a:t>
            </a:r>
          </a:p>
          <a:p>
            <a:pPr lvl="0" algn="just">
              <a:lnSpc>
                <a:spcPct val="150000"/>
              </a:lnSpc>
            </a:pP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나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제출 일시：</a:t>
            </a:r>
            <a:r>
              <a:rPr lang="en-US" altLang="ko-KR" sz="25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2022. </a:t>
            </a:r>
            <a:r>
              <a:rPr lang="en-US" altLang="ko-KR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12. </a:t>
            </a:r>
            <a:r>
              <a:rPr lang="en-US" altLang="ko-KR" sz="25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22.(</a:t>
            </a:r>
            <a:r>
              <a:rPr lang="ko-KR" altLang="en-US" sz="25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</a:t>
            </a:r>
            <a:r>
              <a:rPr lang="en-US" altLang="ko-KR" sz="25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50000"/>
              </a:lnSpc>
            </a:pPr>
            <a:r>
              <a:rPr lang="en-US" altLang="ko-KR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세부 시각은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자체 계획에 따름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ct val="150000"/>
              </a:lnSpc>
            </a:pP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다</a:t>
            </a:r>
            <a:r>
              <a:rPr lang="en-US" altLang="ko-KR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제출 </a:t>
            </a:r>
            <a:r>
              <a:rPr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방법</a:t>
            </a:r>
            <a:endParaRPr lang="en-US" altLang="ko-KR" sz="25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  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해당 중학교 → 지원한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500" dirty="0" err="1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lang="ko-KR" altLang="en-US" sz="25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endParaRPr lang="en-US" altLang="ko-KR" sz="25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81547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전형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lang="en-US" altLang="ko-KR" sz="2800" b="1" spc="-74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9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1577055"/>
            <a:ext cx="8821699" cy="5139869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200000"/>
              </a:lnSpc>
            </a:pPr>
            <a:r>
              <a:rPr lang="en-US" altLang="ko-KR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1. </a:t>
            </a:r>
            <a:r>
              <a:rPr lang="ko-KR" altLang="en-US" sz="2400" dirty="0">
                <a:solidFill>
                  <a:srgbClr val="C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전형의 원칙</a:t>
            </a:r>
          </a:p>
          <a:p>
            <a:pPr lvl="0" algn="just">
              <a:lnSpc>
                <a:spcPct val="200000"/>
              </a:lnSpc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입학전형은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남</a:t>
            </a:r>
            <a:r>
              <a:rPr lang="en-US" altLang="ko-KR" sz="20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0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여 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구분 없이 실시</a:t>
            </a:r>
            <a:endParaRPr lang="en-US" altLang="ko-KR" sz="20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200000"/>
              </a:lnSpc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교육지원대상자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국가유공자 자녀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는 교육지원대상자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간의 전형을 통하여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200000"/>
              </a:lnSpc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모집 정원의 </a:t>
            </a:r>
            <a:r>
              <a:rPr lang="en-US" altLang="ko-KR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3% 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범위에서‘정원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</a:t>
            </a:r>
            <a:r>
              <a:rPr lang="ko-KR" altLang="en-US" sz="2000" dirty="0" err="1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전형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실시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200000"/>
              </a:lnSpc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체육특기자로 확정을 받은 자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해당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모집 정원의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200000"/>
              </a:lnSpc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3%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범위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이내에서‘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정원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내’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전형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실시</a:t>
            </a:r>
            <a:endParaRPr lang="en-US" altLang="ko-KR" sz="20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200000"/>
              </a:lnSpc>
            </a:pP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특례입학대상자</a:t>
            </a:r>
            <a:r>
              <a:rPr lang="en-US" altLang="ko-KR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특례입학 조건을 구비한 경우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0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모집 정원의</a:t>
            </a:r>
            <a:endParaRPr lang="en-US" altLang="ko-KR" sz="20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200000"/>
              </a:lnSpc>
            </a:pP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3% 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범위 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내에서‘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정원</a:t>
            </a:r>
            <a:r>
              <a:rPr lang="ko-KR" altLang="en-US" sz="20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외’</a:t>
            </a:r>
            <a:r>
              <a:rPr lang="ko-KR" altLang="en-US" sz="20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전형</a:t>
            </a:r>
            <a:r>
              <a:rPr lang="ko-KR" altLang="en-US" sz="20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0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실시</a:t>
            </a:r>
            <a:endParaRPr lang="en-US" altLang="ko-KR" sz="20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9193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전형 방법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2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lang="en-US" altLang="ko-KR" sz="2800" b="1" spc="-74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9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0" y="1900221"/>
            <a:ext cx="8821699" cy="3970318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ct val="200000"/>
              </a:lnSpc>
            </a:pP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일반고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전형은 학교생활기록부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기록에 따른 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200000"/>
              </a:lnSpc>
            </a:pP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중학교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내신성적</a:t>
            </a: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석차백분율</a:t>
            </a: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에 의한다</a:t>
            </a: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 lvl="0" algn="just">
              <a:lnSpc>
                <a:spcPct val="20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내신성적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석차백분율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은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「</a:t>
            </a:r>
            <a:r>
              <a:rPr lang="en-US" altLang="ko-KR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2023</a:t>
            </a:r>
            <a:r>
              <a:rPr lang="ko-KR" altLang="en-US" sz="24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학년도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고등학교 입학전형을</a:t>
            </a:r>
            <a:endParaRPr lang="en-US" altLang="ko-KR" sz="24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위한 내신성적 산출 </a:t>
            </a:r>
            <a:r>
              <a:rPr lang="ko-KR" altLang="en-US" sz="24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지침」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에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따라 산출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검정고시 합격자는</a:t>
            </a:r>
            <a:endParaRPr lang="en-US" altLang="ko-KR" sz="24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연도별 검정고시 합격자 석차백분율 조견표에 의하여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전형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 필요한 성적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산출</a:t>
            </a:r>
            <a:endParaRPr lang="en-US" altLang="ko-KR" sz="24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8665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합격자 사정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051538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lang="en-US" altLang="ko-KR" sz="2800" b="1" spc="-74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</a:rPr>
                <a:t>9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56843" y="1921003"/>
            <a:ext cx="8635637" cy="4293483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합격자 사정은 </a:t>
            </a:r>
            <a:r>
              <a:rPr lang="ko-KR" altLang="en-US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입학전형 성적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[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중학교 내신성적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석차백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분율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)]</a:t>
            </a:r>
            <a:r>
              <a:rPr lang="ko-KR" altLang="en-US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이 우수한 순으로 학군 별로 실시</a:t>
            </a:r>
          </a:p>
          <a:p>
            <a:pPr>
              <a:lnSpc>
                <a:spcPct val="150000"/>
              </a:lnSpc>
            </a:pP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합격자는 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모집 정원 내에 해당하는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자를 </a:t>
            </a:r>
            <a:endParaRPr lang="en-US" altLang="ko-KR" sz="26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남</a:t>
            </a:r>
            <a:r>
              <a:rPr lang="en-US" altLang="ko-KR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·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여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구분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없이 선발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6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일반지원자’와</a:t>
            </a:r>
            <a:r>
              <a:rPr lang="ko-KR" altLang="en-US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‘</a:t>
            </a:r>
            <a:r>
              <a:rPr lang="ko-KR" altLang="en-US" sz="2600" dirty="0" err="1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동시지원</a:t>
            </a:r>
            <a:endParaRPr lang="en-US" altLang="ko-KR" sz="2600" dirty="0" smtClean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6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을 희망하는 외고</a:t>
            </a:r>
            <a:r>
              <a:rPr lang="en-US" altLang="ko-KR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전국단위 국제고</a:t>
            </a:r>
            <a:r>
              <a:rPr lang="en-US" altLang="ko-KR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자사고 포함</a:t>
            </a:r>
            <a:r>
              <a:rPr lang="en-US" altLang="ko-KR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endParaRPr lang="en-US" altLang="ko-KR" sz="2600" dirty="0" smtClean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600" dirty="0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600" dirty="0" err="1" smtClean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불합격자</a:t>
            </a:r>
            <a:r>
              <a:rPr lang="ko-KR" altLang="en-US" sz="26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’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대상</a:t>
            </a:r>
            <a:endParaRPr lang="ko-KR" altLang="en-US" sz="26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합격점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커트라인</a:t>
            </a:r>
            <a:r>
              <a:rPr lang="en-US" altLang="ko-KR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sz="26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동점자는</a:t>
            </a:r>
            <a:r>
              <a:rPr lang="ko-KR" altLang="en-US" sz="26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합격으로 </a:t>
            </a:r>
            <a:r>
              <a:rPr lang="ko-KR" altLang="en-US" sz="26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처리</a:t>
            </a:r>
            <a:endParaRPr kumimoji="0" lang="en-US" altLang="ko-KR" sz="2000" b="0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867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합격자 사정 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2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1267014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(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10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srgbClr val="FFFF00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쪽</a:t>
              </a:r>
              <a:r>
                <a:rPr kumimoji="0" lang="en-US" altLang="ko-KR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)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72970" y="1711906"/>
            <a:ext cx="8635637" cy="5078313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교육지원대상자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국가유공자 자녀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는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사정기준에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관계 없이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교육지원대상자 간의 전형을 통하여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endParaRPr lang="en-US" altLang="ko-KR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모집 정원의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3%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범위 내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‘정원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외’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선발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ko-KR" altLang="en-US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체육특기자로 확정을 받은 자는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내신성적 관계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없이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모집 정원의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3%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범위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내 </a:t>
            </a:r>
            <a:r>
              <a:rPr lang="en-US" altLang="ko-KR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내’</a:t>
            </a:r>
            <a:r>
              <a:rPr lang="ko-KR" altLang="en-US" sz="2400" dirty="0" err="1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선발</a:t>
            </a:r>
            <a:endParaRPr lang="en-US" altLang="ko-KR" sz="2400" dirty="0" smtClean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endParaRPr lang="ko-KR" altLang="en-US" sz="2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바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4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특례입학대상자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는 특례입학 조건을 구비한 경우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</a:t>
            </a:r>
            <a:r>
              <a:rPr lang="ko-KR" altLang="en-US" sz="2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모집 정원의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3% 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범위 내 </a:t>
            </a:r>
            <a:r>
              <a:rPr lang="en-US" altLang="ko-KR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‘</a:t>
            </a:r>
            <a:r>
              <a:rPr lang="ko-KR" altLang="en-US" sz="2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외’ </a:t>
            </a:r>
            <a:r>
              <a:rPr lang="ko-KR" altLang="en-US" sz="24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선발</a:t>
            </a:r>
            <a:endParaRPr kumimoji="0" lang="en-US" altLang="ko-KR" sz="2400" b="0" i="0" u="none" strike="noStrike" kern="1200" cap="none" spc="-15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53479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err="1">
                <a:ln>
                  <a:solidFill>
                    <a:srgbClr val="0070C0">
                      <a:alpha val="0"/>
                    </a:srgbClr>
                  </a:solidFill>
                </a:ln>
              </a:rPr>
              <a:t>평준화지역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</a:t>
            </a:r>
            <a:r>
              <a:rPr lang="ko-KR" altLang="en-US" sz="3600" b="1" dirty="0" err="1">
                <a:ln>
                  <a:solidFill>
                    <a:srgbClr val="0070C0">
                      <a:alpha val="0"/>
                    </a:srgbClr>
                  </a:solidFill>
                </a:ln>
              </a:rPr>
              <a:t>일반고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배정 방법</a:t>
            </a:r>
          </a:p>
        </p:txBody>
      </p:sp>
      <p:grpSp>
        <p:nvGrpSpPr>
          <p:cNvPr id="49" name="그룹 48"/>
          <p:cNvGrpSpPr/>
          <p:nvPr/>
        </p:nvGrpSpPr>
        <p:grpSpPr>
          <a:xfrm>
            <a:off x="2609" y="1094367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4873556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선 복수지원 후 등급별 </a:t>
              </a:r>
              <a:r>
                <a:rPr kumimoji="0" lang="ko-KR" altLang="en-US" sz="2800" b="1" i="0" u="none" strike="noStrike" kern="1200" cap="none" spc="-74" normalizeH="0" baseline="0" noProof="0" dirty="0" smtClean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추첨</a:t>
              </a: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4" name="양쪽 모서리가 둥근 사각형 13"/>
          <p:cNvSpPr/>
          <p:nvPr/>
        </p:nvSpPr>
        <p:spPr>
          <a:xfrm>
            <a:off x="4572000" y="1916832"/>
            <a:ext cx="4259537" cy="548729"/>
          </a:xfrm>
          <a:prstGeom prst="round2Same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cap="flat" cmpd="sng" algn="ctr">
            <a:solidFill>
              <a:srgbClr val="008CD2"/>
            </a:solidFill>
            <a:prstDash val="solid"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txBody>
          <a:bodyPr wrap="square" lIns="0" tIns="0" rIns="0" bIns="49846" rtlCol="0" anchor="ctr" anchorCtr="0">
            <a:scene3d>
              <a:camera prst="orthographicFront"/>
              <a:lightRig rig="threePt" dir="t"/>
            </a:scene3d>
            <a:sp3d>
              <a:bevelT w="0" h="0"/>
              <a:contourClr>
                <a:srgbClr val="213165"/>
              </a:contourClr>
            </a:sp3d>
          </a:bodyPr>
          <a:lstStyle/>
          <a:p>
            <a:pPr marL="0" marR="0" lvl="0" indent="-422041" algn="ctr" defTabSz="844083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E7E6E6"/>
              </a:buClr>
              <a:buSzPct val="100000"/>
              <a:buFontTx/>
              <a:buNone/>
              <a:tabLst/>
              <a:defRPr/>
            </a:pPr>
            <a:r>
              <a:rPr kumimoji="0" lang="ko-KR" altLang="en-US" sz="2800" b="1" i="0" u="none" strike="noStrike" kern="0" cap="none" spc="-138" normalizeH="0" baseline="0" noProof="0" dirty="0" err="1">
                <a:ln cap="sq">
                  <a:solidFill>
                    <a:srgbClr val="5B9BD5"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학군별</a:t>
            </a:r>
            <a:r>
              <a:rPr kumimoji="0" lang="ko-KR" altLang="en-US" sz="2800" b="1" i="0" u="none" strike="noStrike" kern="0" cap="none" spc="-138" normalizeH="0" baseline="0" noProof="0" dirty="0">
                <a:ln cap="sq">
                  <a:solidFill>
                    <a:srgbClr val="5B9BD5"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 남</a:t>
            </a:r>
            <a:r>
              <a:rPr kumimoji="0" lang="en-US" altLang="ko-KR" sz="2800" b="1" i="0" u="none" strike="noStrike" kern="0" cap="none" spc="-138" normalizeH="0" baseline="0" noProof="0" dirty="0">
                <a:ln cap="sq">
                  <a:solidFill>
                    <a:srgbClr val="5B9BD5"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2800" b="1" i="0" u="none" strike="noStrike" kern="0" cap="none" spc="-138" normalizeH="0" baseline="0" noProof="0" dirty="0">
                <a:ln cap="sq">
                  <a:solidFill>
                    <a:srgbClr val="5B9BD5"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여 통합 선발</a:t>
            </a:r>
            <a:endParaRPr kumimoji="0" lang="en-US" altLang="ko-KR" sz="2800" b="0" i="0" u="none" strike="noStrike" kern="0" cap="none" spc="-138" normalizeH="0" baseline="0" noProof="0" dirty="0">
              <a:ln cap="sq">
                <a:solidFill>
                  <a:srgbClr val="5B9BD5">
                    <a:alpha val="0"/>
                  </a:srgbClr>
                </a:solidFill>
                <a:miter lim="800000"/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34070" y="2465561"/>
            <a:ext cx="8497467" cy="1251471"/>
          </a:xfrm>
          <a:prstGeom prst="rect">
            <a:avLst/>
          </a:prstGeom>
          <a:solidFill>
            <a:srgbClr val="F2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7188" marR="0" lvl="0" indent="-357188" algn="l" defTabSz="844083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중학교 내신석차백분율 산출</a:t>
            </a:r>
            <a:endParaRPr kumimoji="0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0" marR="0" lvl="0" indent="0" algn="l" defTabSz="844083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2. 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남</a:t>
            </a: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여 구분없이 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통합 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석차로 합격자 선발</a:t>
            </a:r>
            <a:r>
              <a:rPr kumimoji="0" lang="ko-KR" alt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 </a:t>
            </a:r>
            <a:endParaRPr kumimoji="0" lang="ko-KR" altLang="en-US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>
            <a:off x="334070" y="2465561"/>
            <a:ext cx="8493407" cy="0"/>
          </a:xfrm>
          <a:prstGeom prst="line">
            <a:avLst/>
          </a:prstGeom>
          <a:ln w="25400">
            <a:solidFill>
              <a:srgbClr val="0C97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양쪽 모서리가 둥근 사각형 58"/>
          <p:cNvSpPr/>
          <p:nvPr/>
        </p:nvSpPr>
        <p:spPr>
          <a:xfrm>
            <a:off x="4561458" y="3933056"/>
            <a:ext cx="4259537" cy="548729"/>
          </a:xfrm>
          <a:prstGeom prst="round2SameRect">
            <a:avLst/>
          </a:prstGeom>
          <a:blipFill dpi="0" rotWithShape="1">
            <a:blip r:embed="rId4" cstate="print"/>
            <a:srcRect/>
            <a:tile tx="0" ty="0" sx="100000" sy="100000" flip="none" algn="tl"/>
          </a:blipFill>
          <a:ln w="9525" cap="flat" cmpd="sng" algn="ctr">
            <a:solidFill>
              <a:srgbClr val="008CD2"/>
            </a:solidFill>
            <a:prstDash val="solid"/>
          </a:ln>
          <a:effectLst>
            <a:outerShdw blurRad="50800" dist="50800" dir="5400000" algn="t" rotWithShape="0">
              <a:prstClr val="black">
                <a:alpha val="20000"/>
              </a:prstClr>
            </a:outerShdw>
          </a:effectLst>
        </p:spPr>
        <p:txBody>
          <a:bodyPr wrap="square" lIns="0" tIns="0" rIns="0" bIns="49846" rtlCol="0" anchor="ctr" anchorCtr="0">
            <a:scene3d>
              <a:camera prst="orthographicFront"/>
              <a:lightRig rig="threePt" dir="t"/>
            </a:scene3d>
            <a:sp3d>
              <a:bevelT w="0" h="0"/>
              <a:contourClr>
                <a:srgbClr val="213165"/>
              </a:contourClr>
            </a:sp3d>
          </a:bodyPr>
          <a:lstStyle/>
          <a:p>
            <a:pPr marL="0" marR="0" lvl="0" indent="-422041" algn="ctr" defTabSz="844083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>
                <a:srgbClr val="E7E6E6"/>
              </a:buClr>
              <a:buSzPct val="100000"/>
              <a:buFontTx/>
              <a:buNone/>
              <a:tabLst/>
              <a:defRPr/>
            </a:pPr>
            <a:r>
              <a:rPr kumimoji="0" lang="ko-KR" altLang="en-US" sz="2800" b="1" i="0" u="none" strike="noStrike" kern="0" cap="none" spc="-138" normalizeH="0" baseline="0" noProof="0" dirty="0">
                <a:ln cap="sq">
                  <a:solidFill>
                    <a:srgbClr val="5B9BD5"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학군내 등급별 추첨</a:t>
            </a:r>
            <a:r>
              <a:rPr kumimoji="0" lang="en-US" altLang="ko-KR" sz="2800" b="1" i="0" u="none" strike="noStrike" kern="0" cap="none" spc="-138" normalizeH="0" baseline="0" noProof="0" dirty="0">
                <a:ln cap="sq">
                  <a:solidFill>
                    <a:srgbClr val="5B9BD5"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2800" b="1" i="0" u="none" strike="noStrike" kern="0" cap="none" spc="-138" normalizeH="0" baseline="0" noProof="0" dirty="0">
                <a:ln cap="sq">
                  <a:solidFill>
                    <a:srgbClr val="5B9BD5">
                      <a:alpha val="0"/>
                    </a:srgbClr>
                  </a:solidFill>
                  <a:miter lim="800000"/>
                </a:ln>
                <a:solidFill>
                  <a:prstClr val="white"/>
                </a:solidFill>
                <a:effectLst>
                  <a:outerShdw blurRad="127000" algn="ctr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맑은 고딕" pitchFamily="50" charset="-127"/>
                <a:ea typeface="맑은 고딕" panose="020B0503020000020004" pitchFamily="50" charset="-127"/>
                <a:cs typeface="+mn-cs"/>
              </a:rPr>
              <a:t>배정</a:t>
            </a:r>
            <a:endParaRPr kumimoji="0" lang="en-US" altLang="ko-KR" sz="2800" b="0" i="0" u="none" strike="noStrike" kern="0" cap="none" spc="-138" normalizeH="0" baseline="0" noProof="0" dirty="0">
              <a:ln cap="sq">
                <a:solidFill>
                  <a:srgbClr val="5B9BD5">
                    <a:alpha val="0"/>
                  </a:srgbClr>
                </a:solidFill>
                <a:miter lim="800000"/>
              </a:ln>
              <a:solidFill>
                <a:prstClr val="white"/>
              </a:solidFill>
              <a:effectLst>
                <a:outerShdw blurRad="127000" algn="ctr" rotWithShape="0">
                  <a:prstClr val="black">
                    <a:alpha val="40000"/>
                  </a:prstClr>
                </a:outerShdw>
              </a:effectLst>
              <a:uLnTx/>
              <a:uFillTx/>
              <a:latin typeface="맑은 고딕" pitchFamily="50" charset="-127"/>
              <a:ea typeface="맑은 고딕" panose="020B0503020000020004" pitchFamily="50" charset="-127"/>
              <a:cs typeface="+mn-cs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323528" y="4481785"/>
            <a:ext cx="8497467" cy="1971551"/>
          </a:xfrm>
          <a:prstGeom prst="rect">
            <a:avLst/>
          </a:prstGeom>
          <a:solidFill>
            <a:srgbClr val="F2F7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844083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합격자를 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남</a:t>
            </a:r>
            <a:r>
              <a:rPr kumimoji="0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/</a:t>
            </a: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여로 구분하여 등급 산출</a:t>
            </a:r>
            <a:endParaRPr kumimoji="0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844083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각 학교에 대한 등급별 배정 인원 산출</a:t>
            </a:r>
            <a:endParaRPr kumimoji="0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srgbClr val="003366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+mn-cs"/>
            </a:endParaRPr>
          </a:p>
          <a:p>
            <a:pPr marL="457200" marR="0" lvl="0" indent="-457200" algn="l" defTabSz="844083" rtl="0" eaLnBrk="1" fontAlgn="auto" latin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ko-KR" altLang="en-US" sz="2800" b="1" i="0" u="none" strike="noStrike" kern="1200" cap="none" spc="-300" normalizeH="0" baseline="0" noProof="0" dirty="0">
                <a:ln>
                  <a:noFill/>
                </a:ln>
                <a:solidFill>
                  <a:srgbClr val="003366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학생의 지망 순위에 따라 </a:t>
            </a:r>
            <a:r>
              <a:rPr kumimoji="0" lang="ko-KR" altLang="en-US" sz="2800" b="1" i="0" u="none" strike="noStrike" kern="1200" cap="none" spc="-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등급별 배정 인원 추첨</a:t>
            </a:r>
            <a:r>
              <a:rPr kumimoji="0" lang="en-US" altLang="ko-KR" sz="2800" b="1" i="0" u="none" strike="noStrike" kern="1200" cap="none" spc="-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·</a:t>
            </a:r>
            <a:r>
              <a:rPr kumimoji="0" lang="ko-KR" altLang="en-US" sz="2800" b="1" i="0" u="none" strike="noStrike" kern="1200" cap="none" spc="-30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rPr>
              <a:t>배정</a:t>
            </a:r>
          </a:p>
        </p:txBody>
      </p:sp>
      <p:cxnSp>
        <p:nvCxnSpPr>
          <p:cNvPr id="61" name="직선 연결선 60"/>
          <p:cNvCxnSpPr/>
          <p:nvPr/>
        </p:nvCxnSpPr>
        <p:spPr>
          <a:xfrm>
            <a:off x="323528" y="4481785"/>
            <a:ext cx="8493407" cy="0"/>
          </a:xfrm>
          <a:prstGeom prst="line">
            <a:avLst/>
          </a:prstGeom>
          <a:ln w="25400">
            <a:solidFill>
              <a:srgbClr val="0C97D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465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배정 등급 결정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56843" y="1864860"/>
            <a:ext cx="8635637" cy="3785652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150000"/>
              </a:lnSpc>
              <a:defRPr lang="ko-KR" altLang="en-US"/>
            </a:pPr>
            <a:r>
              <a:rPr lang="en-US" altLang="ko-KR" sz="3200" b="1" dirty="0">
                <a:solidFill>
                  <a:schemeClr val="bg1"/>
                </a:solidFill>
                <a:latin typeface="HY울릉도M"/>
              </a:rPr>
              <a:t>·</a:t>
            </a:r>
            <a:r>
              <a:rPr lang="en-US" altLang="ko-KR" sz="3200" dirty="0">
                <a:solidFill>
                  <a:srgbClr val="150B9D"/>
                </a:solidFill>
                <a:latin typeface="HY울릉도M"/>
              </a:rPr>
              <a:t> </a:t>
            </a:r>
            <a:r>
              <a:rPr lang="ko-KR" altLang="en-US" sz="3200" b="1" dirty="0">
                <a:solidFill>
                  <a:srgbClr val="0000FF"/>
                </a:solidFill>
                <a:latin typeface="맑은 고딕"/>
                <a:ea typeface="맑은 고딕"/>
              </a:rPr>
              <a:t>자신의 출신 중학교에서 </a:t>
            </a:r>
            <a:r>
              <a:rPr lang="ko-KR" altLang="en-US" sz="3200" b="1" dirty="0">
                <a:latin typeface="맑은 고딕"/>
                <a:ea typeface="맑은 고딕"/>
              </a:rPr>
              <a:t>몇 </a:t>
            </a:r>
            <a:r>
              <a:rPr lang="en-US" altLang="ko-KR" sz="3200" b="1" dirty="0">
                <a:latin typeface="맑은 고딕"/>
                <a:ea typeface="맑은 고딕"/>
              </a:rPr>
              <a:t>%</a:t>
            </a:r>
            <a:r>
              <a:rPr lang="ko-KR" altLang="en-US" sz="3200" b="1" dirty="0">
                <a:latin typeface="맑은 고딕"/>
                <a:ea typeface="맑은 고딕"/>
              </a:rPr>
              <a:t>에 속하는가에 따라 등급이 결정되지 않고</a:t>
            </a:r>
            <a:r>
              <a:rPr lang="en-US" altLang="ko-KR" sz="3200" b="1" dirty="0">
                <a:latin typeface="맑은 고딕"/>
                <a:ea typeface="맑은 고딕"/>
              </a:rPr>
              <a:t>…</a:t>
            </a:r>
          </a:p>
          <a:p>
            <a:pPr>
              <a:lnSpc>
                <a:spcPct val="150000"/>
              </a:lnSpc>
              <a:defRPr lang="ko-KR" altLang="en-US"/>
            </a:pPr>
            <a:endParaRPr lang="en-US" altLang="ko-KR" sz="3200" dirty="0">
              <a:solidFill>
                <a:prstClr val="white"/>
              </a:solidFill>
              <a:latin typeface="맑은 고딕"/>
              <a:ea typeface="맑은 고딕"/>
            </a:endParaRPr>
          </a:p>
          <a:p>
            <a:pPr>
              <a:lnSpc>
                <a:spcPct val="150000"/>
              </a:lnSpc>
              <a:defRPr lang="ko-KR" altLang="en-US"/>
            </a:pPr>
            <a:r>
              <a:rPr lang="en-US" altLang="ko-KR" sz="3200" b="1" dirty="0">
                <a:solidFill>
                  <a:schemeClr val="bg1"/>
                </a:solidFill>
                <a:latin typeface="HY울릉도M"/>
              </a:rPr>
              <a:t>· </a:t>
            </a:r>
            <a:r>
              <a:rPr lang="ko-KR" altLang="en-US" sz="3200" b="1" dirty="0">
                <a:latin typeface="맑은 고딕"/>
                <a:ea typeface="맑은 고딕"/>
              </a:rPr>
              <a:t>학군 내 </a:t>
            </a:r>
            <a:r>
              <a:rPr lang="ko-KR" altLang="en-US" sz="3200" b="1" dirty="0">
                <a:solidFill>
                  <a:srgbClr val="FF0000"/>
                </a:solidFill>
                <a:latin typeface="맑은 고딕"/>
                <a:ea typeface="맑은 고딕"/>
              </a:rPr>
              <a:t>합격자</a:t>
            </a:r>
            <a:r>
              <a:rPr lang="en-US" altLang="ko-KR" sz="3200" b="1" dirty="0">
                <a:solidFill>
                  <a:srgbClr val="FF0000"/>
                </a:solidFill>
                <a:latin typeface="맑은 고딕"/>
                <a:ea typeface="맑은 고딕"/>
              </a:rPr>
              <a:t>(</a:t>
            </a:r>
            <a:r>
              <a:rPr lang="ko-KR" altLang="en-US" sz="3200" b="1" dirty="0">
                <a:solidFill>
                  <a:srgbClr val="FF0000"/>
                </a:solidFill>
                <a:latin typeface="맑은 고딕"/>
                <a:ea typeface="맑은 고딕"/>
              </a:rPr>
              <a:t>남</a:t>
            </a:r>
            <a:r>
              <a:rPr lang="en-US" altLang="ko-KR" sz="3200" dirty="0">
                <a:solidFill>
                  <a:srgbClr val="FF0000"/>
                </a:solidFill>
              </a:rPr>
              <a:t>·</a:t>
            </a:r>
            <a:r>
              <a:rPr lang="ko-KR" altLang="en-US" sz="3200" b="1" dirty="0" smtClean="0">
                <a:solidFill>
                  <a:srgbClr val="FF0000"/>
                </a:solidFill>
                <a:latin typeface="맑은 고딕"/>
                <a:ea typeface="맑은 고딕"/>
              </a:rPr>
              <a:t>여 별</a:t>
            </a:r>
            <a:r>
              <a:rPr lang="en-US" altLang="ko-KR" sz="3200" b="1" dirty="0">
                <a:solidFill>
                  <a:srgbClr val="FF0000"/>
                </a:solidFill>
                <a:latin typeface="맑은 고딕"/>
                <a:ea typeface="맑은 고딕"/>
              </a:rPr>
              <a:t>)</a:t>
            </a:r>
            <a:r>
              <a:rPr lang="ko-KR" altLang="en-US" sz="3200" b="1" dirty="0">
                <a:solidFill>
                  <a:srgbClr val="FF0000"/>
                </a:solidFill>
                <a:latin typeface="맑은 고딕"/>
                <a:ea typeface="맑은 고딕"/>
              </a:rPr>
              <a:t> 중 </a:t>
            </a:r>
            <a:r>
              <a:rPr lang="ko-KR" altLang="en-US" sz="3200" b="1" dirty="0">
                <a:latin typeface="맑은 고딕"/>
                <a:ea typeface="맑은 고딕"/>
              </a:rPr>
              <a:t>몇 </a:t>
            </a:r>
            <a:r>
              <a:rPr lang="en-US" altLang="ko-KR" sz="3200" b="1" dirty="0">
                <a:latin typeface="맑은 고딕"/>
                <a:ea typeface="맑은 고딕"/>
              </a:rPr>
              <a:t>%</a:t>
            </a:r>
            <a:r>
              <a:rPr lang="ko-KR" altLang="en-US" sz="3200" b="1" dirty="0">
                <a:latin typeface="맑은 고딕"/>
                <a:ea typeface="맑은 고딕"/>
              </a:rPr>
              <a:t>냐에 따라</a:t>
            </a:r>
          </a:p>
          <a:p>
            <a:pPr>
              <a:lnSpc>
                <a:spcPct val="150000"/>
              </a:lnSpc>
              <a:defRPr lang="ko-KR" altLang="en-US"/>
            </a:pPr>
            <a:r>
              <a:rPr lang="ko-KR" altLang="en-US" sz="3200" b="1" dirty="0">
                <a:latin typeface="맑은 고딕"/>
                <a:ea typeface="맑은 고딕"/>
              </a:rPr>
              <a:t>등급이 </a:t>
            </a:r>
            <a:r>
              <a:rPr lang="ko-KR" altLang="en-US" sz="3200" b="1" dirty="0" smtClean="0">
                <a:latin typeface="맑은 고딕"/>
                <a:ea typeface="맑은 고딕"/>
              </a:rPr>
              <a:t>결정됨</a:t>
            </a:r>
            <a:endParaRPr kumimoji="1" lang="en-US" altLang="ko-KR" sz="3200" b="0" i="0" u="none" strike="noStrike" kern="1200" cap="none" spc="-150" normalizeH="0" baseline="0" noProof="0" dirty="0">
              <a:ln>
                <a:noFill/>
              </a:ln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29024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/>
              <a:t>등급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별 배정 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인원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(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예시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)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08720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14" name="표 13"/>
          <p:cNvGraphicFramePr>
            <a:graphicFrameLocks noGrp="1"/>
          </p:cNvGraphicFramePr>
          <p:nvPr>
            <p:extLst/>
          </p:nvPr>
        </p:nvGraphicFramePr>
        <p:xfrm>
          <a:off x="107504" y="1758140"/>
          <a:ext cx="8928992" cy="4892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602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6815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681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6815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48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비율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48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구간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48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200</a:t>
                      </a:r>
                      <a:r>
                        <a:rPr lang="ko-KR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명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48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250</a:t>
                      </a:r>
                      <a:r>
                        <a:rPr lang="ko-KR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명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48AD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300</a:t>
                      </a:r>
                      <a:r>
                        <a:rPr lang="ko-KR" altLang="en-US" sz="2400" b="1" dirty="0">
                          <a:solidFill>
                            <a:schemeClr val="bg1"/>
                          </a:solidFill>
                          <a:latin typeface="+mj-ea"/>
                          <a:ea typeface="+mj-ea"/>
                        </a:rPr>
                        <a:t>명</a:t>
                      </a:r>
                    </a:p>
                  </a:txBody>
                  <a:tcPr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B48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4%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~4%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이하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8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10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12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259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2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7%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4%~11%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14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18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21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3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12%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11%~23%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24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30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36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4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17%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23%~40%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34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42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51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20%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40%~60%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40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50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60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6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17%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60%~77%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34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42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51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7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12%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77%~89%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24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30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36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8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7%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89%~96%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14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18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21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9112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9</a:t>
                      </a:r>
                      <a:r>
                        <a:rPr lang="ko-KR" altLang="en-US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등급</a:t>
                      </a: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FF0000"/>
                          </a:solidFill>
                          <a:latin typeface="+mj-ea"/>
                          <a:ea typeface="+mj-ea"/>
                        </a:rPr>
                        <a:t>4%</a:t>
                      </a:r>
                      <a:endParaRPr lang="ko-KR" altLang="en-US" sz="2400" b="1" dirty="0">
                        <a:solidFill>
                          <a:srgbClr val="FF0000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96%~100%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8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10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2400" b="1" dirty="0">
                          <a:solidFill>
                            <a:srgbClr val="1B48AD"/>
                          </a:solidFill>
                          <a:latin typeface="+mj-ea"/>
                          <a:ea typeface="+mj-ea"/>
                        </a:rPr>
                        <a:t>12</a:t>
                      </a:r>
                      <a:endParaRPr lang="ko-KR" altLang="en-US" sz="2400" b="1" dirty="0">
                        <a:solidFill>
                          <a:srgbClr val="1B48AD"/>
                        </a:solidFill>
                        <a:latin typeface="+mj-ea"/>
                        <a:ea typeface="+mj-ea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233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err="1">
                <a:ln>
                  <a:solidFill>
                    <a:srgbClr val="0070C0">
                      <a:alpha val="0"/>
                    </a:srgbClr>
                  </a:solidFill>
                </a:ln>
              </a:rPr>
              <a:t>배정별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 배정 인원 산출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(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예시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)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1238383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875664"/>
              <a:ext cx="5575832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합격자 전체 인원 </a:t>
              </a:r>
              <a:r>
                <a:rPr kumimoji="0" lang="en-US" altLang="ko-KR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2,130</a:t>
              </a: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명 일 때</a:t>
              </a: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54181" y="2522547"/>
            <a:ext cx="8635637" cy="1592552"/>
          </a:xfrm>
          <a:prstGeom prst="rect">
            <a:avLst/>
          </a:prstGeom>
          <a:solidFill>
            <a:srgbClr val="266196"/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합격자가 총 </a:t>
            </a:r>
            <a:r>
              <a:rPr kumimoji="1" lang="en-US" altLang="ko-KR" sz="28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2,130</a:t>
            </a:r>
            <a:r>
              <a:rPr kumimoji="1" lang="ko-KR" altLang="en-US" sz="2800" b="1" i="0" u="sng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명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/>
                <a:ea typeface="맑은 고딕"/>
              </a:rPr>
              <a:t> 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이고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, </a:t>
            </a: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  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/>
                <a:ea typeface="맑은 고딕"/>
              </a:rPr>
              <a:t>남학생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 합격자가 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/>
                <a:ea typeface="맑은 고딕"/>
              </a:rPr>
              <a:t>1,130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/>
                <a:ea typeface="맑은 고딕"/>
              </a:rPr>
              <a:t>명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,</a:t>
            </a: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  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/>
                <a:ea typeface="맑은 고딕"/>
              </a:rPr>
              <a:t>여학생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 합격자가 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/>
                <a:ea typeface="맑은 고딕"/>
              </a:rPr>
              <a:t>1,000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C000">
                    <a:lumMod val="60000"/>
                    <a:lumOff val="40000"/>
                  </a:srgbClr>
                </a:solidFill>
                <a:effectLst/>
                <a:uLnTx/>
                <a:uFillTx/>
                <a:latin typeface="맑은 고딕"/>
                <a:ea typeface="맑은 고딕"/>
              </a:rPr>
              <a:t>명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 일 때</a:t>
            </a:r>
            <a:endParaRPr kumimoji="1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256843" y="4362437"/>
            <a:ext cx="8635637" cy="1075487"/>
          </a:xfrm>
          <a:prstGeom prst="rect">
            <a:avLst/>
          </a:prstGeom>
          <a:solidFill>
            <a:srgbClr val="266196"/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/>
                <a:ea typeface="맑은 고딕"/>
              </a:rPr>
              <a:t> 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 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- 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남학생 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1,130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명 → 등급 부여</a:t>
            </a:r>
            <a:endParaRPr kumimoji="1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</a:endParaRPr>
          </a:p>
          <a:p>
            <a:pPr marL="0" marR="0" lvl="0" indent="0" algn="l" defTabSz="914400" rtl="0" eaLnBrk="1" fontAlgn="base" latinLnBrk="1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  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- 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여학생 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1,000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명 → 등급 부여</a:t>
            </a:r>
            <a:endParaRPr kumimoji="1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15" name="Rectangle 2">
            <a:extLst>
              <a:ext uri="{FF2B5EF4-FFF2-40B4-BE49-F238E27FC236}">
                <a16:creationId xmlns:a16="http://schemas.microsoft.com/office/drawing/2014/main" id="{C5E98E84-F86D-4394-AA2E-29DFF43DE5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520" y="5653948"/>
            <a:ext cx="8635637" cy="655372"/>
          </a:xfrm>
          <a:prstGeom prst="rect">
            <a:avLst/>
          </a:prstGeom>
          <a:solidFill>
            <a:srgbClr val="266196"/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0" marR="0" lvl="0" indent="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 lang="ko-KR" altLang="en-US"/>
            </a:pP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6600"/>
                </a:solidFill>
                <a:effectLst/>
                <a:uLnTx/>
                <a:uFillTx/>
                <a:latin typeface="맑은 고딕"/>
                <a:ea typeface="맑은 고딕"/>
              </a:rPr>
              <a:t> 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지망 순위에 따라 학교별</a:t>
            </a:r>
            <a:r>
              <a:rPr kumimoji="1" lang="en-US" altLang="ko-KR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·</a:t>
            </a:r>
            <a:r>
              <a:rPr kumimoji="1" lang="ko-KR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맑은 고딕"/>
                <a:ea typeface="맑은 고딕"/>
              </a:rPr>
              <a:t>등급별 배정 인원만큼 배정</a:t>
            </a:r>
            <a:endParaRPr kumimoji="1" lang="en-US" altLang="ko-KR" sz="2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205741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남학생 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1,130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명의 등급별 인원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C00000"/>
                </a:solidFill>
                <a:latin typeface="+mj-ea"/>
                <a:ea typeface="+mj-ea"/>
              </a:rPr>
              <a:t>예시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C00000"/>
                </a:solidFill>
                <a:latin typeface="+mj-ea"/>
                <a:ea typeface="+mj-ea"/>
              </a:rPr>
              <a:t>)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36712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4058959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남학생 합격자 </a:t>
              </a:r>
              <a:r>
                <a:rPr kumimoji="0" lang="en-US" altLang="ko-KR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1,130</a:t>
              </a: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명</a:t>
              </a: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179512" y="1796694"/>
          <a:ext cx="8784976" cy="4872666"/>
        </p:xfrm>
        <a:graphic>
          <a:graphicData uri="http://schemas.openxmlformats.org/drawingml/2006/table">
            <a:tbl>
              <a:tblPr/>
              <a:tblGrid>
                <a:gridCol w="1004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7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78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17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017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등급</a:t>
                      </a: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비율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 err="1">
                          <a:solidFill>
                            <a:srgbClr val="003366"/>
                          </a:solidFill>
                          <a:latin typeface="맑은 고딕"/>
                        </a:rPr>
                        <a:t>산출식</a:t>
                      </a:r>
                      <a:endParaRPr lang="ko-KR" altLang="en-US" sz="26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인원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6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4%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1,130x0.04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45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명</a:t>
                      </a:r>
                      <a:endParaRPr lang="ko-KR" alt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~45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등</a:t>
                      </a:r>
                      <a:endParaRPr lang="ko-KR" alt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6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7%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1,130x0.07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79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46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~124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3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12%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x0.12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136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125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~260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17%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192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261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~452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5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20%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x0.20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226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453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~678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6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17%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192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679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~870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7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12%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x0.12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136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871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~1006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8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7%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x0.07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79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1007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~1085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9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1,130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x0.04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45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1086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~1130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8550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/>
              <a:t>여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학생 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1,000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명의 등급별 인원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C00000"/>
                </a:solidFill>
                <a:latin typeface="+mj-ea"/>
                <a:ea typeface="+mj-ea"/>
              </a:rPr>
              <a:t>(</a:t>
            </a:r>
            <a:r>
              <a:rPr lang="ko-KR" altLang="en-US" sz="3600" b="1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C00000"/>
                </a:solidFill>
                <a:latin typeface="+mj-ea"/>
                <a:ea typeface="+mj-ea"/>
              </a:rPr>
              <a:t>예시</a:t>
            </a:r>
            <a:r>
              <a:rPr lang="en-US" altLang="ko-KR" sz="3600" b="1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C00000"/>
                </a:solidFill>
                <a:latin typeface="+mj-ea"/>
                <a:ea typeface="+mj-ea"/>
              </a:rPr>
              <a:t>)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C00000"/>
              </a:solidFill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36712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400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4058959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여학생 합격자 </a:t>
              </a:r>
              <a:r>
                <a:rPr kumimoji="0" lang="en-US" altLang="ko-KR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1,000</a:t>
              </a:r>
              <a:r>
                <a:rPr kumimoji="0" lang="ko-KR" altLang="en-US" sz="2800" b="1" i="0" u="none" strike="noStrike" kern="1200" cap="none" spc="-74" normalizeH="0" baseline="0" noProof="0" dirty="0">
                  <a:ln>
                    <a:solidFill>
                      <a:srgbClr val="0070C0"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맑은 고딕" panose="020B0503020000020004" pitchFamily="50" charset="-127"/>
                  <a:ea typeface="맑은 고딕" panose="020B0503020000020004" pitchFamily="50" charset="-127"/>
                  <a:cs typeface="+mn-cs"/>
                </a:rPr>
                <a:t>명</a:t>
              </a: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15" name="표 14"/>
          <p:cNvGraphicFramePr>
            <a:graphicFrameLocks noGrp="1"/>
          </p:cNvGraphicFramePr>
          <p:nvPr>
            <p:extLst/>
          </p:nvPr>
        </p:nvGraphicFramePr>
        <p:xfrm>
          <a:off x="179512" y="1796694"/>
          <a:ext cx="8784976" cy="4872666"/>
        </p:xfrm>
        <a:graphic>
          <a:graphicData uri="http://schemas.openxmlformats.org/drawingml/2006/table">
            <a:tbl>
              <a:tblPr/>
              <a:tblGrid>
                <a:gridCol w="100483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287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078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417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20174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등급</a:t>
                      </a: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비율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 err="1">
                          <a:solidFill>
                            <a:srgbClr val="003366"/>
                          </a:solidFill>
                          <a:latin typeface="맑은 고딕"/>
                        </a:rPr>
                        <a:t>산출식</a:t>
                      </a:r>
                      <a:endParaRPr lang="ko-KR" altLang="en-US" sz="26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인원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26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비고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66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4%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1,000x0.04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명</a:t>
                      </a:r>
                      <a:endParaRPr lang="ko-KR" alt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~40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등</a:t>
                      </a:r>
                      <a:endParaRPr lang="ko-KR" alt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664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2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7%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x0.07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70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41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~110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3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12%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x0.12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120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111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~230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17%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170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231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~400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5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20%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x0.20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200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401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~600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6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17%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170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601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~770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7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12%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x0.12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120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771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~890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8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7%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x0.07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70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891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~960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0492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9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4%</a:t>
                      </a:r>
                      <a:endParaRPr lang="en-US" sz="2400" b="1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1,000</a:t>
                      </a:r>
                      <a:r>
                        <a:rPr lang="en-US" sz="2400" b="1" dirty="0">
                          <a:solidFill>
                            <a:srgbClr val="003366"/>
                          </a:solidFill>
                          <a:latin typeface="맑은 고딕"/>
                          <a:ea typeface="맑은 고딕"/>
                        </a:rPr>
                        <a:t>x0.04</a:t>
                      </a:r>
                      <a:endParaRPr lang="en-US" sz="2400" b="1" dirty="0">
                        <a:solidFill>
                          <a:srgbClr val="003366"/>
                        </a:solidFill>
                        <a:latin typeface="맑은 고딕"/>
                      </a:endParaRP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40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명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961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  <a:r>
                        <a:rPr lang="en-US" altLang="ko-KR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~1000</a:t>
                      </a:r>
                      <a:r>
                        <a:rPr lang="ko-KR" altLang="en-US" sz="2400" b="1" dirty="0">
                          <a:solidFill>
                            <a:srgbClr val="003366"/>
                          </a:solidFill>
                          <a:latin typeface="맑은 고딕"/>
                        </a:rPr>
                        <a:t>등</a:t>
                      </a:r>
                    </a:p>
                  </a:txBody>
                  <a:tcPr marL="40745" marR="40745" marT="11265" marB="1126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78705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학교 배정 방식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07505" y="1857364"/>
            <a:ext cx="8893651" cy="46292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ts val="4500"/>
              </a:lnSpc>
            </a:pPr>
            <a:r>
              <a:rPr lang="ko-KR" altLang="en-US" sz="24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en-US" altLang="ko-KR" sz="24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24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차에서 </a:t>
            </a:r>
            <a:r>
              <a:rPr lang="en-US" altLang="ko-KR" sz="24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24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차 추첨까지는 </a:t>
            </a:r>
            <a:r>
              <a:rPr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등급별 지망학교순으로 무작위 </a:t>
            </a:r>
            <a:endParaRPr lang="en-US" altLang="ko-KR" sz="2400" b="1" dirty="0" smtClean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2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4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컴퓨터 </a:t>
            </a:r>
            <a:r>
              <a:rPr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추첨 배정</a:t>
            </a:r>
            <a:endParaRPr lang="en-US" altLang="ko-KR" sz="24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0">
              <a:lnSpc>
                <a:spcPts val="4500"/>
              </a:lnSpc>
            </a:pPr>
            <a:r>
              <a:rPr lang="ko-KR" altLang="en-US" sz="2400" b="1" dirty="0">
                <a:solidFill>
                  <a:prstClr val="black"/>
                </a:solidFill>
                <a:latin typeface="맑은 고딕" panose="020B0503020000020004" pitchFamily="50" charset="-127"/>
              </a:rPr>
              <a:t>◈ </a:t>
            </a:r>
            <a:r>
              <a:rPr lang="en-US" altLang="ko-KR" sz="2400" b="1" dirty="0">
                <a:solidFill>
                  <a:srgbClr val="0000CC"/>
                </a:solidFill>
                <a:latin typeface="맑은 고딕" panose="020B0503020000020004" pitchFamily="50" charset="-127"/>
              </a:rPr>
              <a:t>4</a:t>
            </a:r>
            <a:r>
              <a:rPr lang="ko-KR" altLang="en-US" sz="2400" b="1" dirty="0">
                <a:solidFill>
                  <a:srgbClr val="0000CC"/>
                </a:solidFill>
                <a:latin typeface="맑은 고딕" panose="020B0503020000020004" pitchFamily="50" charset="-127"/>
              </a:rPr>
              <a:t>차추첨부터는 </a:t>
            </a:r>
            <a:r>
              <a:rPr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제</a:t>
            </a:r>
            <a:r>
              <a:rPr lang="en-US" altLang="ko-KR" sz="24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3</a:t>
            </a:r>
            <a:r>
              <a:rPr lang="ko-KR" altLang="en-US" sz="2400" b="1" dirty="0" err="1">
                <a:solidFill>
                  <a:srgbClr val="FF0000"/>
                </a:solidFill>
                <a:latin typeface="맑은 고딕" panose="020B0503020000020004" pitchFamily="50" charset="-127"/>
              </a:rPr>
              <a:t>차추첨에서</a:t>
            </a:r>
            <a:r>
              <a:rPr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 등급별 배정인원에 미달된 </a:t>
            </a:r>
            <a:endParaRPr lang="en-US" altLang="ko-KR" sz="2400" b="1" dirty="0" smtClean="0"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lvl="0">
              <a:lnSpc>
                <a:spcPts val="4500"/>
              </a:lnSpc>
            </a:pPr>
            <a:r>
              <a:rPr lang="en-US" altLang="ko-KR" sz="24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   </a:t>
            </a:r>
            <a:r>
              <a:rPr lang="ko-KR" altLang="en-US" sz="24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학교를 </a:t>
            </a:r>
            <a:r>
              <a:rPr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대상으로 </a:t>
            </a:r>
            <a:r>
              <a:rPr lang="ko-KR" altLang="en-US" sz="2400" b="1" dirty="0" err="1">
                <a:solidFill>
                  <a:srgbClr val="FF0000"/>
                </a:solidFill>
                <a:latin typeface="맑은 고딕" panose="020B0503020000020004" pitchFamily="50" charset="-127"/>
              </a:rPr>
              <a:t>미배정자</a:t>
            </a:r>
            <a:r>
              <a:rPr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 중 등급관계없이 다시 제</a:t>
            </a:r>
            <a:r>
              <a:rPr lang="en-US" altLang="ko-KR" sz="24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1</a:t>
            </a:r>
            <a:r>
              <a:rPr lang="ko-KR" altLang="en-US" sz="24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지망</a:t>
            </a:r>
            <a:endParaRPr lang="en-US" altLang="ko-KR" sz="2400" b="1" dirty="0" smtClean="0"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 lvl="0">
              <a:lnSpc>
                <a:spcPts val="4500"/>
              </a:lnSpc>
            </a:pPr>
            <a:r>
              <a:rPr lang="en-US" altLang="ko-KR" sz="24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   </a:t>
            </a:r>
            <a:r>
              <a:rPr lang="ko-KR" altLang="en-US" sz="24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자를 </a:t>
            </a:r>
            <a:r>
              <a:rPr lang="ko-KR" altLang="en-US" sz="24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컴퓨터 무작위 추첨 배정</a:t>
            </a:r>
            <a:endParaRPr lang="en-US" altLang="ko-KR" sz="2400" b="1" dirty="0"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ko-KR" altLang="en-US" sz="2400" b="1" dirty="0">
                <a:latin typeface="맑은 고딕" panose="020B0503020000020004" pitchFamily="50" charset="-127"/>
              </a:rPr>
              <a:t>◈ </a:t>
            </a:r>
            <a:r>
              <a:rPr lang="en-US" altLang="ko-KR" sz="2400" b="1" dirty="0">
                <a:latin typeface="맑은 고딕" panose="020B0503020000020004" pitchFamily="50" charset="-127"/>
              </a:rPr>
              <a:t>5</a:t>
            </a:r>
            <a:r>
              <a:rPr lang="ko-KR" altLang="en-US" sz="2400" b="1" dirty="0">
                <a:latin typeface="맑은 고딕" panose="020B0503020000020004" pitchFamily="50" charset="-127"/>
              </a:rPr>
              <a:t>차 추첨은 제</a:t>
            </a:r>
            <a:r>
              <a:rPr lang="en-US" altLang="ko-KR" sz="2400" b="1" dirty="0">
                <a:latin typeface="맑은 고딕" panose="020B0503020000020004" pitchFamily="50" charset="-127"/>
              </a:rPr>
              <a:t>4</a:t>
            </a:r>
            <a:r>
              <a:rPr lang="ko-KR" altLang="en-US" sz="2400" b="1" dirty="0" smtClean="0">
                <a:latin typeface="맑은 고딕" panose="020B0503020000020004" pitchFamily="50" charset="-127"/>
              </a:rPr>
              <a:t>차 추첨에서 배정 인원에 </a:t>
            </a:r>
            <a:r>
              <a:rPr lang="ko-KR" altLang="en-US" sz="2400" b="1" dirty="0">
                <a:latin typeface="맑은 고딕" panose="020B0503020000020004" pitchFamily="50" charset="-127"/>
              </a:rPr>
              <a:t>미달된 학교를 </a:t>
            </a:r>
            <a:r>
              <a:rPr lang="ko-KR" altLang="en-US" sz="2400" b="1" dirty="0" smtClean="0">
                <a:latin typeface="맑은 고딕" panose="020B0503020000020004" pitchFamily="50" charset="-127"/>
              </a:rPr>
              <a:t>대상</a:t>
            </a:r>
            <a:endParaRPr lang="en-US" altLang="ko-KR" sz="2400" b="1" dirty="0" smtClean="0">
              <a:latin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2400" b="1" dirty="0" smtClean="0">
                <a:latin typeface="맑은 고딕" panose="020B0503020000020004" pitchFamily="50" charset="-127"/>
              </a:rPr>
              <a:t>   </a:t>
            </a:r>
            <a:r>
              <a:rPr lang="ko-KR" altLang="en-US" sz="2400" b="1" dirty="0" smtClean="0">
                <a:latin typeface="맑은 고딕" panose="020B0503020000020004" pitchFamily="50" charset="-127"/>
              </a:rPr>
              <a:t>으로 </a:t>
            </a:r>
            <a:r>
              <a:rPr lang="ko-KR" altLang="en-US" sz="2400" b="1" dirty="0" err="1">
                <a:latin typeface="맑은 고딕" panose="020B0503020000020004" pitchFamily="50" charset="-127"/>
              </a:rPr>
              <a:t>미배정자</a:t>
            </a:r>
            <a:r>
              <a:rPr lang="ko-KR" altLang="en-US" sz="2400" b="1" dirty="0">
                <a:latin typeface="맑은 고딕" panose="020B0503020000020004" pitchFamily="50" charset="-127"/>
              </a:rPr>
              <a:t> 중 </a:t>
            </a:r>
            <a:r>
              <a:rPr lang="ko-KR" altLang="en-US" sz="2400" b="1" dirty="0" smtClean="0">
                <a:latin typeface="맑은 고딕" panose="020B0503020000020004" pitchFamily="50" charset="-127"/>
              </a:rPr>
              <a:t>등급 관계없이 </a:t>
            </a:r>
            <a:r>
              <a:rPr lang="ko-KR" altLang="en-US" sz="2400" b="1" dirty="0">
                <a:latin typeface="맑은 고딕" panose="020B0503020000020004" pitchFamily="50" charset="-127"/>
              </a:rPr>
              <a:t>제</a:t>
            </a:r>
            <a:r>
              <a:rPr lang="en-US" altLang="ko-KR" sz="2400" b="1" dirty="0">
                <a:latin typeface="맑은 고딕" panose="020B0503020000020004" pitchFamily="50" charset="-127"/>
              </a:rPr>
              <a:t>2</a:t>
            </a:r>
            <a:r>
              <a:rPr lang="ko-KR" altLang="en-US" sz="2400" b="1" dirty="0">
                <a:latin typeface="맑은 고딕" panose="020B0503020000020004" pitchFamily="50" charset="-127"/>
              </a:rPr>
              <a:t>지망자를 추첨 </a:t>
            </a:r>
            <a:r>
              <a:rPr lang="ko-KR" altLang="en-US" sz="2400" b="1" dirty="0" smtClean="0">
                <a:latin typeface="맑은 고딕" panose="020B0503020000020004" pitchFamily="50" charset="-127"/>
              </a:rPr>
              <a:t>배정하는</a:t>
            </a:r>
            <a:endParaRPr lang="en-US" altLang="ko-KR" sz="2400" b="1" dirty="0" smtClean="0">
              <a:latin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2400" b="1" dirty="0" smtClean="0">
                <a:latin typeface="맑은 고딕" panose="020B0503020000020004" pitchFamily="50" charset="-127"/>
              </a:rPr>
              <a:t>  </a:t>
            </a:r>
            <a:r>
              <a:rPr lang="ko-KR" altLang="en-US" sz="2400" b="1" dirty="0" smtClean="0">
                <a:latin typeface="맑은 고딕" panose="020B0503020000020004" pitchFamily="50" charset="-127"/>
              </a:rPr>
              <a:t> </a:t>
            </a:r>
            <a:r>
              <a:rPr lang="ko-KR" altLang="en-US" sz="2400" b="1" dirty="0">
                <a:latin typeface="맑은 고딕" panose="020B0503020000020004" pitchFamily="50" charset="-127"/>
              </a:rPr>
              <a:t>방법으로 제</a:t>
            </a:r>
            <a:r>
              <a:rPr lang="en-US" altLang="ko-KR" sz="2400" b="1" dirty="0">
                <a:latin typeface="맑은 고딕" panose="020B0503020000020004" pitchFamily="50" charset="-127"/>
              </a:rPr>
              <a:t>5</a:t>
            </a:r>
            <a:r>
              <a:rPr lang="ko-KR" altLang="en-US" sz="2400" b="1" dirty="0">
                <a:latin typeface="맑은 고딕" panose="020B0503020000020004" pitchFamily="50" charset="-127"/>
              </a:rPr>
              <a:t>차</a:t>
            </a:r>
            <a:r>
              <a:rPr lang="en-US" altLang="ko-KR" sz="2400" b="1" dirty="0">
                <a:latin typeface="맑은 고딕" panose="020B0503020000020004" pitchFamily="50" charset="-127"/>
              </a:rPr>
              <a:t>…</a:t>
            </a:r>
            <a:r>
              <a:rPr lang="ko-KR" altLang="en-US" sz="2400" b="1" dirty="0">
                <a:latin typeface="맑은 고딕" panose="020B0503020000020004" pitchFamily="50" charset="-127"/>
              </a:rPr>
              <a:t>제</a:t>
            </a:r>
            <a:r>
              <a:rPr lang="en-US" altLang="ko-KR" sz="2400" b="1" dirty="0">
                <a:latin typeface="맑은 고딕" panose="020B0503020000020004" pitchFamily="50" charset="-127"/>
              </a:rPr>
              <a:t>18</a:t>
            </a:r>
            <a:r>
              <a:rPr lang="ko-KR" altLang="en-US" sz="2400" b="1" dirty="0">
                <a:latin typeface="맑은 고딕" panose="020B0503020000020004" pitchFamily="50" charset="-127"/>
              </a:rPr>
              <a:t>차까지 무작위 컴퓨터 추첨 </a:t>
            </a:r>
            <a:r>
              <a:rPr lang="ko-KR" altLang="en-US" sz="2400" b="1" dirty="0" smtClean="0">
                <a:latin typeface="맑은 고딕" panose="020B0503020000020004" pitchFamily="50" charset="-127"/>
              </a:rPr>
              <a:t>배정</a:t>
            </a:r>
            <a:endParaRPr kumimoji="1" lang="en-US" altLang="ko-KR" sz="24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74897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학교폭력 </a:t>
            </a:r>
            <a:r>
              <a:rPr lang="ko-KR" altLang="en-US" sz="3600" b="1" dirty="0" err="1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가∙</a:t>
            </a:r>
            <a:r>
              <a:rPr lang="ko-KR" altLang="en-US" sz="3600" b="1" dirty="0" err="1" smtClean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피해</a:t>
            </a:r>
            <a:r>
              <a:rPr lang="ko-KR" altLang="en-US" sz="3600" b="1" dirty="0" smtClean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 학생 </a:t>
            </a:r>
            <a:r>
              <a:rPr lang="ko-KR" altLang="en-US" sz="3600" b="1" dirty="0">
                <a:ln w="0"/>
                <a:solidFill>
                  <a:srgbClr val="4472C4">
                    <a:lumMod val="50000"/>
                  </a:srgb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rPr>
              <a:t>분리 배정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42844" y="1857364"/>
            <a:ext cx="8893652" cy="470898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ts val="4500"/>
              </a:lnSpc>
            </a:pPr>
            <a:r>
              <a:rPr lang="ko-KR" altLang="en-US" sz="2800" b="1" dirty="0"/>
              <a:t> </a:t>
            </a:r>
            <a:r>
              <a:rPr lang="ko-KR" altLang="en-US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◈ </a:t>
            </a:r>
            <a:r>
              <a:rPr lang="ko-KR" altLang="en-US" sz="2600" b="1" dirty="0" err="1">
                <a:solidFill>
                  <a:srgbClr val="FF0000"/>
                </a:solidFill>
                <a:latin typeface="+mj-ea"/>
                <a:ea typeface="+mj-ea"/>
              </a:rPr>
              <a:t>학폭으로</a:t>
            </a:r>
            <a:r>
              <a:rPr lang="ko-KR" altLang="en-US" sz="2600" b="1" dirty="0">
                <a:solidFill>
                  <a:srgbClr val="FF0000"/>
                </a:solidFill>
                <a:latin typeface="+mj-ea"/>
                <a:ea typeface="+mj-ea"/>
              </a:rPr>
              <a:t> 인해 </a:t>
            </a:r>
            <a:r>
              <a:rPr lang="ko-KR" altLang="en-US" sz="2600" b="1" u="sng" dirty="0">
                <a:solidFill>
                  <a:srgbClr val="CC00FF"/>
                </a:solidFill>
                <a:latin typeface="+mj-ea"/>
                <a:ea typeface="+mj-ea"/>
              </a:rPr>
              <a:t>전학조치</a:t>
            </a:r>
            <a:r>
              <a:rPr lang="ko-KR" altLang="en-US" sz="2600" b="1" dirty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ko-KR" altLang="en-US" sz="2600" b="1" dirty="0">
                <a:solidFill>
                  <a:srgbClr val="FF0000"/>
                </a:solidFill>
              </a:rPr>
              <a:t>된 </a:t>
            </a:r>
            <a:r>
              <a:rPr lang="ko-KR" altLang="en-US" sz="2600" b="1" dirty="0">
                <a:solidFill>
                  <a:srgbClr val="FF0000"/>
                </a:solidFill>
                <a:latin typeface="+mj-ea"/>
                <a:ea typeface="+mj-ea"/>
              </a:rPr>
              <a:t>가∙</a:t>
            </a:r>
            <a:r>
              <a:rPr lang="ko-KR" altLang="en-US" sz="26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피해 학생이 </a:t>
            </a:r>
            <a:r>
              <a:rPr lang="ko-KR" altLang="en-US" sz="2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같은 </a:t>
            </a:r>
            <a:r>
              <a:rPr lang="ko-KR" altLang="en-US" sz="2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학교</a:t>
            </a:r>
            <a:endParaRPr lang="en-US" altLang="ko-KR" sz="2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2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2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배정될 </a:t>
            </a:r>
            <a:r>
              <a:rPr lang="ko-KR" altLang="en-US" sz="2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경우</a:t>
            </a:r>
            <a:r>
              <a:rPr lang="en-US" altLang="ko-KR" sz="2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가해 학생을 </a:t>
            </a:r>
            <a:r>
              <a:rPr lang="ko-KR" altLang="en-US" sz="26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차순위</a:t>
            </a:r>
            <a:r>
              <a:rPr lang="ko-KR" altLang="en-US" sz="2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6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지망학교에</a:t>
            </a:r>
            <a:endParaRPr lang="en-US" altLang="ko-KR" sz="2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ko-KR" altLang="en-US" sz="26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추가 배정</a:t>
            </a:r>
            <a:endParaRPr lang="en-US" altLang="ko-KR" sz="2600" b="1" dirty="0">
              <a:solidFill>
                <a:srgbClr val="FF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800" b="1" dirty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민주시민교육과의 분리 배정 요청 </a:t>
            </a:r>
            <a:r>
              <a:rPr lang="ko-KR" altLang="en-US" sz="2800" b="1" dirty="0" smtClean="0">
                <a:solidFill>
                  <a:srgbClr val="0000CC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신청</a:t>
            </a:r>
            <a:r>
              <a:rPr lang="en-US" altLang="ko-KR" sz="28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2</a:t>
            </a:r>
            <a:r>
              <a:rPr lang="ko-KR" altLang="en-US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학기에 민주시민교육과에서 조사</a:t>
            </a:r>
            <a:endParaRPr lang="en-US" altLang="ko-KR" sz="2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lang="en-US" altLang="ko-KR" sz="2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sz="2800" b="1" dirty="0"/>
              <a:t>가</a:t>
            </a:r>
            <a:r>
              <a:rPr lang="ko-KR" altLang="en-US" sz="2800" b="1" dirty="0">
                <a:latin typeface="맑은 고딕" panose="020B0503020000020004" pitchFamily="50" charset="-127"/>
              </a:rPr>
              <a:t>∙피해 학생이 마지막 </a:t>
            </a:r>
            <a:r>
              <a:rPr lang="ko-KR" altLang="en-US" sz="2800" b="1" dirty="0" err="1">
                <a:latin typeface="맑은 고딕" panose="020B0503020000020004" pitchFamily="50" charset="-127"/>
              </a:rPr>
              <a:t>지망학교에</a:t>
            </a:r>
            <a:r>
              <a:rPr lang="ko-KR" altLang="en-US" sz="2800" b="1" dirty="0">
                <a:latin typeface="맑은 고딕" panose="020B0503020000020004" pitchFamily="50" charset="-127"/>
              </a:rPr>
              <a:t> 배정되었을 경우</a:t>
            </a:r>
            <a:r>
              <a:rPr lang="en-US" altLang="ko-KR" sz="2800" b="1" dirty="0">
                <a:latin typeface="맑은 고딕" panose="020B0503020000020004" pitchFamily="50" charset="-127"/>
              </a:rPr>
              <a:t>, </a:t>
            </a:r>
          </a:p>
          <a:p>
            <a:pPr>
              <a:lnSpc>
                <a:spcPts val="4500"/>
              </a:lnSpc>
            </a:pPr>
            <a:r>
              <a:rPr lang="ko-KR" altLang="en-US" sz="2800" b="1" dirty="0">
                <a:latin typeface="맑은 고딕" panose="020B0503020000020004" pitchFamily="50" charset="-127"/>
              </a:rPr>
              <a:t>    피해학생을 직전 </a:t>
            </a:r>
            <a:r>
              <a:rPr lang="ko-KR" altLang="en-US" sz="2800" b="1" dirty="0" err="1">
                <a:latin typeface="맑은 고딕" panose="020B0503020000020004" pitchFamily="50" charset="-127"/>
              </a:rPr>
              <a:t>지망학교에</a:t>
            </a:r>
            <a:r>
              <a:rPr lang="ko-KR" altLang="en-US" sz="2800" b="1" dirty="0">
                <a:latin typeface="맑은 고딕" panose="020B0503020000020004" pitchFamily="50" charset="-127"/>
              </a:rPr>
              <a:t> 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‘</a:t>
            </a:r>
            <a:r>
              <a:rPr lang="ko-KR" altLang="en-US" sz="28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정원 외</a:t>
            </a:r>
            <a:r>
              <a:rPr lang="en-US" altLang="ko-KR" sz="2800" b="1" dirty="0">
                <a:solidFill>
                  <a:srgbClr val="FF0000"/>
                </a:solidFill>
                <a:latin typeface="맑은 고딕" panose="020B0503020000020004" pitchFamily="50" charset="-127"/>
              </a:rPr>
              <a:t>＇</a:t>
            </a:r>
            <a:r>
              <a:rPr lang="ko-KR" altLang="en-US" sz="2800" b="1" dirty="0" smtClean="0">
                <a:solidFill>
                  <a:srgbClr val="FF0000"/>
                </a:solidFill>
                <a:latin typeface="맑은 고딕" panose="020B0503020000020004" pitchFamily="50" charset="-127"/>
              </a:rPr>
              <a:t>배정</a:t>
            </a:r>
            <a:endParaRPr lang="en-US" altLang="ko-KR" sz="2800" b="1" dirty="0" smtClean="0">
              <a:solidFill>
                <a:srgbClr val="FF0000"/>
              </a:solidFill>
              <a:latin typeface="맑은 고딕" panose="020B0503020000020004" pitchFamily="50" charset="-127"/>
            </a:endParaRPr>
          </a:p>
          <a:p>
            <a:pPr>
              <a:lnSpc>
                <a:spcPts val="4500"/>
              </a:lnSpc>
            </a:pPr>
            <a:r>
              <a:rPr kumimoji="1" lang="en-US" altLang="ko-K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 </a:t>
            </a:r>
            <a:r>
              <a:rPr kumimoji="1" lang="ko-KR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※</a:t>
            </a: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 </a:t>
            </a:r>
            <a:r>
              <a:rPr kumimoji="1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학폭</a:t>
            </a:r>
            <a:r>
              <a:rPr kumimoji="1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 강전은 </a:t>
            </a:r>
            <a:r>
              <a:rPr kumimoji="1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학폭법에</a:t>
            </a:r>
            <a:r>
              <a:rPr kumimoji="1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 따라 </a:t>
            </a:r>
            <a:r>
              <a:rPr kumimoji="1" lang="ko-KR" altLang="en-US" sz="20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전입학</a:t>
            </a:r>
            <a:r>
              <a:rPr kumimoji="1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 제한일</a:t>
            </a:r>
            <a:r>
              <a:rPr lang="en-US" altLang="ko-KR" sz="2000" b="1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/>
              </a:rPr>
              <a:t> </a:t>
            </a:r>
            <a:r>
              <a:rPr kumimoji="1" lang="en-US" altLang="ko-K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(11.1.)</a:t>
            </a:r>
            <a:r>
              <a:rPr kumimoji="1" lang="ko-KR" altLang="en-US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/>
              </a:rPr>
              <a:t>과 상관 없이 진행</a:t>
            </a:r>
            <a:endParaRPr kumimoji="1" lang="en-US" altLang="ko-KR" sz="20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00471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우선 배정</a:t>
            </a:r>
            <a:r>
              <a:rPr lang="en-US" altLang="ko-KR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(</a:t>
            </a:r>
            <a:r>
              <a:rPr lang="ko-KR" altLang="en-US" sz="2400" b="1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체특자</a:t>
            </a:r>
            <a:r>
              <a:rPr lang="en-US" altLang="ko-KR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,</a:t>
            </a:r>
            <a:r>
              <a:rPr lang="ko-KR" altLang="en-US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지체장애</a:t>
            </a:r>
            <a:r>
              <a:rPr lang="en-US" altLang="ko-KR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,</a:t>
            </a:r>
            <a:r>
              <a:rPr lang="ko-KR" altLang="en-US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중증질환</a:t>
            </a:r>
            <a:r>
              <a:rPr lang="en-US" altLang="ko-KR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,</a:t>
            </a:r>
            <a:r>
              <a:rPr lang="ko-KR" altLang="en-US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다자녀</a:t>
            </a:r>
            <a:r>
              <a:rPr lang="en-US" altLang="ko-KR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, </a:t>
            </a:r>
            <a:r>
              <a:rPr lang="ko-KR" altLang="en-US" sz="2400" b="1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장애부모</a:t>
            </a:r>
            <a:r>
              <a:rPr lang="en-US" altLang="ko-KR" sz="24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)</a:t>
            </a:r>
            <a:endParaRPr lang="ko-KR" altLang="en-US" sz="24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07504" y="1735091"/>
            <a:ext cx="9036495" cy="50295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ts val="3500"/>
              </a:lnSpc>
            </a:pPr>
            <a:r>
              <a:rPr lang="ko-KR" altLang="en-US" sz="2800" b="1" dirty="0"/>
              <a:t>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(1) </a:t>
            </a:r>
            <a:r>
              <a:rPr lang="ko-KR" altLang="en-US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체육특기자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로 확정된 자는 해당 체육영재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육성학교에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내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우선 배정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</a:t>
            </a:r>
            <a:r>
              <a:rPr lang="en-US" altLang="ko-KR" b="1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-&gt; </a:t>
            </a:r>
            <a:r>
              <a:rPr lang="ko-KR" altLang="en-US" b="1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원서 꼭 작성</a:t>
            </a:r>
            <a:r>
              <a:rPr lang="en-US" altLang="ko-KR" b="1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!!!</a:t>
            </a: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(2) </a:t>
            </a:r>
            <a:r>
              <a:rPr lang="ko-KR" altLang="en-US" b="1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지체장애인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지체장애인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뇌병변장애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포함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으로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판정된 자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</a:p>
          <a:p>
            <a:pPr>
              <a:lnSpc>
                <a:spcPts val="3500"/>
              </a:lnSpc>
            </a:pPr>
            <a:r>
              <a:rPr lang="en-US" altLang="ko-KR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</a:t>
            </a:r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전형에 합격한 경우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주소지에 가장 가까운 학교에 희망한 경우 </a:t>
            </a:r>
            <a:r>
              <a:rPr lang="ko-KR" altLang="en-US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내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우선 배정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(3) </a:t>
            </a:r>
            <a:r>
              <a:rPr lang="ko-KR" altLang="en-US" b="1" dirty="0" err="1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중증질환자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암∙희귀∙난치병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관련 환자로 </a:t>
            </a:r>
            <a:r>
              <a:rPr lang="ko-KR" altLang="en-US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종합병원장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진단서 제출자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전형에 합격한 경우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주소지에 가장 가까운 학교에 희망한 경우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내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우선 배정 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(4) </a:t>
            </a:r>
            <a:r>
              <a:rPr lang="ko-KR" altLang="en-US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다자녀 학생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: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형제자매가 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3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명 이상인 자로 </a:t>
            </a:r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전형에 합격한 경우</a:t>
            </a:r>
            <a:endParaRPr lang="en-US" altLang="ko-KR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-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원서접수일 현재 형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오빠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또는 누나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언니</a:t>
            </a: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 재학 중인 학교에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              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희망한 경우 </a:t>
            </a:r>
            <a:r>
              <a:rPr lang="ko-KR" altLang="en-US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내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우선 배정</a:t>
            </a:r>
            <a:endParaRPr lang="en-US" altLang="ko-KR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(5) </a:t>
            </a:r>
            <a:r>
              <a:rPr lang="ko-KR" altLang="en-US" b="1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장애의 정도가 심한 부 또는 모의 자녀</a:t>
            </a:r>
            <a:endParaRPr lang="en-US" altLang="ko-KR" b="1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ts val="3500"/>
              </a:lnSpc>
            </a:pPr>
            <a:r>
              <a:rPr lang="en-US" altLang="ko-KR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 </a:t>
            </a:r>
            <a:r>
              <a:rPr lang="ko-KR" altLang="en-US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전형에 합격한 경우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주소지에 가장 가까운 </a:t>
            </a:r>
            <a:r>
              <a:rPr lang="ko-KR" altLang="en-US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거리에 있는 학교에 </a:t>
            </a:r>
            <a:r>
              <a:rPr lang="en-US" altLang="ko-KR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u="sng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내</a:t>
            </a:r>
            <a:r>
              <a:rPr lang="ko-KR" altLang="en-US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우선 배정 </a:t>
            </a:r>
            <a:endParaRPr kumimoji="1" lang="en-US" altLang="ko-KR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85098" y="1021509"/>
            <a:ext cx="1169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844083">
              <a:defRPr/>
            </a:pP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(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</a:rPr>
              <a:t>12</a:t>
            </a:r>
            <a:r>
              <a:rPr lang="ko-KR" altLang="en-US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</a:rPr>
              <a:t>쪽</a:t>
            </a: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)</a:t>
            </a:r>
            <a:endParaRPr lang="ko-KR" altLang="en-US" sz="2800" b="1" spc="-74" dirty="0">
              <a:ln>
                <a:solidFill>
                  <a:srgbClr val="0070C0">
                    <a:alpha val="0"/>
                  </a:srgb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44995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학교 배정 주의 사항</a:t>
            </a:r>
            <a:endParaRPr lang="ko-KR" altLang="en-US" sz="24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1" y="1900260"/>
            <a:ext cx="8813035" cy="45807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algn="just">
              <a:lnSpc>
                <a:spcPts val="3500"/>
              </a:lnSpc>
            </a:pPr>
            <a:r>
              <a:rPr lang="ko-KR" altLang="en-US" sz="2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가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거주지 위장전입자</a:t>
            </a:r>
            <a:r>
              <a:rPr lang="en-US" altLang="ko-KR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-&gt;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합격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취소</a:t>
            </a:r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나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정원 미달에 따른 추가모집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은 </a:t>
            </a:r>
            <a:r>
              <a:rPr lang="ko-KR" altLang="en-US" sz="22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실시</a:t>
            </a:r>
            <a:endParaRPr lang="en-US" altLang="ko-KR" sz="22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추가모집 지원 시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배정학교를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선택해서 지원할 수 없다</a:t>
            </a:r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 -&gt;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임의 배정 동의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추가모집 원서 내 기재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-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석차연명부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석차백분율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에 의하여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학군별로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미달인원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만큼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남∙여</a:t>
            </a:r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구분 없이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통합석차로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선발</a:t>
            </a:r>
            <a:endParaRPr lang="en-US" altLang="ko-KR" sz="2200" dirty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- </a:t>
            </a:r>
            <a:r>
              <a:rPr lang="ko-KR" altLang="en-US" sz="22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미충원교에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무작위 배정</a:t>
            </a:r>
            <a:endParaRPr lang="en-US" altLang="ko-KR" sz="22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평준화지역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학군내 학교장 전형 제외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수시모집 </a:t>
            </a:r>
            <a:r>
              <a:rPr lang="ko-KR" altLang="en-US" sz="2200" dirty="0" err="1">
                <a:solidFill>
                  <a:srgbClr val="0000CC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미실시</a:t>
            </a:r>
            <a:endParaRPr lang="en-US" altLang="ko-KR" sz="2200" dirty="0">
              <a:solidFill>
                <a:srgbClr val="0000CC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라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합격자는 </a:t>
            </a:r>
            <a:r>
              <a:rPr lang="ko-KR" altLang="en-US" sz="22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등록여부에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관계없이 이후 어떤 전형에도 지원 불가</a:t>
            </a:r>
            <a:endParaRPr lang="en-US" altLang="ko-KR" sz="22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lvl="0" algn="just">
              <a:lnSpc>
                <a:spcPts val="3500"/>
              </a:lnSpc>
            </a:pP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마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배정된 자가 </a:t>
            </a:r>
            <a:r>
              <a:rPr lang="ko-KR" altLang="en-US" sz="2200" dirty="0" smtClean="0">
                <a:latin typeface="HY헤드라인M" panose="02030600000101010101" pitchFamily="18" charset="-127"/>
                <a:ea typeface="HY헤드라인M" panose="02030600000101010101" pitchFamily="18" charset="-127"/>
              </a:rPr>
              <a:t>학교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입학 포기</a:t>
            </a:r>
            <a:r>
              <a:rPr lang="en-US" altLang="ko-KR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-&gt; </a:t>
            </a:r>
            <a:r>
              <a:rPr lang="ko-KR" altLang="en-US" sz="2200" dirty="0">
                <a:solidFill>
                  <a:srgbClr val="0000FF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당해 학년도 </a:t>
            </a:r>
            <a:r>
              <a:rPr lang="ko-KR" altLang="en-US" sz="22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타 학교 입학 불가</a:t>
            </a:r>
            <a:endParaRPr kumimoji="1" lang="en-US" altLang="ko-KR" sz="2200" b="1" i="0" u="none" strike="noStrike" kern="1200" cap="none" spc="0" normalizeH="0" baseline="0" noProof="0" dirty="0">
              <a:ln>
                <a:noFill/>
              </a:ln>
              <a:solidFill>
                <a:srgbClr val="FF6600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085098" y="1021509"/>
            <a:ext cx="11695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844083">
              <a:defRPr/>
            </a:pP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(</a:t>
            </a:r>
            <a:r>
              <a:rPr lang="en-US" altLang="ko-KR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</a:rPr>
              <a:t>13</a:t>
            </a:r>
            <a:r>
              <a:rPr lang="ko-KR" altLang="en-US" sz="2800" b="1" spc="-74" dirty="0" smtClean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srgbClr val="FFFF00"/>
                </a:solidFill>
                <a:latin typeface="맑은 고딕" panose="020B0503020000020004" pitchFamily="50" charset="-127"/>
              </a:rPr>
              <a:t>쪽</a:t>
            </a:r>
            <a:r>
              <a:rPr lang="en-US" altLang="ko-KR" sz="2800" b="1" spc="-74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latin typeface="맑은 고딕" panose="020B0503020000020004" pitchFamily="50" charset="-127"/>
              </a:rPr>
              <a:t>)</a:t>
            </a:r>
            <a:endParaRPr lang="ko-KR" altLang="en-US" sz="2800" b="1" spc="-74" dirty="0">
              <a:ln>
                <a:solidFill>
                  <a:srgbClr val="0070C0">
                    <a:alpha val="0"/>
                  </a:srgbClr>
                </a:solidFill>
              </a:ln>
              <a:solidFill>
                <a:prstClr val="white"/>
              </a:solidFill>
              <a:latin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4340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기타 전형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188121" y="1990030"/>
            <a:ext cx="8813036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514350" lvl="0" indent="-514350" algn="just" fontAlgn="auto">
              <a:spcBef>
                <a:spcPts val="0"/>
              </a:spcBef>
              <a:spcAft>
                <a:spcPts val="0"/>
              </a:spcAft>
              <a:buFontTx/>
              <a:buAutoNum type="arabicPeriod"/>
            </a:pPr>
            <a:r>
              <a:rPr kumimoji="0" lang="ko-KR" altLang="en-US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체육특기자 </a:t>
            </a:r>
            <a:r>
              <a:rPr kumimoji="0" lang="ko-KR" altLang="en-US" sz="32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전형</a:t>
            </a:r>
            <a:r>
              <a:rPr kumimoji="0" lang="en-US" altLang="ko-KR" sz="3200" b="1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(P. 35)</a:t>
            </a:r>
            <a:r>
              <a:rPr kumimoji="0" lang="ko-KR" altLang="en-US" sz="3200" b="1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</a:t>
            </a:r>
            <a:endParaRPr kumimoji="0" lang="en-US" altLang="ko-KR" sz="3200" b="1" dirty="0" smtClean="0">
              <a:solidFill>
                <a:prstClr val="black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+mn-cs"/>
            </a:endParaRP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-&gt; </a:t>
            </a:r>
            <a:r>
              <a:rPr kumimoji="0" lang="ko-KR" altLang="en-US" sz="3200" dirty="0" err="1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일반학생과</a:t>
            </a:r>
            <a:r>
              <a:rPr kumimoji="0"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동일하게 </a:t>
            </a:r>
            <a:r>
              <a:rPr kumimoji="0" lang="ko-KR" altLang="en-US" sz="32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원서 </a:t>
            </a:r>
            <a:r>
              <a:rPr kumimoji="0" lang="ko-KR" altLang="en-US" sz="32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작성</a:t>
            </a:r>
            <a:endParaRPr kumimoji="0" lang="en-US" altLang="ko-KR" sz="32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+mn-cs"/>
            </a:endParaRP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32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2</a:t>
            </a:r>
            <a:r>
              <a:rPr kumimoji="0" lang="en-US" altLang="ko-KR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. </a:t>
            </a:r>
            <a:r>
              <a:rPr kumimoji="0" lang="ko-KR" altLang="en-US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특수교육대상자</a:t>
            </a:r>
            <a:r>
              <a:rPr kumimoji="0" lang="en-US" altLang="ko-KR" sz="3200" b="1" dirty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(</a:t>
            </a:r>
            <a:r>
              <a:rPr kumimoji="0" lang="en-US" altLang="ko-KR" sz="3200" b="1" dirty="0" smtClean="0">
                <a:solidFill>
                  <a:prstClr val="black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P. 45)</a:t>
            </a:r>
            <a:r>
              <a:rPr kumimoji="0" lang="ko-KR" altLang="en-US" sz="32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</a:t>
            </a:r>
            <a:r>
              <a:rPr kumimoji="0" lang="en-US" altLang="ko-KR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-&gt; </a:t>
            </a:r>
            <a:r>
              <a:rPr kumimoji="0" lang="ko-KR" altLang="en-US" sz="3600" dirty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원서 작성 </a:t>
            </a:r>
            <a:r>
              <a:rPr kumimoji="0" lang="ko-KR" altLang="en-US" sz="3600" dirty="0" smtClean="0">
                <a:solidFill>
                  <a:srgbClr val="FF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금지</a:t>
            </a:r>
            <a:endParaRPr kumimoji="0" lang="en-US" altLang="ko-KR" sz="3600" dirty="0" smtClean="0">
              <a:solidFill>
                <a:srgbClr val="FF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+mn-cs"/>
            </a:endParaRP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endParaRPr kumimoji="0" lang="en-US" altLang="ko-KR" sz="32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+mn-cs"/>
            </a:endParaRP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3. </a:t>
            </a:r>
            <a:r>
              <a:rPr kumimoji="0" lang="ko-KR" altLang="en-US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특례입학 대상자 전형</a:t>
            </a:r>
            <a:r>
              <a:rPr kumimoji="0" lang="en-US" altLang="ko-KR" sz="32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(</a:t>
            </a:r>
            <a:r>
              <a:rPr kumimoji="0" lang="en-US" altLang="ko-KR" sz="32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P. 52)</a:t>
            </a: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32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※ </a:t>
            </a:r>
            <a:r>
              <a:rPr kumimoji="0" lang="en-US" altLang="ko-KR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11</a:t>
            </a:r>
            <a:r>
              <a:rPr kumimoji="0" lang="ko-KR" altLang="en-US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월중 학교 및 </a:t>
            </a:r>
            <a:r>
              <a:rPr kumimoji="0" lang="ko-KR" altLang="en-US" sz="28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교육지원청</a:t>
            </a:r>
            <a:r>
              <a:rPr kumimoji="0" lang="ko-KR" altLang="en-US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 대상 공문 발송 예정</a:t>
            </a:r>
            <a:endParaRPr kumimoji="0" lang="en-US" altLang="ko-KR" sz="2800" dirty="0" smtClean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+mn-cs"/>
            </a:endParaRP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800" b="1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</a:t>
            </a:r>
            <a:r>
              <a:rPr kumimoji="0" lang="en-US" altLang="ko-KR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학교</a:t>
            </a:r>
            <a:r>
              <a:rPr kumimoji="0" lang="en-US" altLang="ko-KR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kumimoji="0" lang="ko-KR" altLang="en-US" sz="25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kumimoji="0"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대상자 심사 서류 </a:t>
            </a:r>
            <a:r>
              <a:rPr kumimoji="0" lang="ko-KR" altLang="en-US" sz="25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도교육청</a:t>
            </a:r>
            <a:r>
              <a:rPr kumimoji="0"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제출</a:t>
            </a:r>
            <a:r>
              <a:rPr kumimoji="0" lang="en-US" altLang="ko-KR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(11</a:t>
            </a:r>
            <a:r>
              <a:rPr kumimoji="0" lang="ko-KR" altLang="en-US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</a:t>
            </a:r>
            <a:r>
              <a:rPr kumimoji="0" lang="en-US" altLang="ko-KR" sz="25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800" b="1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</a:t>
            </a:r>
            <a:r>
              <a:rPr kumimoji="0" lang="en-US" altLang="ko-KR" sz="28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대상자 심사</a:t>
            </a:r>
            <a:r>
              <a:rPr kumimoji="0" lang="en-US" altLang="ko-KR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kumimoji="0" lang="ko-KR" altLang="en-US" sz="28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도교육청</a:t>
            </a:r>
            <a:r>
              <a:rPr kumimoji="0" lang="en-US" altLang="ko-KR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12</a:t>
            </a:r>
            <a:r>
              <a:rPr kumimoji="0" lang="ko-KR" altLang="en-US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초 예정</a:t>
            </a:r>
            <a:r>
              <a:rPr kumimoji="0" lang="en-US" altLang="ko-KR" sz="28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</a:p>
          <a:p>
            <a:pPr lvl="0" algn="just"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ko-KR" sz="2800" b="1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※</a:t>
            </a:r>
            <a:r>
              <a:rPr kumimoji="0" lang="en-US" altLang="ko-KR" sz="2800" dirty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sz="27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합격자 알림</a:t>
            </a:r>
            <a:r>
              <a:rPr kumimoji="0" lang="en-US" altLang="ko-KR" sz="27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(12</a:t>
            </a:r>
            <a:r>
              <a:rPr kumimoji="0" lang="ko-KR" altLang="en-US" sz="27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월 초 예정</a:t>
            </a:r>
            <a:r>
              <a:rPr kumimoji="0" lang="en-US" altLang="ko-KR" sz="27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kumimoji="0" lang="ko-KR" altLang="en-US" sz="27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해당 학교 및 </a:t>
            </a:r>
            <a:r>
              <a:rPr kumimoji="0" lang="ko-KR" altLang="en-US" sz="2700" dirty="0" err="1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교육지원청</a:t>
            </a:r>
            <a:r>
              <a:rPr kumimoji="0" lang="en-US" altLang="ko-KR" sz="2700" dirty="0" smtClean="0">
                <a:solidFill>
                  <a:srgbClr val="00000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kumimoji="0" lang="en-US" altLang="ko-KR" sz="2700" dirty="0">
              <a:solidFill>
                <a:srgbClr val="00000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66141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고등학교 특례 입학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(52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쪽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)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34070" y="1776367"/>
            <a:ext cx="8640960" cy="523220"/>
          </a:xfrm>
          <a:prstGeom prst="rect">
            <a:avLst/>
          </a:prstGeom>
          <a:gradFill flip="none" rotWithShape="1">
            <a:gsLst>
              <a:gs pos="95000">
                <a:srgbClr val="1D9A78">
                  <a:tint val="66000"/>
                  <a:satMod val="160000"/>
                </a:srgbClr>
              </a:gs>
              <a:gs pos="69000">
                <a:srgbClr val="1D9A78">
                  <a:tint val="44500"/>
                  <a:satMod val="160000"/>
                </a:srgb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defTabSz="91440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/>
            </a:pPr>
            <a:r>
              <a:rPr kumimoji="0" lang="ko-KR" altLang="en-US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초</a:t>
            </a:r>
            <a:r>
              <a:rPr kumimoji="0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kumimoji="0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중등교육법 시행령 제</a:t>
            </a:r>
            <a:r>
              <a:rPr kumimoji="0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82</a:t>
            </a:r>
            <a:r>
              <a:rPr kumimoji="0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조제</a:t>
            </a:r>
            <a:r>
              <a:rPr kumimoji="0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kumimoji="0" lang="ko-KR" altLang="en-US" sz="2800" b="1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항제</a:t>
            </a:r>
            <a:r>
              <a:rPr kumimoji="0" lang="en-US" altLang="ko-KR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kumimoji="0" lang="ko-KR" altLang="en-US" sz="2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</a:rPr>
              <a:t>호 해당자</a:t>
            </a:r>
            <a:endParaRPr kumimoji="0" lang="ko-KR" altLang="en-US" sz="2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15" name="표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769389"/>
              </p:ext>
            </p:extLst>
          </p:nvPr>
        </p:nvGraphicFramePr>
        <p:xfrm>
          <a:off x="357158" y="2357430"/>
          <a:ext cx="8640959" cy="4357695"/>
        </p:xfrm>
        <a:graphic>
          <a:graphicData uri="http://schemas.openxmlformats.org/drawingml/2006/table">
            <a:tbl>
              <a:tblPr/>
              <a:tblGrid>
                <a:gridCol w="1887152">
                  <a:extLst>
                    <a:ext uri="{9D8B030D-6E8A-4147-A177-3AD203B41FA5}">
                      <a16:colId xmlns:a16="http://schemas.microsoft.com/office/drawing/2014/main" val="3761538822"/>
                    </a:ext>
                  </a:extLst>
                </a:gridCol>
                <a:gridCol w="1723774">
                  <a:extLst>
                    <a:ext uri="{9D8B030D-6E8A-4147-A177-3AD203B41FA5}">
                      <a16:colId xmlns:a16="http://schemas.microsoft.com/office/drawing/2014/main" val="380562409"/>
                    </a:ext>
                  </a:extLst>
                </a:gridCol>
                <a:gridCol w="5030033">
                  <a:extLst>
                    <a:ext uri="{9D8B030D-6E8A-4147-A177-3AD203B41FA5}">
                      <a16:colId xmlns:a16="http://schemas.microsoft.com/office/drawing/2014/main" val="1427599990"/>
                    </a:ext>
                  </a:extLst>
                </a:gridCol>
              </a:tblGrid>
              <a:tr h="547712">
                <a:tc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EEF7"/>
                    </a:solidFill>
                  </a:tcPr>
                </a:tc>
                <a:tc gridSpan="2"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 격 요 건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6EE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62637843"/>
                  </a:ext>
                </a:extLst>
              </a:tr>
              <a:tr h="1266757">
                <a:tc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외국에서 재학하고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귀국한 학생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호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가목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38100" marR="6350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u="sng" kern="0" spc="-15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외국 학교에서 국내 중학교에 전학 또는 </a:t>
                      </a:r>
                      <a:r>
                        <a:rPr lang="ko-KR" altLang="en-US" sz="1600" b="1" u="sng" kern="0" spc="-23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편입학하여 졸업한 자</a:t>
                      </a:r>
                      <a:r>
                        <a:rPr lang="en-US" altLang="ko-KR" sz="1600" b="1" u="sng" kern="0" spc="-15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b="1" u="sng" kern="0" spc="-15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또는 졸업예정자</a:t>
                      </a:r>
                      <a:r>
                        <a:rPr lang="en-US" altLang="ko-KR" sz="1600" b="1" u="sng" kern="0" spc="-15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63500" marR="6350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외국의 학교에서 </a:t>
                      </a:r>
                      <a:r>
                        <a:rPr lang="en-US" altLang="ko-KR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 b="1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이상</a:t>
                      </a:r>
                      <a:r>
                        <a:rPr lang="ko-KR" altLang="en-US" sz="1600" kern="0" spc="-1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재학하고 귀국한 학생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외국에서 부모와 함께 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이상 거주한 자에 한함</a:t>
                      </a:r>
                      <a:r>
                        <a:rPr lang="en-US" altLang="ko-KR" sz="1600" kern="0" spc="-1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0453606"/>
                  </a:ext>
                </a:extLst>
              </a:tr>
              <a:tr h="1266757">
                <a:tc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과학기술자 및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교수요원의 자녀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호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나목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63500" marR="6350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4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정부의 초청 또는 추천에 의하여 귀국한 과학기술자 및 </a:t>
                      </a:r>
                      <a:r>
                        <a:rPr lang="ko-KR" altLang="en-US" sz="1600" b="1" kern="0" spc="-8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교수요원의</a:t>
                      </a:r>
                      <a:r>
                        <a:rPr lang="ko-KR" altLang="en-US" sz="1600" b="1" kern="0" spc="-8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자녀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85999196"/>
                  </a:ext>
                </a:extLst>
              </a:tr>
              <a:tr h="1276469">
                <a:tc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외국인 학생</a:t>
                      </a:r>
                    </a:p>
                    <a:p>
                      <a:pPr marL="0" marR="0" indent="0" algn="ctr" fontAlgn="base" latinLnBrk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호 </a:t>
                      </a:r>
                      <a:r>
                        <a:rPr lang="ko-KR" altLang="en-US" sz="1600" b="1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다목</a:t>
                      </a:r>
                      <a:r>
                        <a:rPr lang="en-US" altLang="ko-KR" sz="1600" kern="0" spc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2204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844083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266124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688165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110207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532248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2954289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376331" algn="l" defTabSz="844083" rtl="0" eaLnBrk="1" latinLnBrk="1" hangingPunct="1">
                        <a:defRPr sz="1662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63500" marR="6350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외국인 학생</a:t>
                      </a:r>
                      <a:endParaRPr lang="ko-KR" altLang="en-US" sz="1600" b="1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63500" marR="63500" indent="0" algn="just" fontAlgn="base" latinLnBrk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600" kern="0" spc="-1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600" kern="0" spc="-1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부모 또는 부모 중 </a:t>
                      </a:r>
                      <a:r>
                        <a:rPr lang="en-US" altLang="ko-KR" sz="1600" kern="0" spc="-1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600" kern="0" spc="-13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인이 대한민국 국민인 경우에는</a:t>
                      </a:r>
                      <a:r>
                        <a:rPr lang="ko-KR" altLang="en-US" sz="1600" kern="0" spc="-7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600" kern="0" spc="-2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외국</a:t>
                      </a:r>
                      <a:r>
                        <a:rPr lang="ko-KR" altLang="en-US" sz="1600" kern="0" spc="-1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에서 </a:t>
                      </a:r>
                      <a:r>
                        <a:rPr lang="en-US" altLang="ko-KR" sz="1600" b="1" kern="0" spc="-1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1600" b="1" kern="0" spc="-19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ko-KR" altLang="en-US" sz="1600" b="1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이상의 중학교 교육과정</a:t>
                      </a:r>
                      <a:r>
                        <a:rPr lang="ko-KR" altLang="en-US" sz="160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을 이수한 학생</a:t>
                      </a:r>
                      <a:r>
                        <a:rPr lang="en-US" altLang="ko-KR" sz="160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450860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1923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err="1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전입학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 허용 기준일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(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중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  <a:latin typeface="+mj-ea"/>
                <a:ea typeface="+mj-ea"/>
              </a:rPr>
              <a:t>3)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85720" y="2071678"/>
            <a:ext cx="8635637" cy="4108817"/>
          </a:xfrm>
          <a:prstGeom prst="rect">
            <a:avLst/>
          </a:prstGeom>
          <a:solidFill>
            <a:srgbClr val="266196"/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marL="457200" marR="0" lvl="0" indent="-4572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 lang="ko-KR" altLang="en-US"/>
            </a:pPr>
            <a:r>
              <a:rPr kumimoji="1" lang="en-US" altLang="ko-KR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2022. 10. 31.(</a:t>
            </a:r>
            <a:r>
              <a:rPr kumimoji="1" lang="ko-KR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월</a:t>
            </a:r>
            <a:r>
              <a:rPr kumimoji="1" lang="en-US" altLang="ko-KR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)</a:t>
            </a:r>
            <a:r>
              <a:rPr kumimoji="1" lang="ko-KR" altLang="en-US" sz="4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까지 허용</a:t>
            </a:r>
            <a:endParaRPr lang="en-US" altLang="ko-KR" sz="4800" b="1" dirty="0" smtClean="0">
              <a:solidFill>
                <a:srgbClr val="FFD966"/>
              </a:solidFill>
              <a:latin typeface="맑은 고딕"/>
              <a:ea typeface="맑은 고딕"/>
            </a:endParaRPr>
          </a:p>
          <a:p>
            <a:pPr marL="457200" marR="0" lvl="0" indent="-4572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l"/>
              <a:tabLst/>
              <a:defRPr lang="ko-KR" altLang="en-US"/>
            </a:pPr>
            <a:r>
              <a:rPr kumimoji="1" lang="en-US" altLang="ko-KR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2022. 11. 1.(</a:t>
            </a:r>
            <a:r>
              <a:rPr kumimoji="1" lang="ko-KR" altLang="en-US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화</a:t>
            </a:r>
            <a:r>
              <a:rPr kumimoji="1" lang="en-US" altLang="ko-KR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)</a:t>
            </a:r>
            <a:r>
              <a:rPr kumimoji="1" lang="ko-KR" altLang="en-US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D966"/>
                </a:solidFill>
                <a:effectLst/>
                <a:uLnTx/>
                <a:uFillTx/>
                <a:latin typeface="맑은 고딕"/>
                <a:ea typeface="맑은 고딕"/>
              </a:rPr>
              <a:t>부터 </a:t>
            </a:r>
            <a:r>
              <a:rPr kumimoji="1" lang="ko-KR" altLang="en-US" sz="42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/>
              </a:rPr>
              <a:t>전입학</a:t>
            </a:r>
            <a:r>
              <a:rPr kumimoji="1" lang="ko-KR" altLang="en-US" sz="4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맑은 고딕"/>
                <a:ea typeface="맑은 고딕"/>
              </a:rPr>
              <a:t> 제한</a:t>
            </a:r>
            <a:endParaRPr kumimoji="1" lang="en-US" altLang="ko-KR" sz="4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맑은 고딕"/>
              <a:ea typeface="맑은 고딕"/>
            </a:endParaRPr>
          </a:p>
          <a:p>
            <a:pPr marL="457200" marR="0" lvl="0" indent="-457200" algn="l" defTabSz="914400" rtl="0" eaLnBrk="1" fontAlgn="base" latinLnBrk="1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 lang="ko-KR" altLang="en-US"/>
            </a:pPr>
            <a:r>
              <a:rPr lang="ko-KR" altLang="ko-KR" sz="4200" b="1" dirty="0" smtClean="0">
                <a:solidFill>
                  <a:srgbClr val="FF66FF"/>
                </a:solidFill>
                <a:latin typeface="맑은 고딕"/>
                <a:ea typeface="맑은 고딕"/>
              </a:rPr>
              <a:t>※</a:t>
            </a:r>
            <a:r>
              <a:rPr lang="en-US" altLang="ko-KR" sz="4200" b="1" dirty="0" smtClean="0">
                <a:solidFill>
                  <a:srgbClr val="FF66FF"/>
                </a:solidFill>
                <a:latin typeface="맑은 고딕"/>
                <a:ea typeface="맑은 고딕"/>
              </a:rPr>
              <a:t> </a:t>
            </a:r>
            <a:r>
              <a:rPr lang="ko-KR" altLang="en-US" sz="4200" b="1" dirty="0" err="1" smtClean="0">
                <a:solidFill>
                  <a:srgbClr val="FF66FF"/>
                </a:solidFill>
                <a:latin typeface="맑은 고딕"/>
                <a:ea typeface="맑은 고딕"/>
              </a:rPr>
              <a:t>전입학</a:t>
            </a:r>
            <a:r>
              <a:rPr lang="ko-KR" altLang="en-US" sz="4200" b="1" dirty="0" smtClean="0">
                <a:solidFill>
                  <a:srgbClr val="FF66FF"/>
                </a:solidFill>
                <a:latin typeface="맑은 고딕"/>
                <a:ea typeface="맑은 고딕"/>
              </a:rPr>
              <a:t> </a:t>
            </a:r>
            <a:r>
              <a:rPr lang="ko-KR" altLang="en-US" sz="4200" b="1" dirty="0" err="1" smtClean="0">
                <a:solidFill>
                  <a:srgbClr val="FF66FF"/>
                </a:solidFill>
                <a:latin typeface="맑은 고딕"/>
                <a:ea typeface="맑은 고딕"/>
              </a:rPr>
              <a:t>제한일은</a:t>
            </a:r>
            <a:r>
              <a:rPr lang="ko-KR" altLang="en-US" sz="4200" b="1" dirty="0" smtClean="0">
                <a:solidFill>
                  <a:srgbClr val="FF66FF"/>
                </a:solidFill>
                <a:latin typeface="맑은 고딕"/>
                <a:ea typeface="맑은 고딕"/>
              </a:rPr>
              <a:t> 시도교육청마다 차이가 있음</a:t>
            </a:r>
            <a:r>
              <a:rPr lang="en-US" altLang="ko-KR" sz="4200" b="1" dirty="0" smtClean="0">
                <a:solidFill>
                  <a:srgbClr val="FF66FF"/>
                </a:solidFill>
                <a:latin typeface="맑은 고딕"/>
                <a:ea typeface="맑은 고딕"/>
              </a:rPr>
              <a:t>.</a:t>
            </a:r>
            <a:endParaRPr kumimoji="1" lang="en-US" altLang="ko-KR" sz="4200" b="1" i="0" u="none" strike="noStrike" kern="1200" cap="none" spc="0" normalizeH="0" baseline="0" noProof="0" dirty="0">
              <a:ln>
                <a:noFill/>
              </a:ln>
              <a:solidFill>
                <a:srgbClr val="FF66FF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99692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/>
            </a:r>
            <a:br>
              <a:rPr lang="en-US" altLang="ko-KR" sz="2800" b="1" dirty="0" smtClean="0"/>
            </a:br>
            <a:r>
              <a:rPr lang="ko-KR" altLang="en-US" sz="3000" b="1" dirty="0" smtClean="0"/>
              <a:t>타 </a:t>
            </a:r>
            <a:r>
              <a:rPr lang="ko-KR" altLang="en-US" sz="3000" b="1" dirty="0"/>
              <a:t>학군 </a:t>
            </a:r>
            <a:r>
              <a:rPr lang="ko-KR" altLang="en-US" sz="3000" b="1" dirty="0" err="1"/>
              <a:t>거주이전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예정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자 </a:t>
            </a:r>
            <a:r>
              <a:rPr lang="ko-KR" altLang="en-US" sz="3000" b="1" dirty="0">
                <a:solidFill>
                  <a:srgbClr val="C00000"/>
                </a:solidFill>
              </a:rPr>
              <a:t>입학 전 </a:t>
            </a:r>
            <a:r>
              <a:rPr lang="ko-KR" altLang="en-US" sz="3000" b="1" dirty="0" err="1">
                <a:solidFill>
                  <a:srgbClr val="C00000"/>
                </a:solidFill>
              </a:rPr>
              <a:t>재배정</a:t>
            </a:r>
            <a:r>
              <a:rPr lang="ko-KR" altLang="en-US" sz="3000" b="1" dirty="0">
                <a:solidFill>
                  <a:srgbClr val="C00000"/>
                </a:solidFill>
              </a:rPr>
              <a:t> </a:t>
            </a:r>
            <a:r>
              <a:rPr lang="en-US" altLang="ko-KR" sz="3000" b="1" dirty="0" smtClean="0">
                <a:solidFill>
                  <a:srgbClr val="0000FF"/>
                </a:solidFill>
              </a:rPr>
              <a:t>(73</a:t>
            </a:r>
            <a:r>
              <a:rPr lang="ko-KR" altLang="en-US" sz="3000" b="1" dirty="0" smtClean="0">
                <a:solidFill>
                  <a:srgbClr val="0000FF"/>
                </a:solidFill>
              </a:rPr>
              <a:t>쪽</a:t>
            </a:r>
            <a:r>
              <a:rPr lang="en-US" altLang="ko-KR" sz="30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3000" b="1" dirty="0">
                <a:solidFill>
                  <a:srgbClr val="C00000"/>
                </a:solidFill>
              </a:rPr>
              <a:t/>
            </a:r>
            <a:br>
              <a:rPr lang="ko-KR" altLang="en-US" sz="3000" b="1" dirty="0">
                <a:solidFill>
                  <a:srgbClr val="C00000"/>
                </a:solidFill>
              </a:rPr>
            </a:br>
            <a:endParaRPr lang="ko-KR" altLang="en-US" sz="30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206967" y="2324986"/>
            <a:ext cx="8635637" cy="41549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ko-KR" sz="2400" b="1" dirty="0" smtClean="0">
                <a:latin typeface="+mn-ea"/>
              </a:rPr>
              <a:t> </a:t>
            </a:r>
            <a:r>
              <a:rPr lang="en-US" altLang="ko-KR" sz="2800" b="1" dirty="0" smtClean="0">
                <a:latin typeface="+mj-ea"/>
                <a:ea typeface="+mj-ea"/>
              </a:rPr>
              <a:t>♣ </a:t>
            </a:r>
            <a:r>
              <a:rPr lang="ko-KR" altLang="en-US" sz="2800" b="1" dirty="0" smtClean="0">
                <a:latin typeface="+mj-ea"/>
                <a:ea typeface="+mj-ea"/>
              </a:rPr>
              <a:t>대 </a:t>
            </a:r>
            <a:r>
              <a:rPr lang="ko-KR" altLang="en-US" sz="2800" b="1" dirty="0">
                <a:latin typeface="+mj-ea"/>
                <a:ea typeface="+mj-ea"/>
              </a:rPr>
              <a:t>상</a:t>
            </a:r>
          </a:p>
          <a:p>
            <a:pPr>
              <a:lnSpc>
                <a:spcPct val="200000"/>
              </a:lnSpc>
            </a:pPr>
            <a:r>
              <a:rPr lang="ko-KR" altLang="en-US" sz="2600" dirty="0">
                <a:latin typeface="+mn-ea"/>
              </a:rPr>
              <a:t>가</a:t>
            </a:r>
            <a:r>
              <a:rPr lang="en-US" altLang="ko-KR" sz="2600" dirty="0">
                <a:latin typeface="+mn-ea"/>
              </a:rPr>
              <a:t>. </a:t>
            </a:r>
            <a:r>
              <a:rPr lang="en-US" altLang="ko-KR" sz="2600" dirty="0" smtClean="0">
                <a:latin typeface="+mn-ea"/>
              </a:rPr>
              <a:t>2023</a:t>
            </a:r>
            <a:r>
              <a:rPr lang="ko-KR" altLang="en-US" sz="2600" dirty="0" smtClean="0">
                <a:latin typeface="+mn-ea"/>
              </a:rPr>
              <a:t>학년도 </a:t>
            </a:r>
            <a:r>
              <a:rPr lang="ko-KR" altLang="en-US" sz="2600" dirty="0">
                <a:latin typeface="+mn-ea"/>
              </a:rPr>
              <a:t>경남 </a:t>
            </a:r>
            <a:r>
              <a:rPr lang="ko-KR" altLang="en-US" sz="2600" dirty="0" err="1">
                <a:latin typeface="+mn-ea"/>
              </a:rPr>
              <a:t>평준화지역</a:t>
            </a:r>
            <a:r>
              <a:rPr lang="ko-KR" altLang="en-US" sz="2600" dirty="0">
                <a:latin typeface="+mn-ea"/>
              </a:rPr>
              <a:t> 학군내 </a:t>
            </a:r>
            <a:r>
              <a:rPr lang="ko-KR" altLang="en-US" sz="2600" dirty="0" err="1" smtClean="0">
                <a:latin typeface="+mn-ea"/>
              </a:rPr>
              <a:t>일반고에</a:t>
            </a:r>
            <a:r>
              <a:rPr lang="ko-KR" altLang="en-US" sz="2600" dirty="0" smtClean="0">
                <a:latin typeface="+mn-ea"/>
              </a:rPr>
              <a:t> 배정된</a:t>
            </a:r>
            <a:endParaRPr lang="en-US" altLang="ko-KR" sz="2600" dirty="0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2600" dirty="0">
                <a:latin typeface="+mn-ea"/>
              </a:rPr>
              <a:t> </a:t>
            </a:r>
            <a:r>
              <a:rPr lang="en-US" altLang="ko-KR" sz="2600" dirty="0" smtClean="0">
                <a:latin typeface="+mn-ea"/>
              </a:rPr>
              <a:t>  </a:t>
            </a:r>
            <a:r>
              <a:rPr lang="ko-KR" altLang="en-US" sz="2600" dirty="0" smtClean="0">
                <a:latin typeface="+mn-ea"/>
              </a:rPr>
              <a:t> </a:t>
            </a:r>
            <a:r>
              <a:rPr lang="ko-KR" altLang="en-US" sz="2600" dirty="0">
                <a:latin typeface="+mn-ea"/>
              </a:rPr>
              <a:t>자 중</a:t>
            </a:r>
            <a:r>
              <a:rPr lang="en-US" altLang="ko-KR" sz="2600" dirty="0">
                <a:latin typeface="+mn-ea"/>
              </a:rPr>
              <a:t>, </a:t>
            </a:r>
            <a:r>
              <a:rPr lang="ko-KR" altLang="en-US" sz="2600" b="1" dirty="0" smtClean="0">
                <a:solidFill>
                  <a:srgbClr val="0000CC"/>
                </a:solidFill>
                <a:latin typeface="+mn-ea"/>
              </a:rPr>
              <a:t>전</a:t>
            </a:r>
            <a:r>
              <a:rPr lang="en-US" altLang="ko-KR" sz="2600" b="1" dirty="0" smtClean="0">
                <a:solidFill>
                  <a:srgbClr val="0000CC"/>
                </a:solidFill>
                <a:latin typeface="+mn-ea"/>
              </a:rPr>
              <a:t>·</a:t>
            </a:r>
            <a:r>
              <a:rPr lang="ko-KR" altLang="en-US" sz="2600" b="1" dirty="0" smtClean="0">
                <a:solidFill>
                  <a:srgbClr val="0000CC"/>
                </a:solidFill>
                <a:latin typeface="+mn-ea"/>
              </a:rPr>
              <a:t>입학 </a:t>
            </a:r>
            <a:r>
              <a:rPr lang="ko-KR" altLang="en-US" sz="2600" b="1" dirty="0">
                <a:solidFill>
                  <a:srgbClr val="0000CC"/>
                </a:solidFill>
                <a:latin typeface="+mn-ea"/>
              </a:rPr>
              <a:t>제한일</a:t>
            </a:r>
            <a:r>
              <a:rPr lang="en-US" altLang="ko-KR" sz="2600" b="1" dirty="0">
                <a:solidFill>
                  <a:srgbClr val="0000CC"/>
                </a:solidFill>
                <a:latin typeface="+mn-ea"/>
              </a:rPr>
              <a:t>(2021.11.1.)</a:t>
            </a:r>
            <a:r>
              <a:rPr lang="ko-KR" altLang="en-US" sz="2600" b="1" dirty="0" smtClean="0">
                <a:solidFill>
                  <a:srgbClr val="0000CC"/>
                </a:solidFill>
                <a:latin typeface="+mn-ea"/>
              </a:rPr>
              <a:t>부터 </a:t>
            </a:r>
            <a:r>
              <a:rPr lang="ko-KR" altLang="en-US" sz="2600" dirty="0" err="1" smtClean="0">
                <a:latin typeface="+mn-ea"/>
              </a:rPr>
              <a:t>학교배정</a:t>
            </a:r>
            <a:r>
              <a:rPr lang="ko-KR" altLang="en-US" sz="2600" dirty="0" smtClean="0">
                <a:latin typeface="+mn-ea"/>
              </a:rPr>
              <a:t> </a:t>
            </a:r>
            <a:r>
              <a:rPr lang="ko-KR" altLang="en-US" sz="2600" b="1" dirty="0" smtClean="0">
                <a:solidFill>
                  <a:srgbClr val="0000CC"/>
                </a:solidFill>
                <a:latin typeface="+mn-ea"/>
              </a:rPr>
              <a:t>발표</a:t>
            </a:r>
            <a:endParaRPr lang="en-US" altLang="ko-KR" sz="2600" b="1" dirty="0" smtClean="0">
              <a:solidFill>
                <a:srgbClr val="0000CC"/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2600" b="1" dirty="0">
                <a:solidFill>
                  <a:srgbClr val="0000CC"/>
                </a:solidFill>
                <a:latin typeface="+mn-ea"/>
              </a:rPr>
              <a:t> </a:t>
            </a:r>
            <a:r>
              <a:rPr lang="en-US" altLang="ko-KR" sz="2600" b="1" dirty="0" smtClean="0">
                <a:solidFill>
                  <a:srgbClr val="0000CC"/>
                </a:solidFill>
                <a:latin typeface="+mn-ea"/>
              </a:rPr>
              <a:t>  </a:t>
            </a:r>
            <a:r>
              <a:rPr lang="ko-KR" altLang="en-US" sz="2600" b="1" dirty="0" smtClean="0">
                <a:solidFill>
                  <a:srgbClr val="0000CC"/>
                </a:solidFill>
                <a:latin typeface="+mn-ea"/>
              </a:rPr>
              <a:t> 전일 </a:t>
            </a:r>
            <a:r>
              <a:rPr lang="en-US" altLang="ko-KR" sz="2600" b="1" dirty="0" smtClean="0">
                <a:solidFill>
                  <a:srgbClr val="0000CC"/>
                </a:solidFill>
                <a:latin typeface="+mn-ea"/>
              </a:rPr>
              <a:t>(2022.1.13</a:t>
            </a:r>
            <a:r>
              <a:rPr lang="en-US" altLang="ko-KR" sz="2600" b="1" dirty="0">
                <a:solidFill>
                  <a:srgbClr val="0000CC"/>
                </a:solidFill>
                <a:latin typeface="+mn-ea"/>
              </a:rPr>
              <a:t>.)</a:t>
            </a:r>
            <a:r>
              <a:rPr lang="ko-KR" altLang="en-US" sz="2600" b="1" dirty="0">
                <a:solidFill>
                  <a:srgbClr val="0000CC"/>
                </a:solidFill>
                <a:latin typeface="+mn-ea"/>
              </a:rPr>
              <a:t>까지 </a:t>
            </a:r>
            <a:r>
              <a:rPr lang="ko-KR" altLang="en-US" sz="2600" dirty="0">
                <a:latin typeface="+mn-ea"/>
              </a:rPr>
              <a:t>도내 </a:t>
            </a:r>
            <a:r>
              <a:rPr lang="ko-KR" altLang="en-US" sz="2600" dirty="0" err="1" smtClean="0">
                <a:latin typeface="+mn-ea"/>
              </a:rPr>
              <a:t>평준화지역</a:t>
            </a:r>
            <a:r>
              <a:rPr lang="ko-KR" altLang="en-US" sz="2600" dirty="0" smtClean="0">
                <a:latin typeface="+mn-ea"/>
              </a:rPr>
              <a:t> 타 학군으로</a:t>
            </a:r>
            <a:endParaRPr lang="en-US" altLang="ko-KR" sz="2600" dirty="0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2600" dirty="0">
                <a:latin typeface="+mn-ea"/>
              </a:rPr>
              <a:t> </a:t>
            </a:r>
            <a:r>
              <a:rPr lang="en-US" altLang="ko-KR" sz="2600" dirty="0" smtClean="0">
                <a:latin typeface="+mn-ea"/>
              </a:rPr>
              <a:t>  </a:t>
            </a:r>
            <a:r>
              <a:rPr lang="ko-KR" altLang="en-US" sz="2600" dirty="0" smtClean="0">
                <a:latin typeface="+mn-ea"/>
              </a:rPr>
              <a:t> </a:t>
            </a:r>
            <a:r>
              <a:rPr lang="ko-KR" altLang="en-US" sz="2600" dirty="0">
                <a:latin typeface="+mn-ea"/>
              </a:rPr>
              <a:t>거주지를 이전한 자 </a:t>
            </a:r>
            <a:r>
              <a:rPr lang="ko-KR" altLang="en-US" sz="2600" dirty="0" smtClean="0">
                <a:latin typeface="+mn-ea"/>
              </a:rPr>
              <a:t>중 </a:t>
            </a:r>
            <a:r>
              <a:rPr lang="ko-KR" altLang="en-US" sz="2600" dirty="0" err="1" smtClean="0">
                <a:latin typeface="+mn-ea"/>
              </a:rPr>
              <a:t>재배정</a:t>
            </a:r>
            <a:r>
              <a:rPr lang="ko-KR" altLang="en-US" sz="2600" dirty="0" smtClean="0">
                <a:latin typeface="+mn-ea"/>
              </a:rPr>
              <a:t> 희망자</a:t>
            </a:r>
            <a:endParaRPr kumimoji="1" lang="en-US" altLang="ko-KR" sz="2600" b="1" i="0" u="none" strike="noStrike" kern="1200" cap="none" spc="-300" normalizeH="0" baseline="0" noProof="0" dirty="0">
              <a:ln>
                <a:noFill/>
              </a:ln>
              <a:solidFill>
                <a:srgbClr val="FFD966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403116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/>
            </a:r>
            <a:br>
              <a:rPr lang="en-US" altLang="ko-KR" sz="2800" b="1" dirty="0" smtClean="0"/>
            </a:br>
            <a:r>
              <a:rPr lang="ko-KR" altLang="en-US" sz="3000" b="1" dirty="0" smtClean="0"/>
              <a:t>타 </a:t>
            </a:r>
            <a:r>
              <a:rPr lang="ko-KR" altLang="en-US" sz="3000" b="1" dirty="0"/>
              <a:t>학군 </a:t>
            </a:r>
            <a:r>
              <a:rPr lang="ko-KR" altLang="en-US" sz="3000" b="1" dirty="0" err="1"/>
              <a:t>거주이전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예정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자 </a:t>
            </a:r>
            <a:r>
              <a:rPr lang="ko-KR" altLang="en-US" sz="3000" b="1" dirty="0">
                <a:solidFill>
                  <a:srgbClr val="C00000"/>
                </a:solidFill>
              </a:rPr>
              <a:t>입학 전 </a:t>
            </a:r>
            <a:r>
              <a:rPr lang="ko-KR" altLang="en-US" sz="3000" b="1" dirty="0" err="1">
                <a:solidFill>
                  <a:srgbClr val="C00000"/>
                </a:solidFill>
              </a:rPr>
              <a:t>재배정</a:t>
            </a:r>
            <a:r>
              <a:rPr lang="ko-KR" altLang="en-US" sz="3000" b="1" dirty="0">
                <a:solidFill>
                  <a:srgbClr val="C00000"/>
                </a:solidFill>
              </a:rPr>
              <a:t> </a:t>
            </a:r>
            <a:r>
              <a:rPr lang="en-US" altLang="ko-KR" sz="3000" b="1" dirty="0" smtClean="0">
                <a:solidFill>
                  <a:srgbClr val="0000FF"/>
                </a:solidFill>
              </a:rPr>
              <a:t>(73</a:t>
            </a:r>
            <a:r>
              <a:rPr lang="ko-KR" altLang="en-US" sz="3000" b="1" dirty="0" smtClean="0">
                <a:solidFill>
                  <a:srgbClr val="0000FF"/>
                </a:solidFill>
              </a:rPr>
              <a:t>쪽</a:t>
            </a:r>
            <a:r>
              <a:rPr lang="en-US" altLang="ko-KR" sz="30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3000" b="1" dirty="0">
                <a:solidFill>
                  <a:srgbClr val="C00000"/>
                </a:solidFill>
              </a:rPr>
              <a:t/>
            </a:r>
            <a:br>
              <a:rPr lang="ko-KR" altLang="en-US" sz="3000" b="1" dirty="0">
                <a:solidFill>
                  <a:srgbClr val="C00000"/>
                </a:solidFill>
              </a:rPr>
            </a:br>
            <a:endParaRPr lang="ko-KR" altLang="en-US" sz="30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285720" y="2000240"/>
            <a:ext cx="8635637" cy="452431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150000"/>
              </a:lnSpc>
            </a:pPr>
            <a:r>
              <a:rPr lang="ko-KR" altLang="en-US" sz="2400" dirty="0">
                <a:latin typeface="+mn-ea"/>
              </a:rPr>
              <a:t>나</a:t>
            </a:r>
            <a:r>
              <a:rPr lang="en-US" altLang="ko-KR" sz="2400" dirty="0">
                <a:latin typeface="+mn-ea"/>
              </a:rPr>
              <a:t>. </a:t>
            </a:r>
            <a:r>
              <a:rPr lang="en-US" altLang="ko-KR" sz="2400" dirty="0" smtClean="0">
                <a:latin typeface="+mn-ea"/>
              </a:rPr>
              <a:t>2023</a:t>
            </a:r>
            <a:r>
              <a:rPr lang="ko-KR" altLang="en-US" sz="2400" dirty="0" smtClean="0">
                <a:latin typeface="+mn-ea"/>
              </a:rPr>
              <a:t>학년도 </a:t>
            </a:r>
            <a:r>
              <a:rPr lang="ko-KR" altLang="en-US" sz="2400" dirty="0">
                <a:latin typeface="+mn-ea"/>
              </a:rPr>
              <a:t>경남 </a:t>
            </a:r>
            <a:r>
              <a:rPr lang="ko-KR" altLang="en-US" sz="2400" dirty="0" err="1">
                <a:latin typeface="+mn-ea"/>
              </a:rPr>
              <a:t>평준화지역</a:t>
            </a:r>
            <a:r>
              <a:rPr lang="ko-KR" altLang="en-US" sz="2400" dirty="0">
                <a:latin typeface="+mn-ea"/>
              </a:rPr>
              <a:t> 학군내 </a:t>
            </a:r>
            <a:r>
              <a:rPr lang="ko-KR" altLang="en-US" sz="2400" dirty="0" err="1" smtClean="0">
                <a:latin typeface="+mn-ea"/>
              </a:rPr>
              <a:t>일반고에</a:t>
            </a:r>
            <a:r>
              <a:rPr lang="ko-KR" altLang="en-US" sz="2400" dirty="0" smtClean="0">
                <a:latin typeface="+mn-ea"/>
              </a:rPr>
              <a:t> </a:t>
            </a:r>
            <a:r>
              <a:rPr lang="ko-KR" altLang="en-US" sz="2400" dirty="0">
                <a:latin typeface="+mn-ea"/>
              </a:rPr>
              <a:t>배정된 </a:t>
            </a:r>
            <a:r>
              <a:rPr lang="ko-KR" altLang="en-US" sz="2400" dirty="0" smtClean="0">
                <a:latin typeface="+mn-ea"/>
              </a:rPr>
              <a:t>자</a:t>
            </a:r>
            <a:endParaRPr lang="en-US" altLang="ko-KR" sz="2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+mn-ea"/>
              </a:rPr>
              <a:t> </a:t>
            </a:r>
            <a:r>
              <a:rPr lang="en-US" altLang="ko-KR" sz="2400" dirty="0" smtClean="0">
                <a:latin typeface="+mn-ea"/>
              </a:rPr>
              <a:t>   </a:t>
            </a:r>
            <a:r>
              <a:rPr lang="ko-KR" altLang="en-US" sz="2400" dirty="0" smtClean="0">
                <a:latin typeface="+mn-ea"/>
              </a:rPr>
              <a:t>중</a:t>
            </a:r>
            <a:r>
              <a:rPr lang="en-US" altLang="ko-KR" sz="2400" dirty="0">
                <a:latin typeface="+mn-ea"/>
              </a:rPr>
              <a:t>, </a:t>
            </a:r>
            <a:r>
              <a:rPr lang="ko-KR" altLang="en-US" sz="2400" b="1" dirty="0" err="1">
                <a:solidFill>
                  <a:srgbClr val="0000CC"/>
                </a:solidFill>
                <a:latin typeface="+mn-ea"/>
              </a:rPr>
              <a:t>학교배정</a:t>
            </a:r>
            <a:r>
              <a:rPr lang="ko-KR" altLang="en-US" sz="2400" b="1" dirty="0">
                <a:solidFill>
                  <a:srgbClr val="0000CC"/>
                </a:solidFill>
                <a:latin typeface="+mn-ea"/>
              </a:rPr>
              <a:t> 발표일</a:t>
            </a:r>
            <a:r>
              <a:rPr lang="en-US" altLang="ko-KR" sz="2400" b="1" dirty="0">
                <a:solidFill>
                  <a:srgbClr val="0000CC"/>
                </a:solidFill>
                <a:latin typeface="+mn-ea"/>
              </a:rPr>
              <a:t>(</a:t>
            </a:r>
            <a:r>
              <a:rPr lang="en-US" altLang="ko-KR" sz="2400" b="1" dirty="0" smtClean="0">
                <a:solidFill>
                  <a:srgbClr val="0000CC"/>
                </a:solidFill>
                <a:latin typeface="+mn-ea"/>
              </a:rPr>
              <a:t>2023.1.13.)</a:t>
            </a:r>
            <a:r>
              <a:rPr lang="ko-KR" altLang="en-US" sz="2400" b="1" dirty="0" smtClean="0">
                <a:solidFill>
                  <a:srgbClr val="0000CC"/>
                </a:solidFill>
                <a:latin typeface="+mn-ea"/>
              </a:rPr>
              <a:t>부터 </a:t>
            </a:r>
            <a:r>
              <a:rPr lang="en-US" altLang="ko-KR" sz="2400" b="1" dirty="0" smtClean="0">
                <a:solidFill>
                  <a:srgbClr val="0000CC"/>
                </a:solidFill>
                <a:latin typeface="+mn-ea"/>
              </a:rPr>
              <a:t>2023</a:t>
            </a:r>
            <a:r>
              <a:rPr lang="ko-KR" altLang="en-US" sz="2400" b="1" dirty="0" smtClean="0">
                <a:solidFill>
                  <a:srgbClr val="0000CC"/>
                </a:solidFill>
                <a:latin typeface="+mn-ea"/>
              </a:rPr>
              <a:t>학년도 </a:t>
            </a:r>
            <a:r>
              <a:rPr lang="ko-KR" altLang="en-US" sz="2400" b="1" dirty="0">
                <a:solidFill>
                  <a:srgbClr val="0000CC"/>
                </a:solidFill>
                <a:latin typeface="+mn-ea"/>
              </a:rPr>
              <a:t>시작 </a:t>
            </a:r>
            <a:endParaRPr lang="en-US" altLang="ko-KR" sz="2400" b="1" dirty="0" smtClean="0">
              <a:solidFill>
                <a:srgbClr val="0000CC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solidFill>
                  <a:srgbClr val="0000CC"/>
                </a:solidFill>
                <a:latin typeface="+mn-ea"/>
              </a:rPr>
              <a:t> </a:t>
            </a:r>
            <a:r>
              <a:rPr lang="en-US" altLang="ko-KR" sz="2400" b="1" dirty="0" smtClean="0">
                <a:solidFill>
                  <a:srgbClr val="0000CC"/>
                </a:solidFill>
                <a:latin typeface="+mn-ea"/>
              </a:rPr>
              <a:t>    </a:t>
            </a:r>
            <a:r>
              <a:rPr lang="ko-KR" altLang="en-US" sz="2400" b="1" dirty="0" smtClean="0">
                <a:solidFill>
                  <a:srgbClr val="0000CC"/>
                </a:solidFill>
                <a:latin typeface="+mn-ea"/>
              </a:rPr>
              <a:t>전일</a:t>
            </a:r>
            <a:r>
              <a:rPr lang="en-US" altLang="ko-KR" sz="2400" b="1" dirty="0">
                <a:solidFill>
                  <a:srgbClr val="0000CC"/>
                </a:solidFill>
                <a:latin typeface="+mn-ea"/>
              </a:rPr>
              <a:t>(</a:t>
            </a:r>
            <a:r>
              <a:rPr lang="en-US" altLang="ko-KR" sz="2400" b="1" dirty="0" smtClean="0">
                <a:solidFill>
                  <a:srgbClr val="0000CC"/>
                </a:solidFill>
                <a:latin typeface="+mn-ea"/>
              </a:rPr>
              <a:t>2023.2.28</a:t>
            </a:r>
            <a:r>
              <a:rPr lang="en-US" altLang="ko-KR" sz="2400" b="1" dirty="0">
                <a:solidFill>
                  <a:srgbClr val="0000CC"/>
                </a:solidFill>
                <a:latin typeface="+mn-ea"/>
              </a:rPr>
              <a:t>.)</a:t>
            </a:r>
            <a:r>
              <a:rPr lang="ko-KR" altLang="en-US" sz="2400" b="1" dirty="0">
                <a:solidFill>
                  <a:srgbClr val="0000CC"/>
                </a:solidFill>
                <a:latin typeface="+mn-ea"/>
              </a:rPr>
              <a:t>까지 </a:t>
            </a:r>
            <a:r>
              <a:rPr lang="ko-KR" altLang="en-US" sz="2400" dirty="0">
                <a:latin typeface="+mn-ea"/>
              </a:rPr>
              <a:t>도내 </a:t>
            </a:r>
            <a:r>
              <a:rPr lang="ko-KR" altLang="en-US" sz="2400" dirty="0" err="1" smtClean="0">
                <a:latin typeface="+mn-ea"/>
              </a:rPr>
              <a:t>평준화지역</a:t>
            </a:r>
            <a:r>
              <a:rPr lang="ko-KR" altLang="en-US" sz="2400" dirty="0" smtClean="0">
                <a:latin typeface="+mn-ea"/>
              </a:rPr>
              <a:t> </a:t>
            </a:r>
            <a:r>
              <a:rPr lang="ko-KR" altLang="en-US" sz="2400" dirty="0">
                <a:latin typeface="+mn-ea"/>
              </a:rPr>
              <a:t>타 학군으로 </a:t>
            </a:r>
            <a:endParaRPr lang="en-US" altLang="ko-KR" sz="2400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400" dirty="0">
                <a:latin typeface="+mn-ea"/>
              </a:rPr>
              <a:t> </a:t>
            </a:r>
            <a:r>
              <a:rPr lang="en-US" altLang="ko-KR" sz="2400" dirty="0" smtClean="0">
                <a:latin typeface="+mn-ea"/>
              </a:rPr>
              <a:t>    </a:t>
            </a:r>
            <a:r>
              <a:rPr lang="ko-KR" altLang="en-US" sz="2400" u="sng" dirty="0" err="1" smtClean="0">
                <a:latin typeface="+mn-ea"/>
              </a:rPr>
              <a:t>거주이전</a:t>
            </a:r>
            <a:r>
              <a:rPr lang="ko-KR" altLang="en-US" sz="2400" u="sng" dirty="0" smtClean="0">
                <a:latin typeface="+mn-ea"/>
              </a:rPr>
              <a:t> </a:t>
            </a:r>
            <a:r>
              <a:rPr lang="ko-KR" altLang="en-US" sz="2400" u="sng" dirty="0">
                <a:latin typeface="+mn-ea"/>
              </a:rPr>
              <a:t>되었거나 거주지 </a:t>
            </a:r>
            <a:r>
              <a:rPr lang="ko-KR" altLang="en-US" sz="2400" u="sng" dirty="0" err="1" smtClean="0">
                <a:latin typeface="+mn-ea"/>
              </a:rPr>
              <a:t>이전예정인</a:t>
            </a:r>
            <a:r>
              <a:rPr lang="ko-KR" altLang="en-US" sz="2400" u="sng" dirty="0" smtClean="0">
                <a:latin typeface="+mn-ea"/>
              </a:rPr>
              <a:t> </a:t>
            </a:r>
            <a:r>
              <a:rPr lang="ko-KR" altLang="en-US" sz="2400" u="sng" dirty="0">
                <a:latin typeface="+mn-ea"/>
              </a:rPr>
              <a:t>자</a:t>
            </a:r>
            <a:r>
              <a:rPr lang="ko-KR" altLang="en-US" sz="2400" dirty="0">
                <a:latin typeface="+mn-ea"/>
              </a:rPr>
              <a:t>로 </a:t>
            </a:r>
            <a:r>
              <a:rPr lang="ko-KR" altLang="en-US" sz="2400" b="1" dirty="0" err="1">
                <a:latin typeface="+mn-ea"/>
              </a:rPr>
              <a:t>학교배정</a:t>
            </a:r>
            <a:r>
              <a:rPr lang="ko-KR" altLang="en-US" sz="2400" b="1" dirty="0">
                <a:latin typeface="+mn-ea"/>
              </a:rPr>
              <a:t> </a:t>
            </a:r>
            <a:endParaRPr lang="en-US" altLang="ko-KR" sz="2400" b="1" dirty="0" smtClean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latin typeface="+mn-ea"/>
              </a:rPr>
              <a:t> </a:t>
            </a:r>
            <a:r>
              <a:rPr lang="en-US" altLang="ko-KR" sz="2400" b="1" dirty="0" smtClean="0">
                <a:latin typeface="+mn-ea"/>
              </a:rPr>
              <a:t>    </a:t>
            </a:r>
            <a:r>
              <a:rPr lang="ko-KR" altLang="en-US" sz="2400" b="1" dirty="0" smtClean="0">
                <a:latin typeface="+mn-ea"/>
              </a:rPr>
              <a:t>발표 </a:t>
            </a:r>
            <a:r>
              <a:rPr lang="ko-KR" altLang="en-US" sz="2400" b="1" dirty="0">
                <a:latin typeface="+mn-ea"/>
              </a:rPr>
              <a:t>전일</a:t>
            </a:r>
            <a:r>
              <a:rPr lang="en-US" altLang="ko-KR" sz="2400" b="1" dirty="0">
                <a:latin typeface="+mn-ea"/>
              </a:rPr>
              <a:t>(</a:t>
            </a:r>
            <a:r>
              <a:rPr lang="en-US" altLang="ko-KR" sz="2400" b="1" dirty="0" smtClean="0">
                <a:latin typeface="+mn-ea"/>
              </a:rPr>
              <a:t>2023. 1.13.)</a:t>
            </a:r>
            <a:r>
              <a:rPr lang="ko-KR" altLang="en-US" sz="2400" b="1" dirty="0">
                <a:latin typeface="+mn-ea"/>
              </a:rPr>
              <a:t>까지 </a:t>
            </a:r>
            <a:r>
              <a:rPr lang="ko-KR" altLang="en-US" sz="2400" b="1" dirty="0" smtClean="0">
                <a:latin typeface="+mn-ea"/>
              </a:rPr>
              <a:t>이미 </a:t>
            </a:r>
            <a:r>
              <a:rPr lang="ko-KR" altLang="en-US" sz="2400" b="1" dirty="0">
                <a:solidFill>
                  <a:srgbClr val="FF66FF"/>
                </a:solidFill>
                <a:latin typeface="+mn-ea"/>
              </a:rPr>
              <a:t>이전 계약이 완료된 자 </a:t>
            </a:r>
            <a:endParaRPr lang="en-US" altLang="ko-KR" sz="2400" b="1" dirty="0" smtClean="0">
              <a:solidFill>
                <a:srgbClr val="FF66FF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2400" b="1" dirty="0">
                <a:latin typeface="+mn-ea"/>
              </a:rPr>
              <a:t> </a:t>
            </a:r>
            <a:r>
              <a:rPr lang="en-US" altLang="ko-KR" sz="2400" b="1" dirty="0" smtClean="0">
                <a:latin typeface="+mn-ea"/>
              </a:rPr>
              <a:t>     </a:t>
            </a:r>
            <a:r>
              <a:rPr lang="ko-KR" altLang="en-US" sz="2400" b="1" dirty="0" smtClean="0">
                <a:latin typeface="+mn-ea"/>
              </a:rPr>
              <a:t>중 </a:t>
            </a:r>
            <a:r>
              <a:rPr lang="ko-KR" altLang="en-US" sz="2400" dirty="0" err="1" smtClean="0">
                <a:latin typeface="+mn-ea"/>
              </a:rPr>
              <a:t>재배정</a:t>
            </a:r>
            <a:r>
              <a:rPr lang="en-US" altLang="ko-KR" sz="2400" dirty="0" smtClean="0">
                <a:latin typeface="+mn-ea"/>
              </a:rPr>
              <a:t>(3</a:t>
            </a:r>
            <a:r>
              <a:rPr lang="ko-KR" altLang="en-US" sz="2400" dirty="0" smtClean="0">
                <a:latin typeface="+mn-ea"/>
              </a:rPr>
              <a:t>지망</a:t>
            </a:r>
            <a:r>
              <a:rPr lang="en-US" altLang="ko-KR" sz="2400" dirty="0" smtClean="0">
                <a:latin typeface="+mn-ea"/>
              </a:rPr>
              <a:t>)</a:t>
            </a:r>
            <a:r>
              <a:rPr lang="ko-KR" altLang="en-US" sz="2400" dirty="0" smtClean="0">
                <a:latin typeface="+mn-ea"/>
              </a:rPr>
              <a:t> </a:t>
            </a:r>
            <a:r>
              <a:rPr lang="ko-KR" altLang="en-US" sz="2400" dirty="0">
                <a:latin typeface="+mn-ea"/>
              </a:rPr>
              <a:t>희망자</a:t>
            </a:r>
            <a:endParaRPr lang="en-US" altLang="ko-KR" sz="24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+mn-ea"/>
              </a:rPr>
              <a:t>다</a:t>
            </a:r>
            <a:r>
              <a:rPr lang="en-US" altLang="ko-KR" sz="2400" dirty="0">
                <a:latin typeface="+mn-ea"/>
              </a:rPr>
              <a:t>. </a:t>
            </a:r>
            <a:r>
              <a:rPr lang="en-US" altLang="ko-KR" sz="2200" dirty="0">
                <a:latin typeface="+mn-ea"/>
              </a:rPr>
              <a:t>~ </a:t>
            </a:r>
            <a:r>
              <a:rPr lang="ko-KR" altLang="en-US" sz="2200" dirty="0">
                <a:latin typeface="+mn-ea"/>
              </a:rPr>
              <a:t>부모가 재직 중인 고등학교에 배정이 된 </a:t>
            </a:r>
            <a:r>
              <a:rPr lang="ko-KR" altLang="en-US" sz="2200" dirty="0" smtClean="0">
                <a:latin typeface="+mn-ea"/>
              </a:rPr>
              <a:t>자로 </a:t>
            </a:r>
            <a:r>
              <a:rPr lang="ko-KR" altLang="en-US" sz="2200" dirty="0" err="1" smtClean="0">
                <a:latin typeface="+mn-ea"/>
              </a:rPr>
              <a:t>재배정</a:t>
            </a:r>
            <a:r>
              <a:rPr lang="ko-KR" altLang="en-US" sz="2200" dirty="0" smtClean="0">
                <a:latin typeface="+mn-ea"/>
              </a:rPr>
              <a:t> </a:t>
            </a:r>
            <a:r>
              <a:rPr lang="ko-KR" altLang="en-US" sz="2200" dirty="0">
                <a:latin typeface="+mn-ea"/>
              </a:rPr>
              <a:t>희망자</a:t>
            </a:r>
            <a:endParaRPr lang="en-US" altLang="ko-KR" sz="2200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>
                <a:latin typeface="+mn-ea"/>
              </a:rPr>
              <a:t>라</a:t>
            </a:r>
            <a:r>
              <a:rPr lang="en-US" altLang="ko-KR" sz="2400" dirty="0">
                <a:latin typeface="+mn-ea"/>
              </a:rPr>
              <a:t>. </a:t>
            </a:r>
            <a:r>
              <a:rPr lang="ko-KR" altLang="en-US" sz="2400" dirty="0">
                <a:latin typeface="+mn-ea"/>
              </a:rPr>
              <a:t>학교폭력 </a:t>
            </a:r>
            <a:r>
              <a:rPr lang="ko-KR" altLang="en-US" sz="2400" dirty="0" smtClean="0">
                <a:latin typeface="+mn-ea"/>
              </a:rPr>
              <a:t>가</a:t>
            </a:r>
            <a:r>
              <a:rPr lang="en-US" altLang="ko-KR" sz="2400" dirty="0" smtClean="0">
                <a:latin typeface="+mn-ea"/>
              </a:rPr>
              <a:t>·</a:t>
            </a:r>
            <a:r>
              <a:rPr lang="ko-KR" altLang="en-US" sz="2400" dirty="0" smtClean="0">
                <a:latin typeface="+mn-ea"/>
              </a:rPr>
              <a:t>피해자 </a:t>
            </a:r>
            <a:r>
              <a:rPr lang="ko-KR" altLang="en-US" sz="2400" dirty="0" err="1">
                <a:latin typeface="+mn-ea"/>
              </a:rPr>
              <a:t>동일학교</a:t>
            </a:r>
            <a:r>
              <a:rPr lang="ko-KR" altLang="en-US" sz="2400" dirty="0">
                <a:latin typeface="+mn-ea"/>
              </a:rPr>
              <a:t> </a:t>
            </a:r>
            <a:r>
              <a:rPr lang="ko-KR" altLang="en-US" sz="2400" dirty="0" smtClean="0">
                <a:latin typeface="+mn-ea"/>
              </a:rPr>
              <a:t>배정 시 </a:t>
            </a:r>
            <a:r>
              <a:rPr lang="ko-KR" altLang="en-US" sz="2400" dirty="0" err="1" smtClean="0">
                <a:latin typeface="+mn-ea"/>
              </a:rPr>
              <a:t>재배정</a:t>
            </a:r>
            <a:r>
              <a:rPr lang="ko-KR" altLang="en-US" sz="2400" dirty="0" smtClean="0">
                <a:latin typeface="+mn-ea"/>
              </a:rPr>
              <a:t> 희망자</a:t>
            </a:r>
            <a:endParaRPr lang="en-US" altLang="ko-KR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15079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/>
            </a:r>
            <a:br>
              <a:rPr lang="en-US" altLang="ko-KR" sz="2800" b="1" dirty="0" smtClean="0"/>
            </a:br>
            <a:r>
              <a:rPr lang="ko-KR" altLang="en-US" sz="3000" b="1" dirty="0" smtClean="0"/>
              <a:t>타 </a:t>
            </a:r>
            <a:r>
              <a:rPr lang="ko-KR" altLang="en-US" sz="3000" b="1" dirty="0"/>
              <a:t>학군 </a:t>
            </a:r>
            <a:r>
              <a:rPr lang="ko-KR" altLang="en-US" sz="3000" b="1" dirty="0" err="1"/>
              <a:t>거주이전</a:t>
            </a:r>
            <a:r>
              <a:rPr lang="en-US" altLang="ko-KR" sz="3000" b="1" dirty="0"/>
              <a:t>(</a:t>
            </a:r>
            <a:r>
              <a:rPr lang="ko-KR" altLang="en-US" sz="3000" b="1" dirty="0"/>
              <a:t>예정</a:t>
            </a:r>
            <a:r>
              <a:rPr lang="en-US" altLang="ko-KR" sz="3000" b="1" dirty="0"/>
              <a:t>)</a:t>
            </a:r>
            <a:r>
              <a:rPr lang="ko-KR" altLang="en-US" sz="3000" b="1" dirty="0"/>
              <a:t>자 </a:t>
            </a:r>
            <a:r>
              <a:rPr lang="ko-KR" altLang="en-US" sz="3000" b="1" dirty="0">
                <a:solidFill>
                  <a:srgbClr val="C00000"/>
                </a:solidFill>
              </a:rPr>
              <a:t>입학 전 </a:t>
            </a:r>
            <a:r>
              <a:rPr lang="ko-KR" altLang="en-US" sz="3000" b="1" dirty="0" err="1">
                <a:solidFill>
                  <a:srgbClr val="C00000"/>
                </a:solidFill>
              </a:rPr>
              <a:t>재배정</a:t>
            </a:r>
            <a:r>
              <a:rPr lang="ko-KR" altLang="en-US" sz="3000" b="1" dirty="0">
                <a:solidFill>
                  <a:srgbClr val="C00000"/>
                </a:solidFill>
              </a:rPr>
              <a:t> </a:t>
            </a:r>
            <a:r>
              <a:rPr lang="en-US" altLang="ko-KR" sz="3000" b="1" dirty="0" smtClean="0">
                <a:solidFill>
                  <a:srgbClr val="0000FF"/>
                </a:solidFill>
              </a:rPr>
              <a:t>(74</a:t>
            </a:r>
            <a:r>
              <a:rPr lang="ko-KR" altLang="en-US" sz="3000" b="1" dirty="0" smtClean="0">
                <a:solidFill>
                  <a:srgbClr val="0000FF"/>
                </a:solidFill>
              </a:rPr>
              <a:t>쪽</a:t>
            </a:r>
            <a:r>
              <a:rPr lang="en-US" altLang="ko-KR" sz="30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3000" b="1" dirty="0">
                <a:solidFill>
                  <a:srgbClr val="C00000"/>
                </a:solidFill>
              </a:rPr>
              <a:t/>
            </a:r>
            <a:br>
              <a:rPr lang="ko-KR" altLang="en-US" sz="3000" b="1" dirty="0">
                <a:solidFill>
                  <a:srgbClr val="C00000"/>
                </a:solidFill>
              </a:rPr>
            </a:br>
            <a:endParaRPr lang="ko-KR" altLang="en-US" sz="3000" b="1" dirty="0">
              <a:ln>
                <a:solidFill>
                  <a:srgbClr val="0070C0">
                    <a:alpha val="0"/>
                  </a:srgbClr>
                </a:solidFill>
              </a:ln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224875" y="2204864"/>
            <a:ext cx="8635637" cy="304698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200000"/>
              </a:lnSpc>
            </a:pPr>
            <a:r>
              <a:rPr lang="ko-KR" altLang="en-US" sz="3200" dirty="0">
                <a:latin typeface="+mn-ea"/>
                <a:ea typeface="+mn-ea"/>
              </a:rPr>
              <a:t>가</a:t>
            </a:r>
            <a:r>
              <a:rPr lang="en-US" altLang="ko-KR" sz="3200" dirty="0">
                <a:latin typeface="+mn-ea"/>
                <a:ea typeface="+mn-ea"/>
              </a:rPr>
              <a:t>. </a:t>
            </a:r>
            <a:r>
              <a:rPr lang="ko-KR" altLang="en-US" sz="3200" dirty="0">
                <a:latin typeface="+mn-ea"/>
                <a:ea typeface="+mn-ea"/>
              </a:rPr>
              <a:t>신청서 접수</a:t>
            </a:r>
            <a:endParaRPr lang="en-US" altLang="ko-KR" sz="3200" dirty="0">
              <a:latin typeface="+mn-ea"/>
              <a:ea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3200" dirty="0">
                <a:latin typeface="+mn-ea"/>
                <a:ea typeface="+mn-ea"/>
              </a:rPr>
              <a:t>  </a:t>
            </a:r>
            <a:r>
              <a:rPr lang="en-US" altLang="ko-KR" sz="3200" dirty="0" smtClean="0">
                <a:latin typeface="+mn-ea"/>
                <a:ea typeface="+mn-ea"/>
              </a:rPr>
              <a:t>-&gt; </a:t>
            </a:r>
            <a:r>
              <a:rPr lang="en-US" altLang="ko-KR" sz="3200" b="1" dirty="0" smtClean="0">
                <a:solidFill>
                  <a:srgbClr val="0000CC"/>
                </a:solidFill>
                <a:latin typeface="+mn-ea"/>
                <a:ea typeface="+mn-ea"/>
              </a:rPr>
              <a:t>2023. </a:t>
            </a:r>
            <a:r>
              <a:rPr lang="en-US" altLang="ko-KR" sz="3200" b="1" dirty="0">
                <a:solidFill>
                  <a:srgbClr val="0000CC"/>
                </a:solidFill>
                <a:latin typeface="+mn-ea"/>
                <a:ea typeface="+mn-ea"/>
              </a:rPr>
              <a:t>2. </a:t>
            </a:r>
            <a:r>
              <a:rPr lang="en-US" altLang="ko-KR" sz="3200" b="1" dirty="0" smtClean="0">
                <a:solidFill>
                  <a:srgbClr val="0000CC"/>
                </a:solidFill>
                <a:latin typeface="+mn-ea"/>
                <a:ea typeface="+mn-ea"/>
              </a:rPr>
              <a:t>6.(</a:t>
            </a:r>
            <a:r>
              <a:rPr lang="ko-KR" altLang="en-US" sz="3200" b="1" dirty="0">
                <a:solidFill>
                  <a:srgbClr val="0000CC"/>
                </a:solidFill>
                <a:latin typeface="+mn-ea"/>
                <a:ea typeface="+mn-ea"/>
              </a:rPr>
              <a:t>월</a:t>
            </a:r>
            <a:r>
              <a:rPr lang="en-US" altLang="ko-KR" sz="3200" b="1" dirty="0">
                <a:solidFill>
                  <a:srgbClr val="0000CC"/>
                </a:solidFill>
                <a:latin typeface="+mn-ea"/>
                <a:ea typeface="+mn-ea"/>
              </a:rPr>
              <a:t>) 09:00 - 2. </a:t>
            </a:r>
            <a:r>
              <a:rPr lang="en-US" altLang="ko-KR" sz="3200" b="1" dirty="0" smtClean="0">
                <a:solidFill>
                  <a:srgbClr val="0000CC"/>
                </a:solidFill>
                <a:latin typeface="+mn-ea"/>
                <a:ea typeface="+mn-ea"/>
              </a:rPr>
              <a:t>15.(</a:t>
            </a:r>
            <a:r>
              <a:rPr lang="ko-KR" altLang="en-US" sz="3200" b="1" dirty="0">
                <a:solidFill>
                  <a:srgbClr val="0000CC"/>
                </a:solidFill>
                <a:latin typeface="+mn-ea"/>
                <a:ea typeface="+mn-ea"/>
              </a:rPr>
              <a:t>수</a:t>
            </a:r>
            <a:r>
              <a:rPr lang="en-US" altLang="ko-KR" sz="3200" b="1" dirty="0">
                <a:solidFill>
                  <a:srgbClr val="0000CC"/>
                </a:solidFill>
                <a:latin typeface="+mn-ea"/>
                <a:ea typeface="+mn-ea"/>
              </a:rPr>
              <a:t>)17:00</a:t>
            </a:r>
          </a:p>
          <a:p>
            <a:pPr>
              <a:lnSpc>
                <a:spcPct val="200000"/>
              </a:lnSpc>
            </a:pPr>
            <a:r>
              <a:rPr lang="ko-KR" altLang="en-US" sz="3200" dirty="0">
                <a:latin typeface="+mn-ea"/>
                <a:ea typeface="+mn-ea"/>
              </a:rPr>
              <a:t>나</a:t>
            </a:r>
            <a:r>
              <a:rPr lang="en-US" altLang="ko-KR" sz="3200" dirty="0">
                <a:latin typeface="+mn-ea"/>
                <a:ea typeface="+mn-ea"/>
              </a:rPr>
              <a:t>. </a:t>
            </a:r>
            <a:r>
              <a:rPr lang="ko-KR" altLang="en-US" sz="3200" dirty="0">
                <a:latin typeface="+mn-ea"/>
                <a:ea typeface="+mn-ea"/>
              </a:rPr>
              <a:t>접수처 </a:t>
            </a:r>
            <a:r>
              <a:rPr lang="en-US" altLang="ko-KR" sz="3200" dirty="0">
                <a:latin typeface="+mn-ea"/>
                <a:ea typeface="+mn-ea"/>
              </a:rPr>
              <a:t>: </a:t>
            </a:r>
            <a:r>
              <a:rPr lang="ko-KR" altLang="en-US" sz="3200" dirty="0">
                <a:latin typeface="+mn-ea"/>
                <a:ea typeface="+mn-ea"/>
              </a:rPr>
              <a:t>경상남도교육청 </a:t>
            </a:r>
            <a:r>
              <a:rPr lang="ko-KR" altLang="en-US" sz="3200" dirty="0" err="1">
                <a:latin typeface="+mn-ea"/>
                <a:ea typeface="+mn-ea"/>
              </a:rPr>
              <a:t>진로교육과</a:t>
            </a:r>
            <a:endParaRPr lang="ko-KR" altLang="en-US" sz="32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5797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1" y="188640"/>
            <a:ext cx="8159667" cy="592422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/>
            </a:r>
            <a:br>
              <a:rPr lang="en-US" altLang="ko-KR" sz="2800" b="1" dirty="0" smtClean="0"/>
            </a:br>
            <a:r>
              <a:rPr lang="ko-KR" altLang="en-US" sz="2800" b="1" dirty="0"/>
              <a:t>경남 </a:t>
            </a:r>
            <a:r>
              <a:rPr lang="ko-KR" altLang="en-US" sz="2800" b="1" dirty="0" err="1"/>
              <a:t>평준화지역</a:t>
            </a:r>
            <a:r>
              <a:rPr lang="ko-KR" altLang="en-US" sz="2800" b="1" dirty="0"/>
              <a:t> 내 </a:t>
            </a:r>
            <a:r>
              <a:rPr lang="ko-KR" altLang="en-US" sz="2800" b="1" dirty="0" err="1"/>
              <a:t>거주이전자</a:t>
            </a:r>
            <a:r>
              <a:rPr lang="ko-KR" altLang="en-US" sz="2800" b="1" dirty="0">
                <a:solidFill>
                  <a:srgbClr val="C00000"/>
                </a:solidFill>
              </a:rPr>
              <a:t> 입학 전 </a:t>
            </a:r>
            <a:r>
              <a:rPr lang="ko-KR" altLang="en-US" sz="2800" b="1" dirty="0" err="1" smtClean="0">
                <a:solidFill>
                  <a:srgbClr val="C00000"/>
                </a:solidFill>
              </a:rPr>
              <a:t>선배정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(83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쪽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3200" b="1" dirty="0">
                <a:solidFill>
                  <a:srgbClr val="0000FF"/>
                </a:solidFill>
              </a:rPr>
              <a:t/>
            </a:r>
            <a:br>
              <a:rPr lang="ko-KR" altLang="en-US" sz="3200" b="1" dirty="0">
                <a:solidFill>
                  <a:srgbClr val="0000FF"/>
                </a:solidFill>
              </a:rPr>
            </a:br>
            <a:endParaRPr lang="ko-KR" altLang="en-US" sz="3000" b="1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0000FF"/>
              </a:solidFill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188120" y="1919161"/>
            <a:ext cx="8635637" cy="4832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200000"/>
              </a:lnSpc>
            </a:pPr>
            <a:r>
              <a:rPr lang="en-US" altLang="ko-KR" sz="2400" b="1" dirty="0" smtClean="0">
                <a:latin typeface="+mn-ea"/>
              </a:rPr>
              <a:t> </a:t>
            </a:r>
            <a:r>
              <a:rPr lang="en-US" altLang="ko-KR" sz="2800" b="1" dirty="0" smtClean="0">
                <a:latin typeface="+mj-ea"/>
                <a:ea typeface="+mj-ea"/>
              </a:rPr>
              <a:t>♣ </a:t>
            </a:r>
            <a:r>
              <a:rPr lang="ko-KR" altLang="en-US" sz="2800" b="1" dirty="0" smtClean="0">
                <a:latin typeface="+mj-ea"/>
                <a:ea typeface="+mj-ea"/>
              </a:rPr>
              <a:t>대 </a:t>
            </a:r>
            <a:r>
              <a:rPr lang="ko-KR" altLang="en-US" sz="2800" b="1" dirty="0">
                <a:latin typeface="+mj-ea"/>
                <a:ea typeface="+mj-ea"/>
              </a:rPr>
              <a:t>상</a:t>
            </a:r>
          </a:p>
          <a:p>
            <a:pPr>
              <a:lnSpc>
                <a:spcPct val="200000"/>
              </a:lnSpc>
            </a:pPr>
            <a:r>
              <a:rPr lang="ko-KR" altLang="en-US" sz="2600" dirty="0">
                <a:latin typeface="+mn-ea"/>
              </a:rPr>
              <a:t>가</a:t>
            </a:r>
            <a:r>
              <a:rPr lang="en-US" altLang="ko-KR" sz="2600" dirty="0">
                <a:latin typeface="+mn-ea"/>
              </a:rPr>
              <a:t>. </a:t>
            </a:r>
            <a:r>
              <a:rPr lang="en-US" altLang="ko-KR" sz="2500" dirty="0" smtClean="0">
                <a:latin typeface="+mn-ea"/>
              </a:rPr>
              <a:t>2023</a:t>
            </a:r>
            <a:r>
              <a:rPr lang="ko-KR" altLang="en-US" sz="2500" dirty="0" smtClean="0">
                <a:latin typeface="+mn-ea"/>
              </a:rPr>
              <a:t>학년도 타 시</a:t>
            </a:r>
            <a:r>
              <a:rPr lang="en-US" altLang="ko-KR" sz="2500" dirty="0" smtClean="0">
                <a:latin typeface="+mn-ea"/>
              </a:rPr>
              <a:t>·</a:t>
            </a:r>
            <a:r>
              <a:rPr lang="ko-KR" altLang="en-US" sz="2500" dirty="0" smtClean="0">
                <a:latin typeface="+mn-ea"/>
              </a:rPr>
              <a:t>도 중학교 졸업자 및 졸업예정자</a:t>
            </a:r>
            <a:r>
              <a:rPr lang="en-US" altLang="ko-KR" sz="2500" dirty="0" smtClean="0">
                <a:latin typeface="+mn-ea"/>
              </a:rPr>
              <a:t>, </a:t>
            </a:r>
          </a:p>
          <a:p>
            <a:pPr>
              <a:lnSpc>
                <a:spcPct val="200000"/>
              </a:lnSpc>
            </a:pPr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   </a:t>
            </a:r>
            <a:r>
              <a:rPr lang="ko-KR" altLang="en-US" sz="2500" dirty="0" smtClean="0">
                <a:latin typeface="+mn-ea"/>
              </a:rPr>
              <a:t>중학교졸업학력검정고시 합격자가 해당 지역 </a:t>
            </a:r>
            <a:r>
              <a:rPr lang="en-US" altLang="ko-KR" sz="2500" dirty="0" smtClean="0">
                <a:latin typeface="+mn-ea"/>
              </a:rPr>
              <a:t>2023</a:t>
            </a:r>
            <a:r>
              <a:rPr lang="ko-KR" altLang="en-US" sz="2500" dirty="0" smtClean="0">
                <a:latin typeface="+mn-ea"/>
              </a:rPr>
              <a:t>학</a:t>
            </a:r>
            <a:endParaRPr lang="en-US" altLang="ko-KR" sz="2500" dirty="0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  </a:t>
            </a:r>
            <a:r>
              <a:rPr lang="ko-KR" altLang="en-US" sz="2500" dirty="0" smtClean="0">
                <a:latin typeface="+mn-ea"/>
              </a:rPr>
              <a:t>년도 </a:t>
            </a:r>
            <a:r>
              <a:rPr lang="ko-KR" altLang="en-US" sz="2500" dirty="0" err="1" smtClean="0">
                <a:latin typeface="+mn-ea"/>
              </a:rPr>
              <a:t>일반고</a:t>
            </a:r>
            <a:r>
              <a:rPr lang="en-US" altLang="ko-KR" sz="2500" dirty="0" smtClean="0">
                <a:latin typeface="+mn-ea"/>
              </a:rPr>
              <a:t>(</a:t>
            </a:r>
            <a:r>
              <a:rPr lang="ko-KR" altLang="en-US" sz="2500" dirty="0" err="1" smtClean="0">
                <a:latin typeface="+mn-ea"/>
              </a:rPr>
              <a:t>자공고</a:t>
            </a:r>
            <a:r>
              <a:rPr lang="en-US" altLang="ko-KR" sz="2500" dirty="0" smtClean="0">
                <a:latin typeface="+mn-ea"/>
              </a:rPr>
              <a:t>) </a:t>
            </a:r>
            <a:r>
              <a:rPr lang="ko-KR" altLang="en-US" sz="2500" dirty="0" smtClean="0">
                <a:latin typeface="+mn-ea"/>
              </a:rPr>
              <a:t>전형에 응시하여 입학이 예정된 자</a:t>
            </a:r>
            <a:endParaRPr lang="en-US" altLang="ko-KR" sz="2500" dirty="0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  (</a:t>
            </a:r>
            <a:r>
              <a:rPr lang="ko-KR" altLang="en-US" sz="2500" dirty="0" smtClean="0">
                <a:latin typeface="+mn-ea"/>
              </a:rPr>
              <a:t>합격자</a:t>
            </a:r>
            <a:r>
              <a:rPr lang="en-US" altLang="ko-KR" sz="2500" dirty="0" smtClean="0">
                <a:latin typeface="+mn-ea"/>
              </a:rPr>
              <a:t>)</a:t>
            </a:r>
            <a:r>
              <a:rPr lang="ko-KR" altLang="en-US" sz="2500" dirty="0" smtClean="0">
                <a:latin typeface="+mn-ea"/>
              </a:rPr>
              <a:t>로서</a:t>
            </a:r>
            <a:r>
              <a:rPr lang="en-US" altLang="ko-KR" sz="2500" dirty="0" smtClean="0">
                <a:latin typeface="+mn-ea"/>
              </a:rPr>
              <a:t>, </a:t>
            </a:r>
            <a:r>
              <a:rPr lang="ko-KR" altLang="en-US" sz="2500" dirty="0" smtClean="0">
                <a:latin typeface="+mn-ea"/>
              </a:rPr>
              <a:t>전 가족의 거주지가 </a:t>
            </a:r>
            <a:r>
              <a:rPr lang="ko-KR" altLang="en-US" sz="2500" dirty="0" err="1" smtClean="0">
                <a:latin typeface="+mn-ea"/>
              </a:rPr>
              <a:t>전입학</a:t>
            </a:r>
            <a:r>
              <a:rPr lang="ko-KR" altLang="en-US" sz="2500" dirty="0" smtClean="0">
                <a:latin typeface="+mn-ea"/>
              </a:rPr>
              <a:t> </a:t>
            </a:r>
            <a:r>
              <a:rPr lang="ko-KR" altLang="en-US" sz="2500" dirty="0" err="1" smtClean="0">
                <a:latin typeface="+mn-ea"/>
              </a:rPr>
              <a:t>제한일부터</a:t>
            </a:r>
            <a:r>
              <a:rPr lang="ko-KR" altLang="en-US" sz="2500" dirty="0" smtClean="0">
                <a:latin typeface="+mn-ea"/>
              </a:rPr>
              <a:t> </a:t>
            </a:r>
            <a:endParaRPr lang="en-US" altLang="ko-KR" sz="2500" dirty="0" smtClean="0"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ko-KR" sz="2500" dirty="0">
                <a:latin typeface="+mn-ea"/>
              </a:rPr>
              <a:t> </a:t>
            </a:r>
            <a:r>
              <a:rPr lang="en-US" altLang="ko-KR" sz="2500" dirty="0" smtClean="0">
                <a:latin typeface="+mn-ea"/>
              </a:rPr>
              <a:t>  </a:t>
            </a:r>
            <a:r>
              <a:rPr lang="ko-KR" altLang="en-US" sz="2500" dirty="0" err="1" smtClean="0">
                <a:latin typeface="+mn-ea"/>
              </a:rPr>
              <a:t>선배정</a:t>
            </a:r>
            <a:r>
              <a:rPr lang="ko-KR" altLang="en-US" sz="2500" dirty="0" smtClean="0">
                <a:latin typeface="+mn-ea"/>
              </a:rPr>
              <a:t> 신청서 </a:t>
            </a:r>
            <a:r>
              <a:rPr lang="ko-KR" altLang="en-US" sz="2500" dirty="0" err="1" smtClean="0">
                <a:latin typeface="+mn-ea"/>
              </a:rPr>
              <a:t>접수일까지</a:t>
            </a:r>
            <a:r>
              <a:rPr lang="ko-KR" altLang="en-US" sz="2500" dirty="0" smtClean="0">
                <a:latin typeface="+mn-ea"/>
              </a:rPr>
              <a:t> 평준화지역으로 이전된 자</a:t>
            </a:r>
            <a:endParaRPr kumimoji="1" lang="en-US" altLang="ko-KR" sz="2500" b="1" i="0" u="none" strike="noStrike" kern="1200" cap="none" spc="-300" normalizeH="0" baseline="0" noProof="0" dirty="0">
              <a:ln>
                <a:noFill/>
              </a:ln>
              <a:solidFill>
                <a:srgbClr val="FFD966"/>
              </a:solidFill>
              <a:effectLst/>
              <a:uLnTx/>
              <a:uFillTx/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2779915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1" y="188640"/>
            <a:ext cx="8159667" cy="592422"/>
          </a:xfrm>
        </p:spPr>
        <p:txBody>
          <a:bodyPr>
            <a:noAutofit/>
          </a:bodyPr>
          <a:lstStyle/>
          <a:p>
            <a:r>
              <a:rPr lang="en-US" altLang="ko-KR" sz="2800" b="1" dirty="0" smtClean="0"/>
              <a:t/>
            </a:r>
            <a:br>
              <a:rPr lang="en-US" altLang="ko-KR" sz="2800" b="1" dirty="0" smtClean="0"/>
            </a:br>
            <a:r>
              <a:rPr lang="ko-KR" altLang="en-US" sz="2800" b="1" dirty="0"/>
              <a:t>경남 </a:t>
            </a:r>
            <a:r>
              <a:rPr lang="ko-KR" altLang="en-US" sz="2800" b="1" dirty="0" err="1"/>
              <a:t>평준화지역</a:t>
            </a:r>
            <a:r>
              <a:rPr lang="ko-KR" altLang="en-US" sz="2800" b="1" dirty="0"/>
              <a:t> 내 </a:t>
            </a:r>
            <a:r>
              <a:rPr lang="ko-KR" altLang="en-US" sz="2800" b="1" dirty="0" err="1"/>
              <a:t>거주이전자</a:t>
            </a:r>
            <a:r>
              <a:rPr lang="ko-KR" altLang="en-US" sz="2800" b="1" dirty="0">
                <a:solidFill>
                  <a:srgbClr val="C00000"/>
                </a:solidFill>
              </a:rPr>
              <a:t> 입학 전 </a:t>
            </a:r>
            <a:r>
              <a:rPr lang="ko-KR" altLang="en-US" sz="2800" b="1" dirty="0" err="1" smtClean="0">
                <a:solidFill>
                  <a:srgbClr val="C00000"/>
                </a:solidFill>
              </a:rPr>
              <a:t>선배정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(83</a:t>
            </a:r>
            <a:r>
              <a:rPr lang="ko-KR" altLang="en-US" sz="2800" b="1" dirty="0" smtClean="0">
                <a:solidFill>
                  <a:srgbClr val="0000FF"/>
                </a:solidFill>
              </a:rPr>
              <a:t>쪽</a:t>
            </a:r>
            <a:r>
              <a:rPr lang="en-US" altLang="ko-KR" sz="2800" b="1" dirty="0" smtClean="0">
                <a:solidFill>
                  <a:srgbClr val="0000FF"/>
                </a:solidFill>
              </a:rPr>
              <a:t>)</a:t>
            </a:r>
            <a:r>
              <a:rPr lang="ko-KR" altLang="en-US" sz="3200" b="1" dirty="0">
                <a:solidFill>
                  <a:srgbClr val="0000FF"/>
                </a:solidFill>
              </a:rPr>
              <a:t/>
            </a:r>
            <a:br>
              <a:rPr lang="ko-KR" altLang="en-US" sz="3200" b="1" dirty="0">
                <a:solidFill>
                  <a:srgbClr val="0000FF"/>
                </a:solidFill>
              </a:rPr>
            </a:br>
            <a:endParaRPr lang="ko-KR" altLang="en-US" sz="3000" b="1" dirty="0">
              <a:ln>
                <a:solidFill>
                  <a:srgbClr val="0070C0">
                    <a:alpha val="0"/>
                  </a:srgbClr>
                </a:solidFill>
              </a:ln>
              <a:solidFill>
                <a:srgbClr val="0000FF"/>
              </a:solidFill>
              <a:latin typeface="+mj-ea"/>
              <a:ea typeface="+mj-ea"/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980728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sp>
          <p:nvSpPr>
            <p:cNvPr id="75" name="직사각형 74"/>
            <p:cNvSpPr/>
            <p:nvPr/>
          </p:nvSpPr>
          <p:spPr>
            <a:xfrm>
              <a:off x="1150689" y="920764"/>
              <a:ext cx="200125" cy="56682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2800" b="1" i="0" u="none" strike="noStrike" kern="1200" cap="none" spc="-74" normalizeH="0" baseline="0" noProof="0" dirty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219577" y="1929498"/>
            <a:ext cx="8635637" cy="403187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>
              <a:lnSpc>
                <a:spcPct val="200000"/>
              </a:lnSpc>
            </a:pPr>
            <a:r>
              <a:rPr lang="ko-KR" altLang="en-US" sz="3200" dirty="0">
                <a:latin typeface="+mn-ea"/>
                <a:ea typeface="+mn-ea"/>
              </a:rPr>
              <a:t>가</a:t>
            </a:r>
            <a:r>
              <a:rPr lang="en-US" altLang="ko-KR" sz="3200" dirty="0">
                <a:latin typeface="+mn-ea"/>
                <a:ea typeface="+mn-ea"/>
              </a:rPr>
              <a:t>. </a:t>
            </a:r>
            <a:r>
              <a:rPr lang="ko-KR" altLang="en-US" sz="3200" dirty="0">
                <a:latin typeface="+mn-ea"/>
                <a:ea typeface="+mn-ea"/>
              </a:rPr>
              <a:t>신청서 접수</a:t>
            </a:r>
            <a:endParaRPr lang="en-US" altLang="ko-KR" sz="3200" dirty="0">
              <a:latin typeface="+mn-ea"/>
              <a:ea typeface="+mn-ea"/>
            </a:endParaRPr>
          </a:p>
          <a:p>
            <a:pPr>
              <a:lnSpc>
                <a:spcPct val="200000"/>
              </a:lnSpc>
            </a:pPr>
            <a:r>
              <a:rPr lang="ko-KR" altLang="en-US" sz="3200" dirty="0">
                <a:latin typeface="+mn-ea"/>
                <a:ea typeface="+mn-ea"/>
              </a:rPr>
              <a:t>  </a:t>
            </a:r>
            <a:r>
              <a:rPr lang="en-US" altLang="ko-KR" sz="3200" dirty="0" smtClean="0">
                <a:latin typeface="+mn-ea"/>
                <a:ea typeface="+mn-ea"/>
              </a:rPr>
              <a:t>-&gt; </a:t>
            </a:r>
            <a:r>
              <a:rPr lang="en-US" altLang="ko-KR" sz="3200" b="1" dirty="0" smtClean="0">
                <a:solidFill>
                  <a:srgbClr val="0000CC"/>
                </a:solidFill>
                <a:latin typeface="+mn-ea"/>
                <a:ea typeface="+mn-ea"/>
              </a:rPr>
              <a:t>2023. </a:t>
            </a:r>
            <a:r>
              <a:rPr lang="en-US" altLang="ko-KR" sz="3200" b="1" dirty="0">
                <a:solidFill>
                  <a:srgbClr val="0000CC"/>
                </a:solidFill>
                <a:latin typeface="+mn-ea"/>
                <a:ea typeface="+mn-ea"/>
              </a:rPr>
              <a:t>2. </a:t>
            </a:r>
            <a:r>
              <a:rPr lang="en-US" altLang="ko-KR" sz="3200" b="1" dirty="0" smtClean="0">
                <a:solidFill>
                  <a:srgbClr val="0000CC"/>
                </a:solidFill>
                <a:latin typeface="+mn-ea"/>
                <a:ea typeface="+mn-ea"/>
              </a:rPr>
              <a:t>6.(</a:t>
            </a:r>
            <a:r>
              <a:rPr lang="ko-KR" altLang="en-US" sz="3200" b="1" dirty="0">
                <a:solidFill>
                  <a:srgbClr val="0000CC"/>
                </a:solidFill>
                <a:latin typeface="+mn-ea"/>
                <a:ea typeface="+mn-ea"/>
              </a:rPr>
              <a:t>월</a:t>
            </a:r>
            <a:r>
              <a:rPr lang="en-US" altLang="ko-KR" sz="3200" b="1" dirty="0">
                <a:solidFill>
                  <a:srgbClr val="0000CC"/>
                </a:solidFill>
                <a:latin typeface="+mn-ea"/>
                <a:ea typeface="+mn-ea"/>
              </a:rPr>
              <a:t>) 09:00 - 2. </a:t>
            </a:r>
            <a:r>
              <a:rPr lang="en-US" altLang="ko-KR" sz="3200" b="1" dirty="0" smtClean="0">
                <a:solidFill>
                  <a:srgbClr val="0000CC"/>
                </a:solidFill>
                <a:latin typeface="+mn-ea"/>
                <a:ea typeface="+mn-ea"/>
              </a:rPr>
              <a:t>15.(</a:t>
            </a:r>
            <a:r>
              <a:rPr lang="ko-KR" altLang="en-US" sz="3200" b="1" dirty="0">
                <a:solidFill>
                  <a:srgbClr val="0000CC"/>
                </a:solidFill>
                <a:latin typeface="+mn-ea"/>
                <a:ea typeface="+mn-ea"/>
              </a:rPr>
              <a:t>수</a:t>
            </a:r>
            <a:r>
              <a:rPr lang="en-US" altLang="ko-KR" sz="3200" b="1" dirty="0">
                <a:solidFill>
                  <a:srgbClr val="0000CC"/>
                </a:solidFill>
                <a:latin typeface="+mn-ea"/>
                <a:ea typeface="+mn-ea"/>
              </a:rPr>
              <a:t>)17:00</a:t>
            </a:r>
          </a:p>
          <a:p>
            <a:pPr>
              <a:lnSpc>
                <a:spcPct val="200000"/>
              </a:lnSpc>
            </a:pPr>
            <a:r>
              <a:rPr lang="ko-KR" altLang="en-US" sz="3200" dirty="0">
                <a:latin typeface="+mn-ea"/>
                <a:ea typeface="+mn-ea"/>
              </a:rPr>
              <a:t>나</a:t>
            </a:r>
            <a:r>
              <a:rPr lang="en-US" altLang="ko-KR" sz="3200" dirty="0">
                <a:latin typeface="+mn-ea"/>
                <a:ea typeface="+mn-ea"/>
              </a:rPr>
              <a:t>. </a:t>
            </a:r>
            <a:r>
              <a:rPr lang="ko-KR" altLang="en-US" sz="3200" dirty="0">
                <a:latin typeface="+mn-ea"/>
                <a:ea typeface="+mn-ea"/>
              </a:rPr>
              <a:t>접수처 </a:t>
            </a:r>
            <a:r>
              <a:rPr lang="en-US" altLang="ko-KR" sz="3200" dirty="0">
                <a:latin typeface="+mn-ea"/>
                <a:ea typeface="+mn-ea"/>
              </a:rPr>
              <a:t>: </a:t>
            </a:r>
            <a:r>
              <a:rPr lang="ko-KR" altLang="en-US" sz="3200" dirty="0">
                <a:latin typeface="+mn-ea"/>
                <a:ea typeface="+mn-ea"/>
              </a:rPr>
              <a:t>경상남도교육청 </a:t>
            </a:r>
            <a:r>
              <a:rPr lang="ko-KR" altLang="en-US" sz="3200" dirty="0" err="1" smtClean="0">
                <a:latin typeface="+mn-ea"/>
                <a:ea typeface="+mn-ea"/>
              </a:rPr>
              <a:t>진로교육과</a:t>
            </a:r>
            <a:endParaRPr lang="en-US" altLang="ko-KR" sz="3200" dirty="0" smtClean="0">
              <a:latin typeface="+mn-ea"/>
              <a:ea typeface="+mn-ea"/>
            </a:endParaRPr>
          </a:p>
          <a:p>
            <a:pPr>
              <a:lnSpc>
                <a:spcPct val="200000"/>
              </a:lnSpc>
            </a:pPr>
            <a:r>
              <a:rPr lang="ko-KR" altLang="ko-KR" sz="3200" dirty="0" smtClean="0">
                <a:latin typeface="+mn-ea"/>
                <a:ea typeface="+mn-ea"/>
              </a:rPr>
              <a:t>※</a:t>
            </a:r>
            <a:r>
              <a:rPr lang="en-US" altLang="ko-KR" sz="3200" dirty="0" smtClean="0">
                <a:latin typeface="+mn-ea"/>
                <a:ea typeface="+mn-ea"/>
              </a:rPr>
              <a:t> </a:t>
            </a:r>
            <a:r>
              <a:rPr lang="ko-KR" altLang="en-US" sz="2700" dirty="0" smtClean="0">
                <a:latin typeface="+mn-ea"/>
                <a:ea typeface="+mn-ea"/>
              </a:rPr>
              <a:t>신청서는 </a:t>
            </a:r>
            <a:r>
              <a:rPr lang="ko-KR" altLang="en-US" sz="2700" dirty="0" err="1" smtClean="0">
                <a:latin typeface="+mn-ea"/>
                <a:ea typeface="+mn-ea"/>
              </a:rPr>
              <a:t>진로교육과</a:t>
            </a:r>
            <a:r>
              <a:rPr lang="ko-KR" altLang="en-US" sz="2700" dirty="0" smtClean="0">
                <a:latin typeface="+mn-ea"/>
                <a:ea typeface="+mn-ea"/>
              </a:rPr>
              <a:t> 자료실에서 </a:t>
            </a:r>
            <a:r>
              <a:rPr lang="ko-KR" altLang="en-US" sz="2700" dirty="0" err="1" smtClean="0">
                <a:latin typeface="+mn-ea"/>
                <a:ea typeface="+mn-ea"/>
              </a:rPr>
              <a:t>내려받을</a:t>
            </a:r>
            <a:r>
              <a:rPr lang="ko-KR" altLang="en-US" sz="2700" dirty="0" smtClean="0">
                <a:latin typeface="+mn-ea"/>
                <a:ea typeface="+mn-ea"/>
              </a:rPr>
              <a:t> 수 있음</a:t>
            </a:r>
            <a:endParaRPr lang="ko-KR" altLang="en-US" sz="2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4727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내신성적 산출 방법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(91</a:t>
            </a:r>
            <a:r>
              <a:rPr lang="ko-KR" altLang="en-US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쪽</a:t>
            </a:r>
            <a:r>
              <a:rPr lang="en-US" altLang="ko-KR" sz="3600" b="1" dirty="0" smtClean="0">
                <a:ln>
                  <a:solidFill>
                    <a:srgbClr val="0070C0">
                      <a:alpha val="0"/>
                    </a:srgbClr>
                  </a:solidFill>
                </a:ln>
              </a:rPr>
              <a:t>)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3" name="직사각형 12"/>
          <p:cNvSpPr/>
          <p:nvPr/>
        </p:nvSpPr>
        <p:spPr>
          <a:xfrm>
            <a:off x="755576" y="1628799"/>
            <a:ext cx="7632848" cy="1152128"/>
          </a:xfrm>
          <a:prstGeom prst="rect">
            <a:avLst/>
          </a:prstGeom>
          <a:solidFill>
            <a:srgbClr val="DAEFC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spcBef>
                <a:spcPct val="50000"/>
              </a:spcBef>
              <a:buSzPct val="75000"/>
              <a:buFont typeface="mn-ea"/>
              <a:buNone/>
              <a:defRPr lang="ko-KR" altLang="en-US"/>
            </a:pPr>
            <a:r>
              <a:rPr lang="ko-KR" altLang="en-US" sz="4400" dirty="0" smtClean="0">
                <a:solidFill>
                  <a:srgbClr val="0000FF"/>
                </a:solidFill>
                <a:latin typeface="HY견고딕"/>
                <a:ea typeface="HY견고딕"/>
              </a:rPr>
              <a:t>교과성적 </a:t>
            </a:r>
            <a:r>
              <a:rPr lang="ko-KR" altLang="en-US" sz="4400" dirty="0">
                <a:solidFill>
                  <a:srgbClr val="0000FF"/>
                </a:solidFill>
                <a:latin typeface="HY견고딕"/>
                <a:ea typeface="HY견고딕"/>
              </a:rPr>
              <a:t>8</a:t>
            </a:r>
            <a:r>
              <a:rPr lang="en-US" altLang="ko-KR" sz="4400" dirty="0">
                <a:solidFill>
                  <a:srgbClr val="0000FF"/>
                </a:solidFill>
                <a:latin typeface="HY견고딕"/>
                <a:ea typeface="HY견고딕"/>
              </a:rPr>
              <a:t>0%</a:t>
            </a:r>
            <a:r>
              <a:rPr lang="ko-KR" altLang="en-US" sz="4400" dirty="0">
                <a:solidFill>
                  <a:srgbClr val="0000FF"/>
                </a:solidFill>
                <a:latin typeface="HY견고딕"/>
                <a:ea typeface="HY견고딕"/>
              </a:rPr>
              <a:t>(160점)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755576" y="2852936"/>
            <a:ext cx="7632848" cy="3600400"/>
          </a:xfrm>
          <a:prstGeom prst="rect">
            <a:avLst/>
          </a:prstGeom>
          <a:solidFill>
            <a:srgbClr val="DAEFC3"/>
          </a:solidFill>
          <a:ln w="12700" cap="flat" cmpd="sng" algn="ctr">
            <a:solidFill>
              <a:srgbClr val="1D9A78">
                <a:shade val="50000"/>
              </a:srgbClr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Pct val="75000"/>
              <a:buFont typeface="mn-ea"/>
              <a:buNone/>
              <a:tabLst/>
              <a:defRPr lang="ko-KR" altLang="en-US"/>
            </a:pPr>
            <a:r>
              <a:rPr kumimoji="0" lang="ko-KR" altLang="en-US" sz="44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비교과성적</a:t>
            </a:r>
            <a:r>
              <a:rPr kumimoji="0" lang="ko-KR" altLang="en-US" sz="44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 </a:t>
            </a:r>
            <a:r>
              <a:rPr kumimoji="0" lang="ko-KR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2</a:t>
            </a:r>
            <a:r>
              <a:rPr kumimoji="0" lang="en-US" altLang="ko-KR" sz="4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0%</a:t>
            </a:r>
            <a:r>
              <a:rPr kumimoji="0" lang="ko-KR" altLang="en-US" sz="44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(40점)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Pct val="75000"/>
              <a:buFont typeface="Wingdings"/>
              <a:buChar char="Ø"/>
              <a:tabLst/>
              <a:defRPr lang="ko-KR" altLang="en-US"/>
            </a:pPr>
            <a:r>
              <a:rPr kumimoji="0" lang="ko-KR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 출결상황 </a:t>
            </a:r>
            <a:r>
              <a:rPr kumimoji="0" lang="ko-KR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15점(학년별 5점)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Pct val="75000"/>
              <a:buFont typeface="Wingdings"/>
              <a:buChar char="Ø"/>
              <a:tabLst/>
              <a:defRPr lang="ko-KR" altLang="en-US"/>
            </a:pPr>
            <a:r>
              <a:rPr kumimoji="0" lang="ko-KR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 </a:t>
            </a:r>
            <a:r>
              <a:rPr kumimoji="0" lang="ko-KR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봉사활동 </a:t>
            </a:r>
            <a:r>
              <a:rPr kumimoji="0" lang="ko-KR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15점</a:t>
            </a:r>
            <a:r>
              <a:rPr kumimoji="0" lang="ko-KR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(</a:t>
            </a:r>
            <a:r>
              <a:rPr kumimoji="0" lang="ko-KR" altLang="en-US" sz="3200" b="0" i="0" u="none" strike="noStrike" kern="0" cap="none" spc="0" normalizeH="0" baseline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학년구분</a:t>
            </a:r>
            <a:r>
              <a:rPr kumimoji="0" lang="ko-KR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 없음</a:t>
            </a:r>
            <a:r>
              <a:rPr kumimoji="0" lang="en-US" altLang="ko-KR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,10</a:t>
            </a:r>
            <a:r>
              <a:rPr kumimoji="0" lang="ko-KR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시간</a:t>
            </a:r>
            <a:r>
              <a:rPr kumimoji="0" lang="ko-KR" alt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)</a:t>
            </a:r>
            <a:endParaRPr kumimoji="0" lang="ko-KR" altLang="en-US" sz="3200" b="0" i="0" u="none" strike="noStrike" kern="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HY견고딕"/>
              <a:ea typeface="HY견고딕"/>
              <a:cs typeface="+mn-c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Pct val="75000"/>
              <a:buFont typeface="Wingdings"/>
              <a:buChar char="Ø"/>
              <a:tabLst/>
              <a:defRPr lang="ko-KR" altLang="en-US"/>
            </a:pPr>
            <a:r>
              <a:rPr kumimoji="0" lang="ko-KR" alt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HY견고딕"/>
                <a:ea typeface="HY견고딕"/>
                <a:cs typeface="+mn-cs"/>
              </a:rPr>
              <a:t> 학교활동 10점(학년별 2점, 기본4점)</a:t>
            </a:r>
          </a:p>
        </p:txBody>
      </p:sp>
    </p:spTree>
    <p:extLst>
      <p:ext uri="{BB962C8B-B14F-4D97-AF65-F5344CB8AC3E}">
        <p14:creationId xmlns:p14="http://schemas.microsoft.com/office/powerpoint/2010/main" val="271978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984332" y="332656"/>
            <a:ext cx="7908148" cy="448406"/>
          </a:xfrm>
        </p:spPr>
        <p:txBody>
          <a:bodyPr>
            <a:noAutofit/>
          </a:bodyPr>
          <a:lstStyle/>
          <a:p>
            <a:r>
              <a:rPr lang="ko-KR" altLang="en-US" sz="3600" b="1" dirty="0" smtClean="0"/>
              <a:t>교과 성적 산출 방법</a:t>
            </a:r>
            <a:endParaRPr lang="ko-KR" altLang="en-US" sz="3600" b="1" dirty="0">
              <a:ln>
                <a:solidFill>
                  <a:srgbClr val="0070C0">
                    <a:alpha val="0"/>
                  </a:srgbClr>
                </a:solidFill>
              </a:ln>
            </a:endParaRPr>
          </a:p>
        </p:txBody>
      </p:sp>
      <p:grpSp>
        <p:nvGrpSpPr>
          <p:cNvPr id="49" name="그룹 48"/>
          <p:cNvGrpSpPr/>
          <p:nvPr/>
        </p:nvGrpSpPr>
        <p:grpSpPr>
          <a:xfrm>
            <a:off x="2609" y="806335"/>
            <a:ext cx="9141390" cy="750457"/>
            <a:chOff x="2826" y="764747"/>
            <a:chExt cx="9903173" cy="812995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2826" y="1069742"/>
              <a:ext cx="1030369" cy="508000"/>
            </a:xfrm>
            <a:prstGeom prst="roundRect">
              <a:avLst>
                <a:gd name="adj" fmla="val 0"/>
              </a:avLst>
            </a:prstGeom>
            <a:solidFill>
              <a:srgbClr val="266196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1" name="직각 삼각형 50"/>
            <p:cNvSpPr/>
            <p:nvPr/>
          </p:nvSpPr>
          <p:spPr>
            <a:xfrm rot="10800000">
              <a:off x="400049" y="1069742"/>
              <a:ext cx="633145" cy="508000"/>
            </a:xfrm>
            <a:prstGeom prst="rtTriangle">
              <a:avLst/>
            </a:prstGeom>
            <a:solidFill>
              <a:srgbClr val="181D2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2" name="평행 사변형 51"/>
            <p:cNvSpPr/>
            <p:nvPr/>
          </p:nvSpPr>
          <p:spPr>
            <a:xfrm flipH="1">
              <a:off x="361909" y="901702"/>
              <a:ext cx="2013504" cy="508000"/>
            </a:xfrm>
            <a:prstGeom prst="parallelogram">
              <a:avLst>
                <a:gd name="adj" fmla="val 97692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sp>
          <p:nvSpPr>
            <p:cNvPr id="53" name="모서리가 둥근 직사각형 52"/>
            <p:cNvSpPr/>
            <p:nvPr/>
          </p:nvSpPr>
          <p:spPr>
            <a:xfrm>
              <a:off x="1293018" y="901702"/>
              <a:ext cx="8612981" cy="508000"/>
            </a:xfrm>
            <a:prstGeom prst="roundRect">
              <a:avLst>
                <a:gd name="adj" fmla="val 0"/>
              </a:avLst>
            </a:prstGeom>
            <a:solidFill>
              <a:srgbClr val="0070C0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5231" rtlCol="0" anchor="ctr"/>
            <a:lstStyle/>
            <a:p>
              <a:pPr marL="0" marR="0" lvl="0" indent="0" algn="l" defTabSz="844083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662" b="0" i="0" u="none" strike="noStrike" kern="1200" cap="none" spc="-74" normalizeH="0" baseline="0" noProof="0">
                <a:ln>
                  <a:solidFill>
                    <a:srgbClr val="0070C0">
                      <a:alpha val="0"/>
                    </a:srgbClr>
                  </a:solidFill>
                </a:ln>
                <a:solidFill>
                  <a:prstClr val="white"/>
                </a:solidFill>
                <a:effectLst/>
                <a:uLnTx/>
                <a:uFillTx/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endParaRPr>
            </a:p>
          </p:txBody>
        </p:sp>
        <p:pic>
          <p:nvPicPr>
            <p:cNvPr id="54" name="그림 5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203796" y="764747"/>
              <a:ext cx="652476" cy="652476"/>
            </a:xfrm>
            <a:prstGeom prst="rect">
              <a:avLst/>
            </a:prstGeom>
          </p:spPr>
        </p:pic>
        <p:grpSp>
          <p:nvGrpSpPr>
            <p:cNvPr id="79" name="그룹 78"/>
            <p:cNvGrpSpPr/>
            <p:nvPr/>
          </p:nvGrpSpPr>
          <p:grpSpPr>
            <a:xfrm>
              <a:off x="1093273" y="901702"/>
              <a:ext cx="0" cy="254820"/>
              <a:chOff x="317103" y="947711"/>
              <a:chExt cx="0" cy="347689"/>
            </a:xfrm>
          </p:grpSpPr>
          <p:cxnSp>
            <p:nvCxnSpPr>
              <p:cNvPr id="80" name="직선 연결선 79"/>
              <p:cNvCxnSpPr/>
              <p:nvPr/>
            </p:nvCxnSpPr>
            <p:spPr>
              <a:xfrm>
                <a:off x="317103" y="1062011"/>
                <a:ext cx="0" cy="233389"/>
              </a:xfrm>
              <a:prstGeom prst="line">
                <a:avLst/>
              </a:prstGeom>
              <a:ln w="25400">
                <a:solidFill>
                  <a:schemeClr val="tx2">
                    <a:lumMod val="60000"/>
                    <a:lumOff val="4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직선 연결선 90"/>
              <p:cNvCxnSpPr/>
              <p:nvPr/>
            </p:nvCxnSpPr>
            <p:spPr>
              <a:xfrm>
                <a:off x="317103" y="947711"/>
                <a:ext cx="0" cy="233389"/>
              </a:xfrm>
              <a:prstGeom prst="line">
                <a:avLst/>
              </a:prstGeom>
              <a:ln w="2540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55" name="Rectangle 2"/>
          <p:cNvSpPr>
            <a:spLocks noChangeArrowheads="1"/>
          </p:cNvSpPr>
          <p:nvPr/>
        </p:nvSpPr>
        <p:spPr bwMode="auto">
          <a:xfrm>
            <a:off x="235725" y="1711906"/>
            <a:ext cx="8765431" cy="3447098"/>
          </a:xfrm>
          <a:prstGeom prst="rect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</a:schemeClr>
              </a:gs>
              <a:gs pos="69000">
                <a:schemeClr val="accent1">
                  <a:tint val="44500"/>
                  <a:satMod val="160000"/>
                </a:schemeClr>
              </a:gs>
              <a:gs pos="0">
                <a:srgbClr val="EDF4FD"/>
              </a:gs>
            </a:gsLst>
            <a:path path="circle">
              <a:fillToRect l="50000" t="50000" r="50000" b="50000"/>
            </a:path>
            <a:tileRect/>
          </a:gradFill>
          <a:ln w="38100">
            <a:solidFill>
              <a:srgbClr val="266196"/>
            </a:solidFill>
            <a:miter lim="800000"/>
            <a:headEnd/>
            <a:tailEnd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  <a:cs typeface="굴림" pitchFamily="50" charset="-127"/>
              </a:defRPr>
            </a:lvl9pPr>
          </a:lstStyle>
          <a:p>
            <a:pPr lvl="0" fontAlgn="auto">
              <a:lnSpc>
                <a:spcPts val="6000"/>
              </a:lnSpc>
              <a:spcBef>
                <a:spcPct val="50000"/>
              </a:spcBef>
              <a:spcAft>
                <a:spcPts val="0"/>
              </a:spcAft>
              <a:buSzPct val="75000"/>
              <a:defRPr lang="ko-KR" altLang="en-US"/>
            </a:pPr>
            <a:r>
              <a:rPr kumimoji="0" lang="ko-KR" altLang="en-US" sz="4800" dirty="0" smtClean="0">
                <a:solidFill>
                  <a:srgbClr val="FF0000"/>
                </a:solidFill>
                <a:latin typeface="HY견고딕"/>
                <a:ea typeface="HY견고딕"/>
                <a:cs typeface="+mn-cs"/>
              </a:rPr>
              <a:t>교과 성적은</a:t>
            </a:r>
            <a:r>
              <a:rPr kumimoji="0" lang="ko-KR" altLang="en-US" sz="4800" dirty="0" smtClean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 </a:t>
            </a:r>
            <a:endParaRPr kumimoji="0" lang="en-US" altLang="ko-KR" sz="4800" dirty="0" smtClean="0">
              <a:solidFill>
                <a:srgbClr val="282DEC"/>
              </a:solidFill>
              <a:latin typeface="HY견고딕"/>
              <a:ea typeface="HY견고딕"/>
              <a:cs typeface="+mn-cs"/>
            </a:endParaRPr>
          </a:p>
          <a:p>
            <a:pPr lvl="0" fontAlgn="auto">
              <a:lnSpc>
                <a:spcPts val="6000"/>
              </a:lnSpc>
              <a:spcBef>
                <a:spcPct val="50000"/>
              </a:spcBef>
              <a:spcAft>
                <a:spcPts val="0"/>
              </a:spcAft>
              <a:buSzPct val="75000"/>
              <a:defRPr lang="ko-KR" altLang="en-US"/>
            </a:pPr>
            <a:r>
              <a:rPr kumimoji="0" lang="en-US" altLang="ko-KR" sz="3600" dirty="0" smtClean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1</a:t>
            </a:r>
            <a:r>
              <a:rPr kumimoji="0" lang="ko-KR" altLang="en-US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학년 </a:t>
            </a:r>
            <a:r>
              <a:rPr kumimoji="0" lang="en-US" altLang="ko-KR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1</a:t>
            </a:r>
            <a:r>
              <a:rPr kumimoji="0" lang="ko-KR" altLang="en-US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학기 성적부터 </a:t>
            </a:r>
            <a:r>
              <a:rPr kumimoji="0" lang="en-US" altLang="ko-KR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3</a:t>
            </a:r>
            <a:r>
              <a:rPr kumimoji="0" lang="ko-KR" altLang="en-US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학년 </a:t>
            </a:r>
            <a:r>
              <a:rPr kumimoji="0" lang="en-US" altLang="ko-KR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2</a:t>
            </a:r>
            <a:r>
              <a:rPr kumimoji="0" lang="ko-KR" altLang="en-US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학기까지의 성적 중에서 성적이 존재하는 학기에 한해 </a:t>
            </a:r>
            <a:r>
              <a:rPr kumimoji="0" lang="ko-KR" altLang="en-US" sz="3600" dirty="0">
                <a:solidFill>
                  <a:srgbClr val="FF0000"/>
                </a:solidFill>
                <a:latin typeface="HY견고딕"/>
                <a:ea typeface="HY견고딕"/>
                <a:cs typeface="+mn-cs"/>
              </a:rPr>
              <a:t>동일 비율</a:t>
            </a:r>
            <a:r>
              <a:rPr kumimoji="0" lang="ko-KR" altLang="en-US" sz="3600" dirty="0">
                <a:solidFill>
                  <a:srgbClr val="282DEC"/>
                </a:solidFill>
                <a:latin typeface="HY견고딕"/>
                <a:ea typeface="HY견고딕"/>
                <a:cs typeface="+mn-cs"/>
              </a:rPr>
              <a:t>로 반영</a:t>
            </a:r>
          </a:p>
        </p:txBody>
      </p:sp>
    </p:spTree>
    <p:extLst>
      <p:ext uri="{BB962C8B-B14F-4D97-AF65-F5344CB8AC3E}">
        <p14:creationId xmlns:p14="http://schemas.microsoft.com/office/powerpoint/2010/main" val="4037004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모양">
  <a:themeElements>
    <a:clrScheme name="고려청자">
      <a:dk1>
        <a:sysClr val="windowText" lastClr="000000"/>
      </a:dk1>
      <a:lt1>
        <a:sysClr val="window" lastClr="FFFFFF"/>
      </a:lt1>
      <a:dk2>
        <a:srgbClr val="005466"/>
      </a:dk2>
      <a:lt2>
        <a:srgbClr val="D9F3F4"/>
      </a:lt2>
      <a:accent1>
        <a:srgbClr val="3F949A"/>
      </a:accent1>
      <a:accent2>
        <a:srgbClr val="4764B0"/>
      </a:accent2>
      <a:accent3>
        <a:srgbClr val="4FADD1"/>
      </a:accent3>
      <a:accent4>
        <a:srgbClr val="85B692"/>
      </a:accent4>
      <a:accent5>
        <a:srgbClr val="6B94E2"/>
      </a:accent5>
      <a:accent6>
        <a:srgbClr val="819BAB"/>
      </a:accent6>
      <a:hlink>
        <a:srgbClr val="7C0808"/>
      </a:hlink>
      <a:folHlink>
        <a:srgbClr val="0D356F"/>
      </a:folHlink>
    </a:clrScheme>
    <a:fontScheme name="모양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모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디자인 사용자 지정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6796</TotalTime>
  <Words>4698</Words>
  <Application>Microsoft Office PowerPoint</Application>
  <PresentationFormat>화면 슬라이드 쇼(4:3)</PresentationFormat>
  <Paragraphs>692</Paragraphs>
  <Slides>51</Slides>
  <Notes>50</Notes>
  <HiddenSlides>0</HiddenSlides>
  <MMClips>0</MMClips>
  <ScaleCrop>false</ScaleCrop>
  <HeadingPairs>
    <vt:vector size="6" baseType="variant">
      <vt:variant>
        <vt:lpstr>사용한 글꼴</vt:lpstr>
      </vt:variant>
      <vt:variant>
        <vt:i4>17</vt:i4>
      </vt:variant>
      <vt:variant>
        <vt:lpstr>테마</vt:lpstr>
      </vt:variant>
      <vt:variant>
        <vt:i4>3</vt:i4>
      </vt:variant>
      <vt:variant>
        <vt:lpstr>슬라이드 제목</vt:lpstr>
      </vt:variant>
      <vt:variant>
        <vt:i4>51</vt:i4>
      </vt:variant>
    </vt:vector>
  </HeadingPairs>
  <TitlesOfParts>
    <vt:vector size="71" baseType="lpstr">
      <vt:lpstr>HY견고딕</vt:lpstr>
      <vt:lpstr>HY울릉도M</vt:lpstr>
      <vt:lpstr>HY헤드라인M</vt:lpstr>
      <vt:lpstr>mn-ea</vt:lpstr>
      <vt:lpstr>굴림</vt:lpstr>
      <vt:lpstr>맑은 고딕</vt:lpstr>
      <vt:lpstr>신명 신명조</vt:lpstr>
      <vt:lpstr>-윤고딕120</vt:lpstr>
      <vt:lpstr>한양신명조</vt:lpstr>
      <vt:lpstr>한컴바탕</vt:lpstr>
      <vt:lpstr>Arial</vt:lpstr>
      <vt:lpstr>Arial Black</vt:lpstr>
      <vt:lpstr>Calibri</vt:lpstr>
      <vt:lpstr>Calibri Light</vt:lpstr>
      <vt:lpstr>Verdana</vt:lpstr>
      <vt:lpstr>Wingdings</vt:lpstr>
      <vt:lpstr>Wingdings 2</vt:lpstr>
      <vt:lpstr>1_모양</vt:lpstr>
      <vt:lpstr>11_Office 테마</vt:lpstr>
      <vt:lpstr>디자인 사용자 지정</vt:lpstr>
      <vt:lpstr>2023학년도 기준 고등학교 유형 및 학교 수 </vt:lpstr>
      <vt:lpstr>PowerPoint 프레젠테이션</vt:lpstr>
      <vt:lpstr>PowerPoint 프레젠테이션</vt:lpstr>
      <vt:lpstr>전기학교 &amp; 후기학교 「초·중등교육법 시행령 」제80조</vt:lpstr>
      <vt:lpstr>기본 방침 1</vt:lpstr>
      <vt:lpstr>기본 방침 2</vt:lpstr>
      <vt:lpstr>기본 방침 3</vt:lpstr>
      <vt:lpstr>후기학교 지원</vt:lpstr>
      <vt:lpstr>후기학교 지원 자격 1</vt:lpstr>
      <vt:lpstr>후기학교 지원 자격 2</vt:lpstr>
      <vt:lpstr>기본 방침 6</vt:lpstr>
      <vt:lpstr>기본 방침 7</vt:lpstr>
      <vt:lpstr>기본 방침 8</vt:lpstr>
      <vt:lpstr>지원 자격 1</vt:lpstr>
      <vt:lpstr>지원 자격 2</vt:lpstr>
      <vt:lpstr>지원 자격 3</vt:lpstr>
      <vt:lpstr>지원 자격 4</vt:lpstr>
      <vt:lpstr>지원 자격 5</vt:lpstr>
      <vt:lpstr>지원 자격 6</vt:lpstr>
      <vt:lpstr>지원 방법 1</vt:lpstr>
      <vt:lpstr>지원 방법 2</vt:lpstr>
      <vt:lpstr>지원 방법 3</vt:lpstr>
      <vt:lpstr>지원 방법 4</vt:lpstr>
      <vt:lpstr>지원 방법 5</vt:lpstr>
      <vt:lpstr>지원 방법 6</vt:lpstr>
      <vt:lpstr>지원 방법 7</vt:lpstr>
      <vt:lpstr>지원 방법 8</vt:lpstr>
      <vt:lpstr>전형 방법 1 </vt:lpstr>
      <vt:lpstr>전형 방법 2 </vt:lpstr>
      <vt:lpstr>합격자 사정 1</vt:lpstr>
      <vt:lpstr>합격자 사정 2</vt:lpstr>
      <vt:lpstr>평준화지역 일반고 배정 방법</vt:lpstr>
      <vt:lpstr>배정 등급 결정</vt:lpstr>
      <vt:lpstr>등급별 배정 인원(예시)</vt:lpstr>
      <vt:lpstr>배정별 배정 인원 산출(예시)</vt:lpstr>
      <vt:lpstr>남학생 1,130명의 등급별 인원(예시)</vt:lpstr>
      <vt:lpstr>여학생 1,000명의 등급별 인원(예시)</vt:lpstr>
      <vt:lpstr>학교 배정 방식</vt:lpstr>
      <vt:lpstr>학교폭력 가∙피해 학생 분리 배정</vt:lpstr>
      <vt:lpstr>우선 배정(체특자,지체장애,중증질환,다자녀, 장애부모)</vt:lpstr>
      <vt:lpstr>학교 배정 주의 사항</vt:lpstr>
      <vt:lpstr>기타 전형</vt:lpstr>
      <vt:lpstr>고등학교 특례 입학(52쪽)</vt:lpstr>
      <vt:lpstr>전입학 허용 기준일(중3)</vt:lpstr>
      <vt:lpstr> 타 학군 거주이전(예정)자 입학 전 재배정 (73쪽) </vt:lpstr>
      <vt:lpstr> 타 학군 거주이전(예정)자 입학 전 재배정 (73쪽) </vt:lpstr>
      <vt:lpstr> 타 학군 거주이전(예정)자 입학 전 재배정 (74쪽) </vt:lpstr>
      <vt:lpstr> 경남 평준화지역 내 거주이전자 입학 전 선배정(83쪽) </vt:lpstr>
      <vt:lpstr> 경남 평준화지역 내 거주이전자 입학 전 선배정(83쪽) </vt:lpstr>
      <vt:lpstr>내신성적 산출 방법(91쪽)</vt:lpstr>
      <vt:lpstr>교과 성적 산출 방법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학지사</dc:title>
  <dc:creator>j</dc:creator>
  <cp:lastModifiedBy>user</cp:lastModifiedBy>
  <cp:revision>867</cp:revision>
  <cp:lastPrinted>2017-07-31T04:22:53Z</cp:lastPrinted>
  <dcterms:created xsi:type="dcterms:W3CDTF">2016-08-02T03:30:36Z</dcterms:created>
  <dcterms:modified xsi:type="dcterms:W3CDTF">2022-10-12T06:38:00Z</dcterms:modified>
</cp:coreProperties>
</file>