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7"/>
  </p:notesMasterIdLst>
  <p:sldIdLst>
    <p:sldId id="356" r:id="rId2"/>
    <p:sldId id="351" r:id="rId3"/>
    <p:sldId id="354" r:id="rId4"/>
    <p:sldId id="355" r:id="rId5"/>
    <p:sldId id="353" r:id="rId6"/>
  </p:sldIdLst>
  <p:sldSz cx="12192000" cy="6858000"/>
  <p:notesSz cx="7104063" cy="10234613"/>
  <p:embeddedFontLst>
    <p:embeddedFont>
      <p:font typeface="G마켓 산스 TTF Light" panose="02000000000000000000" pitchFamily="2" charset="-127"/>
      <p:regular r:id="rId8"/>
    </p:embeddedFont>
    <p:embeddedFont>
      <p:font typeface="G마켓 산스 TTF Medium" panose="02000000000000000000" pitchFamily="2" charset="-127"/>
      <p:regular r:id="rId9"/>
    </p:embeddedFont>
    <p:embeddedFont>
      <p:font typeface="맑은 고딕" panose="020B0503020000020004" pitchFamily="50" charset="-127"/>
      <p:regular r:id="rId10"/>
      <p:bold r:id="rId11"/>
    </p:embeddedFont>
    <p:embeddedFont>
      <p:font typeface="나눔스퀘어" panose="020B0600000101010101" pitchFamily="50" charset="-127"/>
      <p:regular r:id="rId12"/>
    </p:embeddedFont>
    <p:embeddedFont>
      <p:font typeface="나눔스퀘어 ExtraBold" panose="020B0600000101010101" pitchFamily="50" charset="-127"/>
      <p:bold r:id="rId13"/>
    </p:embeddedFont>
    <p:embeddedFont>
      <p:font typeface="G마켓 산스 TTF Bold" panose="02000000000000000000" pitchFamily="2" charset="-127"/>
      <p:bold r:id="rId14"/>
    </p:embeddedFont>
    <p:embeddedFont>
      <p:font typeface="Poppins Light" panose="020B0604020202020204" charset="0"/>
      <p:regular r:id="rId15"/>
      <p:italic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529A"/>
    <a:srgbClr val="E4F8F4"/>
    <a:srgbClr val="FFF7FF"/>
    <a:srgbClr val="E5F5FF"/>
    <a:srgbClr val="FFF9E7"/>
    <a:srgbClr val="FCF7F3"/>
    <a:srgbClr val="CCECFF"/>
    <a:srgbClr val="FAFFF7"/>
    <a:srgbClr val="FFF7F7"/>
    <a:srgbClr val="F4E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36" autoAdjust="0"/>
    <p:restoredTop sz="83525" autoAdjust="0"/>
  </p:normalViewPr>
  <p:slideViewPr>
    <p:cSldViewPr snapToGrid="0">
      <p:cViewPr varScale="1">
        <p:scale>
          <a:sx n="97" d="100"/>
          <a:sy n="97" d="100"/>
        </p:scale>
        <p:origin x="148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8" cy="513508"/>
          </a:xfrm>
          <a:prstGeom prst="rect">
            <a:avLst/>
          </a:prstGeom>
        </p:spPr>
        <p:txBody>
          <a:bodyPr vert="horz" lIns="95463" tIns="47732" rIns="95463" bIns="4773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8" cy="513508"/>
          </a:xfrm>
          <a:prstGeom prst="rect">
            <a:avLst/>
          </a:prstGeom>
        </p:spPr>
        <p:txBody>
          <a:bodyPr vert="horz" lIns="95463" tIns="47732" rIns="95463" bIns="47732" rtlCol="0"/>
          <a:lstStyle>
            <a:lvl1pPr algn="r">
              <a:defRPr sz="1300"/>
            </a:lvl1pPr>
          </a:lstStyle>
          <a:p>
            <a:fld id="{92CEA07D-6F26-4F15-BB6F-E41DA187A498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63" tIns="47732" rIns="95463" bIns="4773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8" y="4925411"/>
            <a:ext cx="5683250" cy="4029879"/>
          </a:xfrm>
          <a:prstGeom prst="rect">
            <a:avLst/>
          </a:prstGeom>
        </p:spPr>
        <p:txBody>
          <a:bodyPr vert="horz" lIns="95463" tIns="47732" rIns="95463" bIns="47732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10"/>
            <a:ext cx="3078428" cy="513507"/>
          </a:xfrm>
          <a:prstGeom prst="rect">
            <a:avLst/>
          </a:prstGeom>
        </p:spPr>
        <p:txBody>
          <a:bodyPr vert="horz" lIns="95463" tIns="47732" rIns="95463" bIns="4773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10"/>
            <a:ext cx="3078428" cy="513507"/>
          </a:xfrm>
          <a:prstGeom prst="rect">
            <a:avLst/>
          </a:prstGeom>
        </p:spPr>
        <p:txBody>
          <a:bodyPr vert="horz" lIns="95463" tIns="47732" rIns="95463" bIns="47732" rtlCol="0" anchor="b"/>
          <a:lstStyle>
            <a:lvl1pPr algn="r">
              <a:defRPr sz="1300"/>
            </a:lvl1pPr>
          </a:lstStyle>
          <a:p>
            <a:fld id="{42A61FF7-2E3D-4576-9880-38C6439599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5359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634">
              <a:defRPr/>
            </a:pPr>
            <a:r>
              <a:rPr lang="ko-KR" altLang="en-US" dirty="0" smtClean="0"/>
              <a:t>사이버폭력</a:t>
            </a:r>
            <a:r>
              <a:rPr lang="ko-KR" altLang="en-US" baseline="0" dirty="0" smtClean="0"/>
              <a:t> 예방 역량강화 교원 표준 연수 강의를 시작하겠습니다</a:t>
            </a:r>
            <a:r>
              <a:rPr lang="en-US" altLang="ko-KR" baseline="0" dirty="0" smtClean="0"/>
              <a:t>.</a:t>
            </a:r>
            <a:r>
              <a:rPr lang="ko-KR" altLang="en-US" dirty="0" smtClean="0"/>
              <a:t>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548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634">
              <a:defRPr/>
            </a:pPr>
            <a:endParaRPr lang="en-US" altLang="ko-KR" sz="13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440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634">
              <a:defRPr/>
            </a:pPr>
            <a:endParaRPr lang="en-US" altLang="ko-KR" sz="13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55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634">
              <a:defRPr/>
            </a:pPr>
            <a:endParaRPr lang="en-US" altLang="ko-KR" sz="13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996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4634">
              <a:defRPr/>
            </a:pPr>
            <a:endParaRPr lang="en-US" altLang="ko-KR" sz="13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6103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9776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8967157" y="263563"/>
            <a:ext cx="2433680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01.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</a:t>
            </a:r>
            <a:r>
              <a:rPr lang="ko-KR" altLang="en-US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이해</a:t>
            </a:r>
          </a:p>
        </p:txBody>
      </p:sp>
    </p:spTree>
    <p:extLst>
      <p:ext uri="{BB962C8B-B14F-4D97-AF65-F5344CB8AC3E}">
        <p14:creationId xmlns:p14="http://schemas.microsoft.com/office/powerpoint/2010/main" val="2254600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8635336" y="263563"/>
            <a:ext cx="2765501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02.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심각성</a:t>
            </a:r>
            <a:endParaRPr lang="ko-KR" altLang="en-US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2416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7679947" y="263563"/>
            <a:ext cx="3720890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03.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예방교육 및 지도</a:t>
            </a:r>
          </a:p>
        </p:txBody>
      </p:sp>
    </p:spTree>
    <p:extLst>
      <p:ext uri="{BB962C8B-B14F-4D97-AF65-F5344CB8AC3E}">
        <p14:creationId xmlns:p14="http://schemas.microsoft.com/office/powerpoint/2010/main" val="10200093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8407709" y="263563"/>
            <a:ext cx="2993128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04.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학생 상담 및 관계 회복</a:t>
            </a:r>
          </a:p>
        </p:txBody>
      </p:sp>
    </p:spTree>
    <p:extLst>
      <p:ext uri="{BB962C8B-B14F-4D97-AF65-F5344CB8AC3E}">
        <p14:creationId xmlns:p14="http://schemas.microsoft.com/office/powerpoint/2010/main" val="3891101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7457129" y="263563"/>
            <a:ext cx="3943708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05.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관련 학생의 관계회복</a:t>
            </a:r>
          </a:p>
        </p:txBody>
      </p:sp>
    </p:spTree>
    <p:extLst>
      <p:ext uri="{BB962C8B-B14F-4D97-AF65-F5344CB8AC3E}">
        <p14:creationId xmlns:p14="http://schemas.microsoft.com/office/powerpoint/2010/main" val="39227382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9590726" y="263563"/>
            <a:ext cx="1810111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05.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지원</a:t>
            </a:r>
          </a:p>
        </p:txBody>
      </p:sp>
    </p:spTree>
    <p:extLst>
      <p:ext uri="{BB962C8B-B14F-4D97-AF65-F5344CB8AC3E}">
        <p14:creationId xmlns:p14="http://schemas.microsoft.com/office/powerpoint/2010/main" val="37320016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7EEF8-F7E2-46F1-9997-C89514DC2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221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1" r:id="rId2"/>
    <p:sldLayoutId id="2147483662" r:id="rId3"/>
    <p:sldLayoutId id="2147483664" r:id="rId4"/>
    <p:sldLayoutId id="2147483665" r:id="rId5"/>
    <p:sldLayoutId id="2147483666" r:id="rId6"/>
    <p:sldLayoutId id="2147483667" r:id="rId7"/>
  </p:sldLayoutIdLst>
  <p:timing>
    <p:tnLst>
      <p:par>
        <p:cTn id="1" dur="indefinite" restart="never" nodeType="tmRoot"/>
      </p:par>
    </p:tnLst>
  </p:timing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-1"/>
            <a:ext cx="12192000" cy="6160169"/>
          </a:xfrm>
          <a:prstGeom prst="rect">
            <a:avLst/>
          </a:prstGeom>
          <a:solidFill>
            <a:srgbClr val="E4F8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0" y="6160168"/>
            <a:ext cx="12192000" cy="69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84910" y="1182159"/>
            <a:ext cx="6622180" cy="651905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pPr algn="ctr"/>
            <a:r>
              <a:rPr lang="ko-KR" altLang="en-US" sz="40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</a:t>
            </a:r>
            <a:r>
              <a:rPr lang="en-US" altLang="ko-KR" sz="4000" spc="-2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40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4000" spc="-200" dirty="0" smtClean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pic>
        <p:nvPicPr>
          <p:cNvPr id="2050" name="Picture 2" descr="조합4 : 교육부 Ministry of Educ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22" y="6267550"/>
            <a:ext cx="1925719" cy="48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서울특별시교육청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830" y="6265974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부산광역시교육청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593" y="6274807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대구광역시교육청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685" y="6287039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인천광역시교육청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480" y="6298750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광주광역시교육청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834" y="6323263"/>
            <a:ext cx="686020" cy="20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대전광역시교육청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358" y="6281233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울산광역시교육청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0420" y="6274806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세종특별자치시교육청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5492" y="6278293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경기도교육청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6811" y="6281233"/>
            <a:ext cx="709003" cy="20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충청남도교육청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202" y="6528454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전라북도교육청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256" y="6544633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전라남도교육청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706" y="6537382"/>
            <a:ext cx="687147" cy="20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경상북도교육청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888" y="6538977"/>
            <a:ext cx="725435" cy="21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경상남도교육청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37" y="6528454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제주특별자치도교육청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662" y="6516672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강원도교육청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648" y="6544633"/>
            <a:ext cx="725434" cy="21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8" name="Picture 40" descr="충청북도교육청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066" y="6524453"/>
            <a:ext cx="846272" cy="226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KERIS 한국교육학술정보원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387" y="6531837"/>
            <a:ext cx="1097112" cy="16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2672815" y="1972646"/>
            <a:ext cx="6622180" cy="467239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pPr algn="ctr"/>
            <a:r>
              <a:rPr lang="ko-KR" altLang="en-US" sz="28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2800" spc="-2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28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활용 안내</a:t>
            </a:r>
            <a:endParaRPr lang="ko-KR" altLang="en-US" sz="2800" spc="-2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00B991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065" y="3093614"/>
            <a:ext cx="8833870" cy="3066554"/>
          </a:xfrm>
          <a:prstGeom prst="rect">
            <a:avLst/>
          </a:prstGeom>
        </p:spPr>
      </p:pic>
      <p:sp>
        <p:nvSpPr>
          <p:cNvPr id="28" name="타원 27"/>
          <p:cNvSpPr/>
          <p:nvPr/>
        </p:nvSpPr>
        <p:spPr>
          <a:xfrm>
            <a:off x="10560947" y="186351"/>
            <a:ext cx="1357086" cy="1357086"/>
          </a:xfrm>
          <a:prstGeom prst="ellipse">
            <a:avLst/>
          </a:prstGeom>
          <a:solidFill>
            <a:srgbClr val="525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lvl="0" algn="ctr">
              <a:lnSpc>
                <a:spcPct val="120000"/>
              </a:lnSpc>
            </a:pPr>
            <a:endParaRPr lang="ko-KR" altLang="en-US" sz="72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14383" y="689461"/>
            <a:ext cx="103493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ko-KR" altLang="en-US" sz="1600" dirty="0" err="1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활용안내</a:t>
            </a:r>
            <a:endParaRPr lang="ko-KR" altLang="en-US" sz="16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bg1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32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/>
          <p:cNvGrpSpPr/>
          <p:nvPr/>
        </p:nvGrpSpPr>
        <p:grpSpPr>
          <a:xfrm>
            <a:off x="2949216" y="2635495"/>
            <a:ext cx="607960" cy="163986"/>
            <a:chOff x="4059767" y="2650066"/>
            <a:chExt cx="2093383" cy="254001"/>
          </a:xfrm>
        </p:grpSpPr>
        <p:sp>
          <p:nvSpPr>
            <p:cNvPr id="18" name="직사각형 1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1841684" y="3006610"/>
            <a:ext cx="1615743" cy="163986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4085159" y="3013641"/>
            <a:ext cx="2386931" cy="163986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6687235" y="3003733"/>
            <a:ext cx="607960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1600614" y="2635495"/>
            <a:ext cx="1191407" cy="163986"/>
            <a:chOff x="4059767" y="2650066"/>
            <a:chExt cx="2093383" cy="254001"/>
          </a:xfrm>
        </p:grpSpPr>
        <p:sp>
          <p:nvSpPr>
            <p:cNvPr id="15" name="직사각형 1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1068203" y="4426738"/>
            <a:ext cx="607960" cy="163986"/>
            <a:chOff x="4059767" y="2650066"/>
            <a:chExt cx="2093383" cy="254001"/>
          </a:xfrm>
        </p:grpSpPr>
        <p:sp>
          <p:nvSpPr>
            <p:cNvPr id="33" name="직사각형 32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3719963" y="4423347"/>
            <a:ext cx="607960" cy="163986"/>
            <a:chOff x="4059767" y="2650066"/>
            <a:chExt cx="2093383" cy="254001"/>
          </a:xfrm>
        </p:grpSpPr>
        <p:sp>
          <p:nvSpPr>
            <p:cNvPr id="36" name="직사각형 3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5390601" y="4426862"/>
            <a:ext cx="607960" cy="163986"/>
            <a:chOff x="4059767" y="2650066"/>
            <a:chExt cx="2093383" cy="254001"/>
          </a:xfrm>
        </p:grpSpPr>
        <p:sp>
          <p:nvSpPr>
            <p:cNvPr id="39" name="직사각형 3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7547484" y="5899836"/>
            <a:ext cx="607960" cy="163986"/>
            <a:chOff x="4059767" y="2650066"/>
            <a:chExt cx="2093383" cy="254001"/>
          </a:xfrm>
        </p:grpSpPr>
        <p:sp>
          <p:nvSpPr>
            <p:cNvPr id="42" name="직사각형 4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1857056" y="4423189"/>
            <a:ext cx="1124334" cy="164144"/>
            <a:chOff x="4059767" y="2650066"/>
            <a:chExt cx="2093383" cy="254001"/>
          </a:xfrm>
        </p:grpSpPr>
        <p:sp>
          <p:nvSpPr>
            <p:cNvPr id="48" name="직사각형 4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3447484" y="5535902"/>
            <a:ext cx="2625324" cy="198976"/>
            <a:chOff x="4059767" y="2650066"/>
            <a:chExt cx="2093383" cy="254001"/>
          </a:xfrm>
        </p:grpSpPr>
        <p:sp>
          <p:nvSpPr>
            <p:cNvPr id="56" name="직사각형 5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1053749" y="6234454"/>
            <a:ext cx="2007502" cy="186224"/>
            <a:chOff x="4059767" y="2650066"/>
            <a:chExt cx="2093383" cy="254001"/>
          </a:xfrm>
        </p:grpSpPr>
        <p:sp>
          <p:nvSpPr>
            <p:cNvPr id="59" name="직사각형 5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51" name="그림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2126" y="3579668"/>
            <a:ext cx="3413377" cy="2845298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726671" y="1781060"/>
            <a:ext cx="13195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개발 배경</a:t>
            </a:r>
            <a:endParaRPr lang="ko-KR" altLang="en-US" sz="9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827040" y="2308647"/>
            <a:ext cx="1219223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/>
          <p:cNvSpPr/>
          <p:nvPr/>
        </p:nvSpPr>
        <p:spPr>
          <a:xfrm>
            <a:off x="726671" y="3579668"/>
            <a:ext cx="7200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목적</a:t>
            </a:r>
            <a:endParaRPr lang="ko-KR" altLang="en-US" sz="9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50" name="직선 연결선 49"/>
          <p:cNvCxnSpPr/>
          <p:nvPr/>
        </p:nvCxnSpPr>
        <p:spPr>
          <a:xfrm>
            <a:off x="827040" y="4107255"/>
            <a:ext cx="51661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직사각형 51"/>
          <p:cNvSpPr/>
          <p:nvPr/>
        </p:nvSpPr>
        <p:spPr>
          <a:xfrm>
            <a:off x="800426" y="999380"/>
            <a:ext cx="5736272" cy="651905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r>
              <a:rPr lang="ko-KR" altLang="en-US" sz="40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개발 배경 및 목적</a:t>
            </a:r>
            <a:endParaRPr lang="en-US" altLang="ko-KR" sz="4000" spc="-200" dirty="0" smtClean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0426" y="523343"/>
            <a:ext cx="6429007" cy="467239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r>
              <a:rPr lang="ko-KR" altLang="en-US" sz="28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사이버폭력 예방 역량 강화 표준 </a:t>
            </a:r>
            <a:r>
              <a:rPr lang="ko-KR" altLang="en-US" sz="2800" spc="-200" dirty="0" err="1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연수자료</a:t>
            </a:r>
            <a:endParaRPr lang="ko-KR" altLang="en-US" sz="2800" spc="-2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chemeClr val="accent2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35700" y="2404681"/>
            <a:ext cx="114563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rgbClr val="7030A0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최근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증가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하는 추세에 있으며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특히 코로나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19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영향으로 사이버폭력도 증가한 것으로 나타나고 있음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따라서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예방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위한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교육의 필요성과 중요성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은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증가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하고 있음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61" name="그룹 60"/>
          <p:cNvGrpSpPr/>
          <p:nvPr/>
        </p:nvGrpSpPr>
        <p:grpSpPr>
          <a:xfrm>
            <a:off x="6206502" y="4426862"/>
            <a:ext cx="607960" cy="163986"/>
            <a:chOff x="4059767" y="2650066"/>
            <a:chExt cx="2093383" cy="254001"/>
          </a:xfrm>
        </p:grpSpPr>
        <p:sp>
          <p:nvSpPr>
            <p:cNvPr id="62" name="직사각형 6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35699" y="4208768"/>
            <a:ext cx="9481298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rgbClr val="7030A0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교사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의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대한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이해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및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효과적인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예방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및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대처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역량 강화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교사 대상으로 학기당 </a:t>
            </a: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</a:t>
            </a:r>
            <a:r>
              <a:rPr lang="ko-KR" altLang="en-US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회 이상 학교폭력 관련 교육을 해야 하는 교육 현장의 상황을 고려하여 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교사 대상 표준 </a:t>
            </a:r>
            <a:r>
              <a:rPr lang="ko-KR" altLang="en-US" sz="16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연수안</a:t>
            </a:r>
            <a:r>
              <a:rPr lang="ko-KR" altLang="en-US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개발</a:t>
            </a:r>
            <a:endParaRPr lang="en-US" altLang="ko-KR" sz="16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707517" y="5331696"/>
            <a:ext cx="94812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rgbClr val="7030A0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교육청과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 단위에서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교원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연수용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자료로 활용할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수 있으며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b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슬라이드별로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스크립트를 제공하여 교사 스스로 사이버폭력에 대한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이해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높이고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b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학생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학부모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지원을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위한 참고 자료로 활용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가능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54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모서리가 둥근 직사각형 23"/>
          <p:cNvSpPr/>
          <p:nvPr/>
        </p:nvSpPr>
        <p:spPr>
          <a:xfrm>
            <a:off x="6484301" y="2590800"/>
            <a:ext cx="4964036" cy="3835400"/>
          </a:xfrm>
          <a:prstGeom prst="roundRect">
            <a:avLst>
              <a:gd name="adj" fmla="val 3353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881382" y="2590800"/>
            <a:ext cx="4964036" cy="3835400"/>
          </a:xfrm>
          <a:prstGeom prst="roundRect">
            <a:avLst>
              <a:gd name="adj" fmla="val 3353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780548" y="1811830"/>
            <a:ext cx="4520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표준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연수자료는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기본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및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심화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로 구분</a:t>
            </a:r>
            <a:endParaRPr lang="ko-KR" altLang="en-US" sz="9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881382" y="2377517"/>
            <a:ext cx="431226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직사각형 102"/>
          <p:cNvSpPr/>
          <p:nvPr/>
        </p:nvSpPr>
        <p:spPr>
          <a:xfrm>
            <a:off x="2181029" y="2749519"/>
            <a:ext cx="22070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기본</a:t>
            </a:r>
            <a:endParaRPr lang="ko-KR" altLang="en-US" sz="1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07" name="직사각형 106"/>
          <p:cNvSpPr/>
          <p:nvPr/>
        </p:nvSpPr>
        <p:spPr>
          <a:xfrm>
            <a:off x="1303401" y="3605565"/>
            <a:ext cx="4099257" cy="509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50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 </a:t>
            </a:r>
            <a:r>
              <a:rPr lang="en-US" altLang="ko-KR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~ 60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교육 자료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08" name="직선 연결선 107"/>
          <p:cNvCxnSpPr/>
          <p:nvPr/>
        </p:nvCxnSpPr>
        <p:spPr>
          <a:xfrm flipV="1">
            <a:off x="1717014" y="3431458"/>
            <a:ext cx="3135037" cy="1703"/>
          </a:xfrm>
          <a:prstGeom prst="line">
            <a:avLst/>
          </a:prstGeom>
          <a:ln w="41275" cap="rnd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직사각형 141"/>
          <p:cNvSpPr/>
          <p:nvPr/>
        </p:nvSpPr>
        <p:spPr>
          <a:xfrm>
            <a:off x="7919803" y="2749519"/>
            <a:ext cx="22070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심화</a:t>
            </a:r>
            <a:endParaRPr lang="ko-KR" altLang="en-US" sz="1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43" name="직사각형 142"/>
          <p:cNvSpPr/>
          <p:nvPr/>
        </p:nvSpPr>
        <p:spPr>
          <a:xfrm>
            <a:off x="6981557" y="3591880"/>
            <a:ext cx="4099257" cy="509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90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 </a:t>
            </a:r>
            <a:r>
              <a:rPr lang="en-US" altLang="ko-KR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~ 120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교육 자료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44" name="직선 연결선 143"/>
          <p:cNvCxnSpPr/>
          <p:nvPr/>
        </p:nvCxnSpPr>
        <p:spPr>
          <a:xfrm flipV="1">
            <a:off x="7455788" y="3431458"/>
            <a:ext cx="3135037" cy="1703"/>
          </a:xfrm>
          <a:prstGeom prst="line">
            <a:avLst/>
          </a:prstGeom>
          <a:ln w="41275" cap="rnd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직사각형 149"/>
          <p:cNvSpPr/>
          <p:nvPr/>
        </p:nvSpPr>
        <p:spPr>
          <a:xfrm>
            <a:off x="1352886" y="4447926"/>
            <a:ext cx="384075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이해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심각성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예방 교육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유형별 지도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 상담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학부모 지원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52" name="직사각형 151"/>
          <p:cNvSpPr/>
          <p:nvPr/>
        </p:nvSpPr>
        <p:spPr>
          <a:xfrm>
            <a:off x="6849698" y="4252323"/>
            <a:ext cx="436297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기본 자료</a:t>
            </a:r>
            <a:endParaRPr lang="en-US" altLang="ko-KR" sz="20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algn="ctr"/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이해 및 심각성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상세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유형별 지도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상세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관계회복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53" name="직사각형 152"/>
          <p:cNvSpPr/>
          <p:nvPr/>
        </p:nvSpPr>
        <p:spPr>
          <a:xfrm>
            <a:off x="7671211" y="1325332"/>
            <a:ext cx="18473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ko-KR" altLang="en-US" sz="9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800426" y="999380"/>
            <a:ext cx="5736272" cy="651905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r>
              <a:rPr lang="ko-KR" altLang="en-US" sz="40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활용 방법</a:t>
            </a:r>
            <a:endParaRPr lang="en-US" altLang="ko-KR" sz="4000" spc="-200" dirty="0" smtClean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00426" y="523343"/>
            <a:ext cx="6429007" cy="467239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r>
              <a:rPr lang="ko-KR" altLang="en-US" sz="28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사이버폭력 예방 역량 강화 표준 </a:t>
            </a:r>
            <a:r>
              <a:rPr lang="ko-KR" altLang="en-US" sz="2800" spc="-200" dirty="0" err="1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연수자료</a:t>
            </a:r>
            <a:endParaRPr lang="ko-KR" altLang="en-US" sz="2800" spc="-2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chemeClr val="accent2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985363" y="2673306"/>
            <a:ext cx="123908" cy="123908"/>
            <a:chOff x="712802" y="2644692"/>
            <a:chExt cx="168261" cy="168261"/>
          </a:xfrm>
        </p:grpSpPr>
        <p:cxnSp>
          <p:nvCxnSpPr>
            <p:cNvPr id="26" name="직선 연결선 25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그룹 27"/>
          <p:cNvGrpSpPr/>
          <p:nvPr/>
        </p:nvGrpSpPr>
        <p:grpSpPr>
          <a:xfrm flipH="1" flipV="1">
            <a:off x="5604719" y="6221296"/>
            <a:ext cx="123908" cy="123908"/>
            <a:chOff x="712802" y="2644692"/>
            <a:chExt cx="168261" cy="168261"/>
          </a:xfrm>
        </p:grpSpPr>
        <p:cxnSp>
          <p:nvCxnSpPr>
            <p:cNvPr id="29" name="직선 연결선 28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그룹 30"/>
          <p:cNvGrpSpPr/>
          <p:nvPr/>
        </p:nvGrpSpPr>
        <p:grpSpPr>
          <a:xfrm>
            <a:off x="6599762" y="2673306"/>
            <a:ext cx="123908" cy="123908"/>
            <a:chOff x="712802" y="2644692"/>
            <a:chExt cx="168261" cy="168261"/>
          </a:xfrm>
        </p:grpSpPr>
        <p:cxnSp>
          <p:nvCxnSpPr>
            <p:cNvPr id="32" name="직선 연결선 31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그룹 33"/>
          <p:cNvGrpSpPr/>
          <p:nvPr/>
        </p:nvGrpSpPr>
        <p:grpSpPr>
          <a:xfrm flipH="1" flipV="1">
            <a:off x="11219118" y="6221296"/>
            <a:ext cx="123908" cy="123908"/>
            <a:chOff x="712802" y="2644692"/>
            <a:chExt cx="168261" cy="168261"/>
          </a:xfrm>
        </p:grpSpPr>
        <p:cxnSp>
          <p:nvCxnSpPr>
            <p:cNvPr id="35" name="직선 연결선 34"/>
            <p:cNvCxnSpPr/>
            <p:nvPr/>
          </p:nvCxnSpPr>
          <p:spPr>
            <a:xfrm>
              <a:off x="712802" y="2644692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 rot="5400000">
              <a:off x="628672" y="2728823"/>
              <a:ext cx="168261" cy="0"/>
            </a:xfrm>
            <a:prstGeom prst="line">
              <a:avLst/>
            </a:prstGeom>
            <a:ln cap="rnd">
              <a:solidFill>
                <a:srgbClr val="52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타원 1"/>
          <p:cNvSpPr/>
          <p:nvPr/>
        </p:nvSpPr>
        <p:spPr>
          <a:xfrm>
            <a:off x="8888211" y="4681888"/>
            <a:ext cx="284369" cy="284369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8244248" y="4520050"/>
            <a:ext cx="1558114" cy="509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175239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모서리가 둥근 직사각형 67"/>
          <p:cNvSpPr/>
          <p:nvPr/>
        </p:nvSpPr>
        <p:spPr>
          <a:xfrm>
            <a:off x="6447735" y="1905000"/>
            <a:ext cx="5209955" cy="4745537"/>
          </a:xfrm>
          <a:prstGeom prst="roundRect">
            <a:avLst>
              <a:gd name="adj" fmla="val 3353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모서리가 둥근 직사각형 64"/>
          <p:cNvSpPr/>
          <p:nvPr/>
        </p:nvSpPr>
        <p:spPr>
          <a:xfrm>
            <a:off x="1058062" y="1905000"/>
            <a:ext cx="5209955" cy="4745537"/>
          </a:xfrm>
          <a:prstGeom prst="roundRect">
            <a:avLst>
              <a:gd name="adj" fmla="val 3353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3" name="직사각형 152"/>
          <p:cNvSpPr/>
          <p:nvPr/>
        </p:nvSpPr>
        <p:spPr>
          <a:xfrm>
            <a:off x="3061988" y="1092006"/>
            <a:ext cx="35381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연수 목적에 맞게 탄력적 활용 가능</a:t>
            </a:r>
            <a:endParaRPr lang="ko-KR" altLang="en-US" sz="8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447735" y="1165095"/>
            <a:ext cx="543254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spc="-4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슬라이드를 설명하는 스크립트 제공으로 연수 담당자가 쉽게 연수 진행 가능하도록 지원</a:t>
            </a:r>
            <a:endParaRPr lang="en-US" altLang="ko-KR" sz="1200" spc="-4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313969" y="2633873"/>
            <a:ext cx="702644" cy="535531"/>
            <a:chOff x="1472527" y="2224448"/>
            <a:chExt cx="702644" cy="535531"/>
          </a:xfrm>
        </p:grpSpPr>
        <p:sp>
          <p:nvSpPr>
            <p:cNvPr id="25" name="직사각형 24"/>
            <p:cNvSpPr/>
            <p:nvPr/>
          </p:nvSpPr>
          <p:spPr>
            <a:xfrm>
              <a:off x="1472527" y="2224448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01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1488402" y="2371677"/>
              <a:ext cx="260270" cy="260270"/>
              <a:chOff x="1589116" y="2560921"/>
              <a:chExt cx="360000" cy="360000"/>
            </a:xfrm>
          </p:grpSpPr>
          <p:sp>
            <p:nvSpPr>
              <p:cNvPr id="27" name="이등변 삼각형 26"/>
              <p:cNvSpPr/>
              <p:nvPr/>
            </p:nvSpPr>
            <p:spPr>
              <a:xfrm>
                <a:off x="1589116" y="2560921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E4F8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28" name="직선 연결선 27"/>
              <p:cNvCxnSpPr>
                <a:stCxn id="27" idx="0"/>
                <a:endCxn id="27" idx="4"/>
              </p:cNvCxnSpPr>
              <p:nvPr/>
            </p:nvCxnSpPr>
            <p:spPr>
              <a:xfrm>
                <a:off x="1589116" y="2560921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9" name="그룹 28"/>
          <p:cNvGrpSpPr/>
          <p:nvPr/>
        </p:nvGrpSpPr>
        <p:grpSpPr>
          <a:xfrm>
            <a:off x="313969" y="3504157"/>
            <a:ext cx="702644" cy="535531"/>
            <a:chOff x="1472527" y="3033874"/>
            <a:chExt cx="702644" cy="535531"/>
          </a:xfrm>
        </p:grpSpPr>
        <p:sp>
          <p:nvSpPr>
            <p:cNvPr id="30" name="직사각형 29"/>
            <p:cNvSpPr/>
            <p:nvPr/>
          </p:nvSpPr>
          <p:spPr>
            <a:xfrm>
              <a:off x="1472527" y="3033874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02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31" name="그룹 30"/>
            <p:cNvGrpSpPr/>
            <p:nvPr/>
          </p:nvGrpSpPr>
          <p:grpSpPr>
            <a:xfrm>
              <a:off x="1488402" y="3179216"/>
              <a:ext cx="260270" cy="260270"/>
              <a:chOff x="1589116" y="2560921"/>
              <a:chExt cx="360000" cy="360000"/>
            </a:xfrm>
          </p:grpSpPr>
          <p:sp>
            <p:nvSpPr>
              <p:cNvPr id="32" name="이등변 삼각형 31"/>
              <p:cNvSpPr/>
              <p:nvPr/>
            </p:nvSpPr>
            <p:spPr>
              <a:xfrm>
                <a:off x="1589116" y="2560921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E4F8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33" name="직선 연결선 32"/>
              <p:cNvCxnSpPr>
                <a:stCxn id="32" idx="0"/>
                <a:endCxn id="32" idx="4"/>
              </p:cNvCxnSpPr>
              <p:nvPr/>
            </p:nvCxnSpPr>
            <p:spPr>
              <a:xfrm>
                <a:off x="1589116" y="2560921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그룹 33"/>
          <p:cNvGrpSpPr/>
          <p:nvPr/>
        </p:nvGrpSpPr>
        <p:grpSpPr>
          <a:xfrm>
            <a:off x="313969" y="4374441"/>
            <a:ext cx="702644" cy="535531"/>
            <a:chOff x="1472527" y="3859777"/>
            <a:chExt cx="702644" cy="535531"/>
          </a:xfrm>
        </p:grpSpPr>
        <p:sp>
          <p:nvSpPr>
            <p:cNvPr id="35" name="직사각형 34"/>
            <p:cNvSpPr/>
            <p:nvPr/>
          </p:nvSpPr>
          <p:spPr>
            <a:xfrm>
              <a:off x="1472527" y="3859777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03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36" name="그룹 35"/>
            <p:cNvGrpSpPr/>
            <p:nvPr/>
          </p:nvGrpSpPr>
          <p:grpSpPr>
            <a:xfrm>
              <a:off x="1488402" y="4003232"/>
              <a:ext cx="260270" cy="260270"/>
              <a:chOff x="1589116" y="2560921"/>
              <a:chExt cx="360000" cy="360000"/>
            </a:xfrm>
          </p:grpSpPr>
          <p:sp>
            <p:nvSpPr>
              <p:cNvPr id="37" name="이등변 삼각형 36"/>
              <p:cNvSpPr/>
              <p:nvPr/>
            </p:nvSpPr>
            <p:spPr>
              <a:xfrm>
                <a:off x="1589116" y="2560921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E4F8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38" name="직선 연결선 37"/>
              <p:cNvCxnSpPr>
                <a:stCxn id="37" idx="0"/>
                <a:endCxn id="37" idx="4"/>
              </p:cNvCxnSpPr>
              <p:nvPr/>
            </p:nvCxnSpPr>
            <p:spPr>
              <a:xfrm>
                <a:off x="1589116" y="2560921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9" name="그룹 38"/>
          <p:cNvGrpSpPr/>
          <p:nvPr/>
        </p:nvGrpSpPr>
        <p:grpSpPr>
          <a:xfrm>
            <a:off x="313969" y="5244725"/>
            <a:ext cx="702644" cy="535531"/>
            <a:chOff x="1472527" y="4847834"/>
            <a:chExt cx="702644" cy="535531"/>
          </a:xfrm>
        </p:grpSpPr>
        <p:sp>
          <p:nvSpPr>
            <p:cNvPr id="40" name="직사각형 39"/>
            <p:cNvSpPr/>
            <p:nvPr/>
          </p:nvSpPr>
          <p:spPr>
            <a:xfrm>
              <a:off x="1472527" y="4847834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04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41" name="그룹 40"/>
            <p:cNvGrpSpPr/>
            <p:nvPr/>
          </p:nvGrpSpPr>
          <p:grpSpPr>
            <a:xfrm>
              <a:off x="1488402" y="5010567"/>
              <a:ext cx="260270" cy="260270"/>
              <a:chOff x="1589116" y="2590196"/>
              <a:chExt cx="360000" cy="360000"/>
            </a:xfrm>
          </p:grpSpPr>
          <p:sp>
            <p:nvSpPr>
              <p:cNvPr id="42" name="이등변 삼각형 41"/>
              <p:cNvSpPr/>
              <p:nvPr/>
            </p:nvSpPr>
            <p:spPr>
              <a:xfrm>
                <a:off x="1589116" y="2590196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E4F8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43" name="직선 연결선 42"/>
              <p:cNvCxnSpPr>
                <a:stCxn id="42" idx="0"/>
                <a:endCxn id="42" idx="4"/>
              </p:cNvCxnSpPr>
              <p:nvPr/>
            </p:nvCxnSpPr>
            <p:spPr>
              <a:xfrm>
                <a:off x="1589116" y="2590196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4" name="그룹 43"/>
          <p:cNvGrpSpPr/>
          <p:nvPr/>
        </p:nvGrpSpPr>
        <p:grpSpPr>
          <a:xfrm>
            <a:off x="313969" y="6115007"/>
            <a:ext cx="702644" cy="535531"/>
            <a:chOff x="1472527" y="5659862"/>
            <a:chExt cx="702644" cy="535531"/>
          </a:xfrm>
        </p:grpSpPr>
        <p:sp>
          <p:nvSpPr>
            <p:cNvPr id="45" name="직사각형 44"/>
            <p:cNvSpPr/>
            <p:nvPr/>
          </p:nvSpPr>
          <p:spPr>
            <a:xfrm>
              <a:off x="1472527" y="5659862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05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46" name="그룹 45"/>
            <p:cNvGrpSpPr/>
            <p:nvPr/>
          </p:nvGrpSpPr>
          <p:grpSpPr>
            <a:xfrm>
              <a:off x="1488402" y="5833407"/>
              <a:ext cx="260270" cy="260270"/>
              <a:chOff x="1589116" y="2607761"/>
              <a:chExt cx="360000" cy="360000"/>
            </a:xfrm>
          </p:grpSpPr>
          <p:sp>
            <p:nvSpPr>
              <p:cNvPr id="47" name="이등변 삼각형 46"/>
              <p:cNvSpPr/>
              <p:nvPr/>
            </p:nvSpPr>
            <p:spPr>
              <a:xfrm>
                <a:off x="1589116" y="2607761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E4F8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48" name="직선 연결선 47"/>
              <p:cNvCxnSpPr>
                <a:stCxn id="47" idx="0"/>
                <a:endCxn id="47" idx="4"/>
              </p:cNvCxnSpPr>
              <p:nvPr/>
            </p:nvCxnSpPr>
            <p:spPr>
              <a:xfrm>
                <a:off x="1589116" y="2607761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3" name="직사각형 52"/>
          <p:cNvSpPr/>
          <p:nvPr/>
        </p:nvSpPr>
        <p:spPr>
          <a:xfrm>
            <a:off x="2381402" y="1974014"/>
            <a:ext cx="22070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기본 목차</a:t>
            </a:r>
            <a:endParaRPr lang="ko-KR" altLang="en-US" sz="1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54" name="직선 연결선 53"/>
          <p:cNvCxnSpPr/>
          <p:nvPr/>
        </p:nvCxnSpPr>
        <p:spPr>
          <a:xfrm flipV="1">
            <a:off x="1804828" y="2498638"/>
            <a:ext cx="3135037" cy="1703"/>
          </a:xfrm>
          <a:prstGeom prst="line">
            <a:avLst/>
          </a:prstGeom>
          <a:ln w="41275" cap="rnd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직사각형 54"/>
          <p:cNvSpPr/>
          <p:nvPr/>
        </p:nvSpPr>
        <p:spPr>
          <a:xfrm>
            <a:off x="7765265" y="1974014"/>
            <a:ext cx="2461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심화 목차</a:t>
            </a:r>
            <a:endParaRPr lang="ko-KR" altLang="en-US" sz="1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56" name="직선 연결선 55"/>
          <p:cNvCxnSpPr/>
          <p:nvPr/>
        </p:nvCxnSpPr>
        <p:spPr>
          <a:xfrm flipV="1">
            <a:off x="7301250" y="2497785"/>
            <a:ext cx="3495943" cy="2557"/>
          </a:xfrm>
          <a:prstGeom prst="line">
            <a:avLst/>
          </a:prstGeom>
          <a:ln w="41275" cap="rnd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6600767" y="2666723"/>
            <a:ext cx="50142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이해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(23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  28~38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 </a:t>
            </a:r>
            <a:endParaRPr lang="ko-KR" altLang="en-US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rgbClr val="7030A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00766" y="3536591"/>
            <a:ext cx="5559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</a:t>
            </a:r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심각성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(10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 13~16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 </a:t>
            </a:r>
            <a:endParaRPr lang="ko-KR" altLang="en-US" sz="20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rgbClr val="7030A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577576" y="4396299"/>
            <a:ext cx="5734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예방교육 및 </a:t>
            </a:r>
            <a:r>
              <a:rPr lang="ko-KR" altLang="en-US" sz="2000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지도 </a:t>
            </a:r>
            <a:r>
              <a:rPr lang="en-US" altLang="ko-KR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(23 </a:t>
            </a:r>
            <a:r>
              <a:rPr lang="ko-KR" altLang="en-US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 </a:t>
            </a:r>
            <a:r>
              <a:rPr lang="en-US" altLang="ko-KR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 30~40</a:t>
            </a:r>
            <a:r>
              <a:rPr lang="ko-KR" altLang="en-US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en-US" altLang="ko-KR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</a:t>
            </a:r>
            <a:endParaRPr lang="ko-KR" altLang="en-US" spc="-15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rgbClr val="7030A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00766" y="5276327"/>
            <a:ext cx="5006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학생 상담 및 관계회복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en-US" altLang="ko-KR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9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 13~18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en-US" altLang="ko-KR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endParaRPr lang="ko-KR" altLang="en-US" sz="20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accent3">
                  <a:lumMod val="50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609004" y="6156355"/>
            <a:ext cx="5006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학부모 지원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(6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 6~8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 </a:t>
            </a:r>
            <a:endParaRPr lang="ko-KR" altLang="en-US" sz="20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rgbClr val="7030A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600766" y="3105188"/>
            <a:ext cx="547667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개념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특징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실태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유형</a:t>
            </a:r>
            <a:endParaRPr lang="ko-KR" altLang="en-US" sz="13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610927" y="3969437"/>
            <a:ext cx="295849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영향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사이버폭력과 법</a:t>
            </a:r>
            <a:endParaRPr lang="ko-KR" altLang="en-US" sz="13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610927" y="4809426"/>
            <a:ext cx="543062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예방교육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징후 발견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예방 유형별 지도</a:t>
            </a:r>
            <a:endParaRPr lang="ko-KR" altLang="en-US" sz="13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610927" y="5700456"/>
            <a:ext cx="543062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피해학생 상담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가해학생 지도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관계회복</a:t>
            </a:r>
            <a:endParaRPr lang="ko-KR" altLang="en-US" sz="13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1060593" y="2664462"/>
            <a:ext cx="50142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이해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(14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  17~20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 </a:t>
            </a:r>
            <a:endParaRPr lang="ko-KR" altLang="en-US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rgbClr val="7030A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60592" y="3534330"/>
            <a:ext cx="5559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</a:t>
            </a:r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심각성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(5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 5~7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 </a:t>
            </a:r>
            <a:endParaRPr lang="ko-KR" altLang="en-US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rgbClr val="7030A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1060592" y="4394038"/>
            <a:ext cx="5734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예방교육 및 </a:t>
            </a:r>
            <a:r>
              <a:rPr lang="ko-KR" altLang="en-US" sz="2000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지도 </a:t>
            </a:r>
            <a:r>
              <a:rPr lang="en-US" altLang="ko-KR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(14</a:t>
            </a:r>
            <a:r>
              <a:rPr lang="ko-KR" altLang="en-US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 </a:t>
            </a:r>
            <a:r>
              <a:rPr lang="en-US" altLang="ko-KR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 17~20</a:t>
            </a:r>
            <a:r>
              <a:rPr lang="ko-KR" altLang="en-US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en-US" altLang="ko-KR" spc="-15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</a:t>
            </a:r>
            <a:endParaRPr lang="ko-KR" altLang="en-US" spc="-15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rgbClr val="7030A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1060592" y="5274066"/>
            <a:ext cx="5006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학생 상담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(5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 7~8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 </a:t>
            </a:r>
            <a:endParaRPr lang="ko-KR" altLang="en-US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rgbClr val="7030A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68830" y="6154094"/>
            <a:ext cx="5006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학부모 지원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(4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 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/ 4~5</a:t>
            </a:r>
            <a:r>
              <a:rPr lang="ko-KR" altLang="en-US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</a:t>
            </a:r>
            <a:r>
              <a:rPr lang="en-US" altLang="ko-KR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 </a:t>
            </a:r>
            <a:endParaRPr lang="ko-KR" altLang="en-US" sz="20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rgbClr val="7030A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077236" y="3102927"/>
            <a:ext cx="551768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개념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특징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실태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유형</a:t>
            </a:r>
            <a:endParaRPr lang="ko-KR" altLang="en-US" sz="13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70753" y="3967176"/>
            <a:ext cx="295849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영향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사이버폭력과 법</a:t>
            </a:r>
            <a:endParaRPr lang="ko-KR" altLang="en-US" sz="13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1070753" y="4807165"/>
            <a:ext cx="526611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예방교육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징후 발견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예방 유형별 지도</a:t>
            </a:r>
            <a:endParaRPr lang="ko-KR" altLang="en-US" sz="13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070753" y="5698195"/>
            <a:ext cx="526611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피해학생 상담 </a:t>
            </a:r>
            <a:r>
              <a:rPr lang="en-US" altLang="ko-KR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3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가해학생 지도</a:t>
            </a:r>
            <a:endParaRPr lang="ko-KR" altLang="en-US" sz="13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800426" y="999380"/>
            <a:ext cx="5736272" cy="651905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r>
              <a:rPr lang="ko-KR" altLang="en-US" sz="40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활용 방법</a:t>
            </a:r>
            <a:endParaRPr lang="en-US" altLang="ko-KR" sz="4000" spc="-200" dirty="0" smtClean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800426" y="523343"/>
            <a:ext cx="6429007" cy="467239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r>
              <a:rPr lang="ko-KR" altLang="en-US" sz="28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사이버폭력 예방 역량 강화 표준 </a:t>
            </a:r>
            <a:r>
              <a:rPr lang="ko-KR" altLang="en-US" sz="2800" spc="-200" dirty="0" err="1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연수자료</a:t>
            </a:r>
            <a:endParaRPr lang="ko-KR" altLang="en-US" sz="2800" spc="-2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chemeClr val="accent2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cxnSp>
        <p:nvCxnSpPr>
          <p:cNvPr id="69" name="직선 연결선 68"/>
          <p:cNvCxnSpPr/>
          <p:nvPr/>
        </p:nvCxnSpPr>
        <p:spPr>
          <a:xfrm>
            <a:off x="3138501" y="1563086"/>
            <a:ext cx="8519189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131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그룹 60"/>
          <p:cNvGrpSpPr/>
          <p:nvPr/>
        </p:nvGrpSpPr>
        <p:grpSpPr>
          <a:xfrm>
            <a:off x="5889341" y="5798462"/>
            <a:ext cx="1823425" cy="163986"/>
            <a:chOff x="4059767" y="2650066"/>
            <a:chExt cx="2093383" cy="254001"/>
          </a:xfrm>
        </p:grpSpPr>
        <p:sp>
          <p:nvSpPr>
            <p:cNvPr id="62" name="직사각형 6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직사각형 4"/>
          <p:cNvSpPr/>
          <p:nvPr/>
        </p:nvSpPr>
        <p:spPr>
          <a:xfrm>
            <a:off x="841066" y="1267714"/>
            <a:ext cx="5736272" cy="651905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r>
              <a:rPr lang="ko-KR" altLang="en-US" sz="40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집필진 및 </a:t>
            </a:r>
            <a:r>
              <a:rPr lang="ko-KR" altLang="en-US" sz="4000" spc="-200" dirty="0" err="1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연구협력관</a:t>
            </a:r>
            <a:endParaRPr lang="en-US" altLang="ko-KR" sz="4000" spc="-200" dirty="0" smtClean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41066" y="2254592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집필진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41066" y="2693057"/>
            <a:ext cx="5495624" cy="1708160"/>
          </a:xfrm>
          <a:prstGeom prst="rect">
            <a:avLst/>
          </a:prstGeom>
          <a:solidFill>
            <a:srgbClr val="E4F8F4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400" spc="-10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dirty="0" err="1"/>
              <a:t>오인수</a:t>
            </a:r>
            <a:r>
              <a:rPr lang="ko-KR" altLang="en-US" dirty="0"/>
              <a:t> 교수</a:t>
            </a:r>
            <a:r>
              <a:rPr lang="en-US" altLang="ko-KR" dirty="0"/>
              <a:t>(</a:t>
            </a:r>
            <a:r>
              <a:rPr lang="ko-KR" altLang="en-US" dirty="0"/>
              <a:t>이화여자대학교 교육학과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정지연 연구원</a:t>
            </a:r>
            <a:r>
              <a:rPr lang="en-US" altLang="ko-KR" dirty="0"/>
              <a:t>(</a:t>
            </a:r>
            <a:r>
              <a:rPr lang="ko-KR" altLang="en-US" dirty="0"/>
              <a:t>이화여자대학교 교육학과 박사과정</a:t>
            </a:r>
            <a:r>
              <a:rPr lang="en-US" altLang="ko-KR" dirty="0"/>
              <a:t>)</a:t>
            </a:r>
            <a:endParaRPr lang="ko-KR" altLang="en-US" dirty="0"/>
          </a:p>
          <a:p>
            <a:pPr>
              <a:lnSpc>
                <a:spcPct val="150000"/>
              </a:lnSpc>
            </a:pPr>
            <a:r>
              <a:rPr lang="ko-KR" altLang="en-US" dirty="0" err="1" smtClean="0"/>
              <a:t>이혜란</a:t>
            </a:r>
            <a:r>
              <a:rPr lang="ko-KR" altLang="en-US" dirty="0" smtClean="0"/>
              <a:t> </a:t>
            </a:r>
            <a:r>
              <a:rPr lang="ko-KR" altLang="en-US" dirty="0"/>
              <a:t>연구원</a:t>
            </a:r>
            <a:r>
              <a:rPr lang="en-US" altLang="ko-KR" dirty="0"/>
              <a:t>(</a:t>
            </a:r>
            <a:r>
              <a:rPr lang="ko-KR" altLang="en-US" dirty="0"/>
              <a:t>이화여자대학교 교육학과 박사과정</a:t>
            </a:r>
            <a:r>
              <a:rPr lang="en-US" altLang="ko-KR" dirty="0"/>
              <a:t>)</a:t>
            </a:r>
            <a:endParaRPr lang="ko-KR" altLang="en-US" dirty="0"/>
          </a:p>
          <a:p>
            <a:pPr>
              <a:lnSpc>
                <a:spcPct val="150000"/>
              </a:lnSpc>
            </a:pPr>
            <a:r>
              <a:rPr lang="ko-KR" altLang="en-US" dirty="0" err="1" smtClean="0"/>
              <a:t>양수연</a:t>
            </a:r>
            <a:r>
              <a:rPr lang="ko-KR" altLang="en-US" dirty="0" smtClean="0"/>
              <a:t> </a:t>
            </a:r>
            <a:r>
              <a:rPr lang="ko-KR" altLang="en-US" dirty="0"/>
              <a:t>연구원</a:t>
            </a:r>
            <a:r>
              <a:rPr lang="en-US" altLang="ko-KR" dirty="0"/>
              <a:t>(</a:t>
            </a:r>
            <a:r>
              <a:rPr lang="ko-KR" altLang="en-US" dirty="0"/>
              <a:t>이화여자대학교 교육학과 석사과정</a:t>
            </a:r>
            <a:r>
              <a:rPr lang="en-US" altLang="ko-KR" dirty="0"/>
              <a:t>)</a:t>
            </a:r>
            <a:endParaRPr lang="ko-KR" altLang="en-US" dirty="0"/>
          </a:p>
          <a:p>
            <a:pPr>
              <a:lnSpc>
                <a:spcPct val="150000"/>
              </a:lnSpc>
            </a:pPr>
            <a:r>
              <a:rPr lang="ko-KR" altLang="en-US" dirty="0" err="1" smtClean="0"/>
              <a:t>안혜지</a:t>
            </a:r>
            <a:r>
              <a:rPr lang="ko-KR" altLang="en-US" dirty="0" smtClean="0"/>
              <a:t> </a:t>
            </a:r>
            <a:r>
              <a:rPr lang="ko-KR" altLang="en-US" dirty="0"/>
              <a:t>연구원</a:t>
            </a:r>
            <a:r>
              <a:rPr lang="en-US" altLang="ko-KR" dirty="0"/>
              <a:t>(</a:t>
            </a:r>
            <a:r>
              <a:rPr lang="ko-KR" altLang="en-US" dirty="0"/>
              <a:t>이화여자대학교 교육학과 석사과정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841066" y="791677"/>
            <a:ext cx="6788733" cy="467239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r>
              <a:rPr lang="ko-KR" altLang="en-US" sz="28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사이버폭력 예방 역량 </a:t>
            </a:r>
            <a:r>
              <a:rPr lang="ko-KR" altLang="en-US" sz="2800" spc="-2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강화 표준 </a:t>
            </a:r>
            <a:r>
              <a:rPr lang="ko-KR" altLang="en-US" sz="2800" spc="-200" dirty="0" err="1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연수자료</a:t>
            </a:r>
            <a:endParaRPr lang="ko-KR" altLang="en-US" sz="2800" spc="-2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chemeClr val="accent2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812438" y="2190065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기획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812438" y="2628530"/>
            <a:ext cx="5495624" cy="1708160"/>
          </a:xfrm>
          <a:prstGeom prst="rect">
            <a:avLst/>
          </a:prstGeom>
          <a:solidFill>
            <a:srgbClr val="E4F8F4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50000"/>
              </a:lnSpc>
              <a:defRPr sz="1400" spc="-10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defRPr>
            </a:lvl1pPr>
          </a:lstStyle>
          <a:p>
            <a:r>
              <a:rPr lang="ko-KR" altLang="en-US" dirty="0"/>
              <a:t>장시준 </a:t>
            </a:r>
            <a:r>
              <a:rPr lang="ko-KR" altLang="en-US" dirty="0" smtClean="0"/>
              <a:t>본부장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센터장</a:t>
            </a:r>
            <a:r>
              <a:rPr lang="en-US" altLang="ko-KR" dirty="0"/>
              <a:t>(</a:t>
            </a:r>
            <a:r>
              <a:rPr lang="ko-KR" altLang="en-US" dirty="0"/>
              <a:t>한국교육학술정보원 사이버폭력교육지원센터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정광훈 </a:t>
            </a:r>
            <a:r>
              <a:rPr lang="ko-KR" altLang="en-US" dirty="0"/>
              <a:t>부장</a:t>
            </a:r>
            <a:r>
              <a:rPr lang="en-US" altLang="ko-KR" dirty="0"/>
              <a:t>(</a:t>
            </a:r>
            <a:r>
              <a:rPr lang="ko-KR" altLang="en-US" dirty="0"/>
              <a:t>한국교육학술정보원 사이버폭력교육지원센터</a:t>
            </a:r>
            <a:r>
              <a:rPr lang="en-US" altLang="ko-KR" dirty="0" smtClean="0"/>
              <a:t>)</a:t>
            </a:r>
          </a:p>
          <a:p>
            <a:r>
              <a:rPr lang="ko-KR" altLang="en-US" dirty="0" err="1" smtClean="0"/>
              <a:t>조규복</a:t>
            </a:r>
            <a:r>
              <a:rPr lang="ko-KR" altLang="en-US" dirty="0" smtClean="0"/>
              <a:t> </a:t>
            </a:r>
            <a:r>
              <a:rPr lang="ko-KR" altLang="en-US" dirty="0"/>
              <a:t>책임연구원</a:t>
            </a:r>
            <a:r>
              <a:rPr lang="en-US" altLang="ko-KR" dirty="0"/>
              <a:t>(</a:t>
            </a:r>
            <a:r>
              <a:rPr lang="ko-KR" altLang="en-US" dirty="0"/>
              <a:t>한국교육학술정보원 </a:t>
            </a:r>
            <a:r>
              <a:rPr lang="ko-KR" altLang="en-US" dirty="0" smtClean="0"/>
              <a:t>사이버폭력교육지원센터</a:t>
            </a:r>
            <a:r>
              <a:rPr lang="en-US" altLang="ko-KR" dirty="0" smtClean="0"/>
              <a:t>)</a:t>
            </a:r>
          </a:p>
          <a:p>
            <a:r>
              <a:rPr lang="ko-KR" altLang="en-US" dirty="0" err="1" smtClean="0"/>
              <a:t>구찬동</a:t>
            </a:r>
            <a:r>
              <a:rPr lang="ko-KR" altLang="en-US" dirty="0" smtClean="0"/>
              <a:t> </a:t>
            </a:r>
            <a:r>
              <a:rPr lang="ko-KR" altLang="en-US" dirty="0"/>
              <a:t>선임연구원</a:t>
            </a:r>
            <a:r>
              <a:rPr lang="en-US" altLang="ko-KR" dirty="0"/>
              <a:t>(</a:t>
            </a:r>
            <a:r>
              <a:rPr lang="ko-KR" altLang="en-US" dirty="0"/>
              <a:t>한국교육학술정보원 사이버폭력교육지원센터</a:t>
            </a:r>
            <a:r>
              <a:rPr lang="en-US" altLang="ko-KR" dirty="0" smtClean="0"/>
              <a:t>)</a:t>
            </a:r>
          </a:p>
          <a:p>
            <a:r>
              <a:rPr lang="ko-KR" altLang="en-US" dirty="0" err="1" smtClean="0"/>
              <a:t>김아라</a:t>
            </a:r>
            <a:r>
              <a:rPr lang="ko-KR" altLang="en-US" dirty="0" smtClean="0"/>
              <a:t> </a:t>
            </a:r>
            <a:r>
              <a:rPr lang="ko-KR" altLang="en-US" dirty="0"/>
              <a:t>선임연구원</a:t>
            </a:r>
            <a:r>
              <a:rPr lang="en-US" altLang="ko-KR" dirty="0"/>
              <a:t>(</a:t>
            </a:r>
            <a:r>
              <a:rPr lang="ko-KR" altLang="en-US" dirty="0"/>
              <a:t>한국교육학술정보원 사이버폭력교육지원센터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9" name="직사각형 58"/>
          <p:cNvSpPr/>
          <p:nvPr/>
        </p:nvSpPr>
        <p:spPr>
          <a:xfrm>
            <a:off x="5889341" y="5230140"/>
            <a:ext cx="59978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한국교육학술정보원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(KERIS)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사이버폭력예방교육지원센터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en-US" altLang="ko-KR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053-714-0414</a:t>
            </a:r>
            <a:endParaRPr lang="en-US" altLang="ko-KR" sz="16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910023" y="4712990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문의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1066" y="4712990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 err="1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연구협력관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41066" y="5151455"/>
            <a:ext cx="549562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50000"/>
              </a:lnSpc>
              <a:defRPr sz="1400" spc="-10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defRPr>
            </a:lvl1pPr>
          </a:lstStyle>
          <a:p>
            <a:r>
              <a:rPr lang="ko-KR" altLang="en-US" dirty="0" err="1"/>
              <a:t>유상범</a:t>
            </a:r>
            <a:r>
              <a:rPr lang="ko-KR" altLang="en-US" dirty="0"/>
              <a:t> 과장</a:t>
            </a:r>
            <a:r>
              <a:rPr lang="en-US" altLang="ko-KR" dirty="0"/>
              <a:t>(</a:t>
            </a:r>
            <a:r>
              <a:rPr lang="ko-KR" altLang="en-US" dirty="0"/>
              <a:t>교육부 학교생활문화과</a:t>
            </a:r>
            <a:r>
              <a:rPr lang="en-US" altLang="ko-KR" dirty="0"/>
              <a:t>)</a:t>
            </a:r>
            <a:endParaRPr lang="ko-KR" altLang="en-US" dirty="0"/>
          </a:p>
          <a:p>
            <a:r>
              <a:rPr lang="ko-KR" altLang="en-US" dirty="0" err="1"/>
              <a:t>한유화</a:t>
            </a:r>
            <a:r>
              <a:rPr lang="ko-KR" altLang="en-US" dirty="0"/>
              <a:t> 교육연구관</a:t>
            </a:r>
            <a:r>
              <a:rPr lang="en-US" altLang="ko-KR" dirty="0"/>
              <a:t>(</a:t>
            </a:r>
            <a:r>
              <a:rPr lang="ko-KR" altLang="en-US" dirty="0"/>
              <a:t>교육부 학교생활문화과</a:t>
            </a:r>
            <a:r>
              <a:rPr lang="en-US" altLang="ko-KR" dirty="0"/>
              <a:t>)</a:t>
            </a:r>
            <a:endParaRPr lang="ko-KR" altLang="en-US" dirty="0"/>
          </a:p>
          <a:p>
            <a:r>
              <a:rPr lang="ko-KR" altLang="en-US" dirty="0" err="1"/>
              <a:t>김주숙</a:t>
            </a:r>
            <a:r>
              <a:rPr lang="ko-KR" altLang="en-US" dirty="0"/>
              <a:t> </a:t>
            </a:r>
            <a:r>
              <a:rPr lang="ko-KR" altLang="en-US" dirty="0" err="1"/>
              <a:t>교육연구사</a:t>
            </a:r>
            <a:r>
              <a:rPr lang="en-US" altLang="ko-KR" dirty="0"/>
              <a:t>(</a:t>
            </a:r>
            <a:r>
              <a:rPr lang="ko-KR" altLang="en-US" dirty="0"/>
              <a:t>교육부 학교생활문화과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9283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cobs.kr_v1">
  <a:themeElements>
    <a:clrScheme name="Custom 2">
      <a:dk1>
        <a:sysClr val="windowText" lastClr="000000"/>
      </a:dk1>
      <a:lt1>
        <a:sysClr val="window" lastClr="FFFFFF"/>
      </a:lt1>
      <a:dk2>
        <a:srgbClr val="343434"/>
      </a:dk2>
      <a:lt2>
        <a:srgbClr val="8A8E8C"/>
      </a:lt2>
      <a:accent1>
        <a:srgbClr val="19AAE1"/>
      </a:accent1>
      <a:accent2>
        <a:srgbClr val="00B991"/>
      </a:accent2>
      <a:accent3>
        <a:srgbClr val="82B932"/>
      </a:accent3>
      <a:accent4>
        <a:srgbClr val="FFC000"/>
      </a:accent4>
      <a:accent5>
        <a:srgbClr val="F85D2D"/>
      </a:accent5>
      <a:accent6>
        <a:srgbClr val="7030A0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lnSpc>
            <a:spcPct val="120000"/>
          </a:lnSpc>
          <a:defRPr sz="1400">
            <a:solidFill>
              <a:srgbClr val="78797E"/>
            </a:solidFill>
            <a:latin typeface="Poppins Light" panose="02000000000000000000" pitchFamily="2" charset="0"/>
            <a:ea typeface="Open Sans" panose="020B0606030504020204" pitchFamily="34" charset="0"/>
            <a:cs typeface="Poppins Light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jcobs.kr_v1</Template>
  <TotalTime>5376</TotalTime>
  <Words>454</Words>
  <Application>Microsoft Office PowerPoint</Application>
  <PresentationFormat>와이드스크린</PresentationFormat>
  <Paragraphs>82</Paragraphs>
  <Slides>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4" baseType="lpstr">
      <vt:lpstr>G마켓 산스 TTF Light</vt:lpstr>
      <vt:lpstr>G마켓 산스 TTF Medium</vt:lpstr>
      <vt:lpstr>맑은 고딕</vt:lpstr>
      <vt:lpstr>Arial</vt:lpstr>
      <vt:lpstr>나눔스퀘어</vt:lpstr>
      <vt:lpstr>나눔스퀘어 ExtraBold</vt:lpstr>
      <vt:lpstr>G마켓 산스 TTF Bold</vt:lpstr>
      <vt:lpstr>Poppins Light</vt:lpstr>
      <vt:lpstr>jcobs.kr_v1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jcobs</dc:creator>
  <cp:lastModifiedBy>USER</cp:lastModifiedBy>
  <cp:revision>303</cp:revision>
  <cp:lastPrinted>2022-06-09T02:45:18Z</cp:lastPrinted>
  <dcterms:created xsi:type="dcterms:W3CDTF">2022-02-14T17:27:48Z</dcterms:created>
  <dcterms:modified xsi:type="dcterms:W3CDTF">2022-06-09T03:12:21Z</dcterms:modified>
</cp:coreProperties>
</file>