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301" r:id="rId2"/>
    <p:sldId id="302" r:id="rId3"/>
    <p:sldId id="398" r:id="rId4"/>
    <p:sldId id="261" r:id="rId5"/>
    <p:sldId id="419" r:id="rId6"/>
    <p:sldId id="420" r:id="rId7"/>
    <p:sldId id="421" r:id="rId8"/>
    <p:sldId id="422" r:id="rId9"/>
    <p:sldId id="424" r:id="rId10"/>
    <p:sldId id="426" r:id="rId11"/>
    <p:sldId id="427" r:id="rId12"/>
    <p:sldId id="430" r:id="rId13"/>
    <p:sldId id="428" r:id="rId14"/>
    <p:sldId id="429" r:id="rId15"/>
    <p:sldId id="432" r:id="rId16"/>
    <p:sldId id="433" r:id="rId17"/>
    <p:sldId id="435" r:id="rId18"/>
    <p:sldId id="437" r:id="rId19"/>
    <p:sldId id="438" r:id="rId20"/>
    <p:sldId id="439" r:id="rId21"/>
    <p:sldId id="440" r:id="rId22"/>
    <p:sldId id="442" r:id="rId23"/>
    <p:sldId id="443" r:id="rId24"/>
    <p:sldId id="446" r:id="rId25"/>
    <p:sldId id="444" r:id="rId26"/>
    <p:sldId id="478" r:id="rId27"/>
    <p:sldId id="449" r:id="rId28"/>
    <p:sldId id="450" r:id="rId29"/>
    <p:sldId id="451" r:id="rId30"/>
    <p:sldId id="452" r:id="rId31"/>
    <p:sldId id="453" r:id="rId32"/>
    <p:sldId id="454" r:id="rId33"/>
    <p:sldId id="455" r:id="rId34"/>
    <p:sldId id="456" r:id="rId35"/>
    <p:sldId id="457" r:id="rId36"/>
    <p:sldId id="458" r:id="rId37"/>
    <p:sldId id="459" r:id="rId38"/>
    <p:sldId id="460" r:id="rId39"/>
    <p:sldId id="461" r:id="rId40"/>
    <p:sldId id="462" r:id="rId41"/>
    <p:sldId id="463" r:id="rId42"/>
    <p:sldId id="464" r:id="rId43"/>
    <p:sldId id="465" r:id="rId44"/>
    <p:sldId id="466" r:id="rId45"/>
    <p:sldId id="467" r:id="rId46"/>
    <p:sldId id="468" r:id="rId47"/>
    <p:sldId id="469" r:id="rId48"/>
    <p:sldId id="470" r:id="rId49"/>
    <p:sldId id="471" r:id="rId50"/>
    <p:sldId id="472" r:id="rId51"/>
    <p:sldId id="473" r:id="rId52"/>
    <p:sldId id="474" r:id="rId53"/>
    <p:sldId id="479" r:id="rId54"/>
    <p:sldId id="480" r:id="rId5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7628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7" pos="574" userDrawn="1">
          <p15:clr>
            <a:srgbClr val="A4A3A4"/>
          </p15:clr>
        </p15:guide>
        <p15:guide id="8" orient="horz" pos="12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CFE4AE"/>
    <a:srgbClr val="A2CF62"/>
    <a:srgbClr val="EAF3DC"/>
    <a:srgbClr val="EFF6E4"/>
    <a:srgbClr val="C6EAFA"/>
    <a:srgbClr val="A0C33E"/>
    <a:srgbClr val="FDB933"/>
    <a:srgbClr val="FF9900"/>
    <a:srgbClr val="FDB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73" autoAdjust="0"/>
    <p:restoredTop sz="88376" autoAdjust="0"/>
  </p:normalViewPr>
  <p:slideViewPr>
    <p:cSldViewPr snapToGrid="0">
      <p:cViewPr varScale="1">
        <p:scale>
          <a:sx n="105" d="100"/>
          <a:sy n="105" d="100"/>
        </p:scale>
        <p:origin x="174" y="282"/>
      </p:cViewPr>
      <p:guideLst>
        <p:guide orient="horz" pos="777"/>
        <p:guide pos="7628"/>
        <p:guide pos="166"/>
        <p:guide orient="horz" pos="1049"/>
        <p:guide pos="574"/>
        <p:guide orient="horz" pos="12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A76EB2-37A4-48CC-8EF9-BD723A52184F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C90CA-C4E9-4CCE-A621-1D3FE0DB4C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7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ZlyOWhfILM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kbs.co.kr/news/view.do?ncd=5252062" TargetMode="External"/><Relationship Id="rId7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hyperlink" Target="https://www.yna.co.kr/view/AKR20220426124900052?input=1195m" TargetMode="Externa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www.youtube.com/watch?v=w9VAXcrGUv4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kookje.co.kr/news2011/asp/newsbody.asp?key=20220111.22013002358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hyperlink" Target="http://www.gnnews.co.kr/news/articleView.html?idxno=470812" TargetMode="External"/><Relationship Id="rId4" Type="http://schemas.openxmlformats.org/officeDocument/2006/relationships/hyperlink" Target="http://www.ohmynews.com/NWS_Web/View/at_pg.aspx?CNTN_CD=A0002780862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3PQ2NV93sF0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t07FzxbhaI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youtube.com/watch?v=AWNRNdkEAAk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qqDpDzl3RlU" TargetMode="External"/><Relationship Id="rId9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tXkYSgyKu0E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hyperlink" Target="https://www.youtube.com/watch?v=6sP4t8CovEo" TargetMode="External"/><Relationship Id="rId4" Type="http://schemas.openxmlformats.org/officeDocument/2006/relationships/image" Target="../media/image6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uMWmzsJYfk" TargetMode="External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9.png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xkAfCw2WU58" TargetMode="Externa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1JQL88W16BU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W9esI3R2Bs" TargetMode="External"/><Relationship Id="rId3" Type="http://schemas.openxmlformats.org/officeDocument/2006/relationships/image" Target="../media/image90.png"/><Relationship Id="rId7" Type="http://schemas.openxmlformats.org/officeDocument/2006/relationships/image" Target="../media/image92.png"/><Relationship Id="rId2" Type="http://schemas.openxmlformats.org/officeDocument/2006/relationships/hyperlink" Target="https://www.youtube.com/watch?v=bohEi97osM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cZa6G0PT9r0" TargetMode="External"/><Relationship Id="rId5" Type="http://schemas.openxmlformats.org/officeDocument/2006/relationships/image" Target="../media/image91.png"/><Relationship Id="rId4" Type="http://schemas.openxmlformats.org/officeDocument/2006/relationships/hyperlink" Target="https://www.youtube.com/watch?v=X8PtiaKEcNM" TargetMode="External"/><Relationship Id="rId9" Type="http://schemas.openxmlformats.org/officeDocument/2006/relationships/image" Target="../media/image9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NQgbz6m_620" TargetMode="External"/><Relationship Id="rId3" Type="http://schemas.openxmlformats.org/officeDocument/2006/relationships/image" Target="../media/image94.png"/><Relationship Id="rId7" Type="http://schemas.openxmlformats.org/officeDocument/2006/relationships/image" Target="../media/image96.png"/><Relationship Id="rId2" Type="http://schemas.openxmlformats.org/officeDocument/2006/relationships/hyperlink" Target="https://www.youtube.com/watch?v=7t2QKaY25X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TxZtHAJF3X4" TargetMode="External"/><Relationship Id="rId5" Type="http://schemas.openxmlformats.org/officeDocument/2006/relationships/image" Target="../media/image95.png"/><Relationship Id="rId4" Type="http://schemas.openxmlformats.org/officeDocument/2006/relationships/hyperlink" Target="https://www.youtube.com/watch?v=xKZ5luIdNSQ" TargetMode="External"/><Relationship Id="rId9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1474" r="1500" b="4009"/>
          <a:stretch/>
        </p:blipFill>
        <p:spPr>
          <a:xfrm>
            <a:off x="6177015" y="584881"/>
            <a:ext cx="6289305" cy="5920379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0F57CE4-E113-482D-3760-3DE3CB7B4A11}"/>
              </a:ext>
            </a:extLst>
          </p:cNvPr>
          <p:cNvSpPr/>
          <p:nvPr/>
        </p:nvSpPr>
        <p:spPr>
          <a:xfrm>
            <a:off x="585216" y="1369104"/>
            <a:ext cx="1417192" cy="1474680"/>
          </a:xfrm>
          <a:prstGeom prst="roundRect">
            <a:avLst/>
          </a:prstGeom>
          <a:solidFill>
            <a:srgbClr val="A2CF6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E7B5E7-FBA9-86F8-DBE6-C4C889F9696E}"/>
              </a:ext>
            </a:extLst>
          </p:cNvPr>
          <p:cNvSpPr txBox="1"/>
          <p:nvPr/>
        </p:nvSpPr>
        <p:spPr>
          <a:xfrm>
            <a:off x="2256750" y="1166394"/>
            <a:ext cx="428835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지구별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푸른 바다를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지켜라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DD4752CC-5FB9-F31A-37C4-32C1393DA22E}"/>
              </a:ext>
            </a:extLst>
          </p:cNvPr>
          <p:cNvSpPr/>
          <p:nvPr/>
        </p:nvSpPr>
        <p:spPr>
          <a:xfrm>
            <a:off x="2327836" y="4331367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4" y="783888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50526" y="773202"/>
            <a:ext cx="428835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지구별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푸른 바다를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지켜라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4271442"/>
            <a:ext cx="50064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바다야 </a:t>
            </a:r>
            <a:r>
              <a:rPr lang="ko-KR" altLang="en-US" sz="44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아프지마</a:t>
            </a:r>
            <a:endParaRPr lang="en-US" altLang="ko-KR" sz="4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5196951"/>
            <a:ext cx="76610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우리가 만드는 깨끗한 바다</a:t>
            </a:r>
          </a:p>
        </p:txBody>
      </p:sp>
      <p:sp>
        <p:nvSpPr>
          <p:cNvPr id="10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823341" y="2913646"/>
            <a:ext cx="1017033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4" y="783888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823341" y="2913646"/>
            <a:ext cx="1017033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50526" y="773202"/>
            <a:ext cx="428835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지구별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푸른 바다를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지켜라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3389"/>
          <a:stretch/>
        </p:blipFill>
        <p:spPr>
          <a:xfrm>
            <a:off x="3466407" y="4225917"/>
            <a:ext cx="8014566" cy="14703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96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89011"/>
          <a:stretch/>
        </p:blipFill>
        <p:spPr>
          <a:xfrm>
            <a:off x="401244" y="1057414"/>
            <a:ext cx="10377756" cy="64491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12619"/>
          <a:stretch/>
        </p:blipFill>
        <p:spPr>
          <a:xfrm>
            <a:off x="2180343" y="1822687"/>
            <a:ext cx="7172001" cy="3544109"/>
          </a:xfrm>
          <a:prstGeom prst="rect">
            <a:avLst/>
          </a:prstGeom>
        </p:spPr>
      </p:pic>
      <p:sp>
        <p:nvSpPr>
          <p:cNvPr id="14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343316" y="5648445"/>
            <a:ext cx="9628674" cy="7821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980062" y="5741277"/>
            <a:ext cx="8205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지구에는 바다가 있기 때문입니다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b="75962"/>
          <a:stretch/>
        </p:blipFill>
        <p:spPr>
          <a:xfrm>
            <a:off x="393665" y="1201609"/>
            <a:ext cx="10455546" cy="74005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l="4995" t="23589"/>
          <a:stretch/>
        </p:blipFill>
        <p:spPr>
          <a:xfrm>
            <a:off x="393665" y="2488558"/>
            <a:ext cx="11557487" cy="2737152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9734309" y="2708476"/>
            <a:ext cx="567160" cy="5671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9734310" y="4184109"/>
            <a:ext cx="567160" cy="5671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9734309" y="3423142"/>
            <a:ext cx="567160" cy="56716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204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80100"/>
          <a:stretch/>
        </p:blipFill>
        <p:spPr>
          <a:xfrm>
            <a:off x="417319" y="1071593"/>
            <a:ext cx="10699363" cy="108913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-233" t="23032" r="233" b="-1140"/>
          <a:stretch/>
        </p:blipFill>
        <p:spPr>
          <a:xfrm>
            <a:off x="799285" y="2295261"/>
            <a:ext cx="10130856" cy="404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680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6228" y="5398046"/>
            <a:ext cx="5079592" cy="1353197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b="80100"/>
          <a:stretch/>
        </p:blipFill>
        <p:spPr>
          <a:xfrm>
            <a:off x="417319" y="1071593"/>
            <a:ext cx="10699363" cy="108913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-233" t="23032" r="233" b="-1140"/>
          <a:stretch/>
        </p:blipFill>
        <p:spPr>
          <a:xfrm>
            <a:off x="1770933" y="2127280"/>
            <a:ext cx="8494414" cy="339384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3733173" y="5612166"/>
            <a:ext cx="612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블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064261" y="5612165"/>
            <a:ext cx="612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루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6255358" y="5612165"/>
            <a:ext cx="612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카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7446455" y="5612164"/>
            <a:ext cx="612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본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474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build="p"/>
      <p:bldP spid="17" grpId="0" build="p"/>
      <p:bldP spid="1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t="2273" r="64227"/>
          <a:stretch/>
        </p:blipFill>
        <p:spPr>
          <a:xfrm>
            <a:off x="1049611" y="1798983"/>
            <a:ext cx="2982451" cy="483750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/>
          <a:srcRect l="37842" t="28681" r="-1"/>
          <a:stretch/>
        </p:blipFill>
        <p:spPr>
          <a:xfrm>
            <a:off x="4556237" y="1798983"/>
            <a:ext cx="6445474" cy="439080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392055" y="2826307"/>
            <a:ext cx="1149715" cy="384721"/>
          </a:xfrm>
          <a:prstGeom prst="rect">
            <a:avLst/>
          </a:prstGeom>
          <a:solidFill>
            <a:srgbClr val="EFF6E4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9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블루카본</a:t>
            </a:r>
            <a:endParaRPr lang="en-US" altLang="ko-KR" sz="19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4889135" y="4344993"/>
            <a:ext cx="1149715" cy="384721"/>
          </a:xfrm>
          <a:prstGeom prst="rect">
            <a:avLst/>
          </a:prstGeom>
          <a:solidFill>
            <a:srgbClr val="EFF6E4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9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블루카본</a:t>
            </a:r>
            <a:endParaRPr lang="en-US" altLang="ko-KR" sz="19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116126" y="1336045"/>
            <a:ext cx="2849420" cy="403169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latin typeface="+mn-ea"/>
              </a:rPr>
              <a:t>바다가 주는 이로움</a:t>
            </a:r>
          </a:p>
        </p:txBody>
      </p:sp>
    </p:spTree>
    <p:extLst>
      <p:ext uri="{BB962C8B-B14F-4D97-AF65-F5344CB8AC3E}">
        <p14:creationId xmlns:p14="http://schemas.microsoft.com/office/powerpoint/2010/main" val="192881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968" y="1522652"/>
            <a:ext cx="9930062" cy="298516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2159138" y="5007312"/>
            <a:ext cx="8717604" cy="369332"/>
          </a:xfrm>
          <a:prstGeom prst="rect">
            <a:avLst/>
          </a:prstGeom>
          <a:solidFill>
            <a:srgbClr val="EFF6E4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altLang="ko-KR" dirty="0"/>
              <a:t>*</a:t>
            </a:r>
            <a:r>
              <a:rPr lang="ko-KR" altLang="en-US" dirty="0"/>
              <a:t>메탄 </a:t>
            </a:r>
            <a:r>
              <a:rPr lang="ko-KR" altLang="en-US" dirty="0" err="1"/>
              <a:t>하이드레이트</a:t>
            </a:r>
            <a:r>
              <a:rPr lang="en-US" altLang="ko-KR" dirty="0"/>
              <a:t>(Methane Hydrate)</a:t>
            </a:r>
            <a:r>
              <a:rPr lang="ko-KR" altLang="en-US" dirty="0"/>
              <a:t>를 </a:t>
            </a:r>
            <a:r>
              <a:rPr lang="en-US" altLang="ko-KR" dirty="0"/>
              <a:t>‘</a:t>
            </a:r>
            <a:r>
              <a:rPr lang="ko-KR" altLang="en-US" dirty="0" err="1"/>
              <a:t>메테인</a:t>
            </a:r>
            <a:r>
              <a:rPr lang="ko-KR" altLang="en-US" dirty="0"/>
              <a:t> </a:t>
            </a:r>
            <a:r>
              <a:rPr lang="ko-KR" altLang="en-US" dirty="0" err="1"/>
              <a:t>하이드레이트</a:t>
            </a:r>
            <a:r>
              <a:rPr lang="en-US" altLang="ko-KR" dirty="0"/>
              <a:t>’</a:t>
            </a:r>
            <a:r>
              <a:rPr lang="ko-KR" altLang="en-US" dirty="0"/>
              <a:t>라고 읽기도 합니다</a:t>
            </a:r>
            <a:r>
              <a:rPr lang="en-US" altLang="ko-KR" dirty="0"/>
              <a:t>. </a:t>
            </a:r>
            <a:endParaRPr lang="en-US" altLang="ko-KR" sz="24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15042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1714" b="74590"/>
          <a:stretch/>
        </p:blipFill>
        <p:spPr>
          <a:xfrm>
            <a:off x="1010493" y="1539467"/>
            <a:ext cx="9996717" cy="182608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37655"/>
          <a:stretch/>
        </p:blipFill>
        <p:spPr>
          <a:xfrm>
            <a:off x="2948161" y="3556815"/>
            <a:ext cx="6121382" cy="318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48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80" y="1544043"/>
            <a:ext cx="10621461" cy="101004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356" y="2664924"/>
            <a:ext cx="10184911" cy="302652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4315095" y="2767195"/>
            <a:ext cx="1557385" cy="461665"/>
          </a:xfrm>
          <a:prstGeom prst="rect">
            <a:avLst/>
          </a:prstGeom>
          <a:solidFill>
            <a:srgbClr val="EAF3D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보금자리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342117" y="4301355"/>
            <a:ext cx="2552203" cy="461665"/>
          </a:xfrm>
          <a:prstGeom prst="rect">
            <a:avLst/>
          </a:prstGeom>
          <a:solidFill>
            <a:srgbClr val="EAF3D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자연이 만든 콩팥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269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80" y="1516143"/>
            <a:ext cx="10621461" cy="10100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486" y="2565976"/>
            <a:ext cx="9930648" cy="37341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4162793" y="2631004"/>
            <a:ext cx="1557385" cy="415498"/>
          </a:xfrm>
          <a:prstGeom prst="rect">
            <a:avLst/>
          </a:prstGeom>
          <a:solidFill>
            <a:srgbClr val="EAF3D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1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자연방파제</a:t>
            </a:r>
            <a:endParaRPr lang="en-US" altLang="ko-KR" sz="21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3581319" y="4573563"/>
            <a:ext cx="1251723" cy="415498"/>
          </a:xfrm>
          <a:prstGeom prst="rect">
            <a:avLst/>
          </a:prstGeom>
          <a:solidFill>
            <a:srgbClr val="EAF3DC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1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블루카본</a:t>
            </a:r>
            <a:endParaRPr lang="en-US" altLang="ko-KR" sz="21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566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78" y="1534410"/>
            <a:ext cx="9815411" cy="48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24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87905"/>
          <a:stretch/>
        </p:blipFill>
        <p:spPr>
          <a:xfrm>
            <a:off x="440527" y="1281773"/>
            <a:ext cx="9922950" cy="6720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5107" t="12296" r="19110"/>
          <a:stretch/>
        </p:blipFill>
        <p:spPr>
          <a:xfrm>
            <a:off x="4092246" y="2217884"/>
            <a:ext cx="6370207" cy="4128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6" name="그룹 5"/>
          <p:cNvGrpSpPr/>
          <p:nvPr/>
        </p:nvGrpSpPr>
        <p:grpSpPr>
          <a:xfrm>
            <a:off x="1378041" y="3079198"/>
            <a:ext cx="2050946" cy="1724851"/>
            <a:chOff x="1033565" y="2821746"/>
            <a:chExt cx="2050946" cy="172485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1033565" y="4177265"/>
              <a:ext cx="20509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'GPGP (</a:t>
              </a:r>
              <a:r>
                <a:rPr lang="ko-KR" altLang="en-US" dirty="0"/>
                <a:t>쓰레기 섬</a:t>
              </a:r>
              <a:r>
                <a:rPr lang="en-US" altLang="ko-KR" dirty="0"/>
                <a:t>)</a:t>
              </a:r>
              <a:endParaRPr lang="ko-KR" altLang="en-US" dirty="0"/>
            </a:p>
          </p:txBody>
        </p:sp>
        <p:pic>
          <p:nvPicPr>
            <p:cNvPr id="19" name="그림 18">
              <a:hlinkClick r:id="rId3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553" y="2821746"/>
              <a:ext cx="1185416" cy="1241823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381152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323225" y="4836954"/>
            <a:ext cx="9628674" cy="140550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343316" y="2065577"/>
            <a:ext cx="9628674" cy="140550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b="85239"/>
          <a:stretch/>
        </p:blipFill>
        <p:spPr>
          <a:xfrm>
            <a:off x="531621" y="1375518"/>
            <a:ext cx="11164267" cy="60291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t="24753" b="46642"/>
          <a:stretch/>
        </p:blipFill>
        <p:spPr>
          <a:xfrm>
            <a:off x="513864" y="3662351"/>
            <a:ext cx="11164267" cy="116840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2311764" y="2229722"/>
            <a:ext cx="8019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GPGP(Great Pacific Garbage Patch)</a:t>
            </a:r>
          </a:p>
          <a:p>
            <a:pPr algn="ctr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거대한 태평양 쓰레기 섬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362729" y="5001099"/>
            <a:ext cx="94665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육지에 버린 쓰레기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-&gt;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바다로 흘러 들어감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/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-&gt;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해류를 타고 한곳에 모임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-&gt;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쓰레기 섬을 만듦 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18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69889"/>
          <a:stretch/>
        </p:blipFill>
        <p:spPr>
          <a:xfrm>
            <a:off x="498569" y="1091883"/>
            <a:ext cx="10287800" cy="157485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rcRect t="41589"/>
          <a:stretch/>
        </p:blipFill>
        <p:spPr>
          <a:xfrm>
            <a:off x="516324" y="2991776"/>
            <a:ext cx="10497363" cy="311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296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2786"/>
          <a:stretch/>
        </p:blipFill>
        <p:spPr>
          <a:xfrm>
            <a:off x="1853738" y="1096816"/>
            <a:ext cx="7955279" cy="55987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939720" y="3410259"/>
            <a:ext cx="1557385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담배꽁초</a:t>
            </a:r>
            <a:endParaRPr lang="en-US" altLang="ko-KR" sz="2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405573" y="2467440"/>
            <a:ext cx="228100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플라스틱 병뚜껑</a:t>
            </a:r>
            <a:endParaRPr lang="en-US" altLang="ko-KR" sz="2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405573" y="2938732"/>
            <a:ext cx="2281007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플라스틱 페트병</a:t>
            </a:r>
            <a:endParaRPr lang="en-US" altLang="ko-KR" sz="2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5114081" y="2011991"/>
            <a:ext cx="3101283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일회용 음식 포장 용기</a:t>
            </a:r>
            <a:endParaRPr lang="en-US" altLang="ko-KR" sz="2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125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11354"/>
          <a:stretch/>
        </p:blipFill>
        <p:spPr>
          <a:xfrm>
            <a:off x="4991804" y="1035690"/>
            <a:ext cx="6270458" cy="579820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r="50228" b="51485"/>
          <a:stretch/>
        </p:blipFill>
        <p:spPr>
          <a:xfrm>
            <a:off x="345115" y="1146889"/>
            <a:ext cx="4138108" cy="36231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/>
          <a:srcRect l="49075" r="18678" b="47919"/>
          <a:stretch/>
        </p:blipFill>
        <p:spPr>
          <a:xfrm>
            <a:off x="861133" y="1509205"/>
            <a:ext cx="2681057" cy="388949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/>
          <a:srcRect l="80903" b="50297"/>
          <a:stretch/>
        </p:blipFill>
        <p:spPr>
          <a:xfrm>
            <a:off x="3551068" y="1516415"/>
            <a:ext cx="1588464" cy="371194"/>
          </a:xfrm>
          <a:prstGeom prst="rect">
            <a:avLst/>
          </a:prstGeom>
        </p:spPr>
      </p:pic>
      <p:grpSp>
        <p:nvGrpSpPr>
          <p:cNvPr id="35" name="그룹 34"/>
          <p:cNvGrpSpPr/>
          <p:nvPr/>
        </p:nvGrpSpPr>
        <p:grpSpPr>
          <a:xfrm>
            <a:off x="861133" y="1880398"/>
            <a:ext cx="3950203" cy="363984"/>
            <a:chOff x="861133" y="1880398"/>
            <a:chExt cx="3950203" cy="36398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3"/>
            <a:srcRect l="6151" t="48515" r="64699" b="2748"/>
            <a:stretch/>
          </p:blipFill>
          <p:spPr>
            <a:xfrm>
              <a:off x="861133" y="1880398"/>
              <a:ext cx="2423605" cy="363984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3"/>
            <a:srcRect l="35087" t="49703" r="46761" b="5125"/>
            <a:stretch/>
          </p:blipFill>
          <p:spPr>
            <a:xfrm>
              <a:off x="3302131" y="1889277"/>
              <a:ext cx="1509205" cy="337351"/>
            </a:xfrm>
            <a:prstGeom prst="rect">
              <a:avLst/>
            </a:prstGeom>
          </p:spPr>
        </p:pic>
      </p:grpSp>
      <p:cxnSp>
        <p:nvCxnSpPr>
          <p:cNvPr id="24" name="직선 연결선 23"/>
          <p:cNvCxnSpPr/>
          <p:nvPr/>
        </p:nvCxnSpPr>
        <p:spPr>
          <a:xfrm>
            <a:off x="7231380" y="1592580"/>
            <a:ext cx="1301318" cy="1127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 flipV="1">
            <a:off x="7231380" y="1563488"/>
            <a:ext cx="1301318" cy="464703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7231380" y="2749432"/>
            <a:ext cx="1301318" cy="1127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7231380" y="3906284"/>
            <a:ext cx="1301318" cy="1127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7231380" y="5077753"/>
            <a:ext cx="1301318" cy="11277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620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조사해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71" y="1602376"/>
            <a:ext cx="10631009" cy="440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01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활동해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b="72561"/>
          <a:stretch/>
        </p:blipFill>
        <p:spPr>
          <a:xfrm>
            <a:off x="790999" y="1090507"/>
            <a:ext cx="9720164" cy="14029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27668"/>
          <a:stretch/>
        </p:blipFill>
        <p:spPr>
          <a:xfrm>
            <a:off x="579050" y="2629183"/>
            <a:ext cx="9878845" cy="375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938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529542" y="1090506"/>
            <a:ext cx="8836429" cy="564388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활동해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4204245" y="1239199"/>
            <a:ext cx="3181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고통받는 바다 생물들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442862" y="1696982"/>
            <a:ext cx="704724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  인간이 버린 쓰레기 등에 목이 걸려 죽는 바다동물들이 늘어나고 </a:t>
            </a:r>
            <a:endParaRPr lang="en-US" altLang="ko-KR" b="1" dirty="0">
              <a:solidFill>
                <a:srgbClr val="2389E5"/>
              </a:solidFill>
              <a:latin typeface="Noto Sans KR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있습니다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 </a:t>
            </a: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이에 목이나 몸 등에 줄이나 갈고리 등이 걸려 고통스럽게 살아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 </a:t>
            </a: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가고 있는 바다생물들을 위해 발벗고 나서는 환경 운동가 등을 쉽게 볼 수 있습니다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 </a:t>
            </a:r>
            <a:endParaRPr lang="ko-KR" altLang="en-US" b="1" dirty="0">
              <a:solidFill>
                <a:srgbClr val="2389E5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470834" y="3321708"/>
            <a:ext cx="696600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  태평양 거대 쓰레기 지대인 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GPGP</a:t>
            </a: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는 부유성 쓰레기들이 모인 지역으로 바다가 얼마나 오염 되었는지를 심각하고 여실히 보여줍니다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 </a:t>
            </a: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이는 모두 우리가 사용하고 무심코 버린 쓰레기입니다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</a:t>
            </a:r>
            <a:r>
              <a:rPr lang="en-US" altLang="ko-KR" dirty="0">
                <a:solidFill>
                  <a:srgbClr val="555555"/>
                </a:solidFill>
                <a:latin typeface="Noto Sans KR"/>
              </a:rPr>
              <a:t> 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2423750" y="4517251"/>
            <a:ext cx="704860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  우리가 동물들로 인한 피해를 받는 일은 드뭅니다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 </a:t>
            </a: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우리가 마음대로 버린 쓰레기들로 인해 동물들은 터전을 잃고 고통에 몸부림 치고 있습니다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</a:t>
            </a:r>
            <a:r>
              <a:rPr lang="en-US" altLang="ko-KR" dirty="0">
                <a:solidFill>
                  <a:srgbClr val="2389E5"/>
                </a:solidFill>
                <a:latin typeface="Noto Sans KR"/>
              </a:rPr>
              <a:t> </a:t>
            </a:r>
            <a:endParaRPr lang="ko-KR" altLang="en-US" dirty="0">
              <a:solidFill>
                <a:srgbClr val="2389E5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479712" y="5730041"/>
            <a:ext cx="71346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2389E5"/>
                </a:solidFill>
                <a:latin typeface="Noto Sans KR"/>
              </a:rPr>
              <a:t> 모두들 환경에 경각심을 가지고 환경을 지키기 위한 실천을 곧바로 해야합니다</a:t>
            </a:r>
            <a:r>
              <a:rPr lang="en-US" altLang="ko-KR" b="1" dirty="0">
                <a:solidFill>
                  <a:srgbClr val="2389E5"/>
                </a:solidFill>
                <a:latin typeface="Noto Sans KR"/>
              </a:rPr>
              <a:t>.</a:t>
            </a:r>
            <a:endParaRPr lang="ko-KR" altLang="en-US" b="1" dirty="0">
              <a:solidFill>
                <a:srgbClr val="2389E5"/>
              </a:solidFill>
              <a:latin typeface="Noto Sans KR"/>
            </a:endParaRPr>
          </a:p>
        </p:txBody>
      </p:sp>
    </p:spTree>
    <p:extLst>
      <p:ext uri="{BB962C8B-B14F-4D97-AF65-F5344CB8AC3E}">
        <p14:creationId xmlns:p14="http://schemas.microsoft.com/office/powerpoint/2010/main" val="119761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23" y="1281773"/>
            <a:ext cx="7651346" cy="468402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8063636" y="3895020"/>
            <a:ext cx="36885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err="1"/>
              <a:t>고수온에</a:t>
            </a:r>
            <a:r>
              <a:rPr lang="ko-KR" altLang="en-US" sz="1600" dirty="0"/>
              <a:t> 경남 남해안 양식장 </a:t>
            </a:r>
            <a:endParaRPr lang="en-US" altLang="ko-KR" sz="1600" dirty="0"/>
          </a:p>
          <a:p>
            <a:pPr algn="ctr"/>
            <a:r>
              <a:rPr lang="ko-KR" altLang="en-US" sz="1600" dirty="0"/>
              <a:t>피해 확산</a:t>
            </a:r>
            <a:r>
              <a:rPr lang="en-US" altLang="ko-KR" sz="1600" dirty="0"/>
              <a:t>… </a:t>
            </a:r>
            <a:r>
              <a:rPr lang="ko-KR" altLang="en-US" sz="1600" dirty="0"/>
              <a:t>누적 </a:t>
            </a:r>
            <a:r>
              <a:rPr lang="en-US" altLang="ko-KR" sz="1600" dirty="0"/>
              <a:t>382</a:t>
            </a:r>
            <a:r>
              <a:rPr lang="ko-KR" altLang="en-US" sz="1600" dirty="0"/>
              <a:t>만 마리 폐사</a:t>
            </a:r>
          </a:p>
        </p:txBody>
      </p:sp>
      <p:pic>
        <p:nvPicPr>
          <p:cNvPr id="6" name="그림 5">
            <a:hlinkClick r:id="rId3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8" b="14563"/>
          <a:stretch/>
        </p:blipFill>
        <p:spPr>
          <a:xfrm>
            <a:off x="9217183" y="2238062"/>
            <a:ext cx="1381493" cy="1567959"/>
          </a:xfrm>
          <a:prstGeom prst="rect">
            <a:avLst/>
          </a:prstGeom>
        </p:spPr>
      </p:pic>
      <p:pic>
        <p:nvPicPr>
          <p:cNvPr id="18" name="그림 17">
            <a:hlinkClick r:id="rId5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8" b="14563"/>
          <a:stretch/>
        </p:blipFill>
        <p:spPr>
          <a:xfrm>
            <a:off x="9217183" y="4557356"/>
            <a:ext cx="1411198" cy="1601673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8078489" y="6214339"/>
            <a:ext cx="36885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err="1"/>
              <a:t>고수온</a:t>
            </a:r>
            <a:r>
              <a:rPr lang="ko-KR" altLang="en-US" sz="1600" dirty="0"/>
              <a:t> 영향에 제철 멍게 생산량 급감</a:t>
            </a:r>
            <a:r>
              <a:rPr lang="en-US" altLang="ko-KR" sz="1600" dirty="0"/>
              <a:t>… "</a:t>
            </a:r>
            <a:r>
              <a:rPr lang="ko-KR" altLang="en-US" sz="1600" dirty="0"/>
              <a:t>최악의 흉작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9255" y="1633549"/>
            <a:ext cx="2636520" cy="565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38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9" name="그림 8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-332" t="-355" r="33667" b="355"/>
          <a:stretch/>
        </p:blipFill>
        <p:spPr>
          <a:xfrm>
            <a:off x="713667" y="1429305"/>
            <a:ext cx="6635158" cy="465042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66373" t="30066" b="22341"/>
          <a:stretch/>
        </p:blipFill>
        <p:spPr>
          <a:xfrm>
            <a:off x="7753262" y="2047286"/>
            <a:ext cx="3610236" cy="222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674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805" y="1144779"/>
            <a:ext cx="10522508" cy="384432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l="-1" r="50068"/>
          <a:stretch/>
        </p:blipFill>
        <p:spPr>
          <a:xfrm>
            <a:off x="7241703" y="4590032"/>
            <a:ext cx="2835104" cy="2267968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 l="49935" r="1551"/>
          <a:stretch/>
        </p:blipFill>
        <p:spPr>
          <a:xfrm>
            <a:off x="3846937" y="4590032"/>
            <a:ext cx="2754593" cy="226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604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78041" y="124525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477945" cy="677561"/>
            <a:chOff x="8659256" y="114928"/>
            <a:chExt cx="3477945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120840" y="114928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907931" y="423157"/>
              <a:ext cx="222927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바다야 </a:t>
              </a:r>
              <a:r>
                <a:rPr lang="ko-KR" altLang="en-US" b="1" dirty="0" err="1">
                  <a:solidFill>
                    <a:srgbClr val="A2CF62"/>
                  </a:solidFill>
                </a:rPr>
                <a:t>아프지마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337215" y="2679972"/>
            <a:ext cx="9268165" cy="3083483"/>
            <a:chOff x="1395091" y="3085086"/>
            <a:chExt cx="9268165" cy="3083483"/>
          </a:xfrm>
        </p:grpSpPr>
        <p:sp>
          <p:nvSpPr>
            <p:cNvPr id="17" name="직사각형 16"/>
            <p:cNvSpPr/>
            <p:nvPr/>
          </p:nvSpPr>
          <p:spPr>
            <a:xfrm>
              <a:off x="1395091" y="5522238"/>
              <a:ext cx="219306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/>
                <a:t>올해 경남 연안 </a:t>
              </a:r>
              <a:r>
                <a:rPr lang="en-US" altLang="ko-KR" dirty="0"/>
                <a:t>3</a:t>
              </a:r>
              <a:r>
                <a:rPr lang="ko-KR" altLang="en-US" dirty="0"/>
                <a:t>곳</a:t>
              </a:r>
              <a:r>
                <a:rPr lang="en-US" altLang="ko-KR" dirty="0"/>
                <a:t>, </a:t>
              </a:r>
              <a:r>
                <a:rPr lang="ko-KR" altLang="en-US" dirty="0"/>
                <a:t>신규 ‘</a:t>
              </a:r>
              <a:r>
                <a:rPr lang="ko-KR" altLang="en-US" dirty="0" err="1"/>
                <a:t>바다숲</a:t>
              </a:r>
              <a:r>
                <a:rPr lang="ko-KR" altLang="en-US" dirty="0"/>
                <a:t>’ 조성</a:t>
              </a:r>
            </a:p>
          </p:txBody>
        </p:sp>
        <p:pic>
          <p:nvPicPr>
            <p:cNvPr id="18" name="그림 17">
              <a:hlinkClick r:id="rId2"/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78" b="14563"/>
            <a:stretch/>
          </p:blipFill>
          <p:spPr>
            <a:xfrm>
              <a:off x="1534193" y="3085086"/>
              <a:ext cx="1677003" cy="1903356"/>
            </a:xfrm>
            <a:prstGeom prst="rect">
              <a:avLst/>
            </a:prstGeom>
          </p:spPr>
        </p:pic>
        <p:pic>
          <p:nvPicPr>
            <p:cNvPr id="25" name="그림 24">
              <a:hlinkClick r:id="rId4"/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78" b="14563"/>
            <a:stretch/>
          </p:blipFill>
          <p:spPr>
            <a:xfrm>
              <a:off x="5084451" y="3085086"/>
              <a:ext cx="1677003" cy="1903356"/>
            </a:xfrm>
            <a:prstGeom prst="rect">
              <a:avLst/>
            </a:prstGeom>
          </p:spPr>
        </p:pic>
        <p:pic>
          <p:nvPicPr>
            <p:cNvPr id="26" name="그림 25">
              <a:hlinkClick r:id="rId5"/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78" b="14563"/>
            <a:stretch/>
          </p:blipFill>
          <p:spPr>
            <a:xfrm>
              <a:off x="8636043" y="3085086"/>
              <a:ext cx="1677003" cy="1903356"/>
            </a:xfrm>
            <a:prstGeom prst="rect">
              <a:avLst/>
            </a:prstGeom>
          </p:spPr>
        </p:pic>
        <p:sp>
          <p:nvSpPr>
            <p:cNvPr id="27" name="직사각형 26"/>
            <p:cNvSpPr/>
            <p:nvPr/>
          </p:nvSpPr>
          <p:spPr>
            <a:xfrm>
              <a:off x="4922197" y="5522238"/>
              <a:ext cx="212678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err="1"/>
                <a:t>잘피숲</a:t>
              </a:r>
              <a:r>
                <a:rPr lang="ko-KR" altLang="en-US" dirty="0"/>
                <a:t> 조성으로 </a:t>
              </a:r>
              <a:r>
                <a:rPr lang="ko-KR" altLang="en-US" dirty="0" err="1"/>
                <a:t>남해바다숲</a:t>
              </a:r>
              <a:r>
                <a:rPr lang="ko-KR" altLang="en-US" dirty="0"/>
                <a:t> 만든다</a:t>
              </a: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8475420" y="5522237"/>
              <a:ext cx="218783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/>
                <a:t>통영시</a:t>
              </a:r>
              <a:r>
                <a:rPr lang="en-US" altLang="ko-KR" dirty="0"/>
                <a:t>, </a:t>
              </a:r>
              <a:r>
                <a:rPr lang="ko-KR" altLang="en-US" dirty="0" err="1"/>
                <a:t>바다숲</a:t>
              </a:r>
              <a:r>
                <a:rPr lang="ko-KR" altLang="en-US" dirty="0"/>
                <a:t> </a:t>
              </a:r>
              <a:endParaRPr lang="en-US" altLang="ko-KR" dirty="0"/>
            </a:p>
            <a:p>
              <a:pPr algn="ctr"/>
              <a:r>
                <a:rPr lang="ko-KR" altLang="en-US" dirty="0"/>
                <a:t>조성관리사업 추진 </a:t>
              </a: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596" y="1091378"/>
            <a:ext cx="10721080" cy="95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442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68157" y="701447"/>
            <a:ext cx="428835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지구별 </a:t>
            </a:r>
            <a:endParaRPr lang="en-US" altLang="ko-KR" sz="6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푸른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바다를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지켜라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992" y="4249515"/>
            <a:ext cx="8363712" cy="15305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0877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97381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E4EE2A7A-F267-F08E-B9A3-5A345E161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17735"/>
            <a:ext cx="11435108" cy="94142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9B0ACEA3-315E-97F2-17C1-23FE08D12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46" y="2439830"/>
            <a:ext cx="11399670" cy="401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784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0A2AA6B-93FB-1D51-77F0-650B6AB5A3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29" y="1242777"/>
            <a:ext cx="10071059" cy="52640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E22BE38-01B0-48B1-AEAC-1E6C110AF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29" y="2133600"/>
            <a:ext cx="5529469" cy="4128249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20BB80DC-7078-F9BA-875D-8ABBA0181998}"/>
              </a:ext>
            </a:extLst>
          </p:cNvPr>
          <p:cNvSpPr/>
          <p:nvPr/>
        </p:nvSpPr>
        <p:spPr>
          <a:xfrm>
            <a:off x="6120848" y="2271521"/>
            <a:ext cx="5689350" cy="3990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우리가 바닷가에 쓰레기를 많이 버렸기 때문입니다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비가 올 때 육지 쓰레기가 바다로 떠내려 갔기 때문입니다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7337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62297" y="116409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20BB80DC-7078-F9BA-875D-8ABBA0181998}"/>
              </a:ext>
            </a:extLst>
          </p:cNvPr>
          <p:cNvSpPr/>
          <p:nvPr/>
        </p:nvSpPr>
        <p:spPr>
          <a:xfrm>
            <a:off x="6125533" y="2271521"/>
            <a:ext cx="5742415" cy="399032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쓰레기 때문에 </a:t>
            </a:r>
            <a:r>
              <a:rPr lang="ko-KR" altLang="en-US" sz="3200" b="1" spc="-200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해양생물이다치거나</a:t>
            </a: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죽을 수 있습니다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오염된 바다에서 생산된   식품을 먹은 사람들이 병에 걸리기도 합니다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0C90F53-BDC7-A3A7-29E0-1406D7766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32" y="1251386"/>
            <a:ext cx="8750285" cy="45939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63E4B61-26EA-E7D3-C4F8-10D7FE56CF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683" y="2271521"/>
            <a:ext cx="5430896" cy="399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3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5B42973D-1895-6455-53EE-00339C03C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9742734" cy="52430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B5523C8-3967-4CE4-203B-4D49910C2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881" y="2133600"/>
            <a:ext cx="11521544" cy="3942123"/>
          </a:xfrm>
          <a:prstGeom prst="rect">
            <a:avLst/>
          </a:prstGeom>
        </p:spPr>
      </p:pic>
      <p:sp>
        <p:nvSpPr>
          <p:cNvPr id="6" name="곱하기 기호 4">
            <a:extLst>
              <a:ext uri="{FF2B5EF4-FFF2-40B4-BE49-F238E27FC236}">
                <a16:creationId xmlns:a16="http://schemas.microsoft.com/office/drawing/2014/main" id="{44981811-1733-B4B2-63A5-AE067D825F01}"/>
              </a:ext>
            </a:extLst>
          </p:cNvPr>
          <p:cNvSpPr/>
          <p:nvPr/>
        </p:nvSpPr>
        <p:spPr>
          <a:xfrm>
            <a:off x="11150288" y="2333978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곱하기 기호 4">
            <a:extLst>
              <a:ext uri="{FF2B5EF4-FFF2-40B4-BE49-F238E27FC236}">
                <a16:creationId xmlns:a16="http://schemas.microsoft.com/office/drawing/2014/main" id="{179A3627-EE90-FDD9-3BEF-47C650D04D71}"/>
              </a:ext>
            </a:extLst>
          </p:cNvPr>
          <p:cNvSpPr/>
          <p:nvPr/>
        </p:nvSpPr>
        <p:spPr>
          <a:xfrm>
            <a:off x="11173716" y="3237750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31F8B42E-309F-AED4-06B4-44E9EEF2E8AE}"/>
              </a:ext>
            </a:extLst>
          </p:cNvPr>
          <p:cNvSpPr/>
          <p:nvPr/>
        </p:nvSpPr>
        <p:spPr>
          <a:xfrm>
            <a:off x="10086337" y="4227707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6D9282BE-B53E-BB8C-A4C5-E611230A0CCA}"/>
              </a:ext>
            </a:extLst>
          </p:cNvPr>
          <p:cNvSpPr/>
          <p:nvPr/>
        </p:nvSpPr>
        <p:spPr>
          <a:xfrm>
            <a:off x="10086337" y="5263276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6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DDAF566-BD84-CCD6-73BB-5B68781D7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430" y="1246236"/>
            <a:ext cx="11363793" cy="142359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39C67A1-A643-34AB-A0E8-63E1818B7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328" y="2733789"/>
            <a:ext cx="11276728" cy="391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749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74B1376-2B54-998E-F1A0-F52170759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370" y="1233488"/>
            <a:ext cx="7548631" cy="44507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04ECB09-460B-DCA8-8E70-0958D513A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2813" y="2241665"/>
            <a:ext cx="6075831" cy="3726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382B9F56-E7CB-6FE9-2253-FE35F49A9D38}"/>
              </a:ext>
            </a:extLst>
          </p:cNvPr>
          <p:cNvGrpSpPr/>
          <p:nvPr/>
        </p:nvGrpSpPr>
        <p:grpSpPr>
          <a:xfrm>
            <a:off x="1654821" y="3060367"/>
            <a:ext cx="1556836" cy="2089467"/>
            <a:chOff x="638203" y="2505832"/>
            <a:chExt cx="1556836" cy="208946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B6572C8-8881-F972-F1F8-C9D8BBCE5625}"/>
                </a:ext>
              </a:extLst>
            </p:cNvPr>
            <p:cNvSpPr txBox="1"/>
            <p:nvPr/>
          </p:nvSpPr>
          <p:spPr>
            <a:xfrm>
              <a:off x="638203" y="3887413"/>
              <a:ext cx="155683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해양생물을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지켜주세요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!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9" name="그림 18">
              <a:hlinkClick r:id="rId4"/>
              <a:extLst>
                <a:ext uri="{FF2B5EF4-FFF2-40B4-BE49-F238E27FC236}">
                  <a16:creationId xmlns:a16="http://schemas.microsoft.com/office/drawing/2014/main" id="{D9922146-1E88-5E01-6D6F-54F69E7A5D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39483782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BEB5151-826D-298C-5295-B5A2368602F2}"/>
              </a:ext>
            </a:extLst>
          </p:cNvPr>
          <p:cNvSpPr/>
          <p:nvPr/>
        </p:nvSpPr>
        <p:spPr>
          <a:xfrm>
            <a:off x="894204" y="1268781"/>
            <a:ext cx="10170037" cy="59300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해양오염원을 더 찾아서 써봅시다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2E0B0DC-0F85-5D0E-2408-27B4AC6C6C8A}"/>
              </a:ext>
            </a:extLst>
          </p:cNvPr>
          <p:cNvSpPr/>
          <p:nvPr/>
        </p:nvSpPr>
        <p:spPr>
          <a:xfrm>
            <a:off x="894204" y="2326508"/>
            <a:ext cx="10170037" cy="391635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폭우나 태풍이 있을 때 바다로 유입된 육지의 쓰레기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관광객이나 해변가 사람들이 무단으로 버리는 것들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어업 활동을 하면서 버려지는 어업 도구들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선박이 운항할 때나 바다에 인접한 시설에서 생기는 이물질들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64029" y="1457216"/>
            <a:ext cx="216131" cy="2161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640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62B85A0-D94A-0C19-0CF2-6C89EF55F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" y="1233488"/>
            <a:ext cx="11085195" cy="89748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5F38C0D-CE25-49CB-24AE-B9BD924C9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155" y="2389071"/>
            <a:ext cx="3606801" cy="2079858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B82D7410-199D-CC87-3D12-2488E27767CA}"/>
              </a:ext>
            </a:extLst>
          </p:cNvPr>
          <p:cNvGrpSpPr/>
          <p:nvPr/>
        </p:nvGrpSpPr>
        <p:grpSpPr>
          <a:xfrm>
            <a:off x="1686897" y="4600762"/>
            <a:ext cx="1813317" cy="2139378"/>
            <a:chOff x="205302" y="2505832"/>
            <a:chExt cx="2422640" cy="362247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115B492-77EB-51A5-E23E-8DAE5AB2F394}"/>
                </a:ext>
              </a:extLst>
            </p:cNvPr>
            <p:cNvSpPr txBox="1"/>
            <p:nvPr/>
          </p:nvSpPr>
          <p:spPr>
            <a:xfrm>
              <a:off x="205302" y="3887412"/>
              <a:ext cx="2422640" cy="2240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플라스틱으로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가득 찬 세상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 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 아이들이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마주할 미래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22" name="그림 21">
              <a:hlinkClick r:id="rId4"/>
              <a:extLst>
                <a:ext uri="{FF2B5EF4-FFF2-40B4-BE49-F238E27FC236}">
                  <a16:creationId xmlns:a16="http://schemas.microsoft.com/office/drawing/2014/main" id="{ED62BF4B-F7E8-6200-E365-569A03B12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4" name="그림 23">
            <a:extLst>
              <a:ext uri="{FF2B5EF4-FFF2-40B4-BE49-F238E27FC236}">
                <a16:creationId xmlns:a16="http://schemas.microsoft.com/office/drawing/2014/main" id="{24083DE6-8995-8C0D-D3A9-F17E2B6A09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9483" y="2403422"/>
            <a:ext cx="3295540" cy="1985668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9A3EA46D-8FD6-2C2C-999D-C8F44CEE00B8}"/>
              </a:ext>
            </a:extLst>
          </p:cNvPr>
          <p:cNvGrpSpPr/>
          <p:nvPr/>
        </p:nvGrpSpPr>
        <p:grpSpPr>
          <a:xfrm>
            <a:off x="5584630" y="4553446"/>
            <a:ext cx="1556836" cy="1926233"/>
            <a:chOff x="376636" y="2505832"/>
            <a:chExt cx="2079976" cy="292261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1CC4F4E-5977-6B51-CB63-EB7B972A1CAD}"/>
                </a:ext>
              </a:extLst>
            </p:cNvPr>
            <p:cNvSpPr txBox="1"/>
            <p:nvPr/>
          </p:nvSpPr>
          <p:spPr>
            <a:xfrm>
              <a:off x="376636" y="3887414"/>
              <a:ext cx="2079976" cy="15410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해양생물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위협하는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바다 쓰레기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27" name="그림 26">
              <a:hlinkClick r:id="rId7"/>
              <a:extLst>
                <a:ext uri="{FF2B5EF4-FFF2-40B4-BE49-F238E27FC236}">
                  <a16:creationId xmlns:a16="http://schemas.microsoft.com/office/drawing/2014/main" id="{6599BD7F-5A0C-B835-8F19-519BDA198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293F65F9-BE48-AB9F-01F3-4BB988E25526}"/>
              </a:ext>
            </a:extLst>
          </p:cNvPr>
          <p:cNvGrpSpPr/>
          <p:nvPr/>
        </p:nvGrpSpPr>
        <p:grpSpPr>
          <a:xfrm>
            <a:off x="9190199" y="4600762"/>
            <a:ext cx="1646605" cy="1831602"/>
            <a:chOff x="316671" y="2505832"/>
            <a:chExt cx="2199910" cy="3101341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5998164-6404-A521-FADB-6F2AABF0313D}"/>
                </a:ext>
              </a:extLst>
            </p:cNvPr>
            <p:cNvSpPr txBox="1"/>
            <p:nvPr/>
          </p:nvSpPr>
          <p:spPr>
            <a:xfrm>
              <a:off x="316671" y="3887412"/>
              <a:ext cx="2199910" cy="17197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조개 속에서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발견된 미세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플라스틱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30" name="그림 29">
              <a:hlinkClick r:id="rId8"/>
              <a:extLst>
                <a:ext uri="{FF2B5EF4-FFF2-40B4-BE49-F238E27FC236}">
                  <a16:creationId xmlns:a16="http://schemas.microsoft.com/office/drawing/2014/main" id="{5F075AAA-83B8-6749-4C44-9DF3D14DFE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2" name="그림 31">
            <a:extLst>
              <a:ext uri="{FF2B5EF4-FFF2-40B4-BE49-F238E27FC236}">
                <a16:creationId xmlns:a16="http://schemas.microsoft.com/office/drawing/2014/main" id="{9286E073-4261-D81C-C030-05A1FEBB4B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34315" y="2427406"/>
            <a:ext cx="3158371" cy="197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786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BEB5151-826D-298C-5295-B5A2368602F2}"/>
              </a:ext>
            </a:extLst>
          </p:cNvPr>
          <p:cNvSpPr/>
          <p:nvPr/>
        </p:nvSpPr>
        <p:spPr>
          <a:xfrm>
            <a:off x="462013" y="1306392"/>
            <a:ext cx="10931308" cy="59300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해양쓰레기가 해양생물과 사람들에게 미치는 영향을 써봅시다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2E0B0DC-0F85-5D0E-2408-27B4AC6C6C8A}"/>
              </a:ext>
            </a:extLst>
          </p:cNvPr>
          <p:cNvSpPr/>
          <p:nvPr/>
        </p:nvSpPr>
        <p:spPr>
          <a:xfrm>
            <a:off x="672222" y="2202648"/>
            <a:ext cx="10721099" cy="412857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해양생물이 먹이 대신 플라스틱 쓰레기로 배를 가득 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채우고 죽게 될 것입니다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비닐포장재나 밧줄이 해양생물의 목을 감아 질식하거나 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먹이를 먹지 못하게 될 것입니다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조개나 생선 등 인간이 섭취하는 바다 식품에도 미세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플라스틱이 있어 우리의 건강을 위협할 것입니다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847EC9D-5F6C-84DF-20E0-A08C2DB48D8B}"/>
              </a:ext>
            </a:extLst>
          </p:cNvPr>
          <p:cNvSpPr/>
          <p:nvPr/>
        </p:nvSpPr>
        <p:spPr>
          <a:xfrm>
            <a:off x="672222" y="1494827"/>
            <a:ext cx="216131" cy="2161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46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AA63074-D029-E2FF-1B33-739E749C4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207115" cy="92984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12B19E-BA00-6A9D-A1FA-461736A1D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45" y="2299089"/>
            <a:ext cx="11207115" cy="444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9010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AA63074-D029-E2FF-1B33-739E749C4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207115" cy="92984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D3601FD-04AD-CEBF-1744-C2F959042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478" y="2329998"/>
            <a:ext cx="5557521" cy="441470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B04070C-0E50-999D-0E77-9EEB28A2CC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380" y="2359991"/>
            <a:ext cx="5519142" cy="435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075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AA63074-D029-E2FF-1B33-739E749C4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207115" cy="92984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D5BCF37-C555-2485-C663-998AC44FB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80" y="2257366"/>
            <a:ext cx="5506720" cy="436954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08EC32B-EF8D-7B8C-F296-8994E9E9B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2257366"/>
            <a:ext cx="5573324" cy="436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922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3AA63074-D029-E2FF-1B33-739E749C4B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207115" cy="92984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F2D98AE-708B-1CCB-34AB-28E6B4BE4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00" y="2272486"/>
            <a:ext cx="10978199" cy="43680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1D841F9-A118-FC0B-E092-CC954D498F1B}"/>
              </a:ext>
            </a:extLst>
          </p:cNvPr>
          <p:cNvSpPr txBox="1"/>
          <p:nvPr/>
        </p:nvSpPr>
        <p:spPr>
          <a:xfrm>
            <a:off x="6268451" y="3661757"/>
            <a:ext cx="5374640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플라스틱 사용 줄이기</a:t>
            </a:r>
            <a:endParaRPr lang="en-US" altLang="ko-KR" sz="3200" b="1" spc="-2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샴푸</a:t>
            </a:r>
            <a:r>
              <a:rPr lang="en-US" altLang="ko-KR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자외선 차단제 등 </a:t>
            </a:r>
            <a:endParaRPr lang="en-US" altLang="ko-KR" sz="3200" b="1" spc="-1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3200" b="1" kern="500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   </a:t>
            </a:r>
            <a:r>
              <a:rPr lang="ko-KR" altLang="en-US" sz="3200" b="1" kern="500" spc="-1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화학제품 사용 줄이기</a:t>
            </a:r>
            <a:endParaRPr lang="en-US" altLang="ko-KR" sz="3200" b="1" kern="500" spc="-1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503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5F956E3C-D671-4738-86F0-4E843A042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" y="1188242"/>
            <a:ext cx="9326880" cy="51233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24E8C51-9DDB-3A35-CFCC-A48B1CAA3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514" y="1879847"/>
            <a:ext cx="10799445" cy="469328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8283B79-D297-89D7-9341-71148A919AB5}"/>
              </a:ext>
            </a:extLst>
          </p:cNvPr>
          <p:cNvSpPr txBox="1"/>
          <p:nvPr/>
        </p:nvSpPr>
        <p:spPr>
          <a:xfrm>
            <a:off x="701042" y="3865880"/>
            <a:ext cx="4624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spc="-100" dirty="0">
                <a:solidFill>
                  <a:srgbClr val="2389E5"/>
                </a:solidFill>
              </a:rPr>
              <a:t>비닐봉지보다 장바구니 사용하기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7D43496-C619-FD32-564D-51C801A2E042}"/>
              </a:ext>
            </a:extLst>
          </p:cNvPr>
          <p:cNvSpPr txBox="1"/>
          <p:nvPr/>
        </p:nvSpPr>
        <p:spPr>
          <a:xfrm>
            <a:off x="1595438" y="4552226"/>
            <a:ext cx="292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2389E5"/>
                </a:solidFill>
              </a:rPr>
              <a:t>샴푸 적게 사용하기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DF3E5C-C8AB-1994-E0B5-244FD7359A0E}"/>
              </a:ext>
            </a:extLst>
          </p:cNvPr>
          <p:cNvSpPr txBox="1"/>
          <p:nvPr/>
        </p:nvSpPr>
        <p:spPr>
          <a:xfrm>
            <a:off x="1414555" y="5225678"/>
            <a:ext cx="3187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2389E5"/>
                </a:solidFill>
              </a:rPr>
              <a:t>플라스틱 사용 줄이기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EC0242-6C5B-DA5D-C879-698C8095ACD9}"/>
              </a:ext>
            </a:extLst>
          </p:cNvPr>
          <p:cNvSpPr txBox="1"/>
          <p:nvPr/>
        </p:nvSpPr>
        <p:spPr>
          <a:xfrm>
            <a:off x="1530130" y="5899130"/>
            <a:ext cx="2891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2389E5"/>
                </a:solidFill>
              </a:rPr>
              <a:t>바닷가 쓰레기 줍기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17B124-50AD-7759-31A0-85899B35D916}"/>
              </a:ext>
            </a:extLst>
          </p:cNvPr>
          <p:cNvSpPr txBox="1"/>
          <p:nvPr/>
        </p:nvSpPr>
        <p:spPr>
          <a:xfrm>
            <a:off x="5190743" y="2263567"/>
            <a:ext cx="647293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300" b="1" dirty="0">
                <a:solidFill>
                  <a:srgbClr val="2389E5"/>
                </a:solidFill>
              </a:rPr>
              <a:t>10 17 10 18 10 19 10 20 10 21 10 22 10 23 </a:t>
            </a:r>
            <a:endParaRPr lang="ko-KR" altLang="en-US" sz="2300" b="1" dirty="0">
              <a:solidFill>
                <a:srgbClr val="2389E5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D801AC-F3A9-3F11-8B4A-A1138E29CF90}"/>
              </a:ext>
            </a:extLst>
          </p:cNvPr>
          <p:cNvSpPr txBox="1"/>
          <p:nvPr/>
        </p:nvSpPr>
        <p:spPr>
          <a:xfrm>
            <a:off x="5325291" y="3134665"/>
            <a:ext cx="74767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78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A9F35F38-71F3-D291-272F-F1AAA0DB4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79" y="1215232"/>
            <a:ext cx="11242302" cy="91836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6081B61-2DD7-33FC-168F-BDB164E8C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960" y="2411772"/>
            <a:ext cx="10800080" cy="412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179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놀이해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616FDA88-12DC-1459-D959-F8727E4FF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336" y="2023012"/>
            <a:ext cx="6569581" cy="471946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7BBE25F-E6FA-90A2-8D51-A4E360012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79" y="1215232"/>
            <a:ext cx="11242302" cy="91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2280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5144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A4A3A18-AC26-91AA-9697-626993C56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359" y="1069921"/>
            <a:ext cx="10494516" cy="143689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214CBF7-B8D0-ACAF-74EF-A7EED789F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00" y="2529866"/>
            <a:ext cx="7615220" cy="4328134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F31F9841-8448-B135-F61F-45B0E0976C3D}"/>
              </a:ext>
            </a:extLst>
          </p:cNvPr>
          <p:cNvGrpSpPr/>
          <p:nvPr/>
        </p:nvGrpSpPr>
        <p:grpSpPr>
          <a:xfrm>
            <a:off x="1170192" y="3427096"/>
            <a:ext cx="1903085" cy="2705020"/>
            <a:chOff x="465079" y="2505832"/>
            <a:chExt cx="1903085" cy="270502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BA34BDF-8F49-93C4-ABE9-B16E6BD8A176}"/>
                </a:ext>
              </a:extLst>
            </p:cNvPr>
            <p:cNvSpPr txBox="1"/>
            <p:nvPr/>
          </p:nvSpPr>
          <p:spPr>
            <a:xfrm>
              <a:off x="465079" y="3887413"/>
              <a:ext cx="190308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피부도 지키고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바다도 지키는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자외선 차단제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고르는 법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!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8" name="그림 17">
              <a:hlinkClick r:id="rId4"/>
              <a:extLst>
                <a:ext uri="{FF2B5EF4-FFF2-40B4-BE49-F238E27FC236}">
                  <a16:creationId xmlns:a16="http://schemas.microsoft.com/office/drawing/2014/main" id="{C76D7814-4A1C-6006-F82B-E92E48F5AF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3475836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5144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E0EB19A5-27ED-2F91-5328-1D6330324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605" y="1452401"/>
            <a:ext cx="10226270" cy="488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9748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69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5144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868CC47D-FCE7-1D8B-A112-253BD5954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368" y="1284620"/>
            <a:ext cx="10293271" cy="532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784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4901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E5714E20-8CFC-7700-C672-E19685DE78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94" y="1110840"/>
            <a:ext cx="10748646" cy="118737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D8BEAA5-89EA-AEFB-9CFB-3F4A062DD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94" y="2729900"/>
            <a:ext cx="2512584" cy="58589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7A6FC16C-0420-7969-50E4-A00C7F350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4814" y="2490261"/>
            <a:ext cx="7690512" cy="4223604"/>
          </a:xfrm>
          <a:prstGeom prst="rect">
            <a:avLst/>
          </a:prstGeom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BD560262-88F0-E676-253E-B32A91E62800}"/>
              </a:ext>
            </a:extLst>
          </p:cNvPr>
          <p:cNvGrpSpPr/>
          <p:nvPr/>
        </p:nvGrpSpPr>
        <p:grpSpPr>
          <a:xfrm>
            <a:off x="407352" y="3747476"/>
            <a:ext cx="2341640" cy="2876845"/>
            <a:chOff x="165681" y="2505832"/>
            <a:chExt cx="2501882" cy="362247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45FA9EB-3F50-8113-6CC1-88AD899CC174}"/>
                </a:ext>
              </a:extLst>
            </p:cNvPr>
            <p:cNvSpPr txBox="1"/>
            <p:nvPr/>
          </p:nvSpPr>
          <p:spPr>
            <a:xfrm>
              <a:off x="165681" y="3887412"/>
              <a:ext cx="2501882" cy="2240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세계 최초로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정한 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5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월 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10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일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‘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바다 식목일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‘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그 의미는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?</a:t>
              </a:r>
            </a:p>
          </p:txBody>
        </p:sp>
        <p:pic>
          <p:nvPicPr>
            <p:cNvPr id="21" name="그림 20">
              <a:hlinkClick r:id="rId5"/>
              <a:extLst>
                <a:ext uri="{FF2B5EF4-FFF2-40B4-BE49-F238E27FC236}">
                  <a16:creationId xmlns:a16="http://schemas.microsoft.com/office/drawing/2014/main" id="{0777D123-2700-464F-0CD5-4884BC6BF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38985" cy="1402700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1206992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4901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D716382C-B7C3-F37D-E4A9-7D4AD293A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339" y="2801486"/>
            <a:ext cx="2077582" cy="627514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15014CF3-1628-FFDB-3E2F-7C7332C55D4C}"/>
              </a:ext>
            </a:extLst>
          </p:cNvPr>
          <p:cNvGrpSpPr/>
          <p:nvPr/>
        </p:nvGrpSpPr>
        <p:grpSpPr>
          <a:xfrm>
            <a:off x="796596" y="3752850"/>
            <a:ext cx="1467068" cy="1796176"/>
            <a:chOff x="595632" y="2484712"/>
            <a:chExt cx="1641991" cy="231509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85DEA81-412B-13E0-EAE8-2CDA07E8E1AB}"/>
                </a:ext>
              </a:extLst>
            </p:cNvPr>
            <p:cNvSpPr txBox="1"/>
            <p:nvPr/>
          </p:nvSpPr>
          <p:spPr>
            <a:xfrm>
              <a:off x="595632" y="3887414"/>
              <a:ext cx="1641991" cy="9123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5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월 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31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일은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바다의 날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7" name="그림 6">
              <a:hlinkClick r:id="rId3"/>
              <a:extLst>
                <a:ext uri="{FF2B5EF4-FFF2-40B4-BE49-F238E27FC236}">
                  <a16:creationId xmlns:a16="http://schemas.microsoft.com/office/drawing/2014/main" id="{1F653ECC-485D-0A73-AFCD-6CD2C2AF22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484712"/>
              <a:ext cx="1338985" cy="140270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2511891C-C8D9-0A59-C3E8-031FF92C45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671" y="2923705"/>
            <a:ext cx="9088893" cy="357212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0C70894-C160-E808-913C-4D061B201A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194" y="1110840"/>
            <a:ext cx="10748646" cy="118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023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4901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F8B23F2-DE84-762B-609F-283B70FABD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589" y="2817510"/>
            <a:ext cx="2559571" cy="57527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87B1B4-64EC-B8C7-3A98-7B1EFAE6E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94" y="1110840"/>
            <a:ext cx="10748646" cy="1187378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140A184C-6CB9-301C-357B-50107EFB7257}"/>
              </a:ext>
            </a:extLst>
          </p:cNvPr>
          <p:cNvGrpSpPr/>
          <p:nvPr/>
        </p:nvGrpSpPr>
        <p:grpSpPr>
          <a:xfrm>
            <a:off x="578589" y="3752850"/>
            <a:ext cx="1903085" cy="2103954"/>
            <a:chOff x="351632" y="2484712"/>
            <a:chExt cx="2129996" cy="2711795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A7B07D6-FECD-9247-1297-8F0CE1737E9A}"/>
                </a:ext>
              </a:extLst>
            </p:cNvPr>
            <p:cNvSpPr txBox="1"/>
            <p:nvPr/>
          </p:nvSpPr>
          <p:spPr>
            <a:xfrm>
              <a:off x="351632" y="3887415"/>
              <a:ext cx="2129996" cy="13090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세계 해양의 날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바다 살리기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관심 절실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4" name="그림 13">
              <a:hlinkClick r:id="rId4"/>
              <a:extLst>
                <a:ext uri="{FF2B5EF4-FFF2-40B4-BE49-F238E27FC236}">
                  <a16:creationId xmlns:a16="http://schemas.microsoft.com/office/drawing/2014/main" id="{38EFD1A3-1143-AD6B-498C-FC62D7F5F6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484712"/>
              <a:ext cx="1338985" cy="140270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930325F1-45F3-B937-AAB4-87BB4E09C7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9377" y="3751283"/>
            <a:ext cx="9064034" cy="199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22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43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A74A15C9-D2EA-76BA-CD48-F6AFF5B29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65" y="1085280"/>
            <a:ext cx="10770235" cy="713651"/>
          </a:xfrm>
          <a:prstGeom prst="rect">
            <a:avLst/>
          </a:prstGeom>
        </p:spPr>
      </p:pic>
      <p:grpSp>
        <p:nvGrpSpPr>
          <p:cNvPr id="36" name="그룹 35">
            <a:extLst>
              <a:ext uri="{FF2B5EF4-FFF2-40B4-BE49-F238E27FC236}">
                <a16:creationId xmlns:a16="http://schemas.microsoft.com/office/drawing/2014/main" id="{F011E2F9-2CB5-A484-F529-75AC9CD70EBA}"/>
              </a:ext>
            </a:extLst>
          </p:cNvPr>
          <p:cNvGrpSpPr/>
          <p:nvPr/>
        </p:nvGrpSpPr>
        <p:grpSpPr>
          <a:xfrm>
            <a:off x="670245" y="2405256"/>
            <a:ext cx="10654886" cy="3398559"/>
            <a:chOff x="549248" y="2118005"/>
            <a:chExt cx="10654886" cy="3398559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DAC6024C-C0F1-8674-DF35-C9B63509F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51853" y="2872946"/>
              <a:ext cx="3352281" cy="2643618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5AAE3F04-EBF6-7A40-70DF-DDC6EBEA4B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0282" y="2118005"/>
              <a:ext cx="9488224" cy="600159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E019BA90-7BA0-E0DD-7B02-91C65B0D0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5647" y="2733759"/>
              <a:ext cx="2019582" cy="523948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297FE1C-3CEA-4D0C-3172-4AA469972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06961" y="2728996"/>
              <a:ext cx="5172797" cy="533474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E9294760-5D8D-0AD8-9ACE-BF3133166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9248" y="3305113"/>
              <a:ext cx="6677957" cy="447737"/>
            </a:xfrm>
            <a:prstGeom prst="rect">
              <a:avLst/>
            </a:prstGeom>
          </p:spPr>
        </p:pic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7B0E0EF7-E7F6-43E7-6234-DAEEBA96748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148468" y="3305113"/>
              <a:ext cx="638264" cy="400106"/>
            </a:xfrm>
            <a:prstGeom prst="rect">
              <a:avLst/>
            </a:prstGeom>
          </p:spPr>
        </p:pic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FC84D62D-C914-7B7B-9496-0E39EAEB7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85647" y="3820259"/>
              <a:ext cx="7135221" cy="438211"/>
            </a:xfrm>
            <a:prstGeom prst="rect">
              <a:avLst/>
            </a:prstGeom>
          </p:spPr>
        </p:pic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2C1827D1-B225-D585-21DD-A2A538DE3B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85647" y="4258469"/>
              <a:ext cx="2372056" cy="4953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06110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43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FE977AFA-6980-2664-7F2F-2D252DF8F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823" y="1155027"/>
            <a:ext cx="7463693" cy="62808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0D72CC7-4212-7033-9763-1A7EC14F6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495" y="2284033"/>
            <a:ext cx="9415946" cy="3418940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BDA53189-0364-3B82-1756-9AF89B994490}"/>
              </a:ext>
            </a:extLst>
          </p:cNvPr>
          <p:cNvGrpSpPr/>
          <p:nvPr/>
        </p:nvGrpSpPr>
        <p:grpSpPr>
          <a:xfrm>
            <a:off x="796596" y="2970012"/>
            <a:ext cx="1467068" cy="1992395"/>
            <a:chOff x="670107" y="2484712"/>
            <a:chExt cx="1493043" cy="217572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1292103-43E0-B17C-8523-CA016F4D9F29}"/>
                </a:ext>
              </a:extLst>
            </p:cNvPr>
            <p:cNvSpPr txBox="1"/>
            <p:nvPr/>
          </p:nvSpPr>
          <p:spPr>
            <a:xfrm>
              <a:off x="670107" y="3887414"/>
              <a:ext cx="1493043" cy="7730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비치코밍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실천캠페인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18" name="그림 17">
              <a:hlinkClick r:id="rId4"/>
              <a:extLst>
                <a:ext uri="{FF2B5EF4-FFF2-40B4-BE49-F238E27FC236}">
                  <a16:creationId xmlns:a16="http://schemas.microsoft.com/office/drawing/2014/main" id="{C52AD42E-80B9-9A84-CFCB-86166A412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484712"/>
              <a:ext cx="1338985" cy="140270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13312433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43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3467D33-BA4F-C5B2-1C27-82F73DFEB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23" y="1151610"/>
            <a:ext cx="9756317" cy="55314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884F5BD-3CBD-0717-1E49-2B99F0F9A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24" y="2034678"/>
            <a:ext cx="11100151" cy="441037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B8CF082-51E8-A783-DF3D-DDECDF87F7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923" y="2084139"/>
            <a:ext cx="11100151" cy="431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9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71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530130" y="85278"/>
            <a:ext cx="343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721343" y="65386"/>
            <a:ext cx="3470658" cy="716892"/>
            <a:chOff x="9154887" y="85959"/>
            <a:chExt cx="3037114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154887" y="85959"/>
              <a:ext cx="3037113" cy="369332"/>
              <a:chOff x="9154887" y="85959"/>
              <a:chExt cx="3037113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593806" y="85959"/>
                <a:ext cx="2598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지구별 푸른 바다를 지켜라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298611" y="433519"/>
              <a:ext cx="28933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우리가 만드는 깨끗한 바다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8AD64248-51BD-F3AB-B3D5-7D4296915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" y="1188241"/>
            <a:ext cx="10485755" cy="691368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47C91B3A-0127-F266-04CB-8B535AAA59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10" y="2033318"/>
            <a:ext cx="10129910" cy="211484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76CD87D-51BB-61B3-0714-19DD47C3A1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6822" y="3661410"/>
            <a:ext cx="4514217" cy="2989623"/>
          </a:xfrm>
          <a:prstGeom prst="rect">
            <a:avLst/>
          </a:prstGeom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id="{65BB8EB8-20E2-1262-B3FF-B67D595335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61" y="987189"/>
            <a:ext cx="10648314" cy="578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0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268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해양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관련 영상</a:t>
            </a:r>
          </a:p>
        </p:txBody>
      </p:sp>
      <p:pic>
        <p:nvPicPr>
          <p:cNvPr id="23" name="그림 22">
            <a:hlinkClick r:id="rId2"/>
            <a:extLst>
              <a:ext uri="{FF2B5EF4-FFF2-40B4-BE49-F238E27FC236}">
                <a16:creationId xmlns:a16="http://schemas.microsoft.com/office/drawing/2014/main" id="{1B151D71-5F3A-4972-A122-2210E7766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76063"/>
            <a:ext cx="3719765" cy="1993795"/>
          </a:xfrm>
          <a:prstGeom prst="rect">
            <a:avLst/>
          </a:prstGeom>
        </p:spPr>
      </p:pic>
      <p:pic>
        <p:nvPicPr>
          <p:cNvPr id="24" name="그림 23">
            <a:hlinkClick r:id="rId4"/>
            <a:extLst>
              <a:ext uri="{FF2B5EF4-FFF2-40B4-BE49-F238E27FC236}">
                <a16:creationId xmlns:a16="http://schemas.microsoft.com/office/drawing/2014/main" id="{CBC49452-18FF-4E55-A3E6-B1E57BA964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3" y="1108522"/>
            <a:ext cx="3682311" cy="2221669"/>
          </a:xfrm>
          <a:prstGeom prst="rect">
            <a:avLst/>
          </a:prstGeom>
        </p:spPr>
      </p:pic>
      <p:pic>
        <p:nvPicPr>
          <p:cNvPr id="25" name="그림 24">
            <a:hlinkClick r:id="rId6"/>
            <a:extLst>
              <a:ext uri="{FF2B5EF4-FFF2-40B4-BE49-F238E27FC236}">
                <a16:creationId xmlns:a16="http://schemas.microsoft.com/office/drawing/2014/main" id="{FDF785B9-D2CC-4684-A936-54EA8BDFB1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2429" y="4084090"/>
            <a:ext cx="3725200" cy="2015052"/>
          </a:xfrm>
          <a:prstGeom prst="rect">
            <a:avLst/>
          </a:prstGeom>
        </p:spPr>
      </p:pic>
      <p:pic>
        <p:nvPicPr>
          <p:cNvPr id="27" name="그림 26">
            <a:hlinkClick r:id="rId8"/>
            <a:extLst>
              <a:ext uri="{FF2B5EF4-FFF2-40B4-BE49-F238E27FC236}">
                <a16:creationId xmlns:a16="http://schemas.microsoft.com/office/drawing/2014/main" id="{4D12CF1D-4615-4095-A3A2-FF34886773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3710" y="1111082"/>
            <a:ext cx="3725201" cy="219616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바다쓰레기 충격 영상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물을 아껴 쓰세요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421756" y="619306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나는</a:t>
            </a:r>
            <a:r>
              <a:rPr lang="en-US" altLang="ko-KR" dirty="0"/>
              <a:t> </a:t>
            </a:r>
            <a:r>
              <a:rPr lang="ko-KR" altLang="en-US" dirty="0"/>
              <a:t>오늘 물을 얼마나 사용했을까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물 절약 캠페인</a:t>
            </a:r>
          </a:p>
        </p:txBody>
      </p:sp>
    </p:spTree>
    <p:extLst>
      <p:ext uri="{BB962C8B-B14F-4D97-AF65-F5344CB8AC3E}">
        <p14:creationId xmlns:p14="http://schemas.microsoft.com/office/powerpoint/2010/main" val="27278700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268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해양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관련 영상</a:t>
            </a:r>
          </a:p>
        </p:txBody>
      </p:sp>
      <p:pic>
        <p:nvPicPr>
          <p:cNvPr id="18" name="그림 17">
            <a:hlinkClick r:id="rId2"/>
            <a:extLst>
              <a:ext uri="{FF2B5EF4-FFF2-40B4-BE49-F238E27FC236}">
                <a16:creationId xmlns:a16="http://schemas.microsoft.com/office/drawing/2014/main" id="{38635918-2FDD-402F-BDB5-833F2022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907" y="1302579"/>
            <a:ext cx="3671655" cy="2198463"/>
          </a:xfrm>
          <a:prstGeom prst="rect">
            <a:avLst/>
          </a:prstGeom>
        </p:spPr>
      </p:pic>
      <p:pic>
        <p:nvPicPr>
          <p:cNvPr id="19" name="그림 18">
            <a:hlinkClick r:id="rId4"/>
            <a:extLst>
              <a:ext uri="{FF2B5EF4-FFF2-40B4-BE49-F238E27FC236}">
                <a16:creationId xmlns:a16="http://schemas.microsoft.com/office/drawing/2014/main" id="{450FC974-A09D-43C4-A7FE-34BCFD15EB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253" y="4070594"/>
            <a:ext cx="3719766" cy="1993795"/>
          </a:xfrm>
          <a:prstGeom prst="rect">
            <a:avLst/>
          </a:prstGeom>
        </p:spPr>
      </p:pic>
      <p:pic>
        <p:nvPicPr>
          <p:cNvPr id="20" name="그림 19">
            <a:hlinkClick r:id="rId6"/>
            <a:extLst>
              <a:ext uri="{FF2B5EF4-FFF2-40B4-BE49-F238E27FC236}">
                <a16:creationId xmlns:a16="http://schemas.microsoft.com/office/drawing/2014/main" id="{0DBD63B9-626F-438D-9F94-33352C4819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4224" y="4070680"/>
            <a:ext cx="3725201" cy="201505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2008320" y="615172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바다에 쓰레기가 숨어있다고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690750" y="615172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바다거북은 왜 플라스틱을 삼켰을까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6" name="그림 25">
            <a:hlinkClick r:id="rId8"/>
            <a:extLst>
              <a:ext uri="{FF2B5EF4-FFF2-40B4-BE49-F238E27FC236}">
                <a16:creationId xmlns:a16="http://schemas.microsoft.com/office/drawing/2014/main" id="{6A117D1B-71BF-42F4-A82E-F10337702E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224" y="1302316"/>
            <a:ext cx="3725201" cy="219872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93B3EFA-C8C5-4298-8DFC-9C071DA9CC37}"/>
              </a:ext>
            </a:extLst>
          </p:cNvPr>
          <p:cNvSpPr txBox="1"/>
          <p:nvPr/>
        </p:nvSpPr>
        <p:spPr>
          <a:xfrm>
            <a:off x="1906109" y="3550655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세계 물의 날 물 절약 방법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19BD9C1-CB3D-427D-837A-50296D2658ED}"/>
              </a:ext>
            </a:extLst>
          </p:cNvPr>
          <p:cNvSpPr txBox="1"/>
          <p:nvPr/>
        </p:nvSpPr>
        <p:spPr>
          <a:xfrm>
            <a:off x="6653297" y="359519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화학세제 사용을 줄여요</a:t>
            </a:r>
          </a:p>
        </p:txBody>
      </p:sp>
    </p:spTree>
    <p:extLst>
      <p:ext uri="{BB962C8B-B14F-4D97-AF65-F5344CB8AC3E}">
        <p14:creationId xmlns:p14="http://schemas.microsoft.com/office/powerpoint/2010/main" val="915386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2226</TotalTime>
  <Words>1284</Words>
  <Application>Microsoft Office PowerPoint</Application>
  <PresentationFormat>와이드스크린</PresentationFormat>
  <Paragraphs>373</Paragraphs>
  <Slides>54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54</vt:i4>
      </vt:variant>
    </vt:vector>
  </HeadingPairs>
  <TitlesOfParts>
    <vt:vector size="62" baseType="lpstr">
      <vt:lpstr>HY견고딕</vt:lpstr>
      <vt:lpstr>HY헤드라인M</vt:lpstr>
      <vt:lpstr>Noto Sans KR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276</cp:revision>
  <dcterms:created xsi:type="dcterms:W3CDTF">2022-08-08T07:58:32Z</dcterms:created>
  <dcterms:modified xsi:type="dcterms:W3CDTF">2022-09-19T03:44:26Z</dcterms:modified>
</cp:coreProperties>
</file>