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F5050"/>
    <a:srgbClr val="0000CC"/>
    <a:srgbClr val="006600"/>
    <a:srgbClr val="EAE1EB"/>
    <a:srgbClr val="FFCCFF"/>
    <a:srgbClr val="FF99FF"/>
    <a:srgbClr val="CBBBE3"/>
    <a:srgbClr val="D5C1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2563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9247619" cy="13104762"/>
            <a:chOff x="0" y="0"/>
            <a:chExt cx="9247619" cy="13104762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9247619" cy="13104762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357187" y="261389"/>
            <a:ext cx="8534400" cy="9415047"/>
            <a:chOff x="664251" y="802458"/>
            <a:chExt cx="7856844" cy="8873978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4251" y="802458"/>
              <a:ext cx="7856844" cy="8873978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7213350" y="-1979093"/>
            <a:ext cx="4307252" cy="7016151"/>
            <a:chOff x="7213350" y="-1979093"/>
            <a:chExt cx="4307252" cy="7016151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 rot="-2700000">
              <a:off x="7213350" y="-1979093"/>
              <a:ext cx="4307252" cy="7016151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5718786" y="8586650"/>
            <a:ext cx="3487318" cy="4971503"/>
            <a:chOff x="5718786" y="8586650"/>
            <a:chExt cx="3487318" cy="4971503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 rot="-18000000">
              <a:off x="5718786" y="8586650"/>
              <a:ext cx="3487318" cy="4971503"/>
            </a:xfrm>
            <a:prstGeom prst="rect">
              <a:avLst/>
            </a:prstGeom>
          </p:spPr>
        </p:pic>
      </p:grpSp>
      <p:grpSp>
        <p:nvGrpSpPr>
          <p:cNvPr id="1005" name="그룹 1005"/>
          <p:cNvGrpSpPr/>
          <p:nvPr/>
        </p:nvGrpSpPr>
        <p:grpSpPr>
          <a:xfrm>
            <a:off x="31137" y="8555513"/>
            <a:ext cx="3487318" cy="4981882"/>
            <a:chOff x="31137" y="8555513"/>
            <a:chExt cx="3487318" cy="4981882"/>
          </a:xfrm>
        </p:grpSpPr>
        <p:pic>
          <p:nvPicPr>
            <p:cNvPr id="15" name="Object 1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 rot="-3780000">
              <a:off x="31137" y="8555513"/>
              <a:ext cx="3487318" cy="4981882"/>
            </a:xfrm>
            <a:prstGeom prst="rect">
              <a:avLst/>
            </a:prstGeom>
          </p:spPr>
        </p:pic>
      </p:grpSp>
      <p:grpSp>
        <p:nvGrpSpPr>
          <p:cNvPr id="1006" name="그룹 1006"/>
          <p:cNvGrpSpPr/>
          <p:nvPr/>
        </p:nvGrpSpPr>
        <p:grpSpPr>
          <a:xfrm>
            <a:off x="2014126" y="7448671"/>
            <a:ext cx="5448320" cy="5596726"/>
            <a:chOff x="1095445" y="6125400"/>
            <a:chExt cx="6894752" cy="6908140"/>
          </a:xfrm>
        </p:grpSpPr>
        <p:grpSp>
          <p:nvGrpSpPr>
            <p:cNvPr id="1007" name="그룹 1007"/>
            <p:cNvGrpSpPr/>
            <p:nvPr/>
          </p:nvGrpSpPr>
          <p:grpSpPr>
            <a:xfrm>
              <a:off x="1095445" y="6125400"/>
              <a:ext cx="6894752" cy="6908140"/>
              <a:chOff x="1095445" y="6125400"/>
              <a:chExt cx="6894752" cy="6908140"/>
            </a:xfrm>
          </p:grpSpPr>
          <p:pic>
            <p:nvPicPr>
              <p:cNvPr id="22" name="Object 21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1095445" y="6125400"/>
                <a:ext cx="6894752" cy="6908140"/>
              </a:xfrm>
              <a:prstGeom prst="rect">
                <a:avLst/>
              </a:prstGeom>
            </p:spPr>
          </p:pic>
        </p:grpSp>
        <p:grpSp>
          <p:nvGrpSpPr>
            <p:cNvPr id="1008" name="그룹 1008"/>
            <p:cNvGrpSpPr/>
            <p:nvPr/>
          </p:nvGrpSpPr>
          <p:grpSpPr>
            <a:xfrm>
              <a:off x="1323039" y="6326218"/>
              <a:ext cx="6439763" cy="6452953"/>
              <a:chOff x="1323039" y="6326218"/>
              <a:chExt cx="6439763" cy="6452953"/>
            </a:xfrm>
          </p:grpSpPr>
          <p:pic>
            <p:nvPicPr>
              <p:cNvPr id="25" name="Object 24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323039" y="6326218"/>
                <a:ext cx="6439763" cy="6452953"/>
              </a:xfrm>
              <a:prstGeom prst="rect">
                <a:avLst/>
              </a:prstGeom>
            </p:spPr>
          </p:pic>
        </p:grpSp>
      </p:grpSp>
      <p:grpSp>
        <p:nvGrpSpPr>
          <p:cNvPr id="1011" name="그룹 1011"/>
          <p:cNvGrpSpPr/>
          <p:nvPr/>
        </p:nvGrpSpPr>
        <p:grpSpPr>
          <a:xfrm>
            <a:off x="6763652" y="1903707"/>
            <a:ext cx="1030873" cy="1186660"/>
            <a:chOff x="3845773" y="2504580"/>
            <a:chExt cx="1662906" cy="1678531"/>
          </a:xfrm>
        </p:grpSpPr>
        <p:pic>
          <p:nvPicPr>
            <p:cNvPr id="35" name="Object 3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845773" y="2504580"/>
              <a:ext cx="1662906" cy="1678531"/>
            </a:xfrm>
            <a:prstGeom prst="rect">
              <a:avLst/>
            </a:prstGeom>
          </p:spPr>
        </p:pic>
      </p:grpSp>
      <p:pic>
        <p:nvPicPr>
          <p:cNvPr id="37" name="Object 36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3171159" y="7561002"/>
            <a:ext cx="2905299" cy="1093231"/>
          </a:xfrm>
          <a:prstGeom prst="rect">
            <a:avLst/>
          </a:prstGeom>
        </p:spPr>
      </p:pic>
      <p:pic>
        <p:nvPicPr>
          <p:cNvPr id="28" name="Object 16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-124953" y="-880383"/>
            <a:ext cx="10337339" cy="756042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986" y="-67333"/>
            <a:ext cx="2537987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&lt;</a:t>
            </a:r>
            <a:r>
              <a:rPr lang="ko-KR" altLang="en-US" sz="2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축하밥상</a:t>
            </a:r>
            <a:r>
              <a:rPr lang="en-US" altLang="ko-KR" sz="2200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&gt;</a:t>
            </a:r>
            <a:endParaRPr lang="ko-KR" altLang="en-US" sz="2200" dirty="0">
              <a:solidFill>
                <a:schemeClr val="tx2">
                  <a:lumMod val="60000"/>
                  <a:lumOff val="40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152" y="8403307"/>
            <a:ext cx="392538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600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쇠고기우엉밥</a:t>
            </a:r>
            <a:endParaRPr lang="en-US" altLang="ko-KR" sz="3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3600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미더덕콩나물국</a:t>
            </a:r>
            <a:endParaRPr lang="en-US" altLang="ko-KR" sz="3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3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치킨샐러드</a:t>
            </a:r>
            <a:endParaRPr lang="en-US" altLang="ko-KR" sz="3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3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열무겉절이</a:t>
            </a:r>
            <a:r>
              <a:rPr lang="en-US" altLang="ko-KR" sz="3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(</a:t>
            </a:r>
            <a:r>
              <a:rPr lang="ko-KR" altLang="en-US" sz="3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자율</a:t>
            </a:r>
            <a:r>
              <a:rPr lang="en-US" altLang="ko-KR" sz="3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)</a:t>
            </a:r>
          </a:p>
          <a:p>
            <a:r>
              <a:rPr lang="ko-KR" altLang="en-US" sz="3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깍두기</a:t>
            </a:r>
            <a:endParaRPr lang="en-US" altLang="ko-KR" sz="3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3600" dirty="0" err="1" smtClean="0">
                <a:latin typeface="HY엽서M" panose="02030600000101010101" pitchFamily="18" charset="-127"/>
                <a:ea typeface="HY엽서M" panose="02030600000101010101" pitchFamily="18" charset="-127"/>
              </a:rPr>
              <a:t>초코크로와상</a:t>
            </a:r>
            <a:endParaRPr lang="en-US" altLang="ko-KR" sz="3600" dirty="0" smtClean="0"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r>
              <a:rPr lang="ko-KR" altLang="en-US" sz="3600" dirty="0" smtClean="0">
                <a:latin typeface="HY엽서M" panose="02030600000101010101" pitchFamily="18" charset="-127"/>
                <a:ea typeface="HY엽서M" panose="02030600000101010101" pitchFamily="18" charset="-127"/>
              </a:rPr>
              <a:t>꼬마바나나우유</a:t>
            </a:r>
            <a:endParaRPr lang="ko-KR" altLang="en-US" sz="3600" dirty="0"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075000" y="3372384"/>
            <a:ext cx="6056699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err="1" smtClean="0">
                <a:solidFill>
                  <a:srgbClr val="FF5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우리사이</a:t>
            </a:r>
            <a:r>
              <a:rPr lang="ko-KR" altLang="en-US" sz="2400" dirty="0" smtClean="0">
                <a:solidFill>
                  <a:srgbClr val="FF505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♥</a:t>
            </a:r>
            <a:r>
              <a:rPr lang="ko-KR" altLang="en-US" sz="2400" dirty="0" smtClean="0">
                <a:solidFill>
                  <a:srgbClr val="FF99FF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400" dirty="0" err="1" smtClean="0">
                <a:solidFill>
                  <a:srgbClr val="FF66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친구사이</a:t>
            </a:r>
            <a:r>
              <a:rPr lang="ko-KR" altLang="en-US" sz="2400" dirty="0" smtClean="0">
                <a:solidFill>
                  <a:srgbClr val="FF66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♥</a:t>
            </a:r>
            <a:endParaRPr lang="en-US" altLang="ko-KR" sz="2400" dirty="0" smtClean="0">
              <a:solidFill>
                <a:srgbClr val="FF6600"/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친구</a:t>
            </a:r>
            <a:r>
              <a:rPr lang="ko-KR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와 관련된 </a:t>
            </a:r>
            <a:r>
              <a:rPr lang="ko-KR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사자성어</a:t>
            </a:r>
            <a:r>
              <a:rPr lang="ko-KR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en-US" altLang="ko-KR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3</a:t>
            </a:r>
            <a:r>
              <a:rPr lang="ko-KR" altLang="en-US" sz="2800" b="1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가지</a:t>
            </a:r>
            <a:r>
              <a:rPr lang="ko-KR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를 소개합니다</a:t>
            </a:r>
            <a:r>
              <a:rPr lang="en-US" altLang="ko-KR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!</a:t>
            </a:r>
            <a:endParaRPr lang="ko-KR" altLang="en-US" sz="2400" dirty="0">
              <a:solidFill>
                <a:schemeClr val="tx1">
                  <a:lumMod val="50000"/>
                  <a:lumOff val="50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1" name="모서리가 둥근 직사각형 20"/>
          <p:cNvSpPr/>
          <p:nvPr/>
        </p:nvSpPr>
        <p:spPr>
          <a:xfrm>
            <a:off x="661987" y="4185299"/>
            <a:ext cx="7924800" cy="3263371"/>
          </a:xfrm>
          <a:prstGeom prst="roundRect">
            <a:avLst/>
          </a:prstGeom>
          <a:solidFill>
            <a:srgbClr val="EAE1EB">
              <a:alpha val="93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3" name="그룹 22"/>
          <p:cNvGrpSpPr/>
          <p:nvPr/>
        </p:nvGrpSpPr>
        <p:grpSpPr>
          <a:xfrm>
            <a:off x="952861" y="4206317"/>
            <a:ext cx="2619637" cy="584775"/>
            <a:chOff x="-4015051" y="6854785"/>
            <a:chExt cx="2619637" cy="584775"/>
          </a:xfrm>
        </p:grpSpPr>
        <p:sp>
          <p:nvSpPr>
            <p:cNvPr id="5" name="TextBox 4"/>
            <p:cNvSpPr txBox="1"/>
            <p:nvPr/>
          </p:nvSpPr>
          <p:spPr>
            <a:xfrm>
              <a:off x="-3674189" y="6854785"/>
              <a:ext cx="2278775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smtClean="0">
                  <a:solidFill>
                    <a:srgbClr val="0000CC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rPr>
                <a:t>관포지교</a:t>
              </a:r>
              <a:endParaRPr lang="ko-KR" altLang="en-US" sz="3200" dirty="0">
                <a:solidFill>
                  <a:srgbClr val="0000CC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endParaRPr>
            </a:p>
          </p:txBody>
        </p:sp>
        <p:grpSp>
          <p:nvGrpSpPr>
            <p:cNvPr id="1010" name="그룹 1010"/>
            <p:cNvGrpSpPr/>
            <p:nvPr/>
          </p:nvGrpSpPr>
          <p:grpSpPr>
            <a:xfrm>
              <a:off x="-4015051" y="6944783"/>
              <a:ext cx="404778" cy="404778"/>
              <a:chOff x="1572407" y="5986979"/>
              <a:chExt cx="404778" cy="404778"/>
            </a:xfrm>
          </p:grpSpPr>
          <p:pic>
            <p:nvPicPr>
              <p:cNvPr id="3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572407" y="5986979"/>
                <a:ext cx="404778" cy="404778"/>
              </a:xfrm>
              <a:prstGeom prst="rect">
                <a:avLst/>
              </a:prstGeom>
            </p:spPr>
          </p:pic>
        </p:grpSp>
      </p:grpSp>
      <p:grpSp>
        <p:nvGrpSpPr>
          <p:cNvPr id="26" name="그룹 25"/>
          <p:cNvGrpSpPr/>
          <p:nvPr/>
        </p:nvGrpSpPr>
        <p:grpSpPr>
          <a:xfrm>
            <a:off x="932497" y="6269298"/>
            <a:ext cx="3170852" cy="584775"/>
            <a:chOff x="-4015051" y="8024335"/>
            <a:chExt cx="3170852" cy="584775"/>
          </a:xfrm>
        </p:grpSpPr>
        <p:sp>
          <p:nvSpPr>
            <p:cNvPr id="11" name="TextBox 10"/>
            <p:cNvSpPr txBox="1"/>
            <p:nvPr/>
          </p:nvSpPr>
          <p:spPr>
            <a:xfrm>
              <a:off x="-3674190" y="8024335"/>
              <a:ext cx="282999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smtClean="0">
                  <a:solidFill>
                    <a:srgbClr val="0000CC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rPr>
                <a:t>간담상조</a:t>
              </a:r>
              <a:endParaRPr lang="ko-KR" altLang="en-US" sz="3200" dirty="0">
                <a:solidFill>
                  <a:srgbClr val="0000CC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endParaRPr>
            </a:p>
          </p:txBody>
        </p:sp>
        <p:grpSp>
          <p:nvGrpSpPr>
            <p:cNvPr id="41" name="그룹 1010"/>
            <p:cNvGrpSpPr/>
            <p:nvPr/>
          </p:nvGrpSpPr>
          <p:grpSpPr>
            <a:xfrm>
              <a:off x="-4015051" y="8090489"/>
              <a:ext cx="404778" cy="404778"/>
              <a:chOff x="1572407" y="5986979"/>
              <a:chExt cx="404778" cy="404778"/>
            </a:xfrm>
          </p:grpSpPr>
          <p:pic>
            <p:nvPicPr>
              <p:cNvPr id="42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572407" y="5986979"/>
                <a:ext cx="404778" cy="404778"/>
              </a:xfrm>
              <a:prstGeom prst="rect">
                <a:avLst/>
              </a:prstGeom>
            </p:spPr>
          </p:pic>
        </p:grpSp>
      </p:grpSp>
      <p:grpSp>
        <p:nvGrpSpPr>
          <p:cNvPr id="24" name="그룹 23"/>
          <p:cNvGrpSpPr/>
          <p:nvPr/>
        </p:nvGrpSpPr>
        <p:grpSpPr>
          <a:xfrm>
            <a:off x="942980" y="5101910"/>
            <a:ext cx="2905319" cy="584775"/>
            <a:chOff x="-4013209" y="7439560"/>
            <a:chExt cx="2905319" cy="584775"/>
          </a:xfrm>
        </p:grpSpPr>
        <p:sp>
          <p:nvSpPr>
            <p:cNvPr id="8" name="TextBox 7"/>
            <p:cNvSpPr txBox="1"/>
            <p:nvPr/>
          </p:nvSpPr>
          <p:spPr>
            <a:xfrm>
              <a:off x="-3665217" y="7439560"/>
              <a:ext cx="255732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ko-KR" altLang="en-US" sz="3200" dirty="0" smtClean="0">
                  <a:solidFill>
                    <a:srgbClr val="0000CC"/>
                  </a:solidFill>
                  <a:latin typeface="휴먼엑스포" panose="02030504000101010101" pitchFamily="18" charset="-127"/>
                  <a:ea typeface="휴먼엑스포" panose="02030504000101010101" pitchFamily="18" charset="-127"/>
                </a:rPr>
                <a:t>막역지우</a:t>
              </a:r>
              <a:endParaRPr lang="ko-KR" altLang="en-US" sz="3200" dirty="0">
                <a:solidFill>
                  <a:srgbClr val="0000CC"/>
                </a:solidFill>
                <a:latin typeface="휴먼엑스포" panose="02030504000101010101" pitchFamily="18" charset="-127"/>
                <a:ea typeface="휴먼엑스포" panose="02030504000101010101" pitchFamily="18" charset="-127"/>
              </a:endParaRPr>
            </a:p>
          </p:txBody>
        </p:sp>
        <p:grpSp>
          <p:nvGrpSpPr>
            <p:cNvPr id="43" name="그룹 1010"/>
            <p:cNvGrpSpPr/>
            <p:nvPr/>
          </p:nvGrpSpPr>
          <p:grpSpPr>
            <a:xfrm>
              <a:off x="-4013209" y="7495572"/>
              <a:ext cx="404778" cy="404778"/>
              <a:chOff x="1572407" y="5986979"/>
              <a:chExt cx="404778" cy="404778"/>
            </a:xfrm>
          </p:grpSpPr>
          <p:pic>
            <p:nvPicPr>
              <p:cNvPr id="44" name="Object 31"/>
              <p:cNvPicPr>
                <a:picLocks noChangeAspect="1"/>
              </p:cNvPicPr>
              <p:nvPr/>
            </p:nvPicPr>
            <p:blipFill>
              <a:blip r:embed="rId12" cstate="print"/>
              <a:stretch>
                <a:fillRect/>
              </a:stretch>
            </p:blipFill>
            <p:spPr>
              <a:xfrm>
                <a:off x="1572407" y="5986979"/>
                <a:ext cx="404778" cy="404778"/>
              </a:xfrm>
              <a:prstGeom prst="rect">
                <a:avLst/>
              </a:prstGeom>
            </p:spPr>
          </p:pic>
        </p:grpSp>
      </p:grpSp>
      <p:sp>
        <p:nvSpPr>
          <p:cNvPr id="7" name="TextBox 6"/>
          <p:cNvSpPr txBox="1"/>
          <p:nvPr/>
        </p:nvSpPr>
        <p:spPr>
          <a:xfrm>
            <a:off x="967838" y="4701093"/>
            <a:ext cx="7845311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친구 사이가 다정함을 이르는 말</a:t>
            </a:r>
            <a:r>
              <a:rPr lang="en-US" altLang="ko-KR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매우 다정하고 허물없는 </a:t>
            </a:r>
            <a:r>
              <a:rPr lang="ko-KR" altLang="en-US" sz="2200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친구사이</a:t>
            </a:r>
            <a:endParaRPr lang="ko-KR" altLang="en-US" sz="22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072235" y="5562700"/>
            <a:ext cx="763651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마음이 맞아 서로 거스르는 일이 없는</a:t>
            </a:r>
            <a:r>
              <a:rPr lang="en-US" altLang="ko-KR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생사를 같이 할 수 있는 </a:t>
            </a:r>
            <a:endParaRPr lang="en-US" altLang="ko-KR" sz="22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친밀한 벗</a:t>
            </a:r>
            <a:endParaRPr lang="ko-KR" altLang="en-US" sz="22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31204" y="6725452"/>
            <a:ext cx="68633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‘</a:t>
            </a:r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간과 쓸개를 내놓고 서로에게 내보인다</a:t>
            </a:r>
            <a:r>
              <a:rPr lang="en-US" altLang="ko-KR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’</a:t>
            </a:r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라는 뜻으로</a:t>
            </a:r>
            <a:r>
              <a:rPr lang="en-US" altLang="ko-KR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</a:p>
          <a:p>
            <a:r>
              <a:rPr lang="en-US" altLang="ko-KR" sz="22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서로 마음을 터놓고 친밀히 사귐</a:t>
            </a:r>
            <a:endParaRPr lang="ko-KR" altLang="en-US" sz="22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 rot="21320349">
            <a:off x="7299053" y="7624588"/>
            <a:ext cx="28194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HY얕은샘물M" panose="02030600000101010101" pitchFamily="18" charset="-127"/>
                <a:ea typeface="HY얕은샘물M" panose="02030600000101010101" pitchFamily="18" charset="-127"/>
              </a:rPr>
              <a:t>친구야</a:t>
            </a:r>
            <a:r>
              <a:rPr lang="en-US" altLang="ko-KR" sz="2400" dirty="0" smtClean="0">
                <a:latin typeface="HY얕은샘물M" panose="02030600000101010101" pitchFamily="18" charset="-127"/>
                <a:ea typeface="HY얕은샘물M" panose="02030600000101010101" pitchFamily="18" charset="-127"/>
              </a:rPr>
              <a:t>~</a:t>
            </a:r>
          </a:p>
          <a:p>
            <a:r>
              <a:rPr lang="ko-KR" altLang="en-US" sz="2400" dirty="0" smtClean="0">
                <a:latin typeface="HY얕은샘물M" panose="02030600000101010101" pitchFamily="18" charset="-127"/>
                <a:ea typeface="HY얕은샘물M" panose="02030600000101010101" pitchFamily="18" charset="-127"/>
              </a:rPr>
              <a:t>앞으로 잘 지내보자</a:t>
            </a:r>
            <a:r>
              <a:rPr lang="en-US" altLang="ko-KR" sz="2400" dirty="0" smtClean="0">
                <a:latin typeface="HY얕은샘물M" panose="02030600000101010101" pitchFamily="18" charset="-127"/>
                <a:ea typeface="HY얕은샘물M" panose="02030600000101010101" pitchFamily="18" charset="-127"/>
              </a:rPr>
              <a:t>~</a:t>
            </a:r>
            <a:endParaRPr lang="ko-KR" altLang="en-US" sz="2400" dirty="0">
              <a:latin typeface="HY얕은샘물M" panose="02030600000101010101" pitchFamily="18" charset="-127"/>
              <a:ea typeface="HY얕은샘물M" panose="02030600000101010101" pitchFamily="18" charset="-127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6464929" y="12718383"/>
            <a:ext cx="2971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출처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미리캔버스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네이버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78</Words>
  <Application>Microsoft Office PowerPoint</Application>
  <PresentationFormat>사용자 지정</PresentationFormat>
  <Paragraphs>21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1" baseType="lpstr">
      <vt:lpstr>?? ??</vt:lpstr>
      <vt:lpstr>HY얕은샘물M</vt:lpstr>
      <vt:lpstr>HY엽서M</vt:lpstr>
      <vt:lpstr>HY헤드라인M</vt:lpstr>
      <vt:lpstr>굴림</vt:lpstr>
      <vt:lpstr>휴먼모음T</vt:lpstr>
      <vt:lpstr>휴먼엑스포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11</cp:revision>
  <dcterms:created xsi:type="dcterms:W3CDTF">2021-02-22T15:08:06Z</dcterms:created>
  <dcterms:modified xsi:type="dcterms:W3CDTF">2021-02-26T04:23:12Z</dcterms:modified>
</cp:coreProperties>
</file>