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894787"/>
    <a:srgbClr val="FF7C80"/>
    <a:srgbClr val="D7B1D6"/>
    <a:srgbClr val="E6E6E6"/>
    <a:srgbClr val="A1539F"/>
    <a:srgbClr val="000000"/>
    <a:srgbClr val="A153A0"/>
    <a:srgbClr val="2BA6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1818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7873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318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387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18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018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4689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698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99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672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963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39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CEADA-17F8-4F60-8828-315ECF98A6A3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B3212-430A-4AD5-B7D4-A82B441345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62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vftLnu9Yo6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F798E6E-D12E-4457-810A-87B26ABA3E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55" t="80" r="10357" b="77026"/>
          <a:stretch/>
        </p:blipFill>
        <p:spPr>
          <a:xfrm>
            <a:off x="0" y="0"/>
            <a:ext cx="5105400" cy="167313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15E9731-8A28-42AF-AFBB-81CCB50C0E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55" t="80" r="18787" b="77026"/>
          <a:stretch/>
        </p:blipFill>
        <p:spPr>
          <a:xfrm>
            <a:off x="4572000" y="-1"/>
            <a:ext cx="4572000" cy="167313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90128B3-6884-42AB-86D1-FADAB1E377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150" t="80" r="10207" b="77026"/>
          <a:stretch/>
        </p:blipFill>
        <p:spPr>
          <a:xfrm>
            <a:off x="4343399" y="0"/>
            <a:ext cx="800101" cy="167313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D2A9C5DC-2DF2-440B-AB72-5D9581A5A145}"/>
              </a:ext>
            </a:extLst>
          </p:cNvPr>
          <p:cNvGrpSpPr/>
          <p:nvPr/>
        </p:nvGrpSpPr>
        <p:grpSpPr>
          <a:xfrm>
            <a:off x="245284" y="2406013"/>
            <a:ext cx="5488595" cy="929640"/>
            <a:chOff x="327652" y="1489166"/>
            <a:chExt cx="5488595" cy="92964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D4BFED8-99EC-4F15-B892-33B6F6227E42}"/>
                </a:ext>
              </a:extLst>
            </p:cNvPr>
            <p:cNvSpPr txBox="1"/>
            <p:nvPr/>
          </p:nvSpPr>
          <p:spPr>
            <a:xfrm>
              <a:off x="392967" y="1587809"/>
              <a:ext cx="542328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800" b="1" dirty="0">
                  <a:solidFill>
                    <a:schemeClr val="bg1">
                      <a:lumMod val="8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1CB1501-B8DD-45AF-BF74-9B6166318A74}"/>
                </a:ext>
              </a:extLst>
            </p:cNvPr>
            <p:cNvSpPr txBox="1"/>
            <p:nvPr/>
          </p:nvSpPr>
          <p:spPr>
            <a:xfrm>
              <a:off x="327652" y="1489166"/>
              <a:ext cx="542328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48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7464F7B-DBE5-4564-A597-47C1023B2191}"/>
              </a:ext>
            </a:extLst>
          </p:cNvPr>
          <p:cNvSpPr txBox="1"/>
          <p:nvPr/>
        </p:nvSpPr>
        <p:spPr>
          <a:xfrm>
            <a:off x="310599" y="3425665"/>
            <a:ext cx="4570482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사과를 할 때는 이렇게</a:t>
            </a:r>
            <a:r>
              <a:rPr lang="en-US" altLang="ko-KR" sz="28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</a:p>
          <a:p>
            <a:endParaRPr lang="en-US" altLang="ko-KR" sz="500" dirty="0">
              <a:solidFill>
                <a:srgbClr val="A153A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대화를 해봅시다</a:t>
            </a:r>
            <a:r>
              <a:rPr lang="en-US" altLang="ko-KR" sz="2400" dirty="0">
                <a:solidFill>
                  <a:srgbClr val="A153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400" dirty="0">
              <a:solidFill>
                <a:srgbClr val="A153A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F8BF6C91-E643-45E1-97A5-C52CFF897B5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264" y="6039271"/>
            <a:ext cx="2157473" cy="57325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DA3F456-B29C-4913-AADD-6370D7ABBA79}"/>
              </a:ext>
            </a:extLst>
          </p:cNvPr>
          <p:cNvSpPr txBox="1"/>
          <p:nvPr/>
        </p:nvSpPr>
        <p:spPr>
          <a:xfrm>
            <a:off x="310599" y="2076090"/>
            <a:ext cx="46313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경상남도교육청 민주시민교육과 성인식개선담당</a:t>
            </a:r>
          </a:p>
        </p:txBody>
      </p:sp>
    </p:spTree>
    <p:extLst>
      <p:ext uri="{BB962C8B-B14F-4D97-AF65-F5344CB8AC3E}">
        <p14:creationId xmlns:p14="http://schemas.microsoft.com/office/powerpoint/2010/main" val="1266139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2406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함께 생각해 봅시다</a:t>
            </a:r>
          </a:p>
        </p:txBody>
      </p:sp>
      <p:pic>
        <p:nvPicPr>
          <p:cNvPr id="3" name="그래픽 2" descr="고객 검토">
            <a:extLst>
              <a:ext uri="{FF2B5EF4-FFF2-40B4-BE49-F238E27FC236}">
                <a16:creationId xmlns:a16="http://schemas.microsoft.com/office/drawing/2014/main" id="{6DA6BCB9-17EA-4FC0-BCA4-84A9E82D2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1558" y="275285"/>
            <a:ext cx="914400" cy="9144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387201" y="1419924"/>
            <a:ext cx="836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친구의 발을 실수로 밟았을 때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아래의 사과방법 두가지의 차이를 비교해 보세요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55B6375-4744-4084-A096-52AE0BD66022}"/>
              </a:ext>
            </a:extLst>
          </p:cNvPr>
          <p:cNvSpPr txBox="1"/>
          <p:nvPr/>
        </p:nvSpPr>
        <p:spPr>
          <a:xfrm>
            <a:off x="454290" y="1944160"/>
            <a:ext cx="17171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기존 사과방법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F0CB8A-34F9-43E6-8BA4-CA351E235FC4}"/>
              </a:ext>
            </a:extLst>
          </p:cNvPr>
          <p:cNvSpPr txBox="1"/>
          <p:nvPr/>
        </p:nvSpPr>
        <p:spPr>
          <a:xfrm>
            <a:off x="667532" y="2339804"/>
            <a:ext cx="5129930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잘못한 점 사과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발을 밟아서 미안해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변명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실수였어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피해에 대해 묻기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많이 아파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피해회복방법 가해자가 제시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보건실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같이 가줄까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8AC9E2B-B490-4C70-94E7-8A1D5F11A857}"/>
              </a:ext>
            </a:extLst>
          </p:cNvPr>
          <p:cNvSpPr txBox="1"/>
          <p:nvPr/>
        </p:nvSpPr>
        <p:spPr>
          <a:xfrm>
            <a:off x="454290" y="4039660"/>
            <a:ext cx="24978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사과방법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3FC30F2-8FF6-491E-976C-A2E629FB6FEE}"/>
              </a:ext>
            </a:extLst>
          </p:cNvPr>
          <p:cNvSpPr txBox="1"/>
          <p:nvPr/>
        </p:nvSpPr>
        <p:spPr>
          <a:xfrm>
            <a:off x="667532" y="4435304"/>
            <a:ext cx="4993675" cy="1308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피해와 영향 사과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아프게 해서 미안해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잘못 반성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발 밝은 건 내 잘못이야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피해회복방법 묻기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어떻게 하면 네가 덜 아플까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>
              <a:spcAft>
                <a:spcPts val="600"/>
              </a:spcAft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 책임지기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highlight>
                  <a:srgbClr val="E6E6E6"/>
                </a:highligh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내가 뭘 해야 할까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7" name="그래픽 26" descr="사과">
            <a:extLst>
              <a:ext uri="{FF2B5EF4-FFF2-40B4-BE49-F238E27FC236}">
                <a16:creationId xmlns:a16="http://schemas.microsoft.com/office/drawing/2014/main" id="{876694CC-87B5-4E29-B59A-F94BDB2095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68343" y="5759590"/>
            <a:ext cx="914400" cy="914400"/>
          </a:xfrm>
          <a:prstGeom prst="rect">
            <a:avLst/>
          </a:prstGeom>
        </p:spPr>
      </p:pic>
      <p:pic>
        <p:nvPicPr>
          <p:cNvPr id="28" name="그래픽 27" descr="사과">
            <a:extLst>
              <a:ext uri="{FF2B5EF4-FFF2-40B4-BE49-F238E27FC236}">
                <a16:creationId xmlns:a16="http://schemas.microsoft.com/office/drawing/2014/main" id="{36F4FD16-FF94-4FD4-B1AF-EC750EBE6A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57222" y="6096548"/>
            <a:ext cx="568321" cy="568321"/>
          </a:xfrm>
          <a:prstGeom prst="rect">
            <a:avLst/>
          </a:prstGeom>
        </p:spPr>
      </p:pic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365F1382-57C5-4F84-AB44-8397D8BFDAE9}"/>
              </a:ext>
            </a:extLst>
          </p:cNvPr>
          <p:cNvSpPr/>
          <p:nvPr/>
        </p:nvSpPr>
        <p:spPr>
          <a:xfrm>
            <a:off x="757646" y="1944160"/>
            <a:ext cx="435428" cy="3385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5C0C8368-ED0C-47F4-9CEB-FD6E78398FF3}"/>
              </a:ext>
            </a:extLst>
          </p:cNvPr>
          <p:cNvSpPr/>
          <p:nvPr/>
        </p:nvSpPr>
        <p:spPr>
          <a:xfrm>
            <a:off x="757645" y="4029125"/>
            <a:ext cx="1245325" cy="3385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02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4168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영상을 보면서 함께 생각해 봅시다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387201" y="1419924"/>
            <a:ext cx="2520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사과와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위드유의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의미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그래픽 15" descr="프레젠테이션 미디어">
            <a:extLst>
              <a:ext uri="{FF2B5EF4-FFF2-40B4-BE49-F238E27FC236}">
                <a16:creationId xmlns:a16="http://schemas.microsoft.com/office/drawing/2014/main" id="{EF5DC302-F020-440A-AE2F-4F8B10BF2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4538" y="256775"/>
            <a:ext cx="951420" cy="951420"/>
          </a:xfrm>
          <a:prstGeom prst="rect">
            <a:avLst/>
          </a:prstGeom>
        </p:spPr>
      </p:pic>
      <p:pic>
        <p:nvPicPr>
          <p:cNvPr id="6" name="그래픽 5" descr="인터넷">
            <a:hlinkClick r:id="rId4"/>
            <a:extLst>
              <a:ext uri="{FF2B5EF4-FFF2-40B4-BE49-F238E27FC236}">
                <a16:creationId xmlns:a16="http://schemas.microsoft.com/office/drawing/2014/main" id="{03357CBA-2D63-4F4C-9C20-77DE1BE0AB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753197" y="1586463"/>
            <a:ext cx="5637606" cy="563760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4EBC4B8-9E57-4694-9C85-DB2EB68A485F}"/>
              </a:ext>
            </a:extLst>
          </p:cNvPr>
          <p:cNvSpPr txBox="1"/>
          <p:nvPr/>
        </p:nvSpPr>
        <p:spPr>
          <a:xfrm>
            <a:off x="387201" y="1777531"/>
            <a:ext cx="381386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* 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아래 그림을 클릭하면 유튜브 동영상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(5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분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050" dirty="0">
                <a:solidFill>
                  <a:srgbClr val="FF0000"/>
                </a:solidFill>
                <a:latin typeface="+mn-ea"/>
              </a:rPr>
              <a:t>으로 연결됩니다</a:t>
            </a:r>
            <a:r>
              <a:rPr lang="en-US" altLang="ko-KR" sz="1050" dirty="0">
                <a:solidFill>
                  <a:srgbClr val="FF0000"/>
                </a:solidFill>
                <a:latin typeface="+mn-ea"/>
              </a:rPr>
              <a:t>.</a:t>
            </a:r>
            <a:endParaRPr lang="ko-KR" altLang="en-US" sz="105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6545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947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E4E33991-0601-4AEF-A355-2D0834C49B87}"/>
              </a:ext>
            </a:extLst>
          </p:cNvPr>
          <p:cNvSpPr/>
          <p:nvPr/>
        </p:nvSpPr>
        <p:spPr>
          <a:xfrm>
            <a:off x="261257" y="1193804"/>
            <a:ext cx="8621486" cy="6030265"/>
          </a:xfrm>
          <a:prstGeom prst="roundRect">
            <a:avLst>
              <a:gd name="adj" fmla="val 58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382212-0784-4523-9BE7-A19702F29F93}"/>
              </a:ext>
            </a:extLst>
          </p:cNvPr>
          <p:cNvSpPr txBox="1"/>
          <p:nvPr/>
        </p:nvSpPr>
        <p:spPr>
          <a:xfrm>
            <a:off x="1285958" y="732485"/>
            <a:ext cx="3688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피해회복중심 사과는 이렇게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  <a:endParaRPr lang="ko-KR" altLang="en-US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CACA3A-B749-47B5-8EF1-11A8EB8478D4}"/>
              </a:ext>
            </a:extLst>
          </p:cNvPr>
          <p:cNvSpPr txBox="1"/>
          <p:nvPr/>
        </p:nvSpPr>
        <p:spPr>
          <a:xfrm>
            <a:off x="466447" y="1640577"/>
            <a:ext cx="5355953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사과는 시간이 지나서도 할 수 있지만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US" altLang="ko-KR" sz="5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b="1" dirty="0">
                <a:solidFill>
                  <a:schemeClr val="accent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피해발생 시점에 바로 하는 것이 가장 좋습니다</a:t>
            </a:r>
            <a:r>
              <a:rPr lang="en-US" altLang="ko-KR" b="1" dirty="0">
                <a:solidFill>
                  <a:schemeClr val="accent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b="1" dirty="0">
              <a:solidFill>
                <a:schemeClr val="accent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5" name="그래픽 14" descr="사과">
            <a:extLst>
              <a:ext uri="{FF2B5EF4-FFF2-40B4-BE49-F238E27FC236}">
                <a16:creationId xmlns:a16="http://schemas.microsoft.com/office/drawing/2014/main" id="{62BE238E-3330-4D62-8F3F-F684399D7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6447" y="303830"/>
            <a:ext cx="828765" cy="82876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9E7F3B0-A349-45D3-977D-AC855B7FCF6E}"/>
              </a:ext>
            </a:extLst>
          </p:cNvPr>
          <p:cNvSpPr txBox="1"/>
          <p:nvPr/>
        </p:nvSpPr>
        <p:spPr>
          <a:xfrm>
            <a:off x="466447" y="2625959"/>
            <a:ext cx="5192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각자 자신의 입말로 바꾸어서 사과를 해봅시다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B08DD370-2A2E-475B-9622-5AB8D07107EB}"/>
              </a:ext>
            </a:extLst>
          </p:cNvPr>
          <p:cNvGrpSpPr/>
          <p:nvPr/>
        </p:nvGrpSpPr>
        <p:grpSpPr>
          <a:xfrm>
            <a:off x="647783" y="3140507"/>
            <a:ext cx="7354643" cy="808035"/>
            <a:chOff x="647783" y="3140507"/>
            <a:chExt cx="7354643" cy="808035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180FCE1-9F28-4D84-9FC9-764AC1B5FEC6}"/>
                </a:ext>
              </a:extLst>
            </p:cNvPr>
            <p:cNvSpPr txBox="1"/>
            <p:nvPr/>
          </p:nvSpPr>
          <p:spPr>
            <a:xfrm>
              <a:off x="647783" y="3140507"/>
              <a:ext cx="62263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잠옷을 잡고 자고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팔 아프게 해서 미안해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아프게 해서 미안해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2" name="사각형: 둥근 모서리 1">
              <a:extLst>
                <a:ext uri="{FF2B5EF4-FFF2-40B4-BE49-F238E27FC236}">
                  <a16:creationId xmlns:a16="http://schemas.microsoft.com/office/drawing/2014/main" id="{F825837E-3639-49CD-869C-6DADA230DC46}"/>
                </a:ext>
              </a:extLst>
            </p:cNvPr>
            <p:cNvSpPr/>
            <p:nvPr/>
          </p:nvSpPr>
          <p:spPr>
            <a:xfrm>
              <a:off x="4580213" y="3609988"/>
              <a:ext cx="3422213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1D8D821-F31E-4F54-B0FB-4321E38C4930}"/>
                </a:ext>
              </a:extLst>
            </p:cNvPr>
            <p:cNvSpPr txBox="1"/>
            <p:nvPr/>
          </p:nvSpPr>
          <p:spPr>
            <a:xfrm>
              <a:off x="4648623" y="3624277"/>
              <a:ext cx="335380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피해와 영향에 대한 미안함을 우선 표현</a:t>
              </a:r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C69B5A38-4870-4648-8271-CF9933F6FCC9}"/>
                </a:ext>
              </a:extLst>
            </p:cNvPr>
            <p:cNvSpPr/>
            <p:nvPr/>
          </p:nvSpPr>
          <p:spPr>
            <a:xfrm>
              <a:off x="4648623" y="3461946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516E0A9D-5D1E-4E58-A210-E6B243A77557}"/>
              </a:ext>
            </a:extLst>
          </p:cNvPr>
          <p:cNvGrpSpPr/>
          <p:nvPr/>
        </p:nvGrpSpPr>
        <p:grpSpPr>
          <a:xfrm>
            <a:off x="647783" y="4205249"/>
            <a:ext cx="8011874" cy="808035"/>
            <a:chOff x="647783" y="4142377"/>
            <a:chExt cx="8011874" cy="808035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95D5ECF-F30E-41C3-9271-C119E1EB5F12}"/>
                </a:ext>
              </a:extLst>
            </p:cNvPr>
            <p:cNvSpPr txBox="1"/>
            <p:nvPr/>
          </p:nvSpPr>
          <p:spPr>
            <a:xfrm>
              <a:off x="647783" y="4142377"/>
              <a:ext cx="61141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바지를 내리고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사진을 찍으려고 한 것은 내가 정말 </a:t>
              </a:r>
              <a:r>
                <a:rPr lang="ko-KR" altLang="en-US" sz="16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잘못했어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CD240990-2DDC-468A-9E04-990C00F6993B}"/>
                </a:ext>
              </a:extLst>
            </p:cNvPr>
            <p:cNvSpPr/>
            <p:nvPr/>
          </p:nvSpPr>
          <p:spPr>
            <a:xfrm>
              <a:off x="4580212" y="4611858"/>
              <a:ext cx="4079445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07CFB6E-B199-4E02-8B80-B305899511AC}"/>
                </a:ext>
              </a:extLst>
            </p:cNvPr>
            <p:cNvSpPr txBox="1"/>
            <p:nvPr/>
          </p:nvSpPr>
          <p:spPr>
            <a:xfrm>
              <a:off x="4648623" y="4626147"/>
              <a:ext cx="40110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피해를 끼치게 된 말이나 행동에 대한 잘못 반성</a:t>
              </a:r>
            </a:p>
          </p:txBody>
        </p:sp>
        <p:sp>
          <p:nvSpPr>
            <p:cNvPr id="35" name="이등변 삼각형 34">
              <a:extLst>
                <a:ext uri="{FF2B5EF4-FFF2-40B4-BE49-F238E27FC236}">
                  <a16:creationId xmlns:a16="http://schemas.microsoft.com/office/drawing/2014/main" id="{79BFB54C-BB28-4FE7-8065-DB4B9EC2EC41}"/>
                </a:ext>
              </a:extLst>
            </p:cNvPr>
            <p:cNvSpPr/>
            <p:nvPr/>
          </p:nvSpPr>
          <p:spPr>
            <a:xfrm>
              <a:off x="4648623" y="4463816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54A419FF-2546-406F-8613-D504A3835D57}"/>
              </a:ext>
            </a:extLst>
          </p:cNvPr>
          <p:cNvGrpSpPr/>
          <p:nvPr/>
        </p:nvGrpSpPr>
        <p:grpSpPr>
          <a:xfrm>
            <a:off x="647783" y="5269991"/>
            <a:ext cx="7833942" cy="808035"/>
            <a:chOff x="647783" y="5269991"/>
            <a:chExt cx="7833942" cy="808035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B15E16E-8AAE-4C6D-9D06-06B349A7458C}"/>
                </a:ext>
              </a:extLst>
            </p:cNvPr>
            <p:cNvSpPr txBox="1"/>
            <p:nvPr/>
          </p:nvSpPr>
          <p:spPr>
            <a:xfrm>
              <a:off x="647783" y="5269991"/>
              <a:ext cx="63722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“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바지를 잡고 자지 않고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, </a:t>
              </a:r>
              <a:r>
                <a:rPr lang="ko-KR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꿈을 안 꾸려면 내가 어떻게 해야 할까</a:t>
              </a:r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?”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7362FAA5-C537-4BD2-AAEC-FF14905CE593}"/>
                </a:ext>
              </a:extLst>
            </p:cNvPr>
            <p:cNvSpPr/>
            <p:nvPr/>
          </p:nvSpPr>
          <p:spPr>
            <a:xfrm>
              <a:off x="4580213" y="5739472"/>
              <a:ext cx="3901512" cy="33855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29D2BB3-1AF7-4B48-AEDD-BC4E755F0BC6}"/>
                </a:ext>
              </a:extLst>
            </p:cNvPr>
            <p:cNvSpPr txBox="1"/>
            <p:nvPr/>
          </p:nvSpPr>
          <p:spPr>
            <a:xfrm>
              <a:off x="4648623" y="5753761"/>
              <a:ext cx="38331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>
                  <a:solidFill>
                    <a:srgbClr val="894787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피해회복 방법을 물어보고 피해회복 책임지기</a:t>
              </a:r>
            </a:p>
          </p:txBody>
        </p:sp>
        <p:sp>
          <p:nvSpPr>
            <p:cNvPr id="39" name="이등변 삼각형 38">
              <a:extLst>
                <a:ext uri="{FF2B5EF4-FFF2-40B4-BE49-F238E27FC236}">
                  <a16:creationId xmlns:a16="http://schemas.microsoft.com/office/drawing/2014/main" id="{F0A8695F-910F-4170-A0DE-E97C5D8FF6B7}"/>
                </a:ext>
              </a:extLst>
            </p:cNvPr>
            <p:cNvSpPr/>
            <p:nvPr/>
          </p:nvSpPr>
          <p:spPr>
            <a:xfrm>
              <a:off x="4648623" y="5591430"/>
              <a:ext cx="176187" cy="209092"/>
            </a:xfrm>
            <a:prstGeom prst="triangle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8804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227</Words>
  <Application>Microsoft Office PowerPoint</Application>
  <PresentationFormat>화면 슬라이드 쇼(4:3)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1" baseType="lpstr">
      <vt:lpstr>HY헤드라인M</vt:lpstr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2022-12-07T13:26:39Z</dcterms:created>
  <dcterms:modified xsi:type="dcterms:W3CDTF">2022-12-07T14:11:37Z</dcterms:modified>
</cp:coreProperties>
</file>