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A97E"/>
    <a:srgbClr val="D86016"/>
    <a:srgbClr val="602E04"/>
    <a:srgbClr val="DE6F00"/>
    <a:srgbClr val="B05408"/>
    <a:srgbClr val="F06730"/>
    <a:srgbClr val="EB5C35"/>
    <a:srgbClr val="D84016"/>
    <a:srgbClr val="361B00"/>
    <a:srgbClr val="004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그룹 1004"/>
          <p:cNvGrpSpPr/>
          <p:nvPr/>
        </p:nvGrpSpPr>
        <p:grpSpPr>
          <a:xfrm>
            <a:off x="204787" y="10401454"/>
            <a:ext cx="9043988" cy="2476346"/>
            <a:chOff x="0" y="7197845"/>
            <a:chExt cx="10285714" cy="3087870"/>
          </a:xfrm>
        </p:grpSpPr>
        <p:pic>
          <p:nvPicPr>
            <p:cNvPr id="47" name="Object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197845"/>
              <a:ext cx="10285714" cy="3087870"/>
            </a:xfrm>
            <a:prstGeom prst="rect">
              <a:avLst/>
            </a:prstGeom>
          </p:spPr>
        </p:pic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94" y="586137"/>
            <a:ext cx="1228897" cy="1442248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04787" y="457200"/>
            <a:ext cx="8839199" cy="2590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000" dirty="0" smtClean="0">
                <a:solidFill>
                  <a:srgbClr val="0066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 </a:t>
            </a:r>
            <a:r>
              <a:rPr lang="en-US" altLang="ko-KR" sz="4000" dirty="0" smtClean="0">
                <a:solidFill>
                  <a:srgbClr val="0066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  </a:t>
            </a:r>
            <a:endParaRPr lang="en-US" altLang="ko-KR" sz="3000" spc="-300" dirty="0" smtClean="0">
              <a:solidFill>
                <a:srgbClr val="00421E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3000" b="1" spc="-300" dirty="0">
                <a:solidFill>
                  <a:srgbClr val="00421E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en-US" altLang="ko-KR" sz="3000" b="1" spc="-300" dirty="0" smtClean="0">
                <a:solidFill>
                  <a:srgbClr val="00421E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                     11</a:t>
            </a:r>
            <a:r>
              <a:rPr lang="ko-KR" altLang="en-US" sz="3000" b="1" spc="-300" dirty="0" smtClean="0">
                <a:solidFill>
                  <a:srgbClr val="00421E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월 </a:t>
            </a:r>
            <a:r>
              <a:rPr lang="en-US" altLang="ko-KR" sz="3000" b="1" spc="-300" dirty="0">
                <a:solidFill>
                  <a:srgbClr val="00421E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11</a:t>
            </a:r>
            <a:r>
              <a:rPr lang="ko-KR" altLang="en-US" sz="3000" b="1" spc="-300" dirty="0">
                <a:solidFill>
                  <a:srgbClr val="00421E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일은 농업인의 날입니다</a:t>
            </a:r>
            <a:r>
              <a:rPr lang="en-US" altLang="ko-KR" sz="3000" b="1" spc="-300" dirty="0" smtClean="0">
                <a:solidFill>
                  <a:srgbClr val="00421E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!  </a:t>
            </a:r>
          </a:p>
          <a:p>
            <a:pPr algn="ctr">
              <a:lnSpc>
                <a:spcPct val="150000"/>
              </a:lnSpc>
            </a:pPr>
            <a:r>
              <a:rPr lang="ko-KR" altLang="en-US" sz="8000" dirty="0" err="1" smtClean="0">
                <a:solidFill>
                  <a:srgbClr val="FF4F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옛체" panose="02030504000101010101" pitchFamily="18" charset="-127"/>
                <a:ea typeface="휴먼옛체" panose="02030504000101010101" pitchFamily="18" charset="-127"/>
              </a:rPr>
              <a:t>쌀사랑</a:t>
            </a:r>
            <a:r>
              <a:rPr lang="ko-KR" altLang="en-US" sz="8000" dirty="0" smtClean="0">
                <a:solidFill>
                  <a:srgbClr val="361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옛체" panose="02030504000101010101" pitchFamily="18" charset="-127"/>
                <a:ea typeface="휴먼옛체" panose="02030504000101010101" pitchFamily="18" charset="-127"/>
              </a:rPr>
              <a:t> </a:t>
            </a:r>
            <a:r>
              <a:rPr lang="ko-KR" altLang="en-US" sz="8000" dirty="0" err="1" smtClean="0">
                <a:solidFill>
                  <a:srgbClr val="361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옛체" panose="02030504000101010101" pitchFamily="18" charset="-127"/>
                <a:ea typeface="휴먼옛체" panose="02030504000101010101" pitchFamily="18" charset="-127"/>
              </a:rPr>
              <a:t>가래떡데이</a:t>
            </a:r>
            <a:endParaRPr lang="ko-KR" altLang="en-US" sz="8000" dirty="0">
              <a:solidFill>
                <a:srgbClr val="361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옛체" panose="02030504000101010101" pitchFamily="18" charset="-127"/>
              <a:ea typeface="휴먼옛체" panose="0203050400010101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150563" y="1856666"/>
            <a:ext cx="4272352" cy="224666"/>
            <a:chOff x="4014786" y="1456344"/>
            <a:chExt cx="4272352" cy="224666"/>
          </a:xfrm>
        </p:grpSpPr>
        <p:grpSp>
          <p:nvGrpSpPr>
            <p:cNvPr id="52" name="그룹 1010"/>
            <p:cNvGrpSpPr/>
            <p:nvPr/>
          </p:nvGrpSpPr>
          <p:grpSpPr>
            <a:xfrm>
              <a:off x="5033575" y="1473432"/>
              <a:ext cx="217957" cy="207578"/>
              <a:chOff x="4307252" y="1134584"/>
              <a:chExt cx="217957" cy="207578"/>
            </a:xfrm>
          </p:grpSpPr>
          <p:pic>
            <p:nvPicPr>
              <p:cNvPr id="53" name="Object 28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307252" y="1134584"/>
                <a:ext cx="217957" cy="207578"/>
              </a:xfrm>
              <a:prstGeom prst="rect">
                <a:avLst/>
              </a:prstGeom>
            </p:spPr>
          </p:pic>
        </p:grpSp>
        <p:grpSp>
          <p:nvGrpSpPr>
            <p:cNvPr id="54" name="그룹 1011"/>
            <p:cNvGrpSpPr/>
            <p:nvPr/>
          </p:nvGrpSpPr>
          <p:grpSpPr>
            <a:xfrm>
              <a:off x="6052363" y="1464888"/>
              <a:ext cx="207578" cy="186821"/>
              <a:chOff x="4992261" y="1134584"/>
              <a:chExt cx="207578" cy="186821"/>
            </a:xfrm>
          </p:grpSpPr>
          <p:pic>
            <p:nvPicPr>
              <p:cNvPr id="55" name="Object 31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992261" y="1134584"/>
                <a:ext cx="207578" cy="186821"/>
              </a:xfrm>
              <a:prstGeom prst="rect">
                <a:avLst/>
              </a:prstGeom>
            </p:spPr>
          </p:pic>
        </p:grpSp>
        <p:grpSp>
          <p:nvGrpSpPr>
            <p:cNvPr id="56" name="그룹 1012"/>
            <p:cNvGrpSpPr/>
            <p:nvPr/>
          </p:nvGrpSpPr>
          <p:grpSpPr>
            <a:xfrm>
              <a:off x="7060772" y="1456344"/>
              <a:ext cx="217957" cy="186821"/>
              <a:chOff x="5687649" y="1134584"/>
              <a:chExt cx="217957" cy="186821"/>
            </a:xfrm>
          </p:grpSpPr>
          <p:pic>
            <p:nvPicPr>
              <p:cNvPr id="57" name="Object 34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687649" y="1134584"/>
                <a:ext cx="217957" cy="186821"/>
              </a:xfrm>
              <a:prstGeom prst="rect">
                <a:avLst/>
              </a:prstGeom>
            </p:spPr>
          </p:pic>
        </p:grpSp>
        <p:grpSp>
          <p:nvGrpSpPr>
            <p:cNvPr id="58" name="그룹 1013"/>
            <p:cNvGrpSpPr/>
            <p:nvPr/>
          </p:nvGrpSpPr>
          <p:grpSpPr>
            <a:xfrm>
              <a:off x="8079560" y="1484007"/>
              <a:ext cx="207578" cy="186821"/>
              <a:chOff x="6372658" y="1134584"/>
              <a:chExt cx="207578" cy="186821"/>
            </a:xfrm>
          </p:grpSpPr>
          <p:pic>
            <p:nvPicPr>
              <p:cNvPr id="59" name="Object 37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372658" y="1134584"/>
                <a:ext cx="207578" cy="186821"/>
              </a:xfrm>
              <a:prstGeom prst="rect">
                <a:avLst/>
              </a:prstGeom>
            </p:spPr>
          </p:pic>
        </p:grpSp>
        <p:grpSp>
          <p:nvGrpSpPr>
            <p:cNvPr id="62" name="그룹 1014"/>
            <p:cNvGrpSpPr/>
            <p:nvPr/>
          </p:nvGrpSpPr>
          <p:grpSpPr>
            <a:xfrm>
              <a:off x="4014786" y="1484007"/>
              <a:ext cx="217957" cy="186821"/>
              <a:chOff x="7068046" y="1134584"/>
              <a:chExt cx="217957" cy="186821"/>
            </a:xfrm>
          </p:grpSpPr>
          <p:pic>
            <p:nvPicPr>
              <p:cNvPr id="63" name="Object 40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7068046" y="1134584"/>
                <a:ext cx="217957" cy="186821"/>
              </a:xfrm>
              <a:prstGeom prst="rect">
                <a:avLst/>
              </a:prstGeom>
            </p:spPr>
          </p:pic>
        </p:grp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038" y="457199"/>
            <a:ext cx="935694" cy="1624133"/>
          </a:xfrm>
          <a:prstGeom prst="rect">
            <a:avLst/>
          </a:prstGeom>
        </p:spPr>
      </p:pic>
      <p:grpSp>
        <p:nvGrpSpPr>
          <p:cNvPr id="66" name="그룹 1002"/>
          <p:cNvGrpSpPr/>
          <p:nvPr/>
        </p:nvGrpSpPr>
        <p:grpSpPr>
          <a:xfrm>
            <a:off x="1433666" y="1052882"/>
            <a:ext cx="581220" cy="581220"/>
            <a:chOff x="1982374" y="1539362"/>
            <a:chExt cx="581220" cy="581220"/>
          </a:xfrm>
        </p:grpSpPr>
        <p:pic>
          <p:nvPicPr>
            <p:cNvPr id="67" name="Object 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82374" y="1539362"/>
              <a:ext cx="581220" cy="581220"/>
            </a:xfrm>
            <a:prstGeom prst="rect">
              <a:avLst/>
            </a:prstGeom>
          </p:spPr>
        </p:pic>
      </p:grpSp>
      <p:sp>
        <p:nvSpPr>
          <p:cNvPr id="45" name="모서리가 둥근 직사각형 44"/>
          <p:cNvSpPr/>
          <p:nvPr/>
        </p:nvSpPr>
        <p:spPr>
          <a:xfrm>
            <a:off x="387009" y="3244310"/>
            <a:ext cx="8482334" cy="7955982"/>
          </a:xfrm>
          <a:prstGeom prst="roundRect">
            <a:avLst/>
          </a:prstGeom>
          <a:solidFill>
            <a:srgbClr val="D4A97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800" spc="-150" dirty="0" smtClean="0">
              <a:solidFill>
                <a:srgbClr val="602E04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3000" b="1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ko-KR" altLang="en-US" sz="3000" b="1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농업인의 </a:t>
            </a:r>
            <a:r>
              <a:rPr lang="ko-KR" altLang="en-US" sz="3000" b="1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날이란</a:t>
            </a:r>
            <a:r>
              <a:rPr lang="en-US" altLang="ko-KR" sz="3000" b="1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?</a:t>
            </a:r>
          </a:p>
          <a:p>
            <a:pPr algn="ctr">
              <a:lnSpc>
                <a:spcPct val="120000"/>
              </a:lnSpc>
            </a:pP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농업인의 날이 </a:t>
            </a:r>
            <a:r>
              <a:rPr lang="en-US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11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월 </a:t>
            </a:r>
            <a:r>
              <a:rPr lang="ko-KR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11일인 이유는 한자 </a:t>
            </a:r>
            <a:r>
              <a:rPr lang="en-US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</a:t>
            </a:r>
            <a:r>
              <a:rPr lang="ko-KR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1(十一)을 합치면 흙 토(土)가 되기 때문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이며 농업이 국민경제의 근간임을 국민에게 인식시키고</a:t>
            </a:r>
            <a:r>
              <a:rPr lang="en-US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농업인의 긍지와 자부심을 </a:t>
            </a:r>
            <a:endParaRPr lang="en-US" altLang="ko-KR" sz="2300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고취하기 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위해 제정한 </a:t>
            </a:r>
            <a:r>
              <a:rPr lang="ko-KR" altLang="en-US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법정 기념일 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입니다</a:t>
            </a:r>
            <a:r>
              <a:rPr lang="en-US" altLang="ko-KR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  <a:p>
            <a:pPr algn="ctr"/>
            <a:endParaRPr lang="en-US" altLang="ko-KR" sz="800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800" spc="-15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ko-KR" altLang="en-US" sz="3000" b="1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맛있는 가래떡과 </a:t>
            </a:r>
            <a:r>
              <a:rPr lang="ko-KR" altLang="en-US" sz="3000" b="1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김의 </a:t>
            </a:r>
            <a:r>
              <a:rPr lang="ko-KR" altLang="en-US" sz="3000" b="1" spc="-150" dirty="0" err="1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콜라보</a:t>
            </a:r>
            <a:r>
              <a:rPr lang="en-US" altLang="ko-KR" sz="3000" b="1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!</a:t>
            </a:r>
          </a:p>
          <a:p>
            <a:pPr algn="ctr">
              <a:lnSpc>
                <a:spcPct val="120000"/>
              </a:lnSpc>
            </a:pP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고소한 참기름을 바른 가래떡을 김으로 돌돌 말아 먹으면 영양과 </a:t>
            </a:r>
            <a:r>
              <a:rPr lang="ko-KR" altLang="en-US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맛</a:t>
            </a:r>
            <a:r>
              <a:rPr lang="en-US" altLang="ko-KR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2300" spc="-150" dirty="0" err="1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단짠</a:t>
            </a:r>
            <a:r>
              <a:rPr lang="en-US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300" spc="-150" dirty="0" err="1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쫄깃</a:t>
            </a:r>
            <a:r>
              <a:rPr lang="ko-KR" altLang="en-US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en-US" altLang="ko-KR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@.@)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을 더한 별미입니다</a:t>
            </a:r>
            <a:r>
              <a:rPr lang="en-US" altLang="ko-KR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 </a:t>
            </a:r>
            <a:endParaRPr lang="en-US" altLang="ko-KR" sz="2300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우리 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쌀로 만든 건강한 간식을 먹고 </a:t>
            </a:r>
            <a:endParaRPr lang="en-US" altLang="ko-KR" sz="2300" spc="-150" dirty="0" smtClean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300" spc="-15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농업인의 </a:t>
            </a:r>
            <a:r>
              <a:rPr lang="ko-KR" altLang="en-US" sz="2300" spc="-15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노고를 </a:t>
            </a:r>
            <a:r>
              <a:rPr lang="ko-KR" altLang="en-US" sz="2300" spc="-15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되새겨 봅시다</a:t>
            </a:r>
            <a:r>
              <a:rPr lang="en-US" altLang="ko-KR" sz="2300" spc="-15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  <a:endParaRPr lang="en-US" altLang="ko-KR" sz="2300" spc="-15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269" y="3504827"/>
            <a:ext cx="1864875" cy="2472043"/>
          </a:xfrm>
          <a:prstGeom prst="rect">
            <a:avLst/>
          </a:prstGeom>
        </p:spPr>
      </p:pic>
      <p:grpSp>
        <p:nvGrpSpPr>
          <p:cNvPr id="70" name="그룹 1001"/>
          <p:cNvGrpSpPr/>
          <p:nvPr/>
        </p:nvGrpSpPr>
        <p:grpSpPr>
          <a:xfrm>
            <a:off x="2670677" y="6581211"/>
            <a:ext cx="375996" cy="483342"/>
            <a:chOff x="6785191" y="1738418"/>
            <a:chExt cx="2293957" cy="4221927"/>
          </a:xfrm>
        </p:grpSpPr>
        <p:pic>
          <p:nvPicPr>
            <p:cNvPr id="71" name="Object 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85191" y="1738418"/>
              <a:ext cx="2293957" cy="4221927"/>
            </a:xfrm>
            <a:prstGeom prst="rect">
              <a:avLst/>
            </a:prstGeom>
          </p:spPr>
        </p:pic>
      </p:grpSp>
      <p:grpSp>
        <p:nvGrpSpPr>
          <p:cNvPr id="72" name="그룹 1001"/>
          <p:cNvGrpSpPr/>
          <p:nvPr/>
        </p:nvGrpSpPr>
        <p:grpSpPr>
          <a:xfrm>
            <a:off x="1751005" y="8912272"/>
            <a:ext cx="375996" cy="483342"/>
            <a:chOff x="6785191" y="1738418"/>
            <a:chExt cx="2293957" cy="4221927"/>
          </a:xfrm>
        </p:grpSpPr>
        <p:pic>
          <p:nvPicPr>
            <p:cNvPr id="91" name="Object 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85191" y="1738418"/>
              <a:ext cx="2293957" cy="4221927"/>
            </a:xfrm>
            <a:prstGeom prst="rect">
              <a:avLst/>
            </a:prstGeom>
          </p:spPr>
        </p:pic>
      </p:grpSp>
      <p:sp>
        <p:nvSpPr>
          <p:cNvPr id="2" name="직사각형 1"/>
          <p:cNvSpPr/>
          <p:nvPr/>
        </p:nvSpPr>
        <p:spPr>
          <a:xfrm>
            <a:off x="889885" y="3293925"/>
            <a:ext cx="5394267" cy="2807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b="1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오늘의 메뉴</a:t>
            </a:r>
            <a:endParaRPr lang="en-US" altLang="ko-KR" sz="3000" b="1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en-US" altLang="ko-KR" sz="6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00" spc="300" dirty="0" err="1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곤드레콩나물밥</a:t>
            </a:r>
            <a:endParaRPr lang="en-US" altLang="ko-KR" sz="2300" spc="3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00" spc="300" dirty="0" err="1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두부된장국</a:t>
            </a:r>
            <a:endParaRPr lang="en-US" altLang="ko-KR" sz="2300" spc="3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00" spc="30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그릴소세지와 </a:t>
            </a:r>
            <a:r>
              <a:rPr lang="ko-KR" altLang="en-US" sz="2300" spc="30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구운채소샐러드</a:t>
            </a:r>
            <a:endParaRPr lang="en-US" altLang="ko-KR" sz="2300" spc="3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00" spc="30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배추김치</a:t>
            </a:r>
            <a:endParaRPr lang="en-US" altLang="ko-KR" sz="2300" spc="3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00" u="sng" spc="30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★</a:t>
            </a:r>
            <a:r>
              <a:rPr lang="ko-KR" altLang="en-US" sz="2300" u="sng" spc="300" dirty="0" smtClean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 싸 먹는 </a:t>
            </a:r>
            <a:r>
              <a:rPr lang="ko-KR" altLang="en-US" sz="2300" u="sng" spc="30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가래떡★</a:t>
            </a:r>
            <a:endParaRPr lang="en-US" altLang="ko-KR" sz="2300" u="sng" spc="3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00" spc="300" dirty="0">
                <a:solidFill>
                  <a:srgbClr val="3F1E0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사과</a:t>
            </a:r>
            <a:endParaRPr lang="en-US" altLang="ko-KR" sz="2300" spc="300" dirty="0">
              <a:solidFill>
                <a:srgbClr val="3F1E0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grpSp>
        <p:nvGrpSpPr>
          <p:cNvPr id="96" name="그룹 1001"/>
          <p:cNvGrpSpPr/>
          <p:nvPr/>
        </p:nvGrpSpPr>
        <p:grpSpPr>
          <a:xfrm>
            <a:off x="2127001" y="3214296"/>
            <a:ext cx="375996" cy="483342"/>
            <a:chOff x="6785191" y="1738418"/>
            <a:chExt cx="2293957" cy="4221927"/>
          </a:xfrm>
        </p:grpSpPr>
        <p:pic>
          <p:nvPicPr>
            <p:cNvPr id="97" name="Object 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85191" y="1738418"/>
              <a:ext cx="2293957" cy="42219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102</Words>
  <Application>Microsoft Office PowerPoint</Application>
  <PresentationFormat>사용자 지정</PresentationFormat>
  <Paragraphs>28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궁서체</vt:lpstr>
      <vt:lpstr>휴먼옛체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25</cp:revision>
  <dcterms:created xsi:type="dcterms:W3CDTF">2020-09-11T15:23:06Z</dcterms:created>
  <dcterms:modified xsi:type="dcterms:W3CDTF">2020-09-25T02:13:58Z</dcterms:modified>
</cp:coreProperties>
</file>