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6" r:id="rId2"/>
    <p:sldId id="315" r:id="rId3"/>
    <p:sldId id="322" r:id="rId4"/>
    <p:sldId id="262" r:id="rId5"/>
    <p:sldId id="263" r:id="rId6"/>
    <p:sldId id="267" r:id="rId7"/>
    <p:sldId id="268" r:id="rId8"/>
    <p:sldId id="269" r:id="rId9"/>
    <p:sldId id="271" r:id="rId10"/>
    <p:sldId id="272" r:id="rId11"/>
    <p:sldId id="273" r:id="rId12"/>
    <p:sldId id="323" r:id="rId13"/>
    <p:sldId id="324" r:id="rId14"/>
    <p:sldId id="306" r:id="rId15"/>
    <p:sldId id="279" r:id="rId16"/>
    <p:sldId id="283" r:id="rId17"/>
    <p:sldId id="284" r:id="rId18"/>
    <p:sldId id="286" r:id="rId19"/>
    <p:sldId id="287" r:id="rId20"/>
    <p:sldId id="288" r:id="rId21"/>
    <p:sldId id="290" r:id="rId22"/>
    <p:sldId id="317" r:id="rId23"/>
    <p:sldId id="292" r:id="rId24"/>
    <p:sldId id="318" r:id="rId25"/>
    <p:sldId id="294" r:id="rId26"/>
    <p:sldId id="295" r:id="rId27"/>
    <p:sldId id="296" r:id="rId28"/>
    <p:sldId id="319" r:id="rId29"/>
    <p:sldId id="298" r:id="rId30"/>
    <p:sldId id="299" r:id="rId31"/>
    <p:sldId id="300" r:id="rId32"/>
    <p:sldId id="301" r:id="rId33"/>
    <p:sldId id="320" r:id="rId34"/>
    <p:sldId id="321" r:id="rId35"/>
    <p:sldId id="304" r:id="rId36"/>
    <p:sldId id="305" r:id="rId37"/>
    <p:sldId id="309" r:id="rId38"/>
    <p:sldId id="311" r:id="rId39"/>
    <p:sldId id="313" r:id="rId40"/>
    <p:sldId id="334" r:id="rId41"/>
    <p:sldId id="332" r:id="rId42"/>
    <p:sldId id="337" r:id="rId43"/>
    <p:sldId id="325" r:id="rId44"/>
    <p:sldId id="326" r:id="rId45"/>
    <p:sldId id="327" r:id="rId46"/>
    <p:sldId id="328" r:id="rId47"/>
    <p:sldId id="329" r:id="rId48"/>
    <p:sldId id="330" r:id="rId49"/>
    <p:sldId id="331" r:id="rId50"/>
  </p:sldIdLst>
  <p:sldSz cx="9906000" cy="6858000" type="A4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4" y="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C7EB-49C2-A2C5-E77D2784DA4F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C7EB-49C2-A2C5-E77D2784DA4F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C7EB-49C2-A2C5-E77D2784DA4F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C7EB-49C2-A2C5-E77D2784DA4F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C7EB-49C2-A2C5-E77D2784DA4F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C7EB-49C2-A2C5-E77D2784DA4F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1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1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D-C7EB-49C2-A2C5-E77D2784DA4F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2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2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F-C7EB-49C2-A2C5-E77D2784DA4F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3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3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1-C7EB-49C2-A2C5-E77D2784DA4F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4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4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3-C7EB-49C2-A2C5-E77D2784DA4F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5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5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5-C7EB-49C2-A2C5-E77D2784DA4F}"/>
              </c:ext>
            </c:extLst>
          </c:dPt>
          <c:dPt>
            <c:idx val="11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hade val="51000"/>
                      <a:satMod val="130000"/>
                    </a:schemeClr>
                  </a:gs>
                  <a:gs pos="80000">
                    <a:schemeClr val="accent6">
                      <a:lumMod val="60000"/>
                      <a:shade val="93000"/>
                      <a:satMod val="130000"/>
                    </a:schemeClr>
                  </a:gs>
                  <a:gs pos="100000">
                    <a:schemeClr val="accent6">
                      <a:lumMod val="6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7-C7EB-49C2-A2C5-E77D2784DA4F}"/>
              </c:ext>
            </c:extLst>
          </c:dPt>
          <c:dPt>
            <c:idx val="12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1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1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9-C7EB-49C2-A2C5-E77D2784DA4F}"/>
              </c:ext>
            </c:extLst>
          </c:dPt>
          <c:dPt>
            <c:idx val="13"/>
            <c:bubble3D val="0"/>
            <c:explosion val="3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2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2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B-C7EB-49C2-A2C5-E77D2784DA4F}"/>
              </c:ext>
            </c:extLst>
          </c:dPt>
          <c:dPt>
            <c:idx val="14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3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3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D-C7EB-49C2-A2C5-E77D2784DA4F}"/>
              </c:ext>
            </c:extLst>
          </c:dPt>
          <c:dPt>
            <c:idx val="15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4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4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1F-C7EB-49C2-A2C5-E77D2784DA4F}"/>
              </c:ext>
            </c:extLst>
          </c:dPt>
          <c:dPt>
            <c:idx val="16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5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5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1-C7EB-49C2-A2C5-E77D2784DA4F}"/>
              </c:ext>
            </c:extLst>
          </c:dPt>
          <c:dPt>
            <c:idx val="17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lumOff val="20000"/>
                      <a:shade val="51000"/>
                      <a:satMod val="130000"/>
                    </a:schemeClr>
                  </a:gs>
                  <a:gs pos="80000">
                    <a:schemeClr val="accent6">
                      <a:lumMod val="80000"/>
                      <a:lumOff val="20000"/>
                      <a:shade val="93000"/>
                      <a:satMod val="130000"/>
                    </a:schemeClr>
                  </a:gs>
                  <a:gs pos="100000">
                    <a:schemeClr val="accent6">
                      <a:lumMod val="80000"/>
                      <a:lumOff val="2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3-C7EB-49C2-A2C5-E77D2784DA4F}"/>
              </c:ext>
            </c:extLst>
          </c:dPt>
          <c:dPt>
            <c:idx val="18"/>
            <c:bubble3D val="0"/>
            <c:spPr>
              <a:gradFill rotWithShape="1">
                <a:gsLst>
                  <a:gs pos="0">
                    <a:schemeClr val="accent1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1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1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5-C7EB-49C2-A2C5-E77D2784DA4F}"/>
              </c:ext>
            </c:extLst>
          </c:dPt>
          <c:dPt>
            <c:idx val="19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2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2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7-C7EB-49C2-A2C5-E77D2784DA4F}"/>
              </c:ext>
            </c:extLst>
          </c:dPt>
          <c:dPt>
            <c:idx val="20"/>
            <c:bubble3D val="0"/>
            <c:spPr>
              <a:gradFill rotWithShape="1">
                <a:gsLst>
                  <a:gs pos="0">
                    <a:schemeClr val="accent3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3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3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9-C7EB-49C2-A2C5-E77D2784DA4F}"/>
              </c:ext>
            </c:extLst>
          </c:dPt>
          <c:dPt>
            <c:idx val="21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4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4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B-C7EB-49C2-A2C5-E77D2784DA4F}"/>
              </c:ext>
            </c:extLst>
          </c:dPt>
          <c:dPt>
            <c:idx val="22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5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5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D-C7EB-49C2-A2C5-E77D2784DA4F}"/>
              </c:ext>
            </c:extLst>
          </c:dPt>
          <c:dPt>
            <c:idx val="23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shade val="51000"/>
                      <a:satMod val="130000"/>
                    </a:schemeClr>
                  </a:gs>
                  <a:gs pos="80000">
                    <a:schemeClr val="accent6">
                      <a:lumMod val="80000"/>
                      <a:shade val="93000"/>
                      <a:satMod val="130000"/>
                    </a:schemeClr>
                  </a:gs>
                  <a:gs pos="100000">
                    <a:schemeClr val="accent6">
                      <a:lumMod val="8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2F-C7EB-49C2-A2C5-E77D2784DA4F}"/>
              </c:ext>
            </c:extLst>
          </c:dPt>
          <c:dPt>
            <c:idx val="24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lumOff val="40000"/>
                      <a:shade val="51000"/>
                      <a:satMod val="130000"/>
                    </a:schemeClr>
                  </a:gs>
                  <a:gs pos="80000">
                    <a:schemeClr val="accent1">
                      <a:lumMod val="60000"/>
                      <a:lumOff val="40000"/>
                      <a:shade val="93000"/>
                      <a:satMod val="130000"/>
                    </a:schemeClr>
                  </a:gs>
                  <a:gs pos="100000">
                    <a:schemeClr val="accent1">
                      <a:lumMod val="60000"/>
                      <a:lumOff val="4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31-C7EB-49C2-A2C5-E77D2784DA4F}"/>
              </c:ext>
            </c:extLst>
          </c:dPt>
          <c:dLbls>
            <c:dLbl>
              <c:idx val="1"/>
              <c:layout>
                <c:manualLayout>
                  <c:x val="7.0339808958306438E-2"/>
                  <c:y val="0.1015327312027172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C7EB-49C2-A2C5-E77D2784DA4F}"/>
                </c:ext>
              </c:extLst>
            </c:dLbl>
            <c:dLbl>
              <c:idx val="2"/>
              <c:layout>
                <c:manualLayout>
                  <c:x val="-5.6493266210576189E-2"/>
                  <c:y val="0.130944495908599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C7EB-49C2-A2C5-E77D2784DA4F}"/>
                </c:ext>
              </c:extLst>
            </c:dLbl>
            <c:dLbl>
              <c:idx val="3"/>
              <c:layout>
                <c:manualLayout>
                  <c:x val="-2.1215416720450929E-2"/>
                  <c:y val="0.130944495908599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7EB-49C2-A2C5-E77D2784DA4F}"/>
                </c:ext>
              </c:extLst>
            </c:dLbl>
            <c:dLbl>
              <c:idx val="5"/>
              <c:layout>
                <c:manualLayout>
                  <c:x val="6.9204530786110746E-2"/>
                  <c:y val="3.045429983016828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C7EB-49C2-A2C5-E77D2784DA4F}"/>
                </c:ext>
              </c:extLst>
            </c:dLbl>
            <c:dLbl>
              <c:idx val="9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3-C7EB-49C2-A2C5-E77D2784DA4F}"/>
                </c:ext>
              </c:extLst>
            </c:dLbl>
            <c:dLbl>
              <c:idx val="1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5-C7EB-49C2-A2C5-E77D2784DA4F}"/>
                </c:ext>
              </c:extLst>
            </c:dLbl>
            <c:dLbl>
              <c:idx val="11"/>
              <c:layout>
                <c:manualLayout>
                  <c:x val="-0.10722978787487629"/>
                  <c:y val="-0.2434944804693531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7-C7EB-49C2-A2C5-E77D2784DA4F}"/>
                </c:ext>
              </c:extLst>
            </c:dLbl>
            <c:dLbl>
              <c:idx val="12"/>
              <c:layout>
                <c:manualLayout>
                  <c:x val="-0.15521771868680359"/>
                  <c:y val="-0.209233055426895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9-C7EB-49C2-A2C5-E77D2784DA4F}"/>
                </c:ext>
              </c:extLst>
            </c:dLbl>
            <c:dLbl>
              <c:idx val="1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1B-C7EB-49C2-A2C5-E77D2784DA4F}"/>
                </c:ext>
              </c:extLst>
            </c:dLbl>
            <c:dLbl>
              <c:idx val="2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2B-C7EB-49C2-A2C5-E77D2784DA4F}"/>
                </c:ext>
              </c:extLst>
            </c:dLbl>
            <c:dLbl>
              <c:idx val="22"/>
              <c:layout>
                <c:manualLayout>
                  <c:x val="9.9183017081881111E-2"/>
                  <c:y val="3.025937934228809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2D-C7EB-49C2-A2C5-E77D2784DA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Sheet2!$C$3:$C$27</c:f>
              <c:strCache>
                <c:ptCount val="25"/>
                <c:pt idx="0">
                  <c:v>목명</c:v>
                </c:pt>
                <c:pt idx="1">
                  <c:v>보상금</c:v>
                </c:pt>
                <c:pt idx="2">
                  <c:v>포상금등</c:v>
                </c:pt>
                <c:pt idx="3">
                  <c:v>민간보조</c:v>
                </c:pt>
                <c:pt idx="4">
                  <c:v>이차보전금</c:v>
                </c:pt>
                <c:pt idx="5">
                  <c:v>학생 및 학생단체이전경비</c:v>
                </c:pt>
                <c:pt idx="6">
                  <c:v>해외경상이전</c:v>
                </c:pt>
                <c:pt idx="7">
                  <c:v>출연금</c:v>
                </c:pt>
                <c:pt idx="8">
                  <c:v>투자교육지원사업비</c:v>
                </c:pt>
                <c:pt idx="9">
                  <c:v>인건비지원</c:v>
                </c:pt>
                <c:pt idx="10">
                  <c:v>목적사업비</c:v>
                </c:pt>
                <c:pt idx="11">
                  <c:v>학교환경개선사업비</c:v>
                </c:pt>
                <c:pt idx="12">
                  <c:v>학교특별교육지원비</c:v>
                </c:pt>
                <c:pt idx="13">
                  <c:v>인건비재정결함보조</c:v>
                </c:pt>
                <c:pt idx="14">
                  <c:v>운영비재정결함보조</c:v>
                </c:pt>
                <c:pt idx="15">
                  <c:v>사립학교목적사업비</c:v>
                </c:pt>
                <c:pt idx="16">
                  <c:v>사립학교시설지원</c:v>
                </c:pt>
                <c:pt idx="17">
                  <c:v>사립학교 특별교육지원비</c:v>
                </c:pt>
                <c:pt idx="18">
                  <c:v>사립유치원학비지원</c:v>
                </c:pt>
                <c:pt idx="19">
                  <c:v>사립학교 근로자인건비지원</c:v>
                </c:pt>
                <c:pt idx="20">
                  <c:v>학교운영비(지원금)</c:v>
                </c:pt>
                <c:pt idx="21">
                  <c:v>목적사업비(지원금)</c:v>
                </c:pt>
                <c:pt idx="22">
                  <c:v>운영비재정결함보조(지원금)</c:v>
                </c:pt>
                <c:pt idx="23">
                  <c:v>사립학교목적사업비(지원금)</c:v>
                </c:pt>
                <c:pt idx="24">
                  <c:v>합계</c:v>
                </c:pt>
              </c:strCache>
            </c:strRef>
          </c:cat>
          <c:val>
            <c:numRef>
              <c:f>Sheet2!$D$3:$D$27</c:f>
              <c:numCache>
                <c:formatCode>General</c:formatCode>
                <c:ptCount val="25"/>
                <c:pt idx="1">
                  <c:v>113</c:v>
                </c:pt>
                <c:pt idx="2">
                  <c:v>5</c:v>
                </c:pt>
                <c:pt idx="3">
                  <c:v>71</c:v>
                </c:pt>
                <c:pt idx="5">
                  <c:v>8</c:v>
                </c:pt>
                <c:pt idx="8">
                  <c:v>2</c:v>
                </c:pt>
                <c:pt idx="9">
                  <c:v>3261</c:v>
                </c:pt>
                <c:pt idx="10">
                  <c:v>1622</c:v>
                </c:pt>
                <c:pt idx="11">
                  <c:v>259</c:v>
                </c:pt>
                <c:pt idx="12">
                  <c:v>22</c:v>
                </c:pt>
                <c:pt idx="13">
                  <c:v>4369</c:v>
                </c:pt>
                <c:pt idx="14">
                  <c:v>588</c:v>
                </c:pt>
                <c:pt idx="15">
                  <c:v>455</c:v>
                </c:pt>
                <c:pt idx="16">
                  <c:v>437</c:v>
                </c:pt>
                <c:pt idx="17">
                  <c:v>4</c:v>
                </c:pt>
                <c:pt idx="18">
                  <c:v>1273</c:v>
                </c:pt>
                <c:pt idx="19">
                  <c:v>471</c:v>
                </c:pt>
                <c:pt idx="20">
                  <c:v>281</c:v>
                </c:pt>
                <c:pt idx="21">
                  <c:v>1716</c:v>
                </c:pt>
                <c:pt idx="22">
                  <c:v>24</c:v>
                </c:pt>
                <c:pt idx="23">
                  <c:v>376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32-C7EB-49C2-A2C5-E77D2784DA4F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Sheet2!$F$3</c:f>
              <c:strCache>
                <c:ptCount val="1"/>
                <c:pt idx="0">
                  <c:v>억원</c:v>
                </c:pt>
              </c:strCache>
            </c:strRef>
          </c:tx>
          <c:spPr>
            <a:pattFill prst="ltUpDiag">
              <a:fgClr>
                <a:schemeClr val="accent2"/>
              </a:fgClr>
              <a:bgClr>
                <a:schemeClr val="lt1"/>
              </a:bgClr>
            </a:pattFill>
            <a:ln>
              <a:noFill/>
            </a:ln>
            <a:effectLst/>
          </c:spPr>
          <c:invertIfNegative val="0"/>
          <c:dLbls>
            <c:spPr>
              <a:solidFill>
                <a:schemeClr val="accent2">
                  <a:alpha val="7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multiLvlStrRef>
              <c:f>Sheet2!$B$4:$C$26</c:f>
              <c:multiLvlStrCache>
                <c:ptCount val="23"/>
                <c:lvl>
                  <c:pt idx="0">
                    <c:v>보상금</c:v>
                  </c:pt>
                  <c:pt idx="1">
                    <c:v>포상금등</c:v>
                  </c:pt>
                  <c:pt idx="2">
                    <c:v>민간보조</c:v>
                  </c:pt>
                  <c:pt idx="3">
                    <c:v>이차보전금</c:v>
                  </c:pt>
                  <c:pt idx="4">
                    <c:v>학생 및 학생단체이전경비</c:v>
                  </c:pt>
                  <c:pt idx="5">
                    <c:v>해외경상이전</c:v>
                  </c:pt>
                  <c:pt idx="6">
                    <c:v>출연금</c:v>
                  </c:pt>
                  <c:pt idx="7">
                    <c:v>투자교육지원사업비</c:v>
                  </c:pt>
                  <c:pt idx="8">
                    <c:v>인건비지원</c:v>
                  </c:pt>
                  <c:pt idx="9">
                    <c:v>목적사업비</c:v>
                  </c:pt>
                  <c:pt idx="10">
                    <c:v>학교환경개선사업비</c:v>
                  </c:pt>
                  <c:pt idx="11">
                    <c:v>학교특별교육지원비</c:v>
                  </c:pt>
                  <c:pt idx="12">
                    <c:v>인건비재정결함보조</c:v>
                  </c:pt>
                  <c:pt idx="13">
                    <c:v>운영비재정결함보조</c:v>
                  </c:pt>
                  <c:pt idx="14">
                    <c:v>사립학교목적사업비</c:v>
                  </c:pt>
                  <c:pt idx="15">
                    <c:v>사립학교시설지원</c:v>
                  </c:pt>
                  <c:pt idx="16">
                    <c:v>사립학교 특별교육지원비</c:v>
                  </c:pt>
                  <c:pt idx="17">
                    <c:v>사립유치원학비지원</c:v>
                  </c:pt>
                  <c:pt idx="18">
                    <c:v>사립학교 근로자인건비지원</c:v>
                  </c:pt>
                  <c:pt idx="19">
                    <c:v>학교운영비(지원금)</c:v>
                  </c:pt>
                  <c:pt idx="20">
                    <c:v>목적사업비(지원금)</c:v>
                  </c:pt>
                  <c:pt idx="21">
                    <c:v>운영비재정결함보조(지원금)</c:v>
                  </c:pt>
                  <c:pt idx="22">
                    <c:v>사립학교목적사업비(지원금)</c:v>
                  </c:pt>
                </c:lvl>
                <c:lvl>
                  <c:pt idx="0">
                    <c:v>310-01</c:v>
                  </c:pt>
                  <c:pt idx="1">
                    <c:v>310-03</c:v>
                  </c:pt>
                  <c:pt idx="2">
                    <c:v>320-01</c:v>
                  </c:pt>
                  <c:pt idx="3">
                    <c:v>320-07</c:v>
                  </c:pt>
                  <c:pt idx="4">
                    <c:v>320-11</c:v>
                  </c:pt>
                  <c:pt idx="5">
                    <c:v>340-01</c:v>
                  </c:pt>
                  <c:pt idx="6">
                    <c:v>350</c:v>
                  </c:pt>
                  <c:pt idx="7">
                    <c:v>470-01</c:v>
                  </c:pt>
                  <c:pt idx="8">
                    <c:v>620-01</c:v>
                  </c:pt>
                  <c:pt idx="9">
                    <c:v>620-03</c:v>
                  </c:pt>
                  <c:pt idx="10">
                    <c:v>620-04</c:v>
                  </c:pt>
                  <c:pt idx="11">
                    <c:v>620-06</c:v>
                  </c:pt>
                  <c:pt idx="12">
                    <c:v>620-08</c:v>
                  </c:pt>
                  <c:pt idx="13">
                    <c:v>620-09</c:v>
                  </c:pt>
                  <c:pt idx="14">
                    <c:v>620-10</c:v>
                  </c:pt>
                  <c:pt idx="15">
                    <c:v>620-11</c:v>
                  </c:pt>
                  <c:pt idx="16">
                    <c:v>620-13</c:v>
                  </c:pt>
                  <c:pt idx="17">
                    <c:v>620-15</c:v>
                  </c:pt>
                  <c:pt idx="18">
                    <c:v>620-16</c:v>
                  </c:pt>
                  <c:pt idx="19">
                    <c:v>620-17</c:v>
                  </c:pt>
                  <c:pt idx="20">
                    <c:v>620-18</c:v>
                  </c:pt>
                  <c:pt idx="21">
                    <c:v>620-19</c:v>
                  </c:pt>
                  <c:pt idx="22">
                    <c:v>620-20</c:v>
                  </c:pt>
                </c:lvl>
              </c:multiLvlStrCache>
            </c:multiLvlStrRef>
          </c:cat>
          <c:val>
            <c:numRef>
              <c:f>Sheet2!$D$4:$D$26</c:f>
              <c:numCache>
                <c:formatCode>General</c:formatCode>
                <c:ptCount val="23"/>
                <c:pt idx="0">
                  <c:v>113</c:v>
                </c:pt>
                <c:pt idx="1">
                  <c:v>5</c:v>
                </c:pt>
                <c:pt idx="2">
                  <c:v>71</c:v>
                </c:pt>
                <c:pt idx="4">
                  <c:v>8</c:v>
                </c:pt>
                <c:pt idx="7">
                  <c:v>2</c:v>
                </c:pt>
                <c:pt idx="8">
                  <c:v>3261</c:v>
                </c:pt>
                <c:pt idx="9">
                  <c:v>1622</c:v>
                </c:pt>
                <c:pt idx="10">
                  <c:v>259</c:v>
                </c:pt>
                <c:pt idx="11">
                  <c:v>22</c:v>
                </c:pt>
                <c:pt idx="12">
                  <c:v>4369</c:v>
                </c:pt>
                <c:pt idx="13">
                  <c:v>588</c:v>
                </c:pt>
                <c:pt idx="14">
                  <c:v>455</c:v>
                </c:pt>
                <c:pt idx="15">
                  <c:v>437</c:v>
                </c:pt>
                <c:pt idx="16">
                  <c:v>4</c:v>
                </c:pt>
                <c:pt idx="17">
                  <c:v>1273</c:v>
                </c:pt>
                <c:pt idx="18">
                  <c:v>471</c:v>
                </c:pt>
                <c:pt idx="19">
                  <c:v>281</c:v>
                </c:pt>
                <c:pt idx="20">
                  <c:v>1716</c:v>
                </c:pt>
                <c:pt idx="21">
                  <c:v>24</c:v>
                </c:pt>
                <c:pt idx="22">
                  <c:v>376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CC-4617-8EF7-A36D59B0795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69"/>
        <c:overlap val="-20"/>
        <c:axId val="792744272"/>
        <c:axId val="79273761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Sheet2!$E$3</c15:sqref>
                        </c15:formulaRef>
                      </c:ext>
                    </c:extLst>
                    <c:strCache>
                      <c:ptCount val="1"/>
                      <c:pt idx="0">
                        <c:v>③예산액</c:v>
                      </c:pt>
                    </c:strCache>
                  </c:strRef>
                </c:tx>
                <c:spPr>
                  <a:pattFill prst="ltUpDiag">
                    <a:fgClr>
                      <a:schemeClr val="accent1"/>
                    </a:fgClr>
                    <a:bgClr>
                      <a:schemeClr val="lt1"/>
                    </a:bgClr>
                  </a:pattFill>
                  <a:ln>
                    <a:noFill/>
                  </a:ln>
                  <a:effectLst/>
                </c:spPr>
                <c:invertIfNegative val="0"/>
                <c:dLbls>
                  <c:spPr>
                    <a:solidFill>
                      <a:schemeClr val="accent1">
                        <a:alpha val="70000"/>
                      </a:schemeClr>
                    </a:solidFill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00" b="0" i="0" u="none" strike="noStrike" kern="1200" baseline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ko-KR"/>
                    </a:p>
                  </c:txPr>
                  <c:dLblPos val="in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accent1">
                                <a:lumMod val="60000"/>
                                <a:lumOff val="40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multiLvlStrRef>
                    <c:extLst>
                      <c:ext uri="{02D57815-91ED-43cb-92C2-25804820EDAC}">
                        <c15:formulaRef>
                          <c15:sqref>Sheet2!$B$4:$C$26</c15:sqref>
                        </c15:formulaRef>
                      </c:ext>
                    </c:extLst>
                    <c:multiLvlStrCache>
                      <c:ptCount val="23"/>
                      <c:lvl>
                        <c:pt idx="0">
                          <c:v>보상금</c:v>
                        </c:pt>
                        <c:pt idx="1">
                          <c:v>포상금등</c:v>
                        </c:pt>
                        <c:pt idx="2">
                          <c:v>민간보조</c:v>
                        </c:pt>
                        <c:pt idx="3">
                          <c:v>이차보전금</c:v>
                        </c:pt>
                        <c:pt idx="4">
                          <c:v>학생 및 학생단체이전경비</c:v>
                        </c:pt>
                        <c:pt idx="5">
                          <c:v>해외경상이전</c:v>
                        </c:pt>
                        <c:pt idx="6">
                          <c:v>출연금</c:v>
                        </c:pt>
                        <c:pt idx="7">
                          <c:v>투자교육지원사업비</c:v>
                        </c:pt>
                        <c:pt idx="8">
                          <c:v>인건비지원</c:v>
                        </c:pt>
                        <c:pt idx="9">
                          <c:v>목적사업비</c:v>
                        </c:pt>
                        <c:pt idx="10">
                          <c:v>학교환경개선사업비</c:v>
                        </c:pt>
                        <c:pt idx="11">
                          <c:v>학교특별교육지원비</c:v>
                        </c:pt>
                        <c:pt idx="12">
                          <c:v>인건비재정결함보조</c:v>
                        </c:pt>
                        <c:pt idx="13">
                          <c:v>운영비재정결함보조</c:v>
                        </c:pt>
                        <c:pt idx="14">
                          <c:v>사립학교목적사업비</c:v>
                        </c:pt>
                        <c:pt idx="15">
                          <c:v>사립학교시설지원</c:v>
                        </c:pt>
                        <c:pt idx="16">
                          <c:v>사립학교 특별교육지원비</c:v>
                        </c:pt>
                        <c:pt idx="17">
                          <c:v>사립유치원학비지원</c:v>
                        </c:pt>
                        <c:pt idx="18">
                          <c:v>사립학교 근로자인건비지원</c:v>
                        </c:pt>
                        <c:pt idx="19">
                          <c:v>학교운영비(지원금)</c:v>
                        </c:pt>
                        <c:pt idx="20">
                          <c:v>목적사업비(지원금)</c:v>
                        </c:pt>
                        <c:pt idx="21">
                          <c:v>운영비재정결함보조(지원금)</c:v>
                        </c:pt>
                        <c:pt idx="22">
                          <c:v>사립학교목적사업비(지원금)</c:v>
                        </c:pt>
                      </c:lvl>
                      <c:lvl>
                        <c:pt idx="0">
                          <c:v>310-01</c:v>
                        </c:pt>
                        <c:pt idx="1">
                          <c:v>310-03</c:v>
                        </c:pt>
                        <c:pt idx="2">
                          <c:v>320-01</c:v>
                        </c:pt>
                        <c:pt idx="3">
                          <c:v>320-07</c:v>
                        </c:pt>
                        <c:pt idx="4">
                          <c:v>320-11</c:v>
                        </c:pt>
                        <c:pt idx="5">
                          <c:v>340-01</c:v>
                        </c:pt>
                        <c:pt idx="6">
                          <c:v>350</c:v>
                        </c:pt>
                        <c:pt idx="7">
                          <c:v>470-01</c:v>
                        </c:pt>
                        <c:pt idx="8">
                          <c:v>620-01</c:v>
                        </c:pt>
                        <c:pt idx="9">
                          <c:v>620-03</c:v>
                        </c:pt>
                        <c:pt idx="10">
                          <c:v>620-04</c:v>
                        </c:pt>
                        <c:pt idx="11">
                          <c:v>620-06</c:v>
                        </c:pt>
                        <c:pt idx="12">
                          <c:v>620-08</c:v>
                        </c:pt>
                        <c:pt idx="13">
                          <c:v>620-09</c:v>
                        </c:pt>
                        <c:pt idx="14">
                          <c:v>620-10</c:v>
                        </c:pt>
                        <c:pt idx="15">
                          <c:v>620-11</c:v>
                        </c:pt>
                        <c:pt idx="16">
                          <c:v>620-13</c:v>
                        </c:pt>
                        <c:pt idx="17">
                          <c:v>620-15</c:v>
                        </c:pt>
                        <c:pt idx="18">
                          <c:v>620-16</c:v>
                        </c:pt>
                        <c:pt idx="19">
                          <c:v>620-17</c:v>
                        </c:pt>
                        <c:pt idx="20">
                          <c:v>620-18</c:v>
                        </c:pt>
                        <c:pt idx="21">
                          <c:v>620-19</c:v>
                        </c:pt>
                        <c:pt idx="22">
                          <c:v>620-20</c:v>
                        </c:pt>
                      </c:lvl>
                    </c:multiLvlStrCache>
                  </c:multiLvlStrRef>
                </c:cat>
                <c:val>
                  <c:numRef>
                    <c:extLst>
                      <c:ext uri="{02D57815-91ED-43cb-92C2-25804820EDAC}">
                        <c15:formulaRef>
                          <c15:sqref>Sheet2!$E$4:$E$26</c15:sqref>
                        </c15:formulaRef>
                      </c:ext>
                    </c:extLst>
                    <c:numCache>
                      <c:formatCode>_(* #,##0_);_(* \(#,##0\);_(* "-"_);_(@_)</c:formatCode>
                      <c:ptCount val="23"/>
                      <c:pt idx="0">
                        <c:v>11300460</c:v>
                      </c:pt>
                      <c:pt idx="1">
                        <c:v>586450</c:v>
                      </c:pt>
                      <c:pt idx="2">
                        <c:v>7101108</c:v>
                      </c:pt>
                      <c:pt idx="3" formatCode="General">
                        <c:v>0</c:v>
                      </c:pt>
                      <c:pt idx="4">
                        <c:v>875200</c:v>
                      </c:pt>
                      <c:pt idx="5">
                        <c:v>49150</c:v>
                      </c:pt>
                      <c:pt idx="6">
                        <c:v>50000</c:v>
                      </c:pt>
                      <c:pt idx="7">
                        <c:v>200000</c:v>
                      </c:pt>
                      <c:pt idx="8">
                        <c:v>326191968</c:v>
                      </c:pt>
                      <c:pt idx="9">
                        <c:v>162252052</c:v>
                      </c:pt>
                      <c:pt idx="10">
                        <c:v>25945404</c:v>
                      </c:pt>
                      <c:pt idx="11">
                        <c:v>2200000</c:v>
                      </c:pt>
                      <c:pt idx="12">
                        <c:v>436906416</c:v>
                      </c:pt>
                      <c:pt idx="13">
                        <c:v>58869386</c:v>
                      </c:pt>
                      <c:pt idx="14">
                        <c:v>45533813</c:v>
                      </c:pt>
                      <c:pt idx="15">
                        <c:v>43702348</c:v>
                      </c:pt>
                      <c:pt idx="16">
                        <c:v>450000</c:v>
                      </c:pt>
                      <c:pt idx="17">
                        <c:v>127381680</c:v>
                      </c:pt>
                      <c:pt idx="18">
                        <c:v>47121561</c:v>
                      </c:pt>
                      <c:pt idx="19">
                        <c:v>28148333</c:v>
                      </c:pt>
                      <c:pt idx="20">
                        <c:v>171651654</c:v>
                      </c:pt>
                      <c:pt idx="21">
                        <c:v>2430645</c:v>
                      </c:pt>
                      <c:pt idx="22">
                        <c:v>37660153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87CC-4617-8EF7-A36D59B0795D}"/>
                  </c:ext>
                </c:extLst>
              </c15:ser>
            </c15:filteredBarSeries>
          </c:ext>
        </c:extLst>
      </c:barChart>
      <c:catAx>
        <c:axId val="7927442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accent1">
                <a:lumMod val="60000"/>
                <a:lumOff val="4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cap="all" spc="15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92737616"/>
        <c:crosses val="autoZero"/>
        <c:auto val="1"/>
        <c:lblAlgn val="ctr"/>
        <c:lblOffset val="100"/>
        <c:noMultiLvlLbl val="0"/>
      </c:catAx>
      <c:valAx>
        <c:axId val="792737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92744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 sz="1100"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4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>
      <cs:styleClr val="auto"/>
    </cs:fillRef>
    <cs:effectRef idx="0"/>
    <cs:fontRef idx="minor">
      <a:schemeClr val="lt1"/>
    </cs:fontRef>
    <cs:spPr>
      <a:solidFill>
        <a:schemeClr val="phClr">
          <a:alpha val="70000"/>
        </a:schemeClr>
      </a:solidFill>
    </cs:spPr>
    <cs:defRPr sz="900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B9443-2009-4375-9F6D-79AA9660E57E}" type="datetimeFigureOut">
              <a:rPr lang="ko-KR" altLang="en-US" smtClean="0"/>
              <a:t>2020-09-22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729AC-B986-4BE7-9627-3FEFEE96E31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310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다음은 공공재정 </a:t>
            </a:r>
            <a:r>
              <a:rPr lang="ko-KR" altLang="en-US" dirty="0" err="1" smtClean="0"/>
              <a:t>부정청구</a:t>
            </a:r>
            <a:r>
              <a:rPr lang="ko-KR" altLang="en-US" dirty="0" smtClean="0"/>
              <a:t> 금지 및 </a:t>
            </a:r>
            <a:r>
              <a:rPr lang="ko-KR" altLang="en-US" dirty="0" err="1" smtClean="0"/>
              <a:t>부정이익</a:t>
            </a:r>
            <a:r>
              <a:rPr lang="ko-KR" altLang="en-US" dirty="0" smtClean="0"/>
              <a:t> 환수 등에 관한 법률 약칭 공공재정환수법에 대해 국민권익위원회 교육자료를 바탕으로 </a:t>
            </a:r>
            <a:r>
              <a:rPr lang="ko-KR" altLang="en-US" dirty="0" err="1" smtClean="0"/>
              <a:t>설명드리겠습니다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04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648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8316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75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8761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11338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6854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19718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952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069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행정청은 부정청구등이 확실할 경우 공공재정지급금을</a:t>
            </a:r>
            <a:r>
              <a:rPr lang="ko-KR" altLang="en-US" baseline="0" dirty="0" smtClean="0"/>
              <a:t> 지급 결정을 취소할 수 있고 환수하는 경우에는 </a:t>
            </a:r>
            <a:r>
              <a:rPr lang="ko-KR" altLang="en-US" baseline="0" dirty="0" err="1" smtClean="0"/>
              <a:t>부정이익과</a:t>
            </a:r>
            <a:r>
              <a:rPr lang="ko-KR" altLang="en-US" baseline="0" dirty="0" smtClean="0"/>
              <a:t> 이자를 포함하여 환수해야 합니다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부정청구등이 발생하였다고 인정될 만한 상당한 근거가 불확실한 경우에는 공공재정지급금 지급을 중단할 수 있습니다</a:t>
            </a:r>
            <a:r>
              <a:rPr lang="en-US" altLang="ko-KR" baseline="0" dirty="0" smtClean="0"/>
              <a:t>.</a:t>
            </a:r>
            <a:r>
              <a:rPr lang="ko-KR" altLang="en-US" baseline="0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49434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부정청구등이 </a:t>
            </a:r>
            <a:r>
              <a:rPr lang="ko-KR" altLang="en-US" dirty="0" err="1" smtClean="0"/>
              <a:t>있을때</a:t>
            </a:r>
            <a:r>
              <a:rPr lang="ko-KR" altLang="en-US" dirty="0" smtClean="0"/>
              <a:t> 부정이익가액과 이자를 환수하게 되는데 부정이익가액은 </a:t>
            </a:r>
            <a:r>
              <a:rPr lang="ko-KR" altLang="en-US" dirty="0" err="1" smtClean="0"/>
              <a:t>허위청구인</a:t>
            </a:r>
            <a:r>
              <a:rPr lang="ko-KR" altLang="en-US" dirty="0" smtClean="0"/>
              <a:t> 경우 제공받은 금액이며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과다청구인</a:t>
            </a:r>
            <a:r>
              <a:rPr lang="ko-KR" altLang="en-US" dirty="0" smtClean="0"/>
              <a:t> 경우 과다하게 </a:t>
            </a:r>
            <a:r>
              <a:rPr lang="ko-KR" altLang="en-US" dirty="0" err="1" smtClean="0"/>
              <a:t>청구받은</a:t>
            </a:r>
            <a:r>
              <a:rPr lang="ko-KR" altLang="en-US" dirty="0" smtClean="0"/>
              <a:t> 금액에서 원래 받아야 하는 금액을 뺀 금액이며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목적외</a:t>
            </a:r>
            <a:r>
              <a:rPr lang="ko-KR" altLang="en-US" dirty="0" smtClean="0"/>
              <a:t> 사용인 경우에는 목적과 달리 사용한 금액이며 </a:t>
            </a:r>
            <a:r>
              <a:rPr lang="ko-KR" altLang="en-US" dirty="0" err="1" smtClean="0"/>
              <a:t>오지급인</a:t>
            </a:r>
            <a:r>
              <a:rPr lang="ko-KR" altLang="en-US" dirty="0" smtClean="0"/>
              <a:t> 경우는 잘못 지급된 금액입니다</a:t>
            </a:r>
            <a:r>
              <a:rPr lang="en-US" altLang="ko-KR" dirty="0" smtClean="0"/>
              <a:t>. </a:t>
            </a:r>
          </a:p>
          <a:p>
            <a:r>
              <a:rPr lang="ko-KR" altLang="en-US" dirty="0" smtClean="0"/>
              <a:t>이자는 국세기본법 시행령 제</a:t>
            </a:r>
            <a:r>
              <a:rPr lang="en-US" altLang="ko-KR" dirty="0" smtClean="0"/>
              <a:t>43</a:t>
            </a:r>
            <a:r>
              <a:rPr lang="ko-KR" altLang="en-US" dirty="0" smtClean="0"/>
              <a:t>조의</a:t>
            </a:r>
            <a:r>
              <a:rPr lang="en-US" altLang="ko-KR" dirty="0" smtClean="0"/>
              <a:t>3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항에 따른 이자율 </a:t>
            </a:r>
            <a:r>
              <a:rPr lang="en-US" altLang="ko-KR" dirty="0" smtClean="0"/>
              <a:t>1.8%</a:t>
            </a:r>
            <a:r>
              <a:rPr lang="ko-KR" altLang="en-US" dirty="0" smtClean="0"/>
              <a:t>로 부과하며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이자 </a:t>
            </a:r>
            <a:r>
              <a:rPr lang="ko-KR" altLang="en-US" dirty="0" err="1" smtClean="0"/>
              <a:t>계산기간은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부정청구</a:t>
            </a:r>
            <a:r>
              <a:rPr lang="ko-KR" altLang="en-US" dirty="0" smtClean="0"/>
              <a:t> 발생한 달에서 </a:t>
            </a:r>
            <a:r>
              <a:rPr lang="ko-KR" altLang="en-US" dirty="0" err="1" smtClean="0"/>
              <a:t>환수처분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통지일이</a:t>
            </a:r>
            <a:r>
              <a:rPr lang="ko-KR" altLang="en-US" dirty="0" smtClean="0"/>
              <a:t> 속하는 달의 직전 달까지 </a:t>
            </a:r>
            <a:r>
              <a:rPr lang="ko-KR" altLang="en-US" dirty="0" err="1" smtClean="0"/>
              <a:t>개월수를</a:t>
            </a:r>
            <a:r>
              <a:rPr lang="ko-KR" altLang="en-US" dirty="0" smtClean="0"/>
              <a:t> 계산하여 이자를 산정합니다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99311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공공재정지급금에 대한 제재부가금은 </a:t>
            </a:r>
            <a:r>
              <a:rPr lang="ko-KR" altLang="en-US" dirty="0" err="1" smtClean="0"/>
              <a:t>부정이익</a:t>
            </a:r>
            <a:r>
              <a:rPr lang="ko-KR" altLang="en-US" dirty="0" smtClean="0"/>
              <a:t> 환수에 추가하여 부과하는 금전적 제재로 </a:t>
            </a:r>
            <a:r>
              <a:rPr lang="ko-KR" altLang="en-US" dirty="0" err="1" smtClean="0"/>
              <a:t>허위청구인</a:t>
            </a:r>
            <a:r>
              <a:rPr lang="ko-KR" altLang="en-US" dirty="0" smtClean="0"/>
              <a:t> 경우 </a:t>
            </a:r>
            <a:r>
              <a:rPr lang="ko-KR" altLang="en-US" dirty="0" err="1" smtClean="0"/>
              <a:t>부정이익</a:t>
            </a:r>
            <a:r>
              <a:rPr lang="ko-KR" altLang="en-US" dirty="0" smtClean="0"/>
              <a:t> 가액의 </a:t>
            </a:r>
            <a:r>
              <a:rPr lang="en-US" altLang="ko-KR" dirty="0" smtClean="0"/>
              <a:t>5</a:t>
            </a:r>
            <a:r>
              <a:rPr lang="ko-KR" altLang="en-US" dirty="0" smtClean="0"/>
              <a:t>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과다청구인</a:t>
            </a:r>
            <a:r>
              <a:rPr lang="ko-KR" altLang="en-US" dirty="0" smtClean="0"/>
              <a:t> 경우 </a:t>
            </a:r>
            <a:r>
              <a:rPr lang="en-US" altLang="ko-KR" dirty="0" smtClean="0"/>
              <a:t>3</a:t>
            </a:r>
            <a:r>
              <a:rPr lang="ko-KR" altLang="en-US" dirty="0" smtClean="0"/>
              <a:t>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목적외사용은 </a:t>
            </a:r>
            <a:r>
              <a:rPr lang="en-US" altLang="ko-KR" dirty="0" smtClean="0"/>
              <a:t>2</a:t>
            </a:r>
            <a:r>
              <a:rPr lang="ko-KR" altLang="en-US" dirty="0" smtClean="0"/>
              <a:t>배입니다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사소한 부주의나 오류 등 과실이 인정될 경우 감면할 수 있는데 부정수익자의 사소한 과실 </a:t>
            </a:r>
            <a:r>
              <a:rPr lang="en-US" altLang="ko-KR" dirty="0" smtClean="0"/>
              <a:t>50% </a:t>
            </a:r>
            <a:r>
              <a:rPr lang="ko-KR" altLang="en-US" dirty="0" smtClean="0"/>
              <a:t>감면 가능하며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행정청의 과실인 경우 </a:t>
            </a:r>
            <a:r>
              <a:rPr lang="en-US" altLang="ko-KR" dirty="0" smtClean="0"/>
              <a:t>100% </a:t>
            </a:r>
            <a:r>
              <a:rPr lang="ko-KR" altLang="en-US" dirty="0" smtClean="0"/>
              <a:t>감면할 수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432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5998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63554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504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07777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7646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946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4894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7465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62839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3685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72782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27467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5132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04721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81479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8089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729AC-B986-4BE7-9627-3FEFEE96E312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973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0716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91579-A41B-40AB-AAA6-E07E04D223E8}" type="slidenum">
              <a:rPr lang="ko-KR" altLang="en-US" smtClean="0"/>
              <a:pPr/>
              <a:t>43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52344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latinLnBrk="0"/>
            <a:r>
              <a:rPr lang="en-US" altLang="ko-KR" sz="1400" dirty="0"/>
              <a:t># 14. </a:t>
            </a:r>
            <a:r>
              <a:rPr lang="ko-KR" altLang="en-US" sz="1400" dirty="0"/>
              <a:t>신고자 신분노출 사례입니다</a:t>
            </a:r>
            <a:r>
              <a:rPr lang="en-US" altLang="ko-KR" sz="1400" dirty="0"/>
              <a:t>.</a:t>
            </a:r>
            <a:endParaRPr lang="ko-KR" altLang="ko-KR" sz="1400" dirty="0"/>
          </a:p>
          <a:p>
            <a:r>
              <a:rPr lang="ko-KR" altLang="ko-KR" sz="1400" dirty="0"/>
              <a:t>▸</a:t>
            </a:r>
            <a:r>
              <a:rPr lang="ko-KR" altLang="en-US" sz="1400" dirty="0" err="1"/>
              <a:t>첫번째</a:t>
            </a:r>
            <a:r>
              <a:rPr lang="ko-KR" altLang="en-US" sz="1400" dirty="0"/>
              <a:t> 유형은 </a:t>
            </a:r>
            <a:r>
              <a:rPr lang="ko-KR" altLang="en-US" sz="1400" dirty="0" err="1"/>
              <a:t>신고성</a:t>
            </a:r>
            <a:r>
              <a:rPr lang="ko-KR" altLang="en-US" sz="1400" dirty="0"/>
              <a:t> 민원 접수 후 담당자가 공익신고라고 인지하지 못한 채 민원을 처리하여 신고자 신분이 노출되는 것입니다</a:t>
            </a:r>
            <a:r>
              <a:rPr lang="en-US" altLang="ko-KR" sz="1400" dirty="0"/>
              <a:t>.</a:t>
            </a: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A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기관은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OO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업체가 폐수를 방류하고 있다는 주민의 민원 접수 후 해당업체에 전화하여 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민원인의 전화번호를 가르쳐 주며 합의를 권고</a:t>
            </a:r>
            <a:endParaRPr lang="en-US" altLang="ko-KR" sz="1400" dirty="0">
              <a:solidFill>
                <a:srgbClr val="0070C0"/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민원인은 해당업체로부터 협박을 받는 등 피해를 받은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또한 철도공사로 훼손된 토지의 원상복구 민원에 대해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B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공단이 민원인의 </a:t>
            </a:r>
            <a:r>
              <a:rPr lang="ko-KR" altLang="en-US" sz="1400" dirty="0" err="1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동의없이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 시공사인 건설업체에 민원인 정보를 제공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 민원인은 인권위에 개인정보 관련 진정을 제기한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관련 내부  공익신고 내용을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원장에게 누설하였고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어린이집은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제보한 교사를 색출해 해고한 하였습니다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공익신고 내용을 누설한 공무원과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신고자에게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불이익조치를 한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원장은 공익신고자 보호법 위반으로 검찰에 송치되었습니다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D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사학비리 제보 내용과 제보자 정보를 해당대학 관계자에게 알려주었으며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조치계획 등이 포함된 내부자료를 휴대전화로 전송하여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수사의뢰되었습니다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  <a:endParaRPr lang="ko-KR" altLang="en-US" sz="1400" spc="-15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endParaRPr lang="en-US" altLang="ko-KR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46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94678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spcBef>
                <a:spcPts val="402"/>
              </a:spcBef>
              <a:spcAft>
                <a:spcPts val="402"/>
              </a:spcAft>
            </a:pPr>
            <a:endParaRPr lang="en-US" altLang="ko-KR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47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7868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latinLnBrk="0"/>
            <a:r>
              <a:rPr lang="en-US" altLang="ko-KR" sz="1400" dirty="0"/>
              <a:t># 14. </a:t>
            </a:r>
            <a:r>
              <a:rPr lang="ko-KR" altLang="en-US" sz="1400" dirty="0"/>
              <a:t>신고자 신분노출 사례입니다</a:t>
            </a:r>
            <a:r>
              <a:rPr lang="en-US" altLang="ko-KR" sz="1400" dirty="0"/>
              <a:t>.</a:t>
            </a:r>
            <a:endParaRPr lang="ko-KR" altLang="ko-KR" sz="1400" dirty="0"/>
          </a:p>
          <a:p>
            <a:r>
              <a:rPr lang="ko-KR" altLang="ko-KR" sz="1400" dirty="0"/>
              <a:t>▸</a:t>
            </a:r>
            <a:r>
              <a:rPr lang="ko-KR" altLang="en-US" sz="1400" dirty="0" err="1"/>
              <a:t>첫번째</a:t>
            </a:r>
            <a:r>
              <a:rPr lang="ko-KR" altLang="en-US" sz="1400" dirty="0"/>
              <a:t> 유형은 </a:t>
            </a:r>
            <a:r>
              <a:rPr lang="ko-KR" altLang="en-US" sz="1400" dirty="0" err="1"/>
              <a:t>신고성</a:t>
            </a:r>
            <a:r>
              <a:rPr lang="ko-KR" altLang="en-US" sz="1400" dirty="0"/>
              <a:t> 민원 접수 후 담당자가 공익신고라고 인지하지 못한 채 민원을 처리하여 신고자 신분이 노출되는 것입니다</a:t>
            </a:r>
            <a:r>
              <a:rPr lang="en-US" altLang="ko-KR" sz="1400" dirty="0"/>
              <a:t>.</a:t>
            </a: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A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기관은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OO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업체가 폐수를 방류하고 있다는 주민의 민원 접수 후 해당업체에 전화하여 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민원인의 전화번호를 가르쳐 주며 합의를 권고</a:t>
            </a:r>
            <a:endParaRPr lang="en-US" altLang="ko-KR" sz="1400" dirty="0">
              <a:solidFill>
                <a:srgbClr val="0070C0"/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민원인은 해당업체로부터 협박을 받는 등 피해를 받은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또한 철도공사로 훼손된 토지의 원상복구 민원에 대해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B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공단이 민원인의 </a:t>
            </a:r>
            <a:r>
              <a:rPr lang="ko-KR" altLang="en-US" sz="1400" dirty="0" err="1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동의없이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 시공사인 건설업체에 민원인 정보를 제공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 민원인은 인권위에 개인정보 관련 진정을 제기한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관련 내부  공익신고 내용을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원장에게 누설하였고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어린이집은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제보한 교사를 색출해 해고한 하였습니다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공익신고 내용을 누설한 공무원과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신고자에게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불이익조치를 한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원장은 공익신고자 보호법 위반으로 검찰에 송치되었습니다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D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사학비리 제보 내용과 제보자 정보를 해당대학 관계자에게 알려주었으며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조치계획 등이 포함된 내부자료를 휴대전화로 전송하여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수사의뢰되었습니다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  <a:endParaRPr lang="ko-KR" altLang="en-US" sz="1400" spc="-15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endParaRPr lang="en-US" altLang="ko-KR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48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589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latinLnBrk="0"/>
            <a:r>
              <a:rPr lang="en-US" altLang="ko-KR" sz="1400" dirty="0"/>
              <a:t># 14. </a:t>
            </a:r>
            <a:r>
              <a:rPr lang="ko-KR" altLang="en-US" sz="1400" dirty="0"/>
              <a:t>신고자 신분노출 사례입니다</a:t>
            </a:r>
            <a:r>
              <a:rPr lang="en-US" altLang="ko-KR" sz="1400" dirty="0"/>
              <a:t>.</a:t>
            </a:r>
            <a:endParaRPr lang="ko-KR" altLang="ko-KR" sz="1400" dirty="0"/>
          </a:p>
          <a:p>
            <a:r>
              <a:rPr lang="ko-KR" altLang="ko-KR" sz="1400" dirty="0"/>
              <a:t>▸</a:t>
            </a:r>
            <a:r>
              <a:rPr lang="ko-KR" altLang="en-US" sz="1400" dirty="0" err="1"/>
              <a:t>첫번째</a:t>
            </a:r>
            <a:r>
              <a:rPr lang="ko-KR" altLang="en-US" sz="1400" dirty="0"/>
              <a:t> 유형은 </a:t>
            </a:r>
            <a:r>
              <a:rPr lang="ko-KR" altLang="en-US" sz="1400" dirty="0" err="1"/>
              <a:t>신고성</a:t>
            </a:r>
            <a:r>
              <a:rPr lang="ko-KR" altLang="en-US" sz="1400" dirty="0"/>
              <a:t> 민원 접수 후 담당자가 공익신고라고 인지하지 못한 채 민원을 처리하여 신고자 신분이 노출되는 것입니다</a:t>
            </a:r>
            <a:r>
              <a:rPr lang="en-US" altLang="ko-KR" sz="1400" dirty="0"/>
              <a:t>.</a:t>
            </a: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A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기관은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OO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업체가 폐수를 방류하고 있다는 주민의 민원 접수 후 해당업체에 전화하여 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민원인의 전화번호를 가르쳐 주며 합의를 권고</a:t>
            </a:r>
            <a:endParaRPr lang="en-US" altLang="ko-KR" sz="1400" dirty="0">
              <a:solidFill>
                <a:srgbClr val="0070C0"/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402"/>
              </a:spcBef>
              <a:spcAft>
                <a:spcPts val="402"/>
              </a:spcAft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민원인은 해당업체로부터 협박을 받는 등 피해를 받은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또한 철도공사로 훼손된 토지의 원상복구 민원에 대해 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B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공단이 민원인의 </a:t>
            </a:r>
            <a:r>
              <a:rPr lang="ko-KR" altLang="en-US" sz="1400" dirty="0" err="1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동의없이</a:t>
            </a:r>
            <a:r>
              <a:rPr lang="ko-KR" altLang="en-US" sz="1400" dirty="0">
                <a:solidFill>
                  <a:srgbClr val="0070C0"/>
                </a:solidFill>
                <a:latin typeface="KoPub돋움체 Medium" pitchFamily="18" charset="-127"/>
                <a:ea typeface="KoPub돋움체 Medium" pitchFamily="18" charset="-127"/>
              </a:rPr>
              <a:t> 시공사인 건설업체에 민원인 정보를 제공</a:t>
            </a:r>
            <a:r>
              <a:rPr lang="ko-KR" altLang="en-US" sz="1400" dirty="0">
                <a:latin typeface="KoPub돋움체 Medium" pitchFamily="18" charset="-127"/>
                <a:ea typeface="KoPub돋움체 Medium" pitchFamily="18" charset="-127"/>
              </a:rPr>
              <a:t>하였고 민원인은 인권위에 개인정보 관련 진정을 제기한 사례가 있었습니다</a:t>
            </a:r>
            <a:r>
              <a:rPr lang="en-US" altLang="ko-KR" sz="1400" dirty="0">
                <a:latin typeface="KoPub돋움체 Medium" pitchFamily="18" charset="-127"/>
                <a:ea typeface="KoPub돋움체 Medium" pitchFamily="18" charset="-127"/>
              </a:rPr>
              <a:t>.</a:t>
            </a:r>
          </a:p>
          <a:p>
            <a:pPr defTabSz="917623">
              <a:defRPr/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관련 내부  공익신고 내용을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원장에게 누설하였고 해당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어린이집은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제보한 교사를 색출해 해고한 하였습니다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공익신고 내용을 누설한 공무원과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신고자에게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불이익조치를 한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어린이집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원장은 공익신고자 보호법 위반으로 검찰에 송치되었습니다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D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공무원은 사학비리 제보 내용과 제보자 정보를 해당대학 관계자에게 알려주었으며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조치계획 등이 포함된 내부자료를 휴대전화로 전송하여 </a:t>
            </a:r>
            <a:r>
              <a:rPr lang="ko-KR" altLang="en-US" sz="1400" spc="-151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수사의뢰되었습니다</a:t>
            </a:r>
            <a:r>
              <a:rPr lang="en-US" altLang="ko-KR" sz="1400" spc="-151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 </a:t>
            </a:r>
            <a:endParaRPr lang="ko-KR" altLang="en-US" sz="1400" spc="-151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70C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endParaRPr lang="en-US" altLang="ko-KR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49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770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90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 userDrawn="1"/>
        </p:nvSpPr>
        <p:spPr>
          <a:xfrm>
            <a:off x="9389533" y="6572250"/>
            <a:ext cx="492771" cy="2423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algn="ctr"/>
            <a:fld id="{CC980C83-91AA-4572-A64B-5BCAF721153D}" type="slidenum">
              <a:rPr lang="ko-KR" altLang="en-US" smtClean="0"/>
              <a:pPr lvl="0" algn="ctr"/>
              <a:t>‹#›</a:t>
            </a:fld>
            <a:endParaRPr lang="ko-KR" altLang="en-US" dirty="0"/>
          </a:p>
        </p:txBody>
      </p:sp>
      <p:sp>
        <p:nvSpPr>
          <p:cNvPr id="11" name="텍스트 개체 틀 18">
            <a:extLst>
              <a:ext uri="{FF2B5EF4-FFF2-40B4-BE49-F238E27FC236}">
                <a16:creationId xmlns:a16="http://schemas.microsoft.com/office/drawing/2014/main" id="{9778DF50-033D-4058-9852-432FEB8CFB06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77800" y="6403974"/>
            <a:ext cx="9000000" cy="254000"/>
          </a:xfrm>
        </p:spPr>
        <p:txBody>
          <a:bodyPr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813"/>
              </a:spcBef>
              <a:buFontTx/>
              <a:buNone/>
              <a:defRPr lang="ko-KR" altLang="en-US" sz="1200" kern="1200" spc="-15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1" hangingPunct="1">
              <a:lnSpc>
                <a:spcPct val="90000"/>
              </a:lnSpc>
              <a:buFontTx/>
              <a:buNone/>
              <a:defRPr lang="ko-KR" altLang="en-US" sz="1200" kern="1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1" hangingPunct="1">
              <a:lnSpc>
                <a:spcPct val="90000"/>
              </a:lnSpc>
              <a:buFontTx/>
              <a:buNone/>
              <a:defRPr lang="ko-KR" altLang="en-US" sz="1200" kern="1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1" hangingPunct="1">
              <a:lnSpc>
                <a:spcPct val="90000"/>
              </a:lnSpc>
              <a:buFontTx/>
              <a:buNone/>
              <a:defRPr lang="ko-KR" altLang="en-US" sz="1200" kern="1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1" hangingPunct="1">
              <a:lnSpc>
                <a:spcPct val="90000"/>
              </a:lnSpc>
              <a:buFontTx/>
              <a:buNone/>
              <a:defRPr lang="ko-KR" altLang="en-US" sz="1200" kern="1200" spc="-150" dirty="0" smtClean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+mn-ea"/>
                <a:cs typeface="Times New Roman" panose="02020603050405020304" pitchFamily="18" charset="0"/>
              </a:defRPr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FF5FF674-959A-414C-AD11-417181F129EE}"/>
              </a:ext>
            </a:extLst>
          </p:cNvPr>
          <p:cNvGrpSpPr/>
          <p:nvPr userDrawn="1"/>
        </p:nvGrpSpPr>
        <p:grpSpPr>
          <a:xfrm>
            <a:off x="0" y="0"/>
            <a:ext cx="9906000" cy="1189419"/>
            <a:chOff x="0" y="0"/>
            <a:chExt cx="9906000" cy="1189419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B1608F3F-9C57-4003-8B48-710E89977316}"/>
                </a:ext>
              </a:extLst>
            </p:cNvPr>
            <p:cNvSpPr/>
            <p:nvPr userDrawn="1"/>
          </p:nvSpPr>
          <p:spPr>
            <a:xfrm>
              <a:off x="0" y="0"/>
              <a:ext cx="9906000" cy="118941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50000">
                  <a:schemeClr val="bg1"/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AF16022E-7F9A-4A3C-B22E-2E97FB8A3C33}"/>
                </a:ext>
              </a:extLst>
            </p:cNvPr>
            <p:cNvGrpSpPr/>
            <p:nvPr userDrawn="1"/>
          </p:nvGrpSpPr>
          <p:grpSpPr>
            <a:xfrm>
              <a:off x="0" y="0"/>
              <a:ext cx="9906000" cy="1095309"/>
              <a:chOff x="0" y="0"/>
              <a:chExt cx="9906000" cy="1095309"/>
            </a:xfrm>
          </p:grpSpPr>
          <p:grpSp>
            <p:nvGrpSpPr>
              <p:cNvPr id="41" name="그룹 40">
                <a:extLst>
                  <a:ext uri="{FF2B5EF4-FFF2-40B4-BE49-F238E27FC236}">
                    <a16:creationId xmlns:a16="http://schemas.microsoft.com/office/drawing/2014/main" id="{D59602F1-0440-44D3-B438-573E717B7BDC}"/>
                  </a:ext>
                </a:extLst>
              </p:cNvPr>
              <p:cNvGrpSpPr/>
              <p:nvPr userDrawn="1"/>
            </p:nvGrpSpPr>
            <p:grpSpPr>
              <a:xfrm>
                <a:off x="125305" y="29028"/>
                <a:ext cx="1084198" cy="1066281"/>
                <a:chOff x="125305" y="29028"/>
                <a:chExt cx="1084198" cy="1066281"/>
              </a:xfrm>
            </p:grpSpPr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9B4B3353-F6F0-4AEA-8901-AF64DE624B67}"/>
                    </a:ext>
                  </a:extLst>
                </p:cNvPr>
                <p:cNvSpPr txBox="1"/>
                <p:nvPr userDrawn="1"/>
              </p:nvSpPr>
              <p:spPr>
                <a:xfrm>
                  <a:off x="167930" y="327375"/>
                  <a:ext cx="1041573" cy="2539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왜 해야 하는가</a:t>
                  </a: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DE214598-110C-46D5-AE1A-7BFB84EA4FC8}"/>
                    </a:ext>
                  </a:extLst>
                </p:cNvPr>
                <p:cNvSpPr txBox="1"/>
                <p:nvPr userDrawn="1"/>
              </p:nvSpPr>
              <p:spPr>
                <a:xfrm>
                  <a:off x="243551" y="147130"/>
                  <a:ext cx="857250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무엇을 하고</a:t>
                  </a:r>
                  <a:endParaRPr lang="en-US" altLang="ko-KR" sz="1000" b="1" kern="1200" spc="-100" baseline="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무엇을 하지 </a:t>
                  </a:r>
                  <a:endParaRPr lang="en-US" altLang="ko-KR" sz="1000" b="1" kern="1200" spc="-100" baseline="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않을 것인가</a:t>
                  </a:r>
                </a:p>
              </p:txBody>
            </p:sp>
            <p:sp>
              <p:nvSpPr>
                <p:cNvPr id="45" name="사각형: 둥근 위쪽 모서리 37">
                  <a:extLst>
                    <a:ext uri="{FF2B5EF4-FFF2-40B4-BE49-F238E27FC236}">
                      <a16:creationId xmlns:a16="http://schemas.microsoft.com/office/drawing/2014/main" id="{0A987BC5-0CC5-421E-BBD0-E84E8588D207}"/>
                    </a:ext>
                  </a:extLst>
                </p:cNvPr>
                <p:cNvSpPr/>
                <p:nvPr userDrawn="1"/>
              </p:nvSpPr>
              <p:spPr>
                <a:xfrm rot="10800000">
                  <a:off x="210289" y="31693"/>
                  <a:ext cx="940309" cy="1063616"/>
                </a:xfrm>
                <a:prstGeom prst="round2SameRect">
                  <a:avLst>
                    <a:gd name="adj1" fmla="val 11856"/>
                    <a:gd name="adj2" fmla="val 0"/>
                  </a:avLst>
                </a:prstGeom>
                <a:solidFill>
                  <a:srgbClr val="3F74AF"/>
                </a:solidFill>
                <a:ln w="31750">
                  <a:noFill/>
                  <a:round/>
                  <a:headEnd type="triangle"/>
                  <a:tailEnd type="triangle"/>
                </a:ln>
              </p:spPr>
              <p:txBody>
                <a:bodyPr rot="0" spcFirstLastPara="0" vertOverflow="overflow" horzOverflow="overflow" vert="horz" wrap="none" lIns="0" tIns="44450" rIns="0" bIns="4445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6" name="사각형: 둥근 위쪽 모서리 38">
                  <a:extLst>
                    <a:ext uri="{FF2B5EF4-FFF2-40B4-BE49-F238E27FC236}">
                      <a16:creationId xmlns:a16="http://schemas.microsoft.com/office/drawing/2014/main" id="{77C19E8F-ABFD-4507-9E99-2665F2CC9E11}"/>
                    </a:ext>
                  </a:extLst>
                </p:cNvPr>
                <p:cNvSpPr/>
                <p:nvPr userDrawn="1"/>
              </p:nvSpPr>
              <p:spPr>
                <a:xfrm rot="10800000">
                  <a:off x="125305" y="29028"/>
                  <a:ext cx="989913" cy="1063616"/>
                </a:xfrm>
                <a:prstGeom prst="round2SameRect">
                  <a:avLst>
                    <a:gd name="adj1" fmla="val 11856"/>
                    <a:gd name="adj2" fmla="val 0"/>
                  </a:avLst>
                </a:prstGeom>
                <a:solidFill>
                  <a:schemeClr val="bg2">
                    <a:lumMod val="90000"/>
                  </a:schemeClr>
                </a:solidFill>
                <a:ln w="31750">
                  <a:noFill/>
                  <a:round/>
                  <a:headEnd type="triangle"/>
                  <a:tailEnd type="triangle"/>
                </a:ln>
              </p:spPr>
              <p:txBody>
                <a:bodyPr rot="0" spcFirstLastPara="0" vertOverflow="overflow" horzOverflow="overflow" vert="horz" wrap="none" lIns="0" tIns="44450" rIns="0" bIns="4445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7" name="사각형: 둥근 모서리 39">
                  <a:extLst>
                    <a:ext uri="{FF2B5EF4-FFF2-40B4-BE49-F238E27FC236}">
                      <a16:creationId xmlns:a16="http://schemas.microsoft.com/office/drawing/2014/main" id="{BD85A563-F40C-44BE-9A4C-ECEB5A9E9E5E}"/>
                    </a:ext>
                  </a:extLst>
                </p:cNvPr>
                <p:cNvSpPr/>
                <p:nvPr userDrawn="1"/>
              </p:nvSpPr>
              <p:spPr>
                <a:xfrm>
                  <a:off x="233518" y="815439"/>
                  <a:ext cx="790420" cy="180000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>
                    <a:lumMod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marL="0" lvl="0" algn="ctr" defTabSz="914400" rtl="0" eaLnBrk="1" latinLnBrk="1" hangingPunct="1"/>
                  <a:r>
                    <a:rPr lang="en-US" altLang="ko-KR" sz="1100" b="1" kern="1200" spc="0" dirty="0">
                      <a:ln>
                        <a:solidFill>
                          <a:schemeClr val="bg1">
                            <a:lumMod val="75000"/>
                            <a:alpha val="0"/>
                          </a:schemeClr>
                        </a:solidFill>
                      </a:ln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+mn-ea"/>
                      <a:cs typeface="+mn-cs"/>
                    </a:rPr>
                    <a:t>Step </a:t>
                  </a:r>
                  <a:r>
                    <a:rPr lang="en-US" altLang="ko-KR" sz="1100" b="1" kern="1200" spc="0" dirty="0" smtClean="0">
                      <a:ln>
                        <a:solidFill>
                          <a:schemeClr val="bg1">
                            <a:lumMod val="75000"/>
                            <a:alpha val="0"/>
                          </a:schemeClr>
                        </a:solidFill>
                      </a:ln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+mn-ea"/>
                      <a:cs typeface="+mn-cs"/>
                    </a:rPr>
                    <a:t>3</a:t>
                  </a:r>
                  <a:endParaRPr lang="ko-KR" altLang="en-US" sz="1100" b="1" kern="1200" spc="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맑은 고딕" panose="020B0503020000020004" pitchFamily="50" charset="-127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2C6FDA9D-53FC-4745-9112-59D0EAC373F3}"/>
                    </a:ext>
                  </a:extLst>
                </p:cNvPr>
                <p:cNvSpPr txBox="1"/>
                <p:nvPr userDrawn="1"/>
              </p:nvSpPr>
              <p:spPr>
                <a:xfrm>
                  <a:off x="131986" y="279243"/>
                  <a:ext cx="1018248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defTabSz="914400" rtl="0" eaLnBrk="1" latinLnBrk="1" hangingPunct="1"/>
                  <a:r>
                    <a:rPr lang="ko-KR" altLang="en-US" sz="1100" b="1" kern="1200" spc="-150" baseline="0" dirty="0" smtClean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신고사례와</a:t>
                  </a:r>
                  <a:endParaRPr lang="en-US" altLang="ko-KR" sz="1100" b="1" kern="1200" spc="-150" baseline="0" dirty="0" smtClean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  <a:p>
                  <a:pPr marL="0" algn="ctr" defTabSz="914400" rtl="0" eaLnBrk="1" latinLnBrk="1" hangingPunct="1"/>
                  <a:r>
                    <a:rPr lang="ko-KR" altLang="en-US" sz="1100" b="1" kern="1200" spc="-150" baseline="0" dirty="0" smtClean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tx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유의사항</a:t>
                  </a:r>
                  <a:endParaRPr lang="ko-KR" altLang="en-US" sz="1100" b="1" kern="1200" spc="-150" baseline="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</p:txBody>
            </p:sp>
          </p:grpSp>
          <p:sp>
            <p:nvSpPr>
              <p:cNvPr id="42" name="자유형: 도형 32">
                <a:extLst>
                  <a:ext uri="{FF2B5EF4-FFF2-40B4-BE49-F238E27FC236}">
                    <a16:creationId xmlns:a16="http://schemas.microsoft.com/office/drawing/2014/main" id="{D43685D8-EB6A-4487-8B59-4CE50C954FA0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9906000" cy="45719"/>
              </a:xfrm>
              <a:custGeom>
                <a:avLst/>
                <a:gdLst>
                  <a:gd name="connsiteX0" fmla="*/ 0 w 9906000"/>
                  <a:gd name="connsiteY0" fmla="*/ 0 h 56762"/>
                  <a:gd name="connsiteX1" fmla="*/ 2686524 w 9906000"/>
                  <a:gd name="connsiteY1" fmla="*/ 0 h 56762"/>
                  <a:gd name="connsiteX2" fmla="*/ 2686524 w 9906000"/>
                  <a:gd name="connsiteY2" fmla="*/ 181 h 56762"/>
                  <a:gd name="connsiteX3" fmla="*/ 9906000 w 9906000"/>
                  <a:gd name="connsiteY3" fmla="*/ 181 h 56762"/>
                  <a:gd name="connsiteX4" fmla="*/ 9906000 w 9906000"/>
                  <a:gd name="connsiteY4" fmla="*/ 56582 h 56762"/>
                  <a:gd name="connsiteX5" fmla="*/ 2686524 w 9906000"/>
                  <a:gd name="connsiteY5" fmla="*/ 56582 h 56762"/>
                  <a:gd name="connsiteX6" fmla="*/ 2686524 w 9906000"/>
                  <a:gd name="connsiteY6" fmla="*/ 56762 h 56762"/>
                  <a:gd name="connsiteX7" fmla="*/ 0 w 9906000"/>
                  <a:gd name="connsiteY7" fmla="*/ 56762 h 56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906000" h="56762">
                    <a:moveTo>
                      <a:pt x="0" y="0"/>
                    </a:moveTo>
                    <a:lnTo>
                      <a:pt x="2686524" y="0"/>
                    </a:lnTo>
                    <a:lnTo>
                      <a:pt x="2686524" y="181"/>
                    </a:lnTo>
                    <a:lnTo>
                      <a:pt x="9906000" y="181"/>
                    </a:lnTo>
                    <a:lnTo>
                      <a:pt x="9906000" y="56582"/>
                    </a:lnTo>
                    <a:lnTo>
                      <a:pt x="2686524" y="56582"/>
                    </a:lnTo>
                    <a:lnTo>
                      <a:pt x="2686524" y="56762"/>
                    </a:lnTo>
                    <a:lnTo>
                      <a:pt x="0" y="56762"/>
                    </a:lnTo>
                    <a:close/>
                  </a:path>
                </a:pathLst>
              </a:custGeom>
              <a:solidFill>
                <a:srgbClr val="3862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  <p:sp>
        <p:nvSpPr>
          <p:cNvPr id="54" name="제목 1">
            <a:extLst>
              <a:ext uri="{FF2B5EF4-FFF2-40B4-BE49-F238E27FC236}">
                <a16:creationId xmlns:a16="http://schemas.microsoft.com/office/drawing/2014/main" id="{B9F5ED30-3621-418E-BBF4-E24A43F1C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030" y="401916"/>
            <a:ext cx="7629870" cy="568731"/>
          </a:xfrm>
        </p:spPr>
        <p:txBody>
          <a:bodyPr>
            <a:noAutofit/>
          </a:bodyPr>
          <a:lstStyle>
            <a:lvl1pPr marL="0" algn="l" defTabSz="457200" rtl="0" eaLnBrk="1" latinLnBrk="0" hangingPunct="1">
              <a:lnSpc>
                <a:spcPct val="90000"/>
              </a:lnSpc>
              <a:spcBef>
                <a:spcPts val="600"/>
              </a:spcBef>
              <a:buNone/>
              <a:tabLst>
                <a:tab pos="92075" algn="l"/>
              </a:tabLst>
              <a:defRPr kumimoji="1" lang="ko-KR" altLang="en-US" sz="3200" b="0" kern="12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3453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 개체 틀 5">
            <a:extLst>
              <a:ext uri="{FF2B5EF4-FFF2-40B4-BE49-F238E27FC236}">
                <a16:creationId xmlns:a16="http://schemas.microsoft.com/office/drawing/2014/main" id="{79771C0F-F6BD-4338-8528-CA896E1660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77149" y="6492875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CC83C-23DD-49C4-86B7-8E743396111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DB4BE9B-70D3-4586-9607-984B2818CF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152"/>
            <a:ext cx="9906000" cy="1469136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EF30A9F-3E86-4373-B86A-27D1BC967AAC}"/>
              </a:ext>
            </a:extLst>
          </p:cNvPr>
          <p:cNvGrpSpPr/>
          <p:nvPr userDrawn="1"/>
        </p:nvGrpSpPr>
        <p:grpSpPr>
          <a:xfrm>
            <a:off x="0" y="0"/>
            <a:ext cx="9906000" cy="1189419"/>
            <a:chOff x="0" y="0"/>
            <a:chExt cx="9906000" cy="1189419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69D6B3E0-28B6-4FBD-94BD-E65E7B41AC69}"/>
                </a:ext>
              </a:extLst>
            </p:cNvPr>
            <p:cNvSpPr/>
            <p:nvPr userDrawn="1"/>
          </p:nvSpPr>
          <p:spPr>
            <a:xfrm>
              <a:off x="0" y="0"/>
              <a:ext cx="9906000" cy="118941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50000">
                  <a:schemeClr val="bg1"/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3C1BC131-E3DF-4A3C-80F8-B9DC3E7AA76F}"/>
                </a:ext>
              </a:extLst>
            </p:cNvPr>
            <p:cNvGrpSpPr/>
            <p:nvPr userDrawn="1"/>
          </p:nvGrpSpPr>
          <p:grpSpPr>
            <a:xfrm>
              <a:off x="0" y="0"/>
              <a:ext cx="9906000" cy="1065689"/>
              <a:chOff x="0" y="0"/>
              <a:chExt cx="9906000" cy="1065689"/>
            </a:xfrm>
          </p:grpSpPr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id="{DE09B1F9-86FA-4FE5-A43E-6C5F821E59DA}"/>
                  </a:ext>
                </a:extLst>
              </p:cNvPr>
              <p:cNvGrpSpPr/>
              <p:nvPr userDrawn="1"/>
            </p:nvGrpSpPr>
            <p:grpSpPr>
              <a:xfrm>
                <a:off x="167930" y="2073"/>
                <a:ext cx="1041573" cy="1063616"/>
                <a:chOff x="167930" y="2073"/>
                <a:chExt cx="1041573" cy="1063616"/>
              </a:xfrm>
            </p:grpSpPr>
            <p:sp>
              <p:nvSpPr>
                <p:cNvPr id="15" name="사각형: 둥근 모서리 14">
                  <a:extLst>
                    <a:ext uri="{FF2B5EF4-FFF2-40B4-BE49-F238E27FC236}">
                      <a16:creationId xmlns:a16="http://schemas.microsoft.com/office/drawing/2014/main" id="{AED551C3-94DA-4262-B976-FAD3818ACD80}"/>
                    </a:ext>
                  </a:extLst>
                </p:cNvPr>
                <p:cNvSpPr/>
                <p:nvPr userDrawn="1"/>
              </p:nvSpPr>
              <p:spPr>
                <a:xfrm>
                  <a:off x="270030" y="670512"/>
                  <a:ext cx="790420" cy="15546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3768B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lvl="0" algn="ctr"/>
                  <a:r>
                    <a:rPr lang="en-US" altLang="ko-KR" sz="1100" b="1" spc="0" dirty="0">
                      <a:ln>
                        <a:solidFill>
                          <a:schemeClr val="bg1">
                            <a:lumMod val="75000"/>
                            <a:alpha val="0"/>
                          </a:schemeClr>
                        </a:solidFill>
                      </a:ln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Step 1</a:t>
                  </a:r>
                  <a:endParaRPr lang="ko-KR" altLang="en-US" sz="1100" b="1" spc="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2261EB57-045F-4CFD-8EAF-DCD728E3AFFF}"/>
                    </a:ext>
                  </a:extLst>
                </p:cNvPr>
                <p:cNvSpPr txBox="1"/>
                <p:nvPr userDrawn="1"/>
              </p:nvSpPr>
              <p:spPr>
                <a:xfrm>
                  <a:off x="167930" y="327375"/>
                  <a:ext cx="1041573" cy="2539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왜 해야 하는가</a:t>
                  </a:r>
                </a:p>
              </p:txBody>
            </p:sp>
            <p:sp>
              <p:nvSpPr>
                <p:cNvPr id="20" name="사각형: 둥근 모서리 19">
                  <a:extLst>
                    <a:ext uri="{FF2B5EF4-FFF2-40B4-BE49-F238E27FC236}">
                      <a16:creationId xmlns:a16="http://schemas.microsoft.com/office/drawing/2014/main" id="{456B25CE-D7DD-4C88-AF70-FD9AC05DED32}"/>
                    </a:ext>
                  </a:extLst>
                </p:cNvPr>
                <p:cNvSpPr/>
                <p:nvPr userDrawn="1"/>
              </p:nvSpPr>
              <p:spPr>
                <a:xfrm>
                  <a:off x="270030" y="762514"/>
                  <a:ext cx="790420" cy="15546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9E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lvl="0" algn="ctr"/>
                  <a:r>
                    <a:rPr lang="en-US" altLang="ko-KR" sz="1100" b="1" spc="0" dirty="0">
                      <a:ln>
                        <a:solidFill>
                          <a:schemeClr val="bg1">
                            <a:lumMod val="75000"/>
                            <a:alpha val="0"/>
                          </a:schemeClr>
                        </a:solidFill>
                      </a:ln>
                      <a:solidFill>
                        <a:prstClr val="white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Step 2</a:t>
                  </a:r>
                  <a:endParaRPr lang="ko-KR" altLang="en-US" sz="1100" b="1" spc="0" dirty="0">
                    <a:ln>
                      <a:solidFill>
                        <a:schemeClr val="bg1">
                          <a:lumMod val="75000"/>
                          <a:alpha val="0"/>
                        </a:schemeClr>
                      </a:solidFill>
                    </a:ln>
                    <a:solidFill>
                      <a:prstClr val="white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318C4E7F-96FE-4AE8-8050-893ADDAC1743}"/>
                    </a:ext>
                  </a:extLst>
                </p:cNvPr>
                <p:cNvSpPr txBox="1"/>
                <p:nvPr userDrawn="1"/>
              </p:nvSpPr>
              <p:spPr>
                <a:xfrm>
                  <a:off x="243551" y="147130"/>
                  <a:ext cx="857250" cy="5539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무엇을 하고</a:t>
                  </a:r>
                  <a:endParaRPr lang="en-US" altLang="ko-KR" sz="1000" b="1" kern="1200" spc="-100" baseline="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무엇을 하지 </a:t>
                  </a:r>
                  <a:endParaRPr lang="en-US" altLang="ko-KR" sz="1000" b="1" kern="1200" spc="-100" baseline="0" dirty="0">
                    <a:ln>
                      <a:solidFill>
                        <a:schemeClr val="bg2">
                          <a:lumMod val="9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  <a:cs typeface="+mn-cs"/>
                  </a:endParaRPr>
                </a:p>
                <a:p>
                  <a:pPr marL="0" algn="ctr" defTabSz="914400" rtl="0" eaLnBrk="1" latinLnBrk="1" hangingPunct="1"/>
                  <a:r>
                    <a:rPr lang="ko-KR" altLang="en-US" sz="1000" b="1" kern="1200" spc="-100" baseline="0" dirty="0">
                      <a:ln>
                        <a:solidFill>
                          <a:schemeClr val="bg2">
                            <a:lumMod val="9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나눔고딕" panose="020D0604000000000000" pitchFamily="50" charset="-127"/>
                      <a:ea typeface="나눔고딕" panose="020D0604000000000000" pitchFamily="50" charset="-127"/>
                      <a:cs typeface="+mn-cs"/>
                    </a:rPr>
                    <a:t>않을 것인가</a:t>
                  </a:r>
                </a:p>
              </p:txBody>
            </p:sp>
            <p:sp>
              <p:nvSpPr>
                <p:cNvPr id="22" name="사각형: 둥근 위쪽 모서리 21">
                  <a:extLst>
                    <a:ext uri="{FF2B5EF4-FFF2-40B4-BE49-F238E27FC236}">
                      <a16:creationId xmlns:a16="http://schemas.microsoft.com/office/drawing/2014/main" id="{0FD0DB18-E537-471C-8588-936F77EDECA1}"/>
                    </a:ext>
                  </a:extLst>
                </p:cNvPr>
                <p:cNvSpPr/>
                <p:nvPr userDrawn="1"/>
              </p:nvSpPr>
              <p:spPr>
                <a:xfrm rot="10800000">
                  <a:off x="255553" y="2073"/>
                  <a:ext cx="940309" cy="1063616"/>
                </a:xfrm>
                <a:prstGeom prst="round2SameRect">
                  <a:avLst>
                    <a:gd name="adj1" fmla="val 11856"/>
                    <a:gd name="adj2" fmla="val 0"/>
                  </a:avLst>
                </a:prstGeom>
                <a:solidFill>
                  <a:srgbClr val="9FC496"/>
                </a:solidFill>
                <a:ln w="31750">
                  <a:noFill/>
                  <a:round/>
                  <a:headEnd type="triangle"/>
                  <a:tailEnd type="triangle"/>
                </a:ln>
              </p:spPr>
              <p:txBody>
                <a:bodyPr rot="0" spcFirstLastPara="0" vertOverflow="overflow" horzOverflow="overflow" vert="horz" wrap="none" lIns="0" tIns="44450" rIns="0" bIns="4445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3" name="사각형: 둥근 위쪽 모서리 22">
                  <a:extLst>
                    <a:ext uri="{FF2B5EF4-FFF2-40B4-BE49-F238E27FC236}">
                      <a16:creationId xmlns:a16="http://schemas.microsoft.com/office/drawing/2014/main" id="{DCAE1749-A9B8-4401-B4F0-F7C157A24E3A}"/>
                    </a:ext>
                  </a:extLst>
                </p:cNvPr>
                <p:cNvSpPr/>
                <p:nvPr userDrawn="1"/>
              </p:nvSpPr>
              <p:spPr>
                <a:xfrm rot="10800000">
                  <a:off x="177220" y="2073"/>
                  <a:ext cx="989913" cy="1063616"/>
                </a:xfrm>
                <a:prstGeom prst="round2SameRect">
                  <a:avLst>
                    <a:gd name="adj1" fmla="val 11856"/>
                    <a:gd name="adj2" fmla="val 0"/>
                  </a:avLst>
                </a:prstGeom>
                <a:gradFill flip="none" rotWithShape="1">
                  <a:gsLst>
                    <a:gs pos="28000">
                      <a:srgbClr val="56874B"/>
                    </a:gs>
                    <a:gs pos="100000">
                      <a:srgbClr val="9FC496"/>
                    </a:gs>
                  </a:gsLst>
                  <a:lin ang="2700000" scaled="1"/>
                  <a:tileRect/>
                </a:gradFill>
                <a:ln w="31750">
                  <a:noFill/>
                  <a:round/>
                  <a:headEnd type="triangle"/>
                  <a:tailEnd type="triangle"/>
                </a:ln>
              </p:spPr>
              <p:txBody>
                <a:bodyPr rot="0" spcFirstLastPara="0" vertOverflow="overflow" horzOverflow="overflow" vert="horz" wrap="none" lIns="0" tIns="44450" rIns="0" bIns="4445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13" name="자유형: 도형 12">
                <a:extLst>
                  <a:ext uri="{FF2B5EF4-FFF2-40B4-BE49-F238E27FC236}">
                    <a16:creationId xmlns:a16="http://schemas.microsoft.com/office/drawing/2014/main" id="{35B141AF-CD91-4892-83CA-8FB0CF5E55D8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9906000" cy="45719"/>
              </a:xfrm>
              <a:custGeom>
                <a:avLst/>
                <a:gdLst>
                  <a:gd name="connsiteX0" fmla="*/ 0 w 9906000"/>
                  <a:gd name="connsiteY0" fmla="*/ 0 h 56762"/>
                  <a:gd name="connsiteX1" fmla="*/ 2686524 w 9906000"/>
                  <a:gd name="connsiteY1" fmla="*/ 0 h 56762"/>
                  <a:gd name="connsiteX2" fmla="*/ 2686524 w 9906000"/>
                  <a:gd name="connsiteY2" fmla="*/ 181 h 56762"/>
                  <a:gd name="connsiteX3" fmla="*/ 9906000 w 9906000"/>
                  <a:gd name="connsiteY3" fmla="*/ 181 h 56762"/>
                  <a:gd name="connsiteX4" fmla="*/ 9906000 w 9906000"/>
                  <a:gd name="connsiteY4" fmla="*/ 56582 h 56762"/>
                  <a:gd name="connsiteX5" fmla="*/ 2686524 w 9906000"/>
                  <a:gd name="connsiteY5" fmla="*/ 56582 h 56762"/>
                  <a:gd name="connsiteX6" fmla="*/ 2686524 w 9906000"/>
                  <a:gd name="connsiteY6" fmla="*/ 56762 h 56762"/>
                  <a:gd name="connsiteX7" fmla="*/ 0 w 9906000"/>
                  <a:gd name="connsiteY7" fmla="*/ 56762 h 56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906000" h="56762">
                    <a:moveTo>
                      <a:pt x="0" y="0"/>
                    </a:moveTo>
                    <a:lnTo>
                      <a:pt x="2686524" y="0"/>
                    </a:lnTo>
                    <a:lnTo>
                      <a:pt x="2686524" y="181"/>
                    </a:lnTo>
                    <a:lnTo>
                      <a:pt x="9906000" y="181"/>
                    </a:lnTo>
                    <a:lnTo>
                      <a:pt x="9906000" y="56582"/>
                    </a:lnTo>
                    <a:lnTo>
                      <a:pt x="2686524" y="56582"/>
                    </a:lnTo>
                    <a:lnTo>
                      <a:pt x="2686524" y="56762"/>
                    </a:lnTo>
                    <a:lnTo>
                      <a:pt x="0" y="56762"/>
                    </a:lnTo>
                    <a:close/>
                  </a:path>
                </a:pathLst>
              </a:custGeom>
              <a:solidFill>
                <a:srgbClr val="5687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</p:grpSp>
      <p:sp>
        <p:nvSpPr>
          <p:cNvPr id="24" name="제목 1">
            <a:extLst>
              <a:ext uri="{FF2B5EF4-FFF2-40B4-BE49-F238E27FC236}">
                <a16:creationId xmlns:a16="http://schemas.microsoft.com/office/drawing/2014/main" id="{70391085-89E2-4FEE-B512-5A8EDA8AC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030" y="401916"/>
            <a:ext cx="7629870" cy="568731"/>
          </a:xfrm>
        </p:spPr>
        <p:txBody>
          <a:bodyPr>
            <a:noAutofit/>
          </a:bodyPr>
          <a:lstStyle>
            <a:lvl1pPr marL="0" algn="l" defTabSz="457200" rtl="0" eaLnBrk="1" latinLnBrk="0" hangingPunct="1">
              <a:lnSpc>
                <a:spcPct val="90000"/>
              </a:lnSpc>
              <a:spcBef>
                <a:spcPts val="600"/>
              </a:spcBef>
              <a:buNone/>
              <a:tabLst>
                <a:tab pos="92075" algn="l"/>
              </a:tabLst>
              <a:defRPr kumimoji="1" lang="ko-KR" altLang="en-US" sz="3600" b="0" kern="12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7E5FA08B-5214-41BA-9138-DFC9D98F848D}"/>
              </a:ext>
            </a:extLst>
          </p:cNvPr>
          <p:cNvSpPr/>
          <p:nvPr userDrawn="1"/>
        </p:nvSpPr>
        <p:spPr>
          <a:xfrm>
            <a:off x="276795" y="762514"/>
            <a:ext cx="790420" cy="155466"/>
          </a:xfrm>
          <a:prstGeom prst="roundRect">
            <a:avLst>
              <a:gd name="adj" fmla="val 50000"/>
            </a:avLst>
          </a:prstGeom>
          <a:solidFill>
            <a:srgbClr val="527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lvl="0" algn="ctr"/>
            <a:r>
              <a:rPr lang="en-US" altLang="ko-KR" sz="1100" b="1" spc="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Step 2</a:t>
            </a:r>
            <a:endParaRPr lang="ko-KR" altLang="en-US" sz="1100" b="1" spc="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38FE3B4-DE8C-42A0-A490-1660E7653E8C}"/>
              </a:ext>
            </a:extLst>
          </p:cNvPr>
          <p:cNvSpPr txBox="1"/>
          <p:nvPr userDrawn="1"/>
        </p:nvSpPr>
        <p:spPr>
          <a:xfrm>
            <a:off x="243551" y="208535"/>
            <a:ext cx="8572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0" eaLnBrk="1" latinLnBrk="1" hangingPunct="1"/>
            <a:r>
              <a:rPr lang="ko-KR" altLang="en-US" sz="1000" b="1" kern="1200" spc="-100" baseline="0" dirty="0">
                <a:ln>
                  <a:solidFill>
                    <a:schemeClr val="bg2">
                      <a:lumMod val="9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무엇을 하고</a:t>
            </a:r>
            <a:endParaRPr lang="en-US" altLang="ko-KR" sz="1000" b="1" kern="1200" spc="-100" baseline="0" dirty="0">
              <a:ln>
                <a:solidFill>
                  <a:schemeClr val="bg2">
                    <a:lumMod val="90000"/>
                    <a:alpha val="0"/>
                  </a:scheme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algn="ctr" defTabSz="914400" rtl="0" eaLnBrk="1" latinLnBrk="1" hangingPunct="1"/>
            <a:r>
              <a:rPr lang="ko-KR" altLang="en-US" sz="1000" b="1" kern="1200" spc="-100" baseline="0" dirty="0">
                <a:ln>
                  <a:solidFill>
                    <a:schemeClr val="bg2">
                      <a:lumMod val="9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무엇을 하지 </a:t>
            </a:r>
            <a:endParaRPr lang="en-US" altLang="ko-KR" sz="1000" b="1" kern="1200" spc="-100" baseline="0" dirty="0">
              <a:ln>
                <a:solidFill>
                  <a:schemeClr val="bg2">
                    <a:lumMod val="90000"/>
                    <a:alpha val="0"/>
                  </a:scheme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algn="ctr" defTabSz="914400" rtl="0" eaLnBrk="1" latinLnBrk="1" hangingPunct="1"/>
            <a:r>
              <a:rPr lang="ko-KR" altLang="en-US" sz="1000" b="1" kern="1200" spc="-100" baseline="0" dirty="0">
                <a:ln>
                  <a:solidFill>
                    <a:schemeClr val="bg2">
                      <a:lumMod val="9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않을 것인가</a:t>
            </a:r>
          </a:p>
        </p:txBody>
      </p:sp>
    </p:spTree>
    <p:extLst>
      <p:ext uri="{BB962C8B-B14F-4D97-AF65-F5344CB8AC3E}">
        <p14:creationId xmlns:p14="http://schemas.microsoft.com/office/powerpoint/2010/main" val="389533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svg"/><Relationship Id="rId5" Type="http://schemas.openxmlformats.org/officeDocument/2006/relationships/image" Target="../media/image44.png"/><Relationship Id="rId4" Type="http://schemas.openxmlformats.org/officeDocument/2006/relationships/image" Target="../media/image19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24.sv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12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11" Type="http://schemas.openxmlformats.org/officeDocument/2006/relationships/image" Target="../media/image46.svg"/><Relationship Id="rId5" Type="http://schemas.openxmlformats.org/officeDocument/2006/relationships/image" Target="../media/image40.svg"/><Relationship Id="rId10" Type="http://schemas.openxmlformats.org/officeDocument/2006/relationships/image" Target="../media/image50.png"/><Relationship Id="rId4" Type="http://schemas.openxmlformats.org/officeDocument/2006/relationships/image" Target="../media/image47.png"/><Relationship Id="rId9" Type="http://schemas.openxmlformats.org/officeDocument/2006/relationships/image" Target="../media/image44.sv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9900"/>
            <a:ext cx="9906000" cy="63881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714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00" y="1384300"/>
            <a:ext cx="9258300" cy="5168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0854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55600"/>
            <a:ext cx="9639300" cy="6388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4298322"/>
              </p:ext>
            </p:extLst>
          </p:nvPr>
        </p:nvGraphicFramePr>
        <p:xfrm>
          <a:off x="228600" y="1676400"/>
          <a:ext cx="94488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91"/>
          <p:cNvSpPr txBox="1">
            <a:spLocks noChangeArrowheads="1"/>
          </p:cNvSpPr>
          <p:nvPr/>
        </p:nvSpPr>
        <p:spPr bwMode="auto">
          <a:xfrm>
            <a:off x="838200" y="381000"/>
            <a:ext cx="8610600" cy="1447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ko-KR" altLang="en-US" sz="2800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2800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2800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en-US" altLang="ko-KR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년 본예산 공공재정지급금 예산 현황</a:t>
            </a:r>
            <a:endParaRPr lang="en-US" altLang="ko-KR" b="1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+mj-ea"/>
            </a:endParaRPr>
          </a:p>
          <a:p>
            <a:endParaRPr lang="en-US" altLang="ko-KR" sz="2400" b="1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+mj-ea"/>
            </a:endParaRPr>
          </a:p>
          <a:p>
            <a:r>
              <a:rPr lang="en-US" altLang="ko-KR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+mj-ea"/>
              </a:rPr>
              <a:t>     </a:t>
            </a:r>
            <a:r>
              <a:rPr lang="en-US" altLang="ko-KR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* </a:t>
            </a:r>
            <a:r>
              <a:rPr lang="ko-KR" altLang="en-US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본예산 </a:t>
            </a:r>
            <a:r>
              <a:rPr lang="en-US" altLang="ko-KR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5</a:t>
            </a:r>
            <a:r>
              <a:rPr lang="ko-KR" altLang="en-US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조 </a:t>
            </a:r>
            <a:r>
              <a:rPr lang="en-US" altLang="ko-KR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4,849</a:t>
            </a:r>
            <a:r>
              <a:rPr lang="ko-KR" altLang="en-US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억원 중  ⇒ </a:t>
            </a:r>
            <a:r>
              <a:rPr lang="en-US" altLang="ko-KR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1</a:t>
            </a:r>
            <a:r>
              <a:rPr lang="ko-KR" altLang="en-US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조 </a:t>
            </a:r>
            <a:r>
              <a:rPr lang="en-US" altLang="ko-KR" sz="2400" b="1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5,357</a:t>
            </a:r>
            <a:r>
              <a:rPr lang="ko-KR" altLang="en-US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억원</a:t>
            </a:r>
            <a:r>
              <a:rPr lang="en-US" altLang="ko-KR" sz="24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(27.9%)</a:t>
            </a:r>
            <a:endParaRPr lang="en-US" altLang="ko-KR" sz="2400" b="1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</a:endParaRPr>
          </a:p>
          <a:p>
            <a:endParaRPr lang="en-US" altLang="ko-KR" b="1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490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6" descr="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9"/>
          <a:stretch/>
        </p:blipFill>
        <p:spPr bwMode="auto">
          <a:xfrm>
            <a:off x="50800" y="128744"/>
            <a:ext cx="9829800" cy="6776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920553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1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81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81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381001" y="362389"/>
            <a:ext cx="7664175" cy="775198"/>
            <a:chOff x="420526" y="955601"/>
            <a:chExt cx="5908364" cy="775198"/>
          </a:xfrm>
        </p:grpSpPr>
        <p:sp>
          <p:nvSpPr>
            <p:cNvPr id="33" name="AutoShape 109"/>
            <p:cNvSpPr>
              <a:spLocks noChangeArrowheads="1"/>
            </p:cNvSpPr>
            <p:nvPr/>
          </p:nvSpPr>
          <p:spPr bwMode="auto">
            <a:xfrm>
              <a:off x="420526" y="955601"/>
              <a:ext cx="5908364" cy="775198"/>
            </a:xfrm>
            <a:prstGeom prst="roundRect">
              <a:avLst>
                <a:gd name="adj" fmla="val 23250"/>
              </a:avLst>
            </a:prstGeom>
            <a:gradFill rotWithShape="1">
              <a:gsLst>
                <a:gs pos="0">
                  <a:srgbClr val="3288C2">
                    <a:gamma/>
                    <a:shade val="46275"/>
                    <a:invGamma/>
                  </a:srgbClr>
                </a:gs>
                <a:gs pos="100000">
                  <a:srgbClr val="3288C2"/>
                </a:gs>
              </a:gsLst>
              <a:lin ang="5400000" scaled="1"/>
            </a:gradFill>
            <a:ln>
              <a:noFill/>
            </a:ln>
            <a:effectLst>
              <a:outerShdw dist="35921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28575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4" name="AutoShape 110"/>
            <p:cNvSpPr>
              <a:spLocks noChangeArrowheads="1"/>
            </p:cNvSpPr>
            <p:nvPr/>
          </p:nvSpPr>
          <p:spPr bwMode="auto">
            <a:xfrm>
              <a:off x="522394" y="972685"/>
              <a:ext cx="5704627" cy="24558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굴림" charset="-127"/>
                <a:ea typeface="굴림" charset="-127"/>
              </a:endParaRPr>
            </a:p>
          </p:txBody>
        </p:sp>
        <p:sp>
          <p:nvSpPr>
            <p:cNvPr id="35" name="AutoShape 111"/>
            <p:cNvSpPr>
              <a:spLocks noChangeArrowheads="1"/>
            </p:cNvSpPr>
            <p:nvPr/>
          </p:nvSpPr>
          <p:spPr bwMode="auto">
            <a:xfrm flipV="1">
              <a:off x="516735" y="1489484"/>
              <a:ext cx="5715946" cy="217824"/>
            </a:xfrm>
            <a:prstGeom prst="roundRect">
              <a:avLst>
                <a:gd name="adj" fmla="val 47245"/>
              </a:avLst>
            </a:prstGeom>
            <a:gradFill rotWithShape="1">
              <a:gsLst>
                <a:gs pos="0">
                  <a:schemeClr val="bg1">
                    <a:alpha val="60001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  <a:latin typeface="굴림" charset="-127"/>
                <a:ea typeface="굴림" charset="-127"/>
              </a:endParaRPr>
            </a:p>
          </p:txBody>
        </p:sp>
      </p:grpSp>
      <p:sp>
        <p:nvSpPr>
          <p:cNvPr id="13" name="Rectangle 91"/>
          <p:cNvSpPr txBox="1">
            <a:spLocks noChangeArrowheads="1"/>
          </p:cNvSpPr>
          <p:nvPr/>
        </p:nvSpPr>
        <p:spPr bwMode="auto">
          <a:xfrm>
            <a:off x="401042" y="281298"/>
            <a:ext cx="7390091" cy="8063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bg1"/>
                </a:solidFill>
                <a:latin typeface="굴림" charset="-127"/>
                <a:ea typeface="굴림" charset="-127"/>
              </a:defRPr>
            </a:lvl9pPr>
          </a:lstStyle>
          <a:p>
            <a:r>
              <a:rPr lang="ko-KR" altLang="en-US" sz="2800" kern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ko-KR" altLang="en-US" sz="2800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800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2020</a:t>
            </a:r>
            <a:r>
              <a:rPr lang="ko-KR" altLang="en-US" sz="2800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 본예산 공공재정지급금 예산 현황</a:t>
            </a:r>
            <a:endParaRPr lang="en-US" altLang="ko-KR" sz="2400" kern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630489" y="314749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F4070C1-439A-4C1A-94F6-932A689138C1}"/>
              </a:ext>
            </a:extLst>
          </p:cNvPr>
          <p:cNvSpPr/>
          <p:nvPr/>
        </p:nvSpPr>
        <p:spPr>
          <a:xfrm>
            <a:off x="8355881" y="1137587"/>
            <a:ext cx="1372319" cy="364443"/>
          </a:xfrm>
          <a:prstGeom prst="rect">
            <a:avLst/>
          </a:prstGeom>
          <a:solidFill>
            <a:schemeClr val="bg2"/>
          </a:solidFill>
        </p:spPr>
        <p:txBody>
          <a:bodyPr wrap="none">
            <a:noAutofit/>
          </a:bodyPr>
          <a:lstStyle/>
          <a:p>
            <a:pPr algn="just">
              <a:spcBef>
                <a:spcPts val="600"/>
              </a:spcBef>
              <a:defRPr/>
            </a:pPr>
            <a:r>
              <a:rPr lang="ko-KR" altLang="en-US" sz="20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8482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단위</a:t>
            </a:r>
            <a:r>
              <a:rPr lang="en-US" altLang="ko-KR" sz="20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8482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0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8482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억원</a:t>
            </a:r>
            <a:endParaRPr lang="ko-KR" altLang="en-US" sz="20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8482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aphicFrame>
        <p:nvGraphicFramePr>
          <p:cNvPr id="18" name="차트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766377"/>
              </p:ext>
            </p:extLst>
          </p:nvPr>
        </p:nvGraphicFramePr>
        <p:xfrm>
          <a:off x="76200" y="1574171"/>
          <a:ext cx="9677400" cy="5245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8272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" grpId="0"/>
      <p:bldP spid="3" grpId="0"/>
      <p:bldP spid="4" grpId="0"/>
      <p:bldP spid="13" grpId="0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7742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768600" y="2324100"/>
            <a:ext cx="1270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4B67B4"/>
                </a:solidFill>
                <a:latin typeface="나눔스퀘어" pitchFamily="18" charset="0"/>
                <a:cs typeface="나눔스퀘어" pitchFamily="18" charset="0"/>
              </a:rPr>
              <a:t>=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9884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47469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17301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397000"/>
            <a:ext cx="9906000" cy="546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46189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15824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leeganghyun\Desktop\간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0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078827" y="365766"/>
            <a:ext cx="77483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 </a:t>
            </a:r>
            <a:r>
              <a:rPr lang="ko-KR" altLang="en-US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사례  </a:t>
            </a: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1  &gt; </a:t>
            </a:r>
            <a:r>
              <a:rPr lang="en-US" altLang="ko-KR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</a:t>
            </a:r>
            <a:r>
              <a:rPr lang="ko-KR" altLang="en-US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국민권익위원회  질의 회신  </a:t>
            </a:r>
            <a:endParaRPr lang="ko-KR" altLang="en-US" sz="240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gradFill>
                <a:gsLst>
                  <a:gs pos="100000">
                    <a:srgbClr val="001E41"/>
                  </a:gs>
                  <a:gs pos="0">
                    <a:srgbClr val="001E41">
                      <a:lumMod val="81000"/>
                    </a:srgbClr>
                  </a:gs>
                </a:gsLst>
                <a:lin ang="5400000" scaled="1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5801" y="4286249"/>
            <a:ext cx="8534400" cy="2458883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876296" y="4221337"/>
            <a:ext cx="8153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① </a:t>
            </a:r>
            <a:r>
              <a:rPr lang="ko-KR" altLang="en-US" spc="-150" dirty="0" smtClean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적용 대상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이며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해당될 경우 관련 처분을 해야 함</a:t>
            </a:r>
            <a:endParaRPr lang="en-US" altLang="ko-KR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②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원칙적으로 계약관계는 적용을 받지 않지만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집행하는 과정에서 수익자인 학교의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부정청구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행위가 확인된 경우 등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사안에 따라 법 적용 받을 수 있음</a:t>
            </a:r>
            <a:endParaRPr lang="en-US" altLang="ko-KR" spc="-150" dirty="0" smtClean="0">
              <a:solidFill>
                <a:srgbClr val="FF0000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③ 학교가 법령 또는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자치법규에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따라 해당 공공재정지급을 집행할 권한을 가지고 있거나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위임받은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경우에는 </a:t>
            </a:r>
            <a:r>
              <a:rPr lang="ko-KR" altLang="en-US" spc="-150" dirty="0" smtClean="0">
                <a:solidFill>
                  <a:srgbClr val="00B0F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행정청의 지위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를 가질 수 있다고 판단됨</a:t>
            </a:r>
            <a:endParaRPr lang="en-US" altLang="ko-KR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④ </a:t>
            </a:r>
            <a:r>
              <a:rPr lang="ko-KR" altLang="en-US" spc="-150" dirty="0" smtClean="0">
                <a:solidFill>
                  <a:srgbClr val="00B05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교육지원청은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교육청의 하급교육행정기관으로 </a:t>
            </a:r>
            <a:r>
              <a:rPr lang="ko-KR" altLang="en-US" spc="-150" dirty="0" smtClean="0">
                <a:solidFill>
                  <a:srgbClr val="00B05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부정수익자에서 제외됨</a:t>
            </a:r>
            <a:endParaRPr lang="en-US" altLang="ko-KR" spc="-150" dirty="0">
              <a:solidFill>
                <a:srgbClr val="00B050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85801" y="1083884"/>
            <a:ext cx="8534400" cy="3030916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876296" y="1005125"/>
            <a:ext cx="8153400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교육청 소관 공사립학교에서 </a:t>
            </a:r>
            <a:r>
              <a:rPr lang="ko-KR" altLang="en-US" sz="20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「공공재정지급금의 범위에 관한 규정 」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에 해당하는 예산을 요구하여 교부 받은 경우</a:t>
            </a:r>
            <a:endParaRPr lang="en-US" altLang="ko-KR" sz="2200" spc="-150" dirty="0" smtClean="0">
              <a:latin typeface="HY헤드라인M" panose="02030600000101010101" pitchFamily="18" charset="-127"/>
              <a:ea typeface="HY헤드라인M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b="1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①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거짓이나 부정한 방법으로 교부 받으면 공공재정환수법 </a:t>
            </a:r>
            <a:r>
              <a:rPr lang="ko-KR" altLang="en-US" spc="-150" dirty="0" smtClean="0">
                <a:solidFill>
                  <a:srgbClr val="0000FF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적용 대상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인지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b="1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②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정당한 방법으로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교부받은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공공재정지급금을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지방계약법에 따라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계약하였을     경우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적용 배제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대상인지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③ </a:t>
            </a:r>
            <a:r>
              <a:rPr lang="ko-KR" altLang="en-US" spc="-150" dirty="0" smtClean="0">
                <a:solidFill>
                  <a:srgbClr val="00B0F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학교도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</a:t>
            </a:r>
            <a:r>
              <a:rPr lang="ko-KR" altLang="en-US" spc="-150" dirty="0" smtClean="0">
                <a:solidFill>
                  <a:srgbClr val="00B0F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행정청에 해당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하는지 여부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④ 경상남도교육청 소관 </a:t>
            </a:r>
            <a:r>
              <a:rPr lang="ko-KR" altLang="en-US" spc="-150" dirty="0" smtClean="0">
                <a:solidFill>
                  <a:srgbClr val="00B05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교육지원청도 부정수익자에 해당되는지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여부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9372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leeganghyun\Desktop\간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0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078827" y="365766"/>
            <a:ext cx="77483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 </a:t>
            </a:r>
            <a:r>
              <a:rPr lang="ko-KR" altLang="en-US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사례  </a:t>
            </a: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  &gt; </a:t>
            </a:r>
            <a:r>
              <a:rPr lang="en-US" altLang="ko-KR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</a:t>
            </a:r>
            <a:r>
              <a:rPr lang="ko-KR" altLang="en-US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국민권익위원회 질의 회신 </a:t>
            </a:r>
            <a:endParaRPr lang="ko-KR" altLang="en-US" sz="240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gradFill>
                <a:gsLst>
                  <a:gs pos="100000">
                    <a:srgbClr val="001E41"/>
                  </a:gs>
                  <a:gs pos="0">
                    <a:srgbClr val="001E41">
                      <a:lumMod val="81000"/>
                    </a:srgbClr>
                  </a:gs>
                </a:gsLst>
                <a:lin ang="5400000" scaled="1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5801" y="4286249"/>
            <a:ext cx="8534400" cy="2458883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876296" y="4221337"/>
            <a:ext cx="8153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① 공공재정지급금에 해당됨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② 법령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자치법규나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기준에서 정한 절차나 목적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(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용도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)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와 달리 사용한 경우 해당됨</a:t>
            </a:r>
            <a:endParaRPr lang="en-US" altLang="ko-KR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③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부정이익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환수에 추가하여 제재부가금도 부과해야하는 것으로 판단됨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2000" spc="-150" dirty="0">
                <a:solidFill>
                  <a:srgbClr val="00B05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</a:t>
            </a:r>
            <a:r>
              <a:rPr lang="en-US" altLang="ko-KR" sz="2000" spc="-150" dirty="0" smtClean="0">
                <a:solidFill>
                  <a:srgbClr val="00B05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  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법령</a:t>
            </a:r>
            <a:r>
              <a:rPr lang="en-US" altLang="ko-KR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자치법규 등에서 규정한 예산 전용</a:t>
            </a:r>
            <a:r>
              <a:rPr lang="en-US" altLang="ko-KR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(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변경</a:t>
            </a:r>
            <a:r>
              <a:rPr lang="en-US" altLang="ko-KR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)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기준을 준수하는 등 위반 사항이 발생하지 않기 위한 </a:t>
            </a:r>
            <a:r>
              <a:rPr lang="ko-KR" altLang="en-US" spc="-150" dirty="0" err="1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사전절차가</a:t>
            </a:r>
            <a:r>
              <a:rPr lang="ko-KR" altLang="en-US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반드시 필요하며 집행에 철저를 기해 주시기 바랍니다</a:t>
            </a:r>
            <a:r>
              <a:rPr lang="en-US" altLang="ko-KR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.</a:t>
            </a:r>
            <a:endParaRPr lang="en-US" altLang="ko-KR" spc="-150" dirty="0">
              <a:solidFill>
                <a:srgbClr val="FF0000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85801" y="1083884"/>
            <a:ext cx="8534400" cy="3030916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876296" y="1005125"/>
            <a:ext cx="8153400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교육청에서 소속 기관인 교육지원청을 거쳐 공립학교에 </a:t>
            </a:r>
            <a:r>
              <a:rPr lang="en-US" altLang="ko-KR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‘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옥상방수공사 </a:t>
            </a:r>
            <a:r>
              <a:rPr lang="en-US" altLang="ko-KR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’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예산을  목적사업비로 교부</a:t>
            </a:r>
            <a:endParaRPr lang="en-US" altLang="ko-KR" sz="2200" spc="-150" dirty="0" smtClean="0">
              <a:latin typeface="HY헤드라인M" panose="02030600000101010101" pitchFamily="18" charset="-127"/>
              <a:ea typeface="HY헤드라인M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b="1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①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공공재정지급금에 해당하는지 여부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② 학교에서 받은 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‘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옥상방수공사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’ 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예산을 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‘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본관 교실 바닥 교체 공사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＇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로 집행한 경우 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부정청구등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유형인 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‘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목적외사용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＇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에 해당하는지 여부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③ 공공재정환수법상 부정청구등에 해당된다면 제재부가금을 학교에 </a:t>
            </a:r>
            <a:r>
              <a:rPr lang="ko-KR" altLang="en-US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부과해야하는지</a:t>
            </a:r>
            <a:r>
              <a:rPr lang="ko-KR" altLang="en-US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여부</a:t>
            </a:r>
            <a:r>
              <a:rPr lang="en-US" altLang="ko-KR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2960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leeganghyun\Desktop\간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0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078827" y="365766"/>
            <a:ext cx="77483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 </a:t>
            </a:r>
            <a:r>
              <a:rPr lang="ko-KR" altLang="en-US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사례  </a:t>
            </a:r>
            <a:r>
              <a:rPr lang="en-US" altLang="ko-KR" sz="40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3  &gt; </a:t>
            </a:r>
            <a:r>
              <a:rPr lang="en-US" altLang="ko-KR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</a:t>
            </a:r>
            <a:r>
              <a:rPr lang="ko-KR" altLang="en-US" sz="2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국민권익위원회 질의 회신 </a:t>
            </a:r>
            <a:endParaRPr lang="ko-KR" altLang="en-US" sz="240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gradFill>
                <a:gsLst>
                  <a:gs pos="100000">
                    <a:srgbClr val="001E41"/>
                  </a:gs>
                  <a:gs pos="0">
                    <a:srgbClr val="001E41">
                      <a:lumMod val="81000"/>
                    </a:srgbClr>
                  </a:gs>
                </a:gsLst>
                <a:lin ang="5400000" scaled="1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6603" y="3410451"/>
            <a:ext cx="8534400" cy="3066549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860254" y="3269713"/>
            <a:ext cx="81534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①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사립유치원에서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학급운영비를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직접적으로 청구하지 않더라도</a:t>
            </a:r>
            <a:r>
              <a:rPr lang="en-US" altLang="ko-KR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유치원에서 보고한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원비항목에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따라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학급운영비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수준이 결정된다면</a:t>
            </a:r>
            <a:r>
              <a:rPr lang="en-US" altLang="ko-KR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유치원의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보고행위를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청구행위로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볼 여지가 상당함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② 사립유치원에서도 교육청에 보고한 </a:t>
            </a:r>
            <a:r>
              <a:rPr lang="ko-KR" altLang="en-US" sz="20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원비항목을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토대로 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학급운영비가 결정됨을 인지하고 있음에도</a:t>
            </a:r>
            <a:r>
              <a:rPr lang="en-US" altLang="ko-KR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거짓이나 허위의 방법으로 보고하여 운영비를 과다  수급한 경우에는 </a:t>
            </a:r>
            <a:r>
              <a:rPr lang="ko-KR" altLang="en-US" sz="2000" spc="-150" dirty="0" err="1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부정청구등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행위에 해당되는 것으로 판단됨</a:t>
            </a:r>
            <a:endParaRPr lang="en-US" altLang="ko-KR" sz="2000" spc="-150" dirty="0">
              <a:solidFill>
                <a:srgbClr val="FF0000"/>
              </a:solidFill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85801" y="1083884"/>
            <a:ext cx="8534400" cy="2030815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876296" y="1005125"/>
            <a:ext cx="8153400" cy="2044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일부 사립유치원에서 고의 또는 착오로 </a:t>
            </a:r>
            <a:r>
              <a:rPr lang="ko-KR" altLang="en-US" sz="22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원비항목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 중 일부</a:t>
            </a:r>
            <a:r>
              <a:rPr lang="en-US" altLang="ko-KR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(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전부</a:t>
            </a:r>
            <a:r>
              <a:rPr lang="en-US" altLang="ko-KR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)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를 누락하여 교육청에 </a:t>
            </a:r>
            <a:r>
              <a:rPr lang="ko-KR" altLang="en-US" sz="2200" spc="-150" dirty="0" err="1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원비를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 거짓이나 허위로 보고함으로써 학급운영비를 과다 수급한 경우</a:t>
            </a:r>
            <a:r>
              <a:rPr lang="en-US" altLang="ko-KR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,</a:t>
            </a:r>
            <a:r>
              <a:rPr lang="ko-KR" altLang="en-US" sz="2200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Arial" charset="0"/>
              </a:rPr>
              <a:t> 유치원에서 직접 청구하지는 않았어도 공공재정환수법 상 부정청구등에 해당되는지 여부</a:t>
            </a:r>
            <a:endParaRPr lang="en-US" altLang="ko-KR" sz="2200" spc="-150" dirty="0" smtClean="0">
              <a:latin typeface="HY헤드라인M" panose="02030600000101010101" pitchFamily="18" charset="-127"/>
              <a:ea typeface="HY헤드라인M" panose="0203060000010101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40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leeganghyun\Desktop\간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78"/>
            <a:ext cx="9906000" cy="680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078827" y="365766"/>
            <a:ext cx="7748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US" altLang="ko-KR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 </a:t>
            </a:r>
            <a:r>
              <a:rPr lang="ko-KR" altLang="en-US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행정청의 권한 </a:t>
            </a:r>
            <a:r>
              <a:rPr lang="en-US" altLang="ko-KR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                         </a:t>
            </a:r>
            <a:r>
              <a:rPr lang="ko-KR" altLang="en-US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440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gradFill>
                <a:gsLst>
                  <a:gs pos="100000">
                    <a:srgbClr val="001E41"/>
                  </a:gs>
                  <a:gs pos="0">
                    <a:srgbClr val="001E41">
                      <a:lumMod val="81000"/>
                    </a:srgbClr>
                  </a:gs>
                </a:gsLst>
                <a:lin ang="5400000" scaled="1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5795" y="1500973"/>
            <a:ext cx="8534400" cy="4724400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876295" y="1741336"/>
            <a:ext cx="8153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공공재정환수법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7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공공재정지급금의 지급 중단    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8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 부정이익등의 환수</a:t>
            </a: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9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제재부가금의 부과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징수          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10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제재부가금의 감면 등</a:t>
            </a: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11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제재부가금의 적용 배제       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12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가산금 및 체납처분</a:t>
            </a: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13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조사의 실시 등                      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14</a:t>
            </a:r>
            <a:r>
              <a:rPr lang="ko-KR" altLang="en-US" sz="20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재산 관계 공부의 열람 등</a:t>
            </a:r>
            <a:endParaRPr lang="en-US" altLang="ko-KR" sz="20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15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이의 신청                              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16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 명단 공표</a:t>
            </a: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25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조 </a:t>
            </a:r>
            <a:r>
              <a:rPr lang="ko-KR" altLang="en-US" sz="22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제재부가금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부과 등 기록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관리</a:t>
            </a:r>
            <a:endParaRPr lang="en-US" altLang="ko-KR" sz="2200" spc="-150" dirty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0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B1DD6A39-244B-4D91-AB4B-C24426567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2136860"/>
              </p:ext>
            </p:extLst>
          </p:nvPr>
        </p:nvGraphicFramePr>
        <p:xfrm>
          <a:off x="144780" y="1400175"/>
          <a:ext cx="9624060" cy="53365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664">
                  <a:extLst>
                    <a:ext uri="{9D8B030D-6E8A-4147-A177-3AD203B41FA5}">
                      <a16:colId xmlns:a16="http://schemas.microsoft.com/office/drawing/2014/main" val="3235342060"/>
                    </a:ext>
                  </a:extLst>
                </a:gridCol>
                <a:gridCol w="4386198">
                  <a:extLst>
                    <a:ext uri="{9D8B030D-6E8A-4147-A177-3AD203B41FA5}">
                      <a16:colId xmlns:a16="http://schemas.microsoft.com/office/drawing/2014/main" val="1200500462"/>
                    </a:ext>
                  </a:extLst>
                </a:gridCol>
                <a:gridCol w="4386198">
                  <a:extLst>
                    <a:ext uri="{9D8B030D-6E8A-4147-A177-3AD203B41FA5}">
                      <a16:colId xmlns:a16="http://schemas.microsoft.com/office/drawing/2014/main" val="822163242"/>
                    </a:ext>
                  </a:extLst>
                </a:gridCol>
              </a:tblGrid>
              <a:tr h="7536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</a:pPr>
                      <a:r>
                        <a:rPr kumimoji="0" lang="ko-KR" altLang="en-US" sz="1050" b="1" i="0" u="none" strike="noStrike" kern="0" cap="none" spc="-8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구분</a:t>
                      </a:r>
                      <a:endParaRPr kumimoji="0" lang="ko-KR" altLang="ko-KR" sz="1050" b="1" i="0" u="none" strike="noStrike" kern="0" cap="none" spc="-80" normalizeH="0" baseline="0" dirty="0">
                        <a:ln>
                          <a:solidFill>
                            <a:srgbClr val="5B9BD5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72000" marB="72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SzPct val="80000"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ko-KR" altLang="en-US" sz="16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부패신고</a:t>
                      </a:r>
                      <a:endParaRPr lang="en-US" altLang="ko-KR" sz="16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ClrTx/>
                        <a:buSzPct val="8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05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공직자가 직무와 관련된 지위나 권한을 남용하여 사익을 도모하거나</a:t>
                      </a:r>
                      <a:br>
                        <a:rPr lang="ko-KR" altLang="en-US" sz="105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</a:br>
                      <a:r>
                        <a:rPr lang="ko-KR" altLang="en-US" sz="105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공공기관에 재산상 손해를 가한 </a:t>
                      </a:r>
                      <a:r>
                        <a:rPr lang="ko-KR" altLang="en-US" sz="105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경우</a:t>
                      </a:r>
                      <a:endParaRPr lang="ko-KR" altLang="en-US" sz="1050" b="0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72000" marB="72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7D4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ClrTx/>
                        <a:buSzPct val="8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600" b="1" kern="0" spc="-8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공익신고</a:t>
                      </a:r>
                      <a:endParaRPr lang="en-US" altLang="ko-KR" sz="1600" b="1" kern="0" spc="-80" noProof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ClrTx/>
                        <a:buSzPct val="8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050" b="0" kern="0" spc="-8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공적 부문 외에도 사적 부문에서 국민의 안전 및</a:t>
                      </a:r>
                      <a:r>
                        <a:rPr lang="en-US" altLang="ko-KR" sz="1050" b="0" kern="0" spc="-8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/>
                      </a:r>
                      <a:br>
                        <a:rPr lang="en-US" altLang="ko-KR" sz="1050" b="0" kern="0" spc="-8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</a:br>
                      <a:r>
                        <a:rPr lang="ko-KR" altLang="en-US" sz="1050" b="0" kern="0" spc="-8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이익을 침해하는 행위를 알게 된 </a:t>
                      </a:r>
                      <a:r>
                        <a:rPr lang="ko-KR" altLang="en-US" sz="105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경우</a:t>
                      </a:r>
                      <a:endParaRPr lang="ko-KR" altLang="en-US" sz="1050" b="0" kern="0" spc="-80" noProof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72000" marB="72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7D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202995"/>
                  </a:ext>
                </a:extLst>
              </a:tr>
              <a:tr h="250641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근거법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부패방지 및 국민권익위원회의 설치와 운영에 관한 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법</a:t>
                      </a:r>
                      <a:r>
                        <a:rPr lang="ko-KR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률</a:t>
                      </a:r>
                      <a:endParaRPr lang="ko-KR" altLang="en-US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공익신고자 보호법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85845"/>
                  </a:ext>
                </a:extLst>
              </a:tr>
              <a:tr h="859364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신고 대상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법 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조 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호의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부패행위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92075" lvl="0" indent="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공직자가 직무와 관련하여 그 지위 또는 권한을 남용하거나 법령을 위반하여 자기 또는 제</a:t>
                      </a:r>
                      <a:r>
                        <a:rPr lang="en-US" altLang="ko-KR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자의 이익을 도모하는 행위</a:t>
                      </a:r>
                      <a:endParaRPr lang="en-US" altLang="ko-KR" sz="1100" b="1" kern="0" spc="-80" baseline="0" noProof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92075" lvl="0" indent="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공공기관의  </a:t>
                      </a:r>
                      <a:r>
                        <a:rPr lang="ko-KR" altLang="en-US" sz="1100" b="1" kern="0" spc="-80" baseline="0" noProof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예산사용</a:t>
                      </a:r>
                      <a:r>
                        <a:rPr lang="en-US" altLang="ko-KR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공공기관의 재산의 취득</a:t>
                      </a:r>
                      <a:r>
                        <a:rPr lang="en-US" altLang="ko-KR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관리</a:t>
                      </a:r>
                      <a:r>
                        <a:rPr lang="en-US" altLang="ko-KR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처분 또는 공공기관을 당사자로 하는 계약의 체결 및 그 이행에 있어서 법령에 위반하여 재산상 손해를 가하는 행위</a:t>
                      </a:r>
                      <a:r>
                        <a:rPr lang="en-US" altLang="ko-KR" sz="1100" b="1" kern="0" spc="-80" baseline="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endParaRPr lang="ko-KR" altLang="en-US" sz="1100" b="1" kern="0" spc="-80" noProof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법 제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조 제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호의 공익침해행위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/>
                      </a:r>
                      <a:b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</a:b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공익침해행위란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국민의 건강과 안전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환경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소비자 이익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공정한 경쟁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및 이에 준하는 공공의 이익과 관련하여 공익신고자 보호법에서 열거하는 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284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개 적용 대상 법률의 벌칙 또는 행정처분의 대상이 되는 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행위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※ 2020. 1 1. 20. 467</a:t>
                      </a:r>
                      <a:r>
                        <a:rPr lang="ko-KR" altLang="en-US" sz="14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개 적용 대상 법률</a:t>
                      </a:r>
                      <a:endParaRPr lang="ko-KR" altLang="en-US" sz="14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188514"/>
                  </a:ext>
                </a:extLst>
              </a:tr>
              <a:tr h="562840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신고 기관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국민권익위원회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수사기관 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감사원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endParaRPr lang="en-US" altLang="ko-KR" sz="1100" b="1" kern="0" spc="-8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피신고자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소속 공공기관 및 그 감독기관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공익침해행위 발생기관 및 기업 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소관 행정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감독기관 및 수사기관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국민권익위원회 및 국회의원  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신고대상법률의 집행 관련 공공단체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5917955"/>
                  </a:ext>
                </a:extLst>
              </a:tr>
              <a:tr h="816496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제재</a:t>
                      </a:r>
                      <a:r>
                        <a:rPr kumimoji="0" lang="en-US" altLang="ko-KR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수준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신분비밀보장 위반자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불이익조치자 징계요구 및 형사처벌</a:t>
                      </a:r>
                      <a:endParaRPr lang="en-US" altLang="ko-KR" sz="1100" b="1" kern="0" spc="-8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보호조치결정 </a:t>
                      </a:r>
                      <a:r>
                        <a:rPr lang="ko-KR" altLang="en-US" sz="1100" b="1" kern="0" spc="-8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불응자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형사처벌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이행강제금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자료제출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출석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진술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조회요구 불응자 과태료 부과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신분비밀보장 위반자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불이익조치자 징계요구 및 형사처벌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보호조치결정 불응자 형사처벌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이행강제금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특별보호조치 불응자 과태료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이행강제금</a:t>
                      </a:r>
                      <a:endParaRPr lang="en-US" altLang="ko-KR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  <a:p>
                      <a:pPr marL="263525" lvl="0" indent="-171450" algn="l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2">
                            <a:lumMod val="75000"/>
                          </a:schemeClr>
                        </a:buClr>
                        <a:buSzPct val="80000"/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자료제출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출석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진술거부자 과태료부과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2353955"/>
                  </a:ext>
                </a:extLst>
              </a:tr>
              <a:tr h="665757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보상금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부패신고로 인해 공공기관에 수입회복 등을 가져온 경우 보상금 지급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 </a:t>
                      </a:r>
                    </a:p>
                    <a:p>
                      <a:pPr marL="92075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kern="0" cap="none" spc="-80" normalizeH="0" baseline="0" noProof="0" dirty="0" smtClean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*</a:t>
                      </a:r>
                      <a:r>
                        <a:rPr kumimoji="0" lang="ko-KR" altLang="en-US" sz="1000" b="1" i="0" u="none" strike="noStrike" kern="0" cap="none" spc="-80" normalizeH="0" baseline="0" noProof="0" dirty="0" smtClean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상한액</a:t>
                      </a:r>
                      <a:r>
                        <a:rPr kumimoji="0" lang="en-US" altLang="ko-KR" sz="1000" b="1" i="0" u="none" strike="noStrike" kern="0" cap="none" spc="-80" normalizeH="0" baseline="0" noProof="0" dirty="0" smtClean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:30</a:t>
                      </a:r>
                      <a:r>
                        <a:rPr kumimoji="0" lang="ko-KR" altLang="en-US" sz="1000" b="1" i="0" u="none" strike="noStrike" kern="0" cap="none" spc="-80" normalizeH="0" baseline="0" noProof="0" dirty="0" smtClean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억</a:t>
                      </a:r>
                      <a:endParaRPr kumimoji="0" lang="en-US" altLang="ko-KR" sz="1050" b="1" i="0" u="none" strike="noStrike" kern="0" cap="none" spc="-80" normalizeH="0" baseline="0" noProof="0" dirty="0">
                        <a:ln>
                          <a:solidFill>
                            <a:srgbClr val="4472C4">
                              <a:alpha val="0"/>
                            </a:srgbClr>
                          </a:solidFill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공익신고로 인해 국가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지자체에 수입회복 등을 가져온 경우 보상금지급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*</a:t>
                      </a:r>
                      <a:r>
                        <a:rPr lang="ko-KR" altLang="en-US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상한액</a:t>
                      </a:r>
                      <a:r>
                        <a:rPr lang="en-US" altLang="ko-KR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:30</a:t>
                      </a:r>
                      <a:r>
                        <a:rPr lang="ko-KR" altLang="en-US" sz="10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억</a:t>
                      </a:r>
                      <a:endParaRPr lang="en-US" altLang="ko-KR" sz="105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806583"/>
                  </a:ext>
                </a:extLst>
              </a:tr>
              <a:tr h="523269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포상금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chemeClr val="bg1">
                            <a:lumMod val="65000"/>
                          </a:schemeClr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부패신고에 의해 재산상 이익이나 공익증진을 가져온 경우 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포상금 지급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endParaRPr lang="en-US" altLang="ko-KR" sz="1050" b="1" kern="0" spc="-8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en-US" altLang="ko-KR" sz="10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* </a:t>
                      </a:r>
                      <a:r>
                        <a:rPr lang="ko-KR" altLang="en-US" sz="10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상한액 </a:t>
                      </a:r>
                      <a:r>
                        <a:rPr lang="en-US" altLang="ko-KR" sz="10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:2</a:t>
                      </a:r>
                      <a:r>
                        <a:rPr lang="ko-KR" altLang="en-US" sz="10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억</a:t>
                      </a:r>
                      <a:endParaRPr lang="en-US" altLang="ko-KR" sz="10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공익신고로 인해 재산상 이익이나 공익증진을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가져온 경우 포상금 지급 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/>
                      </a:r>
                      <a:b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</a:br>
                      <a:r>
                        <a:rPr lang="en-US" altLang="ko-KR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* </a:t>
                      </a:r>
                      <a:r>
                        <a:rPr lang="ko-KR" altLang="en-US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상한액 </a:t>
                      </a:r>
                      <a:r>
                        <a:rPr lang="en-US" altLang="ko-KR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:2</a:t>
                      </a:r>
                      <a:r>
                        <a:rPr lang="ko-KR" altLang="en-US" sz="10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0000FF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억</a:t>
                      </a:r>
                      <a:endParaRPr lang="en-US" altLang="ko-KR" sz="10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FF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131792"/>
                  </a:ext>
                </a:extLst>
              </a:tr>
              <a:tr h="410037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구조금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부패신고로 인한 치료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이사</a:t>
                      </a:r>
                      <a:r>
                        <a:rPr lang="en-US" altLang="ko-KR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쟁송비용 지출 및 임금 손실 시 구조금 지급</a:t>
                      </a:r>
                      <a:endParaRPr lang="ko-KR" altLang="en-US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공익신고로 인한 치료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이사</a:t>
                      </a:r>
                      <a:r>
                        <a:rPr lang="en-US" altLang="ko-KR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쟁송비용 지출 및 임금 손실 시 구조금 지급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119159"/>
                  </a:ext>
                </a:extLst>
              </a:tr>
              <a:tr h="250641">
                <a:tc>
                  <a:txBody>
                    <a:bodyPr/>
                    <a:lstStyle/>
                    <a:p>
                      <a:pPr marL="0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kumimoji="0" lang="ko-KR" altLang="en-US" sz="1100" b="1" i="0" u="none" strike="noStrike" kern="0" cap="none" spc="-70" normalizeH="0" baseline="0" dirty="0">
                          <a:ln>
                            <a:solidFill>
                              <a:srgbClr val="5B9BD5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보상금 상환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BBF">
                        <a:alpha val="2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공공기관의 수입회복 등으로 인한 보상금을 공공기관으로부터 상환</a:t>
                      </a:r>
                      <a:endParaRPr lang="ko-KR" altLang="en-US" sz="11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Light" panose="020D0904000000000000" pitchFamily="50" charset="-127"/>
                        <a:ea typeface="나눔고딕 Light" panose="020D0904000000000000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92075" lvl="0" indent="0" algn="ctr" defTabSz="685800" rtl="0" eaLnBrk="1" latinLnBrk="0" hangingPunct="1">
                        <a:lnSpc>
                          <a:spcPct val="100000"/>
                        </a:lnSpc>
                        <a:spcAft>
                          <a:spcPts val="100"/>
                        </a:spcAft>
                        <a:buClr>
                          <a:srgbClr val="55987C"/>
                        </a:buClr>
                        <a:buSzPct val="80000"/>
                        <a:buFontTx/>
                        <a:buNone/>
                      </a:pPr>
                      <a:r>
                        <a:rPr lang="ko-KR" altLang="en-US" sz="1100" b="1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Light" panose="020D0904000000000000" pitchFamily="50" charset="-127"/>
                          <a:ea typeface="나눔고딕 Light" panose="020D0904000000000000" pitchFamily="50" charset="-127"/>
                          <a:cs typeface="+mn-cs"/>
                        </a:rPr>
                        <a:t>지자체 수입회복 등으로 인한 보상금을 지자체로부터 상환</a:t>
                      </a:r>
                    </a:p>
                  </a:txBody>
                  <a:tcPr marL="72000" marR="72000" marT="36000" marB="3600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0606573"/>
                  </a:ext>
                </a:extLst>
              </a:tr>
            </a:tbl>
          </a:graphicData>
        </a:graphic>
      </p:graphicFrame>
      <p:sp>
        <p:nvSpPr>
          <p:cNvPr id="2" name="제목 1">
            <a:extLst>
              <a:ext uri="{FF2B5EF4-FFF2-40B4-BE49-F238E27FC236}">
                <a16:creationId xmlns:a16="http://schemas.microsoft.com/office/drawing/2014/main" id="{77849ED4-BDB6-4623-A5F8-E06A34173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7629870" cy="568731"/>
          </a:xfrm>
        </p:spPr>
        <p:txBody>
          <a:bodyPr>
            <a:normAutofit/>
          </a:bodyPr>
          <a:lstStyle/>
          <a:p>
            <a:r>
              <a:rPr lang="ko-KR" altLang="en-US" sz="3200" dirty="0"/>
              <a:t>부패신고 </a:t>
            </a:r>
            <a:r>
              <a:rPr lang="en-US" altLang="ko-KR" sz="3200" dirty="0"/>
              <a:t>vs. </a:t>
            </a:r>
            <a:r>
              <a:rPr lang="ko-KR" altLang="en-US" sz="3200" dirty="0"/>
              <a:t>공익신고</a:t>
            </a:r>
          </a:p>
        </p:txBody>
      </p:sp>
    </p:spTree>
    <p:extLst>
      <p:ext uri="{BB962C8B-B14F-4D97-AF65-F5344CB8AC3E}">
        <p14:creationId xmlns:p14="http://schemas.microsoft.com/office/powerpoint/2010/main" val="5485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Users\leeganghyun\Desktop\간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78"/>
            <a:ext cx="9906000" cy="680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Box 42"/>
          <p:cNvSpPr txBox="1"/>
          <p:nvPr/>
        </p:nvSpPr>
        <p:spPr>
          <a:xfrm>
            <a:off x="1078827" y="365766"/>
            <a:ext cx="77483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US" altLang="ko-KR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  </a:t>
            </a:r>
            <a:r>
              <a:rPr lang="ko-KR" altLang="en-US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공익침해행위 대상 법률 </a:t>
            </a:r>
            <a:r>
              <a:rPr lang="en-US" altLang="ko-KR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                          </a:t>
            </a:r>
            <a:r>
              <a:rPr lang="ko-KR" altLang="en-US" sz="440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gradFill>
                  <a:gsLst>
                    <a:gs pos="100000">
                      <a:srgbClr val="001E41"/>
                    </a:gs>
                    <a:gs pos="0">
                      <a:srgbClr val="001E41">
                        <a:lumMod val="81000"/>
                      </a:srgbClr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440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gradFill>
                <a:gsLst>
                  <a:gs pos="100000">
                    <a:srgbClr val="001E41"/>
                  </a:gs>
                  <a:gs pos="0">
                    <a:srgbClr val="001E41">
                      <a:lumMod val="81000"/>
                    </a:srgbClr>
                  </a:gs>
                </a:gsLst>
                <a:lin ang="5400000" scaled="1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5795" y="1530651"/>
            <a:ext cx="8534400" cy="4724400"/>
          </a:xfrm>
          <a:prstGeom prst="roundRect">
            <a:avLst>
              <a:gd name="adj" fmla="val 4432"/>
            </a:avLst>
          </a:prstGeom>
          <a:solidFill>
            <a:schemeClr val="bg1">
              <a:lumMod val="95000"/>
            </a:schemeClr>
          </a:solidFill>
          <a:ln w="28575">
            <a:solidFill>
              <a:srgbClr val="7030A0"/>
            </a:solidFill>
          </a:ln>
          <a:effectLst>
            <a:outerShdw blurRad="25400" dist="254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905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980564" y="1447800"/>
            <a:ext cx="8163436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공익침해행위 대상 법률 </a:t>
            </a:r>
            <a:r>
              <a:rPr lang="en-US" altLang="ko-KR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284</a:t>
            </a:r>
            <a:r>
              <a:rPr lang="ko-KR" altLang="en-US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개 </a:t>
            </a:r>
            <a:r>
              <a:rPr lang="en-US" altLang="ko-KR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&gt; 467</a:t>
            </a:r>
            <a:r>
              <a:rPr lang="ko-KR" altLang="en-US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개로 확대</a:t>
            </a:r>
            <a:r>
              <a:rPr lang="en-US" altLang="ko-KR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(2020.11.20.</a:t>
            </a:r>
            <a:r>
              <a:rPr lang="ko-KR" altLang="en-US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시행</a:t>
            </a:r>
            <a:r>
              <a:rPr lang="en-US" altLang="ko-KR" sz="2200" spc="-150" dirty="0" smtClean="0">
                <a:solidFill>
                  <a:schemeClr val="tx2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개인정보 보호법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건강검진기본법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건설기술 진흥법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고용보험법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공유재산 </a:t>
            </a:r>
            <a:r>
              <a:rPr lang="ko-KR" altLang="en-US" sz="22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및물품관리법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미세먼지 저감 및 관리에 관한 특별법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석면안전관리법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성폭력방지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및 피해자보호등에 관한 법률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식품위생법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아동복지법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아동학대범죄의 처벌 등에 관한 특례법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어린이 놀이시설 안전관리법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영유아보육법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유아교육법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장애아동복지법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재난 및 안전관리 기본법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저작권법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학교급식법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학교보건법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학교폭력예방 및 대책에 관한 법률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학원의 설립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운영 및 과외교습에 관한 법률</a:t>
            </a:r>
            <a:r>
              <a:rPr lang="en-US" altLang="ko-KR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, </a:t>
            </a:r>
            <a:r>
              <a:rPr lang="ko-KR" altLang="en-US" sz="2200" spc="-150" dirty="0" err="1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환경보건법</a:t>
            </a:r>
            <a:r>
              <a:rPr lang="ko-KR" altLang="en-US" sz="2200" spc="-150" dirty="0" smtClean="0">
                <a:latin typeface="HY견명조" panose="02030600000101010101" pitchFamily="18" charset="-127"/>
                <a:ea typeface="HY견명조" panose="02030600000101010101" pitchFamily="18" charset="-127"/>
                <a:cs typeface="Arial" charset="0"/>
              </a:rPr>
              <a:t> 등 </a:t>
            </a: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 smtClean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endParaRPr lang="en-US" altLang="ko-KR" sz="2200" spc="-150" dirty="0">
              <a:latin typeface="HY견명조" panose="02030600000101010101" pitchFamily="18" charset="-127"/>
              <a:ea typeface="HY견명조" panose="0203060000010101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82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>
            <a:extLst>
              <a:ext uri="{FF2B5EF4-FFF2-40B4-BE49-F238E27FC236}">
                <a16:creationId xmlns:a16="http://schemas.microsoft.com/office/drawing/2014/main" id="{FAD5F04C-D2F4-4356-A03A-A2E15EC16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4430" y="359575"/>
            <a:ext cx="7629870" cy="568731"/>
          </a:xfrm>
        </p:spPr>
        <p:txBody>
          <a:bodyPr/>
          <a:lstStyle/>
          <a:p>
            <a:r>
              <a:rPr lang="ko-KR" altLang="en-US" sz="3200" dirty="0"/>
              <a:t>부패신고 사례</a:t>
            </a:r>
            <a:r>
              <a:rPr lang="en-US" altLang="ko-KR" sz="3200" dirty="0"/>
              <a:t>/</a:t>
            </a:r>
            <a:r>
              <a:rPr lang="ko-KR" altLang="en-US" sz="3200" dirty="0"/>
              <a:t>예시 </a:t>
            </a:r>
            <a:r>
              <a:rPr lang="en-US" altLang="ko-KR" sz="2000" dirty="0"/>
              <a:t>- </a:t>
            </a:r>
            <a:r>
              <a:rPr lang="ko-KR" altLang="en-US" sz="2000" dirty="0"/>
              <a:t>공공기관의 재산상 손해 </a:t>
            </a:r>
          </a:p>
        </p:txBody>
      </p:sp>
      <p:graphicFrame>
        <p:nvGraphicFramePr>
          <p:cNvPr id="23" name="표 10">
            <a:extLst>
              <a:ext uri="{FF2B5EF4-FFF2-40B4-BE49-F238E27FC236}">
                <a16:creationId xmlns:a16="http://schemas.microsoft.com/office/drawing/2014/main" id="{C131C1AE-D13E-43D1-BF95-3E7D623DF27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66531" y="1688840"/>
          <a:ext cx="8920066" cy="4536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9597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7370469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512039">
                <a:tc>
                  <a:txBody>
                    <a:bodyPr/>
                    <a:lstStyle/>
                    <a:p>
                      <a:pPr marL="0" marR="0" lvl="0" indent="0" algn="l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2000" b="1" kern="1200" spc="0" dirty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" panose="020D0604000000000000"/>
                          <a:cs typeface="+mn-cs"/>
                        </a:rPr>
                        <a:t>지자체의 수문 권양기 설치비 편취</a:t>
                      </a:r>
                      <a:endParaRPr lang="en-US" altLang="ko-KR" sz="20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" panose="020D0604000000000000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C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주식회사 운영자는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수문 권양기 과부하 안전장치 교체공사를 하면서 기존에 설치된 장치를 떼어내 세척한 다음 도색만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하고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다시 설치하였음에도 마치 새 제품으로 교체한 것처럼 서류를 조작하는 수법으로 공사비를 청구하여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편취함</a:t>
                      </a:r>
                      <a:endParaRPr lang="en-US" altLang="ko-KR" sz="18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고딕 Light" panose="020D0904000000000000" pitchFamily="50" charset="-127"/>
                        <a:ea typeface="나눔고딕" panose="020D060400000000000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512039"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2000" b="1" kern="1200" spc="0" dirty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" panose="020D0604000000000000"/>
                          <a:cs typeface="+mn-cs"/>
                        </a:rPr>
                        <a:t>사립유치원 원장의 보조금 등 부정수급 </a:t>
                      </a:r>
                      <a:endParaRPr lang="en-US" altLang="ko-KR" sz="20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" panose="020D0604000000000000"/>
                        <a:cs typeface="+mn-cs"/>
                      </a:endParaRPr>
                    </a:p>
                    <a:p>
                      <a:pPr defTabSz="457200" latinLnBrk="0">
                        <a:spcAft>
                          <a:spcPts val="600"/>
                        </a:spcAft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사립유치원 원장 </a:t>
                      </a:r>
                      <a:r>
                        <a:rPr lang="en-US" altLang="ko-KR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D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는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재직기간 중 유치원에 근무 하지 않은 배우자를 행정직원으로 허위 등록하고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인건비를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지급하였으며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,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배우자를 사학연금에 가입시켰다가 퇴사처리하고 사학연금공단으로부터 퇴직 일시금과 퇴직수당 명목으로 사학연금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516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만 원을 교부 받아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편취함</a:t>
                      </a:r>
                      <a:endParaRPr lang="en-US" altLang="ko-KR" sz="14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고딕 Light" panose="020D0904000000000000" pitchFamily="50" charset="-127"/>
                        <a:ea typeface="나눔고딕" panose="020D060400000000000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209120"/>
                  </a:ext>
                </a:extLst>
              </a:tr>
              <a:tr h="1512039"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2000" b="1" kern="1200" spc="0" dirty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" panose="020D0604000000000000"/>
                          <a:cs typeface="+mn-cs"/>
                        </a:rPr>
                        <a:t>지자체의 휴대폰요금 부당지급 </a:t>
                      </a:r>
                      <a:endParaRPr lang="en-US" altLang="ko-KR" sz="20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" panose="020D0604000000000000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직책급 업무수행경비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,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직급보조비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,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특정업무경비 등 직무수행에 따른 활동비 명목의 예산을 지원받고 있음에도 개인 휴대폰 사용요금을 동일 목적으로 이중 지급받아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고딕 Light" panose="020D0904000000000000" pitchFamily="50" charset="-127"/>
                          <a:ea typeface="나눔고딕" panose="020D0604000000000000"/>
                          <a:cs typeface="+mn-cs"/>
                        </a:rPr>
                        <a:t>편취함</a:t>
                      </a:r>
                      <a:endParaRPr lang="ko-KR" altLang="ko-KR" sz="2400" b="1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793741"/>
                  </a:ext>
                </a:extLst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837719" y="3529781"/>
            <a:ext cx="887493" cy="869290"/>
            <a:chOff x="1423989" y="3383059"/>
            <a:chExt cx="887493" cy="869290"/>
          </a:xfrm>
        </p:grpSpPr>
        <p:sp>
          <p:nvSpPr>
            <p:cNvPr id="32" name="순서도: 연결자 31">
              <a:extLst>
                <a:ext uri="{FF2B5EF4-FFF2-40B4-BE49-F238E27FC236}">
                  <a16:creationId xmlns:a16="http://schemas.microsoft.com/office/drawing/2014/main" id="{40D17CFE-3919-4AD8-92E6-7E9502A6F2B5}"/>
                </a:ext>
              </a:extLst>
            </p:cNvPr>
            <p:cNvSpPr/>
            <p:nvPr/>
          </p:nvSpPr>
          <p:spPr>
            <a:xfrm>
              <a:off x="1442191" y="3383059"/>
              <a:ext cx="869291" cy="86929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glow rad="127000">
                <a:schemeClr val="bg1"/>
              </a:glow>
            </a:effectLst>
          </p:spPr>
          <p:txBody>
            <a:bodyPr wrap="none" lIns="72000" rIns="72000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-80" normalizeH="0" baseline="0" noProof="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8" name="그룹 7"/>
            <p:cNvGrpSpPr/>
            <p:nvPr/>
          </p:nvGrpSpPr>
          <p:grpSpPr>
            <a:xfrm>
              <a:off x="1423989" y="3422247"/>
              <a:ext cx="885222" cy="790913"/>
              <a:chOff x="1498637" y="3422247"/>
              <a:chExt cx="885222" cy="790913"/>
            </a:xfrm>
          </p:grpSpPr>
          <p:grpSp>
            <p:nvGrpSpPr>
              <p:cNvPr id="15" name="Group 4">
                <a:extLst>
                  <a:ext uri="{FF2B5EF4-FFF2-40B4-BE49-F238E27FC236}">
                    <a16:creationId xmlns:a16="http://schemas.microsoft.com/office/drawing/2014/main" id="{5E491AE6-9297-48A4-BDAD-6E7495D5CC80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498637" y="3422247"/>
                <a:ext cx="523747" cy="529348"/>
                <a:chOff x="1620" y="769"/>
                <a:chExt cx="561" cy="567"/>
              </a:xfrm>
              <a:solidFill>
                <a:srgbClr val="8E638E">
                  <a:alpha val="42000"/>
                </a:srgbClr>
              </a:solidFill>
            </p:grpSpPr>
            <p:sp>
              <p:nvSpPr>
                <p:cNvPr id="16" name="Rectangle 5">
                  <a:extLst>
                    <a:ext uri="{FF2B5EF4-FFF2-40B4-BE49-F238E27FC236}">
                      <a16:creationId xmlns:a16="http://schemas.microsoft.com/office/drawing/2014/main" id="{1B8CF426-702D-4846-AD57-A73567EAE13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74" y="1312"/>
                  <a:ext cx="453" cy="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7" name="Freeform 6">
                  <a:extLst>
                    <a:ext uri="{FF2B5EF4-FFF2-40B4-BE49-F238E27FC236}">
                      <a16:creationId xmlns:a16="http://schemas.microsoft.com/office/drawing/2014/main" id="{AA221BDC-05F8-4F7F-9051-E19923CDD5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59" y="859"/>
                  <a:ext cx="83" cy="65"/>
                </a:xfrm>
                <a:custGeom>
                  <a:avLst/>
                  <a:gdLst>
                    <a:gd name="T0" fmla="*/ 77 w 83"/>
                    <a:gd name="T1" fmla="*/ 53 h 65"/>
                    <a:gd name="T2" fmla="*/ 77 w 83"/>
                    <a:gd name="T3" fmla="*/ 53 h 65"/>
                    <a:gd name="T4" fmla="*/ 74 w 83"/>
                    <a:gd name="T5" fmla="*/ 52 h 65"/>
                    <a:gd name="T6" fmla="*/ 71 w 83"/>
                    <a:gd name="T7" fmla="*/ 50 h 65"/>
                    <a:gd name="T8" fmla="*/ 71 w 83"/>
                    <a:gd name="T9" fmla="*/ 47 h 65"/>
                    <a:gd name="T10" fmla="*/ 71 w 83"/>
                    <a:gd name="T11" fmla="*/ 29 h 65"/>
                    <a:gd name="T12" fmla="*/ 71 w 83"/>
                    <a:gd name="T13" fmla="*/ 29 h 65"/>
                    <a:gd name="T14" fmla="*/ 70 w 83"/>
                    <a:gd name="T15" fmla="*/ 23 h 65"/>
                    <a:gd name="T16" fmla="*/ 68 w 83"/>
                    <a:gd name="T17" fmla="*/ 17 h 65"/>
                    <a:gd name="T18" fmla="*/ 65 w 83"/>
                    <a:gd name="T19" fmla="*/ 11 h 65"/>
                    <a:gd name="T20" fmla="*/ 62 w 83"/>
                    <a:gd name="T21" fmla="*/ 7 h 65"/>
                    <a:gd name="T22" fmla="*/ 58 w 83"/>
                    <a:gd name="T23" fmla="*/ 4 h 65"/>
                    <a:gd name="T24" fmla="*/ 53 w 83"/>
                    <a:gd name="T25" fmla="*/ 1 h 65"/>
                    <a:gd name="T26" fmla="*/ 47 w 83"/>
                    <a:gd name="T27" fmla="*/ 0 h 65"/>
                    <a:gd name="T28" fmla="*/ 42 w 83"/>
                    <a:gd name="T29" fmla="*/ 0 h 65"/>
                    <a:gd name="T30" fmla="*/ 42 w 83"/>
                    <a:gd name="T31" fmla="*/ 0 h 65"/>
                    <a:gd name="T32" fmla="*/ 36 w 83"/>
                    <a:gd name="T33" fmla="*/ 0 h 65"/>
                    <a:gd name="T34" fmla="*/ 30 w 83"/>
                    <a:gd name="T35" fmla="*/ 1 h 65"/>
                    <a:gd name="T36" fmla="*/ 25 w 83"/>
                    <a:gd name="T37" fmla="*/ 4 h 65"/>
                    <a:gd name="T38" fmla="*/ 21 w 83"/>
                    <a:gd name="T39" fmla="*/ 7 h 65"/>
                    <a:gd name="T40" fmla="*/ 16 w 83"/>
                    <a:gd name="T41" fmla="*/ 11 h 65"/>
                    <a:gd name="T42" fmla="*/ 13 w 83"/>
                    <a:gd name="T43" fmla="*/ 17 h 65"/>
                    <a:gd name="T44" fmla="*/ 12 w 83"/>
                    <a:gd name="T45" fmla="*/ 23 h 65"/>
                    <a:gd name="T46" fmla="*/ 12 w 83"/>
                    <a:gd name="T47" fmla="*/ 29 h 65"/>
                    <a:gd name="T48" fmla="*/ 12 w 83"/>
                    <a:gd name="T49" fmla="*/ 29 h 65"/>
                    <a:gd name="T50" fmla="*/ 12 w 83"/>
                    <a:gd name="T51" fmla="*/ 47 h 65"/>
                    <a:gd name="T52" fmla="*/ 12 w 83"/>
                    <a:gd name="T53" fmla="*/ 47 h 65"/>
                    <a:gd name="T54" fmla="*/ 10 w 83"/>
                    <a:gd name="T55" fmla="*/ 50 h 65"/>
                    <a:gd name="T56" fmla="*/ 9 w 83"/>
                    <a:gd name="T57" fmla="*/ 52 h 65"/>
                    <a:gd name="T58" fmla="*/ 6 w 83"/>
                    <a:gd name="T59" fmla="*/ 53 h 65"/>
                    <a:gd name="T60" fmla="*/ 0 w 83"/>
                    <a:gd name="T61" fmla="*/ 53 h 65"/>
                    <a:gd name="T62" fmla="*/ 0 w 83"/>
                    <a:gd name="T63" fmla="*/ 65 h 65"/>
                    <a:gd name="T64" fmla="*/ 83 w 83"/>
                    <a:gd name="T65" fmla="*/ 65 h 65"/>
                    <a:gd name="T66" fmla="*/ 83 w 83"/>
                    <a:gd name="T67" fmla="*/ 53 h 65"/>
                    <a:gd name="T68" fmla="*/ 77 w 83"/>
                    <a:gd name="T69" fmla="*/ 53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83" h="65">
                      <a:moveTo>
                        <a:pt x="77" y="53"/>
                      </a:moveTo>
                      <a:lnTo>
                        <a:pt x="77" y="53"/>
                      </a:lnTo>
                      <a:lnTo>
                        <a:pt x="74" y="52"/>
                      </a:lnTo>
                      <a:lnTo>
                        <a:pt x="71" y="50"/>
                      </a:lnTo>
                      <a:lnTo>
                        <a:pt x="71" y="47"/>
                      </a:lnTo>
                      <a:lnTo>
                        <a:pt x="71" y="29"/>
                      </a:lnTo>
                      <a:lnTo>
                        <a:pt x="71" y="29"/>
                      </a:lnTo>
                      <a:lnTo>
                        <a:pt x="70" y="23"/>
                      </a:lnTo>
                      <a:lnTo>
                        <a:pt x="68" y="17"/>
                      </a:lnTo>
                      <a:lnTo>
                        <a:pt x="65" y="11"/>
                      </a:lnTo>
                      <a:lnTo>
                        <a:pt x="62" y="7"/>
                      </a:lnTo>
                      <a:lnTo>
                        <a:pt x="58" y="4"/>
                      </a:lnTo>
                      <a:lnTo>
                        <a:pt x="53" y="1"/>
                      </a:lnTo>
                      <a:lnTo>
                        <a:pt x="47" y="0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36" y="0"/>
                      </a:lnTo>
                      <a:lnTo>
                        <a:pt x="30" y="1"/>
                      </a:lnTo>
                      <a:lnTo>
                        <a:pt x="25" y="4"/>
                      </a:lnTo>
                      <a:lnTo>
                        <a:pt x="21" y="7"/>
                      </a:lnTo>
                      <a:lnTo>
                        <a:pt x="16" y="11"/>
                      </a:lnTo>
                      <a:lnTo>
                        <a:pt x="13" y="17"/>
                      </a:lnTo>
                      <a:lnTo>
                        <a:pt x="12" y="23"/>
                      </a:lnTo>
                      <a:lnTo>
                        <a:pt x="12" y="29"/>
                      </a:lnTo>
                      <a:lnTo>
                        <a:pt x="12" y="29"/>
                      </a:lnTo>
                      <a:lnTo>
                        <a:pt x="12" y="47"/>
                      </a:lnTo>
                      <a:lnTo>
                        <a:pt x="12" y="47"/>
                      </a:lnTo>
                      <a:lnTo>
                        <a:pt x="10" y="50"/>
                      </a:lnTo>
                      <a:lnTo>
                        <a:pt x="9" y="52"/>
                      </a:lnTo>
                      <a:lnTo>
                        <a:pt x="6" y="53"/>
                      </a:lnTo>
                      <a:lnTo>
                        <a:pt x="0" y="53"/>
                      </a:lnTo>
                      <a:lnTo>
                        <a:pt x="0" y="65"/>
                      </a:lnTo>
                      <a:lnTo>
                        <a:pt x="83" y="65"/>
                      </a:lnTo>
                      <a:lnTo>
                        <a:pt x="83" y="53"/>
                      </a:lnTo>
                      <a:lnTo>
                        <a:pt x="77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8" name="Freeform 7">
                  <a:extLst>
                    <a:ext uri="{FF2B5EF4-FFF2-40B4-BE49-F238E27FC236}">
                      <a16:creationId xmlns:a16="http://schemas.microsoft.com/office/drawing/2014/main" id="{C1AFA207-3EF6-418A-9E60-C106211101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95" y="847"/>
                  <a:ext cx="11" cy="12"/>
                </a:xfrm>
                <a:custGeom>
                  <a:avLst/>
                  <a:gdLst>
                    <a:gd name="T0" fmla="*/ 6 w 11"/>
                    <a:gd name="T1" fmla="*/ 0 h 12"/>
                    <a:gd name="T2" fmla="*/ 6 w 11"/>
                    <a:gd name="T3" fmla="*/ 0 h 12"/>
                    <a:gd name="T4" fmla="*/ 7 w 11"/>
                    <a:gd name="T5" fmla="*/ 0 h 12"/>
                    <a:gd name="T6" fmla="*/ 10 w 11"/>
                    <a:gd name="T7" fmla="*/ 1 h 12"/>
                    <a:gd name="T8" fmla="*/ 11 w 11"/>
                    <a:gd name="T9" fmla="*/ 3 h 12"/>
                    <a:gd name="T10" fmla="*/ 11 w 11"/>
                    <a:gd name="T11" fmla="*/ 6 h 12"/>
                    <a:gd name="T12" fmla="*/ 11 w 11"/>
                    <a:gd name="T13" fmla="*/ 6 h 12"/>
                    <a:gd name="T14" fmla="*/ 11 w 11"/>
                    <a:gd name="T15" fmla="*/ 7 h 12"/>
                    <a:gd name="T16" fmla="*/ 10 w 11"/>
                    <a:gd name="T17" fmla="*/ 9 h 12"/>
                    <a:gd name="T18" fmla="*/ 7 w 11"/>
                    <a:gd name="T19" fmla="*/ 10 h 12"/>
                    <a:gd name="T20" fmla="*/ 6 w 11"/>
                    <a:gd name="T21" fmla="*/ 12 h 12"/>
                    <a:gd name="T22" fmla="*/ 6 w 11"/>
                    <a:gd name="T23" fmla="*/ 12 h 12"/>
                    <a:gd name="T24" fmla="*/ 3 w 11"/>
                    <a:gd name="T25" fmla="*/ 10 h 12"/>
                    <a:gd name="T26" fmla="*/ 1 w 11"/>
                    <a:gd name="T27" fmla="*/ 9 h 12"/>
                    <a:gd name="T28" fmla="*/ 0 w 11"/>
                    <a:gd name="T29" fmla="*/ 7 h 12"/>
                    <a:gd name="T30" fmla="*/ 0 w 11"/>
                    <a:gd name="T31" fmla="*/ 6 h 12"/>
                    <a:gd name="T32" fmla="*/ 0 w 11"/>
                    <a:gd name="T33" fmla="*/ 6 h 12"/>
                    <a:gd name="T34" fmla="*/ 0 w 11"/>
                    <a:gd name="T35" fmla="*/ 3 h 12"/>
                    <a:gd name="T36" fmla="*/ 1 w 11"/>
                    <a:gd name="T37" fmla="*/ 1 h 12"/>
                    <a:gd name="T38" fmla="*/ 3 w 11"/>
                    <a:gd name="T39" fmla="*/ 0 h 12"/>
                    <a:gd name="T40" fmla="*/ 6 w 11"/>
                    <a:gd name="T41" fmla="*/ 0 h 12"/>
                    <a:gd name="T42" fmla="*/ 6 w 11"/>
                    <a:gd name="T4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1" h="1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7" y="0"/>
                      </a:lnTo>
                      <a:lnTo>
                        <a:pt x="10" y="1"/>
                      </a:lnTo>
                      <a:lnTo>
                        <a:pt x="11" y="3"/>
                      </a:lnTo>
                      <a:lnTo>
                        <a:pt x="11" y="6"/>
                      </a:lnTo>
                      <a:lnTo>
                        <a:pt x="11" y="6"/>
                      </a:lnTo>
                      <a:lnTo>
                        <a:pt x="11" y="7"/>
                      </a:lnTo>
                      <a:lnTo>
                        <a:pt x="10" y="9"/>
                      </a:lnTo>
                      <a:lnTo>
                        <a:pt x="7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3" y="10"/>
                      </a:lnTo>
                      <a:lnTo>
                        <a:pt x="1" y="9"/>
                      </a:lnTo>
                      <a:lnTo>
                        <a:pt x="0" y="7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9" name="Freeform 8">
                  <a:extLst>
                    <a:ext uri="{FF2B5EF4-FFF2-40B4-BE49-F238E27FC236}">
                      <a16:creationId xmlns:a16="http://schemas.microsoft.com/office/drawing/2014/main" id="{5C365FA6-7F8C-4F51-A2E1-21D37BBF4F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89" y="930"/>
                  <a:ext cx="23" cy="12"/>
                </a:xfrm>
                <a:custGeom>
                  <a:avLst/>
                  <a:gdLst>
                    <a:gd name="T0" fmla="*/ 12 w 23"/>
                    <a:gd name="T1" fmla="*/ 12 h 12"/>
                    <a:gd name="T2" fmla="*/ 12 w 23"/>
                    <a:gd name="T3" fmla="*/ 12 h 12"/>
                    <a:gd name="T4" fmla="*/ 16 w 23"/>
                    <a:gd name="T5" fmla="*/ 11 h 12"/>
                    <a:gd name="T6" fmla="*/ 20 w 23"/>
                    <a:gd name="T7" fmla="*/ 8 h 12"/>
                    <a:gd name="T8" fmla="*/ 22 w 23"/>
                    <a:gd name="T9" fmla="*/ 5 h 12"/>
                    <a:gd name="T10" fmla="*/ 23 w 23"/>
                    <a:gd name="T11" fmla="*/ 0 h 12"/>
                    <a:gd name="T12" fmla="*/ 0 w 23"/>
                    <a:gd name="T13" fmla="*/ 0 h 12"/>
                    <a:gd name="T14" fmla="*/ 0 w 23"/>
                    <a:gd name="T15" fmla="*/ 0 h 12"/>
                    <a:gd name="T16" fmla="*/ 0 w 23"/>
                    <a:gd name="T17" fmla="*/ 5 h 12"/>
                    <a:gd name="T18" fmla="*/ 3 w 23"/>
                    <a:gd name="T19" fmla="*/ 8 h 12"/>
                    <a:gd name="T20" fmla="*/ 7 w 23"/>
                    <a:gd name="T21" fmla="*/ 11 h 12"/>
                    <a:gd name="T22" fmla="*/ 12 w 23"/>
                    <a:gd name="T23" fmla="*/ 12 h 12"/>
                    <a:gd name="T24" fmla="*/ 12 w 23"/>
                    <a:gd name="T25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3" h="12">
                      <a:moveTo>
                        <a:pt x="12" y="12"/>
                      </a:moveTo>
                      <a:lnTo>
                        <a:pt x="12" y="12"/>
                      </a:lnTo>
                      <a:lnTo>
                        <a:pt x="16" y="11"/>
                      </a:lnTo>
                      <a:lnTo>
                        <a:pt x="20" y="8"/>
                      </a:lnTo>
                      <a:lnTo>
                        <a:pt x="22" y="5"/>
                      </a:lnTo>
                      <a:lnTo>
                        <a:pt x="23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5"/>
                      </a:lnTo>
                      <a:lnTo>
                        <a:pt x="3" y="8"/>
                      </a:lnTo>
                      <a:lnTo>
                        <a:pt x="7" y="11"/>
                      </a:lnTo>
                      <a:lnTo>
                        <a:pt x="12" y="12"/>
                      </a:lnTo>
                      <a:lnTo>
                        <a:pt x="1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0" name="Freeform 9">
                  <a:extLst>
                    <a:ext uri="{FF2B5EF4-FFF2-40B4-BE49-F238E27FC236}">
                      <a16:creationId xmlns:a16="http://schemas.microsoft.com/office/drawing/2014/main" id="{33B03443-4C89-4CE2-B4E2-A1DAEB8397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620" y="769"/>
                  <a:ext cx="561" cy="531"/>
                </a:xfrm>
                <a:custGeom>
                  <a:avLst/>
                  <a:gdLst>
                    <a:gd name="T0" fmla="*/ 358 w 561"/>
                    <a:gd name="T1" fmla="*/ 84 h 531"/>
                    <a:gd name="T2" fmla="*/ 281 w 561"/>
                    <a:gd name="T3" fmla="*/ 0 h 531"/>
                    <a:gd name="T4" fmla="*/ 203 w 561"/>
                    <a:gd name="T5" fmla="*/ 84 h 531"/>
                    <a:gd name="T6" fmla="*/ 0 w 561"/>
                    <a:gd name="T7" fmla="*/ 328 h 531"/>
                    <a:gd name="T8" fmla="*/ 78 w 561"/>
                    <a:gd name="T9" fmla="*/ 531 h 531"/>
                    <a:gd name="T10" fmla="*/ 233 w 561"/>
                    <a:gd name="T11" fmla="*/ 394 h 531"/>
                    <a:gd name="T12" fmla="*/ 234 w 561"/>
                    <a:gd name="T13" fmla="*/ 383 h 531"/>
                    <a:gd name="T14" fmla="*/ 240 w 561"/>
                    <a:gd name="T15" fmla="*/ 367 h 531"/>
                    <a:gd name="T16" fmla="*/ 254 w 561"/>
                    <a:gd name="T17" fmla="*/ 354 h 531"/>
                    <a:gd name="T18" fmla="*/ 270 w 561"/>
                    <a:gd name="T19" fmla="*/ 346 h 531"/>
                    <a:gd name="T20" fmla="*/ 281 w 561"/>
                    <a:gd name="T21" fmla="*/ 346 h 531"/>
                    <a:gd name="T22" fmla="*/ 298 w 561"/>
                    <a:gd name="T23" fmla="*/ 349 h 531"/>
                    <a:gd name="T24" fmla="*/ 313 w 561"/>
                    <a:gd name="T25" fmla="*/ 360 h 531"/>
                    <a:gd name="T26" fmla="*/ 324 w 561"/>
                    <a:gd name="T27" fmla="*/ 375 h 531"/>
                    <a:gd name="T28" fmla="*/ 328 w 561"/>
                    <a:gd name="T29" fmla="*/ 394 h 531"/>
                    <a:gd name="T30" fmla="*/ 483 w 561"/>
                    <a:gd name="T31" fmla="*/ 531 h 531"/>
                    <a:gd name="T32" fmla="*/ 561 w 561"/>
                    <a:gd name="T33" fmla="*/ 328 h 531"/>
                    <a:gd name="T34" fmla="*/ 191 w 561"/>
                    <a:gd name="T35" fmla="*/ 489 h 531"/>
                    <a:gd name="T36" fmla="*/ 119 w 561"/>
                    <a:gd name="T37" fmla="*/ 466 h 531"/>
                    <a:gd name="T38" fmla="*/ 191 w 561"/>
                    <a:gd name="T39" fmla="*/ 489 h 531"/>
                    <a:gd name="T40" fmla="*/ 119 w 561"/>
                    <a:gd name="T41" fmla="*/ 454 h 531"/>
                    <a:gd name="T42" fmla="*/ 191 w 561"/>
                    <a:gd name="T43" fmla="*/ 394 h 531"/>
                    <a:gd name="T44" fmla="*/ 281 w 561"/>
                    <a:gd name="T45" fmla="*/ 310 h 531"/>
                    <a:gd name="T46" fmla="*/ 272 w 561"/>
                    <a:gd name="T47" fmla="*/ 309 h 531"/>
                    <a:gd name="T48" fmla="*/ 257 w 561"/>
                    <a:gd name="T49" fmla="*/ 303 h 531"/>
                    <a:gd name="T50" fmla="*/ 246 w 561"/>
                    <a:gd name="T51" fmla="*/ 291 h 531"/>
                    <a:gd name="T52" fmla="*/ 239 w 561"/>
                    <a:gd name="T53" fmla="*/ 276 h 531"/>
                    <a:gd name="T54" fmla="*/ 239 w 561"/>
                    <a:gd name="T55" fmla="*/ 269 h 531"/>
                    <a:gd name="T56" fmla="*/ 242 w 561"/>
                    <a:gd name="T57" fmla="*/ 252 h 531"/>
                    <a:gd name="T58" fmla="*/ 251 w 561"/>
                    <a:gd name="T59" fmla="*/ 239 h 531"/>
                    <a:gd name="T60" fmla="*/ 264 w 561"/>
                    <a:gd name="T61" fmla="*/ 230 h 531"/>
                    <a:gd name="T62" fmla="*/ 281 w 561"/>
                    <a:gd name="T63" fmla="*/ 227 h 531"/>
                    <a:gd name="T64" fmla="*/ 289 w 561"/>
                    <a:gd name="T65" fmla="*/ 227 h 531"/>
                    <a:gd name="T66" fmla="*/ 304 w 561"/>
                    <a:gd name="T67" fmla="*/ 233 h 531"/>
                    <a:gd name="T68" fmla="*/ 315 w 561"/>
                    <a:gd name="T69" fmla="*/ 245 h 531"/>
                    <a:gd name="T70" fmla="*/ 321 w 561"/>
                    <a:gd name="T71" fmla="*/ 260 h 531"/>
                    <a:gd name="T72" fmla="*/ 322 w 561"/>
                    <a:gd name="T73" fmla="*/ 269 h 531"/>
                    <a:gd name="T74" fmla="*/ 319 w 561"/>
                    <a:gd name="T75" fmla="*/ 284 h 531"/>
                    <a:gd name="T76" fmla="*/ 310 w 561"/>
                    <a:gd name="T77" fmla="*/ 297 h 531"/>
                    <a:gd name="T78" fmla="*/ 297 w 561"/>
                    <a:gd name="T79" fmla="*/ 306 h 531"/>
                    <a:gd name="T80" fmla="*/ 281 w 561"/>
                    <a:gd name="T81" fmla="*/ 310 h 531"/>
                    <a:gd name="T82" fmla="*/ 334 w 561"/>
                    <a:gd name="T83" fmla="*/ 179 h 531"/>
                    <a:gd name="T84" fmla="*/ 227 w 561"/>
                    <a:gd name="T85" fmla="*/ 113 h 531"/>
                    <a:gd name="T86" fmla="*/ 227 w 561"/>
                    <a:gd name="T87" fmla="*/ 113 h 531"/>
                    <a:gd name="T88" fmla="*/ 233 w 561"/>
                    <a:gd name="T89" fmla="*/ 94 h 531"/>
                    <a:gd name="T90" fmla="*/ 245 w 561"/>
                    <a:gd name="T91" fmla="*/ 79 h 531"/>
                    <a:gd name="T92" fmla="*/ 261 w 561"/>
                    <a:gd name="T93" fmla="*/ 69 h 531"/>
                    <a:gd name="T94" fmla="*/ 281 w 561"/>
                    <a:gd name="T95" fmla="*/ 66 h 531"/>
                    <a:gd name="T96" fmla="*/ 291 w 561"/>
                    <a:gd name="T97" fmla="*/ 66 h 531"/>
                    <a:gd name="T98" fmla="*/ 309 w 561"/>
                    <a:gd name="T99" fmla="*/ 73 h 531"/>
                    <a:gd name="T100" fmla="*/ 322 w 561"/>
                    <a:gd name="T101" fmla="*/ 87 h 531"/>
                    <a:gd name="T102" fmla="*/ 331 w 561"/>
                    <a:gd name="T103" fmla="*/ 103 h 531"/>
                    <a:gd name="T104" fmla="*/ 334 w 561"/>
                    <a:gd name="T105" fmla="*/ 113 h 531"/>
                    <a:gd name="T106" fmla="*/ 442 w 561"/>
                    <a:gd name="T107" fmla="*/ 489 h 531"/>
                    <a:gd name="T108" fmla="*/ 370 w 561"/>
                    <a:gd name="T109" fmla="*/ 466 h 531"/>
                    <a:gd name="T110" fmla="*/ 442 w 561"/>
                    <a:gd name="T111" fmla="*/ 489 h 531"/>
                    <a:gd name="T112" fmla="*/ 370 w 561"/>
                    <a:gd name="T113" fmla="*/ 454 h 531"/>
                    <a:gd name="T114" fmla="*/ 442 w 561"/>
                    <a:gd name="T115" fmla="*/ 394 h 5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561" h="531">
                      <a:moveTo>
                        <a:pt x="358" y="173"/>
                      </a:moveTo>
                      <a:lnTo>
                        <a:pt x="358" y="84"/>
                      </a:lnTo>
                      <a:lnTo>
                        <a:pt x="394" y="84"/>
                      </a:lnTo>
                      <a:lnTo>
                        <a:pt x="281" y="0"/>
                      </a:lnTo>
                      <a:lnTo>
                        <a:pt x="167" y="84"/>
                      </a:lnTo>
                      <a:lnTo>
                        <a:pt x="203" y="84"/>
                      </a:lnTo>
                      <a:lnTo>
                        <a:pt x="203" y="173"/>
                      </a:lnTo>
                      <a:lnTo>
                        <a:pt x="0" y="328"/>
                      </a:lnTo>
                      <a:lnTo>
                        <a:pt x="78" y="328"/>
                      </a:lnTo>
                      <a:lnTo>
                        <a:pt x="78" y="531"/>
                      </a:lnTo>
                      <a:lnTo>
                        <a:pt x="233" y="531"/>
                      </a:lnTo>
                      <a:lnTo>
                        <a:pt x="233" y="394"/>
                      </a:lnTo>
                      <a:lnTo>
                        <a:pt x="233" y="394"/>
                      </a:lnTo>
                      <a:lnTo>
                        <a:pt x="234" y="383"/>
                      </a:lnTo>
                      <a:lnTo>
                        <a:pt x="236" y="375"/>
                      </a:lnTo>
                      <a:lnTo>
                        <a:pt x="240" y="367"/>
                      </a:lnTo>
                      <a:lnTo>
                        <a:pt x="246" y="360"/>
                      </a:lnTo>
                      <a:lnTo>
                        <a:pt x="254" y="354"/>
                      </a:lnTo>
                      <a:lnTo>
                        <a:pt x="261" y="349"/>
                      </a:lnTo>
                      <a:lnTo>
                        <a:pt x="270" y="346"/>
                      </a:lnTo>
                      <a:lnTo>
                        <a:pt x="281" y="346"/>
                      </a:lnTo>
                      <a:lnTo>
                        <a:pt x="281" y="346"/>
                      </a:lnTo>
                      <a:lnTo>
                        <a:pt x="289" y="346"/>
                      </a:lnTo>
                      <a:lnTo>
                        <a:pt x="298" y="349"/>
                      </a:lnTo>
                      <a:lnTo>
                        <a:pt x="307" y="354"/>
                      </a:lnTo>
                      <a:lnTo>
                        <a:pt x="313" y="360"/>
                      </a:lnTo>
                      <a:lnTo>
                        <a:pt x="319" y="367"/>
                      </a:lnTo>
                      <a:lnTo>
                        <a:pt x="324" y="375"/>
                      </a:lnTo>
                      <a:lnTo>
                        <a:pt x="327" y="383"/>
                      </a:lnTo>
                      <a:lnTo>
                        <a:pt x="328" y="394"/>
                      </a:lnTo>
                      <a:lnTo>
                        <a:pt x="328" y="531"/>
                      </a:lnTo>
                      <a:lnTo>
                        <a:pt x="483" y="531"/>
                      </a:lnTo>
                      <a:lnTo>
                        <a:pt x="483" y="328"/>
                      </a:lnTo>
                      <a:lnTo>
                        <a:pt x="561" y="328"/>
                      </a:lnTo>
                      <a:lnTo>
                        <a:pt x="358" y="173"/>
                      </a:lnTo>
                      <a:close/>
                      <a:moveTo>
                        <a:pt x="191" y="489"/>
                      </a:moveTo>
                      <a:lnTo>
                        <a:pt x="119" y="489"/>
                      </a:lnTo>
                      <a:lnTo>
                        <a:pt x="119" y="466"/>
                      </a:lnTo>
                      <a:lnTo>
                        <a:pt x="191" y="466"/>
                      </a:lnTo>
                      <a:lnTo>
                        <a:pt x="191" y="489"/>
                      </a:lnTo>
                      <a:close/>
                      <a:moveTo>
                        <a:pt x="191" y="454"/>
                      </a:moveTo>
                      <a:lnTo>
                        <a:pt x="119" y="454"/>
                      </a:lnTo>
                      <a:lnTo>
                        <a:pt x="119" y="394"/>
                      </a:lnTo>
                      <a:lnTo>
                        <a:pt x="191" y="394"/>
                      </a:lnTo>
                      <a:lnTo>
                        <a:pt x="191" y="454"/>
                      </a:lnTo>
                      <a:close/>
                      <a:moveTo>
                        <a:pt x="281" y="310"/>
                      </a:moveTo>
                      <a:lnTo>
                        <a:pt x="281" y="310"/>
                      </a:lnTo>
                      <a:lnTo>
                        <a:pt x="272" y="309"/>
                      </a:lnTo>
                      <a:lnTo>
                        <a:pt x="264" y="306"/>
                      </a:lnTo>
                      <a:lnTo>
                        <a:pt x="257" y="303"/>
                      </a:lnTo>
                      <a:lnTo>
                        <a:pt x="251" y="297"/>
                      </a:lnTo>
                      <a:lnTo>
                        <a:pt x="246" y="291"/>
                      </a:lnTo>
                      <a:lnTo>
                        <a:pt x="242" y="284"/>
                      </a:lnTo>
                      <a:lnTo>
                        <a:pt x="239" y="276"/>
                      </a:lnTo>
                      <a:lnTo>
                        <a:pt x="239" y="269"/>
                      </a:lnTo>
                      <a:lnTo>
                        <a:pt x="239" y="269"/>
                      </a:lnTo>
                      <a:lnTo>
                        <a:pt x="239" y="260"/>
                      </a:lnTo>
                      <a:lnTo>
                        <a:pt x="242" y="252"/>
                      </a:lnTo>
                      <a:lnTo>
                        <a:pt x="246" y="245"/>
                      </a:lnTo>
                      <a:lnTo>
                        <a:pt x="251" y="239"/>
                      </a:lnTo>
                      <a:lnTo>
                        <a:pt x="257" y="233"/>
                      </a:lnTo>
                      <a:lnTo>
                        <a:pt x="264" y="230"/>
                      </a:lnTo>
                      <a:lnTo>
                        <a:pt x="272" y="227"/>
                      </a:lnTo>
                      <a:lnTo>
                        <a:pt x="281" y="227"/>
                      </a:lnTo>
                      <a:lnTo>
                        <a:pt x="281" y="227"/>
                      </a:lnTo>
                      <a:lnTo>
                        <a:pt x="289" y="227"/>
                      </a:lnTo>
                      <a:lnTo>
                        <a:pt x="297" y="230"/>
                      </a:lnTo>
                      <a:lnTo>
                        <a:pt x="304" y="233"/>
                      </a:lnTo>
                      <a:lnTo>
                        <a:pt x="310" y="239"/>
                      </a:lnTo>
                      <a:lnTo>
                        <a:pt x="315" y="245"/>
                      </a:lnTo>
                      <a:lnTo>
                        <a:pt x="319" y="252"/>
                      </a:lnTo>
                      <a:lnTo>
                        <a:pt x="321" y="260"/>
                      </a:lnTo>
                      <a:lnTo>
                        <a:pt x="322" y="269"/>
                      </a:lnTo>
                      <a:lnTo>
                        <a:pt x="322" y="269"/>
                      </a:lnTo>
                      <a:lnTo>
                        <a:pt x="321" y="276"/>
                      </a:lnTo>
                      <a:lnTo>
                        <a:pt x="319" y="284"/>
                      </a:lnTo>
                      <a:lnTo>
                        <a:pt x="315" y="291"/>
                      </a:lnTo>
                      <a:lnTo>
                        <a:pt x="310" y="297"/>
                      </a:lnTo>
                      <a:lnTo>
                        <a:pt x="304" y="303"/>
                      </a:lnTo>
                      <a:lnTo>
                        <a:pt x="297" y="306"/>
                      </a:lnTo>
                      <a:lnTo>
                        <a:pt x="289" y="309"/>
                      </a:lnTo>
                      <a:lnTo>
                        <a:pt x="281" y="310"/>
                      </a:lnTo>
                      <a:lnTo>
                        <a:pt x="281" y="310"/>
                      </a:lnTo>
                      <a:close/>
                      <a:moveTo>
                        <a:pt x="334" y="179"/>
                      </a:moveTo>
                      <a:lnTo>
                        <a:pt x="227" y="179"/>
                      </a:lnTo>
                      <a:lnTo>
                        <a:pt x="227" y="113"/>
                      </a:lnTo>
                      <a:lnTo>
                        <a:pt x="227" y="113"/>
                      </a:lnTo>
                      <a:lnTo>
                        <a:pt x="227" y="113"/>
                      </a:lnTo>
                      <a:lnTo>
                        <a:pt x="228" y="103"/>
                      </a:lnTo>
                      <a:lnTo>
                        <a:pt x="233" y="94"/>
                      </a:lnTo>
                      <a:lnTo>
                        <a:pt x="237" y="87"/>
                      </a:lnTo>
                      <a:lnTo>
                        <a:pt x="245" y="79"/>
                      </a:lnTo>
                      <a:lnTo>
                        <a:pt x="252" y="73"/>
                      </a:lnTo>
                      <a:lnTo>
                        <a:pt x="261" y="69"/>
                      </a:lnTo>
                      <a:lnTo>
                        <a:pt x="270" y="66"/>
                      </a:lnTo>
                      <a:lnTo>
                        <a:pt x="281" y="66"/>
                      </a:lnTo>
                      <a:lnTo>
                        <a:pt x="281" y="66"/>
                      </a:lnTo>
                      <a:lnTo>
                        <a:pt x="291" y="66"/>
                      </a:lnTo>
                      <a:lnTo>
                        <a:pt x="300" y="69"/>
                      </a:lnTo>
                      <a:lnTo>
                        <a:pt x="309" y="73"/>
                      </a:lnTo>
                      <a:lnTo>
                        <a:pt x="316" y="79"/>
                      </a:lnTo>
                      <a:lnTo>
                        <a:pt x="322" y="87"/>
                      </a:lnTo>
                      <a:lnTo>
                        <a:pt x="328" y="94"/>
                      </a:lnTo>
                      <a:lnTo>
                        <a:pt x="331" y="103"/>
                      </a:lnTo>
                      <a:lnTo>
                        <a:pt x="334" y="113"/>
                      </a:lnTo>
                      <a:lnTo>
                        <a:pt x="334" y="113"/>
                      </a:lnTo>
                      <a:lnTo>
                        <a:pt x="334" y="179"/>
                      </a:lnTo>
                      <a:close/>
                      <a:moveTo>
                        <a:pt x="442" y="489"/>
                      </a:moveTo>
                      <a:lnTo>
                        <a:pt x="370" y="489"/>
                      </a:lnTo>
                      <a:lnTo>
                        <a:pt x="370" y="466"/>
                      </a:lnTo>
                      <a:lnTo>
                        <a:pt x="442" y="466"/>
                      </a:lnTo>
                      <a:lnTo>
                        <a:pt x="442" y="489"/>
                      </a:lnTo>
                      <a:close/>
                      <a:moveTo>
                        <a:pt x="442" y="454"/>
                      </a:moveTo>
                      <a:lnTo>
                        <a:pt x="370" y="454"/>
                      </a:lnTo>
                      <a:lnTo>
                        <a:pt x="370" y="394"/>
                      </a:lnTo>
                      <a:lnTo>
                        <a:pt x="442" y="394"/>
                      </a:lnTo>
                      <a:lnTo>
                        <a:pt x="442" y="4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1" name="Freeform 10">
                  <a:extLst>
                    <a:ext uri="{FF2B5EF4-FFF2-40B4-BE49-F238E27FC236}">
                      <a16:creationId xmlns:a16="http://schemas.microsoft.com/office/drawing/2014/main" id="{58443997-08CC-43A1-A2CB-A5D7B94A6F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77" y="1002"/>
                  <a:ext cx="29" cy="42"/>
                </a:xfrm>
                <a:custGeom>
                  <a:avLst/>
                  <a:gdLst>
                    <a:gd name="T0" fmla="*/ 24 w 29"/>
                    <a:gd name="T1" fmla="*/ 42 h 42"/>
                    <a:gd name="T2" fmla="*/ 6 w 29"/>
                    <a:gd name="T3" fmla="*/ 42 h 42"/>
                    <a:gd name="T4" fmla="*/ 6 w 29"/>
                    <a:gd name="T5" fmla="*/ 42 h 42"/>
                    <a:gd name="T6" fmla="*/ 3 w 29"/>
                    <a:gd name="T7" fmla="*/ 40 h 42"/>
                    <a:gd name="T8" fmla="*/ 1 w 29"/>
                    <a:gd name="T9" fmla="*/ 39 h 42"/>
                    <a:gd name="T10" fmla="*/ 0 w 29"/>
                    <a:gd name="T11" fmla="*/ 37 h 42"/>
                    <a:gd name="T12" fmla="*/ 0 w 29"/>
                    <a:gd name="T13" fmla="*/ 36 h 42"/>
                    <a:gd name="T14" fmla="*/ 0 w 29"/>
                    <a:gd name="T15" fmla="*/ 36 h 42"/>
                    <a:gd name="T16" fmla="*/ 0 w 29"/>
                    <a:gd name="T17" fmla="*/ 33 h 42"/>
                    <a:gd name="T18" fmla="*/ 1 w 29"/>
                    <a:gd name="T19" fmla="*/ 31 h 42"/>
                    <a:gd name="T20" fmla="*/ 3 w 29"/>
                    <a:gd name="T21" fmla="*/ 30 h 42"/>
                    <a:gd name="T22" fmla="*/ 6 w 29"/>
                    <a:gd name="T23" fmla="*/ 30 h 42"/>
                    <a:gd name="T24" fmla="*/ 18 w 29"/>
                    <a:gd name="T25" fmla="*/ 30 h 42"/>
                    <a:gd name="T26" fmla="*/ 18 w 29"/>
                    <a:gd name="T27" fmla="*/ 6 h 42"/>
                    <a:gd name="T28" fmla="*/ 18 w 29"/>
                    <a:gd name="T29" fmla="*/ 6 h 42"/>
                    <a:gd name="T30" fmla="*/ 18 w 29"/>
                    <a:gd name="T31" fmla="*/ 3 h 42"/>
                    <a:gd name="T32" fmla="*/ 19 w 29"/>
                    <a:gd name="T33" fmla="*/ 1 h 42"/>
                    <a:gd name="T34" fmla="*/ 21 w 29"/>
                    <a:gd name="T35" fmla="*/ 0 h 42"/>
                    <a:gd name="T36" fmla="*/ 24 w 29"/>
                    <a:gd name="T37" fmla="*/ 0 h 42"/>
                    <a:gd name="T38" fmla="*/ 24 w 29"/>
                    <a:gd name="T39" fmla="*/ 0 h 42"/>
                    <a:gd name="T40" fmla="*/ 25 w 29"/>
                    <a:gd name="T41" fmla="*/ 0 h 42"/>
                    <a:gd name="T42" fmla="*/ 28 w 29"/>
                    <a:gd name="T43" fmla="*/ 1 h 42"/>
                    <a:gd name="T44" fmla="*/ 29 w 29"/>
                    <a:gd name="T45" fmla="*/ 3 h 42"/>
                    <a:gd name="T46" fmla="*/ 29 w 29"/>
                    <a:gd name="T47" fmla="*/ 6 h 42"/>
                    <a:gd name="T48" fmla="*/ 29 w 29"/>
                    <a:gd name="T49" fmla="*/ 36 h 42"/>
                    <a:gd name="T50" fmla="*/ 29 w 29"/>
                    <a:gd name="T51" fmla="*/ 36 h 42"/>
                    <a:gd name="T52" fmla="*/ 29 w 29"/>
                    <a:gd name="T53" fmla="*/ 37 h 42"/>
                    <a:gd name="T54" fmla="*/ 28 w 29"/>
                    <a:gd name="T55" fmla="*/ 39 h 42"/>
                    <a:gd name="T56" fmla="*/ 25 w 29"/>
                    <a:gd name="T57" fmla="*/ 40 h 42"/>
                    <a:gd name="T58" fmla="*/ 24 w 29"/>
                    <a:gd name="T59" fmla="*/ 42 h 42"/>
                    <a:gd name="T60" fmla="*/ 24 w 29"/>
                    <a:gd name="T61" fmla="*/ 4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29" h="42">
                      <a:moveTo>
                        <a:pt x="24" y="42"/>
                      </a:moveTo>
                      <a:lnTo>
                        <a:pt x="6" y="42"/>
                      </a:lnTo>
                      <a:lnTo>
                        <a:pt x="6" y="42"/>
                      </a:lnTo>
                      <a:lnTo>
                        <a:pt x="3" y="40"/>
                      </a:lnTo>
                      <a:lnTo>
                        <a:pt x="1" y="39"/>
                      </a:lnTo>
                      <a:lnTo>
                        <a:pt x="0" y="37"/>
                      </a:lnTo>
                      <a:lnTo>
                        <a:pt x="0" y="36"/>
                      </a:lnTo>
                      <a:lnTo>
                        <a:pt x="0" y="36"/>
                      </a:lnTo>
                      <a:lnTo>
                        <a:pt x="0" y="33"/>
                      </a:lnTo>
                      <a:lnTo>
                        <a:pt x="1" y="31"/>
                      </a:lnTo>
                      <a:lnTo>
                        <a:pt x="3" y="30"/>
                      </a:lnTo>
                      <a:lnTo>
                        <a:pt x="6" y="30"/>
                      </a:lnTo>
                      <a:lnTo>
                        <a:pt x="18" y="30"/>
                      </a:lnTo>
                      <a:lnTo>
                        <a:pt x="18" y="6"/>
                      </a:lnTo>
                      <a:lnTo>
                        <a:pt x="18" y="6"/>
                      </a:lnTo>
                      <a:lnTo>
                        <a:pt x="18" y="3"/>
                      </a:lnTo>
                      <a:lnTo>
                        <a:pt x="19" y="1"/>
                      </a:lnTo>
                      <a:lnTo>
                        <a:pt x="21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5" y="0"/>
                      </a:lnTo>
                      <a:lnTo>
                        <a:pt x="28" y="1"/>
                      </a:lnTo>
                      <a:lnTo>
                        <a:pt x="29" y="3"/>
                      </a:lnTo>
                      <a:lnTo>
                        <a:pt x="29" y="6"/>
                      </a:lnTo>
                      <a:lnTo>
                        <a:pt x="29" y="36"/>
                      </a:lnTo>
                      <a:lnTo>
                        <a:pt x="29" y="36"/>
                      </a:lnTo>
                      <a:lnTo>
                        <a:pt x="29" y="37"/>
                      </a:lnTo>
                      <a:lnTo>
                        <a:pt x="28" y="39"/>
                      </a:lnTo>
                      <a:lnTo>
                        <a:pt x="25" y="40"/>
                      </a:lnTo>
                      <a:lnTo>
                        <a:pt x="24" y="42"/>
                      </a:lnTo>
                      <a:lnTo>
                        <a:pt x="24" y="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0B871A36-DADC-43DA-AD62-0338EA5AD0A2}"/>
                  </a:ext>
                </a:extLst>
              </p:cNvPr>
              <p:cNvGrpSpPr/>
              <p:nvPr/>
            </p:nvGrpSpPr>
            <p:grpSpPr>
              <a:xfrm flipH="1">
                <a:off x="1865580" y="3607373"/>
                <a:ext cx="518279" cy="605787"/>
                <a:chOff x="2001288" y="2976160"/>
                <a:chExt cx="449555" cy="525459"/>
              </a:xfrm>
              <a:solidFill>
                <a:srgbClr val="8E638E"/>
              </a:solidFill>
            </p:grpSpPr>
            <p:pic>
              <p:nvPicPr>
                <p:cNvPr id="27" name="그래픽 26">
                  <a:extLst>
                    <a:ext uri="{FF2B5EF4-FFF2-40B4-BE49-F238E27FC236}">
                      <a16:creationId xmlns:a16="http://schemas.microsoft.com/office/drawing/2014/main" id="{E9F7FD28-C3FF-479C-BA66-BEA0785898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01288" y="3020204"/>
                  <a:ext cx="277208" cy="459156"/>
                </a:xfrm>
                <a:prstGeom prst="rect">
                  <a:avLst/>
                </a:prstGeom>
              </p:spPr>
            </p:pic>
            <p:grpSp>
              <p:nvGrpSpPr>
                <p:cNvPr id="28" name="그룹 27">
                  <a:extLst>
                    <a:ext uri="{FF2B5EF4-FFF2-40B4-BE49-F238E27FC236}">
                      <a16:creationId xmlns:a16="http://schemas.microsoft.com/office/drawing/2014/main" id="{72256FF7-90C8-40E7-A0A3-2C05517A64B2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2256826" y="2976160"/>
                  <a:ext cx="194017" cy="525459"/>
                  <a:chOff x="5816766" y="3531360"/>
                  <a:chExt cx="1000688" cy="2710173"/>
                </a:xfrm>
                <a:grpFill/>
              </p:grpSpPr>
              <p:sp>
                <p:nvSpPr>
                  <p:cNvPr id="29" name="Freeform 12">
                    <a:extLst>
                      <a:ext uri="{FF2B5EF4-FFF2-40B4-BE49-F238E27FC236}">
                        <a16:creationId xmlns:a16="http://schemas.microsoft.com/office/drawing/2014/main" id="{A5CEFFB4-5C58-42F6-BF20-3ADCAE54421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816766" y="4015960"/>
                    <a:ext cx="1000688" cy="2225573"/>
                  </a:xfrm>
                  <a:custGeom>
                    <a:avLst/>
                    <a:gdLst>
                      <a:gd name="T0" fmla="*/ 89 w 169"/>
                      <a:gd name="T1" fmla="*/ 0 h 372"/>
                      <a:gd name="T2" fmla="*/ 90 w 169"/>
                      <a:gd name="T3" fmla="*/ 2 h 372"/>
                      <a:gd name="T4" fmla="*/ 89 w 169"/>
                      <a:gd name="T5" fmla="*/ 5 h 372"/>
                      <a:gd name="T6" fmla="*/ 86 w 169"/>
                      <a:gd name="T7" fmla="*/ 12 h 372"/>
                      <a:gd name="T8" fmla="*/ 82 w 169"/>
                      <a:gd name="T9" fmla="*/ 114 h 372"/>
                      <a:gd name="T10" fmla="*/ 80 w 169"/>
                      <a:gd name="T11" fmla="*/ 12 h 372"/>
                      <a:gd name="T12" fmla="*/ 78 w 169"/>
                      <a:gd name="T13" fmla="*/ 8 h 372"/>
                      <a:gd name="T14" fmla="*/ 75 w 169"/>
                      <a:gd name="T15" fmla="*/ 2 h 372"/>
                      <a:gd name="T16" fmla="*/ 75 w 169"/>
                      <a:gd name="T17" fmla="*/ 0 h 372"/>
                      <a:gd name="T18" fmla="*/ 42 w 169"/>
                      <a:gd name="T19" fmla="*/ 0 h 372"/>
                      <a:gd name="T20" fmla="*/ 24 w 169"/>
                      <a:gd name="T21" fmla="*/ 4 h 372"/>
                      <a:gd name="T22" fmla="*/ 11 w 169"/>
                      <a:gd name="T23" fmla="*/ 14 h 372"/>
                      <a:gd name="T24" fmla="*/ 3 w 169"/>
                      <a:gd name="T25" fmla="*/ 29 h 372"/>
                      <a:gd name="T26" fmla="*/ 0 w 169"/>
                      <a:gd name="T27" fmla="*/ 49 h 372"/>
                      <a:gd name="T28" fmla="*/ 0 w 169"/>
                      <a:gd name="T29" fmla="*/ 163 h 372"/>
                      <a:gd name="T30" fmla="*/ 5 w 169"/>
                      <a:gd name="T31" fmla="*/ 174 h 372"/>
                      <a:gd name="T32" fmla="*/ 14 w 169"/>
                      <a:gd name="T33" fmla="*/ 177 h 372"/>
                      <a:gd name="T34" fmla="*/ 23 w 169"/>
                      <a:gd name="T35" fmla="*/ 174 h 372"/>
                      <a:gd name="T36" fmla="*/ 27 w 169"/>
                      <a:gd name="T37" fmla="*/ 163 h 372"/>
                      <a:gd name="T38" fmla="*/ 38 w 169"/>
                      <a:gd name="T39" fmla="*/ 53 h 372"/>
                      <a:gd name="T40" fmla="*/ 38 w 169"/>
                      <a:gd name="T41" fmla="*/ 353 h 372"/>
                      <a:gd name="T42" fmla="*/ 40 w 169"/>
                      <a:gd name="T43" fmla="*/ 361 h 372"/>
                      <a:gd name="T44" fmla="*/ 43 w 169"/>
                      <a:gd name="T45" fmla="*/ 366 h 372"/>
                      <a:gd name="T46" fmla="*/ 50 w 169"/>
                      <a:gd name="T47" fmla="*/ 371 h 372"/>
                      <a:gd name="T48" fmla="*/ 58 w 169"/>
                      <a:gd name="T49" fmla="*/ 372 h 372"/>
                      <a:gd name="T50" fmla="*/ 63 w 169"/>
                      <a:gd name="T51" fmla="*/ 372 h 372"/>
                      <a:gd name="T52" fmla="*/ 70 w 169"/>
                      <a:gd name="T53" fmla="*/ 369 h 372"/>
                      <a:gd name="T54" fmla="*/ 75 w 169"/>
                      <a:gd name="T55" fmla="*/ 363 h 372"/>
                      <a:gd name="T56" fmla="*/ 79 w 169"/>
                      <a:gd name="T57" fmla="*/ 356 h 372"/>
                      <a:gd name="T58" fmla="*/ 79 w 169"/>
                      <a:gd name="T59" fmla="*/ 177 h 372"/>
                      <a:gd name="T60" fmla="*/ 88 w 169"/>
                      <a:gd name="T61" fmla="*/ 351 h 372"/>
                      <a:gd name="T62" fmla="*/ 89 w 169"/>
                      <a:gd name="T63" fmla="*/ 355 h 372"/>
                      <a:gd name="T64" fmla="*/ 91 w 169"/>
                      <a:gd name="T65" fmla="*/ 363 h 372"/>
                      <a:gd name="T66" fmla="*/ 97 w 169"/>
                      <a:gd name="T67" fmla="*/ 369 h 372"/>
                      <a:gd name="T68" fmla="*/ 105 w 169"/>
                      <a:gd name="T69" fmla="*/ 372 h 372"/>
                      <a:gd name="T70" fmla="*/ 108 w 169"/>
                      <a:gd name="T71" fmla="*/ 372 h 372"/>
                      <a:gd name="T72" fmla="*/ 116 w 169"/>
                      <a:gd name="T73" fmla="*/ 371 h 372"/>
                      <a:gd name="T74" fmla="*/ 123 w 169"/>
                      <a:gd name="T75" fmla="*/ 366 h 372"/>
                      <a:gd name="T76" fmla="*/ 128 w 169"/>
                      <a:gd name="T77" fmla="*/ 361 h 372"/>
                      <a:gd name="T78" fmla="*/ 129 w 169"/>
                      <a:gd name="T79" fmla="*/ 353 h 372"/>
                      <a:gd name="T80" fmla="*/ 142 w 169"/>
                      <a:gd name="T81" fmla="*/ 53 h 372"/>
                      <a:gd name="T82" fmla="*/ 142 w 169"/>
                      <a:gd name="T83" fmla="*/ 163 h 372"/>
                      <a:gd name="T84" fmla="*/ 146 w 169"/>
                      <a:gd name="T85" fmla="*/ 174 h 372"/>
                      <a:gd name="T86" fmla="*/ 155 w 169"/>
                      <a:gd name="T87" fmla="*/ 177 h 372"/>
                      <a:gd name="T88" fmla="*/ 164 w 169"/>
                      <a:gd name="T89" fmla="*/ 174 h 372"/>
                      <a:gd name="T90" fmla="*/ 169 w 169"/>
                      <a:gd name="T91" fmla="*/ 163 h 372"/>
                      <a:gd name="T92" fmla="*/ 169 w 169"/>
                      <a:gd name="T93" fmla="*/ 49 h 372"/>
                      <a:gd name="T94" fmla="*/ 167 w 169"/>
                      <a:gd name="T95" fmla="*/ 31 h 372"/>
                      <a:gd name="T96" fmla="*/ 158 w 169"/>
                      <a:gd name="T97" fmla="*/ 15 h 372"/>
                      <a:gd name="T98" fmla="*/ 144 w 169"/>
                      <a:gd name="T99" fmla="*/ 4 h 372"/>
                      <a:gd name="T100" fmla="*/ 126 w 169"/>
                      <a:gd name="T101" fmla="*/ 0 h 3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69" h="372">
                        <a:moveTo>
                          <a:pt x="126" y="0"/>
                        </a:moveTo>
                        <a:lnTo>
                          <a:pt x="89" y="0"/>
                        </a:lnTo>
                        <a:lnTo>
                          <a:pt x="89" y="0"/>
                        </a:lnTo>
                        <a:lnTo>
                          <a:pt x="90" y="2"/>
                        </a:lnTo>
                        <a:lnTo>
                          <a:pt x="90" y="2"/>
                        </a:lnTo>
                        <a:lnTo>
                          <a:pt x="89" y="5"/>
                        </a:lnTo>
                        <a:lnTo>
                          <a:pt x="88" y="8"/>
                        </a:lnTo>
                        <a:lnTo>
                          <a:pt x="86" y="12"/>
                        </a:lnTo>
                        <a:lnTo>
                          <a:pt x="95" y="101"/>
                        </a:lnTo>
                        <a:lnTo>
                          <a:pt x="82" y="114"/>
                        </a:lnTo>
                        <a:lnTo>
                          <a:pt x="71" y="101"/>
                        </a:lnTo>
                        <a:lnTo>
                          <a:pt x="80" y="12"/>
                        </a:lnTo>
                        <a:lnTo>
                          <a:pt x="80" y="12"/>
                        </a:lnTo>
                        <a:lnTo>
                          <a:pt x="78" y="8"/>
                        </a:lnTo>
                        <a:lnTo>
                          <a:pt x="77" y="5"/>
                        </a:lnTo>
                        <a:lnTo>
                          <a:pt x="75" y="2"/>
                        </a:lnTo>
                        <a:lnTo>
                          <a:pt x="75" y="2"/>
                        </a:lnTo>
                        <a:lnTo>
                          <a:pt x="75" y="0"/>
                        </a:lnTo>
                        <a:lnTo>
                          <a:pt x="42" y="0"/>
                        </a:lnTo>
                        <a:lnTo>
                          <a:pt x="42" y="0"/>
                        </a:lnTo>
                        <a:lnTo>
                          <a:pt x="33" y="2"/>
                        </a:lnTo>
                        <a:lnTo>
                          <a:pt x="24" y="4"/>
                        </a:lnTo>
                        <a:lnTo>
                          <a:pt x="17" y="8"/>
                        </a:lnTo>
                        <a:lnTo>
                          <a:pt x="11" y="14"/>
                        </a:lnTo>
                        <a:lnTo>
                          <a:pt x="7" y="21"/>
                        </a:lnTo>
                        <a:lnTo>
                          <a:pt x="3" y="29"/>
                        </a:lnTo>
                        <a:lnTo>
                          <a:pt x="1" y="38"/>
                        </a:lnTo>
                        <a:lnTo>
                          <a:pt x="0" y="49"/>
                        </a:lnTo>
                        <a:lnTo>
                          <a:pt x="0" y="163"/>
                        </a:lnTo>
                        <a:lnTo>
                          <a:pt x="0" y="163"/>
                        </a:lnTo>
                        <a:lnTo>
                          <a:pt x="1" y="169"/>
                        </a:lnTo>
                        <a:lnTo>
                          <a:pt x="5" y="174"/>
                        </a:lnTo>
                        <a:lnTo>
                          <a:pt x="9" y="176"/>
                        </a:lnTo>
                        <a:lnTo>
                          <a:pt x="14" y="177"/>
                        </a:lnTo>
                        <a:lnTo>
                          <a:pt x="18" y="176"/>
                        </a:lnTo>
                        <a:lnTo>
                          <a:pt x="23" y="174"/>
                        </a:lnTo>
                        <a:lnTo>
                          <a:pt x="26" y="169"/>
                        </a:lnTo>
                        <a:lnTo>
                          <a:pt x="27" y="163"/>
                        </a:lnTo>
                        <a:lnTo>
                          <a:pt x="27" y="53"/>
                        </a:lnTo>
                        <a:lnTo>
                          <a:pt x="38" y="53"/>
                        </a:lnTo>
                        <a:lnTo>
                          <a:pt x="38" y="353"/>
                        </a:lnTo>
                        <a:lnTo>
                          <a:pt x="38" y="353"/>
                        </a:lnTo>
                        <a:lnTo>
                          <a:pt x="38" y="356"/>
                        </a:lnTo>
                        <a:lnTo>
                          <a:pt x="40" y="361"/>
                        </a:lnTo>
                        <a:lnTo>
                          <a:pt x="41" y="364"/>
                        </a:lnTo>
                        <a:lnTo>
                          <a:pt x="43" y="366"/>
                        </a:lnTo>
                        <a:lnTo>
                          <a:pt x="47" y="369"/>
                        </a:lnTo>
                        <a:lnTo>
                          <a:pt x="50" y="371"/>
                        </a:lnTo>
                        <a:lnTo>
                          <a:pt x="55" y="372"/>
                        </a:lnTo>
                        <a:lnTo>
                          <a:pt x="58" y="372"/>
                        </a:lnTo>
                        <a:lnTo>
                          <a:pt x="58" y="372"/>
                        </a:lnTo>
                        <a:lnTo>
                          <a:pt x="63" y="372"/>
                        </a:lnTo>
                        <a:lnTo>
                          <a:pt x="66" y="371"/>
                        </a:lnTo>
                        <a:lnTo>
                          <a:pt x="70" y="369"/>
                        </a:lnTo>
                        <a:lnTo>
                          <a:pt x="73" y="366"/>
                        </a:lnTo>
                        <a:lnTo>
                          <a:pt x="75" y="363"/>
                        </a:lnTo>
                        <a:lnTo>
                          <a:pt x="78" y="359"/>
                        </a:lnTo>
                        <a:lnTo>
                          <a:pt x="79" y="356"/>
                        </a:lnTo>
                        <a:lnTo>
                          <a:pt x="79" y="351"/>
                        </a:lnTo>
                        <a:lnTo>
                          <a:pt x="79" y="177"/>
                        </a:lnTo>
                        <a:lnTo>
                          <a:pt x="88" y="177"/>
                        </a:lnTo>
                        <a:lnTo>
                          <a:pt x="88" y="351"/>
                        </a:lnTo>
                        <a:lnTo>
                          <a:pt x="88" y="351"/>
                        </a:lnTo>
                        <a:lnTo>
                          <a:pt x="89" y="355"/>
                        </a:lnTo>
                        <a:lnTo>
                          <a:pt x="90" y="359"/>
                        </a:lnTo>
                        <a:lnTo>
                          <a:pt x="91" y="363"/>
                        </a:lnTo>
                        <a:lnTo>
                          <a:pt x="95" y="366"/>
                        </a:lnTo>
                        <a:lnTo>
                          <a:pt x="97" y="369"/>
                        </a:lnTo>
                        <a:lnTo>
                          <a:pt x="100" y="371"/>
                        </a:lnTo>
                        <a:lnTo>
                          <a:pt x="105" y="372"/>
                        </a:lnTo>
                        <a:lnTo>
                          <a:pt x="108" y="372"/>
                        </a:lnTo>
                        <a:lnTo>
                          <a:pt x="108" y="372"/>
                        </a:lnTo>
                        <a:lnTo>
                          <a:pt x="113" y="372"/>
                        </a:lnTo>
                        <a:lnTo>
                          <a:pt x="116" y="371"/>
                        </a:lnTo>
                        <a:lnTo>
                          <a:pt x="121" y="369"/>
                        </a:lnTo>
                        <a:lnTo>
                          <a:pt x="123" y="366"/>
                        </a:lnTo>
                        <a:lnTo>
                          <a:pt x="126" y="364"/>
                        </a:lnTo>
                        <a:lnTo>
                          <a:pt x="128" y="361"/>
                        </a:lnTo>
                        <a:lnTo>
                          <a:pt x="129" y="356"/>
                        </a:lnTo>
                        <a:lnTo>
                          <a:pt x="129" y="353"/>
                        </a:lnTo>
                        <a:lnTo>
                          <a:pt x="130" y="53"/>
                        </a:lnTo>
                        <a:lnTo>
                          <a:pt x="142" y="53"/>
                        </a:lnTo>
                        <a:lnTo>
                          <a:pt x="142" y="163"/>
                        </a:lnTo>
                        <a:lnTo>
                          <a:pt x="142" y="163"/>
                        </a:lnTo>
                        <a:lnTo>
                          <a:pt x="143" y="169"/>
                        </a:lnTo>
                        <a:lnTo>
                          <a:pt x="146" y="174"/>
                        </a:lnTo>
                        <a:lnTo>
                          <a:pt x="151" y="176"/>
                        </a:lnTo>
                        <a:lnTo>
                          <a:pt x="155" y="177"/>
                        </a:lnTo>
                        <a:lnTo>
                          <a:pt x="160" y="176"/>
                        </a:lnTo>
                        <a:lnTo>
                          <a:pt x="164" y="174"/>
                        </a:lnTo>
                        <a:lnTo>
                          <a:pt x="168" y="169"/>
                        </a:lnTo>
                        <a:lnTo>
                          <a:pt x="169" y="163"/>
                        </a:lnTo>
                        <a:lnTo>
                          <a:pt x="169" y="49"/>
                        </a:lnTo>
                        <a:lnTo>
                          <a:pt x="169" y="49"/>
                        </a:lnTo>
                        <a:lnTo>
                          <a:pt x="168" y="39"/>
                        </a:lnTo>
                        <a:lnTo>
                          <a:pt x="167" y="31"/>
                        </a:lnTo>
                        <a:lnTo>
                          <a:pt x="162" y="22"/>
                        </a:lnTo>
                        <a:lnTo>
                          <a:pt x="158" y="15"/>
                        </a:lnTo>
                        <a:lnTo>
                          <a:pt x="152" y="10"/>
                        </a:lnTo>
                        <a:lnTo>
                          <a:pt x="144" y="4"/>
                        </a:lnTo>
                        <a:lnTo>
                          <a:pt x="136" y="2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30" name="Freeform 13">
                    <a:extLst>
                      <a:ext uri="{FF2B5EF4-FFF2-40B4-BE49-F238E27FC236}">
                        <a16:creationId xmlns:a16="http://schemas.microsoft.com/office/drawing/2014/main" id="{C1EDCD77-348A-474C-B484-C6D76F1E146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089145" y="3531360"/>
                    <a:ext cx="438171" cy="436741"/>
                  </a:xfrm>
                  <a:custGeom>
                    <a:avLst/>
                    <a:gdLst>
                      <a:gd name="T0" fmla="*/ 36 w 74"/>
                      <a:gd name="T1" fmla="*/ 0 h 73"/>
                      <a:gd name="T2" fmla="*/ 36 w 74"/>
                      <a:gd name="T3" fmla="*/ 0 h 73"/>
                      <a:gd name="T4" fmla="*/ 44 w 74"/>
                      <a:gd name="T5" fmla="*/ 0 h 73"/>
                      <a:gd name="T6" fmla="*/ 51 w 74"/>
                      <a:gd name="T7" fmla="*/ 2 h 73"/>
                      <a:gd name="T8" fmla="*/ 57 w 74"/>
                      <a:gd name="T9" fmla="*/ 6 h 73"/>
                      <a:gd name="T10" fmla="*/ 62 w 74"/>
                      <a:gd name="T11" fmla="*/ 10 h 73"/>
                      <a:gd name="T12" fmla="*/ 67 w 74"/>
                      <a:gd name="T13" fmla="*/ 16 h 73"/>
                      <a:gd name="T14" fmla="*/ 70 w 74"/>
                      <a:gd name="T15" fmla="*/ 22 h 73"/>
                      <a:gd name="T16" fmla="*/ 73 w 74"/>
                      <a:gd name="T17" fmla="*/ 29 h 73"/>
                      <a:gd name="T18" fmla="*/ 74 w 74"/>
                      <a:gd name="T19" fmla="*/ 37 h 73"/>
                      <a:gd name="T20" fmla="*/ 74 w 74"/>
                      <a:gd name="T21" fmla="*/ 37 h 73"/>
                      <a:gd name="T22" fmla="*/ 73 w 74"/>
                      <a:gd name="T23" fmla="*/ 44 h 73"/>
                      <a:gd name="T24" fmla="*/ 70 w 74"/>
                      <a:gd name="T25" fmla="*/ 50 h 73"/>
                      <a:gd name="T26" fmla="*/ 67 w 74"/>
                      <a:gd name="T27" fmla="*/ 57 h 73"/>
                      <a:gd name="T28" fmla="*/ 62 w 74"/>
                      <a:gd name="T29" fmla="*/ 63 h 73"/>
                      <a:gd name="T30" fmla="*/ 57 w 74"/>
                      <a:gd name="T31" fmla="*/ 68 h 73"/>
                      <a:gd name="T32" fmla="*/ 51 w 74"/>
                      <a:gd name="T33" fmla="*/ 71 h 73"/>
                      <a:gd name="T34" fmla="*/ 44 w 74"/>
                      <a:gd name="T35" fmla="*/ 72 h 73"/>
                      <a:gd name="T36" fmla="*/ 36 w 74"/>
                      <a:gd name="T37" fmla="*/ 73 h 73"/>
                      <a:gd name="T38" fmla="*/ 36 w 74"/>
                      <a:gd name="T39" fmla="*/ 73 h 73"/>
                      <a:gd name="T40" fmla="*/ 29 w 74"/>
                      <a:gd name="T41" fmla="*/ 72 h 73"/>
                      <a:gd name="T42" fmla="*/ 23 w 74"/>
                      <a:gd name="T43" fmla="*/ 71 h 73"/>
                      <a:gd name="T44" fmla="*/ 16 w 74"/>
                      <a:gd name="T45" fmla="*/ 68 h 73"/>
                      <a:gd name="T46" fmla="*/ 10 w 74"/>
                      <a:gd name="T47" fmla="*/ 63 h 73"/>
                      <a:gd name="T48" fmla="*/ 7 w 74"/>
                      <a:gd name="T49" fmla="*/ 57 h 73"/>
                      <a:gd name="T50" fmla="*/ 3 w 74"/>
                      <a:gd name="T51" fmla="*/ 50 h 73"/>
                      <a:gd name="T52" fmla="*/ 1 w 74"/>
                      <a:gd name="T53" fmla="*/ 44 h 73"/>
                      <a:gd name="T54" fmla="*/ 0 w 74"/>
                      <a:gd name="T55" fmla="*/ 37 h 73"/>
                      <a:gd name="T56" fmla="*/ 0 w 74"/>
                      <a:gd name="T57" fmla="*/ 37 h 73"/>
                      <a:gd name="T58" fmla="*/ 1 w 74"/>
                      <a:gd name="T59" fmla="*/ 29 h 73"/>
                      <a:gd name="T60" fmla="*/ 3 w 74"/>
                      <a:gd name="T61" fmla="*/ 22 h 73"/>
                      <a:gd name="T62" fmla="*/ 7 w 74"/>
                      <a:gd name="T63" fmla="*/ 16 h 73"/>
                      <a:gd name="T64" fmla="*/ 10 w 74"/>
                      <a:gd name="T65" fmla="*/ 10 h 73"/>
                      <a:gd name="T66" fmla="*/ 16 w 74"/>
                      <a:gd name="T67" fmla="*/ 6 h 73"/>
                      <a:gd name="T68" fmla="*/ 23 w 74"/>
                      <a:gd name="T69" fmla="*/ 2 h 73"/>
                      <a:gd name="T70" fmla="*/ 29 w 74"/>
                      <a:gd name="T71" fmla="*/ 0 h 73"/>
                      <a:gd name="T72" fmla="*/ 36 w 74"/>
                      <a:gd name="T73" fmla="*/ 0 h 73"/>
                      <a:gd name="T74" fmla="*/ 36 w 74"/>
                      <a:gd name="T75" fmla="*/ 0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74" h="73">
                        <a:moveTo>
                          <a:pt x="36" y="0"/>
                        </a:moveTo>
                        <a:lnTo>
                          <a:pt x="36" y="0"/>
                        </a:lnTo>
                        <a:lnTo>
                          <a:pt x="44" y="0"/>
                        </a:lnTo>
                        <a:lnTo>
                          <a:pt x="51" y="2"/>
                        </a:lnTo>
                        <a:lnTo>
                          <a:pt x="57" y="6"/>
                        </a:lnTo>
                        <a:lnTo>
                          <a:pt x="62" y="10"/>
                        </a:lnTo>
                        <a:lnTo>
                          <a:pt x="67" y="16"/>
                        </a:lnTo>
                        <a:lnTo>
                          <a:pt x="70" y="22"/>
                        </a:lnTo>
                        <a:lnTo>
                          <a:pt x="73" y="29"/>
                        </a:lnTo>
                        <a:lnTo>
                          <a:pt x="74" y="37"/>
                        </a:lnTo>
                        <a:lnTo>
                          <a:pt x="74" y="37"/>
                        </a:lnTo>
                        <a:lnTo>
                          <a:pt x="73" y="44"/>
                        </a:lnTo>
                        <a:lnTo>
                          <a:pt x="70" y="50"/>
                        </a:lnTo>
                        <a:lnTo>
                          <a:pt x="67" y="57"/>
                        </a:lnTo>
                        <a:lnTo>
                          <a:pt x="62" y="63"/>
                        </a:lnTo>
                        <a:lnTo>
                          <a:pt x="57" y="68"/>
                        </a:lnTo>
                        <a:lnTo>
                          <a:pt x="51" y="71"/>
                        </a:lnTo>
                        <a:lnTo>
                          <a:pt x="44" y="72"/>
                        </a:lnTo>
                        <a:lnTo>
                          <a:pt x="36" y="73"/>
                        </a:lnTo>
                        <a:lnTo>
                          <a:pt x="36" y="73"/>
                        </a:lnTo>
                        <a:lnTo>
                          <a:pt x="29" y="72"/>
                        </a:lnTo>
                        <a:lnTo>
                          <a:pt x="23" y="71"/>
                        </a:lnTo>
                        <a:lnTo>
                          <a:pt x="16" y="68"/>
                        </a:lnTo>
                        <a:lnTo>
                          <a:pt x="10" y="63"/>
                        </a:lnTo>
                        <a:lnTo>
                          <a:pt x="7" y="57"/>
                        </a:lnTo>
                        <a:lnTo>
                          <a:pt x="3" y="50"/>
                        </a:lnTo>
                        <a:lnTo>
                          <a:pt x="1" y="44"/>
                        </a:lnTo>
                        <a:lnTo>
                          <a:pt x="0" y="37"/>
                        </a:lnTo>
                        <a:lnTo>
                          <a:pt x="0" y="37"/>
                        </a:lnTo>
                        <a:lnTo>
                          <a:pt x="1" y="29"/>
                        </a:lnTo>
                        <a:lnTo>
                          <a:pt x="3" y="22"/>
                        </a:lnTo>
                        <a:lnTo>
                          <a:pt x="7" y="16"/>
                        </a:lnTo>
                        <a:lnTo>
                          <a:pt x="10" y="10"/>
                        </a:lnTo>
                        <a:lnTo>
                          <a:pt x="16" y="6"/>
                        </a:lnTo>
                        <a:lnTo>
                          <a:pt x="23" y="2"/>
                        </a:lnTo>
                        <a:lnTo>
                          <a:pt x="29" y="0"/>
                        </a:lnTo>
                        <a:lnTo>
                          <a:pt x="36" y="0"/>
                        </a:lnTo>
                        <a:lnTo>
                          <a:pt x="3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</p:grpSp>
      </p:grpSp>
      <p:grpSp>
        <p:nvGrpSpPr>
          <p:cNvPr id="7" name="그룹 6"/>
          <p:cNvGrpSpPr/>
          <p:nvPr/>
        </p:nvGrpSpPr>
        <p:grpSpPr>
          <a:xfrm>
            <a:off x="846989" y="2010805"/>
            <a:ext cx="869291" cy="869290"/>
            <a:chOff x="1516839" y="2010805"/>
            <a:chExt cx="869291" cy="869290"/>
          </a:xfrm>
        </p:grpSpPr>
        <p:sp>
          <p:nvSpPr>
            <p:cNvPr id="42" name="순서도: 연결자 41">
              <a:extLst>
                <a:ext uri="{FF2B5EF4-FFF2-40B4-BE49-F238E27FC236}">
                  <a16:creationId xmlns:a16="http://schemas.microsoft.com/office/drawing/2014/main" id="{4AF02B86-2239-4B5B-B556-795CE4552886}"/>
                </a:ext>
              </a:extLst>
            </p:cNvPr>
            <p:cNvSpPr/>
            <p:nvPr/>
          </p:nvSpPr>
          <p:spPr>
            <a:xfrm>
              <a:off x="1516839" y="2010805"/>
              <a:ext cx="869291" cy="86929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glow rad="127000">
                <a:schemeClr val="bg1"/>
              </a:glow>
            </a:effectLst>
          </p:spPr>
          <p:txBody>
            <a:bodyPr wrap="none" lIns="72000" rIns="72000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-80" normalizeH="0" baseline="0" noProof="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3" name="그래픽 2">
              <a:extLst>
                <a:ext uri="{FF2B5EF4-FFF2-40B4-BE49-F238E27FC236}">
                  <a16:creationId xmlns:a16="http://schemas.microsoft.com/office/drawing/2014/main" id="{0AAD7721-AF5D-4C72-9205-36430814F8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710032" y="2197583"/>
              <a:ext cx="523875" cy="609600"/>
            </a:xfrm>
            <a:prstGeom prst="rect">
              <a:avLst/>
            </a:prstGeom>
          </p:spPr>
        </p:pic>
      </p:grpSp>
      <p:grpSp>
        <p:nvGrpSpPr>
          <p:cNvPr id="9" name="그룹 8"/>
          <p:cNvGrpSpPr/>
          <p:nvPr/>
        </p:nvGrpSpPr>
        <p:grpSpPr>
          <a:xfrm>
            <a:off x="808658" y="5117085"/>
            <a:ext cx="869291" cy="869290"/>
            <a:chOff x="1509999" y="4705345"/>
            <a:chExt cx="869291" cy="869290"/>
          </a:xfrm>
        </p:grpSpPr>
        <p:sp>
          <p:nvSpPr>
            <p:cNvPr id="39" name="순서도: 연결자 38">
              <a:extLst>
                <a:ext uri="{FF2B5EF4-FFF2-40B4-BE49-F238E27FC236}">
                  <a16:creationId xmlns:a16="http://schemas.microsoft.com/office/drawing/2014/main" id="{58C89B21-149F-4F53-8A80-10A9DBCECF1D}"/>
                </a:ext>
              </a:extLst>
            </p:cNvPr>
            <p:cNvSpPr/>
            <p:nvPr/>
          </p:nvSpPr>
          <p:spPr>
            <a:xfrm>
              <a:off x="1509999" y="4705345"/>
              <a:ext cx="869291" cy="86929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  <a:effectLst>
              <a:glow rad="127000">
                <a:schemeClr val="bg1"/>
              </a:glow>
            </a:effectLst>
          </p:spPr>
          <p:txBody>
            <a:bodyPr wrap="none" lIns="72000" rIns="72000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00" b="0" i="0" u="none" strike="noStrike" kern="1200" cap="none" spc="-80" normalizeH="0" baseline="0" noProof="0" dirty="0">
                <a:ln>
                  <a:solidFill>
                    <a:srgbClr val="C1B595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id="{ED31B0E4-2CDC-47AE-9F0D-9177B355F4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630974" y="4842576"/>
              <a:ext cx="681992" cy="5490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082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31F06D41-62F0-4CC5-B3DD-6BF0EF68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2030" y="401916"/>
            <a:ext cx="7629870" cy="568731"/>
          </a:xfrm>
        </p:spPr>
        <p:txBody>
          <a:bodyPr>
            <a:normAutofit/>
          </a:bodyPr>
          <a:lstStyle/>
          <a:p>
            <a:r>
              <a:rPr lang="ko-KR" altLang="en-US" dirty="0"/>
              <a:t>공익신고 </a:t>
            </a:r>
            <a:r>
              <a:rPr lang="ko-KR" altLang="en-US" dirty="0" smtClean="0"/>
              <a:t>사례</a:t>
            </a:r>
            <a:r>
              <a:rPr lang="en-US" altLang="ko-KR" dirty="0" smtClean="0"/>
              <a:t>/</a:t>
            </a:r>
            <a:r>
              <a:rPr lang="ko-KR" altLang="en-US" dirty="0"/>
              <a:t>예시</a:t>
            </a:r>
            <a:r>
              <a:rPr lang="ko-KR" altLang="en-US" dirty="0" smtClean="0"/>
              <a:t> </a:t>
            </a:r>
            <a:r>
              <a:rPr lang="en-US" altLang="ko-KR" sz="2000" dirty="0" smtClean="0"/>
              <a:t>-  </a:t>
            </a:r>
            <a:r>
              <a:rPr lang="ko-KR" altLang="en-US" sz="2000" dirty="0" smtClean="0"/>
              <a:t>공정경쟁 분야</a:t>
            </a:r>
            <a:endParaRPr lang="ko-KR" altLang="en-US" sz="2000" dirty="0"/>
          </a:p>
        </p:txBody>
      </p:sp>
      <p:grpSp>
        <p:nvGrpSpPr>
          <p:cNvPr id="56" name="그룹 55">
            <a:extLst>
              <a:ext uri="{FF2B5EF4-FFF2-40B4-BE49-F238E27FC236}">
                <a16:creationId xmlns:a16="http://schemas.microsoft.com/office/drawing/2014/main" id="{A29212AD-8B39-4C61-A9BE-C70F7EA607FA}"/>
              </a:ext>
            </a:extLst>
          </p:cNvPr>
          <p:cNvGrpSpPr/>
          <p:nvPr/>
        </p:nvGrpSpPr>
        <p:grpSpPr>
          <a:xfrm>
            <a:off x="2087111" y="1352550"/>
            <a:ext cx="1373074" cy="557415"/>
            <a:chOff x="2071316" y="1352550"/>
            <a:chExt cx="1373074" cy="557415"/>
          </a:xfrm>
        </p:grpSpPr>
        <p:sp>
          <p:nvSpPr>
            <p:cNvPr id="58" name="사각형: 둥근 위쪽 모서리 57">
              <a:extLst>
                <a:ext uri="{FF2B5EF4-FFF2-40B4-BE49-F238E27FC236}">
                  <a16:creationId xmlns:a16="http://schemas.microsoft.com/office/drawing/2014/main" id="{8B565148-A815-4CC9-A103-46195384B836}"/>
                </a:ext>
              </a:extLst>
            </p:cNvPr>
            <p:cNvSpPr/>
            <p:nvPr/>
          </p:nvSpPr>
          <p:spPr>
            <a:xfrm rot="10800000" flipV="1">
              <a:off x="2071316" y="1352550"/>
              <a:ext cx="1373074" cy="557415"/>
            </a:xfrm>
            <a:prstGeom prst="round2Same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ctr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ct val="80000"/>
                <a:buFontTx/>
                <a:buNone/>
                <a:tabLst>
                  <a:tab pos="93663" algn="l"/>
                </a:tabLst>
                <a:defRPr/>
              </a:pPr>
              <a:endParaRPr kumimoji="0" lang="ko-KR" altLang="en-US" sz="3600" b="0" i="0" u="none" strike="noStrike" kern="1200" cap="none" spc="-500" normalizeH="0" baseline="0" noProof="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44073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B9F13A99-BCEF-4843-BB27-6E0DE351B3FB}"/>
                </a:ext>
              </a:extLst>
            </p:cNvPr>
            <p:cNvSpPr/>
            <p:nvPr/>
          </p:nvSpPr>
          <p:spPr>
            <a:xfrm>
              <a:off x="2485983" y="1450187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400" b="1" i="0" u="none" strike="noStrike" kern="1200" cap="none" spc="0" normalizeH="0" baseline="0" noProof="0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안전</a:t>
              </a:r>
            </a:p>
          </p:txBody>
        </p: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818BF45F-B7BE-48B6-82C2-EFDBBED3C86D}"/>
              </a:ext>
            </a:extLst>
          </p:cNvPr>
          <p:cNvGrpSpPr/>
          <p:nvPr/>
        </p:nvGrpSpPr>
        <p:grpSpPr>
          <a:xfrm>
            <a:off x="3549340" y="1352550"/>
            <a:ext cx="1373074" cy="557415"/>
            <a:chOff x="4136210" y="1352550"/>
            <a:chExt cx="1373074" cy="557415"/>
          </a:xfrm>
        </p:grpSpPr>
        <p:sp>
          <p:nvSpPr>
            <p:cNvPr id="64" name="사각형: 둥근 위쪽 모서리 63">
              <a:extLst>
                <a:ext uri="{FF2B5EF4-FFF2-40B4-BE49-F238E27FC236}">
                  <a16:creationId xmlns:a16="http://schemas.microsoft.com/office/drawing/2014/main" id="{0992DE63-325B-495F-A9E0-69728C71E151}"/>
                </a:ext>
              </a:extLst>
            </p:cNvPr>
            <p:cNvSpPr/>
            <p:nvPr/>
          </p:nvSpPr>
          <p:spPr>
            <a:xfrm rot="10800000" flipV="1">
              <a:off x="4136210" y="1352550"/>
              <a:ext cx="1373074" cy="557415"/>
            </a:xfrm>
            <a:prstGeom prst="round2Same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 fontAlgn="ctr" latinLnBrk="0">
                <a:buClr>
                  <a:prstClr val="black"/>
                </a:buClr>
                <a:buSzPct val="80000"/>
                <a:tabLst>
                  <a:tab pos="93663" algn="l"/>
                </a:tabLst>
              </a:pPr>
              <a:endParaRPr lang="ko-KR" altLang="en-US" sz="3600" spc="-5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44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endParaRPr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FB03700F-6506-43EC-B559-A74A6E51E79D}"/>
                </a:ext>
              </a:extLst>
            </p:cNvPr>
            <p:cNvSpPr/>
            <p:nvPr/>
          </p:nvSpPr>
          <p:spPr>
            <a:xfrm>
              <a:off x="4575945" y="1450187"/>
              <a:ext cx="54373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 latinLnBrk="0">
                <a:defRPr/>
              </a:pPr>
              <a:r>
                <a:rPr lang="ko-KR" altLang="en-US" sz="14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환경</a:t>
              </a: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5B7D3561-FA01-4DF8-A8F7-BEA151C70490}"/>
              </a:ext>
            </a:extLst>
          </p:cNvPr>
          <p:cNvGrpSpPr/>
          <p:nvPr/>
        </p:nvGrpSpPr>
        <p:grpSpPr>
          <a:xfrm>
            <a:off x="5011569" y="1352550"/>
            <a:ext cx="1373074" cy="557415"/>
            <a:chOff x="5796918" y="1352550"/>
            <a:chExt cx="1373074" cy="557415"/>
          </a:xfrm>
        </p:grpSpPr>
        <p:sp>
          <p:nvSpPr>
            <p:cNvPr id="68" name="사각형: 둥근 위쪽 모서리 67">
              <a:extLst>
                <a:ext uri="{FF2B5EF4-FFF2-40B4-BE49-F238E27FC236}">
                  <a16:creationId xmlns:a16="http://schemas.microsoft.com/office/drawing/2014/main" id="{CFF8D399-4153-43FD-80CF-5B27F7913CBC}"/>
                </a:ext>
              </a:extLst>
            </p:cNvPr>
            <p:cNvSpPr/>
            <p:nvPr/>
          </p:nvSpPr>
          <p:spPr>
            <a:xfrm rot="10800000" flipV="1">
              <a:off x="5796918" y="1352550"/>
              <a:ext cx="1373074" cy="557415"/>
            </a:xfrm>
            <a:prstGeom prst="round2Same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 fontAlgn="ctr" latinLnBrk="0">
                <a:buClr>
                  <a:prstClr val="black"/>
                </a:buClr>
                <a:buSzPct val="80000"/>
                <a:tabLst>
                  <a:tab pos="93663" algn="l"/>
                </a:tabLst>
              </a:pPr>
              <a:endParaRPr lang="ko-KR" altLang="en-US" sz="3600" spc="-5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44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endParaRPr>
            </a:p>
          </p:txBody>
        </p: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E53519EA-4780-4082-A08F-961BCAB87BE0}"/>
                </a:ext>
              </a:extLst>
            </p:cNvPr>
            <p:cNvSpPr/>
            <p:nvPr/>
          </p:nvSpPr>
          <p:spPr>
            <a:xfrm>
              <a:off x="5981434" y="1450187"/>
              <a:ext cx="108234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 latinLnBrk="0">
                <a:defRPr/>
              </a:pPr>
              <a:r>
                <a:rPr lang="ko-KR" altLang="en-US" sz="14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소비자이익</a:t>
              </a:r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2CE54EF5-07AC-44BA-8193-807D2A8649BE}"/>
              </a:ext>
            </a:extLst>
          </p:cNvPr>
          <p:cNvGrpSpPr/>
          <p:nvPr/>
        </p:nvGrpSpPr>
        <p:grpSpPr>
          <a:xfrm>
            <a:off x="6473798" y="1352550"/>
            <a:ext cx="1373074" cy="557415"/>
            <a:chOff x="7457628" y="1352550"/>
            <a:chExt cx="1373074" cy="557415"/>
          </a:xfrm>
        </p:grpSpPr>
        <p:sp>
          <p:nvSpPr>
            <p:cNvPr id="71" name="사각형: 둥근 위쪽 모서리 70">
              <a:extLst>
                <a:ext uri="{FF2B5EF4-FFF2-40B4-BE49-F238E27FC236}">
                  <a16:creationId xmlns:a16="http://schemas.microsoft.com/office/drawing/2014/main" id="{88098F8E-6569-476D-9728-463BD6B001A0}"/>
                </a:ext>
              </a:extLst>
            </p:cNvPr>
            <p:cNvSpPr/>
            <p:nvPr/>
          </p:nvSpPr>
          <p:spPr>
            <a:xfrm rot="10800000" flipV="1">
              <a:off x="7457628" y="1352550"/>
              <a:ext cx="1373074" cy="557415"/>
            </a:xfrm>
            <a:prstGeom prst="round2SameRect">
              <a:avLst/>
            </a:prstGeom>
            <a:gradFill>
              <a:gsLst>
                <a:gs pos="0">
                  <a:srgbClr val="77A1C7"/>
                </a:gs>
                <a:gs pos="77000">
                  <a:srgbClr val="5095C0">
                    <a:lumMod val="80000"/>
                  </a:srgbClr>
                </a:gs>
              </a:gsLst>
              <a:lin ang="16200000" scaled="1"/>
            </a:gradFill>
            <a:ln>
              <a:noFill/>
            </a:ln>
          </p:spPr>
          <p:txBody>
            <a:bodyPr rot="0" spcFirstLastPara="0" vertOverflow="overflow" horzOverflow="overflow" vert="horz" wrap="non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fontAlgn="base" latinLnBrk="0">
                <a:lnSpc>
                  <a:spcPct val="115000"/>
                </a:lnSpc>
                <a:spcBef>
                  <a:spcPct val="0"/>
                </a:spcBef>
                <a:spcAft>
                  <a:spcPts val="750"/>
                </a:spcAft>
              </a:pPr>
              <a:endParaRPr kumimoji="1" lang="ko-KR" altLang="en-US" sz="2000" b="1" spc="-2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B10DC226-B792-40CA-A950-EDAF4B000B75}"/>
                </a:ext>
              </a:extLst>
            </p:cNvPr>
            <p:cNvSpPr/>
            <p:nvPr/>
          </p:nvSpPr>
          <p:spPr>
            <a:xfrm>
              <a:off x="7829418" y="1450187"/>
              <a:ext cx="9733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 latinLnBrk="0">
                <a:defRPr/>
              </a:pPr>
              <a:r>
                <a:rPr kumimoji="1" lang="ko-KR" altLang="en-US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공정경쟁</a:t>
              </a:r>
            </a:p>
          </p:txBody>
        </p:sp>
      </p:grpSp>
      <p:sp>
        <p:nvSpPr>
          <p:cNvPr id="73" name="사각형: 둥근 위쪽 모서리 72">
            <a:extLst>
              <a:ext uri="{FF2B5EF4-FFF2-40B4-BE49-F238E27FC236}">
                <a16:creationId xmlns:a16="http://schemas.microsoft.com/office/drawing/2014/main" id="{111DD3B4-75B6-4837-8202-ACDEC4A57285}"/>
              </a:ext>
            </a:extLst>
          </p:cNvPr>
          <p:cNvSpPr/>
          <p:nvPr/>
        </p:nvSpPr>
        <p:spPr>
          <a:xfrm rot="10800000" flipV="1">
            <a:off x="624882" y="1352550"/>
            <a:ext cx="1373074" cy="557415"/>
          </a:xfrm>
          <a:prstGeom prst="round2Same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 fontAlgn="ctr" latinLnBrk="0">
              <a:buClr>
                <a:prstClr val="black"/>
              </a:buClr>
              <a:buSzPct val="80000"/>
              <a:tabLst>
                <a:tab pos="93663" algn="l"/>
              </a:tabLst>
            </a:pPr>
            <a:endParaRPr lang="ko-KR" altLang="en-US" sz="3600" spc="-500" dirty="0">
              <a:ln>
                <a:solidFill>
                  <a:prstClr val="black">
                    <a:lumMod val="75000"/>
                    <a:lumOff val="25000"/>
                    <a:alpha val="0"/>
                  </a:prstClr>
                </a:solidFill>
              </a:ln>
              <a:solidFill>
                <a:srgbClr val="24407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6BB4FE01-A051-47D7-B2C3-49CDC74BB9BD}"/>
              </a:ext>
            </a:extLst>
          </p:cNvPr>
          <p:cNvSpPr/>
          <p:nvPr/>
        </p:nvSpPr>
        <p:spPr>
          <a:xfrm>
            <a:off x="1045140" y="1461981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 latinLnBrk="0">
              <a:defRPr/>
            </a:pPr>
            <a:r>
              <a:rPr lang="ko-KR" altLang="en-US" sz="1400" b="1" dirty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</a:t>
            </a:r>
          </a:p>
        </p:txBody>
      </p: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882A5507-1276-48A8-B5C0-399CAEEC4DE2}"/>
              </a:ext>
            </a:extLst>
          </p:cNvPr>
          <p:cNvGrpSpPr/>
          <p:nvPr/>
        </p:nvGrpSpPr>
        <p:grpSpPr>
          <a:xfrm>
            <a:off x="7939487" y="1352550"/>
            <a:ext cx="1415075" cy="557415"/>
            <a:chOff x="7461089" y="1352550"/>
            <a:chExt cx="1415075" cy="557415"/>
          </a:xfrm>
        </p:grpSpPr>
        <p:sp>
          <p:nvSpPr>
            <p:cNvPr id="76" name="사각형: 둥근 위쪽 모서리 75">
              <a:extLst>
                <a:ext uri="{FF2B5EF4-FFF2-40B4-BE49-F238E27FC236}">
                  <a16:creationId xmlns:a16="http://schemas.microsoft.com/office/drawing/2014/main" id="{9220F3F9-EFE9-4944-ABE6-8C632D9B3E6F}"/>
                </a:ext>
              </a:extLst>
            </p:cNvPr>
            <p:cNvSpPr/>
            <p:nvPr/>
          </p:nvSpPr>
          <p:spPr>
            <a:xfrm rot="10800000" flipV="1">
              <a:off x="7461089" y="1352550"/>
              <a:ext cx="1373074" cy="557415"/>
            </a:xfrm>
            <a:prstGeom prst="round2Same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 fontAlgn="ctr" latinLnBrk="0">
                <a:buClr>
                  <a:prstClr val="black"/>
                </a:buClr>
                <a:buSzPct val="80000"/>
                <a:tabLst>
                  <a:tab pos="93663" algn="l"/>
                </a:tabLst>
              </a:pPr>
              <a:endParaRPr lang="ko-KR" altLang="en-US" sz="3600" spc="-500" dirty="0">
                <a:ln>
                  <a:solidFill>
                    <a:prstClr val="black">
                      <a:lumMod val="75000"/>
                      <a:lumOff val="25000"/>
                      <a:alpha val="0"/>
                    </a:prstClr>
                  </a:solidFill>
                </a:ln>
                <a:solidFill>
                  <a:srgbClr val="24407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anose="02020603050405020304" pitchFamily="18" charset="0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CC03BA33-B1EF-4947-9154-B0EC2A771CE5}"/>
                </a:ext>
              </a:extLst>
            </p:cNvPr>
            <p:cNvSpPr/>
            <p:nvPr/>
          </p:nvSpPr>
          <p:spPr>
            <a:xfrm>
              <a:off x="7482834" y="1450187"/>
              <a:ext cx="139333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457200" latinLnBrk="0">
                <a:defRPr/>
              </a:pPr>
              <a:r>
                <a:rPr lang="ko-KR" altLang="en-US" sz="1400" b="1" spc="-150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이에 준하는 공익</a:t>
              </a:r>
            </a:p>
          </p:txBody>
        </p:sp>
      </p:grpSp>
      <p:grpSp>
        <p:nvGrpSpPr>
          <p:cNvPr id="78" name="그룹 51">
            <a:extLst>
              <a:ext uri="{FF2B5EF4-FFF2-40B4-BE49-F238E27FC236}">
                <a16:creationId xmlns:a16="http://schemas.microsoft.com/office/drawing/2014/main" id="{997F377C-6F2C-4AAC-9AA2-ECFE62511DB7}"/>
              </a:ext>
            </a:extLst>
          </p:cNvPr>
          <p:cNvGrpSpPr/>
          <p:nvPr/>
        </p:nvGrpSpPr>
        <p:grpSpPr>
          <a:xfrm>
            <a:off x="618886" y="1857375"/>
            <a:ext cx="8682484" cy="4437168"/>
            <a:chOff x="420274" y="426769"/>
            <a:chExt cx="6993761" cy="4933985"/>
          </a:xfrm>
          <a:solidFill>
            <a:schemeClr val="bg1"/>
          </a:solidFill>
        </p:grpSpPr>
        <p:sp>
          <p:nvSpPr>
            <p:cNvPr id="79" name="모서리가 둥근 직사각형 53">
              <a:extLst>
                <a:ext uri="{FF2B5EF4-FFF2-40B4-BE49-F238E27FC236}">
                  <a16:creationId xmlns:a16="http://schemas.microsoft.com/office/drawing/2014/main" id="{5C576F40-BF5C-4621-A5D6-D794B0608393}"/>
                </a:ext>
              </a:extLst>
            </p:cNvPr>
            <p:cNvSpPr/>
            <p:nvPr/>
          </p:nvSpPr>
          <p:spPr>
            <a:xfrm>
              <a:off x="420274" y="426769"/>
              <a:ext cx="6993761" cy="4933985"/>
            </a:xfrm>
            <a:prstGeom prst="roundRect">
              <a:avLst>
                <a:gd name="adj" fmla="val 3344"/>
              </a:avLst>
            </a:prstGeom>
            <a:solidFill>
              <a:schemeClr val="bg1"/>
            </a:solidFill>
            <a:ln w="50800">
              <a:solidFill>
                <a:schemeClr val="bg1">
                  <a:lumMod val="85000"/>
                </a:schemeClr>
              </a:solidFill>
            </a:ln>
            <a:effectLst>
              <a:outerShdw blurRad="215900" algn="ctr" rotWithShape="0">
                <a:prstClr val="black">
                  <a:alpha val="4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dirty="0">
                <a:solidFill>
                  <a:prstClr val="white"/>
                </a:solidFill>
                <a:ea typeface="나눔고딕" panose="020D0604000000000000"/>
              </a:endParaRPr>
            </a:p>
          </p:txBody>
        </p:sp>
        <p:grpSp>
          <p:nvGrpSpPr>
            <p:cNvPr id="80" name="그룹 45">
              <a:extLst>
                <a:ext uri="{FF2B5EF4-FFF2-40B4-BE49-F238E27FC236}">
                  <a16:creationId xmlns:a16="http://schemas.microsoft.com/office/drawing/2014/main" id="{3B2DBEC0-64C1-4565-9DA5-CA7E70A51865}"/>
                </a:ext>
              </a:extLst>
            </p:cNvPr>
            <p:cNvGrpSpPr/>
            <p:nvPr/>
          </p:nvGrpSpPr>
          <p:grpSpPr>
            <a:xfrm>
              <a:off x="468313" y="476250"/>
              <a:ext cx="6893753" cy="4817633"/>
              <a:chOff x="468313" y="476250"/>
              <a:chExt cx="6893753" cy="4817633"/>
            </a:xfrm>
            <a:grpFill/>
          </p:grpSpPr>
          <p:sp>
            <p:nvSpPr>
              <p:cNvPr id="81" name="모서리가 둥근 직사각형 80">
                <a:extLst>
                  <a:ext uri="{FF2B5EF4-FFF2-40B4-BE49-F238E27FC236}">
                    <a16:creationId xmlns:a16="http://schemas.microsoft.com/office/drawing/2014/main" id="{0974E9E0-0C89-457A-AF04-0725EA28AB03}"/>
                  </a:ext>
                </a:extLst>
              </p:cNvPr>
              <p:cNvSpPr/>
              <p:nvPr/>
            </p:nvSpPr>
            <p:spPr>
              <a:xfrm>
                <a:off x="468313" y="476250"/>
                <a:ext cx="6893753" cy="4817633"/>
              </a:xfrm>
              <a:prstGeom prst="roundRect">
                <a:avLst>
                  <a:gd name="adj" fmla="val 29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F0502020204030204"/>
                  <a:ea typeface="나눔고딕" panose="020D0604000000000000"/>
                </a:endParaRPr>
              </a:p>
            </p:txBody>
          </p:sp>
          <p:grpSp>
            <p:nvGrpSpPr>
              <p:cNvPr id="82" name="그룹 39">
                <a:extLst>
                  <a:ext uri="{FF2B5EF4-FFF2-40B4-BE49-F238E27FC236}">
                    <a16:creationId xmlns:a16="http://schemas.microsoft.com/office/drawing/2014/main" id="{723AA764-D061-46B6-B29E-701CBFC41F20}"/>
                  </a:ext>
                </a:extLst>
              </p:cNvPr>
              <p:cNvGrpSpPr/>
              <p:nvPr/>
            </p:nvGrpSpPr>
            <p:grpSpPr>
              <a:xfrm>
                <a:off x="2947246" y="2912400"/>
                <a:ext cx="4414819" cy="2373863"/>
                <a:chOff x="2954866" y="2920020"/>
                <a:chExt cx="4414819" cy="2373863"/>
              </a:xfrm>
              <a:grpFill/>
            </p:grpSpPr>
            <p:sp>
              <p:nvSpPr>
                <p:cNvPr id="83" name="직사각형 82">
                  <a:extLst>
                    <a:ext uri="{FF2B5EF4-FFF2-40B4-BE49-F238E27FC236}">
                      <a16:creationId xmlns:a16="http://schemas.microsoft.com/office/drawing/2014/main" id="{75D75878-38BC-40BD-A292-EFE8799AE807}"/>
                    </a:ext>
                  </a:extLst>
                </p:cNvPr>
                <p:cNvSpPr/>
                <p:nvPr/>
              </p:nvSpPr>
              <p:spPr>
                <a:xfrm>
                  <a:off x="2954866" y="2920020"/>
                  <a:ext cx="756315" cy="2373863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F0502020204030204"/>
                    <a:ea typeface="나눔고딕" panose="020D0604000000000000"/>
                  </a:endParaRPr>
                </a:p>
              </p:txBody>
            </p:sp>
            <p:sp>
              <p:nvSpPr>
                <p:cNvPr id="84" name="직사각형 83">
                  <a:extLst>
                    <a:ext uri="{FF2B5EF4-FFF2-40B4-BE49-F238E27FC236}">
                      <a16:creationId xmlns:a16="http://schemas.microsoft.com/office/drawing/2014/main" id="{A6972B69-8BF3-4AE4-A3FB-F6C4C3E7356E}"/>
                    </a:ext>
                  </a:extLst>
                </p:cNvPr>
                <p:cNvSpPr/>
                <p:nvPr/>
              </p:nvSpPr>
              <p:spPr>
                <a:xfrm rot="5400000">
                  <a:off x="4908608" y="1249092"/>
                  <a:ext cx="756315" cy="4165839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F0502020204030204"/>
                    <a:ea typeface="나눔고딕" panose="020D0604000000000000"/>
                  </a:endParaRPr>
                </a:p>
              </p:txBody>
            </p:sp>
          </p:grpSp>
        </p:grpSp>
      </p:grpSp>
      <p:graphicFrame>
        <p:nvGraphicFramePr>
          <p:cNvPr id="85" name="표 10">
            <a:extLst>
              <a:ext uri="{FF2B5EF4-FFF2-40B4-BE49-F238E27FC236}">
                <a16:creationId xmlns:a16="http://schemas.microsoft.com/office/drawing/2014/main" id="{843DE2CB-78E6-41DF-93CF-2213618ECA9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62618" y="2070610"/>
          <a:ext cx="8195020" cy="4003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3870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6661150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334383">
                <a:tc>
                  <a:txBody>
                    <a:bodyPr/>
                    <a:lstStyle/>
                    <a:p>
                      <a:pPr marL="0" marR="0" lvl="0" indent="0" algn="l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사업자단체의 부당한 가격결정행위</a:t>
                      </a:r>
                      <a:endParaRPr lang="en-US" altLang="ko-KR" sz="18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marL="0" marR="0" lvl="0" indent="0" algn="l" defTabSz="756007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건축공사 감리업무 운영위원회가 감리용역 계약의 감리비 수준을 결정한 후 구성사업자에게 통보하여 부당하게 경쟁을 제한하였다고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신고</a:t>
                      </a:r>
                      <a:endParaRPr lang="ko-KR" altLang="en-US" sz="1400" b="0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334383"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제조업체들의 </a:t>
                      </a:r>
                      <a:r>
                        <a:rPr lang="ko-KR" altLang="en-US" sz="1800" b="1" kern="1200" spc="0" dirty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입찰담합 의혹 </a:t>
                      </a:r>
                      <a:endParaRPr lang="en-US" altLang="ko-KR" sz="18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marL="0" marR="0" lvl="0" indent="0" algn="l" defTabSz="756007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각각 어느 정도 낙찰 받을지 물량을 미리 정한 후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국내 기계업체들의 구매입찰마다 메신저 등을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통해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낙찰자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</a:t>
                      </a:r>
                      <a:r>
                        <a:rPr lang="ko-KR" altLang="en-US" sz="1400" b="0" kern="0" spc="-8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투찰가격</a:t>
                      </a:r>
                      <a:r>
                        <a:rPr lang="en-US" altLang="ko-KR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kern="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낙찰가격을 사전에 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결정하였다고 신고</a:t>
                      </a:r>
                      <a:endParaRPr lang="ko-KR" altLang="en-US" sz="1400" b="0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209120"/>
                  </a:ext>
                </a:extLst>
              </a:tr>
              <a:tr h="1334383">
                <a:tc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spc="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하도급 대금 선급금 미지급 의혹</a:t>
                      </a:r>
                      <a:endParaRPr lang="en-US" altLang="ko-KR" sz="1800" b="1" kern="1200" spc="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marL="0" marR="0" lvl="0" indent="0" algn="l" defTabSz="756007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ko-KR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F</a:t>
                      </a:r>
                      <a:r>
                        <a:rPr lang="ko-KR" altLang="en-US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회사가 도로 개설공사와 관련해 하도급 업체인 </a:t>
                      </a:r>
                      <a:r>
                        <a:rPr lang="en-US" altLang="ko-KR" sz="1400" b="0" kern="0" spc="-8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G</a:t>
                      </a:r>
                      <a:r>
                        <a:rPr lang="ko-KR" altLang="en-US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회사에게 하도급 대금 선급금 </a:t>
                      </a:r>
                      <a:r>
                        <a:rPr lang="en-US" altLang="ko-KR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억 </a:t>
                      </a:r>
                      <a:r>
                        <a:rPr lang="en-US" altLang="ko-KR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천 </a:t>
                      </a:r>
                      <a:r>
                        <a:rPr lang="en-US" altLang="ko-KR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8</a:t>
                      </a:r>
                      <a:r>
                        <a:rPr lang="ko-KR" altLang="en-US" sz="1400" b="0" kern="0" spc="-8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백만원을  지급해야 할 의무가 있음에도 특별한 이유 없이 지급을 거부하고 있다고 신고</a:t>
                      </a:r>
                      <a:endParaRPr lang="ko-KR" altLang="en-US" sz="1400" b="0" kern="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793741"/>
                  </a:ext>
                </a:extLst>
              </a:tr>
            </a:tbl>
          </a:graphicData>
        </a:graphic>
      </p:graphicFrame>
      <p:sp>
        <p:nvSpPr>
          <p:cNvPr id="86" name="순서도: 연결자 85">
            <a:extLst>
              <a:ext uri="{FF2B5EF4-FFF2-40B4-BE49-F238E27FC236}">
                <a16:creationId xmlns:a16="http://schemas.microsoft.com/office/drawing/2014/main" id="{7C462602-50FB-41BE-B571-8FAA557484D4}"/>
              </a:ext>
            </a:extLst>
          </p:cNvPr>
          <p:cNvSpPr/>
          <p:nvPr/>
        </p:nvSpPr>
        <p:spPr>
          <a:xfrm>
            <a:off x="1141176" y="2290605"/>
            <a:ext cx="869291" cy="86929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glow rad="127000">
              <a:schemeClr val="bg1"/>
            </a:glow>
          </a:effectLst>
        </p:spPr>
        <p:txBody>
          <a:bodyPr wrap="none" lIns="72000" rIns="72000" rtlCol="0" anchor="ctr">
            <a:noAutofit/>
          </a:bodyPr>
          <a:lstStyle/>
          <a:p>
            <a:pPr algn="ctr" defTabSz="457200" latinLnBrk="0">
              <a:defRPr/>
            </a:pPr>
            <a:endParaRPr lang="ko-KR" altLang="en-US" sz="1600" spc="-80" dirty="0">
              <a:ln>
                <a:solidFill>
                  <a:srgbClr val="C1B595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87" name="순서도: 연결자 86">
            <a:extLst>
              <a:ext uri="{FF2B5EF4-FFF2-40B4-BE49-F238E27FC236}">
                <a16:creationId xmlns:a16="http://schemas.microsoft.com/office/drawing/2014/main" id="{5B15D9AE-BCC2-4CC1-B06D-797E2B953F0F}"/>
              </a:ext>
            </a:extLst>
          </p:cNvPr>
          <p:cNvSpPr/>
          <p:nvPr/>
        </p:nvSpPr>
        <p:spPr>
          <a:xfrm>
            <a:off x="1141176" y="3604138"/>
            <a:ext cx="869291" cy="86929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glow rad="127000">
              <a:schemeClr val="bg1"/>
            </a:glow>
          </a:effectLst>
        </p:spPr>
        <p:txBody>
          <a:bodyPr wrap="none" lIns="72000" rIns="72000" rtlCol="0" anchor="ctr">
            <a:noAutofit/>
          </a:bodyPr>
          <a:lstStyle/>
          <a:p>
            <a:pPr algn="ctr" defTabSz="457200" latinLnBrk="0">
              <a:defRPr/>
            </a:pPr>
            <a:endParaRPr lang="ko-KR" altLang="en-US" sz="1600" spc="-80" dirty="0">
              <a:ln>
                <a:solidFill>
                  <a:srgbClr val="C1B595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88" name="순서도: 연결자 87">
            <a:extLst>
              <a:ext uri="{FF2B5EF4-FFF2-40B4-BE49-F238E27FC236}">
                <a16:creationId xmlns:a16="http://schemas.microsoft.com/office/drawing/2014/main" id="{AD923B9E-4116-4B8A-88EB-1D77FF3A0E2D}"/>
              </a:ext>
            </a:extLst>
          </p:cNvPr>
          <p:cNvSpPr/>
          <p:nvPr/>
        </p:nvSpPr>
        <p:spPr>
          <a:xfrm>
            <a:off x="1141176" y="4954868"/>
            <a:ext cx="869291" cy="869290"/>
          </a:xfrm>
          <a:prstGeom prst="flowChartConnector">
            <a:avLst/>
          </a:prstGeom>
          <a:solidFill>
            <a:schemeClr val="bg1"/>
          </a:solidFill>
          <a:ln>
            <a:noFill/>
          </a:ln>
          <a:effectLst>
            <a:glow rad="127000">
              <a:schemeClr val="bg1"/>
            </a:glow>
          </a:effectLst>
        </p:spPr>
        <p:txBody>
          <a:bodyPr wrap="none" lIns="72000" rIns="72000" rtlCol="0" anchor="ctr">
            <a:noAutofit/>
          </a:bodyPr>
          <a:lstStyle/>
          <a:p>
            <a:pPr algn="ctr" defTabSz="457200" latinLnBrk="0">
              <a:defRPr/>
            </a:pPr>
            <a:endParaRPr lang="ko-KR" altLang="en-US" sz="1600" spc="-80" dirty="0">
              <a:ln>
                <a:solidFill>
                  <a:srgbClr val="C1B595"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grpSp>
        <p:nvGrpSpPr>
          <p:cNvPr id="101" name="Group 300">
            <a:extLst>
              <a:ext uri="{FF2B5EF4-FFF2-40B4-BE49-F238E27FC236}">
                <a16:creationId xmlns:a16="http://schemas.microsoft.com/office/drawing/2014/main" id="{718BC779-F30C-4E77-8D6E-672EFFA0CF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83590" y="2487370"/>
            <a:ext cx="527921" cy="540957"/>
            <a:chOff x="3615" y="3361"/>
            <a:chExt cx="567" cy="581"/>
          </a:xfrm>
          <a:solidFill>
            <a:srgbClr val="3B3838"/>
          </a:solidFill>
        </p:grpSpPr>
        <p:sp>
          <p:nvSpPr>
            <p:cNvPr id="102" name="Freeform 301">
              <a:extLst>
                <a:ext uri="{FF2B5EF4-FFF2-40B4-BE49-F238E27FC236}">
                  <a16:creationId xmlns:a16="http://schemas.microsoft.com/office/drawing/2014/main" id="{ED045020-FF76-49B1-BD71-344B9D3595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8" y="3880"/>
              <a:ext cx="274" cy="62"/>
            </a:xfrm>
            <a:custGeom>
              <a:avLst/>
              <a:gdLst>
                <a:gd name="T0" fmla="*/ 249 w 274"/>
                <a:gd name="T1" fmla="*/ 0 h 62"/>
                <a:gd name="T2" fmla="*/ 26 w 274"/>
                <a:gd name="T3" fmla="*/ 0 h 62"/>
                <a:gd name="T4" fmla="*/ 26 w 274"/>
                <a:gd name="T5" fmla="*/ 0 h 62"/>
                <a:gd name="T6" fmla="*/ 21 w 274"/>
                <a:gd name="T7" fmla="*/ 0 h 62"/>
                <a:gd name="T8" fmla="*/ 16 w 274"/>
                <a:gd name="T9" fmla="*/ 2 h 62"/>
                <a:gd name="T10" fmla="*/ 8 w 274"/>
                <a:gd name="T11" fmla="*/ 8 h 62"/>
                <a:gd name="T12" fmla="*/ 2 w 274"/>
                <a:gd name="T13" fmla="*/ 16 h 62"/>
                <a:gd name="T14" fmla="*/ 0 w 274"/>
                <a:gd name="T15" fmla="*/ 21 h 62"/>
                <a:gd name="T16" fmla="*/ 0 w 274"/>
                <a:gd name="T17" fmla="*/ 25 h 62"/>
                <a:gd name="T18" fmla="*/ 0 w 274"/>
                <a:gd name="T19" fmla="*/ 37 h 62"/>
                <a:gd name="T20" fmla="*/ 0 w 274"/>
                <a:gd name="T21" fmla="*/ 37 h 62"/>
                <a:gd name="T22" fmla="*/ 0 w 274"/>
                <a:gd name="T23" fmla="*/ 41 h 62"/>
                <a:gd name="T24" fmla="*/ 2 w 274"/>
                <a:gd name="T25" fmla="*/ 46 h 62"/>
                <a:gd name="T26" fmla="*/ 8 w 274"/>
                <a:gd name="T27" fmla="*/ 54 h 62"/>
                <a:gd name="T28" fmla="*/ 16 w 274"/>
                <a:gd name="T29" fmla="*/ 60 h 62"/>
                <a:gd name="T30" fmla="*/ 21 w 274"/>
                <a:gd name="T31" fmla="*/ 62 h 62"/>
                <a:gd name="T32" fmla="*/ 26 w 274"/>
                <a:gd name="T33" fmla="*/ 62 h 62"/>
                <a:gd name="T34" fmla="*/ 249 w 274"/>
                <a:gd name="T35" fmla="*/ 62 h 62"/>
                <a:gd name="T36" fmla="*/ 249 w 274"/>
                <a:gd name="T37" fmla="*/ 62 h 62"/>
                <a:gd name="T38" fmla="*/ 253 w 274"/>
                <a:gd name="T39" fmla="*/ 62 h 62"/>
                <a:gd name="T40" fmla="*/ 258 w 274"/>
                <a:gd name="T41" fmla="*/ 60 h 62"/>
                <a:gd name="T42" fmla="*/ 266 w 274"/>
                <a:gd name="T43" fmla="*/ 54 h 62"/>
                <a:gd name="T44" fmla="*/ 272 w 274"/>
                <a:gd name="T45" fmla="*/ 46 h 62"/>
                <a:gd name="T46" fmla="*/ 274 w 274"/>
                <a:gd name="T47" fmla="*/ 41 h 62"/>
                <a:gd name="T48" fmla="*/ 274 w 274"/>
                <a:gd name="T49" fmla="*/ 37 h 62"/>
                <a:gd name="T50" fmla="*/ 274 w 274"/>
                <a:gd name="T51" fmla="*/ 25 h 62"/>
                <a:gd name="T52" fmla="*/ 274 w 274"/>
                <a:gd name="T53" fmla="*/ 25 h 62"/>
                <a:gd name="T54" fmla="*/ 274 w 274"/>
                <a:gd name="T55" fmla="*/ 21 h 62"/>
                <a:gd name="T56" fmla="*/ 272 w 274"/>
                <a:gd name="T57" fmla="*/ 16 h 62"/>
                <a:gd name="T58" fmla="*/ 266 w 274"/>
                <a:gd name="T59" fmla="*/ 8 h 62"/>
                <a:gd name="T60" fmla="*/ 258 w 274"/>
                <a:gd name="T61" fmla="*/ 2 h 62"/>
                <a:gd name="T62" fmla="*/ 253 w 274"/>
                <a:gd name="T63" fmla="*/ 0 h 62"/>
                <a:gd name="T64" fmla="*/ 249 w 274"/>
                <a:gd name="T65" fmla="*/ 0 h 62"/>
                <a:gd name="T66" fmla="*/ 249 w 274"/>
                <a:gd name="T6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62">
                  <a:moveTo>
                    <a:pt x="249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1"/>
                  </a:lnTo>
                  <a:lnTo>
                    <a:pt x="0" y="25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1"/>
                  </a:lnTo>
                  <a:lnTo>
                    <a:pt x="2" y="46"/>
                  </a:lnTo>
                  <a:lnTo>
                    <a:pt x="8" y="54"/>
                  </a:lnTo>
                  <a:lnTo>
                    <a:pt x="16" y="60"/>
                  </a:lnTo>
                  <a:lnTo>
                    <a:pt x="21" y="62"/>
                  </a:lnTo>
                  <a:lnTo>
                    <a:pt x="26" y="62"/>
                  </a:lnTo>
                  <a:lnTo>
                    <a:pt x="249" y="62"/>
                  </a:lnTo>
                  <a:lnTo>
                    <a:pt x="249" y="62"/>
                  </a:lnTo>
                  <a:lnTo>
                    <a:pt x="253" y="62"/>
                  </a:lnTo>
                  <a:lnTo>
                    <a:pt x="258" y="60"/>
                  </a:lnTo>
                  <a:lnTo>
                    <a:pt x="266" y="54"/>
                  </a:lnTo>
                  <a:lnTo>
                    <a:pt x="272" y="46"/>
                  </a:lnTo>
                  <a:lnTo>
                    <a:pt x="274" y="41"/>
                  </a:lnTo>
                  <a:lnTo>
                    <a:pt x="274" y="37"/>
                  </a:lnTo>
                  <a:lnTo>
                    <a:pt x="274" y="25"/>
                  </a:lnTo>
                  <a:lnTo>
                    <a:pt x="274" y="25"/>
                  </a:lnTo>
                  <a:lnTo>
                    <a:pt x="274" y="21"/>
                  </a:lnTo>
                  <a:lnTo>
                    <a:pt x="272" y="16"/>
                  </a:lnTo>
                  <a:lnTo>
                    <a:pt x="266" y="8"/>
                  </a:lnTo>
                  <a:lnTo>
                    <a:pt x="258" y="2"/>
                  </a:lnTo>
                  <a:lnTo>
                    <a:pt x="253" y="0"/>
                  </a:lnTo>
                  <a:lnTo>
                    <a:pt x="249" y="0"/>
                  </a:lnTo>
                  <a:lnTo>
                    <a:pt x="2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302">
              <a:extLst>
                <a:ext uri="{FF2B5EF4-FFF2-40B4-BE49-F238E27FC236}">
                  <a16:creationId xmlns:a16="http://schemas.microsoft.com/office/drawing/2014/main" id="{82228EBC-1124-426F-A0BC-B2503B8F1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8" y="3796"/>
              <a:ext cx="274" cy="62"/>
            </a:xfrm>
            <a:custGeom>
              <a:avLst/>
              <a:gdLst>
                <a:gd name="T0" fmla="*/ 249 w 274"/>
                <a:gd name="T1" fmla="*/ 0 h 62"/>
                <a:gd name="T2" fmla="*/ 26 w 274"/>
                <a:gd name="T3" fmla="*/ 0 h 62"/>
                <a:gd name="T4" fmla="*/ 26 w 274"/>
                <a:gd name="T5" fmla="*/ 0 h 62"/>
                <a:gd name="T6" fmla="*/ 21 w 274"/>
                <a:gd name="T7" fmla="*/ 0 h 62"/>
                <a:gd name="T8" fmla="*/ 16 w 274"/>
                <a:gd name="T9" fmla="*/ 1 h 62"/>
                <a:gd name="T10" fmla="*/ 8 w 274"/>
                <a:gd name="T11" fmla="*/ 8 h 62"/>
                <a:gd name="T12" fmla="*/ 2 w 274"/>
                <a:gd name="T13" fmla="*/ 15 h 62"/>
                <a:gd name="T14" fmla="*/ 0 w 274"/>
                <a:gd name="T15" fmla="*/ 20 h 62"/>
                <a:gd name="T16" fmla="*/ 0 w 274"/>
                <a:gd name="T17" fmla="*/ 25 h 62"/>
                <a:gd name="T18" fmla="*/ 0 w 274"/>
                <a:gd name="T19" fmla="*/ 36 h 62"/>
                <a:gd name="T20" fmla="*/ 0 w 274"/>
                <a:gd name="T21" fmla="*/ 36 h 62"/>
                <a:gd name="T22" fmla="*/ 0 w 274"/>
                <a:gd name="T23" fmla="*/ 41 h 62"/>
                <a:gd name="T24" fmla="*/ 2 w 274"/>
                <a:gd name="T25" fmla="*/ 46 h 62"/>
                <a:gd name="T26" fmla="*/ 8 w 274"/>
                <a:gd name="T27" fmla="*/ 54 h 62"/>
                <a:gd name="T28" fmla="*/ 16 w 274"/>
                <a:gd name="T29" fmla="*/ 60 h 62"/>
                <a:gd name="T30" fmla="*/ 21 w 274"/>
                <a:gd name="T31" fmla="*/ 62 h 62"/>
                <a:gd name="T32" fmla="*/ 26 w 274"/>
                <a:gd name="T33" fmla="*/ 62 h 62"/>
                <a:gd name="T34" fmla="*/ 249 w 274"/>
                <a:gd name="T35" fmla="*/ 62 h 62"/>
                <a:gd name="T36" fmla="*/ 249 w 274"/>
                <a:gd name="T37" fmla="*/ 62 h 62"/>
                <a:gd name="T38" fmla="*/ 253 w 274"/>
                <a:gd name="T39" fmla="*/ 62 h 62"/>
                <a:gd name="T40" fmla="*/ 258 w 274"/>
                <a:gd name="T41" fmla="*/ 60 h 62"/>
                <a:gd name="T42" fmla="*/ 266 w 274"/>
                <a:gd name="T43" fmla="*/ 54 h 62"/>
                <a:gd name="T44" fmla="*/ 272 w 274"/>
                <a:gd name="T45" fmla="*/ 46 h 62"/>
                <a:gd name="T46" fmla="*/ 274 w 274"/>
                <a:gd name="T47" fmla="*/ 41 h 62"/>
                <a:gd name="T48" fmla="*/ 274 w 274"/>
                <a:gd name="T49" fmla="*/ 36 h 62"/>
                <a:gd name="T50" fmla="*/ 274 w 274"/>
                <a:gd name="T51" fmla="*/ 25 h 62"/>
                <a:gd name="T52" fmla="*/ 274 w 274"/>
                <a:gd name="T53" fmla="*/ 25 h 62"/>
                <a:gd name="T54" fmla="*/ 274 w 274"/>
                <a:gd name="T55" fmla="*/ 20 h 62"/>
                <a:gd name="T56" fmla="*/ 272 w 274"/>
                <a:gd name="T57" fmla="*/ 15 h 62"/>
                <a:gd name="T58" fmla="*/ 266 w 274"/>
                <a:gd name="T59" fmla="*/ 8 h 62"/>
                <a:gd name="T60" fmla="*/ 258 w 274"/>
                <a:gd name="T61" fmla="*/ 1 h 62"/>
                <a:gd name="T62" fmla="*/ 253 w 274"/>
                <a:gd name="T63" fmla="*/ 0 h 62"/>
                <a:gd name="T64" fmla="*/ 249 w 274"/>
                <a:gd name="T65" fmla="*/ 0 h 62"/>
                <a:gd name="T66" fmla="*/ 249 w 274"/>
                <a:gd name="T6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74" h="62">
                  <a:moveTo>
                    <a:pt x="249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21" y="0"/>
                  </a:lnTo>
                  <a:lnTo>
                    <a:pt x="16" y="1"/>
                  </a:lnTo>
                  <a:lnTo>
                    <a:pt x="8" y="8"/>
                  </a:lnTo>
                  <a:lnTo>
                    <a:pt x="2" y="15"/>
                  </a:lnTo>
                  <a:lnTo>
                    <a:pt x="0" y="20"/>
                  </a:lnTo>
                  <a:lnTo>
                    <a:pt x="0" y="2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41"/>
                  </a:lnTo>
                  <a:lnTo>
                    <a:pt x="2" y="46"/>
                  </a:lnTo>
                  <a:lnTo>
                    <a:pt x="8" y="54"/>
                  </a:lnTo>
                  <a:lnTo>
                    <a:pt x="16" y="60"/>
                  </a:lnTo>
                  <a:lnTo>
                    <a:pt x="21" y="62"/>
                  </a:lnTo>
                  <a:lnTo>
                    <a:pt x="26" y="62"/>
                  </a:lnTo>
                  <a:lnTo>
                    <a:pt x="249" y="62"/>
                  </a:lnTo>
                  <a:lnTo>
                    <a:pt x="249" y="62"/>
                  </a:lnTo>
                  <a:lnTo>
                    <a:pt x="253" y="62"/>
                  </a:lnTo>
                  <a:lnTo>
                    <a:pt x="258" y="60"/>
                  </a:lnTo>
                  <a:lnTo>
                    <a:pt x="266" y="54"/>
                  </a:lnTo>
                  <a:lnTo>
                    <a:pt x="272" y="46"/>
                  </a:lnTo>
                  <a:lnTo>
                    <a:pt x="274" y="41"/>
                  </a:lnTo>
                  <a:lnTo>
                    <a:pt x="274" y="36"/>
                  </a:lnTo>
                  <a:lnTo>
                    <a:pt x="274" y="25"/>
                  </a:lnTo>
                  <a:lnTo>
                    <a:pt x="274" y="25"/>
                  </a:lnTo>
                  <a:lnTo>
                    <a:pt x="274" y="20"/>
                  </a:lnTo>
                  <a:lnTo>
                    <a:pt x="272" y="15"/>
                  </a:lnTo>
                  <a:lnTo>
                    <a:pt x="266" y="8"/>
                  </a:lnTo>
                  <a:lnTo>
                    <a:pt x="258" y="1"/>
                  </a:lnTo>
                  <a:lnTo>
                    <a:pt x="253" y="0"/>
                  </a:lnTo>
                  <a:lnTo>
                    <a:pt x="249" y="0"/>
                  </a:lnTo>
                  <a:lnTo>
                    <a:pt x="2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303">
              <a:extLst>
                <a:ext uri="{FF2B5EF4-FFF2-40B4-BE49-F238E27FC236}">
                  <a16:creationId xmlns:a16="http://schemas.microsoft.com/office/drawing/2014/main" id="{A5C31C21-44FD-4C95-989D-384590313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5" y="3361"/>
              <a:ext cx="567" cy="581"/>
            </a:xfrm>
            <a:custGeom>
              <a:avLst/>
              <a:gdLst>
                <a:gd name="T0" fmla="*/ 460 w 567"/>
                <a:gd name="T1" fmla="*/ 220 h 581"/>
                <a:gd name="T2" fmla="*/ 468 w 567"/>
                <a:gd name="T3" fmla="*/ 185 h 581"/>
                <a:gd name="T4" fmla="*/ 448 w 567"/>
                <a:gd name="T5" fmla="*/ 154 h 581"/>
                <a:gd name="T6" fmla="*/ 436 w 567"/>
                <a:gd name="T7" fmla="*/ 134 h 581"/>
                <a:gd name="T8" fmla="*/ 441 w 567"/>
                <a:gd name="T9" fmla="*/ 115 h 581"/>
                <a:gd name="T10" fmla="*/ 428 w 567"/>
                <a:gd name="T11" fmla="*/ 51 h 581"/>
                <a:gd name="T12" fmla="*/ 449 w 567"/>
                <a:gd name="T13" fmla="*/ 25 h 581"/>
                <a:gd name="T14" fmla="*/ 436 w 567"/>
                <a:gd name="T15" fmla="*/ 5 h 581"/>
                <a:gd name="T16" fmla="*/ 413 w 567"/>
                <a:gd name="T17" fmla="*/ 2 h 581"/>
                <a:gd name="T18" fmla="*/ 180 w 567"/>
                <a:gd name="T19" fmla="*/ 96 h 581"/>
                <a:gd name="T20" fmla="*/ 169 w 567"/>
                <a:gd name="T21" fmla="*/ 59 h 581"/>
                <a:gd name="T22" fmla="*/ 143 w 567"/>
                <a:gd name="T23" fmla="*/ 38 h 581"/>
                <a:gd name="T24" fmla="*/ 119 w 567"/>
                <a:gd name="T25" fmla="*/ 54 h 581"/>
                <a:gd name="T26" fmla="*/ 107 w 567"/>
                <a:gd name="T27" fmla="*/ 88 h 581"/>
                <a:gd name="T28" fmla="*/ 89 w 567"/>
                <a:gd name="T29" fmla="*/ 126 h 581"/>
                <a:gd name="T30" fmla="*/ 0 w 567"/>
                <a:gd name="T31" fmla="*/ 162 h 581"/>
                <a:gd name="T32" fmla="*/ 10 w 567"/>
                <a:gd name="T33" fmla="*/ 177 h 581"/>
                <a:gd name="T34" fmla="*/ 96 w 567"/>
                <a:gd name="T35" fmla="*/ 150 h 581"/>
                <a:gd name="T36" fmla="*/ 118 w 567"/>
                <a:gd name="T37" fmla="*/ 498 h 581"/>
                <a:gd name="T38" fmla="*/ 65 w 567"/>
                <a:gd name="T39" fmla="*/ 506 h 581"/>
                <a:gd name="T40" fmla="*/ 57 w 567"/>
                <a:gd name="T41" fmla="*/ 556 h 581"/>
                <a:gd name="T42" fmla="*/ 78 w 567"/>
                <a:gd name="T43" fmla="*/ 581 h 581"/>
                <a:gd name="T44" fmla="*/ 213 w 567"/>
                <a:gd name="T45" fmla="*/ 579 h 581"/>
                <a:gd name="T46" fmla="*/ 229 w 567"/>
                <a:gd name="T47" fmla="*/ 524 h 581"/>
                <a:gd name="T48" fmla="*/ 213 w 567"/>
                <a:gd name="T49" fmla="*/ 500 h 581"/>
                <a:gd name="T50" fmla="*/ 169 w 567"/>
                <a:gd name="T51" fmla="*/ 167 h 581"/>
                <a:gd name="T52" fmla="*/ 191 w 567"/>
                <a:gd name="T53" fmla="*/ 126 h 581"/>
                <a:gd name="T54" fmla="*/ 416 w 567"/>
                <a:gd name="T55" fmla="*/ 51 h 581"/>
                <a:gd name="T56" fmla="*/ 405 w 567"/>
                <a:gd name="T57" fmla="*/ 115 h 581"/>
                <a:gd name="T58" fmla="*/ 409 w 567"/>
                <a:gd name="T59" fmla="*/ 135 h 581"/>
                <a:gd name="T60" fmla="*/ 428 w 567"/>
                <a:gd name="T61" fmla="*/ 167 h 581"/>
                <a:gd name="T62" fmla="*/ 448 w 567"/>
                <a:gd name="T63" fmla="*/ 183 h 581"/>
                <a:gd name="T64" fmla="*/ 448 w 567"/>
                <a:gd name="T65" fmla="*/ 204 h 581"/>
                <a:gd name="T66" fmla="*/ 433 w 567"/>
                <a:gd name="T67" fmla="*/ 201 h 581"/>
                <a:gd name="T68" fmla="*/ 432 w 567"/>
                <a:gd name="T69" fmla="*/ 201 h 581"/>
                <a:gd name="T70" fmla="*/ 428 w 567"/>
                <a:gd name="T71" fmla="*/ 199 h 581"/>
                <a:gd name="T72" fmla="*/ 425 w 567"/>
                <a:gd name="T73" fmla="*/ 199 h 581"/>
                <a:gd name="T74" fmla="*/ 424 w 567"/>
                <a:gd name="T75" fmla="*/ 201 h 581"/>
                <a:gd name="T76" fmla="*/ 417 w 567"/>
                <a:gd name="T77" fmla="*/ 207 h 581"/>
                <a:gd name="T78" fmla="*/ 420 w 567"/>
                <a:gd name="T79" fmla="*/ 216 h 581"/>
                <a:gd name="T80" fmla="*/ 430 w 567"/>
                <a:gd name="T81" fmla="*/ 218 h 581"/>
                <a:gd name="T82" fmla="*/ 413 w 567"/>
                <a:gd name="T83" fmla="*/ 216 h 581"/>
                <a:gd name="T84" fmla="*/ 397 w 567"/>
                <a:gd name="T85" fmla="*/ 197 h 581"/>
                <a:gd name="T86" fmla="*/ 390 w 567"/>
                <a:gd name="T87" fmla="*/ 185 h 581"/>
                <a:gd name="T88" fmla="*/ 379 w 567"/>
                <a:gd name="T89" fmla="*/ 189 h 581"/>
                <a:gd name="T90" fmla="*/ 385 w 567"/>
                <a:gd name="T91" fmla="*/ 218 h 581"/>
                <a:gd name="T92" fmla="*/ 424 w 567"/>
                <a:gd name="T93" fmla="*/ 239 h 581"/>
                <a:gd name="T94" fmla="*/ 346 w 567"/>
                <a:gd name="T95" fmla="*/ 309 h 581"/>
                <a:gd name="T96" fmla="*/ 403 w 567"/>
                <a:gd name="T97" fmla="*/ 239 h 581"/>
                <a:gd name="T98" fmla="*/ 393 w 567"/>
                <a:gd name="T99" fmla="*/ 236 h 581"/>
                <a:gd name="T100" fmla="*/ 314 w 567"/>
                <a:gd name="T101" fmla="*/ 309 h 581"/>
                <a:gd name="T102" fmla="*/ 293 w 567"/>
                <a:gd name="T103" fmla="*/ 334 h 581"/>
                <a:gd name="T104" fmla="*/ 301 w 567"/>
                <a:gd name="T105" fmla="*/ 363 h 581"/>
                <a:gd name="T106" fmla="*/ 542 w 567"/>
                <a:gd name="T107" fmla="*/ 371 h 581"/>
                <a:gd name="T108" fmla="*/ 567 w 567"/>
                <a:gd name="T109" fmla="*/ 350 h 581"/>
                <a:gd name="T110" fmla="*/ 565 w 567"/>
                <a:gd name="T111" fmla="*/ 323 h 581"/>
                <a:gd name="T112" fmla="*/ 542 w 567"/>
                <a:gd name="T113" fmla="*/ 309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7" h="581">
                  <a:moveTo>
                    <a:pt x="542" y="309"/>
                  </a:moveTo>
                  <a:lnTo>
                    <a:pt x="527" y="309"/>
                  </a:lnTo>
                  <a:lnTo>
                    <a:pt x="454" y="226"/>
                  </a:lnTo>
                  <a:lnTo>
                    <a:pt x="454" y="226"/>
                  </a:lnTo>
                  <a:lnTo>
                    <a:pt x="460" y="220"/>
                  </a:lnTo>
                  <a:lnTo>
                    <a:pt x="465" y="212"/>
                  </a:lnTo>
                  <a:lnTo>
                    <a:pt x="468" y="202"/>
                  </a:lnTo>
                  <a:lnTo>
                    <a:pt x="468" y="193"/>
                  </a:lnTo>
                  <a:lnTo>
                    <a:pt x="468" y="193"/>
                  </a:lnTo>
                  <a:lnTo>
                    <a:pt x="468" y="185"/>
                  </a:lnTo>
                  <a:lnTo>
                    <a:pt x="467" y="177"/>
                  </a:lnTo>
                  <a:lnTo>
                    <a:pt x="462" y="170"/>
                  </a:lnTo>
                  <a:lnTo>
                    <a:pt x="459" y="164"/>
                  </a:lnTo>
                  <a:lnTo>
                    <a:pt x="452" y="159"/>
                  </a:lnTo>
                  <a:lnTo>
                    <a:pt x="448" y="154"/>
                  </a:lnTo>
                  <a:lnTo>
                    <a:pt x="440" y="151"/>
                  </a:lnTo>
                  <a:lnTo>
                    <a:pt x="433" y="148"/>
                  </a:lnTo>
                  <a:lnTo>
                    <a:pt x="433" y="137"/>
                  </a:lnTo>
                  <a:lnTo>
                    <a:pt x="433" y="137"/>
                  </a:lnTo>
                  <a:lnTo>
                    <a:pt x="436" y="134"/>
                  </a:lnTo>
                  <a:lnTo>
                    <a:pt x="440" y="131"/>
                  </a:lnTo>
                  <a:lnTo>
                    <a:pt x="441" y="126"/>
                  </a:lnTo>
                  <a:lnTo>
                    <a:pt x="443" y="121"/>
                  </a:lnTo>
                  <a:lnTo>
                    <a:pt x="443" y="121"/>
                  </a:lnTo>
                  <a:lnTo>
                    <a:pt x="441" y="115"/>
                  </a:lnTo>
                  <a:lnTo>
                    <a:pt x="438" y="108"/>
                  </a:lnTo>
                  <a:lnTo>
                    <a:pt x="435" y="105"/>
                  </a:lnTo>
                  <a:lnTo>
                    <a:pt x="428" y="102"/>
                  </a:lnTo>
                  <a:lnTo>
                    <a:pt x="428" y="51"/>
                  </a:lnTo>
                  <a:lnTo>
                    <a:pt x="428" y="51"/>
                  </a:lnTo>
                  <a:lnTo>
                    <a:pt x="436" y="48"/>
                  </a:lnTo>
                  <a:lnTo>
                    <a:pt x="443" y="41"/>
                  </a:lnTo>
                  <a:lnTo>
                    <a:pt x="448" y="35"/>
                  </a:lnTo>
                  <a:lnTo>
                    <a:pt x="449" y="25"/>
                  </a:lnTo>
                  <a:lnTo>
                    <a:pt x="449" y="25"/>
                  </a:lnTo>
                  <a:lnTo>
                    <a:pt x="448" y="21"/>
                  </a:lnTo>
                  <a:lnTo>
                    <a:pt x="446" y="16"/>
                  </a:lnTo>
                  <a:lnTo>
                    <a:pt x="444" y="11"/>
                  </a:lnTo>
                  <a:lnTo>
                    <a:pt x="441" y="8"/>
                  </a:lnTo>
                  <a:lnTo>
                    <a:pt x="436" y="5"/>
                  </a:lnTo>
                  <a:lnTo>
                    <a:pt x="433" y="2"/>
                  </a:lnTo>
                  <a:lnTo>
                    <a:pt x="428" y="0"/>
                  </a:lnTo>
                  <a:lnTo>
                    <a:pt x="422" y="0"/>
                  </a:lnTo>
                  <a:lnTo>
                    <a:pt x="422" y="0"/>
                  </a:lnTo>
                  <a:lnTo>
                    <a:pt x="413" y="2"/>
                  </a:lnTo>
                  <a:lnTo>
                    <a:pt x="405" y="6"/>
                  </a:lnTo>
                  <a:lnTo>
                    <a:pt x="400" y="14"/>
                  </a:lnTo>
                  <a:lnTo>
                    <a:pt x="397" y="24"/>
                  </a:lnTo>
                  <a:lnTo>
                    <a:pt x="180" y="96"/>
                  </a:lnTo>
                  <a:lnTo>
                    <a:pt x="180" y="96"/>
                  </a:lnTo>
                  <a:lnTo>
                    <a:pt x="175" y="89"/>
                  </a:lnTo>
                  <a:lnTo>
                    <a:pt x="169" y="84"/>
                  </a:lnTo>
                  <a:lnTo>
                    <a:pt x="169" y="64"/>
                  </a:lnTo>
                  <a:lnTo>
                    <a:pt x="169" y="64"/>
                  </a:lnTo>
                  <a:lnTo>
                    <a:pt x="169" y="59"/>
                  </a:lnTo>
                  <a:lnTo>
                    <a:pt x="167" y="54"/>
                  </a:lnTo>
                  <a:lnTo>
                    <a:pt x="161" y="46"/>
                  </a:lnTo>
                  <a:lnTo>
                    <a:pt x="153" y="40"/>
                  </a:lnTo>
                  <a:lnTo>
                    <a:pt x="148" y="38"/>
                  </a:lnTo>
                  <a:lnTo>
                    <a:pt x="143" y="38"/>
                  </a:lnTo>
                  <a:lnTo>
                    <a:pt x="143" y="38"/>
                  </a:lnTo>
                  <a:lnTo>
                    <a:pt x="139" y="38"/>
                  </a:lnTo>
                  <a:lnTo>
                    <a:pt x="134" y="40"/>
                  </a:lnTo>
                  <a:lnTo>
                    <a:pt x="126" y="46"/>
                  </a:lnTo>
                  <a:lnTo>
                    <a:pt x="119" y="54"/>
                  </a:lnTo>
                  <a:lnTo>
                    <a:pt x="118" y="59"/>
                  </a:lnTo>
                  <a:lnTo>
                    <a:pt x="118" y="64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07" y="88"/>
                  </a:lnTo>
                  <a:lnTo>
                    <a:pt x="97" y="99"/>
                  </a:lnTo>
                  <a:lnTo>
                    <a:pt x="94" y="105"/>
                  </a:lnTo>
                  <a:lnTo>
                    <a:pt x="91" y="111"/>
                  </a:lnTo>
                  <a:lnTo>
                    <a:pt x="89" y="118"/>
                  </a:lnTo>
                  <a:lnTo>
                    <a:pt x="89" y="126"/>
                  </a:lnTo>
                  <a:lnTo>
                    <a:pt x="8" y="151"/>
                  </a:lnTo>
                  <a:lnTo>
                    <a:pt x="8" y="151"/>
                  </a:lnTo>
                  <a:lnTo>
                    <a:pt x="5" y="154"/>
                  </a:lnTo>
                  <a:lnTo>
                    <a:pt x="2" y="158"/>
                  </a:lnTo>
                  <a:lnTo>
                    <a:pt x="0" y="162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3" y="172"/>
                  </a:lnTo>
                  <a:lnTo>
                    <a:pt x="5" y="175"/>
                  </a:lnTo>
                  <a:lnTo>
                    <a:pt x="10" y="177"/>
                  </a:lnTo>
                  <a:lnTo>
                    <a:pt x="13" y="177"/>
                  </a:lnTo>
                  <a:lnTo>
                    <a:pt x="13" y="177"/>
                  </a:lnTo>
                  <a:lnTo>
                    <a:pt x="18" y="177"/>
                  </a:lnTo>
                  <a:lnTo>
                    <a:pt x="96" y="150"/>
                  </a:lnTo>
                  <a:lnTo>
                    <a:pt x="96" y="150"/>
                  </a:lnTo>
                  <a:lnTo>
                    <a:pt x="100" y="156"/>
                  </a:lnTo>
                  <a:lnTo>
                    <a:pt x="105" y="162"/>
                  </a:lnTo>
                  <a:lnTo>
                    <a:pt x="111" y="167"/>
                  </a:lnTo>
                  <a:lnTo>
                    <a:pt x="118" y="172"/>
                  </a:lnTo>
                  <a:lnTo>
                    <a:pt x="118" y="498"/>
                  </a:lnTo>
                  <a:lnTo>
                    <a:pt x="83" y="498"/>
                  </a:lnTo>
                  <a:lnTo>
                    <a:pt x="83" y="498"/>
                  </a:lnTo>
                  <a:lnTo>
                    <a:pt x="78" y="498"/>
                  </a:lnTo>
                  <a:lnTo>
                    <a:pt x="73" y="500"/>
                  </a:lnTo>
                  <a:lnTo>
                    <a:pt x="65" y="506"/>
                  </a:lnTo>
                  <a:lnTo>
                    <a:pt x="59" y="514"/>
                  </a:lnTo>
                  <a:lnTo>
                    <a:pt x="57" y="519"/>
                  </a:lnTo>
                  <a:lnTo>
                    <a:pt x="57" y="524"/>
                  </a:lnTo>
                  <a:lnTo>
                    <a:pt x="57" y="556"/>
                  </a:lnTo>
                  <a:lnTo>
                    <a:pt x="57" y="556"/>
                  </a:lnTo>
                  <a:lnTo>
                    <a:pt x="57" y="560"/>
                  </a:lnTo>
                  <a:lnTo>
                    <a:pt x="59" y="565"/>
                  </a:lnTo>
                  <a:lnTo>
                    <a:pt x="65" y="573"/>
                  </a:lnTo>
                  <a:lnTo>
                    <a:pt x="73" y="579"/>
                  </a:lnTo>
                  <a:lnTo>
                    <a:pt x="78" y="581"/>
                  </a:lnTo>
                  <a:lnTo>
                    <a:pt x="83" y="581"/>
                  </a:lnTo>
                  <a:lnTo>
                    <a:pt x="204" y="581"/>
                  </a:lnTo>
                  <a:lnTo>
                    <a:pt x="204" y="581"/>
                  </a:lnTo>
                  <a:lnTo>
                    <a:pt x="209" y="581"/>
                  </a:lnTo>
                  <a:lnTo>
                    <a:pt x="213" y="579"/>
                  </a:lnTo>
                  <a:lnTo>
                    <a:pt x="221" y="573"/>
                  </a:lnTo>
                  <a:lnTo>
                    <a:pt x="228" y="565"/>
                  </a:lnTo>
                  <a:lnTo>
                    <a:pt x="229" y="560"/>
                  </a:lnTo>
                  <a:lnTo>
                    <a:pt x="229" y="556"/>
                  </a:lnTo>
                  <a:lnTo>
                    <a:pt x="229" y="524"/>
                  </a:lnTo>
                  <a:lnTo>
                    <a:pt x="229" y="524"/>
                  </a:lnTo>
                  <a:lnTo>
                    <a:pt x="229" y="519"/>
                  </a:lnTo>
                  <a:lnTo>
                    <a:pt x="228" y="514"/>
                  </a:lnTo>
                  <a:lnTo>
                    <a:pt x="221" y="506"/>
                  </a:lnTo>
                  <a:lnTo>
                    <a:pt x="213" y="500"/>
                  </a:lnTo>
                  <a:lnTo>
                    <a:pt x="209" y="498"/>
                  </a:lnTo>
                  <a:lnTo>
                    <a:pt x="204" y="498"/>
                  </a:lnTo>
                  <a:lnTo>
                    <a:pt x="169" y="498"/>
                  </a:lnTo>
                  <a:lnTo>
                    <a:pt x="169" y="167"/>
                  </a:lnTo>
                  <a:lnTo>
                    <a:pt x="169" y="167"/>
                  </a:lnTo>
                  <a:lnTo>
                    <a:pt x="178" y="159"/>
                  </a:lnTo>
                  <a:lnTo>
                    <a:pt x="185" y="150"/>
                  </a:lnTo>
                  <a:lnTo>
                    <a:pt x="190" y="138"/>
                  </a:lnTo>
                  <a:lnTo>
                    <a:pt x="191" y="126"/>
                  </a:lnTo>
                  <a:lnTo>
                    <a:pt x="191" y="126"/>
                  </a:lnTo>
                  <a:lnTo>
                    <a:pt x="191" y="118"/>
                  </a:lnTo>
                  <a:lnTo>
                    <a:pt x="408" y="46"/>
                  </a:lnTo>
                  <a:lnTo>
                    <a:pt x="408" y="46"/>
                  </a:lnTo>
                  <a:lnTo>
                    <a:pt x="411" y="49"/>
                  </a:lnTo>
                  <a:lnTo>
                    <a:pt x="416" y="51"/>
                  </a:lnTo>
                  <a:lnTo>
                    <a:pt x="416" y="102"/>
                  </a:lnTo>
                  <a:lnTo>
                    <a:pt x="416" y="102"/>
                  </a:lnTo>
                  <a:lnTo>
                    <a:pt x="411" y="105"/>
                  </a:lnTo>
                  <a:lnTo>
                    <a:pt x="406" y="108"/>
                  </a:lnTo>
                  <a:lnTo>
                    <a:pt x="405" y="115"/>
                  </a:lnTo>
                  <a:lnTo>
                    <a:pt x="403" y="121"/>
                  </a:lnTo>
                  <a:lnTo>
                    <a:pt x="403" y="121"/>
                  </a:lnTo>
                  <a:lnTo>
                    <a:pt x="403" y="126"/>
                  </a:lnTo>
                  <a:lnTo>
                    <a:pt x="406" y="131"/>
                  </a:lnTo>
                  <a:lnTo>
                    <a:pt x="409" y="135"/>
                  </a:lnTo>
                  <a:lnTo>
                    <a:pt x="414" y="138"/>
                  </a:lnTo>
                  <a:lnTo>
                    <a:pt x="414" y="166"/>
                  </a:lnTo>
                  <a:lnTo>
                    <a:pt x="424" y="166"/>
                  </a:lnTo>
                  <a:lnTo>
                    <a:pt x="424" y="166"/>
                  </a:lnTo>
                  <a:lnTo>
                    <a:pt x="428" y="167"/>
                  </a:lnTo>
                  <a:lnTo>
                    <a:pt x="433" y="169"/>
                  </a:lnTo>
                  <a:lnTo>
                    <a:pt x="438" y="170"/>
                  </a:lnTo>
                  <a:lnTo>
                    <a:pt x="441" y="174"/>
                  </a:lnTo>
                  <a:lnTo>
                    <a:pt x="444" y="178"/>
                  </a:lnTo>
                  <a:lnTo>
                    <a:pt x="448" y="183"/>
                  </a:lnTo>
                  <a:lnTo>
                    <a:pt x="449" y="188"/>
                  </a:lnTo>
                  <a:lnTo>
                    <a:pt x="449" y="193"/>
                  </a:lnTo>
                  <a:lnTo>
                    <a:pt x="449" y="193"/>
                  </a:lnTo>
                  <a:lnTo>
                    <a:pt x="449" y="197"/>
                  </a:lnTo>
                  <a:lnTo>
                    <a:pt x="448" y="204"/>
                  </a:lnTo>
                  <a:lnTo>
                    <a:pt x="444" y="207"/>
                  </a:lnTo>
                  <a:lnTo>
                    <a:pt x="441" y="212"/>
                  </a:lnTo>
                  <a:lnTo>
                    <a:pt x="433" y="201"/>
                  </a:lnTo>
                  <a:lnTo>
                    <a:pt x="433" y="201"/>
                  </a:lnTo>
                  <a:lnTo>
                    <a:pt x="433" y="201"/>
                  </a:lnTo>
                  <a:lnTo>
                    <a:pt x="433" y="201"/>
                  </a:lnTo>
                  <a:lnTo>
                    <a:pt x="433" y="201"/>
                  </a:lnTo>
                  <a:lnTo>
                    <a:pt x="433" y="201"/>
                  </a:lnTo>
                  <a:lnTo>
                    <a:pt x="432" y="201"/>
                  </a:lnTo>
                  <a:lnTo>
                    <a:pt x="432" y="201"/>
                  </a:lnTo>
                  <a:lnTo>
                    <a:pt x="430" y="199"/>
                  </a:lnTo>
                  <a:lnTo>
                    <a:pt x="430" y="199"/>
                  </a:lnTo>
                  <a:lnTo>
                    <a:pt x="428" y="199"/>
                  </a:lnTo>
                  <a:lnTo>
                    <a:pt x="428" y="199"/>
                  </a:lnTo>
                  <a:lnTo>
                    <a:pt x="428" y="199"/>
                  </a:lnTo>
                  <a:lnTo>
                    <a:pt x="428" y="199"/>
                  </a:lnTo>
                  <a:lnTo>
                    <a:pt x="427" y="199"/>
                  </a:lnTo>
                  <a:lnTo>
                    <a:pt x="427" y="199"/>
                  </a:lnTo>
                  <a:lnTo>
                    <a:pt x="425" y="199"/>
                  </a:lnTo>
                  <a:lnTo>
                    <a:pt x="425" y="199"/>
                  </a:lnTo>
                  <a:lnTo>
                    <a:pt x="425" y="201"/>
                  </a:lnTo>
                  <a:lnTo>
                    <a:pt x="425" y="201"/>
                  </a:lnTo>
                  <a:lnTo>
                    <a:pt x="424" y="201"/>
                  </a:lnTo>
                  <a:lnTo>
                    <a:pt x="424" y="201"/>
                  </a:lnTo>
                  <a:lnTo>
                    <a:pt x="424" y="201"/>
                  </a:lnTo>
                  <a:lnTo>
                    <a:pt x="424" y="201"/>
                  </a:lnTo>
                  <a:lnTo>
                    <a:pt x="424" y="201"/>
                  </a:lnTo>
                  <a:lnTo>
                    <a:pt x="419" y="205"/>
                  </a:lnTo>
                  <a:lnTo>
                    <a:pt x="419" y="205"/>
                  </a:lnTo>
                  <a:lnTo>
                    <a:pt x="417" y="207"/>
                  </a:lnTo>
                  <a:lnTo>
                    <a:pt x="416" y="210"/>
                  </a:lnTo>
                  <a:lnTo>
                    <a:pt x="417" y="212"/>
                  </a:lnTo>
                  <a:lnTo>
                    <a:pt x="417" y="215"/>
                  </a:lnTo>
                  <a:lnTo>
                    <a:pt x="417" y="215"/>
                  </a:lnTo>
                  <a:lnTo>
                    <a:pt x="420" y="216"/>
                  </a:lnTo>
                  <a:lnTo>
                    <a:pt x="422" y="216"/>
                  </a:lnTo>
                  <a:lnTo>
                    <a:pt x="422" y="216"/>
                  </a:lnTo>
                  <a:lnTo>
                    <a:pt x="427" y="215"/>
                  </a:lnTo>
                  <a:lnTo>
                    <a:pt x="427" y="215"/>
                  </a:lnTo>
                  <a:lnTo>
                    <a:pt x="430" y="218"/>
                  </a:lnTo>
                  <a:lnTo>
                    <a:pt x="430" y="218"/>
                  </a:lnTo>
                  <a:lnTo>
                    <a:pt x="424" y="220"/>
                  </a:lnTo>
                  <a:lnTo>
                    <a:pt x="424" y="220"/>
                  </a:lnTo>
                  <a:lnTo>
                    <a:pt x="417" y="218"/>
                  </a:lnTo>
                  <a:lnTo>
                    <a:pt x="413" y="216"/>
                  </a:lnTo>
                  <a:lnTo>
                    <a:pt x="408" y="215"/>
                  </a:lnTo>
                  <a:lnTo>
                    <a:pt x="405" y="212"/>
                  </a:lnTo>
                  <a:lnTo>
                    <a:pt x="401" y="207"/>
                  </a:lnTo>
                  <a:lnTo>
                    <a:pt x="398" y="202"/>
                  </a:lnTo>
                  <a:lnTo>
                    <a:pt x="397" y="197"/>
                  </a:lnTo>
                  <a:lnTo>
                    <a:pt x="397" y="193"/>
                  </a:lnTo>
                  <a:lnTo>
                    <a:pt x="397" y="193"/>
                  </a:lnTo>
                  <a:lnTo>
                    <a:pt x="397" y="189"/>
                  </a:lnTo>
                  <a:lnTo>
                    <a:pt x="393" y="186"/>
                  </a:lnTo>
                  <a:lnTo>
                    <a:pt x="390" y="185"/>
                  </a:lnTo>
                  <a:lnTo>
                    <a:pt x="387" y="183"/>
                  </a:lnTo>
                  <a:lnTo>
                    <a:pt x="387" y="183"/>
                  </a:lnTo>
                  <a:lnTo>
                    <a:pt x="384" y="185"/>
                  </a:lnTo>
                  <a:lnTo>
                    <a:pt x="381" y="186"/>
                  </a:lnTo>
                  <a:lnTo>
                    <a:pt x="379" y="189"/>
                  </a:lnTo>
                  <a:lnTo>
                    <a:pt x="377" y="193"/>
                  </a:lnTo>
                  <a:lnTo>
                    <a:pt x="377" y="193"/>
                  </a:lnTo>
                  <a:lnTo>
                    <a:pt x="379" y="202"/>
                  </a:lnTo>
                  <a:lnTo>
                    <a:pt x="381" y="210"/>
                  </a:lnTo>
                  <a:lnTo>
                    <a:pt x="385" y="218"/>
                  </a:lnTo>
                  <a:lnTo>
                    <a:pt x="390" y="224"/>
                  </a:lnTo>
                  <a:lnTo>
                    <a:pt x="398" y="231"/>
                  </a:lnTo>
                  <a:lnTo>
                    <a:pt x="406" y="234"/>
                  </a:lnTo>
                  <a:lnTo>
                    <a:pt x="414" y="237"/>
                  </a:lnTo>
                  <a:lnTo>
                    <a:pt x="424" y="239"/>
                  </a:lnTo>
                  <a:lnTo>
                    <a:pt x="424" y="239"/>
                  </a:lnTo>
                  <a:lnTo>
                    <a:pt x="433" y="237"/>
                  </a:lnTo>
                  <a:lnTo>
                    <a:pt x="444" y="232"/>
                  </a:lnTo>
                  <a:lnTo>
                    <a:pt x="510" y="309"/>
                  </a:lnTo>
                  <a:lnTo>
                    <a:pt x="346" y="309"/>
                  </a:lnTo>
                  <a:lnTo>
                    <a:pt x="401" y="245"/>
                  </a:lnTo>
                  <a:lnTo>
                    <a:pt x="401" y="245"/>
                  </a:lnTo>
                  <a:lnTo>
                    <a:pt x="403" y="244"/>
                  </a:lnTo>
                  <a:lnTo>
                    <a:pt x="403" y="240"/>
                  </a:lnTo>
                  <a:lnTo>
                    <a:pt x="403" y="239"/>
                  </a:lnTo>
                  <a:lnTo>
                    <a:pt x="401" y="236"/>
                  </a:lnTo>
                  <a:lnTo>
                    <a:pt x="401" y="236"/>
                  </a:lnTo>
                  <a:lnTo>
                    <a:pt x="398" y="236"/>
                  </a:lnTo>
                  <a:lnTo>
                    <a:pt x="397" y="234"/>
                  </a:lnTo>
                  <a:lnTo>
                    <a:pt x="393" y="236"/>
                  </a:lnTo>
                  <a:lnTo>
                    <a:pt x="392" y="237"/>
                  </a:lnTo>
                  <a:lnTo>
                    <a:pt x="330" y="309"/>
                  </a:lnTo>
                  <a:lnTo>
                    <a:pt x="319" y="309"/>
                  </a:lnTo>
                  <a:lnTo>
                    <a:pt x="319" y="309"/>
                  </a:lnTo>
                  <a:lnTo>
                    <a:pt x="314" y="309"/>
                  </a:lnTo>
                  <a:lnTo>
                    <a:pt x="309" y="310"/>
                  </a:lnTo>
                  <a:lnTo>
                    <a:pt x="301" y="315"/>
                  </a:lnTo>
                  <a:lnTo>
                    <a:pt x="295" y="323"/>
                  </a:lnTo>
                  <a:lnTo>
                    <a:pt x="293" y="328"/>
                  </a:lnTo>
                  <a:lnTo>
                    <a:pt x="293" y="334"/>
                  </a:lnTo>
                  <a:lnTo>
                    <a:pt x="293" y="345"/>
                  </a:lnTo>
                  <a:lnTo>
                    <a:pt x="293" y="345"/>
                  </a:lnTo>
                  <a:lnTo>
                    <a:pt x="293" y="350"/>
                  </a:lnTo>
                  <a:lnTo>
                    <a:pt x="295" y="355"/>
                  </a:lnTo>
                  <a:lnTo>
                    <a:pt x="301" y="363"/>
                  </a:lnTo>
                  <a:lnTo>
                    <a:pt x="309" y="368"/>
                  </a:lnTo>
                  <a:lnTo>
                    <a:pt x="314" y="369"/>
                  </a:lnTo>
                  <a:lnTo>
                    <a:pt x="319" y="371"/>
                  </a:lnTo>
                  <a:lnTo>
                    <a:pt x="542" y="371"/>
                  </a:lnTo>
                  <a:lnTo>
                    <a:pt x="542" y="371"/>
                  </a:lnTo>
                  <a:lnTo>
                    <a:pt x="546" y="369"/>
                  </a:lnTo>
                  <a:lnTo>
                    <a:pt x="551" y="368"/>
                  </a:lnTo>
                  <a:lnTo>
                    <a:pt x="559" y="363"/>
                  </a:lnTo>
                  <a:lnTo>
                    <a:pt x="565" y="355"/>
                  </a:lnTo>
                  <a:lnTo>
                    <a:pt x="567" y="350"/>
                  </a:lnTo>
                  <a:lnTo>
                    <a:pt x="567" y="345"/>
                  </a:lnTo>
                  <a:lnTo>
                    <a:pt x="567" y="334"/>
                  </a:lnTo>
                  <a:lnTo>
                    <a:pt x="567" y="334"/>
                  </a:lnTo>
                  <a:lnTo>
                    <a:pt x="567" y="328"/>
                  </a:lnTo>
                  <a:lnTo>
                    <a:pt x="565" y="323"/>
                  </a:lnTo>
                  <a:lnTo>
                    <a:pt x="559" y="315"/>
                  </a:lnTo>
                  <a:lnTo>
                    <a:pt x="551" y="310"/>
                  </a:lnTo>
                  <a:lnTo>
                    <a:pt x="546" y="309"/>
                  </a:lnTo>
                  <a:lnTo>
                    <a:pt x="542" y="309"/>
                  </a:lnTo>
                  <a:lnTo>
                    <a:pt x="542" y="3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pic>
        <p:nvPicPr>
          <p:cNvPr id="3" name="그래픽 2">
            <a:extLst>
              <a:ext uri="{FF2B5EF4-FFF2-40B4-BE49-F238E27FC236}">
                <a16:creationId xmlns:a16="http://schemas.microsoft.com/office/drawing/2014/main" id="{24978523-0E8C-471C-9B1E-446AE8065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484856" y="2394467"/>
            <a:ext cx="490170" cy="354012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B5272DC9-9006-42E3-8B7F-79F07A53DBB0}"/>
              </a:ext>
            </a:extLst>
          </p:cNvPr>
          <p:cNvGrpSpPr/>
          <p:nvPr/>
        </p:nvGrpSpPr>
        <p:grpSpPr>
          <a:xfrm>
            <a:off x="1249851" y="3684479"/>
            <a:ext cx="678056" cy="724287"/>
            <a:chOff x="1249851" y="3684479"/>
            <a:chExt cx="678056" cy="724287"/>
          </a:xfrm>
        </p:grpSpPr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EC752715-8868-43AE-AA0C-3DC181966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1249851" y="3684479"/>
              <a:ext cx="678056" cy="724287"/>
            </a:xfrm>
            <a:prstGeom prst="rect">
              <a:avLst/>
            </a:prstGeom>
          </p:spPr>
        </p:pic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F9671CB1-1C17-4BB1-A931-FB327F636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1383779" y="3869220"/>
              <a:ext cx="237362" cy="181512"/>
            </a:xfrm>
            <a:prstGeom prst="rect">
              <a:avLst/>
            </a:prstGeom>
          </p:spPr>
        </p:pic>
      </p:grp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45136D7E-511C-4910-98B3-07CC4066CC2A}"/>
              </a:ext>
            </a:extLst>
          </p:cNvPr>
          <p:cNvGrpSpPr/>
          <p:nvPr/>
        </p:nvGrpSpPr>
        <p:grpSpPr>
          <a:xfrm>
            <a:off x="6576850" y="1426531"/>
            <a:ext cx="336436" cy="359375"/>
            <a:chOff x="1249851" y="3684479"/>
            <a:chExt cx="678056" cy="724287"/>
          </a:xfrm>
          <a:solidFill>
            <a:schemeClr val="bg1"/>
          </a:solidFill>
        </p:grpSpPr>
        <p:pic>
          <p:nvPicPr>
            <p:cNvPr id="107" name="그래픽 106">
              <a:extLst>
                <a:ext uri="{FF2B5EF4-FFF2-40B4-BE49-F238E27FC236}">
                  <a16:creationId xmlns:a16="http://schemas.microsoft.com/office/drawing/2014/main" id="{51A05F39-2086-4A10-85BA-7B6EA3B419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1249851" y="3684479"/>
              <a:ext cx="678056" cy="724287"/>
            </a:xfrm>
            <a:prstGeom prst="rect">
              <a:avLst/>
            </a:prstGeom>
          </p:spPr>
        </p:pic>
        <p:pic>
          <p:nvPicPr>
            <p:cNvPr id="108" name="그래픽 107">
              <a:extLst>
                <a:ext uri="{FF2B5EF4-FFF2-40B4-BE49-F238E27FC236}">
                  <a16:creationId xmlns:a16="http://schemas.microsoft.com/office/drawing/2014/main" id="{ABBBEF38-D763-4A54-87A4-2A4A694CB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>
              <a:off x="1383779" y="3869220"/>
              <a:ext cx="237362" cy="181512"/>
            </a:xfrm>
            <a:prstGeom prst="rect">
              <a:avLst/>
            </a:prstGeom>
          </p:spPr>
        </p:pic>
      </p:grpSp>
      <p:grpSp>
        <p:nvGrpSpPr>
          <p:cNvPr id="5" name="그룹 4"/>
          <p:cNvGrpSpPr/>
          <p:nvPr/>
        </p:nvGrpSpPr>
        <p:grpSpPr>
          <a:xfrm>
            <a:off x="1280842" y="4973529"/>
            <a:ext cx="667495" cy="748583"/>
            <a:chOff x="1280842" y="4973529"/>
            <a:chExt cx="667495" cy="748583"/>
          </a:xfrm>
        </p:grpSpPr>
        <p:pic>
          <p:nvPicPr>
            <p:cNvPr id="44" name="그래픽 4">
              <a:extLst>
                <a:ext uri="{FF2B5EF4-FFF2-40B4-BE49-F238E27FC236}">
                  <a16:creationId xmlns:a16="http://schemas.microsoft.com/office/drawing/2014/main" id="{9A0DF968-836A-4BC8-B95B-B4CA34577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p:blipFill>
          <p:spPr>
            <a:xfrm>
              <a:off x="1299596" y="5073371"/>
              <a:ext cx="648741" cy="648741"/>
            </a:xfrm>
            <a:prstGeom prst="rect">
              <a:avLst/>
            </a:prstGeom>
          </p:spPr>
        </p:pic>
        <p:grpSp>
          <p:nvGrpSpPr>
            <p:cNvPr id="45" name="그룹 44"/>
            <p:cNvGrpSpPr/>
            <p:nvPr/>
          </p:nvGrpSpPr>
          <p:grpSpPr>
            <a:xfrm>
              <a:off x="1280842" y="4973529"/>
              <a:ext cx="540000" cy="360677"/>
              <a:chOff x="1934396" y="3013195"/>
              <a:chExt cx="824488" cy="704464"/>
            </a:xfrm>
          </p:grpSpPr>
          <p:sp>
            <p:nvSpPr>
              <p:cNvPr id="46" name="Freeform 6">
                <a:extLst>
                  <a:ext uri="{FF2B5EF4-FFF2-40B4-BE49-F238E27FC236}">
                    <a16:creationId xmlns:a16="http://schemas.microsoft.com/office/drawing/2014/main" id="{5950BBAE-673E-4CC3-BBB2-A9BA39F7906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934396" y="3128832"/>
                <a:ext cx="824488" cy="588827"/>
              </a:xfrm>
              <a:custGeom>
                <a:avLst/>
                <a:gdLst>
                  <a:gd name="T0" fmla="*/ 941 w 1043"/>
                  <a:gd name="T1" fmla="*/ 399 h 667"/>
                  <a:gd name="T2" fmla="*/ 902 w 1043"/>
                  <a:gd name="T3" fmla="*/ 370 h 667"/>
                  <a:gd name="T4" fmla="*/ 855 w 1043"/>
                  <a:gd name="T5" fmla="*/ 333 h 667"/>
                  <a:gd name="T6" fmla="*/ 821 w 1043"/>
                  <a:gd name="T7" fmla="*/ 273 h 667"/>
                  <a:gd name="T8" fmla="*/ 803 w 1043"/>
                  <a:gd name="T9" fmla="*/ 250 h 667"/>
                  <a:gd name="T10" fmla="*/ 767 w 1043"/>
                  <a:gd name="T11" fmla="*/ 260 h 667"/>
                  <a:gd name="T12" fmla="*/ 748 w 1043"/>
                  <a:gd name="T13" fmla="*/ 284 h 667"/>
                  <a:gd name="T14" fmla="*/ 738 w 1043"/>
                  <a:gd name="T15" fmla="*/ 289 h 667"/>
                  <a:gd name="T16" fmla="*/ 701 w 1043"/>
                  <a:gd name="T17" fmla="*/ 279 h 667"/>
                  <a:gd name="T18" fmla="*/ 688 w 1043"/>
                  <a:gd name="T19" fmla="*/ 276 h 667"/>
                  <a:gd name="T20" fmla="*/ 668 w 1043"/>
                  <a:gd name="T21" fmla="*/ 305 h 667"/>
                  <a:gd name="T22" fmla="*/ 574 w 1043"/>
                  <a:gd name="T23" fmla="*/ 336 h 667"/>
                  <a:gd name="T24" fmla="*/ 566 w 1043"/>
                  <a:gd name="T25" fmla="*/ 333 h 667"/>
                  <a:gd name="T26" fmla="*/ 553 w 1043"/>
                  <a:gd name="T27" fmla="*/ 339 h 667"/>
                  <a:gd name="T28" fmla="*/ 433 w 1043"/>
                  <a:gd name="T29" fmla="*/ 328 h 667"/>
                  <a:gd name="T30" fmla="*/ 362 w 1043"/>
                  <a:gd name="T31" fmla="*/ 101 h 667"/>
                  <a:gd name="T32" fmla="*/ 362 w 1043"/>
                  <a:gd name="T33" fmla="*/ 101 h 667"/>
                  <a:gd name="T34" fmla="*/ 349 w 1043"/>
                  <a:gd name="T35" fmla="*/ 60 h 667"/>
                  <a:gd name="T36" fmla="*/ 297 w 1043"/>
                  <a:gd name="T37" fmla="*/ 18 h 667"/>
                  <a:gd name="T38" fmla="*/ 232 w 1043"/>
                  <a:gd name="T39" fmla="*/ 0 h 667"/>
                  <a:gd name="T40" fmla="*/ 219 w 1043"/>
                  <a:gd name="T41" fmla="*/ 2 h 667"/>
                  <a:gd name="T42" fmla="*/ 83 w 1043"/>
                  <a:gd name="T43" fmla="*/ 65 h 667"/>
                  <a:gd name="T44" fmla="*/ 73 w 1043"/>
                  <a:gd name="T45" fmla="*/ 80 h 667"/>
                  <a:gd name="T46" fmla="*/ 44 w 1043"/>
                  <a:gd name="T47" fmla="*/ 221 h 667"/>
                  <a:gd name="T48" fmla="*/ 65 w 1043"/>
                  <a:gd name="T49" fmla="*/ 245 h 667"/>
                  <a:gd name="T50" fmla="*/ 73 w 1043"/>
                  <a:gd name="T51" fmla="*/ 247 h 667"/>
                  <a:gd name="T52" fmla="*/ 96 w 1043"/>
                  <a:gd name="T53" fmla="*/ 232 h 667"/>
                  <a:gd name="T54" fmla="*/ 138 w 1043"/>
                  <a:gd name="T55" fmla="*/ 232 h 667"/>
                  <a:gd name="T56" fmla="*/ 29 w 1043"/>
                  <a:gd name="T57" fmla="*/ 500 h 667"/>
                  <a:gd name="T58" fmla="*/ 26 w 1043"/>
                  <a:gd name="T59" fmla="*/ 539 h 667"/>
                  <a:gd name="T60" fmla="*/ 0 w 1043"/>
                  <a:gd name="T61" fmla="*/ 667 h 667"/>
                  <a:gd name="T62" fmla="*/ 999 w 1043"/>
                  <a:gd name="T63" fmla="*/ 550 h 667"/>
                  <a:gd name="T64" fmla="*/ 493 w 1043"/>
                  <a:gd name="T65" fmla="*/ 417 h 667"/>
                  <a:gd name="T66" fmla="*/ 498 w 1043"/>
                  <a:gd name="T67" fmla="*/ 432 h 667"/>
                  <a:gd name="T68" fmla="*/ 550 w 1043"/>
                  <a:gd name="T69" fmla="*/ 464 h 667"/>
                  <a:gd name="T70" fmla="*/ 506 w 1043"/>
                  <a:gd name="T71" fmla="*/ 474 h 667"/>
                  <a:gd name="T72" fmla="*/ 477 w 1043"/>
                  <a:gd name="T73" fmla="*/ 487 h 667"/>
                  <a:gd name="T74" fmla="*/ 464 w 1043"/>
                  <a:gd name="T75" fmla="*/ 508 h 667"/>
                  <a:gd name="T76" fmla="*/ 438 w 1043"/>
                  <a:gd name="T77" fmla="*/ 537 h 667"/>
                  <a:gd name="T78" fmla="*/ 339 w 1043"/>
                  <a:gd name="T79" fmla="*/ 550 h 667"/>
                  <a:gd name="T80" fmla="*/ 355 w 1043"/>
                  <a:gd name="T81" fmla="*/ 529 h 667"/>
                  <a:gd name="T82" fmla="*/ 355 w 1043"/>
                  <a:gd name="T83" fmla="*/ 378 h 667"/>
                  <a:gd name="T84" fmla="*/ 318 w 1043"/>
                  <a:gd name="T85" fmla="*/ 310 h 667"/>
                  <a:gd name="T86" fmla="*/ 383 w 1043"/>
                  <a:gd name="T87" fmla="*/ 349 h 667"/>
                  <a:gd name="T88" fmla="*/ 399 w 1043"/>
                  <a:gd name="T89" fmla="*/ 362 h 667"/>
                  <a:gd name="T90" fmla="*/ 415 w 1043"/>
                  <a:gd name="T91" fmla="*/ 362 h 667"/>
                  <a:gd name="T92" fmla="*/ 425 w 1043"/>
                  <a:gd name="T93" fmla="*/ 354 h 667"/>
                  <a:gd name="T94" fmla="*/ 289 w 1043"/>
                  <a:gd name="T95" fmla="*/ 187 h 667"/>
                  <a:gd name="T96" fmla="*/ 305 w 1043"/>
                  <a:gd name="T97" fmla="*/ 232 h 667"/>
                  <a:gd name="T98" fmla="*/ 310 w 1043"/>
                  <a:gd name="T99" fmla="*/ 247 h 667"/>
                  <a:gd name="T100" fmla="*/ 276 w 1043"/>
                  <a:gd name="T101" fmla="*/ 247 h 667"/>
                  <a:gd name="T102" fmla="*/ 282 w 1043"/>
                  <a:gd name="T103" fmla="*/ 203 h 667"/>
                  <a:gd name="T104" fmla="*/ 128 w 1043"/>
                  <a:gd name="T105" fmla="*/ 107 h 667"/>
                  <a:gd name="T106" fmla="*/ 143 w 1043"/>
                  <a:gd name="T107" fmla="*/ 195 h 667"/>
                  <a:gd name="T108" fmla="*/ 128 w 1043"/>
                  <a:gd name="T109" fmla="*/ 107 h 667"/>
                  <a:gd name="T110" fmla="*/ 203 w 1043"/>
                  <a:gd name="T111" fmla="*/ 383 h 667"/>
                  <a:gd name="T112" fmla="*/ 211 w 1043"/>
                  <a:gd name="T113" fmla="*/ 279 h 667"/>
                  <a:gd name="T114" fmla="*/ 282 w 1043"/>
                  <a:gd name="T115" fmla="*/ 521 h 667"/>
                  <a:gd name="T116" fmla="*/ 292 w 1043"/>
                  <a:gd name="T117" fmla="*/ 544 h 667"/>
                  <a:gd name="T118" fmla="*/ 78 w 1043"/>
                  <a:gd name="T119" fmla="*/ 55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43" h="667">
                    <a:moveTo>
                      <a:pt x="999" y="550"/>
                    </a:moveTo>
                    <a:lnTo>
                      <a:pt x="941" y="399"/>
                    </a:lnTo>
                    <a:lnTo>
                      <a:pt x="941" y="399"/>
                    </a:lnTo>
                    <a:lnTo>
                      <a:pt x="936" y="393"/>
                    </a:lnTo>
                    <a:lnTo>
                      <a:pt x="936" y="393"/>
                    </a:lnTo>
                    <a:lnTo>
                      <a:pt x="902" y="370"/>
                    </a:lnTo>
                    <a:lnTo>
                      <a:pt x="874" y="352"/>
                    </a:lnTo>
                    <a:lnTo>
                      <a:pt x="855" y="333"/>
                    </a:lnTo>
                    <a:lnTo>
                      <a:pt x="855" y="333"/>
                    </a:lnTo>
                    <a:lnTo>
                      <a:pt x="845" y="315"/>
                    </a:lnTo>
                    <a:lnTo>
                      <a:pt x="832" y="294"/>
                    </a:lnTo>
                    <a:lnTo>
                      <a:pt x="821" y="273"/>
                    </a:lnTo>
                    <a:lnTo>
                      <a:pt x="811" y="255"/>
                    </a:lnTo>
                    <a:lnTo>
                      <a:pt x="811" y="255"/>
                    </a:lnTo>
                    <a:lnTo>
                      <a:pt x="803" y="250"/>
                    </a:lnTo>
                    <a:lnTo>
                      <a:pt x="793" y="250"/>
                    </a:lnTo>
                    <a:lnTo>
                      <a:pt x="780" y="253"/>
                    </a:lnTo>
                    <a:lnTo>
                      <a:pt x="767" y="260"/>
                    </a:lnTo>
                    <a:lnTo>
                      <a:pt x="767" y="260"/>
                    </a:lnTo>
                    <a:lnTo>
                      <a:pt x="756" y="276"/>
                    </a:lnTo>
                    <a:lnTo>
                      <a:pt x="748" y="284"/>
                    </a:lnTo>
                    <a:lnTo>
                      <a:pt x="743" y="289"/>
                    </a:lnTo>
                    <a:lnTo>
                      <a:pt x="738" y="289"/>
                    </a:lnTo>
                    <a:lnTo>
                      <a:pt x="738" y="289"/>
                    </a:lnTo>
                    <a:lnTo>
                      <a:pt x="722" y="286"/>
                    </a:lnTo>
                    <a:lnTo>
                      <a:pt x="709" y="284"/>
                    </a:lnTo>
                    <a:lnTo>
                      <a:pt x="701" y="279"/>
                    </a:lnTo>
                    <a:lnTo>
                      <a:pt x="694" y="276"/>
                    </a:lnTo>
                    <a:lnTo>
                      <a:pt x="694" y="276"/>
                    </a:lnTo>
                    <a:lnTo>
                      <a:pt x="688" y="276"/>
                    </a:lnTo>
                    <a:lnTo>
                      <a:pt x="683" y="279"/>
                    </a:lnTo>
                    <a:lnTo>
                      <a:pt x="675" y="289"/>
                    </a:lnTo>
                    <a:lnTo>
                      <a:pt x="668" y="305"/>
                    </a:lnTo>
                    <a:lnTo>
                      <a:pt x="639" y="367"/>
                    </a:lnTo>
                    <a:lnTo>
                      <a:pt x="628" y="380"/>
                    </a:lnTo>
                    <a:lnTo>
                      <a:pt x="574" y="336"/>
                    </a:lnTo>
                    <a:lnTo>
                      <a:pt x="574" y="336"/>
                    </a:lnTo>
                    <a:lnTo>
                      <a:pt x="568" y="333"/>
                    </a:lnTo>
                    <a:lnTo>
                      <a:pt x="566" y="333"/>
                    </a:lnTo>
                    <a:lnTo>
                      <a:pt x="566" y="333"/>
                    </a:lnTo>
                    <a:lnTo>
                      <a:pt x="558" y="333"/>
                    </a:lnTo>
                    <a:lnTo>
                      <a:pt x="553" y="339"/>
                    </a:lnTo>
                    <a:lnTo>
                      <a:pt x="529" y="367"/>
                    </a:lnTo>
                    <a:lnTo>
                      <a:pt x="433" y="328"/>
                    </a:lnTo>
                    <a:lnTo>
                      <a:pt x="433" y="328"/>
                    </a:lnTo>
                    <a:lnTo>
                      <a:pt x="430" y="315"/>
                    </a:lnTo>
                    <a:lnTo>
                      <a:pt x="362" y="221"/>
                    </a:lnTo>
                    <a:lnTo>
                      <a:pt x="362" y="101"/>
                    </a:lnTo>
                    <a:lnTo>
                      <a:pt x="362" y="101"/>
                    </a:lnTo>
                    <a:lnTo>
                      <a:pt x="362" y="101"/>
                    </a:lnTo>
                    <a:lnTo>
                      <a:pt x="362" y="101"/>
                    </a:lnTo>
                    <a:lnTo>
                      <a:pt x="362" y="91"/>
                    </a:lnTo>
                    <a:lnTo>
                      <a:pt x="360" y="80"/>
                    </a:lnTo>
                    <a:lnTo>
                      <a:pt x="349" y="60"/>
                    </a:lnTo>
                    <a:lnTo>
                      <a:pt x="336" y="44"/>
                    </a:lnTo>
                    <a:lnTo>
                      <a:pt x="318" y="28"/>
                    </a:lnTo>
                    <a:lnTo>
                      <a:pt x="297" y="18"/>
                    </a:lnTo>
                    <a:lnTo>
                      <a:pt x="276" y="7"/>
                    </a:lnTo>
                    <a:lnTo>
                      <a:pt x="253" y="2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19" y="2"/>
                    </a:lnTo>
                    <a:lnTo>
                      <a:pt x="89" y="60"/>
                    </a:lnTo>
                    <a:lnTo>
                      <a:pt x="89" y="60"/>
                    </a:lnTo>
                    <a:lnTo>
                      <a:pt x="83" y="65"/>
                    </a:lnTo>
                    <a:lnTo>
                      <a:pt x="78" y="67"/>
                    </a:lnTo>
                    <a:lnTo>
                      <a:pt x="76" y="75"/>
                    </a:lnTo>
                    <a:lnTo>
                      <a:pt x="73" y="80"/>
                    </a:lnTo>
                    <a:lnTo>
                      <a:pt x="44" y="211"/>
                    </a:lnTo>
                    <a:lnTo>
                      <a:pt x="44" y="211"/>
                    </a:lnTo>
                    <a:lnTo>
                      <a:pt x="44" y="221"/>
                    </a:lnTo>
                    <a:lnTo>
                      <a:pt x="47" y="232"/>
                    </a:lnTo>
                    <a:lnTo>
                      <a:pt x="55" y="242"/>
                    </a:lnTo>
                    <a:lnTo>
                      <a:pt x="65" y="245"/>
                    </a:lnTo>
                    <a:lnTo>
                      <a:pt x="65" y="245"/>
                    </a:lnTo>
                    <a:lnTo>
                      <a:pt x="73" y="247"/>
                    </a:lnTo>
                    <a:lnTo>
                      <a:pt x="73" y="247"/>
                    </a:lnTo>
                    <a:lnTo>
                      <a:pt x="81" y="245"/>
                    </a:lnTo>
                    <a:lnTo>
                      <a:pt x="91" y="239"/>
                    </a:lnTo>
                    <a:lnTo>
                      <a:pt x="96" y="232"/>
                    </a:lnTo>
                    <a:lnTo>
                      <a:pt x="102" y="224"/>
                    </a:lnTo>
                    <a:lnTo>
                      <a:pt x="102" y="216"/>
                    </a:lnTo>
                    <a:lnTo>
                      <a:pt x="138" y="232"/>
                    </a:lnTo>
                    <a:lnTo>
                      <a:pt x="138" y="349"/>
                    </a:lnTo>
                    <a:lnTo>
                      <a:pt x="29" y="500"/>
                    </a:lnTo>
                    <a:lnTo>
                      <a:pt x="29" y="500"/>
                    </a:lnTo>
                    <a:lnTo>
                      <a:pt x="23" y="513"/>
                    </a:lnTo>
                    <a:lnTo>
                      <a:pt x="23" y="526"/>
                    </a:lnTo>
                    <a:lnTo>
                      <a:pt x="26" y="539"/>
                    </a:lnTo>
                    <a:lnTo>
                      <a:pt x="37" y="550"/>
                    </a:lnTo>
                    <a:lnTo>
                      <a:pt x="0" y="550"/>
                    </a:lnTo>
                    <a:lnTo>
                      <a:pt x="0" y="667"/>
                    </a:lnTo>
                    <a:lnTo>
                      <a:pt x="1043" y="667"/>
                    </a:lnTo>
                    <a:lnTo>
                      <a:pt x="1043" y="550"/>
                    </a:lnTo>
                    <a:lnTo>
                      <a:pt x="999" y="550"/>
                    </a:lnTo>
                    <a:close/>
                    <a:moveTo>
                      <a:pt x="495" y="412"/>
                    </a:moveTo>
                    <a:lnTo>
                      <a:pt x="495" y="412"/>
                    </a:lnTo>
                    <a:lnTo>
                      <a:pt x="493" y="417"/>
                    </a:lnTo>
                    <a:lnTo>
                      <a:pt x="493" y="425"/>
                    </a:lnTo>
                    <a:lnTo>
                      <a:pt x="493" y="425"/>
                    </a:lnTo>
                    <a:lnTo>
                      <a:pt x="498" y="432"/>
                    </a:lnTo>
                    <a:lnTo>
                      <a:pt x="506" y="435"/>
                    </a:lnTo>
                    <a:lnTo>
                      <a:pt x="568" y="443"/>
                    </a:lnTo>
                    <a:lnTo>
                      <a:pt x="550" y="464"/>
                    </a:lnTo>
                    <a:lnTo>
                      <a:pt x="550" y="464"/>
                    </a:lnTo>
                    <a:lnTo>
                      <a:pt x="527" y="469"/>
                    </a:lnTo>
                    <a:lnTo>
                      <a:pt x="506" y="474"/>
                    </a:lnTo>
                    <a:lnTo>
                      <a:pt x="493" y="477"/>
                    </a:lnTo>
                    <a:lnTo>
                      <a:pt x="493" y="477"/>
                    </a:lnTo>
                    <a:lnTo>
                      <a:pt x="477" y="487"/>
                    </a:lnTo>
                    <a:lnTo>
                      <a:pt x="469" y="495"/>
                    </a:lnTo>
                    <a:lnTo>
                      <a:pt x="464" y="503"/>
                    </a:lnTo>
                    <a:lnTo>
                      <a:pt x="464" y="508"/>
                    </a:lnTo>
                    <a:lnTo>
                      <a:pt x="464" y="508"/>
                    </a:lnTo>
                    <a:lnTo>
                      <a:pt x="451" y="524"/>
                    </a:lnTo>
                    <a:lnTo>
                      <a:pt x="438" y="537"/>
                    </a:lnTo>
                    <a:lnTo>
                      <a:pt x="420" y="550"/>
                    </a:lnTo>
                    <a:lnTo>
                      <a:pt x="339" y="550"/>
                    </a:lnTo>
                    <a:lnTo>
                      <a:pt x="339" y="550"/>
                    </a:lnTo>
                    <a:lnTo>
                      <a:pt x="347" y="544"/>
                    </a:lnTo>
                    <a:lnTo>
                      <a:pt x="352" y="537"/>
                    </a:lnTo>
                    <a:lnTo>
                      <a:pt x="355" y="529"/>
                    </a:lnTo>
                    <a:lnTo>
                      <a:pt x="355" y="521"/>
                    </a:lnTo>
                    <a:lnTo>
                      <a:pt x="355" y="378"/>
                    </a:lnTo>
                    <a:lnTo>
                      <a:pt x="355" y="378"/>
                    </a:lnTo>
                    <a:lnTo>
                      <a:pt x="355" y="367"/>
                    </a:lnTo>
                    <a:lnTo>
                      <a:pt x="349" y="357"/>
                    </a:lnTo>
                    <a:lnTo>
                      <a:pt x="318" y="310"/>
                    </a:lnTo>
                    <a:lnTo>
                      <a:pt x="368" y="331"/>
                    </a:lnTo>
                    <a:lnTo>
                      <a:pt x="383" y="349"/>
                    </a:lnTo>
                    <a:lnTo>
                      <a:pt x="383" y="349"/>
                    </a:lnTo>
                    <a:lnTo>
                      <a:pt x="386" y="354"/>
                    </a:lnTo>
                    <a:lnTo>
                      <a:pt x="394" y="359"/>
                    </a:lnTo>
                    <a:lnTo>
                      <a:pt x="399" y="362"/>
                    </a:lnTo>
                    <a:lnTo>
                      <a:pt x="407" y="362"/>
                    </a:lnTo>
                    <a:lnTo>
                      <a:pt x="407" y="362"/>
                    </a:lnTo>
                    <a:lnTo>
                      <a:pt x="415" y="362"/>
                    </a:lnTo>
                    <a:lnTo>
                      <a:pt x="422" y="357"/>
                    </a:lnTo>
                    <a:lnTo>
                      <a:pt x="422" y="357"/>
                    </a:lnTo>
                    <a:lnTo>
                      <a:pt x="425" y="354"/>
                    </a:lnTo>
                    <a:lnTo>
                      <a:pt x="511" y="391"/>
                    </a:lnTo>
                    <a:lnTo>
                      <a:pt x="495" y="412"/>
                    </a:lnTo>
                    <a:close/>
                    <a:moveTo>
                      <a:pt x="289" y="187"/>
                    </a:moveTo>
                    <a:lnTo>
                      <a:pt x="289" y="187"/>
                    </a:lnTo>
                    <a:lnTo>
                      <a:pt x="305" y="169"/>
                    </a:lnTo>
                    <a:lnTo>
                      <a:pt x="305" y="232"/>
                    </a:lnTo>
                    <a:lnTo>
                      <a:pt x="305" y="232"/>
                    </a:lnTo>
                    <a:lnTo>
                      <a:pt x="305" y="239"/>
                    </a:lnTo>
                    <a:lnTo>
                      <a:pt x="310" y="247"/>
                    </a:lnTo>
                    <a:lnTo>
                      <a:pt x="336" y="286"/>
                    </a:lnTo>
                    <a:lnTo>
                      <a:pt x="287" y="266"/>
                    </a:lnTo>
                    <a:lnTo>
                      <a:pt x="276" y="247"/>
                    </a:lnTo>
                    <a:lnTo>
                      <a:pt x="276" y="216"/>
                    </a:lnTo>
                    <a:lnTo>
                      <a:pt x="276" y="216"/>
                    </a:lnTo>
                    <a:lnTo>
                      <a:pt x="282" y="203"/>
                    </a:lnTo>
                    <a:lnTo>
                      <a:pt x="289" y="187"/>
                    </a:lnTo>
                    <a:lnTo>
                      <a:pt x="289" y="187"/>
                    </a:lnTo>
                    <a:close/>
                    <a:moveTo>
                      <a:pt x="128" y="107"/>
                    </a:moveTo>
                    <a:lnTo>
                      <a:pt x="198" y="75"/>
                    </a:lnTo>
                    <a:lnTo>
                      <a:pt x="143" y="195"/>
                    </a:lnTo>
                    <a:lnTo>
                      <a:pt x="143" y="195"/>
                    </a:lnTo>
                    <a:lnTo>
                      <a:pt x="141" y="203"/>
                    </a:lnTo>
                    <a:lnTo>
                      <a:pt x="110" y="187"/>
                    </a:lnTo>
                    <a:lnTo>
                      <a:pt x="128" y="107"/>
                    </a:lnTo>
                    <a:close/>
                    <a:moveTo>
                      <a:pt x="86" y="542"/>
                    </a:moveTo>
                    <a:lnTo>
                      <a:pt x="203" y="383"/>
                    </a:lnTo>
                    <a:lnTo>
                      <a:pt x="203" y="383"/>
                    </a:lnTo>
                    <a:lnTo>
                      <a:pt x="209" y="372"/>
                    </a:lnTo>
                    <a:lnTo>
                      <a:pt x="211" y="362"/>
                    </a:lnTo>
                    <a:lnTo>
                      <a:pt x="211" y="279"/>
                    </a:lnTo>
                    <a:lnTo>
                      <a:pt x="282" y="388"/>
                    </a:lnTo>
                    <a:lnTo>
                      <a:pt x="282" y="521"/>
                    </a:lnTo>
                    <a:lnTo>
                      <a:pt x="282" y="521"/>
                    </a:lnTo>
                    <a:lnTo>
                      <a:pt x="284" y="529"/>
                    </a:lnTo>
                    <a:lnTo>
                      <a:pt x="287" y="537"/>
                    </a:lnTo>
                    <a:lnTo>
                      <a:pt x="292" y="544"/>
                    </a:lnTo>
                    <a:lnTo>
                      <a:pt x="297" y="550"/>
                    </a:lnTo>
                    <a:lnTo>
                      <a:pt x="78" y="550"/>
                    </a:lnTo>
                    <a:lnTo>
                      <a:pt x="78" y="550"/>
                    </a:lnTo>
                    <a:lnTo>
                      <a:pt x="86" y="542"/>
                    </a:lnTo>
                    <a:lnTo>
                      <a:pt x="86" y="5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7" name="Freeform 7">
                <a:extLst>
                  <a:ext uri="{FF2B5EF4-FFF2-40B4-BE49-F238E27FC236}">
                    <a16:creationId xmlns:a16="http://schemas.microsoft.com/office/drawing/2014/main" id="{DD030E5D-00B7-48D1-AF04-FA12D53627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3758" y="3013195"/>
                <a:ext cx="102765" cy="115647"/>
              </a:xfrm>
              <a:custGeom>
                <a:avLst/>
                <a:gdLst>
                  <a:gd name="T0" fmla="*/ 65 w 130"/>
                  <a:gd name="T1" fmla="*/ 0 h 131"/>
                  <a:gd name="T2" fmla="*/ 65 w 130"/>
                  <a:gd name="T3" fmla="*/ 0 h 131"/>
                  <a:gd name="T4" fmla="*/ 78 w 130"/>
                  <a:gd name="T5" fmla="*/ 3 h 131"/>
                  <a:gd name="T6" fmla="*/ 91 w 130"/>
                  <a:gd name="T7" fmla="*/ 6 h 131"/>
                  <a:gd name="T8" fmla="*/ 101 w 130"/>
                  <a:gd name="T9" fmla="*/ 11 h 131"/>
                  <a:gd name="T10" fmla="*/ 112 w 130"/>
                  <a:gd name="T11" fmla="*/ 19 h 131"/>
                  <a:gd name="T12" fmla="*/ 120 w 130"/>
                  <a:gd name="T13" fmla="*/ 29 h 131"/>
                  <a:gd name="T14" fmla="*/ 125 w 130"/>
                  <a:gd name="T15" fmla="*/ 39 h 131"/>
                  <a:gd name="T16" fmla="*/ 128 w 130"/>
                  <a:gd name="T17" fmla="*/ 52 h 131"/>
                  <a:gd name="T18" fmla="*/ 130 w 130"/>
                  <a:gd name="T19" fmla="*/ 66 h 131"/>
                  <a:gd name="T20" fmla="*/ 130 w 130"/>
                  <a:gd name="T21" fmla="*/ 66 h 131"/>
                  <a:gd name="T22" fmla="*/ 128 w 130"/>
                  <a:gd name="T23" fmla="*/ 79 h 131"/>
                  <a:gd name="T24" fmla="*/ 125 w 130"/>
                  <a:gd name="T25" fmla="*/ 92 h 131"/>
                  <a:gd name="T26" fmla="*/ 120 w 130"/>
                  <a:gd name="T27" fmla="*/ 102 h 131"/>
                  <a:gd name="T28" fmla="*/ 112 w 130"/>
                  <a:gd name="T29" fmla="*/ 112 h 131"/>
                  <a:gd name="T30" fmla="*/ 101 w 130"/>
                  <a:gd name="T31" fmla="*/ 120 h 131"/>
                  <a:gd name="T32" fmla="*/ 91 w 130"/>
                  <a:gd name="T33" fmla="*/ 125 h 131"/>
                  <a:gd name="T34" fmla="*/ 78 w 130"/>
                  <a:gd name="T35" fmla="*/ 131 h 131"/>
                  <a:gd name="T36" fmla="*/ 65 w 130"/>
                  <a:gd name="T37" fmla="*/ 131 h 131"/>
                  <a:gd name="T38" fmla="*/ 65 w 130"/>
                  <a:gd name="T39" fmla="*/ 131 h 131"/>
                  <a:gd name="T40" fmla="*/ 52 w 130"/>
                  <a:gd name="T41" fmla="*/ 131 h 131"/>
                  <a:gd name="T42" fmla="*/ 39 w 130"/>
                  <a:gd name="T43" fmla="*/ 125 h 131"/>
                  <a:gd name="T44" fmla="*/ 28 w 130"/>
                  <a:gd name="T45" fmla="*/ 120 h 131"/>
                  <a:gd name="T46" fmla="*/ 18 w 130"/>
                  <a:gd name="T47" fmla="*/ 112 h 131"/>
                  <a:gd name="T48" fmla="*/ 10 w 130"/>
                  <a:gd name="T49" fmla="*/ 102 h 131"/>
                  <a:gd name="T50" fmla="*/ 5 w 130"/>
                  <a:gd name="T51" fmla="*/ 92 h 131"/>
                  <a:gd name="T52" fmla="*/ 2 w 130"/>
                  <a:gd name="T53" fmla="*/ 79 h 131"/>
                  <a:gd name="T54" fmla="*/ 0 w 130"/>
                  <a:gd name="T55" fmla="*/ 66 h 131"/>
                  <a:gd name="T56" fmla="*/ 0 w 130"/>
                  <a:gd name="T57" fmla="*/ 66 h 131"/>
                  <a:gd name="T58" fmla="*/ 2 w 130"/>
                  <a:gd name="T59" fmla="*/ 52 h 131"/>
                  <a:gd name="T60" fmla="*/ 5 w 130"/>
                  <a:gd name="T61" fmla="*/ 39 h 131"/>
                  <a:gd name="T62" fmla="*/ 10 w 130"/>
                  <a:gd name="T63" fmla="*/ 29 h 131"/>
                  <a:gd name="T64" fmla="*/ 18 w 130"/>
                  <a:gd name="T65" fmla="*/ 19 h 131"/>
                  <a:gd name="T66" fmla="*/ 28 w 130"/>
                  <a:gd name="T67" fmla="*/ 11 h 131"/>
                  <a:gd name="T68" fmla="*/ 39 w 130"/>
                  <a:gd name="T69" fmla="*/ 6 h 131"/>
                  <a:gd name="T70" fmla="*/ 52 w 130"/>
                  <a:gd name="T71" fmla="*/ 3 h 131"/>
                  <a:gd name="T72" fmla="*/ 65 w 130"/>
                  <a:gd name="T73" fmla="*/ 0 h 131"/>
                  <a:gd name="T74" fmla="*/ 65 w 130"/>
                  <a:gd name="T7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0" h="131">
                    <a:moveTo>
                      <a:pt x="65" y="0"/>
                    </a:moveTo>
                    <a:lnTo>
                      <a:pt x="65" y="0"/>
                    </a:lnTo>
                    <a:lnTo>
                      <a:pt x="78" y="3"/>
                    </a:lnTo>
                    <a:lnTo>
                      <a:pt x="91" y="6"/>
                    </a:lnTo>
                    <a:lnTo>
                      <a:pt x="101" y="11"/>
                    </a:lnTo>
                    <a:lnTo>
                      <a:pt x="112" y="19"/>
                    </a:lnTo>
                    <a:lnTo>
                      <a:pt x="120" y="29"/>
                    </a:lnTo>
                    <a:lnTo>
                      <a:pt x="125" y="39"/>
                    </a:lnTo>
                    <a:lnTo>
                      <a:pt x="128" y="52"/>
                    </a:lnTo>
                    <a:lnTo>
                      <a:pt x="130" y="66"/>
                    </a:lnTo>
                    <a:lnTo>
                      <a:pt x="130" y="66"/>
                    </a:lnTo>
                    <a:lnTo>
                      <a:pt x="128" y="79"/>
                    </a:lnTo>
                    <a:lnTo>
                      <a:pt x="125" y="92"/>
                    </a:lnTo>
                    <a:lnTo>
                      <a:pt x="120" y="102"/>
                    </a:lnTo>
                    <a:lnTo>
                      <a:pt x="112" y="112"/>
                    </a:lnTo>
                    <a:lnTo>
                      <a:pt x="101" y="120"/>
                    </a:lnTo>
                    <a:lnTo>
                      <a:pt x="91" y="125"/>
                    </a:lnTo>
                    <a:lnTo>
                      <a:pt x="78" y="131"/>
                    </a:lnTo>
                    <a:lnTo>
                      <a:pt x="65" y="131"/>
                    </a:lnTo>
                    <a:lnTo>
                      <a:pt x="65" y="131"/>
                    </a:lnTo>
                    <a:lnTo>
                      <a:pt x="52" y="131"/>
                    </a:lnTo>
                    <a:lnTo>
                      <a:pt x="39" y="125"/>
                    </a:lnTo>
                    <a:lnTo>
                      <a:pt x="28" y="120"/>
                    </a:lnTo>
                    <a:lnTo>
                      <a:pt x="18" y="112"/>
                    </a:lnTo>
                    <a:lnTo>
                      <a:pt x="10" y="102"/>
                    </a:lnTo>
                    <a:lnTo>
                      <a:pt x="5" y="92"/>
                    </a:lnTo>
                    <a:lnTo>
                      <a:pt x="2" y="79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2" y="52"/>
                    </a:lnTo>
                    <a:lnTo>
                      <a:pt x="5" y="39"/>
                    </a:lnTo>
                    <a:lnTo>
                      <a:pt x="10" y="29"/>
                    </a:lnTo>
                    <a:lnTo>
                      <a:pt x="18" y="19"/>
                    </a:lnTo>
                    <a:lnTo>
                      <a:pt x="28" y="11"/>
                    </a:lnTo>
                    <a:lnTo>
                      <a:pt x="39" y="6"/>
                    </a:lnTo>
                    <a:lnTo>
                      <a:pt x="52" y="3"/>
                    </a:lnTo>
                    <a:lnTo>
                      <a:pt x="65" y="0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480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222030" y="401916"/>
            <a:ext cx="7629870" cy="568731"/>
          </a:xfrm>
        </p:spPr>
        <p:txBody>
          <a:bodyPr/>
          <a:lstStyle/>
          <a:p>
            <a:r>
              <a:rPr lang="ko-KR" altLang="en-US" sz="3200" dirty="0" smtClean="0"/>
              <a:t>부패</a:t>
            </a:r>
            <a:r>
              <a:rPr lang="en-US" altLang="ko-KR" sz="3200" dirty="0" smtClean="0"/>
              <a:t>·</a:t>
            </a:r>
            <a:r>
              <a:rPr lang="ko-KR" altLang="en-US" sz="3200" dirty="0" smtClean="0"/>
              <a:t>공익신고 </a:t>
            </a:r>
            <a:r>
              <a:rPr lang="ko-KR" altLang="en-US" sz="3200" dirty="0"/>
              <a:t>처리시 유의사항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2192783" y="1420424"/>
            <a:ext cx="7200597" cy="2610399"/>
          </a:xfrm>
          <a:prstGeom prst="roundRect">
            <a:avLst>
              <a:gd name="adj" fmla="val 3579"/>
            </a:avLst>
          </a:prstGeom>
          <a:gradFill>
            <a:gsLst>
              <a:gs pos="25000">
                <a:schemeClr val="bg1"/>
              </a:gs>
              <a:gs pos="84000">
                <a:srgbClr val="8FB2D1">
                  <a:lumMod val="12000"/>
                  <a:lumOff val="88000"/>
                  <a:alpha val="80000"/>
                </a:srgbClr>
              </a:gs>
            </a:gsLst>
            <a:lin ang="0" scaled="0"/>
          </a:gradFill>
          <a:ln w="19050">
            <a:solidFill>
              <a:schemeClr val="accent1">
                <a:lumMod val="40000"/>
                <a:lumOff val="6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33333"/>
              </a:solidFill>
              <a:ea typeface="KoPub돋움체 Bold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C0796A4-DBCF-4F51-8ED1-586EBACC2796}"/>
              </a:ext>
            </a:extLst>
          </p:cNvPr>
          <p:cNvGrpSpPr/>
          <p:nvPr/>
        </p:nvGrpSpPr>
        <p:grpSpPr>
          <a:xfrm>
            <a:off x="455142" y="1455937"/>
            <a:ext cx="1543411" cy="2299469"/>
            <a:chOff x="4116031" y="1378307"/>
            <a:chExt cx="1373074" cy="1584835"/>
          </a:xfrm>
        </p:grpSpPr>
        <p:sp>
          <p:nvSpPr>
            <p:cNvPr id="6" name="사각형: 둥근 위쪽 모서리 83">
              <a:extLst>
                <a:ext uri="{FF2B5EF4-FFF2-40B4-BE49-F238E27FC236}">
                  <a16:creationId xmlns:a16="http://schemas.microsoft.com/office/drawing/2014/main" id="{90B41102-3146-4A2B-B4A3-CFC8AF43075A}"/>
                </a:ext>
              </a:extLst>
            </p:cNvPr>
            <p:cNvSpPr/>
            <p:nvPr/>
          </p:nvSpPr>
          <p:spPr>
            <a:xfrm rot="10800000" flipV="1">
              <a:off x="4116031" y="1378307"/>
              <a:ext cx="1373074" cy="1584835"/>
            </a:xfrm>
            <a:prstGeom prst="round2SameRect">
              <a:avLst>
                <a:gd name="adj1" fmla="val 16667"/>
                <a:gd name="adj2" fmla="val 13763"/>
              </a:avLst>
            </a:prstGeom>
            <a:gradFill>
              <a:gsLst>
                <a:gs pos="0">
                  <a:srgbClr val="77A1C7"/>
                </a:gs>
                <a:gs pos="77000">
                  <a:srgbClr val="5095C0">
                    <a:lumMod val="8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ot="0" spcFirstLastPara="0" vertOverflow="overflow" horzOverflow="overflow" vert="horz" wrap="non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fontAlgn="base" latinLnBrk="0">
                <a:lnSpc>
                  <a:spcPct val="115000"/>
                </a:lnSpc>
                <a:spcBef>
                  <a:spcPct val="0"/>
                </a:spcBef>
                <a:spcAft>
                  <a:spcPts val="750"/>
                </a:spcAft>
              </a:pPr>
              <a:endParaRPr kumimoji="1" lang="ko-KR" altLang="en-US" sz="2000" b="1" spc="-2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AFC502EA-01E0-47A0-8BE3-DB82ED6F9456}"/>
                </a:ext>
              </a:extLst>
            </p:cNvPr>
            <p:cNvSpPr/>
            <p:nvPr/>
          </p:nvSpPr>
          <p:spPr>
            <a:xfrm>
              <a:off x="4164297" y="1564083"/>
              <a:ext cx="1324808" cy="10017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US" altLang="ko-KR" b="1" dirty="0" smtClean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000" b="1" dirty="0" smtClean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비밀보장</a:t>
              </a:r>
              <a:endParaRPr lang="en-US" altLang="ko-KR" sz="2000" b="1" dirty="0" smtClean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000" b="1" dirty="0" smtClean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준수</a:t>
              </a:r>
              <a:endParaRPr lang="ko-KR" altLang="en-US" sz="2000" b="1" dirty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2287870" y="1600560"/>
            <a:ext cx="6576212" cy="9028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0" h="0"/>
          </a:sp3d>
        </p:spPr>
        <p:txBody>
          <a:bodyPr wrap="square" lIns="0" tIns="0" rIns="0" bIns="0">
            <a:spAutoFit/>
            <a:sp3d extrusionH="6350"/>
          </a:bodyPr>
          <a:lstStyle/>
          <a:p>
            <a:pPr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ü"/>
            </a:pP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  </a:t>
            </a:r>
            <a:r>
              <a:rPr lang="ko-KR" altLang="en-US" dirty="0" err="1" smtClean="0">
                <a:latin typeface="나눔고딕" pitchFamily="50" charset="-127"/>
                <a:ea typeface="나눔고딕" pitchFamily="50" charset="-127"/>
              </a:rPr>
              <a:t>신고자나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 협조자 등의 </a:t>
            </a:r>
            <a:r>
              <a:rPr lang="ko-KR" altLang="en-US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인적사항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임의 </a:t>
            </a:r>
            <a:r>
              <a:rPr lang="ko-KR" altLang="en-US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노출</a:t>
            </a:r>
            <a:r>
              <a:rPr lang="en-US" altLang="ko-KR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공개</a:t>
            </a:r>
            <a:r>
              <a:rPr lang="en-US" altLang="ko-KR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b="1" dirty="0" smtClean="0"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보도 금지</a:t>
            </a:r>
            <a:endParaRPr lang="en-US" altLang="ko-KR" b="1" dirty="0" smtClean="0">
              <a:solidFill>
                <a:schemeClr val="accent5">
                  <a:lumMod val="50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 marL="447675" indent="-447675">
              <a:spcBef>
                <a:spcPts val="400"/>
              </a:spcBef>
              <a:spcAft>
                <a:spcPts val="400"/>
              </a:spcAft>
            </a:pPr>
            <a:r>
              <a:rPr lang="en-US" altLang="ko-KR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b="1" dirty="0" smtClean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   </a:t>
            </a:r>
            <a:r>
              <a:rPr lang="en-US" altLang="ko-KR" sz="16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공익신고의 경우</a:t>
            </a:r>
            <a:r>
              <a:rPr lang="en-US" altLang="ko-KR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 조사결과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공익침해행위가 발견되기 전에는 신고내용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피신고자 인적사항 포함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공개 금지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287869" y="2660559"/>
            <a:ext cx="6949437" cy="10823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0" h="0"/>
          </a:sp3d>
        </p:spPr>
        <p:txBody>
          <a:bodyPr wrap="square" lIns="0" tIns="0" rIns="0" bIns="0">
            <a:spAutoFit/>
            <a:sp3d extrusionH="6350"/>
          </a:bodyPr>
          <a:lstStyle/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r>
              <a:rPr lang="en-US" altLang="ko-KR" sz="1600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수사</a:t>
            </a:r>
            <a:r>
              <a:rPr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조</a:t>
            </a:r>
            <a:r>
              <a:rPr lang="ko-KR" altLang="en-US" sz="1600" b="1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사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기관에 이첩</a:t>
            </a:r>
            <a:r>
              <a:rPr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송부 </a:t>
            </a:r>
            <a:r>
              <a:rPr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 수사기관에 고발하는 경우</a:t>
            </a:r>
            <a:r>
              <a:rPr lang="en-US" altLang="ko-KR" sz="1600" b="1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) 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신고자가 동의하지 않는 경우 신고자의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성명이나 신고자 유추가능 사항은 반드시 삭제 </a:t>
            </a:r>
            <a:r>
              <a:rPr lang="en-US" altLang="ko-KR" b="1" dirty="0">
                <a:solidFill>
                  <a:srgbClr val="0070C0"/>
                </a:solidFill>
                <a:latin typeface="나눔고딕 ExtraBold" pitchFamily="50" charset="-127"/>
                <a:ea typeface="나눔고딕 ExtraBold" pitchFamily="50" charset="-127"/>
              </a:rPr>
              <a:t>!!</a:t>
            </a:r>
          </a:p>
          <a:p>
            <a:pPr marL="354013" indent="-354013"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§"/>
            </a:pPr>
            <a:endParaRPr lang="en-US" altLang="ko-KR" sz="300" dirty="0" smtClean="0">
              <a:solidFill>
                <a:schemeClr val="tx1">
                  <a:lumMod val="95000"/>
                  <a:lumOff val="5000"/>
                </a:schemeClr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spcBef>
                <a:spcPts val="400"/>
              </a:spcBef>
              <a:buFont typeface="Wingdings" pitchFamily="2" charset="2"/>
              <a:buChar char="§"/>
            </a:pPr>
            <a:r>
              <a:rPr lang="ko-KR" alt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신고자로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 가장해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유선으로 신고내용 등을 묻는 경우 주의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요망 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!!</a:t>
            </a:r>
            <a:endParaRPr lang="ko-KR" altLang="en-US" dirty="0" smtClean="0">
              <a:solidFill>
                <a:schemeClr val="tx1">
                  <a:lumMod val="95000"/>
                  <a:lumOff val="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192783" y="4182650"/>
            <a:ext cx="7200597" cy="2045619"/>
          </a:xfrm>
          <a:prstGeom prst="roundRect">
            <a:avLst>
              <a:gd name="adj" fmla="val 3579"/>
            </a:avLst>
          </a:prstGeom>
          <a:gradFill>
            <a:gsLst>
              <a:gs pos="25000">
                <a:schemeClr val="bg1"/>
              </a:gs>
              <a:gs pos="84000">
                <a:srgbClr val="8FB2D1">
                  <a:lumMod val="12000"/>
                  <a:lumOff val="88000"/>
                  <a:alpha val="80000"/>
                </a:srgbClr>
              </a:gs>
            </a:gsLst>
            <a:lin ang="0" scaled="0"/>
          </a:gradFill>
          <a:ln w="19050">
            <a:solidFill>
              <a:schemeClr val="accent1">
                <a:lumMod val="40000"/>
                <a:lumOff val="6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333333"/>
              </a:solidFill>
              <a:ea typeface="KoPub돋움체 Bold" panose="02020603020101020101" pitchFamily="18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1C0796A4-DBCF-4F51-8ED1-586EBACC2796}"/>
              </a:ext>
            </a:extLst>
          </p:cNvPr>
          <p:cNvGrpSpPr/>
          <p:nvPr/>
        </p:nvGrpSpPr>
        <p:grpSpPr>
          <a:xfrm>
            <a:off x="455142" y="4173414"/>
            <a:ext cx="1543411" cy="2045620"/>
            <a:chOff x="4116031" y="1378307"/>
            <a:chExt cx="1373074" cy="1584835"/>
          </a:xfrm>
        </p:grpSpPr>
        <p:sp>
          <p:nvSpPr>
            <p:cNvPr id="12" name="사각형: 둥근 위쪽 모서리 83">
              <a:extLst>
                <a:ext uri="{FF2B5EF4-FFF2-40B4-BE49-F238E27FC236}">
                  <a16:creationId xmlns:a16="http://schemas.microsoft.com/office/drawing/2014/main" id="{90B41102-3146-4A2B-B4A3-CFC8AF43075A}"/>
                </a:ext>
              </a:extLst>
            </p:cNvPr>
            <p:cNvSpPr/>
            <p:nvPr/>
          </p:nvSpPr>
          <p:spPr>
            <a:xfrm rot="10800000" flipV="1">
              <a:off x="4116031" y="1378307"/>
              <a:ext cx="1373074" cy="1584835"/>
            </a:xfrm>
            <a:prstGeom prst="round2SameRect">
              <a:avLst>
                <a:gd name="adj1" fmla="val 16667"/>
                <a:gd name="adj2" fmla="val 13763"/>
              </a:avLst>
            </a:prstGeom>
            <a:gradFill>
              <a:gsLst>
                <a:gs pos="0">
                  <a:srgbClr val="77A1C7"/>
                </a:gs>
                <a:gs pos="77000">
                  <a:srgbClr val="5095C0">
                    <a:lumMod val="8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ot="0" spcFirstLastPara="0" vertOverflow="overflow" horzOverflow="overflow" vert="horz" wrap="non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 fontAlgn="base" latinLnBrk="0">
                <a:lnSpc>
                  <a:spcPct val="115000"/>
                </a:lnSpc>
                <a:spcBef>
                  <a:spcPct val="0"/>
                </a:spcBef>
                <a:spcAft>
                  <a:spcPts val="750"/>
                </a:spcAft>
              </a:pPr>
              <a:endParaRPr kumimoji="1" lang="ko-KR" altLang="en-US" sz="2000" b="1" spc="-2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FC502EA-01E0-47A0-8BE3-DB82ED6F9456}"/>
                </a:ext>
              </a:extLst>
            </p:cNvPr>
            <p:cNvSpPr/>
            <p:nvPr/>
          </p:nvSpPr>
          <p:spPr>
            <a:xfrm>
              <a:off x="4156398" y="1390794"/>
              <a:ext cx="1324808" cy="1001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en-US" altLang="ko-KR" sz="2000" b="1" dirty="0" smtClean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000" b="1" dirty="0" smtClean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보호</a:t>
              </a:r>
              <a:r>
                <a:rPr lang="en-US" altLang="ko-KR" sz="20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·</a:t>
              </a:r>
              <a:r>
                <a:rPr lang="ko-KR" altLang="en-US" sz="20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보상</a:t>
              </a:r>
              <a:endParaRPr lang="en-US" altLang="ko-KR" sz="2000" b="1" dirty="0">
                <a:ln w="17780" cmpd="sng">
                  <a:solidFill>
                    <a:srgbClr val="4472C4">
                      <a:shade val="50000"/>
                      <a:alpha val="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000" b="1" dirty="0">
                  <a:ln w="17780" cmpd="sng">
                    <a:solidFill>
                      <a:srgbClr val="4472C4">
                        <a:shade val="50000"/>
                        <a:alpha val="0"/>
                      </a:srgb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제도 안내</a:t>
              </a: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287869" y="4406595"/>
            <a:ext cx="5559175" cy="276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0" h="0"/>
          </a:sp3d>
        </p:spPr>
        <p:txBody>
          <a:bodyPr wrap="square" lIns="0" tIns="0" rIns="0" bIns="0">
            <a:spAutoFit/>
            <a:sp3d extrusionH="6350"/>
          </a:bodyPr>
          <a:lstStyle/>
          <a:p>
            <a:pPr>
              <a:spcBef>
                <a:spcPts val="400"/>
              </a:spcBef>
              <a:spcAft>
                <a:spcPts val="400"/>
              </a:spcAft>
              <a:buFont typeface="Wingdings" pitchFamily="2" charset="2"/>
              <a:buChar char="ü"/>
            </a:pP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  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부패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·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공익신고자에게 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보호</a:t>
            </a:r>
            <a:r>
              <a:rPr lang="en-US" altLang="ko-KR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보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상 </a:t>
            </a:r>
            <a:r>
              <a:rPr lang="ko-KR" altLang="en-US" b="1" dirty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제도 </a:t>
            </a:r>
            <a:r>
              <a:rPr lang="ko-KR" altLang="en-US" b="1" dirty="0" smtClean="0">
                <a:solidFill>
                  <a:schemeClr val="accent2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안내</a:t>
            </a:r>
            <a:endParaRPr lang="ko-KR" altLang="en-US" sz="170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87870" y="4901488"/>
            <a:ext cx="7105510" cy="10156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0" h="0"/>
          </a:sp3d>
        </p:spPr>
        <p:txBody>
          <a:bodyPr wrap="square" lIns="0" tIns="0" rIns="0" bIns="0">
            <a:spAutoFit/>
            <a:sp3d extrusionH="6350"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신고자에 대한 신변위협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불이익조치 사실을 알게 된 경우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    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권익위에 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itchFamily="50" charset="-127"/>
                <a:ea typeface="나눔고딕" pitchFamily="50" charset="-127"/>
              </a:rPr>
              <a:t>보호조치 신청하도록 적극 안내</a:t>
            </a:r>
            <a:endParaRPr lang="en-US" altLang="ko-KR" dirty="0">
              <a:solidFill>
                <a:schemeClr val="tx1">
                  <a:lumMod val="95000"/>
                  <a:lumOff val="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  <a:p>
            <a:pPr marL="171450" indent="-171450">
              <a:buFont typeface="Wingdings" pitchFamily="2" charset="2"/>
              <a:buChar char="§"/>
            </a:pPr>
            <a:endParaRPr lang="en-US" altLang="ko-KR" sz="300" b="1" spc="-150" dirty="0">
              <a:ln>
                <a:solidFill>
                  <a:srgbClr val="4F81BD">
                    <a:alpha val="0"/>
                  </a:srgb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latin typeface="나눔고딕" pitchFamily="50" charset="-127"/>
                <a:ea typeface="나눔고딕" pitchFamily="50" charset="-127"/>
              </a:rPr>
              <a:t>신고 </a:t>
            </a:r>
            <a:r>
              <a:rPr lang="ko-KR" altLang="en-US" spc="-150" dirty="0">
                <a:ln>
                  <a:solidFill>
                    <a:srgbClr val="4F81BD">
                      <a:alpha val="0"/>
                    </a:srgbClr>
                  </a:solidFill>
                </a:ln>
                <a:latin typeface="나눔고딕" pitchFamily="50" charset="-127"/>
                <a:ea typeface="나눔고딕" pitchFamily="50" charset="-127"/>
              </a:rPr>
              <a:t>처리결과 통지 시 신고자에게</a:t>
            </a:r>
            <a:r>
              <a:rPr lang="en-US" altLang="ko-KR" spc="-150" dirty="0">
                <a:ln>
                  <a:solidFill>
                    <a:srgbClr val="4F81BD">
                      <a:alpha val="0"/>
                    </a:srgbClr>
                  </a:solidFill>
                </a:ln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‘</a:t>
            </a:r>
            <a:r>
              <a:rPr lang="ko-KR" altLang="en-US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보호</a:t>
            </a:r>
            <a:r>
              <a:rPr lang="en-US" altLang="ko-KR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·</a:t>
            </a:r>
            <a:r>
              <a:rPr lang="ko-KR" altLang="en-US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보상 </a:t>
            </a:r>
            <a:r>
              <a:rPr lang="ko-KR" altLang="en-US" b="1" spc="-1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제도 </a:t>
            </a:r>
            <a:r>
              <a:rPr lang="ko-KR" altLang="en-US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안내문</a:t>
            </a:r>
            <a:r>
              <a:rPr lang="en-US" altLang="ko-KR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’  </a:t>
            </a:r>
            <a:r>
              <a:rPr lang="ko-KR" altLang="en-US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 제공</a:t>
            </a:r>
            <a:endParaRPr lang="en-US" altLang="ko-KR" b="1" spc="-15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accent5">
                  <a:lumMod val="50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659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374430" y="359575"/>
            <a:ext cx="7629870" cy="568731"/>
          </a:xfrm>
        </p:spPr>
        <p:txBody>
          <a:bodyPr/>
          <a:lstStyle/>
          <a:p>
            <a:r>
              <a:rPr lang="ko-KR" altLang="en-US" dirty="0" smtClean="0"/>
              <a:t>신고자 신분노출 사례</a:t>
            </a:r>
            <a:r>
              <a:rPr lang="en-US" altLang="ko-KR" dirty="0" smtClean="0"/>
              <a:t>/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graphicFrame>
        <p:nvGraphicFramePr>
          <p:cNvPr id="30" name="표 10">
            <a:extLst>
              <a:ext uri="{FF2B5EF4-FFF2-40B4-BE49-F238E27FC236}">
                <a16:creationId xmlns:a16="http://schemas.microsoft.com/office/drawing/2014/main" id="{246645A2-7598-4887-BC6B-C6F8A607C3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940" y="1548878"/>
          <a:ext cx="9240252" cy="4839092"/>
        </p:xfrm>
        <a:graphic>
          <a:graphicData uri="http://schemas.openxmlformats.org/drawingml/2006/table">
            <a:tbl>
              <a:tblPr firstRow="1" bandCol="1">
                <a:tableStyleId>{5C22544A-7EE6-4342-B048-85BDC9FD1C3A}</a:tableStyleId>
              </a:tblPr>
              <a:tblGrid>
                <a:gridCol w="1523670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7716582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209773">
                <a:tc row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유형 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1)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err="1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신고성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 민원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 숙지 미흡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err="1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피신고기관에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 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신고자 정보 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고의 누출</a:t>
                      </a:r>
                      <a:r>
                        <a:rPr lang="ko-KR" altLang="en-US" sz="1800" b="1" kern="1200" spc="-100" dirty="0" smtClean="0">
                          <a:solidFill>
                            <a:schemeClr val="bg1"/>
                          </a:solidFill>
                          <a:latin typeface="나눔고딕 ExtraBold" pitchFamily="50" charset="-127"/>
                          <a:ea typeface="나눔고딕 ExtraBold" pitchFamily="50" charset="-127"/>
                          <a:cs typeface="+mn-cs"/>
                        </a:rPr>
                        <a:t> </a:t>
                      </a:r>
                      <a:endParaRPr lang="en-US" altLang="ko-KR" sz="1800" b="1" kern="1200" spc="-100" dirty="0" smtClean="0">
                        <a:solidFill>
                          <a:schemeClr val="bg1"/>
                        </a:solidFill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  <a:p>
                      <a:pPr marL="0" marR="0" lvl="0" indent="0" algn="l" defTabSz="7429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-100" dirty="0">
                        <a:solidFill>
                          <a:srgbClr val="0070C0"/>
                        </a:solidFill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880A2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en-US" altLang="ko-KR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A</a:t>
                      </a: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기관은 </a:t>
                      </a:r>
                      <a:r>
                        <a:rPr lang="en-US" altLang="ko-KR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OO</a:t>
                      </a: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업체가 폐수를 방류하고 있다는 주민의 민원 접수 후 해당업체에 전화하여 </a:t>
                      </a:r>
                      <a:r>
                        <a:rPr lang="ko-KR" altLang="en-US" sz="1600" b="1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민원인의 전화번호를 가르쳐 주며 합의를 권고</a:t>
                      </a: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하였고</a:t>
                      </a:r>
                      <a:r>
                        <a:rPr lang="en-US" altLang="ko-KR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민원인은 해당업체로부터 협박을 받는 등 피해를 받음 </a:t>
                      </a:r>
                      <a:endParaRPr lang="en-US" altLang="ko-KR" sz="1600" dirty="0" smtClean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209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indent="-1778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철도공사로 훼손된 토지의 원상복구 민원에 대해 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B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공단이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민원인의 동의없이 시공사인 건설업체에 민원인 정보를 제공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하여 민원인은 인권위에 개인정보 관련 진정을 제기하였음</a:t>
                      </a:r>
                      <a:endParaRPr lang="en-US" altLang="ko-KR" sz="1600" b="1" kern="1200" dirty="0" smtClean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</a:pP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☞ </a:t>
                      </a:r>
                      <a:r>
                        <a:rPr lang="ko-KR" altLang="en-US" sz="1600" b="1" kern="1200" dirty="0" err="1" smtClean="0">
                          <a:solidFill>
                            <a:srgbClr val="C0000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신고성</a:t>
                      </a:r>
                      <a:r>
                        <a:rPr lang="ko-KR" altLang="en-US" sz="1600" b="1" kern="1200" dirty="0" smtClean="0">
                          <a:solidFill>
                            <a:srgbClr val="C0000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민원 접수 후 담당자가 공익신고라고 인지하지 못한 채  민원 처리</a:t>
                      </a:r>
                      <a:endParaRPr lang="en-US" altLang="ko-KR" sz="1600" b="1" kern="1200" dirty="0" smtClean="0">
                        <a:solidFill>
                          <a:srgbClr val="C00000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773">
                <a:tc vMerge="1"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C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공무원은 어린이집 관련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내부 공익신고 내용을 해당 어린이집 원장에게 누설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하였고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해당 어린이집은 제보한 교사를 색출해서 해고하였음</a:t>
                      </a:r>
                      <a:endParaRPr lang="ko-KR" altLang="en-US" sz="1600" b="1" kern="1200" dirty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209120"/>
                  </a:ext>
                </a:extLst>
              </a:tr>
              <a:tr h="1209773">
                <a:tc vMerge="1"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D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공무원은 사학비리 제보 내용과 제보자 정보를 해당대학 관계자에게 알려주었으며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조치계획 등이 포함된 내부자료를 휴대전화로 전송함</a:t>
                      </a:r>
                      <a:endParaRPr lang="ko-KR" altLang="en-US" sz="1600" b="1" kern="1200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793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235141"/>
      </p:ext>
    </p:extLst>
  </p:cSld>
  <p:clrMapOvr>
    <a:masterClrMapping/>
  </p:clrMapOvr>
  <p:transition spd="med">
    <p:fade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374430" y="359575"/>
            <a:ext cx="7629870" cy="568731"/>
          </a:xfrm>
        </p:spPr>
        <p:txBody>
          <a:bodyPr/>
          <a:lstStyle/>
          <a:p>
            <a:r>
              <a:rPr lang="ko-KR" altLang="en-US" dirty="0" smtClean="0"/>
              <a:t>신고자 신분노출 사례</a:t>
            </a:r>
            <a:r>
              <a:rPr lang="en-US" altLang="ko-KR" dirty="0" smtClean="0"/>
              <a:t>/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graphicFrame>
        <p:nvGraphicFramePr>
          <p:cNvPr id="30" name="표 10">
            <a:extLst>
              <a:ext uri="{FF2B5EF4-FFF2-40B4-BE49-F238E27FC236}">
                <a16:creationId xmlns:a16="http://schemas.microsoft.com/office/drawing/2014/main" id="{246645A2-7598-4887-BC6B-C6F8A607C3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940" y="1397618"/>
          <a:ext cx="9128121" cy="4867716"/>
        </p:xfrm>
        <a:graphic>
          <a:graphicData uri="http://schemas.openxmlformats.org/drawingml/2006/table">
            <a:tbl>
              <a:tblPr firstRow="1" bandCol="1">
                <a:tableStyleId>{5C22544A-7EE6-4342-B048-85BDC9FD1C3A}</a:tableStyleId>
              </a:tblPr>
              <a:tblGrid>
                <a:gridCol w="1523670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7604451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216929">
                <a:tc row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유형 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2)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접수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· 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처리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과정에서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부주의</a:t>
                      </a:r>
                      <a:endParaRPr lang="en-US" altLang="ko-KR" sz="1600" b="1" kern="1200" spc="-100" dirty="0">
                        <a:solidFill>
                          <a:srgbClr val="0070C0"/>
                        </a:solidFill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880A2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ko-KR" altLang="en-US" sz="1600" b="1" kern="1200" spc="-150" dirty="0" err="1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소청위는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교사의 승진탈락 배경을 확인하기 위해 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E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교육청에 자료를 요청했고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E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교육청은 이와 관련 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교사에 대한 국민신문고 민원을 </a:t>
                      </a:r>
                      <a:r>
                        <a:rPr lang="ko-KR" altLang="en-US" sz="1600" b="1" kern="1200" spc="-150" dirty="0" err="1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소청위에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제공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 </a:t>
                      </a:r>
                      <a:r>
                        <a:rPr lang="ko-KR" altLang="en-US" sz="1600" b="1" kern="1200" spc="-150" dirty="0" err="1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소청위측도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민원인 </a:t>
                      </a:r>
                      <a:r>
                        <a:rPr lang="ko-KR" altLang="en-US" sz="1600" b="1" kern="1200" spc="-15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개인정보를 지우지 않고 소청 신청인에게 전달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함</a:t>
                      </a:r>
                      <a:endParaRPr lang="ko-KR" altLang="en-US" sz="1600" b="1" kern="1200" spc="-150" dirty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2169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F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공무원은 </a:t>
                      </a: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OO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어린이집 보육교사의 공익신고 접수 후 해당 어린이집을 조사하던 중 </a:t>
                      </a:r>
                      <a:r>
                        <a:rPr lang="ko-KR" altLang="en-US" sz="1600" b="1" kern="1200" spc="-15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업무수첩에 기재되어 있는 신고자의 인적사항을 어린이집 원장에게 노출 </a:t>
                      </a:r>
                      <a:endParaRPr lang="ko-KR" altLang="en-US" sz="1600" b="1" kern="1200" spc="-150" dirty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6929">
                <a:tc vMerge="1"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G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공무원은 </a:t>
                      </a:r>
                      <a:r>
                        <a:rPr lang="ko-KR" altLang="en-US" sz="1600" b="1" kern="1200" spc="-150" dirty="0" err="1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모래섞인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시멘트 사용 사실을 신고한 하청업체를 조사하던 중 </a:t>
                      </a:r>
                      <a:r>
                        <a:rPr lang="ko-KR" altLang="en-US" sz="1600" b="1" kern="1200" spc="-15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업체의 전화기로 내부신고자에게 연락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하여 신고자 전화번호를 노출함</a:t>
                      </a:r>
                      <a:endParaRPr lang="ko-KR" altLang="en-US" sz="1600" b="1" kern="1200" spc="-150" dirty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209120"/>
                  </a:ext>
                </a:extLst>
              </a:tr>
              <a:tr h="1216929">
                <a:tc vMerge="1">
                  <a:txBody>
                    <a:bodyPr/>
                    <a:lstStyle/>
                    <a:p>
                      <a:pPr marL="0" marR="0" lvl="0" indent="0" algn="ctr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-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H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교육청은 </a:t>
                      </a:r>
                      <a:r>
                        <a:rPr lang="ko-KR" altLang="en-US" sz="1600" b="1" kern="1200" spc="-150" dirty="0" err="1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예산부적정</a:t>
                      </a:r>
                      <a:r>
                        <a:rPr lang="ko-KR" altLang="en-US" sz="1600" b="1" kern="1200" spc="-15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사용 관련 소청심사청구 답변서 작성을 위해 조사보고서를 보내달라는 학교의 요청에 신고자의 실명이 기재된 조사보고서를 보냈으며 이는 그대로 징계 대상자들에게 송달됨</a:t>
                      </a:r>
                      <a:endParaRPr lang="en-US" altLang="ko-KR" sz="1600" b="1" kern="1200" spc="-150" dirty="0" smtClean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793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1808368"/>
      </p:ext>
    </p:extLst>
  </p:cSld>
  <p:clrMapOvr>
    <a:masterClrMapping/>
  </p:clrMapOvr>
  <p:transition spd="med">
    <p:fade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374430" y="359575"/>
            <a:ext cx="7629870" cy="568731"/>
          </a:xfrm>
        </p:spPr>
        <p:txBody>
          <a:bodyPr/>
          <a:lstStyle/>
          <a:p>
            <a:r>
              <a:rPr lang="ko-KR" altLang="en-US" dirty="0" smtClean="0"/>
              <a:t>신고자 신분노출 사례</a:t>
            </a:r>
            <a:r>
              <a:rPr lang="en-US" altLang="ko-KR" dirty="0" smtClean="0"/>
              <a:t>/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graphicFrame>
        <p:nvGraphicFramePr>
          <p:cNvPr id="30" name="표 10">
            <a:extLst>
              <a:ext uri="{FF2B5EF4-FFF2-40B4-BE49-F238E27FC236}">
                <a16:creationId xmlns:a16="http://schemas.microsoft.com/office/drawing/2014/main" id="{246645A2-7598-4887-BC6B-C6F8A607C3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940" y="1548878"/>
          <a:ext cx="9128121" cy="4839093"/>
        </p:xfrm>
        <a:graphic>
          <a:graphicData uri="http://schemas.openxmlformats.org/drawingml/2006/table">
            <a:tbl>
              <a:tblPr firstRow="1" bandCol="1">
                <a:tableStyleId>{5C22544A-7EE6-4342-B048-85BDC9FD1C3A}</a:tableStyleId>
              </a:tblPr>
              <a:tblGrid>
                <a:gridCol w="1523670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7604451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61303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유형 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3)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수사의뢰</a:t>
                      </a:r>
                      <a:endParaRPr kumimoji="1" lang="en-US" altLang="ko-KR" sz="1800" b="0" kern="1200" spc="-150" dirty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880A2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I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공무원은 신고자 신분을 익명 처리하여 경찰에 수사 의뢰하였으나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경찰이 신고자의 연락처를 알려달라는 요청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에</a:t>
                      </a:r>
                      <a:r>
                        <a:rPr lang="ko-KR" altLang="en-US" sz="1600" dirty="0" smtClean="0">
                          <a:solidFill>
                            <a:prstClr val="black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 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신고자의 동의도 없이 신고자의 인적사항을 제공함</a:t>
                      </a:r>
                      <a:endParaRPr lang="en-US" altLang="ko-KR" sz="1600" b="1" kern="1200" dirty="0" smtClean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61303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유형 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4)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소송관련 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문서제공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B8C61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J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기관은 공익신고를 처리하여 피신고자에게 행정처분을 내렸고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이후 피신고자의 변호사가 해당 처분에 대한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행정소송 제기를 위해</a:t>
                      </a:r>
                      <a:r>
                        <a:rPr lang="en-US" altLang="ko-KR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신고자의 정보를 요청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하자 신고자의 동의도 없이 신고자 인적사항 제공</a:t>
                      </a:r>
                      <a:endParaRPr lang="en-US" altLang="ko-KR" sz="1600" b="1" kern="1200" dirty="0" smtClean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3031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en-US" altLang="ko-KR" sz="1600" b="1" kern="1200" spc="-100" dirty="0">
                        <a:solidFill>
                          <a:srgbClr val="0070C0"/>
                        </a:solidFill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lnSpc>
                          <a:spcPct val="15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K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기관은 공익신고자가 행정소송을 제기하자 공익신고와 해당 소송이 관련이 없음에도 신고자가 해당소송의 원고적격이 없음을 주장하기 위해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공익신고 사실을 기재한 내부 문건을 법원에 증거자료로 제출</a:t>
                      </a:r>
                      <a:endParaRPr lang="en-US" altLang="ko-KR" sz="1600" b="1" kern="1200" dirty="0" smtClean="0">
                        <a:solidFill>
                          <a:srgbClr val="0070C0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9841088"/>
      </p:ext>
    </p:extLst>
  </p:cSld>
  <p:clrMapOvr>
    <a:masterClrMapping/>
  </p:clrMapOvr>
  <p:transition spd="med">
    <p:fade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1374430" y="359575"/>
            <a:ext cx="7629870" cy="568731"/>
          </a:xfrm>
        </p:spPr>
        <p:txBody>
          <a:bodyPr/>
          <a:lstStyle/>
          <a:p>
            <a:r>
              <a:rPr lang="ko-KR" altLang="en-US" dirty="0" smtClean="0"/>
              <a:t>신고자 신분노출 사례</a:t>
            </a:r>
            <a:r>
              <a:rPr lang="en-US" altLang="ko-KR" dirty="0" smtClean="0"/>
              <a:t>/</a:t>
            </a:r>
            <a:r>
              <a:rPr lang="ko-KR" altLang="en-US" dirty="0" smtClean="0"/>
              <a:t>예시</a:t>
            </a:r>
            <a:endParaRPr lang="ko-KR" altLang="en-US" dirty="0"/>
          </a:p>
        </p:txBody>
      </p:sp>
      <p:graphicFrame>
        <p:nvGraphicFramePr>
          <p:cNvPr id="30" name="표 10">
            <a:extLst>
              <a:ext uri="{FF2B5EF4-FFF2-40B4-BE49-F238E27FC236}">
                <a16:creationId xmlns:a16="http://schemas.microsoft.com/office/drawing/2014/main" id="{246645A2-7598-4887-BC6B-C6F8A607C31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8940" y="1548878"/>
          <a:ext cx="9212260" cy="2491278"/>
        </p:xfrm>
        <a:graphic>
          <a:graphicData uri="http://schemas.openxmlformats.org/drawingml/2006/table">
            <a:tbl>
              <a:tblPr firstRow="1" bandCol="1">
                <a:tableStyleId>{5C22544A-7EE6-4342-B048-85BDC9FD1C3A}</a:tableStyleId>
              </a:tblPr>
              <a:tblGrid>
                <a:gridCol w="1456567">
                  <a:extLst>
                    <a:ext uri="{9D8B030D-6E8A-4147-A177-3AD203B41FA5}">
                      <a16:colId xmlns:a16="http://schemas.microsoft.com/office/drawing/2014/main" val="200321776"/>
                    </a:ext>
                  </a:extLst>
                </a:gridCol>
                <a:gridCol w="7755693">
                  <a:extLst>
                    <a:ext uri="{9D8B030D-6E8A-4147-A177-3AD203B41FA5}">
                      <a16:colId xmlns:a16="http://schemas.microsoft.com/office/drawing/2014/main" val="2304015157"/>
                    </a:ext>
                  </a:extLst>
                </a:gridCol>
              </a:tblGrid>
              <a:tr h="1245639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유형 </a:t>
                      </a:r>
                      <a:r>
                        <a:rPr kumimoji="1" lang="en-US" altLang="ko-KR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5)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보도자료 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및 </a:t>
                      </a:r>
                      <a:endParaRPr kumimoji="1" lang="en-US" altLang="ko-KR" sz="1800" b="0" kern="1200" spc="-150" dirty="0" smtClean="0">
                        <a:ln>
                          <a:solidFill>
                            <a:srgbClr val="4472C4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1" lang="ko-KR" altLang="en-US" sz="1800" b="0" kern="1200" spc="-150" dirty="0" smtClean="0">
                          <a:ln>
                            <a:solidFill>
                              <a:srgbClr val="4472C4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언론유출</a:t>
                      </a:r>
                      <a:endParaRPr lang="en-US" altLang="ko-KR" sz="1600" b="1" kern="1200" spc="-100" dirty="0">
                        <a:solidFill>
                          <a:srgbClr val="0070C0"/>
                        </a:solidFill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880A2"/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itchFamily="2" charset="2"/>
                        <a:buChar char="ü"/>
                      </a:pP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L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기관에서 사무장 병원 부당 진료비 청구 관련 신고 사건의 조사결과에 대해 보도자료를 배포하며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‘OO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 원무부장의 신고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’ 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라는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신고자가 유추 될 수 있는 사항을 포함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시켜 신고자의 신분이 드러남</a:t>
                      </a:r>
                      <a:endParaRPr lang="en-US" altLang="ko-KR" sz="1600" b="1" kern="1200" dirty="0">
                        <a:solidFill>
                          <a:prstClr val="black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7681194"/>
                  </a:ext>
                </a:extLst>
              </a:tr>
              <a:tr h="12456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indent="-177800" algn="just" defTabSz="742950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40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주민지원사업비 관련 민원에 대해 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M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환경청이 </a:t>
                      </a:r>
                      <a:r>
                        <a:rPr lang="en-US" altLang="ko-KR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OO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시의 요청에 따라 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내부결재 문서</a:t>
                      </a:r>
                      <a:r>
                        <a:rPr lang="en-US" altLang="ko-KR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민원내용과 민원인 정보 포함</a:t>
                      </a:r>
                      <a:r>
                        <a:rPr lang="en-US" altLang="ko-KR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를 </a:t>
                      </a:r>
                      <a:r>
                        <a:rPr lang="en-US" altLang="ko-KR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OO</a:t>
                      </a:r>
                      <a:r>
                        <a:rPr lang="ko-KR" altLang="en-US" sz="1600" b="1" kern="1200" dirty="0" smtClean="0">
                          <a:solidFill>
                            <a:srgbClr val="0070C0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시에 제공</a:t>
                      </a:r>
                      <a:r>
                        <a:rPr lang="ko-KR" altLang="en-US" sz="1600" b="1" kern="1200" dirty="0" smtClean="0">
                          <a:solidFill>
                            <a:prstClr val="black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하고 시는 이를 언론기관에 유출함</a:t>
                      </a:r>
                      <a:endParaRPr lang="en-US" altLang="ko-KR" sz="1600" b="1" kern="1200" dirty="0" smtClean="0">
                        <a:solidFill>
                          <a:srgbClr val="C00000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모서리가 둥근 직사각형 53">
            <a:extLst>
              <a:ext uri="{FF2B5EF4-FFF2-40B4-BE49-F238E27FC236}">
                <a16:creationId xmlns:a16="http://schemas.microsoft.com/office/drawing/2014/main" id="{D66312A0-F1DD-40E0-B5E7-14CCA7C90568}"/>
              </a:ext>
            </a:extLst>
          </p:cNvPr>
          <p:cNvSpPr/>
          <p:nvPr/>
        </p:nvSpPr>
        <p:spPr>
          <a:xfrm>
            <a:off x="378074" y="4217437"/>
            <a:ext cx="9212400" cy="2192694"/>
          </a:xfrm>
          <a:prstGeom prst="roundRect">
            <a:avLst>
              <a:gd name="adj" fmla="val 3632"/>
            </a:avLst>
          </a:prstGeom>
          <a:solidFill>
            <a:schemeClr val="bg1"/>
          </a:solidFill>
          <a:ln w="50800">
            <a:noFill/>
          </a:ln>
          <a:effectLst>
            <a:outerShdw blurRad="215900" algn="ctr" rotWithShape="0">
              <a:prstClr val="black">
                <a:alpha val="4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87830" y="4149080"/>
            <a:ext cx="882675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latinLnBrk="0">
              <a:lnSpc>
                <a:spcPct val="150000"/>
              </a:lnSpc>
            </a:pPr>
            <a:r>
              <a:rPr lang="ko-KR" altLang="en-US" sz="2000" b="1" dirty="0">
                <a:solidFill>
                  <a:schemeClr val="accent2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</a:rPr>
              <a:t>위반 시 처벌조항</a:t>
            </a:r>
            <a:endParaRPr lang="en-US" altLang="ko-KR" sz="2000" b="1" dirty="0">
              <a:solidFill>
                <a:schemeClr val="accent2">
                  <a:lumMod val="7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  <a:p>
            <a:pPr marL="285750" indent="-285750" algn="just" latinLnBrk="0">
              <a:lnSpc>
                <a:spcPct val="150000"/>
              </a:lnSpc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민원인 </a:t>
            </a:r>
            <a:r>
              <a:rPr lang="ko-KR" altLang="en-US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정보 등 개인정보와 민원내용은 민원처리 목적으로만</a:t>
            </a:r>
            <a:r>
              <a:rPr lang="en-US" altLang="ko-KR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사용해야</a:t>
            </a:r>
            <a:r>
              <a:rPr lang="en-US" altLang="ko-KR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하며</a:t>
            </a:r>
            <a:r>
              <a:rPr lang="en-US" altLang="ko-KR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정보주체의 동의없이 무단으로 </a:t>
            </a:r>
            <a:r>
              <a:rPr lang="ko-KR" altLang="en-US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제</a:t>
            </a:r>
            <a:r>
              <a:rPr lang="en-US" altLang="ko-KR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자에게 제공한 </a:t>
            </a:r>
            <a:r>
              <a:rPr lang="ko-KR" altLang="en-US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경우 </a:t>
            </a:r>
            <a:r>
              <a:rPr lang="en-US" altLang="ko-KR" b="1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r>
              <a:rPr lang="ko-KR" altLang="en-US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년 이하의 징역 또는 </a:t>
            </a:r>
            <a:r>
              <a:rPr lang="en-US" altLang="ko-KR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r>
              <a:rPr lang="ko-KR" altLang="en-US" b="1" dirty="0" err="1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천만원</a:t>
            </a:r>
            <a:r>
              <a:rPr lang="ko-KR" altLang="en-US" b="1" dirty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</a:rPr>
              <a:t> 이하의 벌금</a:t>
            </a:r>
            <a:r>
              <a:rPr lang="ko-KR" altLang="en-US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에 처해질 수 있음   </a:t>
            </a:r>
            <a:endParaRPr lang="en-US" altLang="ko-KR" b="1" dirty="0">
              <a:solidFill>
                <a:prstClr val="black"/>
              </a:solidFill>
              <a:latin typeface="나눔고딕" pitchFamily="50" charset="-127"/>
              <a:ea typeface="나눔고딕" pitchFamily="50" charset="-127"/>
            </a:endParaRPr>
          </a:p>
          <a:p>
            <a:pPr marL="285750" indent="-285750" latinLnBrk="0">
              <a:lnSpc>
                <a:spcPct val="150000"/>
              </a:lnSpc>
            </a:pPr>
            <a:r>
              <a:rPr lang="en-US" altLang="ko-KR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   (</a:t>
            </a: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개인정보 </a:t>
            </a:r>
            <a:r>
              <a:rPr lang="ko-KR" altLang="en-US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보호법</a:t>
            </a:r>
            <a:r>
              <a:rPr lang="en-US" altLang="ko-KR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부패방지권익위법</a:t>
            </a:r>
            <a:r>
              <a:rPr lang="en-US" altLang="ko-KR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b="1" dirty="0" smtClean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공익신고자 </a:t>
            </a:r>
            <a:r>
              <a:rPr lang="ko-KR" altLang="en-US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보호법</a:t>
            </a:r>
            <a:r>
              <a:rPr lang="en-US" altLang="ko-KR" b="1" dirty="0">
                <a:solidFill>
                  <a:prstClr val="black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 flipH="1">
            <a:off x="6053935" y="4005065"/>
            <a:ext cx="537247" cy="614471"/>
          </a:xfrm>
          <a:custGeom>
            <a:avLst/>
            <a:gdLst>
              <a:gd name="T0" fmla="*/ 404 w 456"/>
              <a:gd name="T1" fmla="*/ 296 h 630"/>
              <a:gd name="T2" fmla="*/ 332 w 456"/>
              <a:gd name="T3" fmla="*/ 276 h 630"/>
              <a:gd name="T4" fmla="*/ 388 w 456"/>
              <a:gd name="T5" fmla="*/ 314 h 630"/>
              <a:gd name="T6" fmla="*/ 400 w 456"/>
              <a:gd name="T7" fmla="*/ 340 h 630"/>
              <a:gd name="T8" fmla="*/ 430 w 456"/>
              <a:gd name="T9" fmla="*/ 460 h 630"/>
              <a:gd name="T10" fmla="*/ 430 w 456"/>
              <a:gd name="T11" fmla="*/ 494 h 630"/>
              <a:gd name="T12" fmla="*/ 388 w 456"/>
              <a:gd name="T13" fmla="*/ 566 h 630"/>
              <a:gd name="T14" fmla="*/ 358 w 456"/>
              <a:gd name="T15" fmla="*/ 598 h 630"/>
              <a:gd name="T16" fmla="*/ 248 w 456"/>
              <a:gd name="T17" fmla="*/ 606 h 630"/>
              <a:gd name="T18" fmla="*/ 236 w 456"/>
              <a:gd name="T19" fmla="*/ 598 h 630"/>
              <a:gd name="T20" fmla="*/ 138 w 456"/>
              <a:gd name="T21" fmla="*/ 316 h 630"/>
              <a:gd name="T22" fmla="*/ 140 w 456"/>
              <a:gd name="T23" fmla="*/ 296 h 630"/>
              <a:gd name="T24" fmla="*/ 156 w 456"/>
              <a:gd name="T25" fmla="*/ 278 h 630"/>
              <a:gd name="T26" fmla="*/ 174 w 456"/>
              <a:gd name="T27" fmla="*/ 276 h 630"/>
              <a:gd name="T28" fmla="*/ 194 w 456"/>
              <a:gd name="T29" fmla="*/ 288 h 630"/>
              <a:gd name="T30" fmla="*/ 300 w 456"/>
              <a:gd name="T31" fmla="*/ 444 h 630"/>
              <a:gd name="T32" fmla="*/ 314 w 456"/>
              <a:gd name="T33" fmla="*/ 438 h 630"/>
              <a:gd name="T34" fmla="*/ 310 w 456"/>
              <a:gd name="T35" fmla="*/ 422 h 630"/>
              <a:gd name="T36" fmla="*/ 312 w 456"/>
              <a:gd name="T37" fmla="*/ 366 h 630"/>
              <a:gd name="T38" fmla="*/ 320 w 456"/>
              <a:gd name="T39" fmla="*/ 14 h 630"/>
              <a:gd name="T40" fmla="*/ 312 w 456"/>
              <a:gd name="T41" fmla="*/ 2 h 630"/>
              <a:gd name="T42" fmla="*/ 72 w 456"/>
              <a:gd name="T43" fmla="*/ 2 h 630"/>
              <a:gd name="T44" fmla="*/ 62 w 456"/>
              <a:gd name="T45" fmla="*/ 352 h 630"/>
              <a:gd name="T46" fmla="*/ 72 w 456"/>
              <a:gd name="T47" fmla="*/ 366 h 630"/>
              <a:gd name="T48" fmla="*/ 152 w 456"/>
              <a:gd name="T49" fmla="*/ 432 h 630"/>
              <a:gd name="T50" fmla="*/ 94 w 456"/>
              <a:gd name="T51" fmla="*/ 480 h 630"/>
              <a:gd name="T52" fmla="*/ 76 w 456"/>
              <a:gd name="T53" fmla="*/ 472 h 630"/>
              <a:gd name="T54" fmla="*/ 70 w 456"/>
              <a:gd name="T55" fmla="*/ 444 h 630"/>
              <a:gd name="T56" fmla="*/ 134 w 456"/>
              <a:gd name="T57" fmla="*/ 378 h 630"/>
              <a:gd name="T58" fmla="*/ 66 w 456"/>
              <a:gd name="T59" fmla="*/ 412 h 630"/>
              <a:gd name="T60" fmla="*/ 30 w 456"/>
              <a:gd name="T61" fmla="*/ 412 h 630"/>
              <a:gd name="T62" fmla="*/ 24 w 456"/>
              <a:gd name="T63" fmla="*/ 394 h 630"/>
              <a:gd name="T64" fmla="*/ 50 w 456"/>
              <a:gd name="T65" fmla="*/ 356 h 630"/>
              <a:gd name="T66" fmla="*/ 14 w 456"/>
              <a:gd name="T67" fmla="*/ 360 h 630"/>
              <a:gd name="T68" fmla="*/ 0 w 456"/>
              <a:gd name="T69" fmla="*/ 394 h 630"/>
              <a:gd name="T70" fmla="*/ 8 w 456"/>
              <a:gd name="T71" fmla="*/ 422 h 630"/>
              <a:gd name="T72" fmla="*/ 28 w 456"/>
              <a:gd name="T73" fmla="*/ 440 h 630"/>
              <a:gd name="T74" fmla="*/ 44 w 456"/>
              <a:gd name="T75" fmla="*/ 454 h 630"/>
              <a:gd name="T76" fmla="*/ 54 w 456"/>
              <a:gd name="T77" fmla="*/ 482 h 630"/>
              <a:gd name="T78" fmla="*/ 76 w 456"/>
              <a:gd name="T79" fmla="*/ 500 h 630"/>
              <a:gd name="T80" fmla="*/ 94 w 456"/>
              <a:gd name="T81" fmla="*/ 504 h 630"/>
              <a:gd name="T82" fmla="*/ 114 w 456"/>
              <a:gd name="T83" fmla="*/ 508 h 630"/>
              <a:gd name="T84" fmla="*/ 126 w 456"/>
              <a:gd name="T85" fmla="*/ 528 h 630"/>
              <a:gd name="T86" fmla="*/ 162 w 456"/>
              <a:gd name="T87" fmla="*/ 542 h 630"/>
              <a:gd name="T88" fmla="*/ 210 w 456"/>
              <a:gd name="T89" fmla="*/ 602 h 630"/>
              <a:gd name="T90" fmla="*/ 236 w 456"/>
              <a:gd name="T91" fmla="*/ 628 h 630"/>
              <a:gd name="T92" fmla="*/ 350 w 456"/>
              <a:gd name="T93" fmla="*/ 628 h 630"/>
              <a:gd name="T94" fmla="*/ 380 w 456"/>
              <a:gd name="T95" fmla="*/ 612 h 630"/>
              <a:gd name="T96" fmla="*/ 444 w 456"/>
              <a:gd name="T97" fmla="*/ 522 h 630"/>
              <a:gd name="T98" fmla="*/ 456 w 456"/>
              <a:gd name="T99" fmla="*/ 484 h 630"/>
              <a:gd name="T100" fmla="*/ 436 w 456"/>
              <a:gd name="T101" fmla="*/ 378 h 630"/>
              <a:gd name="T102" fmla="*/ 180 w 456"/>
              <a:gd name="T103" fmla="*/ 510 h 630"/>
              <a:gd name="T104" fmla="*/ 152 w 456"/>
              <a:gd name="T105" fmla="*/ 516 h 630"/>
              <a:gd name="T106" fmla="*/ 136 w 456"/>
              <a:gd name="T107" fmla="*/ 492 h 630"/>
              <a:gd name="T108" fmla="*/ 162 w 456"/>
              <a:gd name="T109" fmla="*/ 458 h 6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56" h="630">
                <a:moveTo>
                  <a:pt x="416" y="316"/>
                </a:moveTo>
                <a:lnTo>
                  <a:pt x="416" y="316"/>
                </a:lnTo>
                <a:lnTo>
                  <a:pt x="412" y="306"/>
                </a:lnTo>
                <a:lnTo>
                  <a:pt x="404" y="296"/>
                </a:lnTo>
                <a:lnTo>
                  <a:pt x="396" y="288"/>
                </a:lnTo>
                <a:lnTo>
                  <a:pt x="386" y="280"/>
                </a:lnTo>
                <a:lnTo>
                  <a:pt x="332" y="248"/>
                </a:lnTo>
                <a:lnTo>
                  <a:pt x="332" y="276"/>
                </a:lnTo>
                <a:lnTo>
                  <a:pt x="374" y="302"/>
                </a:lnTo>
                <a:lnTo>
                  <a:pt x="374" y="302"/>
                </a:lnTo>
                <a:lnTo>
                  <a:pt x="382" y="306"/>
                </a:lnTo>
                <a:lnTo>
                  <a:pt x="388" y="314"/>
                </a:lnTo>
                <a:lnTo>
                  <a:pt x="388" y="314"/>
                </a:lnTo>
                <a:lnTo>
                  <a:pt x="394" y="324"/>
                </a:lnTo>
                <a:lnTo>
                  <a:pt x="394" y="324"/>
                </a:lnTo>
                <a:lnTo>
                  <a:pt x="400" y="340"/>
                </a:lnTo>
                <a:lnTo>
                  <a:pt x="412" y="382"/>
                </a:lnTo>
                <a:lnTo>
                  <a:pt x="420" y="408"/>
                </a:lnTo>
                <a:lnTo>
                  <a:pt x="426" y="434"/>
                </a:lnTo>
                <a:lnTo>
                  <a:pt x="430" y="460"/>
                </a:lnTo>
                <a:lnTo>
                  <a:pt x="432" y="484"/>
                </a:lnTo>
                <a:lnTo>
                  <a:pt x="432" y="484"/>
                </a:lnTo>
                <a:lnTo>
                  <a:pt x="430" y="494"/>
                </a:lnTo>
                <a:lnTo>
                  <a:pt x="430" y="494"/>
                </a:lnTo>
                <a:lnTo>
                  <a:pt x="424" y="510"/>
                </a:lnTo>
                <a:lnTo>
                  <a:pt x="414" y="530"/>
                </a:lnTo>
                <a:lnTo>
                  <a:pt x="402" y="548"/>
                </a:lnTo>
                <a:lnTo>
                  <a:pt x="388" y="566"/>
                </a:lnTo>
                <a:lnTo>
                  <a:pt x="388" y="566"/>
                </a:lnTo>
                <a:lnTo>
                  <a:pt x="364" y="594"/>
                </a:lnTo>
                <a:lnTo>
                  <a:pt x="364" y="594"/>
                </a:lnTo>
                <a:lnTo>
                  <a:pt x="358" y="598"/>
                </a:lnTo>
                <a:lnTo>
                  <a:pt x="352" y="602"/>
                </a:lnTo>
                <a:lnTo>
                  <a:pt x="346" y="604"/>
                </a:lnTo>
                <a:lnTo>
                  <a:pt x="338" y="606"/>
                </a:lnTo>
                <a:lnTo>
                  <a:pt x="248" y="606"/>
                </a:lnTo>
                <a:lnTo>
                  <a:pt x="248" y="606"/>
                </a:lnTo>
                <a:lnTo>
                  <a:pt x="244" y="604"/>
                </a:lnTo>
                <a:lnTo>
                  <a:pt x="238" y="602"/>
                </a:lnTo>
                <a:lnTo>
                  <a:pt x="236" y="598"/>
                </a:lnTo>
                <a:lnTo>
                  <a:pt x="232" y="594"/>
                </a:lnTo>
                <a:lnTo>
                  <a:pt x="232" y="594"/>
                </a:lnTo>
                <a:lnTo>
                  <a:pt x="182" y="444"/>
                </a:lnTo>
                <a:lnTo>
                  <a:pt x="138" y="316"/>
                </a:lnTo>
                <a:lnTo>
                  <a:pt x="138" y="314"/>
                </a:lnTo>
                <a:lnTo>
                  <a:pt x="138" y="314"/>
                </a:lnTo>
                <a:lnTo>
                  <a:pt x="138" y="304"/>
                </a:lnTo>
                <a:lnTo>
                  <a:pt x="140" y="296"/>
                </a:lnTo>
                <a:lnTo>
                  <a:pt x="144" y="286"/>
                </a:lnTo>
                <a:lnTo>
                  <a:pt x="152" y="280"/>
                </a:lnTo>
                <a:lnTo>
                  <a:pt x="152" y="280"/>
                </a:lnTo>
                <a:lnTo>
                  <a:pt x="156" y="278"/>
                </a:lnTo>
                <a:lnTo>
                  <a:pt x="162" y="276"/>
                </a:lnTo>
                <a:lnTo>
                  <a:pt x="168" y="274"/>
                </a:lnTo>
                <a:lnTo>
                  <a:pt x="174" y="276"/>
                </a:lnTo>
                <a:lnTo>
                  <a:pt x="174" y="276"/>
                </a:lnTo>
                <a:lnTo>
                  <a:pt x="180" y="278"/>
                </a:lnTo>
                <a:lnTo>
                  <a:pt x="186" y="280"/>
                </a:lnTo>
                <a:lnTo>
                  <a:pt x="190" y="284"/>
                </a:lnTo>
                <a:lnTo>
                  <a:pt x="194" y="288"/>
                </a:lnTo>
                <a:lnTo>
                  <a:pt x="294" y="438"/>
                </a:lnTo>
                <a:lnTo>
                  <a:pt x="294" y="438"/>
                </a:lnTo>
                <a:lnTo>
                  <a:pt x="296" y="442"/>
                </a:lnTo>
                <a:lnTo>
                  <a:pt x="300" y="444"/>
                </a:lnTo>
                <a:lnTo>
                  <a:pt x="306" y="444"/>
                </a:lnTo>
                <a:lnTo>
                  <a:pt x="310" y="442"/>
                </a:lnTo>
                <a:lnTo>
                  <a:pt x="310" y="442"/>
                </a:lnTo>
                <a:lnTo>
                  <a:pt x="314" y="438"/>
                </a:lnTo>
                <a:lnTo>
                  <a:pt x="316" y="434"/>
                </a:lnTo>
                <a:lnTo>
                  <a:pt x="316" y="430"/>
                </a:lnTo>
                <a:lnTo>
                  <a:pt x="314" y="426"/>
                </a:lnTo>
                <a:lnTo>
                  <a:pt x="310" y="422"/>
                </a:lnTo>
                <a:lnTo>
                  <a:pt x="274" y="366"/>
                </a:lnTo>
                <a:lnTo>
                  <a:pt x="306" y="366"/>
                </a:lnTo>
                <a:lnTo>
                  <a:pt x="306" y="366"/>
                </a:lnTo>
                <a:lnTo>
                  <a:pt x="312" y="366"/>
                </a:lnTo>
                <a:lnTo>
                  <a:pt x="316" y="362"/>
                </a:lnTo>
                <a:lnTo>
                  <a:pt x="318" y="358"/>
                </a:lnTo>
                <a:lnTo>
                  <a:pt x="320" y="352"/>
                </a:lnTo>
                <a:lnTo>
                  <a:pt x="320" y="14"/>
                </a:lnTo>
                <a:lnTo>
                  <a:pt x="320" y="14"/>
                </a:lnTo>
                <a:lnTo>
                  <a:pt x="318" y="10"/>
                </a:lnTo>
                <a:lnTo>
                  <a:pt x="316" y="4"/>
                </a:lnTo>
                <a:lnTo>
                  <a:pt x="312" y="2"/>
                </a:lnTo>
                <a:lnTo>
                  <a:pt x="306" y="0"/>
                </a:lnTo>
                <a:lnTo>
                  <a:pt x="76" y="0"/>
                </a:lnTo>
                <a:lnTo>
                  <a:pt x="76" y="0"/>
                </a:lnTo>
                <a:lnTo>
                  <a:pt x="72" y="2"/>
                </a:lnTo>
                <a:lnTo>
                  <a:pt x="66" y="4"/>
                </a:lnTo>
                <a:lnTo>
                  <a:pt x="64" y="10"/>
                </a:lnTo>
                <a:lnTo>
                  <a:pt x="62" y="14"/>
                </a:lnTo>
                <a:lnTo>
                  <a:pt x="62" y="352"/>
                </a:lnTo>
                <a:lnTo>
                  <a:pt x="62" y="352"/>
                </a:lnTo>
                <a:lnTo>
                  <a:pt x="64" y="358"/>
                </a:lnTo>
                <a:lnTo>
                  <a:pt x="66" y="362"/>
                </a:lnTo>
                <a:lnTo>
                  <a:pt x="72" y="366"/>
                </a:lnTo>
                <a:lnTo>
                  <a:pt x="76" y="366"/>
                </a:lnTo>
                <a:lnTo>
                  <a:pt x="130" y="366"/>
                </a:lnTo>
                <a:lnTo>
                  <a:pt x="134" y="378"/>
                </a:lnTo>
                <a:lnTo>
                  <a:pt x="152" y="432"/>
                </a:lnTo>
                <a:lnTo>
                  <a:pt x="112" y="472"/>
                </a:lnTo>
                <a:lnTo>
                  <a:pt x="112" y="472"/>
                </a:lnTo>
                <a:lnTo>
                  <a:pt x="104" y="478"/>
                </a:lnTo>
                <a:lnTo>
                  <a:pt x="94" y="480"/>
                </a:lnTo>
                <a:lnTo>
                  <a:pt x="94" y="480"/>
                </a:lnTo>
                <a:lnTo>
                  <a:pt x="84" y="478"/>
                </a:lnTo>
                <a:lnTo>
                  <a:pt x="76" y="472"/>
                </a:lnTo>
                <a:lnTo>
                  <a:pt x="76" y="472"/>
                </a:lnTo>
                <a:lnTo>
                  <a:pt x="70" y="464"/>
                </a:lnTo>
                <a:lnTo>
                  <a:pt x="68" y="454"/>
                </a:lnTo>
                <a:lnTo>
                  <a:pt x="68" y="454"/>
                </a:lnTo>
                <a:lnTo>
                  <a:pt x="70" y="444"/>
                </a:lnTo>
                <a:lnTo>
                  <a:pt x="76" y="436"/>
                </a:lnTo>
                <a:lnTo>
                  <a:pt x="98" y="416"/>
                </a:lnTo>
                <a:lnTo>
                  <a:pt x="134" y="378"/>
                </a:lnTo>
                <a:lnTo>
                  <a:pt x="134" y="378"/>
                </a:lnTo>
                <a:lnTo>
                  <a:pt x="100" y="378"/>
                </a:lnTo>
                <a:lnTo>
                  <a:pt x="86" y="394"/>
                </a:lnTo>
                <a:lnTo>
                  <a:pt x="66" y="412"/>
                </a:lnTo>
                <a:lnTo>
                  <a:pt x="66" y="412"/>
                </a:lnTo>
                <a:lnTo>
                  <a:pt x="58" y="418"/>
                </a:lnTo>
                <a:lnTo>
                  <a:pt x="48" y="420"/>
                </a:lnTo>
                <a:lnTo>
                  <a:pt x="40" y="418"/>
                </a:lnTo>
                <a:lnTo>
                  <a:pt x="30" y="412"/>
                </a:lnTo>
                <a:lnTo>
                  <a:pt x="30" y="412"/>
                </a:lnTo>
                <a:lnTo>
                  <a:pt x="26" y="404"/>
                </a:lnTo>
                <a:lnTo>
                  <a:pt x="24" y="394"/>
                </a:lnTo>
                <a:lnTo>
                  <a:pt x="24" y="394"/>
                </a:lnTo>
                <a:lnTo>
                  <a:pt x="26" y="386"/>
                </a:lnTo>
                <a:lnTo>
                  <a:pt x="30" y="376"/>
                </a:lnTo>
                <a:lnTo>
                  <a:pt x="50" y="356"/>
                </a:lnTo>
                <a:lnTo>
                  <a:pt x="50" y="356"/>
                </a:lnTo>
                <a:lnTo>
                  <a:pt x="50" y="352"/>
                </a:lnTo>
                <a:lnTo>
                  <a:pt x="50" y="324"/>
                </a:lnTo>
                <a:lnTo>
                  <a:pt x="14" y="360"/>
                </a:lnTo>
                <a:lnTo>
                  <a:pt x="14" y="360"/>
                </a:lnTo>
                <a:lnTo>
                  <a:pt x="8" y="368"/>
                </a:lnTo>
                <a:lnTo>
                  <a:pt x="4" y="376"/>
                </a:lnTo>
                <a:lnTo>
                  <a:pt x="0" y="384"/>
                </a:lnTo>
                <a:lnTo>
                  <a:pt x="0" y="394"/>
                </a:lnTo>
                <a:lnTo>
                  <a:pt x="0" y="394"/>
                </a:lnTo>
                <a:lnTo>
                  <a:pt x="0" y="404"/>
                </a:lnTo>
                <a:lnTo>
                  <a:pt x="4" y="414"/>
                </a:lnTo>
                <a:lnTo>
                  <a:pt x="8" y="422"/>
                </a:lnTo>
                <a:lnTo>
                  <a:pt x="14" y="430"/>
                </a:lnTo>
                <a:lnTo>
                  <a:pt x="14" y="430"/>
                </a:lnTo>
                <a:lnTo>
                  <a:pt x="20" y="436"/>
                </a:lnTo>
                <a:lnTo>
                  <a:pt x="28" y="440"/>
                </a:lnTo>
                <a:lnTo>
                  <a:pt x="38" y="442"/>
                </a:lnTo>
                <a:lnTo>
                  <a:pt x="46" y="444"/>
                </a:lnTo>
                <a:lnTo>
                  <a:pt x="46" y="444"/>
                </a:lnTo>
                <a:lnTo>
                  <a:pt x="44" y="454"/>
                </a:lnTo>
                <a:lnTo>
                  <a:pt x="44" y="454"/>
                </a:lnTo>
                <a:lnTo>
                  <a:pt x="46" y="464"/>
                </a:lnTo>
                <a:lnTo>
                  <a:pt x="48" y="474"/>
                </a:lnTo>
                <a:lnTo>
                  <a:pt x="54" y="482"/>
                </a:lnTo>
                <a:lnTo>
                  <a:pt x="60" y="490"/>
                </a:lnTo>
                <a:lnTo>
                  <a:pt x="60" y="490"/>
                </a:lnTo>
                <a:lnTo>
                  <a:pt x="66" y="496"/>
                </a:lnTo>
                <a:lnTo>
                  <a:pt x="76" y="500"/>
                </a:lnTo>
                <a:lnTo>
                  <a:pt x="84" y="502"/>
                </a:lnTo>
                <a:lnTo>
                  <a:pt x="94" y="504"/>
                </a:lnTo>
                <a:lnTo>
                  <a:pt x="94" y="504"/>
                </a:lnTo>
                <a:lnTo>
                  <a:pt x="94" y="504"/>
                </a:lnTo>
                <a:lnTo>
                  <a:pt x="104" y="502"/>
                </a:lnTo>
                <a:lnTo>
                  <a:pt x="112" y="500"/>
                </a:lnTo>
                <a:lnTo>
                  <a:pt x="112" y="500"/>
                </a:lnTo>
                <a:lnTo>
                  <a:pt x="114" y="508"/>
                </a:lnTo>
                <a:lnTo>
                  <a:pt x="118" y="516"/>
                </a:lnTo>
                <a:lnTo>
                  <a:pt x="122" y="522"/>
                </a:lnTo>
                <a:lnTo>
                  <a:pt x="126" y="528"/>
                </a:lnTo>
                <a:lnTo>
                  <a:pt x="126" y="528"/>
                </a:lnTo>
                <a:lnTo>
                  <a:pt x="134" y="534"/>
                </a:lnTo>
                <a:lnTo>
                  <a:pt x="142" y="538"/>
                </a:lnTo>
                <a:lnTo>
                  <a:pt x="152" y="542"/>
                </a:lnTo>
                <a:lnTo>
                  <a:pt x="162" y="542"/>
                </a:lnTo>
                <a:lnTo>
                  <a:pt x="162" y="542"/>
                </a:lnTo>
                <a:lnTo>
                  <a:pt x="174" y="540"/>
                </a:lnTo>
                <a:lnTo>
                  <a:pt x="188" y="534"/>
                </a:lnTo>
                <a:lnTo>
                  <a:pt x="210" y="602"/>
                </a:lnTo>
                <a:lnTo>
                  <a:pt x="210" y="602"/>
                </a:lnTo>
                <a:lnTo>
                  <a:pt x="216" y="612"/>
                </a:lnTo>
                <a:lnTo>
                  <a:pt x="224" y="622"/>
                </a:lnTo>
                <a:lnTo>
                  <a:pt x="236" y="628"/>
                </a:lnTo>
                <a:lnTo>
                  <a:pt x="248" y="630"/>
                </a:lnTo>
                <a:lnTo>
                  <a:pt x="338" y="630"/>
                </a:lnTo>
                <a:lnTo>
                  <a:pt x="338" y="630"/>
                </a:lnTo>
                <a:lnTo>
                  <a:pt x="350" y="628"/>
                </a:lnTo>
                <a:lnTo>
                  <a:pt x="362" y="624"/>
                </a:lnTo>
                <a:lnTo>
                  <a:pt x="372" y="618"/>
                </a:lnTo>
                <a:lnTo>
                  <a:pt x="380" y="612"/>
                </a:lnTo>
                <a:lnTo>
                  <a:pt x="380" y="612"/>
                </a:lnTo>
                <a:lnTo>
                  <a:pt x="396" y="594"/>
                </a:lnTo>
                <a:lnTo>
                  <a:pt x="420" y="562"/>
                </a:lnTo>
                <a:lnTo>
                  <a:pt x="434" y="544"/>
                </a:lnTo>
                <a:lnTo>
                  <a:pt x="444" y="522"/>
                </a:lnTo>
                <a:lnTo>
                  <a:pt x="452" y="502"/>
                </a:lnTo>
                <a:lnTo>
                  <a:pt x="454" y="494"/>
                </a:lnTo>
                <a:lnTo>
                  <a:pt x="456" y="484"/>
                </a:lnTo>
                <a:lnTo>
                  <a:pt x="456" y="484"/>
                </a:lnTo>
                <a:lnTo>
                  <a:pt x="454" y="458"/>
                </a:lnTo>
                <a:lnTo>
                  <a:pt x="450" y="432"/>
                </a:lnTo>
                <a:lnTo>
                  <a:pt x="444" y="404"/>
                </a:lnTo>
                <a:lnTo>
                  <a:pt x="436" y="378"/>
                </a:lnTo>
                <a:lnTo>
                  <a:pt x="422" y="334"/>
                </a:lnTo>
                <a:lnTo>
                  <a:pt x="416" y="316"/>
                </a:lnTo>
                <a:lnTo>
                  <a:pt x="416" y="316"/>
                </a:lnTo>
                <a:close/>
                <a:moveTo>
                  <a:pt x="180" y="510"/>
                </a:moveTo>
                <a:lnTo>
                  <a:pt x="180" y="510"/>
                </a:lnTo>
                <a:lnTo>
                  <a:pt x="170" y="516"/>
                </a:lnTo>
                <a:lnTo>
                  <a:pt x="162" y="518"/>
                </a:lnTo>
                <a:lnTo>
                  <a:pt x="152" y="516"/>
                </a:lnTo>
                <a:lnTo>
                  <a:pt x="144" y="510"/>
                </a:lnTo>
                <a:lnTo>
                  <a:pt x="144" y="510"/>
                </a:lnTo>
                <a:lnTo>
                  <a:pt x="138" y="502"/>
                </a:lnTo>
                <a:lnTo>
                  <a:pt x="136" y="492"/>
                </a:lnTo>
                <a:lnTo>
                  <a:pt x="136" y="492"/>
                </a:lnTo>
                <a:lnTo>
                  <a:pt x="138" y="484"/>
                </a:lnTo>
                <a:lnTo>
                  <a:pt x="144" y="476"/>
                </a:lnTo>
                <a:lnTo>
                  <a:pt x="162" y="458"/>
                </a:lnTo>
                <a:lnTo>
                  <a:pt x="180" y="510"/>
                </a:lnTo>
                <a:lnTo>
                  <a:pt x="180" y="51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150384"/>
      </p:ext>
    </p:extLst>
  </p:cSld>
  <p:clrMapOvr>
    <a:masterClrMapping/>
  </p:clrMapOvr>
  <p:transition spd="med">
    <p:fade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2249</Words>
  <Application>Microsoft Office PowerPoint</Application>
  <PresentationFormat>A4 용지(210x297mm)</PresentationFormat>
  <Paragraphs>244</Paragraphs>
  <Slides>49</Slides>
  <Notes>36</Notes>
  <HiddenSlides>0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7" baseType="lpstr">
      <vt:lpstr>HY견명조</vt:lpstr>
      <vt:lpstr>HY헤드라인M</vt:lpstr>
      <vt:lpstr>KoPub돋움체 Bold</vt:lpstr>
      <vt:lpstr>KoPub돋움체 Medium</vt:lpstr>
      <vt:lpstr>宋体</vt:lpstr>
      <vt:lpstr>굴림</vt:lpstr>
      <vt:lpstr>나눔고딕</vt:lpstr>
      <vt:lpstr>나눔고딕 ExtraBold</vt:lpstr>
      <vt:lpstr>나눔고딕 Light</vt:lpstr>
      <vt:lpstr>나눔바른고딕</vt:lpstr>
      <vt:lpstr>나눔스퀘어</vt:lpstr>
      <vt:lpstr>나눔스퀘어 Light</vt:lpstr>
      <vt:lpstr>맑은 고딕</vt:lpstr>
      <vt:lpstr>Arial</vt:lpstr>
      <vt:lpstr>Calibri</vt:lpstr>
      <vt:lpstr>Times New Roman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부패신고 vs. 공익신고</vt:lpstr>
      <vt:lpstr>PowerPoint 프레젠테이션</vt:lpstr>
      <vt:lpstr>부패신고 사례/예시 - 공공기관의 재산상 손해 </vt:lpstr>
      <vt:lpstr>공익신고 사례/예시 -  공정경쟁 분야</vt:lpstr>
      <vt:lpstr>부패·공익신고 처리시 유의사항</vt:lpstr>
      <vt:lpstr>신고자 신분노출 사례/예시</vt:lpstr>
      <vt:lpstr>신고자 신분노출 사례/예시</vt:lpstr>
      <vt:lpstr>신고자 신분노출 사례/예시</vt:lpstr>
      <vt:lpstr>신고자 신분노출 사례/예시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140</cp:revision>
  <cp:lastPrinted>2020-09-22T02:34:57Z</cp:lastPrinted>
  <dcterms:created xsi:type="dcterms:W3CDTF">2006-08-16T00:00:00Z</dcterms:created>
  <dcterms:modified xsi:type="dcterms:W3CDTF">2020-09-22T02:40:06Z</dcterms:modified>
</cp:coreProperties>
</file>