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BA8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57213" y="1996889"/>
            <a:ext cx="10363199" cy="333333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83031" y="-7097"/>
            <a:ext cx="9642018" cy="1152060"/>
            <a:chOff x="-83031" y="-7097"/>
            <a:chExt cx="9642018" cy="1152060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83031" y="-7097"/>
              <a:ext cx="9642018" cy="1152060"/>
            </a:xfrm>
            <a:prstGeom prst="rect">
              <a:avLst/>
            </a:prstGeom>
          </p:spPr>
        </p:pic>
      </p:grpSp>
      <p:grpSp>
        <p:nvGrpSpPr>
          <p:cNvPr id="6" name="그룹 1038"/>
          <p:cNvGrpSpPr/>
          <p:nvPr/>
        </p:nvGrpSpPr>
        <p:grpSpPr>
          <a:xfrm>
            <a:off x="-56916" y="5430772"/>
            <a:ext cx="3698494" cy="3027428"/>
            <a:chOff x="2057143" y="3692571"/>
            <a:chExt cx="5160085" cy="2425240"/>
          </a:xfrm>
        </p:grpSpPr>
        <p:pic>
          <p:nvPicPr>
            <p:cNvPr id="7" name="Object 12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7143" y="3692571"/>
              <a:ext cx="5160085" cy="242524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8" name="그룹 1022"/>
          <p:cNvGrpSpPr/>
          <p:nvPr/>
        </p:nvGrpSpPr>
        <p:grpSpPr>
          <a:xfrm>
            <a:off x="2561617" y="5070075"/>
            <a:ext cx="3495420" cy="1019966"/>
            <a:chOff x="2355472" y="7636734"/>
            <a:chExt cx="2805292" cy="724190"/>
          </a:xfrm>
        </p:grpSpPr>
        <p:grpSp>
          <p:nvGrpSpPr>
            <p:cNvPr id="9" name="그룹 1023"/>
            <p:cNvGrpSpPr/>
            <p:nvPr/>
          </p:nvGrpSpPr>
          <p:grpSpPr>
            <a:xfrm>
              <a:off x="2355472" y="7636734"/>
              <a:ext cx="2604082" cy="555102"/>
              <a:chOff x="2355472" y="7636734"/>
              <a:chExt cx="2604082" cy="555102"/>
            </a:xfrm>
          </p:grpSpPr>
          <p:pic>
            <p:nvPicPr>
              <p:cNvPr id="11" name="Object 71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15780000">
                <a:off x="3379962" y="6612244"/>
                <a:ext cx="555102" cy="2604082"/>
              </a:xfrm>
              <a:prstGeom prst="rect">
                <a:avLst/>
              </a:prstGeom>
            </p:spPr>
          </p:pic>
        </p:grpSp>
        <p:sp>
          <p:nvSpPr>
            <p:cNvPr id="10" name="Object 74"/>
            <p:cNvSpPr txBox="1"/>
            <p:nvPr/>
          </p:nvSpPr>
          <p:spPr>
            <a:xfrm>
              <a:off x="2650560" y="7640682"/>
              <a:ext cx="2510204" cy="720242"/>
            </a:xfrm>
            <a:prstGeom prst="rect">
              <a:avLst/>
            </a:prstGeom>
            <a:noFill/>
          </p:spPr>
          <p:txBody>
            <a:bodyPr wrap="square" rtlCol="0"/>
            <a:lstStyle/>
            <a:p>
              <a:pPr algn="just"/>
              <a:r>
                <a:rPr lang="ko-KR" altLang="en-US" sz="4500" b="1" dirty="0" err="1" smtClean="0">
                  <a:solidFill>
                    <a:srgbClr val="FFFFFF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밀죽이란</a:t>
              </a:r>
              <a:r>
                <a:rPr lang="en-US" altLang="ko-KR" sz="4500" b="1" dirty="0" smtClean="0">
                  <a:solidFill>
                    <a:srgbClr val="FFFFFF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?</a:t>
              </a:r>
              <a:endParaRPr lang="en-US" sz="4500" b="1" dirty="0">
                <a:latin typeface="HY목각파임B" panose="02030600000101010101" pitchFamily="18" charset="-127"/>
                <a:ea typeface="HY목각파임B" panose="02030600000101010101" pitchFamily="18" charset="-127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799418" y="6182209"/>
            <a:ext cx="79006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  </a:t>
            </a: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밀쌀로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쑨 죽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,</a:t>
            </a:r>
          </a:p>
          <a:p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‘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수제비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’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의 방언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전남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 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입니다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.</a:t>
            </a:r>
          </a:p>
          <a:p>
            <a:endParaRPr lang="en-US" altLang="ko-KR" sz="2200" dirty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보릿고개시절이란</a:t>
            </a:r>
            <a:endParaRPr lang="en-US" altLang="ko-KR" sz="20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ko-KR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일제강점기 </a:t>
            </a:r>
            <a:r>
              <a:rPr lang="ko-KR" altLang="ko-KR" sz="2000" dirty="0">
                <a:latin typeface="HY궁서B" panose="02030600000101010101" pitchFamily="18" charset="-127"/>
                <a:ea typeface="HY궁서B" panose="02030600000101010101" pitchFamily="18" charset="-127"/>
              </a:rPr>
              <a:t>때와 8·15해방 뒤부터 1960</a:t>
            </a:r>
            <a:r>
              <a:rPr lang="ko-KR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년대까지</a:t>
            </a:r>
            <a:r>
              <a:rPr lang="en-US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식량 </a:t>
            </a:r>
            <a:endParaRPr lang="en-US" altLang="ko-KR" sz="20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사정이 매우 어려운 시기로 </a:t>
            </a:r>
            <a:r>
              <a:rPr lang="ko-KR" altLang="en-US" sz="20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밀죽</a:t>
            </a:r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등을 먹었다고 합니다</a:t>
            </a:r>
            <a:r>
              <a:rPr lang="en-US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.</a:t>
            </a:r>
          </a:p>
          <a:p>
            <a:endParaRPr lang="en-US" altLang="ko-KR" sz="2000" dirty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오늘은 보릿고개시절에 일어난 </a:t>
            </a:r>
            <a:r>
              <a:rPr lang="en-US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3·15 </a:t>
            </a:r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의거 기념일로 </a:t>
            </a:r>
            <a:r>
              <a:rPr lang="ko-KR" altLang="en-US" sz="20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밀죽</a:t>
            </a:r>
            <a:r>
              <a:rPr lang="en-US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20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수제비국</a:t>
            </a:r>
            <a:r>
              <a:rPr lang="en-US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r>
              <a:rPr lang="ko-KR" altLang="en-US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을 제공합니다</a:t>
            </a:r>
            <a:r>
              <a:rPr lang="en-US" altLang="ko-KR" sz="20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~</a:t>
            </a:r>
            <a:endParaRPr lang="ko-KR" altLang="en-US" sz="2000" dirty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grpSp>
        <p:nvGrpSpPr>
          <p:cNvPr id="13" name="그룹 1022"/>
          <p:cNvGrpSpPr/>
          <p:nvPr/>
        </p:nvGrpSpPr>
        <p:grpSpPr>
          <a:xfrm>
            <a:off x="2500759" y="9573382"/>
            <a:ext cx="4917481" cy="927858"/>
            <a:chOff x="2255151" y="7636734"/>
            <a:chExt cx="3519002" cy="584701"/>
          </a:xfrm>
        </p:grpSpPr>
        <p:grpSp>
          <p:nvGrpSpPr>
            <p:cNvPr id="14" name="그룹 1023"/>
            <p:cNvGrpSpPr/>
            <p:nvPr/>
          </p:nvGrpSpPr>
          <p:grpSpPr>
            <a:xfrm>
              <a:off x="2355472" y="7636734"/>
              <a:ext cx="2604082" cy="555102"/>
              <a:chOff x="2355472" y="7636734"/>
              <a:chExt cx="2604082" cy="555102"/>
            </a:xfrm>
          </p:grpSpPr>
          <p:pic>
            <p:nvPicPr>
              <p:cNvPr id="16" name="Object 71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15780000">
                <a:off x="3379962" y="6612244"/>
                <a:ext cx="555102" cy="2604082"/>
              </a:xfrm>
              <a:prstGeom prst="rect">
                <a:avLst/>
              </a:prstGeom>
            </p:spPr>
          </p:pic>
        </p:grpSp>
        <p:sp>
          <p:nvSpPr>
            <p:cNvPr id="15" name="Object 74"/>
            <p:cNvSpPr txBox="1"/>
            <p:nvPr/>
          </p:nvSpPr>
          <p:spPr>
            <a:xfrm>
              <a:off x="2255151" y="7673643"/>
              <a:ext cx="3519002" cy="547792"/>
            </a:xfrm>
            <a:prstGeom prst="rect">
              <a:avLst/>
            </a:prstGeom>
            <a:noFill/>
          </p:spPr>
          <p:txBody>
            <a:bodyPr wrap="square" rtlCol="0"/>
            <a:lstStyle/>
            <a:p>
              <a:pPr algn="just"/>
              <a:r>
                <a:rPr lang="ko-KR" altLang="en-US" sz="4300" b="1" dirty="0" smtClean="0">
                  <a:solidFill>
                    <a:srgbClr val="FFFFFF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오늘의 식단은</a:t>
              </a:r>
              <a:r>
                <a:rPr lang="en-US" altLang="ko-KR" sz="4300" b="1" dirty="0" smtClean="0">
                  <a:solidFill>
                    <a:srgbClr val="FFFFFF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?</a:t>
              </a:r>
              <a:endParaRPr lang="en-US" sz="4300" b="1" dirty="0">
                <a:latin typeface="HY목각파임B" panose="02030600000101010101" pitchFamily="18" charset="-127"/>
                <a:ea typeface="HY목각파임B" panose="02030600000101010101" pitchFamily="18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500759" y="11009893"/>
            <a:ext cx="3772219" cy="2073876"/>
            <a:chOff x="3780141" y="8301764"/>
            <a:chExt cx="3448131" cy="1830147"/>
          </a:xfrm>
        </p:grpSpPr>
        <p:grpSp>
          <p:nvGrpSpPr>
            <p:cNvPr id="24" name="그룹 23"/>
            <p:cNvGrpSpPr/>
            <p:nvPr/>
          </p:nvGrpSpPr>
          <p:grpSpPr>
            <a:xfrm>
              <a:off x="3780141" y="8301764"/>
              <a:ext cx="2791024" cy="1725978"/>
              <a:chOff x="3780141" y="8301764"/>
              <a:chExt cx="2791024" cy="1725978"/>
            </a:xfrm>
          </p:grpSpPr>
          <p:pic>
            <p:nvPicPr>
              <p:cNvPr id="26" name="Object 8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780141" y="8332542"/>
                <a:ext cx="369332" cy="369332"/>
              </a:xfrm>
              <a:prstGeom prst="rect">
                <a:avLst/>
              </a:prstGeom>
            </p:spPr>
          </p:pic>
          <p:sp>
            <p:nvSpPr>
              <p:cNvPr id="27" name="TextBox 26"/>
              <p:cNvSpPr txBox="1"/>
              <p:nvPr/>
            </p:nvSpPr>
            <p:spPr>
              <a:xfrm>
                <a:off x="4149473" y="8301764"/>
                <a:ext cx="1295400" cy="488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000" dirty="0" smtClean="0">
                    <a:latin typeface="HY궁서B" panose="02030600000101010101" pitchFamily="18" charset="-127"/>
                    <a:ea typeface="HY궁서B" panose="02030600000101010101" pitchFamily="18" charset="-127"/>
                  </a:rPr>
                  <a:t>보리밥</a:t>
                </a:r>
                <a:endParaRPr lang="ko-KR" altLang="en-US" sz="3000" dirty="0">
                  <a:latin typeface="HY궁서B" panose="02030600000101010101" pitchFamily="18" charset="-127"/>
                  <a:ea typeface="HY궁서B" panose="02030600000101010101" pitchFamily="18" charset="-127"/>
                </a:endParaRPr>
              </a:p>
            </p:txBody>
          </p:sp>
          <p:pic>
            <p:nvPicPr>
              <p:cNvPr id="28" name="Object 8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780141" y="8957221"/>
                <a:ext cx="369332" cy="369332"/>
              </a:xfrm>
              <a:prstGeom prst="rect">
                <a:avLst/>
              </a:prstGeom>
            </p:spPr>
          </p:pic>
          <p:pic>
            <p:nvPicPr>
              <p:cNvPr id="29" name="Object 8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3780141" y="9658410"/>
                <a:ext cx="369332" cy="369332"/>
              </a:xfrm>
              <a:prstGeom prst="rect">
                <a:avLst/>
              </a:prstGeom>
            </p:spPr>
          </p:pic>
          <p:sp>
            <p:nvSpPr>
              <p:cNvPr id="30" name="TextBox 29"/>
              <p:cNvSpPr txBox="1"/>
              <p:nvPr/>
            </p:nvSpPr>
            <p:spPr>
              <a:xfrm>
                <a:off x="4130503" y="8957221"/>
                <a:ext cx="2440662" cy="488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000" dirty="0" err="1" smtClean="0">
                    <a:latin typeface="HY궁서B" panose="02030600000101010101" pitchFamily="18" charset="-127"/>
                    <a:ea typeface="HY궁서B" panose="02030600000101010101" pitchFamily="18" charset="-127"/>
                  </a:rPr>
                  <a:t>감자수제비국</a:t>
                </a:r>
                <a:endParaRPr lang="en-US" altLang="ko-KR" sz="3000" dirty="0" smtClean="0">
                  <a:latin typeface="HY궁서B" panose="02030600000101010101" pitchFamily="18" charset="-127"/>
                  <a:ea typeface="HY궁서B" panose="02030600000101010101" pitchFamily="18" charset="-127"/>
                </a:endParaRPr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4110030" y="9643021"/>
              <a:ext cx="3118242" cy="4888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000" dirty="0" err="1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주꾸미삼겹볶음</a:t>
              </a:r>
              <a:endParaRPr lang="en-US" altLang="ko-KR" sz="3000" dirty="0" smtClean="0">
                <a:latin typeface="HY궁서B" panose="02030600000101010101" pitchFamily="18" charset="-127"/>
                <a:ea typeface="HY궁서B" panose="02030600000101010101" pitchFamily="18" charset="-127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5749393" y="10454208"/>
            <a:ext cx="3499382" cy="2702362"/>
            <a:chOff x="6224640" y="7653057"/>
            <a:chExt cx="3278281" cy="2541830"/>
          </a:xfrm>
        </p:grpSpPr>
        <p:pic>
          <p:nvPicPr>
            <p:cNvPr id="32" name="Object 8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37221" y="7668446"/>
              <a:ext cx="369332" cy="369332"/>
            </a:xfrm>
            <a:prstGeom prst="rect">
              <a:avLst/>
            </a:prstGeom>
          </p:spPr>
        </p:pic>
        <p:pic>
          <p:nvPicPr>
            <p:cNvPr id="33" name="Object 8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37221" y="8301764"/>
              <a:ext cx="369332" cy="369332"/>
            </a:xfrm>
            <a:prstGeom prst="rect">
              <a:avLst/>
            </a:prstGeom>
          </p:spPr>
        </p:pic>
        <p:pic>
          <p:nvPicPr>
            <p:cNvPr id="34" name="Object 8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24640" y="8957221"/>
              <a:ext cx="369332" cy="369332"/>
            </a:xfrm>
            <a:prstGeom prst="rect">
              <a:avLst/>
            </a:prstGeom>
          </p:spPr>
        </p:pic>
        <p:pic>
          <p:nvPicPr>
            <p:cNvPr id="35" name="Object 8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51391" y="9673799"/>
              <a:ext cx="369332" cy="369332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6564109" y="7653057"/>
              <a:ext cx="2938811" cy="521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000" dirty="0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시금치스크램블</a:t>
              </a:r>
              <a:endParaRPr lang="ko-KR" altLang="en-US" sz="3000" dirty="0">
                <a:latin typeface="HY궁서B" panose="02030600000101010101" pitchFamily="18" charset="-127"/>
                <a:ea typeface="HY궁서B" panose="0203060000010101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580131" y="8273783"/>
              <a:ext cx="2922790" cy="521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000" dirty="0" err="1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봄동겉절이</a:t>
              </a:r>
              <a:r>
                <a:rPr lang="en-US" altLang="ko-KR" sz="3000" dirty="0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(</a:t>
              </a:r>
              <a:r>
                <a:rPr lang="ko-KR" altLang="en-US" sz="3000" dirty="0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자율</a:t>
              </a:r>
              <a:r>
                <a:rPr lang="en-US" altLang="ko-KR" sz="3000" dirty="0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)</a:t>
              </a:r>
              <a:endParaRPr lang="ko-KR" altLang="en-US" sz="3000" dirty="0">
                <a:latin typeface="HY궁서B" panose="02030600000101010101" pitchFamily="18" charset="-127"/>
                <a:ea typeface="HY궁서B" panose="02030600000101010101" pitchFamily="18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564110" y="8922668"/>
              <a:ext cx="1777667" cy="521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000" dirty="0" err="1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맛김</a:t>
              </a:r>
              <a:endParaRPr lang="ko-KR" altLang="en-US" sz="3000" dirty="0">
                <a:latin typeface="HY궁서B" panose="02030600000101010101" pitchFamily="18" charset="-127"/>
                <a:ea typeface="HY궁서B" panose="02030600000101010101" pitchFamily="18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593972" y="9673799"/>
              <a:ext cx="1447801" cy="521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000" dirty="0" smtClean="0">
                  <a:latin typeface="HY궁서B" panose="02030600000101010101" pitchFamily="18" charset="-127"/>
                  <a:ea typeface="HY궁서B" panose="02030600000101010101" pitchFamily="18" charset="-127"/>
                </a:rPr>
                <a:t>깍두기</a:t>
              </a:r>
              <a:endParaRPr lang="en-US" altLang="ko-KR" sz="3000" dirty="0" smtClean="0"/>
            </a:p>
          </p:txBody>
        </p:sp>
      </p:grpSp>
      <p:grpSp>
        <p:nvGrpSpPr>
          <p:cNvPr id="40" name="그룹 1039"/>
          <p:cNvGrpSpPr/>
          <p:nvPr/>
        </p:nvGrpSpPr>
        <p:grpSpPr>
          <a:xfrm>
            <a:off x="203641" y="10361458"/>
            <a:ext cx="2119145" cy="1957511"/>
            <a:chOff x="2057143" y="2782286"/>
            <a:chExt cx="2689910" cy="2057781"/>
          </a:xfrm>
        </p:grpSpPr>
        <p:pic>
          <p:nvPicPr>
            <p:cNvPr id="41" name="Object 126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57143" y="2782286"/>
              <a:ext cx="2689910" cy="2057781"/>
            </a:xfrm>
            <a:prstGeom prst="rect">
              <a:avLst/>
            </a:prstGeom>
          </p:spPr>
        </p:pic>
      </p:grpSp>
      <p:grpSp>
        <p:nvGrpSpPr>
          <p:cNvPr id="42" name="그룹 41"/>
          <p:cNvGrpSpPr/>
          <p:nvPr/>
        </p:nvGrpSpPr>
        <p:grpSpPr>
          <a:xfrm>
            <a:off x="113843" y="12576221"/>
            <a:ext cx="2071058" cy="413018"/>
            <a:chOff x="29863" y="9843075"/>
            <a:chExt cx="2071058" cy="413018"/>
          </a:xfrm>
        </p:grpSpPr>
        <p:grpSp>
          <p:nvGrpSpPr>
            <p:cNvPr id="43" name="그룹 42"/>
            <p:cNvGrpSpPr/>
            <p:nvPr/>
          </p:nvGrpSpPr>
          <p:grpSpPr>
            <a:xfrm>
              <a:off x="29863" y="9843075"/>
              <a:ext cx="389237" cy="403117"/>
              <a:chOff x="4602371" y="5442760"/>
              <a:chExt cx="1124307" cy="1124307"/>
            </a:xfrm>
          </p:grpSpPr>
          <p:pic>
            <p:nvPicPr>
              <p:cNvPr id="45" name="Object 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602371" y="5442760"/>
                <a:ext cx="1124307" cy="1124307"/>
              </a:xfrm>
              <a:prstGeom prst="rect">
                <a:avLst/>
              </a:prstGeom>
            </p:spPr>
          </p:pic>
        </p:grpSp>
        <p:sp>
          <p:nvSpPr>
            <p:cNvPr id="44" name="TextBox 43"/>
            <p:cNvSpPr txBox="1"/>
            <p:nvPr/>
          </p:nvSpPr>
          <p:spPr>
            <a:xfrm>
              <a:off x="257549" y="9886761"/>
              <a:ext cx="18433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엽서M" panose="02030600000101010101" pitchFamily="18" charset="-127"/>
                  <a:ea typeface="HY엽서M" panose="02030600000101010101" pitchFamily="18" charset="-127"/>
                </a:rPr>
                <a:t>“</a:t>
              </a:r>
              <a:r>
                <a:rPr lang="ko-KR" altLang="en-US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엽서M" panose="02030600000101010101" pitchFamily="18" charset="-127"/>
                  <a:ea typeface="HY엽서M" panose="02030600000101010101" pitchFamily="18" charset="-127"/>
                </a:rPr>
                <a:t>맛있음주의</a:t>
              </a:r>
              <a:r>
                <a:rPr lang="en-US" altLang="ko-KR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얕은샘물M" panose="02030600000101010101" pitchFamily="18" charset="-127"/>
                  <a:ea typeface="HY얕은샘물M" panose="02030600000101010101" pitchFamily="18" charset="-127"/>
                </a:rPr>
                <a:t>”</a:t>
              </a:r>
              <a:endPara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95708" y="1084755"/>
            <a:ext cx="4026250" cy="12003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3·15</a:t>
            </a:r>
            <a:r>
              <a:rPr lang="ko-KR" altLang="en-US" sz="2400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의거란</a:t>
            </a:r>
            <a:r>
              <a:rPr lang="en-US" altLang="ko-KR" sz="2400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?</a:t>
            </a:r>
            <a:endParaRPr lang="en-US" altLang="ko-KR" sz="2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sz="2400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3·15  </a:t>
            </a:r>
            <a:r>
              <a:rPr lang="ko-KR" altLang="en-US" sz="2400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부정선거에 반발하여</a:t>
            </a:r>
            <a:endParaRPr lang="en-US" altLang="ko-KR" sz="2400" dirty="0" smtClean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ko-KR" altLang="en-US" sz="2400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마산에서 일어난 대규모 시위</a:t>
            </a:r>
            <a:endParaRPr lang="ko-KR" altLang="en-US" sz="2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386387" y="1247730"/>
            <a:ext cx="38623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b="1" dirty="0" smtClean="0"/>
              <a:t>출처</a:t>
            </a:r>
            <a:r>
              <a:rPr lang="en-US" altLang="ko-KR" sz="1500" b="1" dirty="0" smtClean="0"/>
              <a:t>: </a:t>
            </a:r>
            <a:r>
              <a:rPr lang="ko-KR" altLang="en-US" sz="1500" b="1" dirty="0" err="1" smtClean="0"/>
              <a:t>미리캔버스</a:t>
            </a:r>
            <a:r>
              <a:rPr lang="en-US" altLang="ko-KR" sz="1500" b="1" dirty="0" smtClean="0"/>
              <a:t> , </a:t>
            </a:r>
            <a:r>
              <a:rPr lang="ko-KR" altLang="en-US" sz="1500" b="1" dirty="0" smtClean="0"/>
              <a:t>네이버</a:t>
            </a:r>
            <a:endParaRPr lang="ko-KR" altLang="en-US" sz="15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80</Words>
  <Application>Microsoft Office PowerPoint</Application>
  <PresentationFormat>사용자 지정</PresentationFormat>
  <Paragraphs>22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?? ??</vt:lpstr>
      <vt:lpstr>HY궁서B</vt:lpstr>
      <vt:lpstr>HY목각파임B</vt:lpstr>
      <vt:lpstr>HY얕은샘물M</vt:lpstr>
      <vt:lpstr>HY엽서M</vt:lpstr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8</cp:revision>
  <dcterms:created xsi:type="dcterms:W3CDTF">2021-01-27T13:01:56Z</dcterms:created>
  <dcterms:modified xsi:type="dcterms:W3CDTF">2021-01-29T08:51:37Z</dcterms:modified>
</cp:coreProperties>
</file>