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  <p:sldId id="326" r:id="rId3"/>
    <p:sldId id="302" r:id="rId4"/>
    <p:sldId id="357" r:id="rId5"/>
    <p:sldId id="318" r:id="rId6"/>
    <p:sldId id="361" r:id="rId7"/>
    <p:sldId id="306" r:id="rId8"/>
    <p:sldId id="307" r:id="rId9"/>
    <p:sldId id="319" r:id="rId10"/>
    <p:sldId id="309" r:id="rId11"/>
    <p:sldId id="358" r:id="rId12"/>
    <p:sldId id="359" r:id="rId13"/>
    <p:sldId id="320" r:id="rId14"/>
    <p:sldId id="322" r:id="rId15"/>
    <p:sldId id="310" r:id="rId16"/>
    <p:sldId id="323" r:id="rId17"/>
    <p:sldId id="311" r:id="rId18"/>
    <p:sldId id="328" r:id="rId19"/>
    <p:sldId id="312" r:id="rId20"/>
    <p:sldId id="313" r:id="rId21"/>
    <p:sldId id="314" r:id="rId22"/>
    <p:sldId id="315" r:id="rId23"/>
    <p:sldId id="316" r:id="rId24"/>
    <p:sldId id="317" r:id="rId25"/>
    <p:sldId id="329" r:id="rId26"/>
    <p:sldId id="330" r:id="rId27"/>
    <p:sldId id="331" r:id="rId28"/>
    <p:sldId id="332" r:id="rId29"/>
    <p:sldId id="333" r:id="rId30"/>
    <p:sldId id="334" r:id="rId31"/>
    <p:sldId id="335" r:id="rId32"/>
    <p:sldId id="336" r:id="rId33"/>
    <p:sldId id="337" r:id="rId34"/>
    <p:sldId id="338" r:id="rId35"/>
    <p:sldId id="339" r:id="rId36"/>
    <p:sldId id="340" r:id="rId37"/>
    <p:sldId id="341" r:id="rId38"/>
    <p:sldId id="342" r:id="rId39"/>
    <p:sldId id="343" r:id="rId40"/>
    <p:sldId id="344" r:id="rId41"/>
    <p:sldId id="345" r:id="rId42"/>
    <p:sldId id="346" r:id="rId43"/>
    <p:sldId id="347" r:id="rId44"/>
    <p:sldId id="348" r:id="rId45"/>
    <p:sldId id="349" r:id="rId46"/>
    <p:sldId id="350" r:id="rId47"/>
    <p:sldId id="351" r:id="rId48"/>
    <p:sldId id="352" r:id="rId49"/>
    <p:sldId id="353" r:id="rId50"/>
    <p:sldId id="362" r:id="rId51"/>
    <p:sldId id="363" r:id="rId52"/>
    <p:sldId id="355" r:id="rId53"/>
    <p:sldId id="356" r:id="rId5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  <p15:guide id="7" pos="18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C18B"/>
    <a:srgbClr val="D0E8D7"/>
    <a:srgbClr val="E6F3EA"/>
    <a:srgbClr val="C6EAFA"/>
    <a:srgbClr val="DEEFE2"/>
    <a:srgbClr val="2389E5"/>
    <a:srgbClr val="FF9900"/>
    <a:srgbClr val="FDB931"/>
    <a:srgbClr val="FDB9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1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" y="180"/>
      </p:cViewPr>
      <p:guideLst>
        <p:guide orient="horz" pos="777"/>
        <p:guide pos="574"/>
        <p:guide pos="166"/>
        <p:guide orient="horz" pos="1049"/>
        <p:guide orient="horz" pos="1230"/>
        <p:guide pos="18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DKO6JzGAV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XIvsuU1GIs" TargetMode="External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hyperlink" Target="https://youtu.be/e-FHgnbmwJc" TargetMode="Externa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hyperlink" Target="https://www.youtube.com/watch?v=zNxb0Y8J_6E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1K-NEvGjOg" TargetMode="Externa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5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oo7y6eRW6Y" TargetMode="Externa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M8x6THQGwI" TargetMode="Externa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6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hyperlink" Target="https://www.youtube.com/watch?v=oUchp59wBK8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image" Target="../media/image2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LtgAuxvtBpQ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png"/><Relationship Id="rId2" Type="http://schemas.openxmlformats.org/officeDocument/2006/relationships/hyperlink" Target="https://www.youtube.com/watch?v=t9lb07guaS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lG1woYDrU5g" TargetMode="External"/><Relationship Id="rId5" Type="http://schemas.openxmlformats.org/officeDocument/2006/relationships/image" Target="../media/image86.png"/><Relationship Id="rId4" Type="http://schemas.openxmlformats.org/officeDocument/2006/relationships/hyperlink" Target="https://www.youtube.com/watch?v=RXIvsuU1GIs" TargetMode="External"/><Relationship Id="rId9" Type="http://schemas.openxmlformats.org/officeDocument/2006/relationships/image" Target="../media/image8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hyperlink" Target="https://www.youtube.com/watch?v=pXXPDFuIpvA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0.png"/><Relationship Id="rId4" Type="http://schemas.openxmlformats.org/officeDocument/2006/relationships/hyperlink" Target="https://www.youtube.com/watch?v=3EiqwheF6H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377" y="617309"/>
            <a:ext cx="5954828" cy="580234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B121FA9-9DE8-4E70-840D-235D4E13BADC}"/>
              </a:ext>
            </a:extLst>
          </p:cNvPr>
          <p:cNvSpPr/>
          <p:nvPr/>
        </p:nvSpPr>
        <p:spPr>
          <a:xfrm>
            <a:off x="603315" y="1385784"/>
            <a:ext cx="1560513" cy="1508244"/>
          </a:xfrm>
          <a:prstGeom prst="roundRect">
            <a:avLst/>
          </a:prstGeom>
          <a:solidFill>
            <a:srgbClr val="65C18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D484C6-B871-9E57-5D92-42AA05D402CE}"/>
              </a:ext>
            </a:extLst>
          </p:cNvPr>
          <p:cNvSpPr txBox="1"/>
          <p:nvPr/>
        </p:nvSpPr>
        <p:spPr>
          <a:xfrm>
            <a:off x="2396564" y="1283448"/>
            <a:ext cx="44567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밥상에서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만나는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우리의 지구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78B8F27-4DAD-B397-DD41-A60F23A7AD47}"/>
              </a:ext>
            </a:extLst>
          </p:cNvPr>
          <p:cNvSpPr/>
          <p:nvPr/>
        </p:nvSpPr>
        <p:spPr>
          <a:xfrm>
            <a:off x="2734236" y="4493255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3805966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0E8D7"/>
          </a:solidFill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95329" y="782469"/>
            <a:ext cx="2386974" cy="2781300"/>
          </a:xfrm>
          <a:prstGeom prst="round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6250" y="2905125"/>
            <a:ext cx="2038350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381721" y="3992295"/>
            <a:ext cx="91999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40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40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음식물 쓰레기가 지구환경을 망쳐요</a:t>
            </a:r>
            <a:r>
              <a:rPr lang="en-US" altLang="ko-KR" sz="40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  <p:sp>
        <p:nvSpPr>
          <p:cNvPr id="11" name="TextBox 10">
            <a:hlinkClick r:id="rId4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381721" y="4843770"/>
            <a:ext cx="91999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0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저탄소</a:t>
            </a:r>
            <a:r>
              <a:rPr lang="ko-KR" altLang="en-US" sz="40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식생활로 지구환경을 지켜요</a:t>
            </a:r>
            <a:r>
              <a:rPr lang="en-US" altLang="ko-KR" sz="40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40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07649" y="1066632"/>
            <a:ext cx="9427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밥상에서 만나는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우리의 지구</a:t>
            </a:r>
          </a:p>
        </p:txBody>
      </p:sp>
    </p:spTree>
    <p:extLst>
      <p:ext uri="{BB962C8B-B14F-4D97-AF65-F5344CB8AC3E}">
        <p14:creationId xmlns:p14="http://schemas.microsoft.com/office/powerpoint/2010/main" val="399598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95329" y="782469"/>
            <a:ext cx="2386974" cy="2781300"/>
          </a:xfrm>
          <a:prstGeom prst="round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6250" y="2905125"/>
            <a:ext cx="2038350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07649" y="1066632"/>
            <a:ext cx="9427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밥상에서 만나는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우리의 지구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l="2082" t="4432" b="7796"/>
          <a:stretch/>
        </p:blipFill>
        <p:spPr>
          <a:xfrm>
            <a:off x="3441469" y="4021974"/>
            <a:ext cx="8154785" cy="17054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665" y="151655"/>
            <a:ext cx="1228725" cy="10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164" y="1978661"/>
            <a:ext cx="11072996" cy="479338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8" y="1174707"/>
            <a:ext cx="9239650" cy="573148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C81F4741-0705-9F50-079E-8B1E0D7931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8619" y="1095301"/>
            <a:ext cx="1487217" cy="957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13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1029641" y="2007958"/>
            <a:ext cx="10366942" cy="12446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2"/>
          <a:srcRect b="82812"/>
          <a:stretch/>
        </p:blipFill>
        <p:spPr>
          <a:xfrm>
            <a:off x="515232" y="1327365"/>
            <a:ext cx="8505056" cy="553605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3AEFBED8-E7A0-42FB-9BC9-91B8E424A8C5}"/>
              </a:ext>
            </a:extLst>
          </p:cNvPr>
          <p:cNvSpPr txBox="1"/>
          <p:nvPr/>
        </p:nvSpPr>
        <p:spPr>
          <a:xfrm>
            <a:off x="1104290" y="2153211"/>
            <a:ext cx="9802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70C0"/>
                </a:solidFill>
              </a:rPr>
              <a:t>학생들이 남기는 급식 </a:t>
            </a:r>
            <a:r>
              <a:rPr lang="ko-KR" altLang="en-US" sz="2800" b="1" dirty="0" err="1">
                <a:solidFill>
                  <a:srgbClr val="0070C0"/>
                </a:solidFill>
              </a:rPr>
              <a:t>잔반이</a:t>
            </a:r>
            <a:r>
              <a:rPr lang="ko-KR" altLang="en-US" sz="2800" b="1" dirty="0">
                <a:solidFill>
                  <a:srgbClr val="0070C0"/>
                </a:solidFill>
              </a:rPr>
              <a:t> 많아요</a:t>
            </a:r>
            <a:r>
              <a:rPr lang="en-US" altLang="ko-KR" sz="2800" b="1" dirty="0">
                <a:solidFill>
                  <a:srgbClr val="0070C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70C0"/>
                </a:solidFill>
              </a:rPr>
              <a:t>원래 채소는 안 먹는다며 채소를 먹지 않는 친구가 있어요</a:t>
            </a:r>
            <a:r>
              <a:rPr lang="en-US" altLang="ko-KR" sz="2800" dirty="0">
                <a:solidFill>
                  <a:srgbClr val="0070C0"/>
                </a:solidFill>
              </a:rPr>
              <a:t>.</a:t>
            </a:r>
            <a:endParaRPr lang="ko-KR" altLang="en-US" sz="2800" dirty="0">
              <a:solidFill>
                <a:srgbClr val="0070C0"/>
              </a:solidFill>
            </a:endParaRPr>
          </a:p>
        </p:txBody>
      </p:sp>
      <p:sp>
        <p:nvSpPr>
          <p:cNvPr id="14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1029641" y="4503346"/>
            <a:ext cx="10366942" cy="126353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/>
          <a:srcRect t="34845" b="42691"/>
          <a:stretch/>
        </p:blipFill>
        <p:spPr>
          <a:xfrm>
            <a:off x="552228" y="3532267"/>
            <a:ext cx="7833885" cy="6664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4A842C7-9AEE-4BC6-9426-9A77E7DF128C}"/>
              </a:ext>
            </a:extLst>
          </p:cNvPr>
          <p:cNvSpPr txBox="1"/>
          <p:nvPr/>
        </p:nvSpPr>
        <p:spPr>
          <a:xfrm>
            <a:off x="1165518" y="4687404"/>
            <a:ext cx="10231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 err="1">
                <a:solidFill>
                  <a:srgbClr val="0070C0"/>
                </a:solidFill>
              </a:rPr>
              <a:t>잔반통에</a:t>
            </a:r>
            <a:r>
              <a:rPr lang="ko-KR" altLang="en-US" sz="2800" b="1" dirty="0">
                <a:solidFill>
                  <a:srgbClr val="0070C0"/>
                </a:solidFill>
              </a:rPr>
              <a:t> 모아진 음식물 쓰레기는 다른 곳에 묻을 것 같아요</a:t>
            </a:r>
            <a:r>
              <a:rPr lang="en-US" altLang="ko-KR" sz="2800" b="1" dirty="0">
                <a:solidFill>
                  <a:srgbClr val="0070C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70C0"/>
                </a:solidFill>
              </a:rPr>
              <a:t>음식물 쓰레기 처리하는 곳으로 갈 것 같아요</a:t>
            </a:r>
            <a:r>
              <a:rPr lang="en-US" altLang="ko-KR" sz="2800" b="1" dirty="0">
                <a:solidFill>
                  <a:srgbClr val="0070C0"/>
                </a:solidFill>
              </a:rPr>
              <a:t>.</a:t>
            </a:r>
            <a:endParaRPr lang="ko-KR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9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877535" y="2260678"/>
            <a:ext cx="10853470" cy="16130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/>
          <a:srcRect t="75898"/>
          <a:stretch/>
        </p:blipFill>
        <p:spPr>
          <a:xfrm>
            <a:off x="476565" y="1301270"/>
            <a:ext cx="6916025" cy="631267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E74F21E8-5BDB-47A1-A2C1-1669FF35EDE6}"/>
              </a:ext>
            </a:extLst>
          </p:cNvPr>
          <p:cNvSpPr txBox="1"/>
          <p:nvPr/>
        </p:nvSpPr>
        <p:spPr>
          <a:xfrm>
            <a:off x="1072380" y="2590151"/>
            <a:ext cx="10291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70C0"/>
                </a:solidFill>
              </a:rPr>
              <a:t>쓰레기 냄새 때문에 공기가 오염될 것 같아요</a:t>
            </a:r>
            <a:r>
              <a:rPr lang="en-US" altLang="ko-KR" sz="2800" b="1" dirty="0">
                <a:solidFill>
                  <a:srgbClr val="0070C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0070C0"/>
                </a:solidFill>
              </a:rPr>
              <a:t>매일 많은 양의 </a:t>
            </a:r>
            <a:r>
              <a:rPr lang="ko-KR" altLang="en-US" sz="2800" b="1" dirty="0" err="1">
                <a:solidFill>
                  <a:srgbClr val="0070C0"/>
                </a:solidFill>
              </a:rPr>
              <a:t>잔반을</a:t>
            </a:r>
            <a:r>
              <a:rPr lang="ko-KR" altLang="en-US" sz="2800" b="1" dirty="0">
                <a:solidFill>
                  <a:srgbClr val="0070C0"/>
                </a:solidFill>
              </a:rPr>
              <a:t> 남기면 처리 비용이 많이 들것 같아요</a:t>
            </a:r>
            <a:r>
              <a:rPr lang="en-US" altLang="ko-KR" sz="2800" b="1" dirty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14" name="그림 13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2590" y="4374191"/>
            <a:ext cx="3084022" cy="1985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1958" y="4480889"/>
            <a:ext cx="1781175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1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3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385" y="1921643"/>
            <a:ext cx="11626101" cy="437435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" y="1233118"/>
            <a:ext cx="9911795" cy="481467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901A6B9E-8A7D-4517-940D-FC34CB5F2B1D}"/>
              </a:ext>
            </a:extLst>
          </p:cNvPr>
          <p:cNvSpPr/>
          <p:nvPr/>
        </p:nvSpPr>
        <p:spPr>
          <a:xfrm>
            <a:off x="9968918" y="2114026"/>
            <a:ext cx="425043" cy="44186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43D3B75A-226B-4522-A404-5AFA50616626}"/>
              </a:ext>
            </a:extLst>
          </p:cNvPr>
          <p:cNvSpPr/>
          <p:nvPr/>
        </p:nvSpPr>
        <p:spPr>
          <a:xfrm>
            <a:off x="9968918" y="4943915"/>
            <a:ext cx="444617" cy="44746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A07572D5-B4E2-D5BC-4720-C6CCE331DEA9}"/>
              </a:ext>
            </a:extLst>
          </p:cNvPr>
          <p:cNvSpPr/>
          <p:nvPr/>
        </p:nvSpPr>
        <p:spPr>
          <a:xfrm>
            <a:off x="9988492" y="3533627"/>
            <a:ext cx="425043" cy="44186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곱하기 기호 4">
            <a:extLst>
              <a:ext uri="{FF2B5EF4-FFF2-40B4-BE49-F238E27FC236}">
                <a16:creationId xmlns:a16="http://schemas.microsoft.com/office/drawing/2014/main" id="{DC9483EC-3078-1CCD-1FAB-5E3B61DB687E}"/>
              </a:ext>
            </a:extLst>
          </p:cNvPr>
          <p:cNvSpPr/>
          <p:nvPr/>
        </p:nvSpPr>
        <p:spPr>
          <a:xfrm>
            <a:off x="11097086" y="2769442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곱하기 기호 4">
            <a:extLst>
              <a:ext uri="{FF2B5EF4-FFF2-40B4-BE49-F238E27FC236}">
                <a16:creationId xmlns:a16="http://schemas.microsoft.com/office/drawing/2014/main" id="{31C7ECC7-0B91-11C7-1AF5-B6C600BAF14B}"/>
              </a:ext>
            </a:extLst>
          </p:cNvPr>
          <p:cNvSpPr/>
          <p:nvPr/>
        </p:nvSpPr>
        <p:spPr>
          <a:xfrm>
            <a:off x="11097085" y="4209715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곱하기 기호 4">
            <a:extLst>
              <a:ext uri="{FF2B5EF4-FFF2-40B4-BE49-F238E27FC236}">
                <a16:creationId xmlns:a16="http://schemas.microsoft.com/office/drawing/2014/main" id="{2280F080-54D0-FD3D-DC45-38EF02D6264D}"/>
              </a:ext>
            </a:extLst>
          </p:cNvPr>
          <p:cNvSpPr/>
          <p:nvPr/>
        </p:nvSpPr>
        <p:spPr>
          <a:xfrm>
            <a:off x="11097085" y="5517608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268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136" y="1943832"/>
            <a:ext cx="9737725" cy="4654723"/>
          </a:xfrm>
          <a:prstGeom prst="rect">
            <a:avLst/>
          </a:prstGeom>
        </p:spPr>
      </p:pic>
      <p:grpSp>
        <p:nvGrpSpPr>
          <p:cNvPr id="28" name="그룹 27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34" name="그림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1213321"/>
            <a:ext cx="6270625" cy="55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04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99" y="2378584"/>
            <a:ext cx="11049000" cy="2979739"/>
          </a:xfrm>
          <a:prstGeom prst="rect">
            <a:avLst/>
          </a:prstGeom>
        </p:spPr>
      </p:pic>
      <p:sp>
        <p:nvSpPr>
          <p:cNvPr id="14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755487" y="1548593"/>
            <a:ext cx="3639369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+mn-ea"/>
              </a:rPr>
              <a:t>음식물 </a:t>
            </a:r>
            <a:r>
              <a:rPr lang="ko-KR" altLang="en-US" sz="2400" b="1" dirty="0" err="1">
                <a:latin typeface="+mn-ea"/>
              </a:rPr>
              <a:t>쓰레기란</a:t>
            </a:r>
            <a:r>
              <a:rPr lang="en-US" altLang="ko-KR" sz="2400" b="1" dirty="0">
                <a:latin typeface="+mn-ea"/>
              </a:rPr>
              <a:t>?</a:t>
            </a:r>
            <a:endParaRPr lang="ko-KR" altLang="en-US" sz="2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91698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F4DC133F-A700-4EBC-9D21-F1EBAC490D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08" t="-103532" r="-27708" b="175892"/>
          <a:stretch/>
        </p:blipFill>
        <p:spPr>
          <a:xfrm>
            <a:off x="755487" y="1222499"/>
            <a:ext cx="13233180" cy="80415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F4DC133F-A700-4EBC-9D21-F1EBAC490D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55" t="19882" r="3000" b="2600"/>
          <a:stretch/>
        </p:blipFill>
        <p:spPr>
          <a:xfrm>
            <a:off x="755487" y="2169307"/>
            <a:ext cx="10395113" cy="300382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F4DC133F-A700-4EBC-9D21-F1EBAC490D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705" b="72712"/>
          <a:stretch/>
        </p:blipFill>
        <p:spPr>
          <a:xfrm>
            <a:off x="581906" y="1337130"/>
            <a:ext cx="11326984" cy="7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07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780822" y="2011681"/>
            <a:ext cx="10853470" cy="4671752"/>
          </a:xfrm>
          <a:prstGeom prst="roundRect">
            <a:avLst/>
          </a:prstGeom>
          <a:solidFill>
            <a:schemeClr val="bg1"/>
          </a:solidFill>
          <a:ln w="38100" cap="flat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94A54C12-8409-490A-B1A7-C625F6092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266" y="2248310"/>
            <a:ext cx="8372271" cy="4229899"/>
          </a:xfrm>
          <a:prstGeom prst="rect">
            <a:avLst/>
          </a:prstGeom>
        </p:spPr>
      </p:pic>
      <p:sp>
        <p:nvSpPr>
          <p:cNvPr id="12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755487" y="1329518"/>
            <a:ext cx="5560646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+mn-ea"/>
              </a:rPr>
              <a:t>음식물 쓰레기에서 발생되는 문제점</a:t>
            </a:r>
          </a:p>
        </p:txBody>
      </p:sp>
    </p:spTree>
    <p:extLst>
      <p:ext uri="{BB962C8B-B14F-4D97-AF65-F5344CB8AC3E}">
        <p14:creationId xmlns:p14="http://schemas.microsoft.com/office/powerpoint/2010/main" val="307656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754447" y="2011681"/>
            <a:ext cx="10853470" cy="4671752"/>
          </a:xfrm>
          <a:prstGeom prst="roundRect">
            <a:avLst/>
          </a:prstGeom>
          <a:solidFill>
            <a:schemeClr val="bg1"/>
          </a:solidFill>
          <a:ln w="38100" cap="flat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590698EC-00CB-45DA-9144-3FCAA2B24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985" y="2248310"/>
            <a:ext cx="8620102" cy="4155293"/>
          </a:xfrm>
          <a:prstGeom prst="rect">
            <a:avLst/>
          </a:prstGeom>
        </p:spPr>
      </p:pic>
      <p:sp>
        <p:nvSpPr>
          <p:cNvPr id="12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755487" y="1329518"/>
            <a:ext cx="5560646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+mn-ea"/>
              </a:rPr>
              <a:t>음식물 쓰레기에서 발생되는 문제점</a:t>
            </a:r>
          </a:p>
        </p:txBody>
      </p:sp>
    </p:spTree>
    <p:extLst>
      <p:ext uri="{BB962C8B-B14F-4D97-AF65-F5344CB8AC3E}">
        <p14:creationId xmlns:p14="http://schemas.microsoft.com/office/powerpoint/2010/main" val="59337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b="54608"/>
          <a:stretch/>
        </p:blipFill>
        <p:spPr>
          <a:xfrm>
            <a:off x="911225" y="1930893"/>
            <a:ext cx="7026438" cy="77420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/>
          <a:srcRect l="-271" t="41884" r="271" b="-41884"/>
          <a:stretch/>
        </p:blipFill>
        <p:spPr>
          <a:xfrm>
            <a:off x="911225" y="3534050"/>
            <a:ext cx="7026438" cy="1705588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85" y="1163565"/>
            <a:ext cx="10088684" cy="60174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531" y="2427093"/>
            <a:ext cx="10647354" cy="162929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531" y="4610193"/>
            <a:ext cx="10647354" cy="18354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D3DBA3-6D7B-4C7F-90C0-2BA1824E8386}"/>
              </a:ext>
            </a:extLst>
          </p:cNvPr>
          <p:cNvSpPr txBox="1"/>
          <p:nvPr/>
        </p:nvSpPr>
        <p:spPr>
          <a:xfrm>
            <a:off x="1149888" y="2500614"/>
            <a:ext cx="68443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환경이 오염된다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온실가스가 발생한다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경제 손실도 크다</a:t>
            </a:r>
            <a:r>
              <a:rPr lang="en-US" altLang="ko-KR" sz="3000" b="1" dirty="0">
                <a:solidFill>
                  <a:srgbClr val="0070C0"/>
                </a:solidFill>
              </a:rPr>
              <a:t>.</a:t>
            </a:r>
            <a:endParaRPr lang="ko-KR" altLang="en-US" sz="30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7BC461-E49A-4101-8A42-A9FFC0674605}"/>
              </a:ext>
            </a:extLst>
          </p:cNvPr>
          <p:cNvSpPr txBox="1"/>
          <p:nvPr/>
        </p:nvSpPr>
        <p:spPr>
          <a:xfrm>
            <a:off x="1110897" y="4806892"/>
            <a:ext cx="105632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온실가스가 계속적으로 발생하여 지구온난화가 더 심해질 것이다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음식물 쓰레기에 드는 비용도 꾸준히 많아질 것이다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  <a:endParaRPr lang="ko-KR" altLang="en-US" sz="3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61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785" y="1948414"/>
            <a:ext cx="9003323" cy="4767262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85" y="1112994"/>
            <a:ext cx="10214707" cy="65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9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40" y="2248310"/>
            <a:ext cx="10606698" cy="3498606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sp>
        <p:nvSpPr>
          <p:cNvPr id="12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755486" y="1329518"/>
            <a:ext cx="6172851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+mn-ea"/>
              </a:rPr>
              <a:t>음식물 쓰레기로 발생되는 경제적 문제</a:t>
            </a:r>
          </a:p>
        </p:txBody>
      </p:sp>
    </p:spTree>
    <p:extLst>
      <p:ext uri="{BB962C8B-B14F-4D97-AF65-F5344CB8AC3E}">
        <p14:creationId xmlns:p14="http://schemas.microsoft.com/office/powerpoint/2010/main" val="1327523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1006297" y="4704935"/>
            <a:ext cx="10853470" cy="174068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1087518" y="2814638"/>
            <a:ext cx="10853470" cy="84813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6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1112994"/>
            <a:ext cx="9889391" cy="6594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1995339"/>
            <a:ext cx="7489825" cy="36492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4176713"/>
            <a:ext cx="8243599" cy="3529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97F01A-8DBA-405E-B39A-0F837CC2C13C}"/>
              </a:ext>
            </a:extLst>
          </p:cNvPr>
          <p:cNvSpPr txBox="1"/>
          <p:nvPr/>
        </p:nvSpPr>
        <p:spPr>
          <a:xfrm>
            <a:off x="1168739" y="2996352"/>
            <a:ext cx="106910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쓰레기를 처리하는 데에 드는 비용이 아깝다는 생각이 든다</a:t>
            </a:r>
            <a:r>
              <a:rPr lang="en-US" altLang="ko-KR" sz="3000" dirty="0"/>
              <a:t>. </a:t>
            </a:r>
            <a:endParaRPr lang="ko-KR" altLang="en-US" sz="3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707A41-DD68-4ACC-B275-5188E2A9DA0E}"/>
              </a:ext>
            </a:extLst>
          </p:cNvPr>
          <p:cNvSpPr txBox="1"/>
          <p:nvPr/>
        </p:nvSpPr>
        <p:spPr>
          <a:xfrm>
            <a:off x="1137362" y="4833162"/>
            <a:ext cx="107537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남겨서 버리는 음식물 쓰레기를 절반으로 줄여야 할 것 같다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음식물 쓰레기를 많이 남기는 사람에게 환경 비용을 부담해야할 것 같다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  <a:endParaRPr lang="ko-KR" altLang="en-US" sz="3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1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r="94529" b="42297"/>
          <a:stretch/>
        </p:blipFill>
        <p:spPr>
          <a:xfrm>
            <a:off x="330200" y="1195867"/>
            <a:ext cx="609367" cy="582599"/>
          </a:xfrm>
          <a:prstGeom prst="rect">
            <a:avLst/>
          </a:prstGeom>
        </p:spPr>
      </p:pic>
      <p:pic>
        <p:nvPicPr>
          <p:cNvPr id="2" name="그림 1">
            <a:hlinkClick r:id="rId3"/>
            <a:extLst>
              <a:ext uri="{FF2B5EF4-FFF2-40B4-BE49-F238E27FC236}">
                <a16:creationId xmlns:a16="http://schemas.microsoft.com/office/drawing/2014/main" id="{716C4AC0-82EC-4D89-A2AD-6022AA12CD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71" t="3958" r="7519" b="6121"/>
          <a:stretch/>
        </p:blipFill>
        <p:spPr>
          <a:xfrm>
            <a:off x="1943993" y="2448804"/>
            <a:ext cx="3485017" cy="2234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6C247A2E-41A1-4F70-8EF2-8F1510A688D3}"/>
              </a:ext>
            </a:extLst>
          </p:cNvPr>
          <p:cNvGrpSpPr/>
          <p:nvPr/>
        </p:nvGrpSpPr>
        <p:grpSpPr>
          <a:xfrm>
            <a:off x="7943684" y="4904053"/>
            <a:ext cx="1349686" cy="1642055"/>
            <a:chOff x="806536" y="3672221"/>
            <a:chExt cx="2549403" cy="2109321"/>
          </a:xfrm>
        </p:grpSpPr>
        <p:sp>
          <p:nvSpPr>
            <p:cNvPr id="16" name="TextBox 15">
              <a:hlinkClick r:id="rId3"/>
              <a:extLst>
                <a:ext uri="{FF2B5EF4-FFF2-40B4-BE49-F238E27FC236}">
                  <a16:creationId xmlns:a16="http://schemas.microsoft.com/office/drawing/2014/main" id="{35B8F156-25ED-4946-B2FF-12EEF4550426}"/>
                </a:ext>
              </a:extLst>
            </p:cNvPr>
            <p:cNvSpPr txBox="1"/>
            <p:nvPr/>
          </p:nvSpPr>
          <p:spPr>
            <a:xfrm>
              <a:off x="806536" y="4892408"/>
              <a:ext cx="2549403" cy="8891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도와줘요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쓰레기박사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7" name="그림 16">
              <a:hlinkClick r:id="rId5"/>
              <a:extLst>
                <a:ext uri="{FF2B5EF4-FFF2-40B4-BE49-F238E27FC236}">
                  <a16:creationId xmlns:a16="http://schemas.microsoft.com/office/drawing/2014/main" id="{D31F0932-A295-44B0-BD8D-CC650FC6D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5278" y="3672221"/>
              <a:ext cx="2286784" cy="1201539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1C6480AC-8317-402E-A1EF-1FDF1E8D2809}"/>
              </a:ext>
            </a:extLst>
          </p:cNvPr>
          <p:cNvGrpSpPr/>
          <p:nvPr/>
        </p:nvGrpSpPr>
        <p:grpSpPr>
          <a:xfrm>
            <a:off x="2972979" y="4904054"/>
            <a:ext cx="1215834" cy="1542104"/>
            <a:chOff x="977763" y="3474273"/>
            <a:chExt cx="2206943" cy="2226304"/>
          </a:xfrm>
        </p:grpSpPr>
        <p:sp>
          <p:nvSpPr>
            <p:cNvPr id="25" name="TextBox 24">
              <a:hlinkClick r:id="rId3"/>
              <a:extLst>
                <a:ext uri="{FF2B5EF4-FFF2-40B4-BE49-F238E27FC236}">
                  <a16:creationId xmlns:a16="http://schemas.microsoft.com/office/drawing/2014/main" id="{D3E5E56D-FC0B-489E-B169-2B90DFA4C670}"/>
                </a:ext>
              </a:extLst>
            </p:cNvPr>
            <p:cNvSpPr txBox="1"/>
            <p:nvPr/>
          </p:nvSpPr>
          <p:spPr>
            <a:xfrm>
              <a:off x="977763" y="4824646"/>
              <a:ext cx="2206943" cy="8759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낭비없는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식생활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줄일수록 좋아요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26" name="그림 25">
              <a:hlinkClick r:id="rId3"/>
              <a:extLst>
                <a:ext uri="{FF2B5EF4-FFF2-40B4-BE49-F238E27FC236}">
                  <a16:creationId xmlns:a16="http://schemas.microsoft.com/office/drawing/2014/main" id="{F8E5A986-E385-4C09-A591-1BC214F4B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9482" y="3474273"/>
              <a:ext cx="2135224" cy="1350375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FEC79F8-E606-4AE9-9721-EC482FE31FFC}"/>
              </a:ext>
            </a:extLst>
          </p:cNvPr>
          <p:cNvSpPr txBox="1"/>
          <p:nvPr/>
        </p:nvSpPr>
        <p:spPr>
          <a:xfrm>
            <a:off x="939567" y="1267390"/>
            <a:ext cx="11097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b="1" dirty="0"/>
              <a:t>영상을 보고 학교나 가정에서 발생하는 음식물 쓰레기를 줄이기 위한 방법을 적어봅시다</a:t>
            </a:r>
            <a:r>
              <a:rPr lang="en-US" altLang="ko-KR" sz="2500" b="1" dirty="0"/>
              <a:t>. </a:t>
            </a:r>
            <a:endParaRPr lang="ko-KR" altLang="en-US" sz="2500" b="1" dirty="0"/>
          </a:p>
        </p:txBody>
      </p:sp>
      <p:pic>
        <p:nvPicPr>
          <p:cNvPr id="9" name="그림 8">
            <a:hlinkClick r:id="rId5"/>
            <a:extLst>
              <a:ext uri="{FF2B5EF4-FFF2-40B4-BE49-F238E27FC236}">
                <a16:creationId xmlns:a16="http://schemas.microsoft.com/office/drawing/2014/main" id="{7C055EF6-6EDD-4DBB-9DC1-02955554EF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954" y="2473670"/>
            <a:ext cx="3455858" cy="2267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3945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76913CF1-E75E-4DA1-A0F6-0C234A7B2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080" y="2313097"/>
            <a:ext cx="10860016" cy="30865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E083B9-A56B-4473-9E42-FB73D79687B3}"/>
              </a:ext>
            </a:extLst>
          </p:cNvPr>
          <p:cNvSpPr txBox="1"/>
          <p:nvPr/>
        </p:nvSpPr>
        <p:spPr>
          <a:xfrm>
            <a:off x="939567" y="2476072"/>
            <a:ext cx="10372280" cy="2496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C8F83F-F6C3-4789-BF31-A3169907D1D7}"/>
              </a:ext>
            </a:extLst>
          </p:cNvPr>
          <p:cNvSpPr txBox="1"/>
          <p:nvPr/>
        </p:nvSpPr>
        <p:spPr>
          <a:xfrm>
            <a:off x="1249960" y="2659310"/>
            <a:ext cx="96137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학교에서는 먹지 않을 반찬은 아주 조금만 받아와서 남기지 않도록 한다</a:t>
            </a:r>
            <a:r>
              <a:rPr lang="en-US" altLang="ko-KR" sz="3000" b="1" dirty="0">
                <a:solidFill>
                  <a:srgbClr val="0070C0"/>
                </a:solidFill>
              </a:rPr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3000" b="1" dirty="0">
              <a:solidFill>
                <a:srgbClr val="0070C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0070C0"/>
                </a:solidFill>
              </a:rPr>
              <a:t>반에서 급식을 많이 남기는 친구들에게는 벌점을 부과하고 다음 급식때는 남기지 않는 규칙을 정한다</a:t>
            </a:r>
            <a:r>
              <a:rPr lang="en-US" altLang="ko-KR" sz="3000" b="1" dirty="0">
                <a:solidFill>
                  <a:srgbClr val="0070C0"/>
                </a:solidFill>
              </a:rPr>
              <a:t>.</a:t>
            </a:r>
          </a:p>
          <a:p>
            <a:endParaRPr lang="ko-KR" altLang="en-US" sz="3000" dirty="0">
              <a:solidFill>
                <a:srgbClr val="0070C0"/>
              </a:solidFill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rcRect r="94529" b="42297"/>
          <a:stretch/>
        </p:blipFill>
        <p:spPr>
          <a:xfrm>
            <a:off x="330200" y="1195867"/>
            <a:ext cx="609367" cy="58259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FEC79F8-E606-4AE9-9721-EC482FE31FFC}"/>
              </a:ext>
            </a:extLst>
          </p:cNvPr>
          <p:cNvSpPr txBox="1"/>
          <p:nvPr/>
        </p:nvSpPr>
        <p:spPr>
          <a:xfrm>
            <a:off x="939567" y="1267390"/>
            <a:ext cx="110443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b="1" dirty="0"/>
              <a:t>영상을 보고 학교나 가정에서 발생하는 음식물 쓰레기를 줄이기 위한 방법을 적어봅시다</a:t>
            </a:r>
            <a:r>
              <a:rPr lang="en-US" altLang="ko-KR" sz="2500" b="1" dirty="0"/>
              <a:t>. </a:t>
            </a:r>
            <a:endParaRPr lang="ko-KR" alt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419674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025" y="2365226"/>
            <a:ext cx="9541638" cy="4149959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34" y="1201871"/>
            <a:ext cx="11529041" cy="102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007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75" y="1212334"/>
            <a:ext cx="11143615" cy="103296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00" y="2377780"/>
            <a:ext cx="10825480" cy="40421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5C5690-4246-42FC-845C-803CD1763392}"/>
              </a:ext>
            </a:extLst>
          </p:cNvPr>
          <p:cNvSpPr txBox="1"/>
          <p:nvPr/>
        </p:nvSpPr>
        <p:spPr>
          <a:xfrm>
            <a:off x="1176572" y="2629154"/>
            <a:ext cx="104363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solidFill>
                  <a:srgbClr val="0070C0"/>
                </a:solidFill>
              </a:rPr>
              <a:t>나는 생선을 주로 남겼다</a:t>
            </a:r>
            <a:r>
              <a:rPr lang="en-US" altLang="ko-KR" sz="3200" b="1" dirty="0">
                <a:solidFill>
                  <a:srgbClr val="0070C0"/>
                </a:solidFill>
              </a:rPr>
              <a:t>.</a:t>
            </a:r>
          </a:p>
          <a:p>
            <a:r>
              <a:rPr lang="ko-KR" altLang="en-US" sz="3200" b="1" dirty="0">
                <a:solidFill>
                  <a:srgbClr val="0070C0"/>
                </a:solidFill>
              </a:rPr>
              <a:t>원래 생선을 별로 좋아하지 않아서 생선을 남기게 되었는데 </a:t>
            </a:r>
            <a:endParaRPr lang="en-US" altLang="ko-KR" sz="3200" b="1" dirty="0">
              <a:solidFill>
                <a:srgbClr val="0070C0"/>
              </a:solidFill>
            </a:endParaRPr>
          </a:p>
          <a:p>
            <a:r>
              <a:rPr lang="ko-KR" altLang="en-US" sz="3200" b="1" dirty="0">
                <a:solidFill>
                  <a:srgbClr val="0070C0"/>
                </a:solidFill>
              </a:rPr>
              <a:t>결국 음식물 쓰레기를 만들게 된 것 같다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</a:p>
          <a:p>
            <a:r>
              <a:rPr lang="ko-KR" altLang="en-US" sz="3200" b="1" dirty="0">
                <a:solidFill>
                  <a:srgbClr val="0070C0"/>
                </a:solidFill>
              </a:rPr>
              <a:t>영양소를 생각해서 생선을 먹어보도록 </a:t>
            </a:r>
            <a:r>
              <a:rPr lang="ko-KR" altLang="en-US" sz="3200" b="1" dirty="0" err="1">
                <a:solidFill>
                  <a:srgbClr val="0070C0"/>
                </a:solidFill>
              </a:rPr>
              <a:t>노력해야겠다</a:t>
            </a:r>
            <a:r>
              <a:rPr lang="en-US" altLang="ko-KR" sz="3200" b="1" dirty="0">
                <a:solidFill>
                  <a:srgbClr val="0070C0"/>
                </a:solidFill>
              </a:rPr>
              <a:t>. </a:t>
            </a:r>
          </a:p>
          <a:p>
            <a:r>
              <a:rPr lang="ko-KR" altLang="en-US" sz="3200" b="1" dirty="0">
                <a:solidFill>
                  <a:srgbClr val="0070C0"/>
                </a:solidFill>
              </a:rPr>
              <a:t>그래도 못 먹겠다는 생각이 들 때는 생선은 받지 않아야 할 것 같다</a:t>
            </a:r>
            <a:r>
              <a:rPr lang="en-US" altLang="ko-KR" sz="3200" b="1" dirty="0">
                <a:solidFill>
                  <a:srgbClr val="0070C0"/>
                </a:solidFill>
              </a:rPr>
              <a:t>.  </a:t>
            </a:r>
            <a:endParaRPr lang="ko-KR" alt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45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57" y="1129838"/>
            <a:ext cx="9723497" cy="5624512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17086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447" y="1079709"/>
            <a:ext cx="9200853" cy="1456138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0F61B114-9464-4C95-900C-C39A1619AA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0466" y="2535847"/>
            <a:ext cx="8747742" cy="429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338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298" y="1189965"/>
            <a:ext cx="9049207" cy="5154428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녹색밥상에서 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0101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346" y="1060018"/>
            <a:ext cx="8607670" cy="5778291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999802" y="85959"/>
            <a:ext cx="4325548" cy="993891"/>
            <a:chOff x="9126156" y="85959"/>
            <a:chExt cx="3163376" cy="993891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26156" y="85959"/>
              <a:ext cx="3163376" cy="646331"/>
              <a:chOff x="9126156" y="85959"/>
              <a:chExt cx="3163376" cy="6463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6445" y="85959"/>
                <a:ext cx="275308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만나는 우리의 지구</a:t>
                </a:r>
              </a:p>
              <a:p>
                <a:pPr algn="r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26156" y="113295"/>
                <a:ext cx="410288" cy="304773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1. </a:t>
              </a:r>
              <a:r>
                <a:rPr lang="ko-KR" altLang="en-US" b="1" dirty="0">
                  <a:solidFill>
                    <a:srgbClr val="65C18B"/>
                  </a:solidFill>
                </a:rPr>
                <a:t>음식물 쓰레기가 지구환경을 망쳐요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endParaRPr lang="ko-KR" altLang="en-US" b="1" dirty="0">
                <a:solidFill>
                  <a:srgbClr val="65C18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9672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음식과 환경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13877" y="1152650"/>
            <a:ext cx="60837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밥상에서 만나는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우리의 지구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9539" y="3882535"/>
            <a:ext cx="7394501" cy="15862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940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7779971-5950-7CBD-7310-B5C279CFE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38" y="1181341"/>
            <a:ext cx="11086962" cy="9644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5F7CA4C-A918-E3AB-112F-7E89E584A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390058"/>
            <a:ext cx="5333189" cy="3549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A237B61-7699-7D4D-6B58-7029A7FA030D}"/>
              </a:ext>
            </a:extLst>
          </p:cNvPr>
          <p:cNvGrpSpPr/>
          <p:nvPr/>
        </p:nvGrpSpPr>
        <p:grpSpPr>
          <a:xfrm>
            <a:off x="1946464" y="2727585"/>
            <a:ext cx="1556836" cy="3012797"/>
            <a:chOff x="638202" y="2505832"/>
            <a:chExt cx="1556836" cy="301279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1524E2E-ED65-3962-4D9D-039300B12C16}"/>
                </a:ext>
              </a:extLst>
            </p:cNvPr>
            <p:cNvSpPr txBox="1"/>
            <p:nvPr/>
          </p:nvSpPr>
          <p:spPr>
            <a:xfrm>
              <a:off x="638202" y="3887413"/>
              <a:ext cx="1556836" cy="16312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스테이크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한 조각이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식탁에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오르기까지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숨겨진 비밀</a:t>
              </a:r>
            </a:p>
          </p:txBody>
        </p:sp>
        <p:pic>
          <p:nvPicPr>
            <p:cNvPr id="18" name="그림 17">
              <a:hlinkClick r:id="rId4"/>
              <a:extLst>
                <a:ext uri="{FF2B5EF4-FFF2-40B4-BE49-F238E27FC236}">
                  <a16:creationId xmlns:a16="http://schemas.microsoft.com/office/drawing/2014/main" id="{26AF8DC5-155C-E520-AAA6-080BB2E5D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4895894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6968A81B-A422-0DF6-0DA4-3C1720E3E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414" y="1238442"/>
            <a:ext cx="9335143" cy="460558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911225" y="2000382"/>
            <a:ext cx="10587790" cy="166622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소를 키우기 위한 땅을 개간하기 위해 많은 나무를 </a:t>
            </a:r>
            <a:b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베어내고 불태워서 숲을 파괴합니다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ED77845-92CB-955C-0448-D21A79FB5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80" y="3956480"/>
            <a:ext cx="10667537" cy="521235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C63103B-E77F-3FFE-16AE-C6ED33EED2E4}"/>
              </a:ext>
            </a:extLst>
          </p:cNvPr>
          <p:cNvSpPr/>
          <p:nvPr/>
        </p:nvSpPr>
        <p:spPr>
          <a:xfrm>
            <a:off x="911225" y="4683449"/>
            <a:ext cx="10587790" cy="166622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육식을 많이 할수록 숲이 더 많이 파괴될 것 같다는 생각이 들었습니다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104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3026C7C-4C5D-2E40-8389-9CF0BA467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345" y="1406560"/>
            <a:ext cx="9799983" cy="489071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B4DE89AF-30B2-C710-569B-B08A1501B685}"/>
              </a:ext>
            </a:extLst>
          </p:cNvPr>
          <p:cNvSpPr/>
          <p:nvPr/>
        </p:nvSpPr>
        <p:spPr>
          <a:xfrm>
            <a:off x="911225" y="2365131"/>
            <a:ext cx="10587790" cy="364880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고기를 생산하기 위해 환경이 많이 파괴된다는 것을 알게 되었습니다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채식보다는 육식을 좋아했는데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고기를 생산하기 위해 숲이 파괴된다면 앞으로는 채식을 더 많이 해야 할 것 같습니다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419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4451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206741D-0C90-0CED-EC7D-5BC8BF06D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87392"/>
            <a:ext cx="9874388" cy="47789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E116FB1-F90E-31F4-3A95-6ACA69482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503" y="1915620"/>
            <a:ext cx="11569954" cy="4238700"/>
          </a:xfrm>
          <a:prstGeom prst="rect">
            <a:avLst/>
          </a:prstGeom>
        </p:spPr>
      </p:pic>
      <p:sp>
        <p:nvSpPr>
          <p:cNvPr id="9" name="곱하기 기호 4">
            <a:extLst>
              <a:ext uri="{FF2B5EF4-FFF2-40B4-BE49-F238E27FC236}">
                <a16:creationId xmlns:a16="http://schemas.microsoft.com/office/drawing/2014/main" id="{622987FB-3E06-BEAB-6F9A-118784F27DE8}"/>
              </a:ext>
            </a:extLst>
          </p:cNvPr>
          <p:cNvSpPr/>
          <p:nvPr/>
        </p:nvSpPr>
        <p:spPr>
          <a:xfrm>
            <a:off x="11064875" y="2133600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25CCBB7-0CC0-E2CF-A62A-D66683B1E360}"/>
              </a:ext>
            </a:extLst>
          </p:cNvPr>
          <p:cNvSpPr/>
          <p:nvPr/>
        </p:nvSpPr>
        <p:spPr>
          <a:xfrm>
            <a:off x="9994999" y="2975376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곱하기 기호 4">
            <a:extLst>
              <a:ext uri="{FF2B5EF4-FFF2-40B4-BE49-F238E27FC236}">
                <a16:creationId xmlns:a16="http://schemas.microsoft.com/office/drawing/2014/main" id="{3FF459F9-8CD6-5918-0E4E-CA217A53A3C3}"/>
              </a:ext>
            </a:extLst>
          </p:cNvPr>
          <p:cNvSpPr/>
          <p:nvPr/>
        </p:nvSpPr>
        <p:spPr>
          <a:xfrm>
            <a:off x="11064875" y="3585846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CD4F84B0-F6E2-384C-8456-0A92878B0B12}"/>
              </a:ext>
            </a:extLst>
          </p:cNvPr>
          <p:cNvSpPr/>
          <p:nvPr/>
        </p:nvSpPr>
        <p:spPr>
          <a:xfrm>
            <a:off x="10007048" y="4439061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A674C469-2C78-37B5-8A54-DF1FA542FDF2}"/>
              </a:ext>
            </a:extLst>
          </p:cNvPr>
          <p:cNvSpPr/>
          <p:nvPr/>
        </p:nvSpPr>
        <p:spPr>
          <a:xfrm>
            <a:off x="10007048" y="5034281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65491586-B62D-7D72-36EE-D4CCD3BF6F43}"/>
              </a:ext>
            </a:extLst>
          </p:cNvPr>
          <p:cNvSpPr/>
          <p:nvPr/>
        </p:nvSpPr>
        <p:spPr>
          <a:xfrm>
            <a:off x="10007048" y="5624140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292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8" y="97381"/>
            <a:ext cx="213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1EF9C74-94CD-9D72-663C-4E1C2EA0E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38" y="1217003"/>
            <a:ext cx="11176414" cy="89656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29CF1D8-C427-DD7B-EDF0-3A128095A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316" y="2256425"/>
            <a:ext cx="9532767" cy="4528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68470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892865" y="1962115"/>
            <a:ext cx="10497378" cy="84813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소고기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C63103B-E77F-3FFE-16AE-C6ED33EED2E4}"/>
              </a:ext>
            </a:extLst>
          </p:cNvPr>
          <p:cNvSpPr/>
          <p:nvPr/>
        </p:nvSpPr>
        <p:spPr>
          <a:xfrm>
            <a:off x="892865" y="3995507"/>
            <a:ext cx="10587790" cy="166622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소고기를 포함한 육류 섭취를 줄여야 하겠습니다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3167D641-F376-C4CE-BCD2-21CA116D8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80" y="1243309"/>
            <a:ext cx="8774318" cy="42921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63DFD092-53E0-9E99-A760-8C8A29DE78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80" y="3292286"/>
            <a:ext cx="10744200" cy="46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08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8" y="97381"/>
            <a:ext cx="213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A0579BD-9196-F6CC-0933-424C40930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597" y="2312801"/>
            <a:ext cx="9602804" cy="4386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F4979AE-C0C6-F244-C69C-B105ACD3F8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77" y="1182136"/>
            <a:ext cx="11086962" cy="951464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E26FF005-D8A4-1329-CCD1-3D42016790B9}"/>
              </a:ext>
            </a:extLst>
          </p:cNvPr>
          <p:cNvSpPr/>
          <p:nvPr/>
        </p:nvSpPr>
        <p:spPr>
          <a:xfrm>
            <a:off x="2743200" y="2829826"/>
            <a:ext cx="7806088" cy="510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D641DB3-4F24-2FB6-B8E7-08A1BFB116FE}"/>
              </a:ext>
            </a:extLst>
          </p:cNvPr>
          <p:cNvSpPr/>
          <p:nvPr/>
        </p:nvSpPr>
        <p:spPr>
          <a:xfrm>
            <a:off x="2743200" y="3474083"/>
            <a:ext cx="1463040" cy="510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3DD9B0D-DA4C-ACC8-A726-5D98DE028FA5}"/>
              </a:ext>
            </a:extLst>
          </p:cNvPr>
          <p:cNvSpPr/>
          <p:nvPr/>
        </p:nvSpPr>
        <p:spPr>
          <a:xfrm>
            <a:off x="2743200" y="4141904"/>
            <a:ext cx="1343995" cy="510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5025CD9-8C95-3FC9-A31A-BECE9D0AD4AE}"/>
              </a:ext>
            </a:extLst>
          </p:cNvPr>
          <p:cNvSpPr/>
          <p:nvPr/>
        </p:nvSpPr>
        <p:spPr>
          <a:xfrm>
            <a:off x="2746743" y="4898900"/>
            <a:ext cx="851224" cy="510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A81FB0D-79C2-951C-4E9E-5E8CC1583CE4}"/>
              </a:ext>
            </a:extLst>
          </p:cNvPr>
          <p:cNvSpPr/>
          <p:nvPr/>
        </p:nvSpPr>
        <p:spPr>
          <a:xfrm>
            <a:off x="2746742" y="5675864"/>
            <a:ext cx="198589" cy="510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98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  <p:bldP spid="9" grpId="0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07EC493-1C15-0D91-EF4E-3DBDF3CB6641}"/>
              </a:ext>
            </a:extLst>
          </p:cNvPr>
          <p:cNvSpPr/>
          <p:nvPr/>
        </p:nvSpPr>
        <p:spPr>
          <a:xfrm>
            <a:off x="892865" y="1962115"/>
            <a:ext cx="10497378" cy="84813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소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돼지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닭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C63103B-E77F-3FFE-16AE-C6ED33EED2E4}"/>
              </a:ext>
            </a:extLst>
          </p:cNvPr>
          <p:cNvSpPr/>
          <p:nvPr/>
        </p:nvSpPr>
        <p:spPr>
          <a:xfrm>
            <a:off x="911225" y="4615962"/>
            <a:ext cx="10479018" cy="175846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육식을 위한 동물을 더 많이 기를수록 온실가스 배출량은 더 늘어날 것입니다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135C5E2-8213-A90D-CDF5-3433F4399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15" y="1216664"/>
            <a:ext cx="9422296" cy="47041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92EDE13-2A3B-EB2B-71ED-E87F8C17AA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115" y="3406574"/>
            <a:ext cx="11200937" cy="80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5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8" y="97381"/>
            <a:ext cx="213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5FA063D6-4201-60EF-C937-2C05BEB4E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73886"/>
            <a:ext cx="11285745" cy="965229"/>
          </a:xfrm>
          <a:prstGeom prst="rect">
            <a:avLst/>
          </a:prstGeom>
        </p:spPr>
      </p:pic>
      <p:pic>
        <p:nvPicPr>
          <p:cNvPr id="9" name="그림 8">
            <a:hlinkClick r:id="rId3"/>
            <a:extLst>
              <a:ext uri="{FF2B5EF4-FFF2-40B4-BE49-F238E27FC236}">
                <a16:creationId xmlns:a16="http://schemas.microsoft.com/office/drawing/2014/main" id="{A3663A0B-5D48-775F-F796-42DC288821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416" y="2604605"/>
            <a:ext cx="6029435" cy="3518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FBA4ACB7-4FB5-AD6D-FD10-6A5DFB01BE5F}"/>
              </a:ext>
            </a:extLst>
          </p:cNvPr>
          <p:cNvGrpSpPr/>
          <p:nvPr/>
        </p:nvGrpSpPr>
        <p:grpSpPr>
          <a:xfrm>
            <a:off x="1462298" y="3036388"/>
            <a:ext cx="2326278" cy="2089467"/>
            <a:chOff x="253484" y="2505832"/>
            <a:chExt cx="2326278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06D2641-7AD1-13AC-5170-73034D263239}"/>
                </a:ext>
              </a:extLst>
            </p:cNvPr>
            <p:cNvSpPr txBox="1"/>
            <p:nvPr/>
          </p:nvSpPr>
          <p:spPr>
            <a:xfrm>
              <a:off x="253484" y="3887413"/>
              <a:ext cx="232627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내가 지구온난화의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주범이라고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7" name="그림 16">
              <a:hlinkClick r:id="rId3"/>
              <a:extLst>
                <a:ext uri="{FF2B5EF4-FFF2-40B4-BE49-F238E27FC236}">
                  <a16:creationId xmlns:a16="http://schemas.microsoft.com/office/drawing/2014/main" id="{90877AC7-BDC3-670E-CF79-ABF92C547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8057780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8" y="97381"/>
            <a:ext cx="213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DCEB063E-ABA5-BDC4-E99A-AA3DE3AAE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51610"/>
            <a:ext cx="9858663" cy="51367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CD36C1EF-2C7E-957E-9EF5-5C565C4D501D}"/>
              </a:ext>
            </a:extLst>
          </p:cNvPr>
          <p:cNvGrpSpPr/>
          <p:nvPr/>
        </p:nvGrpSpPr>
        <p:grpSpPr>
          <a:xfrm>
            <a:off x="1694881" y="2885468"/>
            <a:ext cx="1903085" cy="2397244"/>
            <a:chOff x="465081" y="2505832"/>
            <a:chExt cx="1903085" cy="23972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4A7BB2D-B50A-3D46-81C4-4475B3089902}"/>
                </a:ext>
              </a:extLst>
            </p:cNvPr>
            <p:cNvSpPr txBox="1"/>
            <p:nvPr/>
          </p:nvSpPr>
          <p:spPr>
            <a:xfrm>
              <a:off x="465081" y="3887413"/>
              <a:ext cx="190308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우리 집 식탁이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기후 위협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육식의 역습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hlinkClick r:id="rId3"/>
              <a:extLst>
                <a:ext uri="{FF2B5EF4-FFF2-40B4-BE49-F238E27FC236}">
                  <a16:creationId xmlns:a16="http://schemas.microsoft.com/office/drawing/2014/main" id="{0BFF870F-F9E1-3B2D-C843-DFA258159A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7" name="그림 16">
            <a:hlinkClick r:id="rId3"/>
            <a:extLst>
              <a:ext uri="{FF2B5EF4-FFF2-40B4-BE49-F238E27FC236}">
                <a16:creationId xmlns:a16="http://schemas.microsoft.com/office/drawing/2014/main" id="{28E3926C-E7E8-35A9-5B2E-E7E87A69A9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3015" y="2327990"/>
            <a:ext cx="5798283" cy="34727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201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8" y="97381"/>
            <a:ext cx="213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DCEB063E-ABA5-BDC4-E99A-AA3DE3AAE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51610"/>
            <a:ext cx="9858663" cy="51367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8356968-C4BE-E3E0-CCFA-3ADD42020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768" y="1665288"/>
            <a:ext cx="10700461" cy="511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129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8" y="97381"/>
            <a:ext cx="213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C90DA0D-0C25-D1A0-CFEF-A271FB0022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675" y="1165118"/>
            <a:ext cx="8573072" cy="522928"/>
          </a:xfrm>
          <a:prstGeom prst="rect">
            <a:avLst/>
          </a:prstGeom>
        </p:spPr>
      </p:pic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AF7067ED-574E-213A-E621-A793F98FC454}"/>
              </a:ext>
            </a:extLst>
          </p:cNvPr>
          <p:cNvSpPr/>
          <p:nvPr/>
        </p:nvSpPr>
        <p:spPr>
          <a:xfrm>
            <a:off x="911225" y="1989688"/>
            <a:ext cx="10497378" cy="84813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육류 생산과정에서 많은 온실가스가 발생합니다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2AC328BD-43F2-68CE-1D50-83CC8D77D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675" y="3340169"/>
            <a:ext cx="11335523" cy="957948"/>
          </a:xfrm>
          <a:prstGeom prst="rect">
            <a:avLst/>
          </a:prstGeom>
        </p:spPr>
      </p:pic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EB28A26D-4320-6091-1963-549DB3AF9BA4}"/>
              </a:ext>
            </a:extLst>
          </p:cNvPr>
          <p:cNvSpPr/>
          <p:nvPr/>
        </p:nvSpPr>
        <p:spPr>
          <a:xfrm>
            <a:off x="892865" y="4626644"/>
            <a:ext cx="10497378" cy="177983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채식을 하거나 육식을 줄이는 것 등 채식 위주의 식사를 통해 온실가스를 줄일 수 있습니다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7381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2763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활동해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705AAB6-37BD-C20D-DFBE-111DB555E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02" y="1164134"/>
            <a:ext cx="8899725" cy="492629"/>
          </a:xfrm>
          <a:prstGeom prst="rect">
            <a:avLst/>
          </a:prstGeom>
        </p:spPr>
      </p:pic>
      <p:pic>
        <p:nvPicPr>
          <p:cNvPr id="9" name="그림 8">
            <a:hlinkClick r:id="rId3"/>
            <a:extLst>
              <a:ext uri="{FF2B5EF4-FFF2-40B4-BE49-F238E27FC236}">
                <a16:creationId xmlns:a16="http://schemas.microsoft.com/office/drawing/2014/main" id="{B1FA11FE-88D3-8158-AD2C-936B2ADD9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8858" y="2349830"/>
            <a:ext cx="5955284" cy="3409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C55F5B07-3857-4452-2B7E-61959C8F30CC}"/>
              </a:ext>
            </a:extLst>
          </p:cNvPr>
          <p:cNvGrpSpPr/>
          <p:nvPr/>
        </p:nvGrpSpPr>
        <p:grpSpPr>
          <a:xfrm>
            <a:off x="1694663" y="2872426"/>
            <a:ext cx="1813317" cy="2089467"/>
            <a:chOff x="509965" y="2505832"/>
            <a:chExt cx="1813317" cy="208946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F2048FA-4B29-ED8D-03EF-CD4C4F847030}"/>
                </a:ext>
              </a:extLst>
            </p:cNvPr>
            <p:cNvSpPr txBox="1"/>
            <p:nvPr/>
          </p:nvSpPr>
          <p:spPr>
            <a:xfrm>
              <a:off x="509965" y="3887413"/>
              <a:ext cx="181331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지구가 보내는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구조신호 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SOS</a:t>
              </a:r>
            </a:p>
          </p:txBody>
        </p:sp>
        <p:pic>
          <p:nvPicPr>
            <p:cNvPr id="18" name="그림 17">
              <a:hlinkClick r:id="rId3"/>
              <a:extLst>
                <a:ext uri="{FF2B5EF4-FFF2-40B4-BE49-F238E27FC236}">
                  <a16:creationId xmlns:a16="http://schemas.microsoft.com/office/drawing/2014/main" id="{D995FF37-4FD2-25AD-3BA2-173B619E5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1278747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2763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활동해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732F5087-DE04-2409-658E-A654DFEBE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657" y="2499505"/>
            <a:ext cx="10167612" cy="3180326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FB95BBA-7DEF-C435-5FE6-52582D397E06}"/>
              </a:ext>
            </a:extLst>
          </p:cNvPr>
          <p:cNvSpPr/>
          <p:nvPr/>
        </p:nvSpPr>
        <p:spPr>
          <a:xfrm>
            <a:off x="954656" y="1551831"/>
            <a:ext cx="8479489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저탄소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식생활을 해야 하는 이유는 무엇일까요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116623" y="1696915"/>
            <a:ext cx="149469" cy="1846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71508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2763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활동해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2E4D9634-7674-4B70-087D-38BF5B9D1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195703"/>
            <a:ext cx="6420050" cy="53384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50A4964-AC3D-716F-D073-0D93CDD23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311" y="1888207"/>
            <a:ext cx="5355469" cy="4637641"/>
          </a:xfrm>
          <a:prstGeom prst="rect">
            <a:avLst/>
          </a:prstGeom>
        </p:spPr>
      </p:pic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6632B78F-1A59-176D-4017-4480931BB214}"/>
              </a:ext>
            </a:extLst>
          </p:cNvPr>
          <p:cNvSpPr/>
          <p:nvPr/>
        </p:nvSpPr>
        <p:spPr>
          <a:xfrm>
            <a:off x="6627739" y="2780685"/>
            <a:ext cx="4699043" cy="361455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두부 비빔밥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식물성 미트볼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버섯 탕수육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과일 샐러드 등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32B6D1B6-75F4-A3AF-290D-50E78CB0A50A}"/>
              </a:ext>
            </a:extLst>
          </p:cNvPr>
          <p:cNvSpPr/>
          <p:nvPr/>
        </p:nvSpPr>
        <p:spPr>
          <a:xfrm>
            <a:off x="7398940" y="1988194"/>
            <a:ext cx="3513244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나만의 채식 식단</a:t>
            </a:r>
          </a:p>
        </p:txBody>
      </p:sp>
    </p:spTree>
    <p:extLst>
      <p:ext uri="{BB962C8B-B14F-4D97-AF65-F5344CB8AC3E}">
        <p14:creationId xmlns:p14="http://schemas.microsoft.com/office/powerpoint/2010/main" val="147492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2763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47D3AFB7-CB97-12BF-FB8C-FA2849634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03" y="1189808"/>
            <a:ext cx="8646358" cy="47657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2063832-C35F-AB0A-A63D-A5E140DAD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40" y="2832058"/>
            <a:ext cx="10324984" cy="270709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393A6A9E-1C6B-11F0-B5D3-F08397FF122E}"/>
              </a:ext>
            </a:extLst>
          </p:cNvPr>
          <p:cNvSpPr/>
          <p:nvPr/>
        </p:nvSpPr>
        <p:spPr>
          <a:xfrm>
            <a:off x="895808" y="2120766"/>
            <a:ext cx="5381899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채식 요리는 무엇일까요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16623" y="1696915"/>
            <a:ext cx="149469" cy="1846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116622" y="2291613"/>
            <a:ext cx="149469" cy="1846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78960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102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2763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E9E6D08-CF39-2CA9-F5C2-B034E9943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4" y="1952280"/>
            <a:ext cx="10105537" cy="4703736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6956C0B-1C1F-66A8-9013-45B968CF6466}"/>
              </a:ext>
            </a:extLst>
          </p:cNvPr>
          <p:cNvSpPr/>
          <p:nvPr/>
        </p:nvSpPr>
        <p:spPr>
          <a:xfrm>
            <a:off x="911225" y="1255098"/>
            <a:ext cx="7281929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나만의 채식 요리 레시피를 만들어 볼까요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07831" y="1425945"/>
            <a:ext cx="149469" cy="1846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3948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FFBAC97E-0A1D-A6B4-37CA-13BD6C89C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118" y="1129839"/>
            <a:ext cx="10973597" cy="107510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BA353AE-6990-EB83-4095-A7569F4FA0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5755" y="2359722"/>
            <a:ext cx="9812214" cy="4362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397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1D40E04-F2B2-4F23-2286-B3AFA0EE7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946" y="1059858"/>
            <a:ext cx="10377609" cy="573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1749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104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542AE0D7-6898-AA1B-88DD-28CFAAB829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4077" y="2212117"/>
            <a:ext cx="6465956" cy="3766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A2397D79-126E-FB66-EBB4-C05302037662}"/>
              </a:ext>
            </a:extLst>
          </p:cNvPr>
          <p:cNvGrpSpPr/>
          <p:nvPr/>
        </p:nvGrpSpPr>
        <p:grpSpPr>
          <a:xfrm>
            <a:off x="1779607" y="2896821"/>
            <a:ext cx="1390125" cy="2397244"/>
            <a:chOff x="721562" y="2505832"/>
            <a:chExt cx="1390125" cy="2397244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9E8AB86-AE64-3B74-4B09-443774B8B79E}"/>
                </a:ext>
              </a:extLst>
            </p:cNvPr>
            <p:cNvSpPr txBox="1"/>
            <p:nvPr/>
          </p:nvSpPr>
          <p:spPr>
            <a:xfrm>
              <a:off x="721562" y="3887413"/>
              <a:ext cx="139012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고기 속에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숨겨진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비밀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9" name="그림 8">
              <a:hlinkClick r:id="rId2"/>
              <a:extLst>
                <a:ext uri="{FF2B5EF4-FFF2-40B4-BE49-F238E27FC236}">
                  <a16:creationId xmlns:a16="http://schemas.microsoft.com/office/drawing/2014/main" id="{A4062A2B-5CBF-8763-7A2C-05E5E943A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397D58DD-0C42-3B2A-AAA4-1B5AA2CA2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60" y="1059859"/>
            <a:ext cx="10953550" cy="6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6022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104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FF3270FB-D1DF-2B12-65DB-D993219C1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76" y="1129839"/>
            <a:ext cx="10819310" cy="62198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38AA9B8-31D0-0D94-0828-AD9FDEC43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1906606"/>
            <a:ext cx="10153650" cy="483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43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104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D756897-5E88-6819-748B-50151EBF7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1233488"/>
            <a:ext cx="10115588" cy="16192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8D18366-2F26-66C6-1CA9-46DCD202D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14" y="3042583"/>
            <a:ext cx="5646483" cy="46500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1C80318F-28C4-28E0-52EE-C5DC1B4012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214" y="4683183"/>
            <a:ext cx="7127886" cy="429626"/>
          </a:xfrm>
          <a:prstGeom prst="rect">
            <a:avLst/>
          </a:prstGeom>
        </p:spPr>
      </p:pic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BA7B46B6-6453-C336-9FE1-6312A8BEC187}"/>
              </a:ext>
            </a:extLst>
          </p:cNvPr>
          <p:cNvSpPr/>
          <p:nvPr/>
        </p:nvSpPr>
        <p:spPr>
          <a:xfrm>
            <a:off x="529117" y="3583949"/>
            <a:ext cx="10590964" cy="84813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최소한의 비용으로 최대한의 육류를 생산하기 위해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098293D3-9E1A-2172-2837-46CCA8DD9C92}"/>
              </a:ext>
            </a:extLst>
          </p:cNvPr>
          <p:cNvSpPr/>
          <p:nvPr/>
        </p:nvSpPr>
        <p:spPr>
          <a:xfrm>
            <a:off x="526213" y="5229206"/>
            <a:ext cx="10590963" cy="149253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공중보건 위협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대기오염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물과 자연자원 고갈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온실 가스 배출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생물 다양성 감소 등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674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105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EEB2A15-26DD-D65A-EE32-7D6C631B1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960" y="1079709"/>
            <a:ext cx="10754594" cy="60449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43EF1A3-D74F-AAB1-648D-8EEDA5252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972" y="1838982"/>
            <a:ext cx="10400582" cy="4882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275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EF2773AF-2D64-C25E-ECFE-56F24EE621C1}"/>
              </a:ext>
            </a:extLst>
          </p:cNvPr>
          <p:cNvSpPr/>
          <p:nvPr/>
        </p:nvSpPr>
        <p:spPr>
          <a:xfrm>
            <a:off x="750771" y="2550697"/>
            <a:ext cx="10510787" cy="368647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105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CF4B2C5-F7C9-1D47-5588-21CDE2251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286" y="3027984"/>
            <a:ext cx="9336506" cy="2731901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79A81EE5-A920-C0FB-5907-7F35495E3F28}"/>
              </a:ext>
            </a:extLst>
          </p:cNvPr>
          <p:cNvSpPr/>
          <p:nvPr/>
        </p:nvSpPr>
        <p:spPr>
          <a:xfrm>
            <a:off x="665040" y="1530725"/>
            <a:ext cx="10432888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‘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다채롭데이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의미는 무엇일까요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F19CCF5-A8E3-88BA-2E9E-A58008C907EC}"/>
              </a:ext>
            </a:extLst>
          </p:cNvPr>
          <p:cNvSpPr/>
          <p:nvPr/>
        </p:nvSpPr>
        <p:spPr>
          <a:xfrm>
            <a:off x="934629" y="1681308"/>
            <a:ext cx="191527" cy="2052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26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EF2773AF-2D64-C25E-ECFE-56F24EE621C1}"/>
              </a:ext>
            </a:extLst>
          </p:cNvPr>
          <p:cNvSpPr/>
          <p:nvPr/>
        </p:nvSpPr>
        <p:spPr>
          <a:xfrm>
            <a:off x="750771" y="2598822"/>
            <a:ext cx="10510787" cy="368647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105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F19CCF5-A8E3-88BA-2E9E-A58008C907EC}"/>
              </a:ext>
            </a:extLst>
          </p:cNvPr>
          <p:cNvSpPr/>
          <p:nvPr/>
        </p:nvSpPr>
        <p:spPr>
          <a:xfrm>
            <a:off x="934629" y="1739058"/>
            <a:ext cx="191527" cy="2052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F730A9D-8E9A-FE05-4065-1F8C4DB15D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135"/>
          <a:stretch/>
        </p:blipFill>
        <p:spPr>
          <a:xfrm>
            <a:off x="581267" y="1445525"/>
            <a:ext cx="10676103" cy="68331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B5C71AA-8411-E66C-AB6B-A3A2944DB4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582"/>
          <a:stretch/>
        </p:blipFill>
        <p:spPr>
          <a:xfrm>
            <a:off x="930442" y="2930502"/>
            <a:ext cx="10216674" cy="314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71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EF2773AF-2D64-C25E-ECFE-56F24EE621C1}"/>
              </a:ext>
            </a:extLst>
          </p:cNvPr>
          <p:cNvSpPr/>
          <p:nvPr/>
        </p:nvSpPr>
        <p:spPr>
          <a:xfrm>
            <a:off x="750771" y="2598822"/>
            <a:ext cx="10510787" cy="368647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65C1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105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F19CCF5-A8E3-88BA-2E9E-A58008C907EC}"/>
              </a:ext>
            </a:extLst>
          </p:cNvPr>
          <p:cNvSpPr/>
          <p:nvPr/>
        </p:nvSpPr>
        <p:spPr>
          <a:xfrm>
            <a:off x="934629" y="1739058"/>
            <a:ext cx="191527" cy="2052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098E8BD-2002-57E0-DEF9-5C17EE9BE1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453"/>
          <a:stretch/>
        </p:blipFill>
        <p:spPr>
          <a:xfrm>
            <a:off x="747971" y="1479898"/>
            <a:ext cx="10509399" cy="72356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2F98251-C76B-9647-EC05-E1A64A150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81"/>
          <a:stretch/>
        </p:blipFill>
        <p:spPr>
          <a:xfrm>
            <a:off x="983999" y="3041584"/>
            <a:ext cx="10037341" cy="280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7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음식과 환경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F600BEA2-6803-8365-8750-AAFDF5457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8" y="4036391"/>
            <a:ext cx="3719764" cy="2020303"/>
          </a:xfrm>
          <a:prstGeom prst="rect">
            <a:avLst/>
          </a:prstGeom>
        </p:spPr>
      </p:pic>
      <p:pic>
        <p:nvPicPr>
          <p:cNvPr id="7" name="그림 6">
            <a:hlinkClick r:id="rId4"/>
            <a:extLst>
              <a:ext uri="{FF2B5EF4-FFF2-40B4-BE49-F238E27FC236}">
                <a16:creationId xmlns:a16="http://schemas.microsoft.com/office/drawing/2014/main" id="{978D834B-90E1-C665-57DF-B50A350D15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9" name="그림 8">
            <a:hlinkClick r:id="rId6"/>
            <a:extLst>
              <a:ext uri="{FF2B5EF4-FFF2-40B4-BE49-F238E27FC236}">
                <a16:creationId xmlns:a16="http://schemas.microsoft.com/office/drawing/2014/main" id="{3ADF2CFE-F670-FE17-1E22-D87A8248A0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3" y="1078072"/>
            <a:ext cx="3682309" cy="2259092"/>
          </a:xfrm>
          <a:prstGeom prst="rect">
            <a:avLst/>
          </a:prstGeom>
        </p:spPr>
      </p:pic>
      <p:pic>
        <p:nvPicPr>
          <p:cNvPr id="15" name="그림 14">
            <a:hlinkClick r:id="rId8"/>
            <a:extLst>
              <a:ext uri="{FF2B5EF4-FFF2-40B4-BE49-F238E27FC236}">
                <a16:creationId xmlns:a16="http://schemas.microsoft.com/office/drawing/2014/main" id="{21B6EB76-7D22-1125-B988-3DD347FDFB8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791" t="2524" r="2934" b="3006"/>
          <a:stretch/>
        </p:blipFill>
        <p:spPr>
          <a:xfrm>
            <a:off x="1513709" y="1124647"/>
            <a:ext cx="3719765" cy="218260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6F2CBE8-4BF4-1016-FE65-6DDE24D52FC0}"/>
              </a:ext>
            </a:extLst>
          </p:cNvPr>
          <p:cNvSpPr txBox="1"/>
          <p:nvPr/>
        </p:nvSpPr>
        <p:spPr>
          <a:xfrm>
            <a:off x="1421756" y="3390060"/>
            <a:ext cx="3803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우리가 버린 음식물은 어디로 </a:t>
            </a:r>
            <a:endParaRPr lang="en-US" altLang="ko-KR" dirty="0"/>
          </a:p>
          <a:p>
            <a:pPr algn="ctr"/>
            <a:r>
              <a:rPr lang="ko-KR" altLang="en-US" dirty="0"/>
              <a:t>가는 걸까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44B5FF-D0D4-54F9-7B2F-FA493E45DE8C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낭비 없는 식생활</a:t>
            </a:r>
            <a:r>
              <a:rPr lang="en-US" altLang="ko-KR" dirty="0"/>
              <a:t>, </a:t>
            </a:r>
            <a:r>
              <a:rPr lang="ko-KR" altLang="en-US" dirty="0"/>
              <a:t>줄일수록 좋아요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85EBE9-F27C-44E5-570F-4ED9220B955F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저탄소</a:t>
            </a:r>
            <a:r>
              <a:rPr lang="en-US" altLang="ko-KR" dirty="0"/>
              <a:t>, </a:t>
            </a:r>
            <a:r>
              <a:rPr lang="ko-KR" altLang="en-US" dirty="0" err="1"/>
              <a:t>로컬푸드</a:t>
            </a:r>
            <a:r>
              <a:rPr lang="ko-KR" altLang="en-US" dirty="0"/>
              <a:t> 음식물 쓰레기 줄이기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5FAEEEF-0C50-EA57-759D-D9C0D74B77D8}"/>
              </a:ext>
            </a:extLst>
          </p:cNvPr>
          <p:cNvSpPr txBox="1"/>
          <p:nvPr/>
        </p:nvSpPr>
        <p:spPr>
          <a:xfrm>
            <a:off x="6579056" y="6169669"/>
            <a:ext cx="40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로컬푸드로</a:t>
            </a:r>
            <a:r>
              <a:rPr lang="ko-KR" altLang="en-US" dirty="0"/>
              <a:t> 먹으면서 실천하는 </a:t>
            </a:r>
            <a:endParaRPr lang="en-US" altLang="ko-KR" dirty="0"/>
          </a:p>
          <a:p>
            <a:pPr algn="ctr"/>
            <a:r>
              <a:rPr lang="ko-KR" altLang="en-US" dirty="0"/>
              <a:t>탄소중립 </a:t>
            </a:r>
            <a:r>
              <a:rPr lang="en-US" altLang="ko-KR" dirty="0"/>
              <a:t>2050!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65487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65C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60627" cy="526334"/>
          </a:xfrm>
          <a:prstGeom prst="roundRect">
            <a:avLst/>
          </a:prstGeom>
          <a:solidFill>
            <a:srgbClr val="65C18B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06897" y="136260"/>
            <a:ext cx="493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음식과 환경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7822096" y="65386"/>
            <a:ext cx="4369904" cy="716892"/>
            <a:chOff x="8902017" y="85959"/>
            <a:chExt cx="328998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361422" y="85959"/>
              <a:ext cx="2830578" cy="369332"/>
              <a:chOff x="9361422" y="85959"/>
              <a:chExt cx="2830578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91809" y="85959"/>
                <a:ext cx="28001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밥상에서 만나는 우리의 지구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361422" y="152844"/>
                <a:ext cx="410288" cy="260788"/>
              </a:xfrm>
              <a:prstGeom prst="roundRect">
                <a:avLst/>
              </a:prstGeom>
              <a:solidFill>
                <a:srgbClr val="65C1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902017" y="433519"/>
              <a:ext cx="3289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65C18B"/>
                  </a:solidFill>
                </a:rPr>
                <a:t>2. </a:t>
              </a:r>
              <a:r>
                <a:rPr lang="ko-KR" altLang="en-US" b="1" dirty="0">
                  <a:solidFill>
                    <a:srgbClr val="65C18B"/>
                  </a:solidFill>
                </a:rPr>
                <a:t>저탄소 식생활로 지구환경을 지켜요</a:t>
              </a:r>
              <a:r>
                <a:rPr lang="en-US" altLang="ko-KR" b="1" dirty="0">
                  <a:solidFill>
                    <a:srgbClr val="65C18B"/>
                  </a:solidFill>
                </a:rPr>
                <a:t>!</a:t>
              </a:r>
              <a:r>
                <a:rPr lang="ko-KR" altLang="en-US" b="1" dirty="0">
                  <a:solidFill>
                    <a:srgbClr val="65C18B"/>
                  </a:solidFill>
                </a:rPr>
                <a:t> </a:t>
              </a:r>
            </a:p>
          </p:txBody>
        </p:sp>
      </p:grpSp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3ED8AFF3-BBFA-0904-79BE-876806F5F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228" y="2112942"/>
            <a:ext cx="3719764" cy="2322342"/>
          </a:xfrm>
          <a:prstGeom prst="rect">
            <a:avLst/>
          </a:prstGeom>
        </p:spPr>
      </p:pic>
      <p:pic>
        <p:nvPicPr>
          <p:cNvPr id="6" name="그림 5">
            <a:hlinkClick r:id="rId4"/>
            <a:extLst>
              <a:ext uri="{FF2B5EF4-FFF2-40B4-BE49-F238E27FC236}">
                <a16:creationId xmlns:a16="http://schemas.microsoft.com/office/drawing/2014/main" id="{BB283563-DFED-E2B7-794E-82B1A8BE07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595" y="2149312"/>
            <a:ext cx="3719765" cy="23284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E39788-03EC-1ED7-3B4D-112770F43481}"/>
              </a:ext>
            </a:extLst>
          </p:cNvPr>
          <p:cNvSpPr txBox="1"/>
          <p:nvPr/>
        </p:nvSpPr>
        <p:spPr>
          <a:xfrm>
            <a:off x="1657426" y="4571652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음식물 쓰레기를 줄여요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FA445B-2BD8-9F0C-A117-D0667254E0FE}"/>
              </a:ext>
            </a:extLst>
          </p:cNvPr>
          <p:cNvSpPr txBox="1"/>
          <p:nvPr/>
        </p:nvSpPr>
        <p:spPr>
          <a:xfrm>
            <a:off x="6814726" y="454825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한국의</a:t>
            </a:r>
            <a:r>
              <a:rPr lang="en-US" altLang="ko-KR" dirty="0"/>
              <a:t> </a:t>
            </a:r>
            <a:r>
              <a:rPr lang="ko-KR" altLang="en-US" dirty="0"/>
              <a:t>음식물 쓰레기 문제</a:t>
            </a:r>
          </a:p>
        </p:txBody>
      </p:sp>
    </p:spTree>
    <p:extLst>
      <p:ext uri="{BB962C8B-B14F-4D97-AF65-F5344CB8AC3E}">
        <p14:creationId xmlns:p14="http://schemas.microsoft.com/office/powerpoint/2010/main" val="3294579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935</TotalTime>
  <Words>1337</Words>
  <Application>Microsoft Office PowerPoint</Application>
  <PresentationFormat>와이드스크린</PresentationFormat>
  <Paragraphs>340</Paragraphs>
  <Slides>53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58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209</cp:revision>
  <dcterms:created xsi:type="dcterms:W3CDTF">2022-08-08T07:58:32Z</dcterms:created>
  <dcterms:modified xsi:type="dcterms:W3CDTF">2022-09-18T14:47:10Z</dcterms:modified>
</cp:coreProperties>
</file>