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7.xml" ContentType="application/vnd.openxmlformats-officedocument.theme+xml"/>
  <Override PartName="/ppt/slideLayouts/slideLayout22.xml" ContentType="application/vnd.openxmlformats-officedocument.presentationml.slideLayout+xml"/>
  <Override PartName="/ppt/theme/theme8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9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ppt/notesSlides/notesSlide141.xml" ContentType="application/vnd.openxmlformats-officedocument.presentationml.notesSlide+xml"/>
  <Override PartName="/ppt/notesSlides/notesSlide142.xml" ContentType="application/vnd.openxmlformats-officedocument.presentationml.notesSlide+xml"/>
  <Override PartName="/ppt/notesSlides/notesSlide143.xml" ContentType="application/vnd.openxmlformats-officedocument.presentationml.notesSlide+xml"/>
  <Override PartName="/ppt/notesSlides/notesSlide144.xml" ContentType="application/vnd.openxmlformats-officedocument.presentationml.notesSlide+xml"/>
  <Override PartName="/ppt/notesSlides/notesSlide145.xml" ContentType="application/vnd.openxmlformats-officedocument.presentationml.notesSlide+xml"/>
  <Override PartName="/ppt/notesSlides/notesSlide146.xml" ContentType="application/vnd.openxmlformats-officedocument.presentationml.notesSlide+xml"/>
  <Override PartName="/ppt/notesSlides/notesSlide147.xml" ContentType="application/vnd.openxmlformats-officedocument.presentationml.notesSlide+xml"/>
  <Override PartName="/ppt/notesSlides/notesSlide148.xml" ContentType="application/vnd.openxmlformats-officedocument.presentationml.notesSlide+xml"/>
  <Override PartName="/ppt/notesSlides/notesSlide149.xml" ContentType="application/vnd.openxmlformats-officedocument.presentationml.notesSlide+xml"/>
  <Override PartName="/ppt/notesSlides/notesSlide150.xml" ContentType="application/vnd.openxmlformats-officedocument.presentationml.notesSlide+xml"/>
  <Override PartName="/ppt/notesSlides/notesSlide151.xml" ContentType="application/vnd.openxmlformats-officedocument.presentationml.notesSlide+xml"/>
  <Override PartName="/ppt/notesSlides/notesSlide152.xml" ContentType="application/vnd.openxmlformats-officedocument.presentationml.notesSlide+xml"/>
  <Override PartName="/ppt/notesSlides/notesSlide153.xml" ContentType="application/vnd.openxmlformats-officedocument.presentationml.notesSlide+xml"/>
  <Override PartName="/ppt/notesSlides/notesSlide154.xml" ContentType="application/vnd.openxmlformats-officedocument.presentationml.notesSlide+xml"/>
  <Override PartName="/ppt/notesSlides/notesSlide155.xml" ContentType="application/vnd.openxmlformats-officedocument.presentationml.notesSlide+xml"/>
  <Override PartName="/ppt/notesSlides/notesSlide1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50" r:id="rId2"/>
    <p:sldMasterId id="2147483697" r:id="rId3"/>
    <p:sldMasterId id="2147483654" r:id="rId4"/>
    <p:sldMasterId id="2147483699" r:id="rId5"/>
    <p:sldMasterId id="2147483658" r:id="rId6"/>
    <p:sldMasterId id="2147483669" r:id="rId7"/>
    <p:sldMasterId id="2147483678" r:id="rId8"/>
    <p:sldMasterId id="2147483680" r:id="rId9"/>
    <p:sldMasterId id="2147483689" r:id="rId10"/>
  </p:sldMasterIdLst>
  <p:notesMasterIdLst>
    <p:notesMasterId r:id="rId171"/>
  </p:notesMasterIdLst>
  <p:sldIdLst>
    <p:sldId id="257" r:id="rId11"/>
    <p:sldId id="388" r:id="rId12"/>
    <p:sldId id="389" r:id="rId13"/>
    <p:sldId id="394" r:id="rId14"/>
    <p:sldId id="562" r:id="rId15"/>
    <p:sldId id="608" r:id="rId16"/>
    <p:sldId id="567" r:id="rId17"/>
    <p:sldId id="568" r:id="rId18"/>
    <p:sldId id="452" r:id="rId19"/>
    <p:sldId id="569" r:id="rId20"/>
    <p:sldId id="390" r:id="rId21"/>
    <p:sldId id="570" r:id="rId22"/>
    <p:sldId id="571" r:id="rId23"/>
    <p:sldId id="572" r:id="rId24"/>
    <p:sldId id="573" r:id="rId25"/>
    <p:sldId id="574" r:id="rId26"/>
    <p:sldId id="320" r:id="rId27"/>
    <p:sldId id="399" r:id="rId28"/>
    <p:sldId id="468" r:id="rId29"/>
    <p:sldId id="321" r:id="rId30"/>
    <p:sldId id="322" r:id="rId31"/>
    <p:sldId id="400" r:id="rId32"/>
    <p:sldId id="323" r:id="rId33"/>
    <p:sldId id="401" r:id="rId34"/>
    <p:sldId id="324" r:id="rId35"/>
    <p:sldId id="325" r:id="rId36"/>
    <p:sldId id="456" r:id="rId37"/>
    <p:sldId id="457" r:id="rId38"/>
    <p:sldId id="458" r:id="rId39"/>
    <p:sldId id="326" r:id="rId40"/>
    <p:sldId id="459" r:id="rId41"/>
    <p:sldId id="402" r:id="rId42"/>
    <p:sldId id="404" r:id="rId43"/>
    <p:sldId id="405" r:id="rId44"/>
    <p:sldId id="460" r:id="rId45"/>
    <p:sldId id="330" r:id="rId46"/>
    <p:sldId id="406" r:id="rId47"/>
    <p:sldId id="407" r:id="rId48"/>
    <p:sldId id="408" r:id="rId49"/>
    <p:sldId id="334" r:id="rId50"/>
    <p:sldId id="409" r:id="rId51"/>
    <p:sldId id="469" r:id="rId52"/>
    <p:sldId id="335" r:id="rId53"/>
    <p:sldId id="336" r:id="rId54"/>
    <p:sldId id="337" r:id="rId55"/>
    <p:sldId id="338" r:id="rId56"/>
    <p:sldId id="339" r:id="rId57"/>
    <p:sldId id="391" r:id="rId58"/>
    <p:sldId id="316" r:id="rId59"/>
    <p:sldId id="470" r:id="rId60"/>
    <p:sldId id="471" r:id="rId61"/>
    <p:sldId id="472" r:id="rId62"/>
    <p:sldId id="473" r:id="rId63"/>
    <p:sldId id="474" r:id="rId64"/>
    <p:sldId id="475" r:id="rId65"/>
    <p:sldId id="476" r:id="rId66"/>
    <p:sldId id="477" r:id="rId67"/>
    <p:sldId id="478" r:id="rId68"/>
    <p:sldId id="479" r:id="rId69"/>
    <p:sldId id="480" r:id="rId70"/>
    <p:sldId id="481" r:id="rId71"/>
    <p:sldId id="482" r:id="rId72"/>
    <p:sldId id="483" r:id="rId73"/>
    <p:sldId id="529" r:id="rId74"/>
    <p:sldId id="484" r:id="rId75"/>
    <p:sldId id="485" r:id="rId76"/>
    <p:sldId id="486" r:id="rId77"/>
    <p:sldId id="487" r:id="rId78"/>
    <p:sldId id="642" r:id="rId79"/>
    <p:sldId id="643" r:id="rId80"/>
    <p:sldId id="644" r:id="rId81"/>
    <p:sldId id="672" r:id="rId82"/>
    <p:sldId id="488" r:id="rId83"/>
    <p:sldId id="492" r:id="rId84"/>
    <p:sldId id="493" r:id="rId85"/>
    <p:sldId id="494" r:id="rId86"/>
    <p:sldId id="495" r:id="rId87"/>
    <p:sldId id="496" r:id="rId88"/>
    <p:sldId id="497" r:id="rId89"/>
    <p:sldId id="498" r:id="rId90"/>
    <p:sldId id="499" r:id="rId91"/>
    <p:sldId id="500" r:id="rId92"/>
    <p:sldId id="501" r:id="rId93"/>
    <p:sldId id="505" r:id="rId94"/>
    <p:sldId id="506" r:id="rId95"/>
    <p:sldId id="507" r:id="rId96"/>
    <p:sldId id="508" r:id="rId97"/>
    <p:sldId id="511" r:id="rId98"/>
    <p:sldId id="612" r:id="rId99"/>
    <p:sldId id="610" r:id="rId100"/>
    <p:sldId id="611" r:id="rId101"/>
    <p:sldId id="515" r:id="rId102"/>
    <p:sldId id="516" r:id="rId103"/>
    <p:sldId id="517" r:id="rId104"/>
    <p:sldId id="518" r:id="rId105"/>
    <p:sldId id="519" r:id="rId106"/>
    <p:sldId id="520" r:id="rId107"/>
    <p:sldId id="613" r:id="rId108"/>
    <p:sldId id="523" r:id="rId109"/>
    <p:sldId id="524" r:id="rId110"/>
    <p:sldId id="366" r:id="rId111"/>
    <p:sldId id="367" r:id="rId112"/>
    <p:sldId id="434" r:id="rId113"/>
    <p:sldId id="368" r:id="rId114"/>
    <p:sldId id="369" r:id="rId115"/>
    <p:sldId id="532" r:id="rId116"/>
    <p:sldId id="533" r:id="rId117"/>
    <p:sldId id="534" r:id="rId118"/>
    <p:sldId id="535" r:id="rId119"/>
    <p:sldId id="536" r:id="rId120"/>
    <p:sldId id="537" r:id="rId121"/>
    <p:sldId id="538" r:id="rId122"/>
    <p:sldId id="539" r:id="rId123"/>
    <p:sldId id="540" r:id="rId124"/>
    <p:sldId id="541" r:id="rId125"/>
    <p:sldId id="546" r:id="rId126"/>
    <p:sldId id="547" r:id="rId127"/>
    <p:sldId id="548" r:id="rId128"/>
    <p:sldId id="551" r:id="rId129"/>
    <p:sldId id="614" r:id="rId130"/>
    <p:sldId id="615" r:id="rId131"/>
    <p:sldId id="616" r:id="rId132"/>
    <p:sldId id="668" r:id="rId133"/>
    <p:sldId id="655" r:id="rId134"/>
    <p:sldId id="620" r:id="rId135"/>
    <p:sldId id="621" r:id="rId136"/>
    <p:sldId id="622" r:id="rId137"/>
    <p:sldId id="623" r:id="rId138"/>
    <p:sldId id="625" r:id="rId139"/>
    <p:sldId id="646" r:id="rId140"/>
    <p:sldId id="647" r:id="rId141"/>
    <p:sldId id="648" r:id="rId142"/>
    <p:sldId id="649" r:id="rId143"/>
    <p:sldId id="650" r:id="rId144"/>
    <p:sldId id="652" r:id="rId145"/>
    <p:sldId id="667" r:id="rId146"/>
    <p:sldId id="670" r:id="rId147"/>
    <p:sldId id="671" r:id="rId148"/>
    <p:sldId id="656" r:id="rId149"/>
    <p:sldId id="659" r:id="rId150"/>
    <p:sldId id="660" r:id="rId151"/>
    <p:sldId id="661" r:id="rId152"/>
    <p:sldId id="662" r:id="rId153"/>
    <p:sldId id="663" r:id="rId154"/>
    <p:sldId id="664" r:id="rId155"/>
    <p:sldId id="665" r:id="rId156"/>
    <p:sldId id="666" r:id="rId157"/>
    <p:sldId id="630" r:id="rId158"/>
    <p:sldId id="631" r:id="rId159"/>
    <p:sldId id="632" r:id="rId160"/>
    <p:sldId id="633" r:id="rId161"/>
    <p:sldId id="634" r:id="rId162"/>
    <p:sldId id="635" r:id="rId163"/>
    <p:sldId id="636" r:id="rId164"/>
    <p:sldId id="637" r:id="rId165"/>
    <p:sldId id="638" r:id="rId166"/>
    <p:sldId id="639" r:id="rId167"/>
    <p:sldId id="640" r:id="rId168"/>
    <p:sldId id="641" r:id="rId169"/>
    <p:sldId id="579" r:id="rId170"/>
  </p:sldIdLst>
  <p:sldSz cx="9906000" cy="6858000" type="A4"/>
  <p:notesSz cx="6797675" cy="9926638"/>
  <p:defaultTextStyle>
    <a:defPPr>
      <a:defRPr lang="ko-KR"/>
    </a:defPPr>
    <a:lvl1pPr marL="0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79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58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37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15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894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073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252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431" algn="l" defTabSz="914358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pos="2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456E"/>
    <a:srgbClr val="E9EDF4"/>
    <a:srgbClr val="817775"/>
    <a:srgbClr val="8C8280"/>
    <a:srgbClr val="AFD9E9"/>
    <a:srgbClr val="242956"/>
    <a:srgbClr val="3C3B69"/>
    <a:srgbClr val="595181"/>
    <a:srgbClr val="6C629C"/>
    <a:srgbClr val="962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6005" autoAdjust="0"/>
  </p:normalViewPr>
  <p:slideViewPr>
    <p:cSldViewPr>
      <p:cViewPr varScale="1">
        <p:scale>
          <a:sx n="114" d="100"/>
          <a:sy n="114" d="100"/>
        </p:scale>
        <p:origin x="1002" y="108"/>
      </p:cViewPr>
      <p:guideLst>
        <p:guide orient="horz" pos="2160"/>
        <p:guide pos="3120"/>
        <p:guide orient="horz" pos="1117"/>
        <p:guide pos="2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48" y="10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07.xml"/><Relationship Id="rId21" Type="http://schemas.openxmlformats.org/officeDocument/2006/relationships/slide" Target="slides/slide11.xml"/><Relationship Id="rId42" Type="http://schemas.openxmlformats.org/officeDocument/2006/relationships/slide" Target="slides/slide32.xml"/><Relationship Id="rId63" Type="http://schemas.openxmlformats.org/officeDocument/2006/relationships/slide" Target="slides/slide53.xml"/><Relationship Id="rId84" Type="http://schemas.openxmlformats.org/officeDocument/2006/relationships/slide" Target="slides/slide74.xml"/><Relationship Id="rId138" Type="http://schemas.openxmlformats.org/officeDocument/2006/relationships/slide" Target="slides/slide128.xml"/><Relationship Id="rId159" Type="http://schemas.openxmlformats.org/officeDocument/2006/relationships/slide" Target="slides/slide149.xml"/><Relationship Id="rId170" Type="http://schemas.openxmlformats.org/officeDocument/2006/relationships/slide" Target="slides/slide160.xml"/><Relationship Id="rId107" Type="http://schemas.openxmlformats.org/officeDocument/2006/relationships/slide" Target="slides/slide97.xml"/><Relationship Id="rId11" Type="http://schemas.openxmlformats.org/officeDocument/2006/relationships/slide" Target="slides/slide1.xml"/><Relationship Id="rId32" Type="http://schemas.openxmlformats.org/officeDocument/2006/relationships/slide" Target="slides/slide22.xml"/><Relationship Id="rId53" Type="http://schemas.openxmlformats.org/officeDocument/2006/relationships/slide" Target="slides/slide43.xml"/><Relationship Id="rId74" Type="http://schemas.openxmlformats.org/officeDocument/2006/relationships/slide" Target="slides/slide64.xml"/><Relationship Id="rId128" Type="http://schemas.openxmlformats.org/officeDocument/2006/relationships/slide" Target="slides/slide118.xml"/><Relationship Id="rId149" Type="http://schemas.openxmlformats.org/officeDocument/2006/relationships/slide" Target="slides/slide139.xml"/><Relationship Id="rId5" Type="http://schemas.openxmlformats.org/officeDocument/2006/relationships/slideMaster" Target="slideMasters/slideMaster5.xml"/><Relationship Id="rId95" Type="http://schemas.openxmlformats.org/officeDocument/2006/relationships/slide" Target="slides/slide85.xml"/><Relationship Id="rId160" Type="http://schemas.openxmlformats.org/officeDocument/2006/relationships/slide" Target="slides/slide150.xml"/><Relationship Id="rId22" Type="http://schemas.openxmlformats.org/officeDocument/2006/relationships/slide" Target="slides/slide12.xml"/><Relationship Id="rId43" Type="http://schemas.openxmlformats.org/officeDocument/2006/relationships/slide" Target="slides/slide33.xml"/><Relationship Id="rId64" Type="http://schemas.openxmlformats.org/officeDocument/2006/relationships/slide" Target="slides/slide54.xml"/><Relationship Id="rId118" Type="http://schemas.openxmlformats.org/officeDocument/2006/relationships/slide" Target="slides/slide108.xml"/><Relationship Id="rId139" Type="http://schemas.openxmlformats.org/officeDocument/2006/relationships/slide" Target="slides/slide129.xml"/><Relationship Id="rId85" Type="http://schemas.openxmlformats.org/officeDocument/2006/relationships/slide" Target="slides/slide75.xml"/><Relationship Id="rId150" Type="http://schemas.openxmlformats.org/officeDocument/2006/relationships/slide" Target="slides/slide140.xml"/><Relationship Id="rId171" Type="http://schemas.openxmlformats.org/officeDocument/2006/relationships/notesMaster" Target="notesMasters/notesMaster1.xml"/><Relationship Id="rId12" Type="http://schemas.openxmlformats.org/officeDocument/2006/relationships/slide" Target="slides/slide2.xml"/><Relationship Id="rId33" Type="http://schemas.openxmlformats.org/officeDocument/2006/relationships/slide" Target="slides/slide23.xml"/><Relationship Id="rId108" Type="http://schemas.openxmlformats.org/officeDocument/2006/relationships/slide" Target="slides/slide98.xml"/><Relationship Id="rId129" Type="http://schemas.openxmlformats.org/officeDocument/2006/relationships/slide" Target="slides/slide119.xml"/><Relationship Id="rId54" Type="http://schemas.openxmlformats.org/officeDocument/2006/relationships/slide" Target="slides/slide44.xml"/><Relationship Id="rId75" Type="http://schemas.openxmlformats.org/officeDocument/2006/relationships/slide" Target="slides/slide65.xml"/><Relationship Id="rId96" Type="http://schemas.openxmlformats.org/officeDocument/2006/relationships/slide" Target="slides/slide86.xml"/><Relationship Id="rId140" Type="http://schemas.openxmlformats.org/officeDocument/2006/relationships/slide" Target="slides/slide130.xml"/><Relationship Id="rId161" Type="http://schemas.openxmlformats.org/officeDocument/2006/relationships/slide" Target="slides/slide15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49" Type="http://schemas.openxmlformats.org/officeDocument/2006/relationships/slide" Target="slides/slide39.xml"/><Relationship Id="rId114" Type="http://schemas.openxmlformats.org/officeDocument/2006/relationships/slide" Target="slides/slide104.xml"/><Relationship Id="rId119" Type="http://schemas.openxmlformats.org/officeDocument/2006/relationships/slide" Target="slides/slide109.xml"/><Relationship Id="rId44" Type="http://schemas.openxmlformats.org/officeDocument/2006/relationships/slide" Target="slides/slide34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130" Type="http://schemas.openxmlformats.org/officeDocument/2006/relationships/slide" Target="slides/slide120.xml"/><Relationship Id="rId135" Type="http://schemas.openxmlformats.org/officeDocument/2006/relationships/slide" Target="slides/slide125.xml"/><Relationship Id="rId151" Type="http://schemas.openxmlformats.org/officeDocument/2006/relationships/slide" Target="slides/slide141.xml"/><Relationship Id="rId156" Type="http://schemas.openxmlformats.org/officeDocument/2006/relationships/slide" Target="slides/slide146.xml"/><Relationship Id="rId172" Type="http://schemas.openxmlformats.org/officeDocument/2006/relationships/presProps" Target="presProps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Relationship Id="rId109" Type="http://schemas.openxmlformats.org/officeDocument/2006/relationships/slide" Target="slides/slide99.xml"/><Relationship Id="rId34" Type="http://schemas.openxmlformats.org/officeDocument/2006/relationships/slide" Target="slides/slide24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76" Type="http://schemas.openxmlformats.org/officeDocument/2006/relationships/slide" Target="slides/slide66.xml"/><Relationship Id="rId97" Type="http://schemas.openxmlformats.org/officeDocument/2006/relationships/slide" Target="slides/slide87.xml"/><Relationship Id="rId104" Type="http://schemas.openxmlformats.org/officeDocument/2006/relationships/slide" Target="slides/slide94.xml"/><Relationship Id="rId120" Type="http://schemas.openxmlformats.org/officeDocument/2006/relationships/slide" Target="slides/slide110.xml"/><Relationship Id="rId125" Type="http://schemas.openxmlformats.org/officeDocument/2006/relationships/slide" Target="slides/slide115.xml"/><Relationship Id="rId141" Type="http://schemas.openxmlformats.org/officeDocument/2006/relationships/slide" Target="slides/slide131.xml"/><Relationship Id="rId146" Type="http://schemas.openxmlformats.org/officeDocument/2006/relationships/slide" Target="slides/slide136.xml"/><Relationship Id="rId167" Type="http://schemas.openxmlformats.org/officeDocument/2006/relationships/slide" Target="slides/slide157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slide" Target="slides/slide82.xml"/><Relationship Id="rId162" Type="http://schemas.openxmlformats.org/officeDocument/2006/relationships/slide" Target="slides/slide152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9.xml"/><Relationship Id="rId24" Type="http://schemas.openxmlformats.org/officeDocument/2006/relationships/slide" Target="slides/slide14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66" Type="http://schemas.openxmlformats.org/officeDocument/2006/relationships/slide" Target="slides/slide56.xml"/><Relationship Id="rId87" Type="http://schemas.openxmlformats.org/officeDocument/2006/relationships/slide" Target="slides/slide77.xml"/><Relationship Id="rId110" Type="http://schemas.openxmlformats.org/officeDocument/2006/relationships/slide" Target="slides/slide100.xml"/><Relationship Id="rId115" Type="http://schemas.openxmlformats.org/officeDocument/2006/relationships/slide" Target="slides/slide105.xml"/><Relationship Id="rId131" Type="http://schemas.openxmlformats.org/officeDocument/2006/relationships/slide" Target="slides/slide121.xml"/><Relationship Id="rId136" Type="http://schemas.openxmlformats.org/officeDocument/2006/relationships/slide" Target="slides/slide126.xml"/><Relationship Id="rId157" Type="http://schemas.openxmlformats.org/officeDocument/2006/relationships/slide" Target="slides/slide147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152" Type="http://schemas.openxmlformats.org/officeDocument/2006/relationships/slide" Target="slides/slide142.xml"/><Relationship Id="rId173" Type="http://schemas.openxmlformats.org/officeDocument/2006/relationships/viewProps" Target="viewProps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56" Type="http://schemas.openxmlformats.org/officeDocument/2006/relationships/slide" Target="slides/slide46.xml"/><Relationship Id="rId77" Type="http://schemas.openxmlformats.org/officeDocument/2006/relationships/slide" Target="slides/slide67.xml"/><Relationship Id="rId100" Type="http://schemas.openxmlformats.org/officeDocument/2006/relationships/slide" Target="slides/slide90.xml"/><Relationship Id="rId105" Type="http://schemas.openxmlformats.org/officeDocument/2006/relationships/slide" Target="slides/slide95.xml"/><Relationship Id="rId126" Type="http://schemas.openxmlformats.org/officeDocument/2006/relationships/slide" Target="slides/slide116.xml"/><Relationship Id="rId147" Type="http://schemas.openxmlformats.org/officeDocument/2006/relationships/slide" Target="slides/slide137.xml"/><Relationship Id="rId168" Type="http://schemas.openxmlformats.org/officeDocument/2006/relationships/slide" Target="slides/slide158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93" Type="http://schemas.openxmlformats.org/officeDocument/2006/relationships/slide" Target="slides/slide83.xml"/><Relationship Id="rId98" Type="http://schemas.openxmlformats.org/officeDocument/2006/relationships/slide" Target="slides/slide88.xml"/><Relationship Id="rId121" Type="http://schemas.openxmlformats.org/officeDocument/2006/relationships/slide" Target="slides/slide111.xml"/><Relationship Id="rId142" Type="http://schemas.openxmlformats.org/officeDocument/2006/relationships/slide" Target="slides/slide132.xml"/><Relationship Id="rId163" Type="http://schemas.openxmlformats.org/officeDocument/2006/relationships/slide" Target="slides/slide153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15.xml"/><Relationship Id="rId46" Type="http://schemas.openxmlformats.org/officeDocument/2006/relationships/slide" Target="slides/slide36.xml"/><Relationship Id="rId67" Type="http://schemas.openxmlformats.org/officeDocument/2006/relationships/slide" Target="slides/slide57.xml"/><Relationship Id="rId116" Type="http://schemas.openxmlformats.org/officeDocument/2006/relationships/slide" Target="slides/slide106.xml"/><Relationship Id="rId137" Type="http://schemas.openxmlformats.org/officeDocument/2006/relationships/slide" Target="slides/slide127.xml"/><Relationship Id="rId158" Type="http://schemas.openxmlformats.org/officeDocument/2006/relationships/slide" Target="slides/slide148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62" Type="http://schemas.openxmlformats.org/officeDocument/2006/relationships/slide" Target="slides/slide52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111" Type="http://schemas.openxmlformats.org/officeDocument/2006/relationships/slide" Target="slides/slide101.xml"/><Relationship Id="rId132" Type="http://schemas.openxmlformats.org/officeDocument/2006/relationships/slide" Target="slides/slide122.xml"/><Relationship Id="rId153" Type="http://schemas.openxmlformats.org/officeDocument/2006/relationships/slide" Target="slides/slide143.xml"/><Relationship Id="rId174" Type="http://schemas.openxmlformats.org/officeDocument/2006/relationships/theme" Target="theme/theme1.xml"/><Relationship Id="rId15" Type="http://schemas.openxmlformats.org/officeDocument/2006/relationships/slide" Target="slides/slide5.xml"/><Relationship Id="rId36" Type="http://schemas.openxmlformats.org/officeDocument/2006/relationships/slide" Target="slides/slide26.xml"/><Relationship Id="rId57" Type="http://schemas.openxmlformats.org/officeDocument/2006/relationships/slide" Target="slides/slide47.xml"/><Relationship Id="rId106" Type="http://schemas.openxmlformats.org/officeDocument/2006/relationships/slide" Target="slides/slide96.xml"/><Relationship Id="rId127" Type="http://schemas.openxmlformats.org/officeDocument/2006/relationships/slide" Target="slides/slide11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52" Type="http://schemas.openxmlformats.org/officeDocument/2006/relationships/slide" Target="slides/slide42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94" Type="http://schemas.openxmlformats.org/officeDocument/2006/relationships/slide" Target="slides/slide84.xml"/><Relationship Id="rId99" Type="http://schemas.openxmlformats.org/officeDocument/2006/relationships/slide" Target="slides/slide89.xml"/><Relationship Id="rId101" Type="http://schemas.openxmlformats.org/officeDocument/2006/relationships/slide" Target="slides/slide91.xml"/><Relationship Id="rId122" Type="http://schemas.openxmlformats.org/officeDocument/2006/relationships/slide" Target="slides/slide112.xml"/><Relationship Id="rId143" Type="http://schemas.openxmlformats.org/officeDocument/2006/relationships/slide" Target="slides/slide133.xml"/><Relationship Id="rId148" Type="http://schemas.openxmlformats.org/officeDocument/2006/relationships/slide" Target="slides/slide138.xml"/><Relationship Id="rId164" Type="http://schemas.openxmlformats.org/officeDocument/2006/relationships/slide" Target="slides/slide154.xml"/><Relationship Id="rId169" Type="http://schemas.openxmlformats.org/officeDocument/2006/relationships/slide" Target="slides/slide15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26" Type="http://schemas.openxmlformats.org/officeDocument/2006/relationships/slide" Target="slides/slide16.xml"/><Relationship Id="rId47" Type="http://schemas.openxmlformats.org/officeDocument/2006/relationships/slide" Target="slides/slide37.xml"/><Relationship Id="rId68" Type="http://schemas.openxmlformats.org/officeDocument/2006/relationships/slide" Target="slides/slide58.xml"/><Relationship Id="rId89" Type="http://schemas.openxmlformats.org/officeDocument/2006/relationships/slide" Target="slides/slide79.xml"/><Relationship Id="rId112" Type="http://schemas.openxmlformats.org/officeDocument/2006/relationships/slide" Target="slides/slide102.xml"/><Relationship Id="rId133" Type="http://schemas.openxmlformats.org/officeDocument/2006/relationships/slide" Target="slides/slide123.xml"/><Relationship Id="rId154" Type="http://schemas.openxmlformats.org/officeDocument/2006/relationships/slide" Target="slides/slide144.xml"/><Relationship Id="rId175" Type="http://schemas.openxmlformats.org/officeDocument/2006/relationships/tableStyles" Target="tableStyles.xml"/><Relationship Id="rId16" Type="http://schemas.openxmlformats.org/officeDocument/2006/relationships/slide" Target="slides/slide6.xml"/><Relationship Id="rId37" Type="http://schemas.openxmlformats.org/officeDocument/2006/relationships/slide" Target="slides/slide27.xml"/><Relationship Id="rId58" Type="http://schemas.openxmlformats.org/officeDocument/2006/relationships/slide" Target="slides/slide48.xml"/><Relationship Id="rId79" Type="http://schemas.openxmlformats.org/officeDocument/2006/relationships/slide" Target="slides/slide69.xml"/><Relationship Id="rId102" Type="http://schemas.openxmlformats.org/officeDocument/2006/relationships/slide" Target="slides/slide92.xml"/><Relationship Id="rId123" Type="http://schemas.openxmlformats.org/officeDocument/2006/relationships/slide" Target="slides/slide113.xml"/><Relationship Id="rId144" Type="http://schemas.openxmlformats.org/officeDocument/2006/relationships/slide" Target="slides/slide134.xml"/><Relationship Id="rId90" Type="http://schemas.openxmlformats.org/officeDocument/2006/relationships/slide" Target="slides/slide80.xml"/><Relationship Id="rId165" Type="http://schemas.openxmlformats.org/officeDocument/2006/relationships/slide" Target="slides/slide155.xml"/><Relationship Id="rId27" Type="http://schemas.openxmlformats.org/officeDocument/2006/relationships/slide" Target="slides/slide17.xml"/><Relationship Id="rId48" Type="http://schemas.openxmlformats.org/officeDocument/2006/relationships/slide" Target="slides/slide38.xml"/><Relationship Id="rId69" Type="http://schemas.openxmlformats.org/officeDocument/2006/relationships/slide" Target="slides/slide59.xml"/><Relationship Id="rId113" Type="http://schemas.openxmlformats.org/officeDocument/2006/relationships/slide" Target="slides/slide103.xml"/><Relationship Id="rId134" Type="http://schemas.openxmlformats.org/officeDocument/2006/relationships/slide" Target="slides/slide124.xml"/><Relationship Id="rId80" Type="http://schemas.openxmlformats.org/officeDocument/2006/relationships/slide" Target="slides/slide70.xml"/><Relationship Id="rId155" Type="http://schemas.openxmlformats.org/officeDocument/2006/relationships/slide" Target="slides/slide145.xml"/><Relationship Id="rId17" Type="http://schemas.openxmlformats.org/officeDocument/2006/relationships/slide" Target="slides/slide7.xml"/><Relationship Id="rId38" Type="http://schemas.openxmlformats.org/officeDocument/2006/relationships/slide" Target="slides/slide28.xml"/><Relationship Id="rId59" Type="http://schemas.openxmlformats.org/officeDocument/2006/relationships/slide" Target="slides/slide49.xml"/><Relationship Id="rId103" Type="http://schemas.openxmlformats.org/officeDocument/2006/relationships/slide" Target="slides/slide93.xml"/><Relationship Id="rId124" Type="http://schemas.openxmlformats.org/officeDocument/2006/relationships/slide" Target="slides/slide114.xml"/><Relationship Id="rId70" Type="http://schemas.openxmlformats.org/officeDocument/2006/relationships/slide" Target="slides/slide60.xml"/><Relationship Id="rId91" Type="http://schemas.openxmlformats.org/officeDocument/2006/relationships/slide" Target="slides/slide81.xml"/><Relationship Id="rId145" Type="http://schemas.openxmlformats.org/officeDocument/2006/relationships/slide" Target="slides/slide135.xml"/><Relationship Id="rId166" Type="http://schemas.openxmlformats.org/officeDocument/2006/relationships/slide" Target="slides/slide1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1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6331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2ABD9792-CB13-4573-98D2-591499216F63}" type="datetimeFigureOut">
              <a:rPr lang="ko-KR" altLang="en-US" smtClean="0"/>
              <a:pPr/>
              <a:t>2022-08-10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9" y="4715154"/>
            <a:ext cx="5438140" cy="4466987"/>
          </a:xfrm>
          <a:prstGeom prst="rect">
            <a:avLst/>
          </a:prstGeom>
        </p:spPr>
        <p:txBody>
          <a:bodyPr vert="horz" lIns="91426" tIns="45713" rIns="91426" bIns="4571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1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60" cy="496331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03169656-190A-4EE5-8BEA-7B5BCF073C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8273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9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8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7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15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94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73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52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31" algn="l" defTabSz="91435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8.xml"/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9.xml"/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3.xml"/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4.xml"/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5.xml"/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7.xml"/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8.xml"/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4621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039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8299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7225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4333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1300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556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3067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30679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30610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5290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05258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42661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3785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92692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92692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9416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7863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328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8604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76686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28659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7985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2584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65965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5833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61219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75063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09696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18690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4149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76098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88585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65823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84102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0679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4158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7682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76825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40526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98938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88785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686408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756237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232956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598960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895997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5886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223004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090360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202151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708892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69063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39932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77003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39932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0774463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130640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02726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88823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2853"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888233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674565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674565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2357903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9310804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83212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69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04173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83212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70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708350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83212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71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887058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83212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72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951809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73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7045132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74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5395940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75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428110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76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8261826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77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469095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2853"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78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610637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79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06209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6395337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5728025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2272399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6167142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95590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220412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0026843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3490885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1098779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89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1098779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5320220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5318915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323963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6704939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6031295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336237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072150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8125641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7467224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99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285191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285191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6124138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6899252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2929683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5969228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411866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753741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134627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9708969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109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908388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870558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834221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9806265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759461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413494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759087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602289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6375745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281596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/>
              <a:pPr/>
              <a:t>119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162837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916424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266376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197542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197542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619269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491847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748282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044938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129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94434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94434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94434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94434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94434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94434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94434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266376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197542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197542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139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38474"/>
      </p:ext>
    </p:extLst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415371"/>
      </p:ext>
    </p:extLst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149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967287"/>
      </p:ext>
    </p:extLst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198588"/>
      </p:ext>
    </p:extLst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344179"/>
      </p:ext>
    </p:extLst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961963"/>
      </p:ext>
    </p:extLst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457365"/>
      </p:ext>
    </p:extLst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344049"/>
      </p:ext>
    </p:extLst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778388"/>
      </p:ext>
    </p:extLst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69369"/>
      </p:ext>
    </p:extLst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97038"/>
      </p:ext>
    </p:extLst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56372"/>
      </p:ext>
    </p:extLst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69656-190A-4EE5-8BEA-7B5BCF073CB1}" type="slidenum">
              <a:rPr lang="ko-KR" altLang="en-US" smtClean="0">
                <a:solidFill>
                  <a:prstClr val="black"/>
                </a:solidFill>
              </a:rPr>
              <a:pPr/>
              <a:t>159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1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6"/>
          <p:cNvSpPr>
            <a:spLocks noChangeArrowheads="1"/>
          </p:cNvSpPr>
          <p:nvPr userDrawn="1"/>
        </p:nvSpPr>
        <p:spPr bwMode="auto">
          <a:xfrm>
            <a:off x="3751005" y="2114262"/>
            <a:ext cx="2442968" cy="485775"/>
          </a:xfrm>
          <a:prstGeom prst="roundRect">
            <a:avLst>
              <a:gd name="adj" fmla="val 16667"/>
            </a:avLst>
          </a:prstGeom>
          <a:solidFill>
            <a:srgbClr val="104F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4886" tIns="32443" rIns="64886" bIns="32443"/>
          <a:lstStyle/>
          <a:p>
            <a:pPr algn="ctr" eaLnBrk="1" latinLnBrk="1" hangingPunct="1"/>
            <a:endParaRPr lang="ko-KR" altLang="en-US" b="0"/>
          </a:p>
        </p:txBody>
      </p:sp>
      <p:sp>
        <p:nvSpPr>
          <p:cNvPr id="6" name="TextBox 11"/>
          <p:cNvSpPr txBox="1">
            <a:spLocks noChangeArrowheads="1"/>
          </p:cNvSpPr>
          <p:nvPr userDrawn="1"/>
        </p:nvSpPr>
        <p:spPr bwMode="auto">
          <a:xfrm>
            <a:off x="3927765" y="2114262"/>
            <a:ext cx="2105355" cy="446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3" tIns="45717" rIns="91433" bIns="45717">
            <a:spAutoFit/>
          </a:bodyPr>
          <a:lstStyle>
            <a:lvl1pPr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1" hangingPunct="1">
              <a:defRPr/>
            </a:pPr>
            <a:r>
              <a:rPr lang="ko-KR" altLang="en-US" sz="2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교육자료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2864544" y="2996952"/>
            <a:ext cx="419698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맑은 고딕" pitchFamily="50" charset="-127"/>
              </a:rPr>
              <a:t>※ </a:t>
            </a:r>
            <a:r>
              <a:rPr lang="ko-KR" altLang="en-US" sz="15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맑은 고딕" pitchFamily="50" charset="-127"/>
              </a:rPr>
              <a:t>본 자료는 작성 기준일자 이후 변경될 수 있습니다</a:t>
            </a:r>
            <a:r>
              <a:rPr lang="en-US" altLang="ko-KR" sz="15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맑은 고딕" pitchFamily="50" charset="-127"/>
              </a:rPr>
              <a:t>.</a:t>
            </a:r>
            <a:endParaRPr lang="ko-KR" altLang="en-US" sz="15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004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6">
            <a:extLst>
              <a:ext uri="{FF2B5EF4-FFF2-40B4-BE49-F238E27FC236}">
                <a16:creationId xmlns:a16="http://schemas.microsoft.com/office/drawing/2014/main" id="{2CCB6D3C-1495-F472-2ACB-855F277F153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751005" y="2151137"/>
            <a:ext cx="2442968" cy="485775"/>
          </a:xfrm>
          <a:prstGeom prst="roundRect">
            <a:avLst>
              <a:gd name="adj" fmla="val 16667"/>
            </a:avLst>
          </a:prstGeom>
          <a:solidFill>
            <a:srgbClr val="104F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4886" tIns="32443" rIns="64886" bIns="32443"/>
          <a:lstStyle/>
          <a:p>
            <a:pPr algn="ctr" eaLnBrk="1" latinLnBrk="1" hangingPunct="1"/>
            <a:endParaRPr lang="ko-KR" altLang="en-US" b="0"/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33E48CCD-4F65-CC19-2B98-D4F6A44B80B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27765" y="2151137"/>
            <a:ext cx="2105355" cy="446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3" tIns="45717" rIns="91433" bIns="45717">
            <a:spAutoFit/>
          </a:bodyPr>
          <a:lstStyle>
            <a:lvl1pPr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1" hangingPunct="1">
              <a:defRPr/>
            </a:pPr>
            <a:r>
              <a:rPr lang="ko-KR" altLang="en-US" sz="2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교육자료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34024D-2E54-3750-3C34-88FC9E91CEB7}"/>
              </a:ext>
            </a:extLst>
          </p:cNvPr>
          <p:cNvSpPr txBox="1"/>
          <p:nvPr userDrawn="1"/>
        </p:nvSpPr>
        <p:spPr>
          <a:xfrm>
            <a:off x="2864544" y="3033827"/>
            <a:ext cx="419698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b="1" spc="-15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lt"/>
                <a:ea typeface="맑은 고딕" pitchFamily="50" charset="-127"/>
              </a:rPr>
              <a:t>※ </a:t>
            </a:r>
            <a:r>
              <a:rPr lang="ko-KR" altLang="en-US" sz="1500" b="1" spc="-15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lt"/>
                <a:ea typeface="맑은 고딕" pitchFamily="50" charset="-127"/>
              </a:rPr>
              <a:t>본 자료는 작성 기준일자 이후 변경될 수 있습니다</a:t>
            </a:r>
            <a:r>
              <a:rPr lang="en-US" altLang="ko-KR" sz="1500" b="1" spc="-15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j-lt"/>
                <a:ea typeface="맑은 고딕" pitchFamily="50" charset="-127"/>
              </a:rPr>
              <a:t>.</a:t>
            </a:r>
            <a:endParaRPr lang="ko-KR" altLang="en-US" sz="1500" b="1" spc="-15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j-lt"/>
              <a:ea typeface="맑은 고딕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E8C7AEE-9331-3FBF-2BDB-0EAE4D83FDB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57" y="3675550"/>
            <a:ext cx="4947370" cy="277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096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solidFill>
          <a:srgbClr val="4C45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/>
          <p:cNvSpPr txBox="1">
            <a:spLocks noChangeArrowheads="1"/>
          </p:cNvSpPr>
          <p:nvPr userDrawn="1"/>
        </p:nvSpPr>
        <p:spPr bwMode="auto">
          <a:xfrm>
            <a:off x="4094923" y="2224549"/>
            <a:ext cx="1811304" cy="446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3" tIns="45717" rIns="91433" bIns="45717">
            <a:spAutoFit/>
          </a:bodyPr>
          <a:lstStyle>
            <a:lvl1pPr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1" hangingPunct="1">
              <a:defRPr/>
            </a:pPr>
            <a:r>
              <a:rPr lang="ko-KR" altLang="en-US" sz="2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사용설명서</a:t>
            </a:r>
          </a:p>
        </p:txBody>
      </p:sp>
      <p:sp>
        <p:nvSpPr>
          <p:cNvPr id="5" name="모서리가 둥근 직사각형 4"/>
          <p:cNvSpPr/>
          <p:nvPr userDrawn="1"/>
        </p:nvSpPr>
        <p:spPr>
          <a:xfrm>
            <a:off x="3748326" y="2207409"/>
            <a:ext cx="2445647" cy="502915"/>
          </a:xfrm>
          <a:prstGeom prst="roundRect">
            <a:avLst>
              <a:gd name="adj" fmla="val 0"/>
            </a:avLst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2864544" y="3107239"/>
            <a:ext cx="419698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맑은 고딕" pitchFamily="50" charset="-127"/>
              </a:rPr>
              <a:t>※ </a:t>
            </a:r>
            <a:r>
              <a:rPr lang="ko-KR" altLang="en-US" sz="15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맑은 고딕" pitchFamily="50" charset="-127"/>
              </a:rPr>
              <a:t>본 자료는 작성 기준일자 이후 변경될 수 있습니다</a:t>
            </a:r>
            <a:r>
              <a:rPr lang="en-US" altLang="ko-KR" sz="15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맑은 고딕" pitchFamily="50" charset="-127"/>
              </a:rPr>
              <a:t>.</a:t>
            </a:r>
            <a:endParaRPr lang="ko-KR" altLang="en-US" sz="15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42401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4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>
            <a:lvl1pPr>
              <a:defRPr sz="24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986932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개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Ⅰ. </a:t>
            </a:r>
            <a:r>
              <a:rPr lang="ko-KR" altLang="en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개요</a:t>
            </a:r>
          </a:p>
        </p:txBody>
      </p:sp>
      <p:sp>
        <p:nvSpPr>
          <p:cNvPr id="4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교육청_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71725" y="6492879"/>
            <a:ext cx="1073141" cy="365125"/>
          </a:xfrm>
        </p:spPr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8765365" y="404664"/>
            <a:ext cx="1132032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Ⅱ. </a:t>
            </a:r>
            <a:r>
              <a:rPr lang="ko-KR" altLang="en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교육청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학교_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Ⅲ. </a:t>
            </a:r>
            <a:r>
              <a:rPr lang="ko-KR" altLang="en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학교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>
            <a:lvl1pPr>
              <a:defRPr sz="24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77576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동료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8989784" y="426156"/>
            <a:ext cx="907613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Ⅳ. </a:t>
            </a:r>
            <a:r>
              <a:rPr lang="ko-KR" altLang="en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교원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417047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학생의견/만족도, 학부모만족도조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8265228" y="426156"/>
            <a:ext cx="1632169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Ⅴ. </a:t>
            </a:r>
            <a:r>
              <a:rPr lang="ko-KR" altLang="en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학생</a:t>
            </a:r>
            <a:r>
              <a:rPr lang="en-US" altLang="ko-KR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  <a:r>
              <a:rPr lang="ko-KR" altLang="en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학부모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697246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외부평가자동료교원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8989784" y="426156"/>
            <a:ext cx="907613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Ⅵ. </a:t>
            </a:r>
            <a:r>
              <a:rPr lang="ko-KR" altLang="en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부록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199176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73774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79204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26828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>
            <a:lvl1pPr>
              <a:defRPr sz="24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871192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개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Ⅰ.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개요</a:t>
            </a:r>
          </a:p>
        </p:txBody>
      </p:sp>
      <p:sp>
        <p:nvSpPr>
          <p:cNvPr id="4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7088260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교육청_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71725" y="6492879"/>
            <a:ext cx="1073141" cy="365125"/>
          </a:xfrm>
        </p:spPr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765365" y="404664"/>
            <a:ext cx="1132032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Ⅱ.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교육청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3531530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학교_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Ⅲ.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학교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>
            <a:lvl1pPr>
              <a:defRPr sz="24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424140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동료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89784" y="426156"/>
            <a:ext cx="907613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Ⅳ.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2301720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학생의견/만족도, 학부모만족도조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265228" y="426156"/>
            <a:ext cx="1632169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Ⅴ.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8759423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외부평가자동료교원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89784" y="426156"/>
            <a:ext cx="907613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Ⅵ.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부록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5740349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87128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>
            <a:lvl1pPr>
              <a:defRPr sz="24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5280640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개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Ⅰ.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개요</a:t>
            </a:r>
          </a:p>
        </p:txBody>
      </p:sp>
      <p:sp>
        <p:nvSpPr>
          <p:cNvPr id="4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4756883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교육청_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71725" y="6492879"/>
            <a:ext cx="1073141" cy="365125"/>
          </a:xfrm>
        </p:spPr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765365" y="404664"/>
            <a:ext cx="1132032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Ⅱ.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교육청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8061260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학교_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Ⅲ.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학교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>
            <a:lvl1pPr>
              <a:defRPr sz="24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8731845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동료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89784" y="426156"/>
            <a:ext cx="907613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Ⅳ.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4334670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학생의견/만족도, 학부모만족도조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265228" y="426156"/>
            <a:ext cx="1632169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Ⅴ.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0518271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외부평가자동료교원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89784" y="426156"/>
            <a:ext cx="907613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Ⅵ.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부록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9080126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부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2"/>
          <p:cNvSpPr>
            <a:spLocks noGrp="1"/>
          </p:cNvSpPr>
          <p:nvPr>
            <p:ph type="sldNum" sz="quarter" idx="10"/>
          </p:nvPr>
        </p:nvSpPr>
        <p:spPr>
          <a:xfrm>
            <a:off x="4371725" y="6492879"/>
            <a:ext cx="1073141" cy="365125"/>
          </a:xfrm>
        </p:spPr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8989784" y="426156"/>
            <a:ext cx="907613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Ⅵ</a:t>
            </a:r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부록</a:t>
            </a:r>
          </a:p>
        </p:txBody>
      </p:sp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5560727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>
            <a:lvl1pPr>
              <a:defRPr sz="24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2159927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개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Ⅰ.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개요</a:t>
            </a:r>
          </a:p>
        </p:txBody>
      </p:sp>
      <p:sp>
        <p:nvSpPr>
          <p:cNvPr id="4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399399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학교_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Ⅰ.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학교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>
            <a:lvl1pPr>
              <a:defRPr sz="24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6611669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동료교원능력개발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970549" y="426156"/>
            <a:ext cx="926848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Ⅱ.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동료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061432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학생의견/만족도, 학부모만족도조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265228" y="426156"/>
            <a:ext cx="1632169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Ⅲ.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7993102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외부평가자동료교원평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354996" y="426156"/>
            <a:ext cx="1542401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Ⅳ.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외부평가자</a:t>
            </a:r>
          </a:p>
        </p:txBody>
      </p:sp>
      <p:sp>
        <p:nvSpPr>
          <p:cNvPr id="5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9017785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부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2"/>
          <p:cNvSpPr>
            <a:spLocks noGrp="1"/>
          </p:cNvSpPr>
          <p:nvPr>
            <p:ph type="sldNum" sz="quarter" idx="10"/>
          </p:nvPr>
        </p:nvSpPr>
        <p:spPr>
          <a:xfrm>
            <a:off x="4371725" y="6492879"/>
            <a:ext cx="1073141" cy="365125"/>
          </a:xfrm>
        </p:spPr>
        <p:txBody>
          <a:bodyPr/>
          <a:lstStyle>
            <a:lvl1pPr>
              <a:defRPr b="0"/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8989784" y="426156"/>
            <a:ext cx="907613" cy="338548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algn="r"/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Ⅵ</a:t>
            </a:r>
            <a:r>
              <a:rPr lang="en-US" altLang="ko-KR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ko-KR" altLang="en-U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부록</a:t>
            </a:r>
          </a:p>
        </p:txBody>
      </p:sp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170541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8.xml"/><Relationship Id="rId9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theme" Target="../theme/theme10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4.xml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" y="1268760"/>
            <a:ext cx="9905999" cy="70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3" tIns="45717" rIns="91433" bIns="45717">
            <a:spAutoFit/>
          </a:bodyPr>
          <a:lstStyle>
            <a:lvl1pPr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algn="ctr" eaLnBrk="1" latinLnBrk="1" hangingPunct="1">
              <a:defRPr/>
            </a:pPr>
            <a:r>
              <a:rPr lang="ko-KR" altLang="en-US" sz="4000" spc="-300" dirty="0">
                <a:effectLst>
                  <a:glow rad="114300">
                    <a:schemeClr val="bg1"/>
                  </a:glow>
                </a:effectLst>
                <a:latin typeface="맑은 고딕" pitchFamily="50" charset="-127"/>
                <a:ea typeface="맑은 고딕" pitchFamily="50" charset="-127"/>
              </a:rPr>
              <a:t>교원능력개발평가 온라인 시스템</a:t>
            </a:r>
          </a:p>
        </p:txBody>
      </p:sp>
    </p:spTree>
    <p:extLst>
      <p:ext uri="{BB962C8B-B14F-4D97-AF65-F5344CB8AC3E}">
        <p14:creationId xmlns:p14="http://schemas.microsoft.com/office/powerpoint/2010/main" val="2833462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8" r:id="rId2"/>
    <p:sldLayoutId id="2147483667" r:id="rId3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324429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648858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973287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297716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243322" indent="-243322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300">
          <a:solidFill>
            <a:schemeClr val="tx1"/>
          </a:solidFill>
          <a:latin typeface="+mn-lt"/>
          <a:ea typeface="+mn-ea"/>
          <a:cs typeface="+mn-cs"/>
        </a:defRPr>
      </a:lvl1pPr>
      <a:lvl2pPr marL="527197" indent="-202768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811073" indent="-16221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700">
          <a:solidFill>
            <a:schemeClr val="tx1"/>
          </a:solidFill>
          <a:latin typeface="+mn-lt"/>
          <a:ea typeface="+mn-ea"/>
        </a:defRPr>
      </a:lvl3pPr>
      <a:lvl4pPr marL="1135502" indent="-162215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n-lt"/>
          <a:ea typeface="+mn-ea"/>
        </a:defRPr>
      </a:lvl4pPr>
      <a:lvl5pPr marL="1459931" indent="-162215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5pPr>
      <a:lvl6pPr marL="1784360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6pPr>
      <a:lvl7pPr marL="2108789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7pPr>
      <a:lvl8pPr marL="2433218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8pPr>
      <a:lvl9pPr marL="2757648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29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8858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3287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7716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2146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6575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1004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5433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AFD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 bwMode="auto">
          <a:xfrm>
            <a:off x="0" y="0"/>
            <a:ext cx="9905999" cy="6860670"/>
          </a:xfrm>
          <a:prstGeom prst="rect">
            <a:avLst/>
          </a:prstGeom>
          <a:solidFill>
            <a:srgbClr val="AFD9E9"/>
          </a:solidFill>
          <a:ln w="19050" algn="ctr">
            <a:noFill/>
            <a:prstDash val="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latin typeface="산돌고딕B" pitchFamily="18" charset="-127"/>
              <a:ea typeface="산돌고딕B" pitchFamily="18" charset="-127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0" y="0"/>
            <a:ext cx="9906000" cy="6858000"/>
            <a:chOff x="0" y="0"/>
            <a:chExt cx="12192000" cy="6858000"/>
          </a:xfrm>
        </p:grpSpPr>
        <p:sp>
          <p:nvSpPr>
            <p:cNvPr id="33" name="평행 사변형 32"/>
            <p:cNvSpPr/>
            <p:nvPr userDrawn="1"/>
          </p:nvSpPr>
          <p:spPr>
            <a:xfrm flipH="1">
              <a:off x="0" y="0"/>
              <a:ext cx="12192000" cy="6858000"/>
            </a:xfrm>
            <a:prstGeom prst="parallelogram">
              <a:avLst/>
            </a:prstGeom>
            <a:solidFill>
              <a:srgbClr val="9CCF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직각 삼각형 33"/>
            <p:cNvSpPr/>
            <p:nvPr userDrawn="1"/>
          </p:nvSpPr>
          <p:spPr>
            <a:xfrm flipH="1">
              <a:off x="1956816" y="4736592"/>
              <a:ext cx="10235184" cy="2121408"/>
            </a:xfrm>
            <a:prstGeom prst="rtTriangle">
              <a:avLst/>
            </a:prstGeom>
            <a:solidFill>
              <a:srgbClr val="84B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0" y="0"/>
            <a:ext cx="9906000" cy="764704"/>
          </a:xfrm>
          <a:prstGeom prst="rect">
            <a:avLst/>
          </a:prstGeom>
          <a:solidFill>
            <a:srgbClr val="8177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22300" lvl="2"/>
            <a:endParaRPr lang="ko-KR" altLang="en-US" sz="2000" b="1" dirty="0">
              <a:solidFill>
                <a:prstClr val="white"/>
              </a:solidFill>
              <a:latin typeface="+mn-ea"/>
              <a:cs typeface="Aharoni" panose="02010803020104030203" pitchFamily="2" charset="-79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0" y="764704"/>
            <a:ext cx="9906000" cy="36000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>
            <a:lvl1pPr algn="ctr">
              <a:defRPr sz="1100" b="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3C143A1F-072A-448B-893D-6E0F0EAA065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12" name="그림 3" descr="케리스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9552" y="6468920"/>
            <a:ext cx="824697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Administrator\Desktop\교육부로고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3" y="6468920"/>
            <a:ext cx="8695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53" r:id="rId2"/>
    <p:sldLayoutId id="2147483656" r:id="rId3"/>
    <p:sldLayoutId id="2147483662" r:id="rId4"/>
    <p:sldLayoutId id="2147483663" r:id="rId5"/>
    <p:sldLayoutId id="2147483664" r:id="rId6"/>
    <p:sldLayoutId id="2147483665" r:id="rId7"/>
  </p:sldLayoutIdLst>
  <p:hf hdr="0" ftr="0" dt="0"/>
  <p:txStyles>
    <p:titleStyle>
      <a:lvl1pPr algn="l" defTabSz="914358" rtl="0" eaLnBrk="1" latinLnBrk="1" hangingPunct="1">
        <a:spcBef>
          <a:spcPct val="0"/>
        </a:spcBef>
        <a:buNone/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ea"/>
          <a:ea typeface="+mj-ea"/>
          <a:cs typeface="+mj-cs"/>
        </a:defRPr>
      </a:lvl1pPr>
    </p:titleStyle>
    <p:bodyStyle>
      <a:lvl1pPr marL="342883" indent="-342883" algn="l" defTabSz="91435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6" indent="-285737" algn="l" defTabSz="91435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7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6" indent="-228589" algn="l" defTabSz="91435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05" indent="-228589" algn="l" defTabSz="91435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84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3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41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20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9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8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7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5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4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3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52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31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3619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hf hdr="0" ftr="0" dt="0"/>
  <p:txStyles>
    <p:titleStyle>
      <a:lvl1pPr algn="ctr" defTabSz="914358" rtl="0" eaLnBrk="1" latinLnBrk="1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3" indent="-342883" algn="l" defTabSz="91435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6" indent="-285737" algn="l" defTabSz="91435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7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6" indent="-228589" algn="l" defTabSz="91435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05" indent="-228589" algn="l" defTabSz="91435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84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3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41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20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9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8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7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5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4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3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52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31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4"/>
            <a:ext cx="9906000" cy="685725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hf hdr="0" ftr="0" dt="0"/>
  <p:txStyles>
    <p:titleStyle>
      <a:lvl1pPr algn="ctr" defTabSz="914358" rtl="0" eaLnBrk="1" latinLnBrk="1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3" indent="-342883" algn="l" defTabSz="91435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6" indent="-285737" algn="l" defTabSz="91435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7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6" indent="-228589" algn="l" defTabSz="91435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05" indent="-228589" algn="l" defTabSz="91435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84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3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41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20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9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8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7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5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4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3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52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31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3" descr="케리스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735" y="6165304"/>
            <a:ext cx="116374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Administrator\Desktop\교육부로고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808" y="6148722"/>
            <a:ext cx="1167433" cy="48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38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324429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648858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973287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297716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243322" indent="-243322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300">
          <a:solidFill>
            <a:schemeClr val="tx1"/>
          </a:solidFill>
          <a:latin typeface="+mn-lt"/>
          <a:ea typeface="+mn-ea"/>
          <a:cs typeface="+mn-cs"/>
        </a:defRPr>
      </a:lvl1pPr>
      <a:lvl2pPr marL="527197" indent="-202768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811073" indent="-16221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700">
          <a:solidFill>
            <a:schemeClr val="tx1"/>
          </a:solidFill>
          <a:latin typeface="+mn-lt"/>
          <a:ea typeface="+mn-ea"/>
        </a:defRPr>
      </a:lvl3pPr>
      <a:lvl4pPr marL="1135502" indent="-162215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n-lt"/>
          <a:ea typeface="+mn-ea"/>
        </a:defRPr>
      </a:lvl4pPr>
      <a:lvl5pPr marL="1459931" indent="-162215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5pPr>
      <a:lvl6pPr marL="1784360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6pPr>
      <a:lvl7pPr marL="2108789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7pPr>
      <a:lvl8pPr marL="2433218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8pPr>
      <a:lvl9pPr marL="2757648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29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8858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3287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7716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2146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6575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1004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5433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C45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3" descr="케리스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8863" y="6165304"/>
            <a:ext cx="116374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Administrator\Desktop\교육부로고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72" y="6148722"/>
            <a:ext cx="1167433" cy="48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634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324429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648858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973287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297716" algn="ctr" rtl="0" fontAlgn="base" latinLnBrk="1">
        <a:spcBef>
          <a:spcPct val="0"/>
        </a:spcBef>
        <a:spcAft>
          <a:spcPct val="0"/>
        </a:spcAft>
        <a:defRPr kumimoji="1" sz="31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243322" indent="-243322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300">
          <a:solidFill>
            <a:schemeClr val="tx1"/>
          </a:solidFill>
          <a:latin typeface="+mn-lt"/>
          <a:ea typeface="+mn-ea"/>
          <a:cs typeface="+mn-cs"/>
        </a:defRPr>
      </a:lvl1pPr>
      <a:lvl2pPr marL="527197" indent="-202768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811073" indent="-16221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700">
          <a:solidFill>
            <a:schemeClr val="tx1"/>
          </a:solidFill>
          <a:latin typeface="+mn-lt"/>
          <a:ea typeface="+mn-ea"/>
        </a:defRPr>
      </a:lvl3pPr>
      <a:lvl4pPr marL="1135502" indent="-162215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n-lt"/>
          <a:ea typeface="+mn-ea"/>
        </a:defRPr>
      </a:lvl4pPr>
      <a:lvl5pPr marL="1459931" indent="-162215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5pPr>
      <a:lvl6pPr marL="1784360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6pPr>
      <a:lvl7pPr marL="2108789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7pPr>
      <a:lvl8pPr marL="2433218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8pPr>
      <a:lvl9pPr marL="2757648" indent="-162215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29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8858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3287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7716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2146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6575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1004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5433" algn="l" defTabSz="648858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AFD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 userDrawn="1"/>
        </p:nvSpPr>
        <p:spPr bwMode="auto">
          <a:xfrm>
            <a:off x="0" y="0"/>
            <a:ext cx="9905999" cy="6860670"/>
          </a:xfrm>
          <a:prstGeom prst="rect">
            <a:avLst/>
          </a:prstGeom>
          <a:solidFill>
            <a:srgbClr val="AFD9E9"/>
          </a:solidFill>
          <a:ln w="19050" algn="ctr">
            <a:noFill/>
            <a:prstDash val="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grpSp>
        <p:nvGrpSpPr>
          <p:cNvPr id="35" name="그룹 34"/>
          <p:cNvGrpSpPr/>
          <p:nvPr userDrawn="1"/>
        </p:nvGrpSpPr>
        <p:grpSpPr>
          <a:xfrm>
            <a:off x="0" y="0"/>
            <a:ext cx="9906000" cy="6858000"/>
            <a:chOff x="0" y="0"/>
            <a:chExt cx="12192000" cy="6858000"/>
          </a:xfrm>
        </p:grpSpPr>
        <p:sp>
          <p:nvSpPr>
            <p:cNvPr id="33" name="평행 사변형 32"/>
            <p:cNvSpPr/>
            <p:nvPr userDrawn="1"/>
          </p:nvSpPr>
          <p:spPr>
            <a:xfrm flipH="1">
              <a:off x="0" y="0"/>
              <a:ext cx="12192000" cy="6858000"/>
            </a:xfrm>
            <a:prstGeom prst="parallelogram">
              <a:avLst/>
            </a:prstGeom>
            <a:solidFill>
              <a:srgbClr val="9CCF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직각 삼각형 33"/>
            <p:cNvSpPr/>
            <p:nvPr userDrawn="1"/>
          </p:nvSpPr>
          <p:spPr>
            <a:xfrm flipH="1">
              <a:off x="1956816" y="4736592"/>
              <a:ext cx="10235184" cy="2121408"/>
            </a:xfrm>
            <a:prstGeom prst="rtTriangle">
              <a:avLst/>
            </a:prstGeom>
            <a:solidFill>
              <a:srgbClr val="84B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5" name="직사각형 24"/>
          <p:cNvSpPr/>
          <p:nvPr userDrawn="1"/>
        </p:nvSpPr>
        <p:spPr>
          <a:xfrm>
            <a:off x="0" y="0"/>
            <a:ext cx="9906000" cy="764704"/>
          </a:xfrm>
          <a:prstGeom prst="rect">
            <a:avLst/>
          </a:prstGeom>
          <a:solidFill>
            <a:srgbClr val="8177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22300" lvl="2"/>
            <a:endParaRPr lang="ko-KR" altLang="en-US" sz="2000" b="1" dirty="0">
              <a:solidFill>
                <a:prstClr val="white"/>
              </a:solidFill>
              <a:cs typeface="Aharoni" panose="02010803020104030203" pitchFamily="2" charset="-79"/>
            </a:endParaRPr>
          </a:p>
        </p:txBody>
      </p:sp>
      <p:sp>
        <p:nvSpPr>
          <p:cNvPr id="26" name="직사각형 25"/>
          <p:cNvSpPr/>
          <p:nvPr userDrawn="1"/>
        </p:nvSpPr>
        <p:spPr>
          <a:xfrm>
            <a:off x="0" y="764704"/>
            <a:ext cx="9906000" cy="36000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개체 틀 1"/>
          <p:cNvSpPr>
            <a:spLocks noGrp="1"/>
          </p:cNvSpPr>
          <p:nvPr userDrawn="1"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슬라이드 번호 개체 틀 5"/>
          <p:cNvSpPr>
            <a:spLocks noGrp="1"/>
          </p:cNvSpPr>
          <p:nvPr userDrawn="1">
            <p:ph type="sldNum" sz="quarter" idx="4"/>
          </p:nvPr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>
            <a:lvl1pPr algn="ctr">
              <a:defRPr sz="1100" b="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12" name="그림 3" descr="케리스.pn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9552" y="6468920"/>
            <a:ext cx="824697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Administrator\Desktop\교육부로고.png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3" y="6468920"/>
            <a:ext cx="8695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526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</p:sldLayoutIdLst>
  <p:hf hdr="0" ftr="0" dt="0"/>
  <p:txStyles>
    <p:titleStyle>
      <a:lvl1pPr algn="l" defTabSz="914358" rtl="0" eaLnBrk="1" latinLnBrk="1" hangingPunct="1">
        <a:spcBef>
          <a:spcPct val="0"/>
        </a:spcBef>
        <a:buNone/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ea"/>
          <a:ea typeface="+mj-ea"/>
          <a:cs typeface="+mj-cs"/>
        </a:defRPr>
      </a:lvl1pPr>
    </p:titleStyle>
    <p:bodyStyle>
      <a:lvl1pPr marL="342883" indent="-342883" algn="l" defTabSz="91435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6" indent="-285737" algn="l" defTabSz="91435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7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6" indent="-228589" algn="l" defTabSz="91435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05" indent="-228589" algn="l" defTabSz="91435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84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3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41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20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9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8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7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5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4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3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52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31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4"/>
            <a:ext cx="9906000" cy="685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888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hf hdr="0" ftr="0" dt="0"/>
  <p:txStyles>
    <p:titleStyle>
      <a:lvl1pPr algn="ctr" defTabSz="914358" rtl="0" eaLnBrk="1" latinLnBrk="1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3" indent="-342883" algn="l" defTabSz="91435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6" indent="-285737" algn="l" defTabSz="91435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7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6" indent="-228589" algn="l" defTabSz="91435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05" indent="-228589" algn="l" defTabSz="91435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84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3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41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20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9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8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7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5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4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3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52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31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AFD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 userDrawn="1"/>
        </p:nvSpPr>
        <p:spPr bwMode="auto">
          <a:xfrm>
            <a:off x="0" y="0"/>
            <a:ext cx="9905999" cy="6860670"/>
          </a:xfrm>
          <a:prstGeom prst="rect">
            <a:avLst/>
          </a:prstGeom>
          <a:solidFill>
            <a:srgbClr val="AFD9E9"/>
          </a:solidFill>
          <a:ln w="19050" algn="ctr">
            <a:noFill/>
            <a:prstDash val="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grpSp>
        <p:nvGrpSpPr>
          <p:cNvPr id="35" name="그룹 34"/>
          <p:cNvGrpSpPr/>
          <p:nvPr userDrawn="1"/>
        </p:nvGrpSpPr>
        <p:grpSpPr>
          <a:xfrm>
            <a:off x="0" y="0"/>
            <a:ext cx="9906000" cy="6858000"/>
            <a:chOff x="0" y="0"/>
            <a:chExt cx="12192000" cy="6858000"/>
          </a:xfrm>
        </p:grpSpPr>
        <p:sp>
          <p:nvSpPr>
            <p:cNvPr id="33" name="평행 사변형 32"/>
            <p:cNvSpPr/>
            <p:nvPr userDrawn="1"/>
          </p:nvSpPr>
          <p:spPr>
            <a:xfrm flipH="1">
              <a:off x="0" y="0"/>
              <a:ext cx="12192000" cy="6858000"/>
            </a:xfrm>
            <a:prstGeom prst="parallelogram">
              <a:avLst/>
            </a:prstGeom>
            <a:solidFill>
              <a:srgbClr val="9CCF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직각 삼각형 33"/>
            <p:cNvSpPr/>
            <p:nvPr userDrawn="1"/>
          </p:nvSpPr>
          <p:spPr>
            <a:xfrm flipH="1">
              <a:off x="1956816" y="4736592"/>
              <a:ext cx="10235184" cy="2121408"/>
            </a:xfrm>
            <a:prstGeom prst="rtTriangle">
              <a:avLst/>
            </a:prstGeom>
            <a:solidFill>
              <a:srgbClr val="84B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5" name="직사각형 24"/>
          <p:cNvSpPr/>
          <p:nvPr userDrawn="1"/>
        </p:nvSpPr>
        <p:spPr>
          <a:xfrm>
            <a:off x="0" y="0"/>
            <a:ext cx="9906000" cy="764704"/>
          </a:xfrm>
          <a:prstGeom prst="rect">
            <a:avLst/>
          </a:prstGeom>
          <a:solidFill>
            <a:srgbClr val="8177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22300" lvl="2"/>
            <a:endParaRPr lang="ko-KR" altLang="en-US" sz="2000" b="1" dirty="0">
              <a:solidFill>
                <a:prstClr val="white"/>
              </a:solidFill>
              <a:cs typeface="Aharoni" panose="02010803020104030203" pitchFamily="2" charset="-79"/>
            </a:endParaRPr>
          </a:p>
        </p:txBody>
      </p:sp>
      <p:sp>
        <p:nvSpPr>
          <p:cNvPr id="26" name="직사각형 25"/>
          <p:cNvSpPr/>
          <p:nvPr userDrawn="1"/>
        </p:nvSpPr>
        <p:spPr>
          <a:xfrm>
            <a:off x="0" y="764704"/>
            <a:ext cx="9906000" cy="36000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개체 틀 1"/>
          <p:cNvSpPr>
            <a:spLocks noGrp="1"/>
          </p:cNvSpPr>
          <p:nvPr userDrawn="1"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슬라이드 번호 개체 틀 5"/>
          <p:cNvSpPr>
            <a:spLocks noGrp="1"/>
          </p:cNvSpPr>
          <p:nvPr userDrawn="1">
            <p:ph type="sldNum" sz="quarter" idx="4"/>
          </p:nvPr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>
            <a:lvl1pPr algn="ctr">
              <a:defRPr sz="1100" b="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12" name="그림 3" descr="케리스.png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9552" y="6468920"/>
            <a:ext cx="824697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Administrator\Desktop\교육부로고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3" y="6468920"/>
            <a:ext cx="8695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18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</p:sldLayoutIdLst>
  <p:hf hdr="0" ftr="0" dt="0"/>
  <p:txStyles>
    <p:titleStyle>
      <a:lvl1pPr algn="l" defTabSz="914358" rtl="0" eaLnBrk="1" latinLnBrk="1" hangingPunct="1">
        <a:spcBef>
          <a:spcPct val="0"/>
        </a:spcBef>
        <a:buNone/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ea"/>
          <a:ea typeface="+mj-ea"/>
          <a:cs typeface="+mj-cs"/>
        </a:defRPr>
      </a:lvl1pPr>
    </p:titleStyle>
    <p:bodyStyle>
      <a:lvl1pPr marL="342883" indent="-342883" algn="l" defTabSz="91435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6" indent="-285737" algn="l" defTabSz="91435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7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6" indent="-228589" algn="l" defTabSz="91435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05" indent="-228589" algn="l" defTabSz="91435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84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3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41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20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9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8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7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5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4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3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52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31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AFD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 userDrawn="1"/>
        </p:nvSpPr>
        <p:spPr bwMode="auto">
          <a:xfrm>
            <a:off x="0" y="0"/>
            <a:ext cx="9905999" cy="6860670"/>
          </a:xfrm>
          <a:prstGeom prst="rect">
            <a:avLst/>
          </a:prstGeom>
          <a:solidFill>
            <a:srgbClr val="AFD9E9"/>
          </a:solidFill>
          <a:ln w="19050" algn="ctr">
            <a:noFill/>
            <a:prstDash val="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grpSp>
        <p:nvGrpSpPr>
          <p:cNvPr id="35" name="그룹 34"/>
          <p:cNvGrpSpPr/>
          <p:nvPr userDrawn="1"/>
        </p:nvGrpSpPr>
        <p:grpSpPr>
          <a:xfrm>
            <a:off x="0" y="0"/>
            <a:ext cx="9906000" cy="6858000"/>
            <a:chOff x="0" y="0"/>
            <a:chExt cx="12192000" cy="6858000"/>
          </a:xfrm>
        </p:grpSpPr>
        <p:sp>
          <p:nvSpPr>
            <p:cNvPr id="33" name="평행 사변형 32"/>
            <p:cNvSpPr/>
            <p:nvPr userDrawn="1"/>
          </p:nvSpPr>
          <p:spPr>
            <a:xfrm flipH="1">
              <a:off x="0" y="0"/>
              <a:ext cx="12192000" cy="6858000"/>
            </a:xfrm>
            <a:prstGeom prst="parallelogram">
              <a:avLst/>
            </a:prstGeom>
            <a:solidFill>
              <a:srgbClr val="9CCF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직각 삼각형 33"/>
            <p:cNvSpPr/>
            <p:nvPr userDrawn="1"/>
          </p:nvSpPr>
          <p:spPr>
            <a:xfrm flipH="1">
              <a:off x="1956816" y="4736592"/>
              <a:ext cx="10235184" cy="2121408"/>
            </a:xfrm>
            <a:prstGeom prst="rtTriangle">
              <a:avLst/>
            </a:prstGeom>
            <a:solidFill>
              <a:srgbClr val="84B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5" name="직사각형 24"/>
          <p:cNvSpPr/>
          <p:nvPr userDrawn="1"/>
        </p:nvSpPr>
        <p:spPr>
          <a:xfrm>
            <a:off x="0" y="0"/>
            <a:ext cx="9906000" cy="764704"/>
          </a:xfrm>
          <a:prstGeom prst="rect">
            <a:avLst/>
          </a:prstGeom>
          <a:solidFill>
            <a:srgbClr val="8177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22300" lvl="2"/>
            <a:endParaRPr lang="ko-KR" altLang="en-US" sz="2000" b="1" dirty="0">
              <a:solidFill>
                <a:prstClr val="white"/>
              </a:solidFill>
              <a:cs typeface="Aharoni" panose="02010803020104030203" pitchFamily="2" charset="-79"/>
            </a:endParaRPr>
          </a:p>
        </p:txBody>
      </p:sp>
      <p:sp>
        <p:nvSpPr>
          <p:cNvPr id="26" name="직사각형 25"/>
          <p:cNvSpPr/>
          <p:nvPr userDrawn="1"/>
        </p:nvSpPr>
        <p:spPr>
          <a:xfrm>
            <a:off x="0" y="764704"/>
            <a:ext cx="9906000" cy="36000"/>
          </a:xfrm>
          <a:prstGeom prst="rect">
            <a:avLst/>
          </a:prstGeom>
          <a:solidFill>
            <a:srgbClr val="8FD7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개체 틀 1"/>
          <p:cNvSpPr>
            <a:spLocks noGrp="1"/>
          </p:cNvSpPr>
          <p:nvPr userDrawn="1">
            <p:ph type="title"/>
          </p:nvPr>
        </p:nvSpPr>
        <p:spPr>
          <a:xfrm>
            <a:off x="0" y="1"/>
            <a:ext cx="8915401" cy="76470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슬라이드 번호 개체 틀 5"/>
          <p:cNvSpPr>
            <a:spLocks noGrp="1"/>
          </p:cNvSpPr>
          <p:nvPr userDrawn="1">
            <p:ph type="sldNum" sz="quarter" idx="4"/>
          </p:nvPr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>
            <a:lvl1pPr algn="ctr">
              <a:defRPr sz="1100" b="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3C143A1F-072A-448B-893D-6E0F0EAA0652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12" name="그림 3" descr="케리스.pn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9552" y="6468920"/>
            <a:ext cx="824697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Administrator\Desktop\교육부로고.png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3" y="6468920"/>
            <a:ext cx="86958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74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</p:sldLayoutIdLst>
  <p:hf hdr="0" ftr="0" dt="0"/>
  <p:txStyles>
    <p:titleStyle>
      <a:lvl1pPr algn="l" defTabSz="914358" rtl="0" eaLnBrk="1" latinLnBrk="1" hangingPunct="1">
        <a:spcBef>
          <a:spcPct val="0"/>
        </a:spcBef>
        <a:buNone/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ea"/>
          <a:ea typeface="+mj-ea"/>
          <a:cs typeface="+mj-cs"/>
        </a:defRPr>
      </a:lvl1pPr>
    </p:titleStyle>
    <p:bodyStyle>
      <a:lvl1pPr marL="342883" indent="-342883" algn="l" defTabSz="914358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6" indent="-285737" algn="l" defTabSz="91435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7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6" indent="-228589" algn="l" defTabSz="91435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05" indent="-228589" algn="l" defTabSz="91435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84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3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41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20" indent="-228589" algn="l" defTabSz="91435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9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8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7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5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4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3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52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31" algn="l" defTabSz="914358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4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png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44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45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48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9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0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5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53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54.png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61.png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2.png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5.png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66.png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7.png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8.png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70.png"/><Relationship Id="rId4" Type="http://schemas.openxmlformats.org/officeDocument/2006/relationships/image" Target="../media/image3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8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30.png"/><Relationship Id="rId9" Type="http://schemas.openxmlformats.org/officeDocument/2006/relationships/image" Target="../media/image7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5.png"/><Relationship Id="rId4" Type="http://schemas.openxmlformats.org/officeDocument/2006/relationships/image" Target="../media/image3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6.png"/><Relationship Id="rId4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77.png"/><Relationship Id="rId4" Type="http://schemas.openxmlformats.org/officeDocument/2006/relationships/image" Target="../media/image3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8.pn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3.png"/><Relationship Id="rId5" Type="http://schemas.openxmlformats.org/officeDocument/2006/relationships/image" Target="../media/image78.png"/><Relationship Id="rId4" Type="http://schemas.openxmlformats.org/officeDocument/2006/relationships/image" Target="../media/image30.png"/><Relationship Id="rId9" Type="http://schemas.openxmlformats.org/officeDocument/2006/relationships/image" Target="../media/image8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1.png"/><Relationship Id="rId4" Type="http://schemas.openxmlformats.org/officeDocument/2006/relationships/image" Target="../media/image3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2.png"/><Relationship Id="rId4" Type="http://schemas.openxmlformats.org/officeDocument/2006/relationships/image" Target="../media/image3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3.png"/><Relationship Id="rId4" Type="http://schemas.openxmlformats.org/officeDocument/2006/relationships/image" Target="../media/image3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4.png"/><Relationship Id="rId4" Type="http://schemas.openxmlformats.org/officeDocument/2006/relationships/image" Target="../media/image3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85.png"/><Relationship Id="rId4" Type="http://schemas.openxmlformats.org/officeDocument/2006/relationships/image" Target="../media/image3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86.png"/><Relationship Id="rId4" Type="http://schemas.openxmlformats.org/officeDocument/2006/relationships/image" Target="../media/image3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87.png"/><Relationship Id="rId4" Type="http://schemas.openxmlformats.org/officeDocument/2006/relationships/image" Target="../media/image3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88.png"/><Relationship Id="rId4" Type="http://schemas.openxmlformats.org/officeDocument/2006/relationships/image" Target="../media/image3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png"/><Relationship Id="rId4" Type="http://schemas.openxmlformats.org/officeDocument/2006/relationships/image" Target="../media/image30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png"/><Relationship Id="rId4" Type="http://schemas.openxmlformats.org/officeDocument/2006/relationships/image" Target="../media/image3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1.png"/><Relationship Id="rId4" Type="http://schemas.openxmlformats.org/officeDocument/2006/relationships/image" Target="../media/image3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2.png"/><Relationship Id="rId4" Type="http://schemas.openxmlformats.org/officeDocument/2006/relationships/image" Target="../media/image30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4.png"/><Relationship Id="rId4" Type="http://schemas.openxmlformats.org/officeDocument/2006/relationships/image" Target="../media/image3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5.png"/><Relationship Id="rId4" Type="http://schemas.openxmlformats.org/officeDocument/2006/relationships/image" Target="../media/image30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5" Type="http://schemas.openxmlformats.org/officeDocument/2006/relationships/image" Target="../media/image30.png"/><Relationship Id="rId4" Type="http://schemas.openxmlformats.org/officeDocument/2006/relationships/image" Target="../media/image38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png"/><Relationship Id="rId4" Type="http://schemas.openxmlformats.org/officeDocument/2006/relationships/image" Target="../media/image30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png"/><Relationship Id="rId4" Type="http://schemas.openxmlformats.org/officeDocument/2006/relationships/image" Target="../media/image30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0.png"/><Relationship Id="rId4" Type="http://schemas.openxmlformats.org/officeDocument/2006/relationships/image" Target="../media/image3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8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png"/><Relationship Id="rId4" Type="http://schemas.openxmlformats.org/officeDocument/2006/relationships/image" Target="../media/image3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png"/><Relationship Id="rId4" Type="http://schemas.openxmlformats.org/officeDocument/2006/relationships/image" Target="../media/image30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04.png"/><Relationship Id="rId4" Type="http://schemas.openxmlformats.org/officeDocument/2006/relationships/image" Target="../media/image30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106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05.png"/><Relationship Id="rId4" Type="http://schemas.openxmlformats.org/officeDocument/2006/relationships/image" Target="../media/image30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113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4.png"/><Relationship Id="rId4" Type="http://schemas.openxmlformats.org/officeDocument/2006/relationships/image" Target="../media/image30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115.png"/><Relationship Id="rId4" Type="http://schemas.openxmlformats.org/officeDocument/2006/relationships/image" Target="../media/image30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6.png"/><Relationship Id="rId4" Type="http://schemas.openxmlformats.org/officeDocument/2006/relationships/image" Target="../media/image30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7.png"/><Relationship Id="rId4" Type="http://schemas.openxmlformats.org/officeDocument/2006/relationships/image" Target="../media/image30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18.png"/><Relationship Id="rId4" Type="http://schemas.openxmlformats.org/officeDocument/2006/relationships/image" Target="../media/image30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19.png"/><Relationship Id="rId4" Type="http://schemas.openxmlformats.org/officeDocument/2006/relationships/image" Target="../media/image30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0.png"/><Relationship Id="rId4" Type="http://schemas.openxmlformats.org/officeDocument/2006/relationships/image" Target="../media/image30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21.png"/><Relationship Id="rId4" Type="http://schemas.openxmlformats.org/officeDocument/2006/relationships/image" Target="../media/image30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22.png"/><Relationship Id="rId4" Type="http://schemas.openxmlformats.org/officeDocument/2006/relationships/image" Target="../media/image30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23.png"/><Relationship Id="rId4" Type="http://schemas.openxmlformats.org/officeDocument/2006/relationships/image" Target="../media/image30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4.png"/><Relationship Id="rId4" Type="http://schemas.openxmlformats.org/officeDocument/2006/relationships/image" Target="../media/image3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25.png"/><Relationship Id="rId4" Type="http://schemas.openxmlformats.org/officeDocument/2006/relationships/image" Target="../media/image30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26.png"/><Relationship Id="rId4" Type="http://schemas.openxmlformats.org/officeDocument/2006/relationships/image" Target="../media/image30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27.png"/><Relationship Id="rId4" Type="http://schemas.openxmlformats.org/officeDocument/2006/relationships/image" Target="../media/image30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28.png"/><Relationship Id="rId4" Type="http://schemas.openxmlformats.org/officeDocument/2006/relationships/image" Target="../media/image30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9.png"/><Relationship Id="rId4" Type="http://schemas.openxmlformats.org/officeDocument/2006/relationships/image" Target="../media/image30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30.png"/><Relationship Id="rId4" Type="http://schemas.openxmlformats.org/officeDocument/2006/relationships/image" Target="../media/image30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1.png"/><Relationship Id="rId4" Type="http://schemas.openxmlformats.org/officeDocument/2006/relationships/image" Target="../media/image30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2.png"/><Relationship Id="rId4" Type="http://schemas.openxmlformats.org/officeDocument/2006/relationships/image" Target="../media/image30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33.png"/><Relationship Id="rId4" Type="http://schemas.openxmlformats.org/officeDocument/2006/relationships/image" Target="../media/image30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34.png"/><Relationship Id="rId4" Type="http://schemas.openxmlformats.org/officeDocument/2006/relationships/image" Target="../media/image30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35.png"/><Relationship Id="rId4" Type="http://schemas.openxmlformats.org/officeDocument/2006/relationships/image" Target="../media/image30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36.png"/><Relationship Id="rId4" Type="http://schemas.openxmlformats.org/officeDocument/2006/relationships/image" Target="../media/image30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7.png"/><Relationship Id="rId4" Type="http://schemas.openxmlformats.org/officeDocument/2006/relationships/image" Target="../media/image30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38.png"/><Relationship Id="rId4" Type="http://schemas.openxmlformats.org/officeDocument/2006/relationships/image" Target="../media/image30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0.png"/><Relationship Id="rId4" Type="http://schemas.openxmlformats.org/officeDocument/2006/relationships/image" Target="../media/image38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8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8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42.png"/><Relationship Id="rId4" Type="http://schemas.openxmlformats.org/officeDocument/2006/relationships/image" Target="../media/image30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43.png"/><Relationship Id="rId4" Type="http://schemas.openxmlformats.org/officeDocument/2006/relationships/image" Target="../media/image30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4.png"/><Relationship Id="rId4" Type="http://schemas.openxmlformats.org/officeDocument/2006/relationships/image" Target="../media/image30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5.png"/><Relationship Id="rId4" Type="http://schemas.openxmlformats.org/officeDocument/2006/relationships/image" Target="../media/image30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30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8.png"/><Relationship Id="rId4" Type="http://schemas.openxmlformats.org/officeDocument/2006/relationships/image" Target="../media/image30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49.png"/><Relationship Id="rId4" Type="http://schemas.openxmlformats.org/officeDocument/2006/relationships/image" Target="../media/image30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0.png"/><Relationship Id="rId4" Type="http://schemas.openxmlformats.org/officeDocument/2006/relationships/image" Target="../media/image30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51.png"/><Relationship Id="rId4" Type="http://schemas.openxmlformats.org/officeDocument/2006/relationships/image" Target="../media/image30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2.png"/><Relationship Id="rId4" Type="http://schemas.openxmlformats.org/officeDocument/2006/relationships/image" Target="../media/image30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53.png"/><Relationship Id="rId4" Type="http://schemas.openxmlformats.org/officeDocument/2006/relationships/image" Target="../media/image30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png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8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0.png"/><Relationship Id="rId5" Type="http://schemas.openxmlformats.org/officeDocument/2006/relationships/image" Target="../media/image154.png"/><Relationship Id="rId4" Type="http://schemas.openxmlformats.org/officeDocument/2006/relationships/image" Target="../media/image30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5.png"/><Relationship Id="rId4" Type="http://schemas.openxmlformats.org/officeDocument/2006/relationships/image" Target="../media/image30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0.png"/><Relationship Id="rId5" Type="http://schemas.openxmlformats.org/officeDocument/2006/relationships/image" Target="../media/image156.png"/><Relationship Id="rId4" Type="http://schemas.openxmlformats.org/officeDocument/2006/relationships/image" Target="../media/image30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7.png"/><Relationship Id="rId4" Type="http://schemas.openxmlformats.org/officeDocument/2006/relationships/image" Target="../media/image30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8.png"/><Relationship Id="rId4" Type="http://schemas.openxmlformats.org/officeDocument/2006/relationships/image" Target="../media/image30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9.png"/></Relationships>
</file>

<file path=ppt/slides/_rels/slide1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png"/><Relationship Id="rId3" Type="http://schemas.openxmlformats.org/officeDocument/2006/relationships/image" Target="../media/image159.png"/><Relationship Id="rId7" Type="http://schemas.openxmlformats.org/officeDocument/2006/relationships/image" Target="../media/image163.png"/><Relationship Id="rId2" Type="http://schemas.openxmlformats.org/officeDocument/2006/relationships/notesSlide" Target="../notesSlides/notesSlide118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62.png"/><Relationship Id="rId5" Type="http://schemas.openxmlformats.org/officeDocument/2006/relationships/image" Target="../media/image161.png"/><Relationship Id="rId4" Type="http://schemas.openxmlformats.org/officeDocument/2006/relationships/image" Target="../media/image160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65.PNG"/><Relationship Id="rId4" Type="http://schemas.openxmlformats.org/officeDocument/2006/relationships/image" Target="../media/image30.png"/></Relationships>
</file>

<file path=ppt/slides/_rels/slide1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png"/><Relationship Id="rId3" Type="http://schemas.openxmlformats.org/officeDocument/2006/relationships/image" Target="../media/image38.png"/><Relationship Id="rId7" Type="http://schemas.openxmlformats.org/officeDocument/2006/relationships/image" Target="../media/image168.png"/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4" Type="http://schemas.openxmlformats.org/officeDocument/2006/relationships/image" Target="../media/image30.pn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72.png"/><Relationship Id="rId4" Type="http://schemas.openxmlformats.org/officeDocument/2006/relationships/image" Target="../media/image171.pn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75.png"/><Relationship Id="rId4" Type="http://schemas.openxmlformats.org/officeDocument/2006/relationships/image" Target="../media/image174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78.png"/><Relationship Id="rId4" Type="http://schemas.openxmlformats.org/officeDocument/2006/relationships/image" Target="../media/image177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notesSlide" Target="../notesSlides/notesSlide124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80.png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82.png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84.png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86.png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87.pn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notesSlide" Target="../notesSlides/notesSlide129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89.png"/><Relationship Id="rId5" Type="http://schemas.openxmlformats.org/officeDocument/2006/relationships/image" Target="../media/image188.png"/><Relationship Id="rId4" Type="http://schemas.openxmlformats.org/officeDocument/2006/relationships/image" Target="../media/image167.PNG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91.pn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png"/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93.png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png"/><Relationship Id="rId2" Type="http://schemas.openxmlformats.org/officeDocument/2006/relationships/notesSlide" Target="../notesSlides/notesSlide13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95.png"/></Relationships>
</file>

<file path=ppt/slides/_rels/slide1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8.png"/><Relationship Id="rId3" Type="http://schemas.openxmlformats.org/officeDocument/2006/relationships/image" Target="../media/image159.png"/><Relationship Id="rId7" Type="http://schemas.openxmlformats.org/officeDocument/2006/relationships/image" Target="../media/image197.png"/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96.png"/><Relationship Id="rId5" Type="http://schemas.openxmlformats.org/officeDocument/2006/relationships/image" Target="../media/image161.png"/><Relationship Id="rId4" Type="http://schemas.openxmlformats.org/officeDocument/2006/relationships/image" Target="../media/image160.png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99.PNG"/><Relationship Id="rId4" Type="http://schemas.openxmlformats.org/officeDocument/2006/relationships/image" Target="../media/image30.png"/></Relationships>
</file>

<file path=ppt/slides/_rels/slide1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png"/><Relationship Id="rId3" Type="http://schemas.openxmlformats.org/officeDocument/2006/relationships/image" Target="../media/image38.png"/><Relationship Id="rId7" Type="http://schemas.openxmlformats.org/officeDocument/2006/relationships/image" Target="../media/image168.png"/><Relationship Id="rId2" Type="http://schemas.openxmlformats.org/officeDocument/2006/relationships/notesSlide" Target="../notesSlides/notesSlide135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01.PNG"/><Relationship Id="rId5" Type="http://schemas.openxmlformats.org/officeDocument/2006/relationships/image" Target="../media/image200.PNG"/><Relationship Id="rId4" Type="http://schemas.openxmlformats.org/officeDocument/2006/relationships/image" Target="../media/image30.png"/><Relationship Id="rId9" Type="http://schemas.openxmlformats.org/officeDocument/2006/relationships/image" Target="../media/image202.png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PNG"/><Relationship Id="rId2" Type="http://schemas.openxmlformats.org/officeDocument/2006/relationships/notesSlide" Target="../notesSlides/notesSlide136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05.png"/><Relationship Id="rId4" Type="http://schemas.openxmlformats.org/officeDocument/2006/relationships/image" Target="../media/image204.png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6.PNG"/><Relationship Id="rId2" Type="http://schemas.openxmlformats.org/officeDocument/2006/relationships/notesSlide" Target="../notesSlides/notesSlide137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07.pn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PNG"/><Relationship Id="rId2" Type="http://schemas.openxmlformats.org/officeDocument/2006/relationships/notesSlide" Target="../notesSlides/notesSlide138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09.png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139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11.pn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PNG"/><Relationship Id="rId2" Type="http://schemas.openxmlformats.org/officeDocument/2006/relationships/notesSlide" Target="../notesSlides/notesSlide14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12.png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notesSlide" Target="../notesSlides/notesSlide14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14.png"/><Relationship Id="rId4" Type="http://schemas.openxmlformats.org/officeDocument/2006/relationships/image" Target="../media/image213.png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2" Type="http://schemas.openxmlformats.org/officeDocument/2006/relationships/notesSlide" Target="../notesSlides/notesSlide14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16.png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7.PNG"/><Relationship Id="rId2" Type="http://schemas.openxmlformats.org/officeDocument/2006/relationships/notesSlide" Target="../notesSlides/notesSlide14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18.png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PNG"/><Relationship Id="rId2" Type="http://schemas.openxmlformats.org/officeDocument/2006/relationships/notesSlide" Target="../notesSlides/notesSlide144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20.png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6.xml"/><Relationship Id="rId1" Type="http://schemas.openxmlformats.org/officeDocument/2006/relationships/slideLayout" Target="../slideLayouts/slideLayout30.xml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7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1.png"/><Relationship Id="rId4" Type="http://schemas.openxmlformats.org/officeDocument/2006/relationships/image" Target="../media/image30.png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2.png"/><Relationship Id="rId4" Type="http://schemas.openxmlformats.org/officeDocument/2006/relationships/image" Target="../media/image30.png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9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3.png"/><Relationship Id="rId4" Type="http://schemas.openxmlformats.org/officeDocument/2006/relationships/image" Target="../media/image30.pn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0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4.png"/><Relationship Id="rId4" Type="http://schemas.openxmlformats.org/officeDocument/2006/relationships/image" Target="../media/image30.png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hyperlink" Target="http://help.neis.go.kr/" TargetMode="External"/><Relationship Id="rId2" Type="http://schemas.openxmlformats.org/officeDocument/2006/relationships/notesSlide" Target="../notesSlides/notesSlide15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25.png"/><Relationship Id="rId5" Type="http://schemas.openxmlformats.org/officeDocument/2006/relationships/image" Target="../media/image30.png"/><Relationship Id="rId4" Type="http://schemas.openxmlformats.org/officeDocument/2006/relationships/image" Target="../media/image38.png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2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6.png"/><Relationship Id="rId4" Type="http://schemas.openxmlformats.org/officeDocument/2006/relationships/image" Target="../media/image30.png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3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3.png"/><Relationship Id="rId4" Type="http://schemas.openxmlformats.org/officeDocument/2006/relationships/image" Target="../media/image30.png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4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7.png"/><Relationship Id="rId4" Type="http://schemas.openxmlformats.org/officeDocument/2006/relationships/image" Target="../media/image30.png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5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8.png"/><Relationship Id="rId4" Type="http://schemas.openxmlformats.org/officeDocument/2006/relationships/image" Target="../media/image30.png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6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9.png"/><Relationship Id="rId4" Type="http://schemas.openxmlformats.org/officeDocument/2006/relationships/image" Target="../media/image30.png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3" descr="케리스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384" y="6165304"/>
            <a:ext cx="116374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938166" y="2708920"/>
            <a:ext cx="20249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작성일자기준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2022. 7. 1.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7" name="Picture 3" descr="C:\Users\Administrator\Desktop\교육부로고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6" y="6148722"/>
            <a:ext cx="1167433" cy="48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>
                <a:latin typeface="+mn-ea"/>
                <a:ea typeface="+mn-ea"/>
              </a:rPr>
              <a:pPr/>
              <a:t>2</a:t>
            </a:fld>
            <a:endParaRPr lang="ko-KR" altLang="en-US">
              <a:latin typeface="+mn-ea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65439" y="-27383"/>
            <a:ext cx="1949564" cy="78482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36" tIns="45717" rIns="91436" bIns="45717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+mj-ea"/>
                <a:ea typeface="+mj-ea"/>
              </a:rPr>
              <a:t>목   차</a:t>
            </a:r>
          </a:p>
        </p:txBody>
      </p:sp>
      <p:grpSp>
        <p:nvGrpSpPr>
          <p:cNvPr id="2" name="그룹 27"/>
          <p:cNvGrpSpPr/>
          <p:nvPr/>
        </p:nvGrpSpPr>
        <p:grpSpPr>
          <a:xfrm>
            <a:off x="1543826" y="1124744"/>
            <a:ext cx="7332814" cy="738683"/>
            <a:chOff x="1198382" y="1584367"/>
            <a:chExt cx="6768752" cy="738683"/>
          </a:xfrm>
        </p:grpSpPr>
        <p:pic>
          <p:nvPicPr>
            <p:cNvPr id="7" name="그림 6" descr="목차_바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8382" y="1584367"/>
              <a:ext cx="6768752" cy="738683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2013519" y="1713429"/>
              <a:ext cx="64396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2000" b="1" dirty="0">
                  <a:latin typeface="+mn-ea"/>
                </a:rPr>
                <a:t>개요</a:t>
              </a:r>
            </a:p>
          </p:txBody>
        </p:sp>
        <p:sp>
          <p:nvSpPr>
            <p:cNvPr id="9" name="타원 8"/>
            <p:cNvSpPr/>
            <p:nvPr/>
          </p:nvSpPr>
          <p:spPr>
            <a:xfrm>
              <a:off x="1329117" y="1654053"/>
              <a:ext cx="527909" cy="527909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300" dirty="0">
                  <a:latin typeface="+mn-ea"/>
                </a:rPr>
                <a:t>Ⅰ</a:t>
              </a:r>
            </a:p>
          </p:txBody>
        </p:sp>
      </p:grpSp>
      <p:grpSp>
        <p:nvGrpSpPr>
          <p:cNvPr id="4" name="그룹 26"/>
          <p:cNvGrpSpPr/>
          <p:nvPr/>
        </p:nvGrpSpPr>
        <p:grpSpPr>
          <a:xfrm>
            <a:off x="1533897" y="1991256"/>
            <a:ext cx="7332814" cy="738683"/>
            <a:chOff x="1198382" y="2387773"/>
            <a:chExt cx="6768752" cy="738683"/>
          </a:xfrm>
        </p:grpSpPr>
        <p:pic>
          <p:nvPicPr>
            <p:cNvPr id="11" name="그림 10" descr="목차_바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8382" y="2387773"/>
              <a:ext cx="6768752" cy="738683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2014277" y="2510488"/>
              <a:ext cx="34169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000" b="1" dirty="0">
                  <a:latin typeface="+mn-ea"/>
                </a:rPr>
                <a:t>(</a:t>
              </a:r>
              <a:r>
                <a:rPr lang="ko-KR" altLang="en-US" sz="2000" b="1" dirty="0">
                  <a:latin typeface="+mn-ea"/>
                </a:rPr>
                <a:t>교육청</a:t>
              </a:r>
              <a:r>
                <a:rPr lang="en-US" altLang="ko-KR" sz="2000" b="1" dirty="0">
                  <a:latin typeface="+mn-ea"/>
                </a:rPr>
                <a:t>)</a:t>
              </a:r>
              <a:r>
                <a:rPr lang="ko-KR" altLang="en-US" sz="2000" b="1" dirty="0">
                  <a:latin typeface="+mn-ea"/>
                </a:rPr>
                <a:t>교원능력개발평가관리</a:t>
              </a:r>
            </a:p>
          </p:txBody>
        </p:sp>
        <p:sp>
          <p:nvSpPr>
            <p:cNvPr id="13" name="타원 12"/>
            <p:cNvSpPr/>
            <p:nvPr/>
          </p:nvSpPr>
          <p:spPr>
            <a:xfrm>
              <a:off x="1355800" y="2454697"/>
              <a:ext cx="527909" cy="527909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300" dirty="0">
                  <a:latin typeface="+mn-ea"/>
                </a:rPr>
                <a:t>Ⅱ</a:t>
              </a:r>
              <a:endParaRPr lang="ko-KR" altLang="en-US" sz="3300" dirty="0">
                <a:latin typeface="+mn-ea"/>
              </a:endParaRPr>
            </a:p>
          </p:txBody>
        </p:sp>
      </p:grpSp>
      <p:grpSp>
        <p:nvGrpSpPr>
          <p:cNvPr id="6" name="그룹 25"/>
          <p:cNvGrpSpPr/>
          <p:nvPr/>
        </p:nvGrpSpPr>
        <p:grpSpPr>
          <a:xfrm>
            <a:off x="1527220" y="2851824"/>
            <a:ext cx="7332814" cy="738683"/>
            <a:chOff x="1176866" y="3204825"/>
            <a:chExt cx="6768752" cy="738683"/>
          </a:xfrm>
        </p:grpSpPr>
        <p:pic>
          <p:nvPicPr>
            <p:cNvPr id="15" name="그림 14" descr="목차_바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6866" y="3204825"/>
              <a:ext cx="6768752" cy="738683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2002402" y="3340854"/>
              <a:ext cx="31801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000" b="1" dirty="0">
                  <a:latin typeface="+mn-ea"/>
                </a:rPr>
                <a:t>(</a:t>
              </a:r>
              <a:r>
                <a:rPr lang="ko-KR" altLang="en-US" sz="2000" b="1" dirty="0">
                  <a:latin typeface="+mn-ea"/>
                </a:rPr>
                <a:t>학교</a:t>
              </a:r>
              <a:r>
                <a:rPr lang="en-US" altLang="ko-KR" sz="2000" b="1" dirty="0">
                  <a:latin typeface="+mn-ea"/>
                </a:rPr>
                <a:t>)</a:t>
              </a:r>
              <a:r>
                <a:rPr lang="ko-KR" altLang="en-US" sz="2000" b="1" dirty="0">
                  <a:latin typeface="+mn-ea"/>
                </a:rPr>
                <a:t>교원능력개발평가관리</a:t>
              </a:r>
            </a:p>
          </p:txBody>
        </p:sp>
        <p:sp>
          <p:nvSpPr>
            <p:cNvPr id="17" name="타원 16"/>
            <p:cNvSpPr/>
            <p:nvPr/>
          </p:nvSpPr>
          <p:spPr>
            <a:xfrm>
              <a:off x="1307072" y="3281479"/>
              <a:ext cx="527909" cy="527909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300" dirty="0">
                  <a:latin typeface="+mn-ea"/>
                </a:rPr>
                <a:t>Ⅲ</a:t>
              </a:r>
              <a:endParaRPr lang="ko-KR" altLang="en-US" sz="3300" dirty="0">
                <a:latin typeface="+mn-ea"/>
              </a:endParaRPr>
            </a:p>
          </p:txBody>
        </p:sp>
      </p:grpSp>
      <p:grpSp>
        <p:nvGrpSpPr>
          <p:cNvPr id="10" name="그룹 24"/>
          <p:cNvGrpSpPr/>
          <p:nvPr/>
        </p:nvGrpSpPr>
        <p:grpSpPr>
          <a:xfrm>
            <a:off x="1543826" y="3723179"/>
            <a:ext cx="7332813" cy="738683"/>
            <a:chOff x="1176866" y="4009414"/>
            <a:chExt cx="6768752" cy="738683"/>
          </a:xfrm>
        </p:grpSpPr>
        <p:pic>
          <p:nvPicPr>
            <p:cNvPr id="19" name="그림 18" descr="목차_바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6866" y="4009414"/>
              <a:ext cx="6768752" cy="738683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2003160" y="4148150"/>
              <a:ext cx="31801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000" b="1" dirty="0">
                  <a:latin typeface="+mn-ea"/>
                </a:rPr>
                <a:t>(</a:t>
              </a:r>
              <a:r>
                <a:rPr lang="ko-KR" altLang="en-US" sz="2000" b="1" dirty="0">
                  <a:latin typeface="+mn-ea"/>
                </a:rPr>
                <a:t>교원</a:t>
              </a:r>
              <a:r>
                <a:rPr lang="en-US" altLang="ko-KR" sz="2000" b="1" dirty="0">
                  <a:latin typeface="+mn-ea"/>
                </a:rPr>
                <a:t>)</a:t>
              </a:r>
              <a:r>
                <a:rPr lang="ko-KR" altLang="en-US" sz="2000" b="1" dirty="0">
                  <a:latin typeface="+mn-ea"/>
                </a:rPr>
                <a:t>교원능력개발평가관리</a:t>
              </a:r>
              <a:endParaRPr lang="ko-KR" altLang="en-US" sz="2000" b="1" strike="sngStrike" dirty="0">
                <a:latin typeface="+mn-ea"/>
              </a:endParaRPr>
            </a:p>
          </p:txBody>
        </p:sp>
        <p:sp>
          <p:nvSpPr>
            <p:cNvPr id="21" name="타원 20"/>
            <p:cNvSpPr/>
            <p:nvPr/>
          </p:nvSpPr>
          <p:spPr>
            <a:xfrm>
              <a:off x="1315023" y="4092359"/>
              <a:ext cx="527909" cy="527909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300" dirty="0">
                  <a:latin typeface="+mn-ea"/>
                </a:rPr>
                <a:t>Ⅳ</a:t>
              </a:r>
              <a:endParaRPr lang="ko-KR" altLang="en-US" sz="3300" dirty="0">
                <a:latin typeface="+mn-ea"/>
              </a:endParaRPr>
            </a:p>
          </p:txBody>
        </p:sp>
      </p:grpSp>
      <p:grpSp>
        <p:nvGrpSpPr>
          <p:cNvPr id="14" name="그룹 23"/>
          <p:cNvGrpSpPr/>
          <p:nvPr/>
        </p:nvGrpSpPr>
        <p:grpSpPr>
          <a:xfrm>
            <a:off x="1527220" y="4600598"/>
            <a:ext cx="7332814" cy="738683"/>
            <a:chOff x="1176866" y="4846277"/>
            <a:chExt cx="6768752" cy="738683"/>
          </a:xfrm>
        </p:grpSpPr>
        <p:pic>
          <p:nvPicPr>
            <p:cNvPr id="23" name="그림 22" descr="목차_바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6866" y="4846277"/>
              <a:ext cx="6768752" cy="738683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2002402" y="4978516"/>
              <a:ext cx="407241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2000" b="1" dirty="0">
                  <a:latin typeface="+mn-ea"/>
                </a:rPr>
                <a:t>학생의견</a:t>
              </a:r>
              <a:r>
                <a:rPr lang="en-US" altLang="ko-KR" sz="2000" b="1" dirty="0">
                  <a:latin typeface="+mn-ea"/>
                </a:rPr>
                <a:t>/</a:t>
              </a:r>
              <a:r>
                <a:rPr lang="ko-KR" altLang="en-US" sz="2000" b="1" dirty="0">
                  <a:latin typeface="+mn-ea"/>
                </a:rPr>
                <a:t>만족도</a:t>
              </a:r>
              <a:r>
                <a:rPr lang="en-US" altLang="ko-KR" sz="2000" b="1" dirty="0">
                  <a:latin typeface="+mn-ea"/>
                </a:rPr>
                <a:t>, </a:t>
              </a:r>
              <a:r>
                <a:rPr lang="ko-KR" altLang="en-US" sz="2000" b="1" dirty="0">
                  <a:latin typeface="+mn-ea"/>
                </a:rPr>
                <a:t>학부모만족도조사</a:t>
              </a:r>
            </a:p>
          </p:txBody>
        </p:sp>
        <p:sp>
          <p:nvSpPr>
            <p:cNvPr id="25" name="타원 24"/>
            <p:cNvSpPr/>
            <p:nvPr/>
          </p:nvSpPr>
          <p:spPr>
            <a:xfrm>
              <a:off x="1307072" y="4919141"/>
              <a:ext cx="527909" cy="527909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300" dirty="0">
                  <a:latin typeface="+mn-ea"/>
                </a:rPr>
                <a:t>Ⅴ</a:t>
              </a:r>
              <a:endParaRPr lang="ko-KR" altLang="en-US" sz="3300" dirty="0">
                <a:latin typeface="+mn-ea"/>
              </a:endParaRPr>
            </a:p>
          </p:txBody>
        </p:sp>
      </p:grpSp>
      <p:grpSp>
        <p:nvGrpSpPr>
          <p:cNvPr id="26" name="그룹 23"/>
          <p:cNvGrpSpPr/>
          <p:nvPr/>
        </p:nvGrpSpPr>
        <p:grpSpPr>
          <a:xfrm>
            <a:off x="1543826" y="5481489"/>
            <a:ext cx="7332814" cy="840125"/>
            <a:chOff x="1176866" y="4846277"/>
            <a:chExt cx="6768752" cy="840125"/>
          </a:xfrm>
        </p:grpSpPr>
        <p:pic>
          <p:nvPicPr>
            <p:cNvPr id="27" name="그림 26" descr="목차_바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76866" y="4846277"/>
              <a:ext cx="6768752" cy="738683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2002402" y="4978516"/>
              <a:ext cx="39022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2000" b="1" dirty="0">
                  <a:latin typeface="+mn-ea"/>
                </a:rPr>
                <a:t>부록</a:t>
              </a:r>
              <a:r>
                <a:rPr lang="en-US" altLang="ko-KR" sz="2000" b="1" dirty="0">
                  <a:latin typeface="+mn-ea"/>
                </a:rPr>
                <a:t>(</a:t>
              </a:r>
              <a:r>
                <a:rPr lang="ko-KR" altLang="en-US" sz="2000" b="1" dirty="0" err="1">
                  <a:latin typeface="+mn-ea"/>
                </a:rPr>
                <a:t>나이스</a:t>
              </a:r>
              <a:r>
                <a:rPr lang="ko-KR" altLang="en-US" sz="2000" b="1" dirty="0">
                  <a:latin typeface="+mn-ea"/>
                </a:rPr>
                <a:t> 사용자 지원 사용방법</a:t>
              </a:r>
              <a:r>
                <a:rPr lang="en-US" altLang="ko-KR" sz="2000" b="1" dirty="0">
                  <a:latin typeface="+mn-ea"/>
                </a:rPr>
                <a:t>)</a:t>
              </a:r>
              <a:endParaRPr lang="ko-KR" altLang="en-US" sz="2000" b="1" dirty="0">
                <a:latin typeface="+mn-ea"/>
              </a:endParaRPr>
            </a:p>
            <a:p>
              <a:endParaRPr lang="ko-KR" altLang="en-US" sz="2000" b="1" strike="sngStrike" dirty="0">
                <a:latin typeface="+mn-ea"/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1307072" y="4919141"/>
              <a:ext cx="527909" cy="527909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3300" dirty="0">
                  <a:latin typeface="+mn-ea"/>
                </a:rPr>
                <a:t>Ⅵ</a:t>
              </a:r>
              <a:endParaRPr lang="ko-KR" altLang="en-US" sz="3300" dirty="0">
                <a:latin typeface="+mn-ea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6"/>
          <p:cNvSpPr txBox="1"/>
          <p:nvPr/>
        </p:nvSpPr>
        <p:spPr>
          <a:xfrm>
            <a:off x="1856656" y="2636912"/>
            <a:ext cx="3361810" cy="2631484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1.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전체시스템 구성도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전체업무기능구성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3.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전체업무 흐름도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4.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교육</a:t>
            </a: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지원</a:t>
            </a: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청 주요업무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메뉴사용권한등록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6" name="그림 5" descr="바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4728" y="1393900"/>
            <a:ext cx="5230910" cy="886872"/>
          </a:xfrm>
          <a:prstGeom prst="rect">
            <a:avLst/>
          </a:prstGeom>
        </p:spPr>
      </p:pic>
      <p:sp>
        <p:nvSpPr>
          <p:cNvPr id="8" name="제목 3"/>
          <p:cNvSpPr>
            <a:spLocks noGrp="1"/>
          </p:cNvSpPr>
          <p:nvPr>
            <p:ph type="title" idx="4294967295"/>
          </p:nvPr>
        </p:nvSpPr>
        <p:spPr>
          <a:xfrm>
            <a:off x="2504728" y="1444429"/>
            <a:ext cx="5113338" cy="785813"/>
          </a:xfrm>
          <a:prstGeom prst="rect">
            <a:avLst/>
          </a:prstGeom>
        </p:spPr>
        <p:txBody>
          <a:bodyPr anchor="ctr"/>
          <a:lstStyle/>
          <a:p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Ⅰ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. 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개요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1A37939-80DC-BBA2-7681-BDD7F4B7E9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3789040"/>
            <a:ext cx="4044543" cy="23710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1. 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전체시스템 구성도</a:t>
            </a:r>
          </a:p>
        </p:txBody>
      </p:sp>
      <p:sp>
        <p:nvSpPr>
          <p:cNvPr id="67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b="1" smtClean="0">
                <a:latin typeface="+mn-ea"/>
              </a:rPr>
              <a:pPr algn="ctr">
                <a:defRPr/>
              </a:pPr>
              <a:t>4</a:t>
            </a:fld>
            <a:endParaRPr lang="ko-KR" altLang="en-US" sz="1100" b="1" dirty="0">
              <a:latin typeface="+mn-ea"/>
            </a:endParaRPr>
          </a:p>
        </p:txBody>
      </p:sp>
      <p:grpSp>
        <p:nvGrpSpPr>
          <p:cNvPr id="230" name="그룹 229"/>
          <p:cNvGrpSpPr/>
          <p:nvPr/>
        </p:nvGrpSpPr>
        <p:grpSpPr>
          <a:xfrm>
            <a:off x="254001" y="908719"/>
            <a:ext cx="9461500" cy="5446947"/>
            <a:chOff x="254001" y="908719"/>
            <a:chExt cx="9461500" cy="5446947"/>
          </a:xfrm>
        </p:grpSpPr>
        <p:sp>
          <p:nvSpPr>
            <p:cNvPr id="231" name="AutoShape 42"/>
            <p:cNvSpPr>
              <a:spLocks noChangeArrowheads="1"/>
            </p:cNvSpPr>
            <p:nvPr/>
          </p:nvSpPr>
          <p:spPr bwMode="auto">
            <a:xfrm>
              <a:off x="5890342" y="4479617"/>
              <a:ext cx="1716776" cy="212880"/>
            </a:xfrm>
            <a:prstGeom prst="roundRect">
              <a:avLst>
                <a:gd name="adj" fmla="val 2644"/>
              </a:avLst>
            </a:prstGeom>
            <a:solidFill>
              <a:srgbClr val="F8F8F8"/>
            </a:solidFill>
            <a:ln w="15875" algn="ctr">
              <a:noFill/>
              <a:round/>
              <a:headEnd/>
              <a:tailEnd/>
            </a:ln>
          </p:spPr>
          <p:txBody>
            <a:bodyPr vert="horz" wrap="none" lIns="0" tIns="45715" rIns="0" bIns="45715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236" name="Freeform 877"/>
            <p:cNvSpPr>
              <a:spLocks/>
            </p:cNvSpPr>
            <p:nvPr/>
          </p:nvSpPr>
          <p:spPr bwMode="auto">
            <a:xfrm rot="10800000">
              <a:off x="6691750" y="1698438"/>
              <a:ext cx="1571671" cy="333055"/>
            </a:xfrm>
            <a:custGeom>
              <a:avLst/>
              <a:gdLst>
                <a:gd name="T0" fmla="*/ 211 w 1445"/>
                <a:gd name="T1" fmla="*/ 408 h 408"/>
                <a:gd name="T2" fmla="*/ 388 w 1445"/>
                <a:gd name="T3" fmla="*/ 184 h 408"/>
                <a:gd name="T4" fmla="*/ 0 w 1445"/>
                <a:gd name="T5" fmla="*/ 264 h 408"/>
                <a:gd name="T6" fmla="*/ 725 w 1445"/>
                <a:gd name="T7" fmla="*/ 0 h 408"/>
                <a:gd name="T8" fmla="*/ 1445 w 1445"/>
                <a:gd name="T9" fmla="*/ 264 h 408"/>
                <a:gd name="T10" fmla="*/ 1061 w 1445"/>
                <a:gd name="T11" fmla="*/ 182 h 408"/>
                <a:gd name="T12" fmla="*/ 1245 w 1445"/>
                <a:gd name="T13" fmla="*/ 408 h 408"/>
                <a:gd name="T14" fmla="*/ 211 w 1445"/>
                <a:gd name="T15" fmla="*/ 408 h 4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45"/>
                <a:gd name="T25" fmla="*/ 0 h 408"/>
                <a:gd name="T26" fmla="*/ 1445 w 1445"/>
                <a:gd name="T27" fmla="*/ 408 h 4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45" h="408">
                  <a:moveTo>
                    <a:pt x="211" y="408"/>
                  </a:moveTo>
                  <a:lnTo>
                    <a:pt x="388" y="184"/>
                  </a:lnTo>
                  <a:lnTo>
                    <a:pt x="0" y="264"/>
                  </a:lnTo>
                  <a:lnTo>
                    <a:pt x="725" y="0"/>
                  </a:lnTo>
                  <a:lnTo>
                    <a:pt x="1445" y="264"/>
                  </a:lnTo>
                  <a:lnTo>
                    <a:pt x="1061" y="182"/>
                  </a:lnTo>
                  <a:lnTo>
                    <a:pt x="1245" y="408"/>
                  </a:lnTo>
                  <a:lnTo>
                    <a:pt x="211" y="408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outerShdw dist="25400" dir="16200000" algn="ctr" rotWithShape="0">
                <a:schemeClr val="bg1"/>
              </a:outerShdw>
            </a:effectLst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dirty="0">
                <a:latin typeface="+mn-ea"/>
              </a:endParaRPr>
            </a:p>
          </p:txBody>
        </p:sp>
        <p:sp>
          <p:nvSpPr>
            <p:cNvPr id="322" name="AutoShape 740"/>
            <p:cNvSpPr>
              <a:spLocks noChangeArrowheads="1"/>
            </p:cNvSpPr>
            <p:nvPr/>
          </p:nvSpPr>
          <p:spPr bwMode="auto">
            <a:xfrm rot="16200000">
              <a:off x="7105471" y="-179823"/>
              <a:ext cx="791435" cy="2968519"/>
            </a:xfrm>
            <a:prstGeom prst="roundRect">
              <a:avLst>
                <a:gd name="adj" fmla="val 3139"/>
              </a:avLst>
            </a:prstGeom>
            <a:solidFill>
              <a:schemeClr val="bg1"/>
            </a:solidFill>
            <a:ln w="9525" algn="ctr">
              <a:solidFill>
                <a:srgbClr val="C0C0C0"/>
              </a:solidFill>
              <a:round/>
              <a:headEnd/>
              <a:tailEnd type="none" w="med" len="sm"/>
            </a:ln>
          </p:spPr>
          <p:txBody>
            <a:bodyPr vert="eaVert" wrap="none" lIns="77644" tIns="38823" rIns="77644" bIns="38823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27" name="AutoShape 741"/>
            <p:cNvSpPr>
              <a:spLocks noChangeArrowheads="1"/>
            </p:cNvSpPr>
            <p:nvPr/>
          </p:nvSpPr>
          <p:spPr bwMode="auto">
            <a:xfrm rot="16200000">
              <a:off x="6016699" y="968043"/>
              <a:ext cx="738214" cy="657340"/>
            </a:xfrm>
            <a:prstGeom prst="roundRect">
              <a:avLst>
                <a:gd name="adj" fmla="val 5792"/>
              </a:avLst>
            </a:prstGeom>
            <a:solidFill>
              <a:srgbClr val="BBD5E3"/>
            </a:solidFill>
            <a:ln w="15875" algn="ctr">
              <a:noFill/>
              <a:round/>
              <a:headEnd/>
              <a:tailEnd type="none" w="med" len="sm"/>
            </a:ln>
          </p:spPr>
          <p:txBody>
            <a:bodyPr vert="eaVert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28" name="Text Box 742"/>
            <p:cNvSpPr txBox="1">
              <a:spLocks noChangeArrowheads="1"/>
            </p:cNvSpPr>
            <p:nvPr/>
          </p:nvSpPr>
          <p:spPr bwMode="auto">
            <a:xfrm>
              <a:off x="6134059" y="1225746"/>
              <a:ext cx="499998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latin typeface="+mn-ea"/>
                  <a:cs typeface="굴림" pitchFamily="50" charset="-127"/>
                </a:rPr>
                <a:t>사용자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29" name="AutoShape 749"/>
            <p:cNvSpPr>
              <a:spLocks noChangeArrowheads="1"/>
            </p:cNvSpPr>
            <p:nvPr/>
          </p:nvSpPr>
          <p:spPr bwMode="auto">
            <a:xfrm>
              <a:off x="6828114" y="1464956"/>
              <a:ext cx="776221" cy="195713"/>
            </a:xfrm>
            <a:prstGeom prst="roundRect">
              <a:avLst>
                <a:gd name="adj" fmla="val 10449"/>
              </a:avLst>
            </a:prstGeom>
            <a:solidFill>
              <a:srgbClr val="EAEAEA"/>
            </a:solidFill>
            <a:ln w="9525" algn="ctr">
              <a:noFill/>
              <a:round/>
              <a:headEnd/>
              <a:tailEnd type="none" w="med" len="sm"/>
            </a:ln>
          </p:spPr>
          <p:txBody>
            <a:bodyPr vert="horz" wrap="none" lIns="77109" tIns="38555" rIns="77109" bIns="38555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30" name="Text Box 750"/>
            <p:cNvSpPr txBox="1">
              <a:spLocks noChangeArrowheads="1"/>
            </p:cNvSpPr>
            <p:nvPr/>
          </p:nvSpPr>
          <p:spPr bwMode="auto">
            <a:xfrm>
              <a:off x="7140134" y="1493563"/>
              <a:ext cx="230832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latin typeface="+mn-ea"/>
                  <a:cs typeface="굴림" pitchFamily="50" charset="-127"/>
                </a:rPr>
                <a:t>교사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31" name="AutoShape 749"/>
            <p:cNvSpPr>
              <a:spLocks noChangeArrowheads="1"/>
            </p:cNvSpPr>
            <p:nvPr/>
          </p:nvSpPr>
          <p:spPr bwMode="auto">
            <a:xfrm>
              <a:off x="7716222" y="1468389"/>
              <a:ext cx="1216778" cy="193996"/>
            </a:xfrm>
            <a:prstGeom prst="roundRect">
              <a:avLst>
                <a:gd name="adj" fmla="val 10449"/>
              </a:avLst>
            </a:prstGeom>
            <a:solidFill>
              <a:srgbClr val="EAEAEA"/>
            </a:solidFill>
            <a:ln w="9525" algn="ctr">
              <a:noFill/>
              <a:round/>
              <a:headEnd/>
              <a:tailEnd type="none" w="med" len="sm"/>
            </a:ln>
          </p:spPr>
          <p:txBody>
            <a:bodyPr vert="horz" wrap="none" lIns="77109" tIns="38555" rIns="77109" bIns="38555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32" name="Text Box 750"/>
            <p:cNvSpPr txBox="1">
              <a:spLocks noChangeArrowheads="1"/>
            </p:cNvSpPr>
            <p:nvPr/>
          </p:nvSpPr>
          <p:spPr bwMode="auto">
            <a:xfrm>
              <a:off x="7861270" y="1493563"/>
              <a:ext cx="924933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latin typeface="+mn-ea"/>
                  <a:cs typeface="굴림" pitchFamily="50" charset="-127"/>
                </a:rPr>
                <a:t>관리자</a:t>
              </a:r>
              <a:r>
                <a:rPr kumimoji="1" lang="en-US" altLang="ko-KR" sz="900" dirty="0">
                  <a:latin typeface="+mn-ea"/>
                  <a:cs typeface="굴림" pitchFamily="50" charset="-127"/>
                </a:rPr>
                <a:t>(</a:t>
              </a:r>
              <a:r>
                <a:rPr kumimoji="1" lang="ko-KR" altLang="en-US" sz="900" dirty="0">
                  <a:latin typeface="+mn-ea"/>
                  <a:cs typeface="굴림" pitchFamily="50" charset="-127"/>
                </a:rPr>
                <a:t>기관</a:t>
              </a:r>
              <a:r>
                <a:rPr kumimoji="1" lang="en-US" altLang="ko-KR" sz="900" dirty="0">
                  <a:latin typeface="+mn-ea"/>
                  <a:cs typeface="굴림" pitchFamily="50" charset="-127"/>
                </a:rPr>
                <a:t>/</a:t>
              </a:r>
              <a:r>
                <a:rPr kumimoji="1" lang="ko-KR" altLang="en-US" sz="900" dirty="0">
                  <a:latin typeface="+mn-ea"/>
                  <a:cs typeface="굴림" pitchFamily="50" charset="-127"/>
                </a:rPr>
                <a:t>업무</a:t>
              </a:r>
              <a:r>
                <a:rPr kumimoji="1" lang="en-US" altLang="ko-KR" sz="900" dirty="0">
                  <a:latin typeface="+mn-ea"/>
                  <a:cs typeface="굴림" pitchFamily="50" charset="-127"/>
                </a:rPr>
                <a:t>)</a:t>
              </a: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pic>
          <p:nvPicPr>
            <p:cNvPr id="333" name="Picture 758" descr="웹페이지접속"/>
            <p:cNvPicPr>
              <a:picLocks noChangeAspect="1" noChangeArrowheads="1"/>
            </p:cNvPicPr>
            <p:nvPr/>
          </p:nvPicPr>
          <p:blipFill>
            <a:blip r:embed="rId3" cstate="print"/>
            <a:srcRect l="25177" t="17226" r="25177" b="17226"/>
            <a:stretch>
              <a:fillRect/>
            </a:stretch>
          </p:blipFill>
          <p:spPr bwMode="auto">
            <a:xfrm>
              <a:off x="6952238" y="1118167"/>
              <a:ext cx="277971" cy="321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4" name="Picture 761" descr="Untitled-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049344" y="1198856"/>
              <a:ext cx="190559" cy="252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7" name="Freeform 877"/>
            <p:cNvSpPr>
              <a:spLocks/>
            </p:cNvSpPr>
            <p:nvPr/>
          </p:nvSpPr>
          <p:spPr bwMode="auto">
            <a:xfrm rot="10800000">
              <a:off x="1742041" y="1679554"/>
              <a:ext cx="1571671" cy="331338"/>
            </a:xfrm>
            <a:custGeom>
              <a:avLst/>
              <a:gdLst>
                <a:gd name="T0" fmla="*/ 211 w 1445"/>
                <a:gd name="T1" fmla="*/ 408 h 408"/>
                <a:gd name="T2" fmla="*/ 388 w 1445"/>
                <a:gd name="T3" fmla="*/ 184 h 408"/>
                <a:gd name="T4" fmla="*/ 0 w 1445"/>
                <a:gd name="T5" fmla="*/ 264 h 408"/>
                <a:gd name="T6" fmla="*/ 725 w 1445"/>
                <a:gd name="T7" fmla="*/ 0 h 408"/>
                <a:gd name="T8" fmla="*/ 1445 w 1445"/>
                <a:gd name="T9" fmla="*/ 264 h 408"/>
                <a:gd name="T10" fmla="*/ 1061 w 1445"/>
                <a:gd name="T11" fmla="*/ 182 h 408"/>
                <a:gd name="T12" fmla="*/ 1245 w 1445"/>
                <a:gd name="T13" fmla="*/ 408 h 408"/>
                <a:gd name="T14" fmla="*/ 211 w 1445"/>
                <a:gd name="T15" fmla="*/ 408 h 4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45"/>
                <a:gd name="T25" fmla="*/ 0 h 408"/>
                <a:gd name="T26" fmla="*/ 1445 w 1445"/>
                <a:gd name="T27" fmla="*/ 408 h 4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45" h="408">
                  <a:moveTo>
                    <a:pt x="211" y="408"/>
                  </a:moveTo>
                  <a:lnTo>
                    <a:pt x="388" y="184"/>
                  </a:lnTo>
                  <a:lnTo>
                    <a:pt x="0" y="264"/>
                  </a:lnTo>
                  <a:lnTo>
                    <a:pt x="725" y="0"/>
                  </a:lnTo>
                  <a:lnTo>
                    <a:pt x="1445" y="264"/>
                  </a:lnTo>
                  <a:lnTo>
                    <a:pt x="1061" y="182"/>
                  </a:lnTo>
                  <a:lnTo>
                    <a:pt x="1245" y="408"/>
                  </a:lnTo>
                  <a:lnTo>
                    <a:pt x="211" y="408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outerShdw dist="25400" dir="16200000" algn="ctr" rotWithShape="0">
                <a:schemeClr val="bg1"/>
              </a:outerShdw>
            </a:effectLst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 dirty="0">
                <a:latin typeface="+mn-ea"/>
              </a:endParaRPr>
            </a:p>
          </p:txBody>
        </p:sp>
        <p:sp>
          <p:nvSpPr>
            <p:cNvPr id="338" name="AutoShape 740"/>
            <p:cNvSpPr>
              <a:spLocks noChangeArrowheads="1"/>
            </p:cNvSpPr>
            <p:nvPr/>
          </p:nvSpPr>
          <p:spPr bwMode="auto">
            <a:xfrm rot="16200000">
              <a:off x="1820980" y="-63716"/>
              <a:ext cx="791435" cy="2736305"/>
            </a:xfrm>
            <a:prstGeom prst="roundRect">
              <a:avLst>
                <a:gd name="adj" fmla="val 3139"/>
              </a:avLst>
            </a:prstGeom>
            <a:solidFill>
              <a:schemeClr val="bg1"/>
            </a:solidFill>
            <a:ln w="9525" algn="ctr">
              <a:solidFill>
                <a:srgbClr val="C0C0C0"/>
              </a:solidFill>
              <a:round/>
              <a:headEnd/>
              <a:tailEnd type="none" w="med" len="sm"/>
            </a:ln>
          </p:spPr>
          <p:txBody>
            <a:bodyPr vert="eaVert" wrap="none" lIns="77644" tIns="38823" rIns="77644" bIns="38823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39" name="AutoShape 741"/>
            <p:cNvSpPr>
              <a:spLocks noChangeArrowheads="1"/>
            </p:cNvSpPr>
            <p:nvPr/>
          </p:nvSpPr>
          <p:spPr bwMode="auto">
            <a:xfrm rot="16200000">
              <a:off x="846568" y="969790"/>
              <a:ext cx="738214" cy="653843"/>
            </a:xfrm>
            <a:prstGeom prst="roundRect">
              <a:avLst>
                <a:gd name="adj" fmla="val 5792"/>
              </a:avLst>
            </a:prstGeom>
            <a:solidFill>
              <a:srgbClr val="BBD5E3"/>
            </a:solidFill>
            <a:ln w="15875" algn="ctr">
              <a:noFill/>
              <a:round/>
              <a:headEnd/>
              <a:tailEnd type="none" w="med" len="sm"/>
            </a:ln>
          </p:spPr>
          <p:txBody>
            <a:bodyPr vert="eaVert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40" name="Text Box 742"/>
            <p:cNvSpPr txBox="1">
              <a:spLocks noChangeArrowheads="1"/>
            </p:cNvSpPr>
            <p:nvPr/>
          </p:nvSpPr>
          <p:spPr bwMode="auto">
            <a:xfrm>
              <a:off x="965676" y="1225746"/>
              <a:ext cx="498250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latin typeface="+mn-ea"/>
                  <a:cs typeface="굴림" pitchFamily="50" charset="-127"/>
                </a:rPr>
                <a:t>사용자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41" name="AutoShape 749"/>
            <p:cNvSpPr>
              <a:spLocks noChangeArrowheads="1"/>
            </p:cNvSpPr>
            <p:nvPr/>
          </p:nvSpPr>
          <p:spPr bwMode="auto">
            <a:xfrm>
              <a:off x="1784648" y="1464956"/>
              <a:ext cx="779717" cy="195713"/>
            </a:xfrm>
            <a:prstGeom prst="roundRect">
              <a:avLst>
                <a:gd name="adj" fmla="val 10449"/>
              </a:avLst>
            </a:prstGeom>
            <a:solidFill>
              <a:srgbClr val="EAEAEA"/>
            </a:solidFill>
            <a:ln w="9525" algn="ctr">
              <a:noFill/>
              <a:round/>
              <a:headEnd/>
              <a:tailEnd type="none" w="med" len="sm"/>
            </a:ln>
          </p:spPr>
          <p:txBody>
            <a:bodyPr vert="horz" wrap="none" lIns="77109" tIns="38555" rIns="77109" bIns="38555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42" name="Text Box 750"/>
            <p:cNvSpPr txBox="1">
              <a:spLocks noChangeArrowheads="1"/>
            </p:cNvSpPr>
            <p:nvPr/>
          </p:nvSpPr>
          <p:spPr bwMode="auto">
            <a:xfrm>
              <a:off x="2003041" y="1493563"/>
              <a:ext cx="346249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latin typeface="+mn-ea"/>
                  <a:cs typeface="굴림" pitchFamily="50" charset="-127"/>
                </a:rPr>
                <a:t>학부모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43" name="AutoShape 749"/>
            <p:cNvSpPr>
              <a:spLocks noChangeArrowheads="1"/>
            </p:cNvSpPr>
            <p:nvPr/>
          </p:nvSpPr>
          <p:spPr bwMode="auto">
            <a:xfrm>
              <a:off x="2664611" y="1468389"/>
              <a:ext cx="776221" cy="195713"/>
            </a:xfrm>
            <a:prstGeom prst="roundRect">
              <a:avLst>
                <a:gd name="adj" fmla="val 10449"/>
              </a:avLst>
            </a:prstGeom>
            <a:solidFill>
              <a:srgbClr val="EAEAEA"/>
            </a:solidFill>
            <a:ln w="9525" algn="ctr">
              <a:noFill/>
              <a:round/>
              <a:headEnd/>
              <a:tailEnd type="none" w="med" len="sm"/>
            </a:ln>
          </p:spPr>
          <p:txBody>
            <a:bodyPr vert="horz" wrap="none" lIns="77109" tIns="38555" rIns="77109" bIns="38555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44" name="Text Box 750"/>
            <p:cNvSpPr txBox="1">
              <a:spLocks noChangeArrowheads="1"/>
            </p:cNvSpPr>
            <p:nvPr/>
          </p:nvSpPr>
          <p:spPr bwMode="auto">
            <a:xfrm>
              <a:off x="2939051" y="1500430"/>
              <a:ext cx="230833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latin typeface="+mn-ea"/>
                  <a:cs typeface="굴림" pitchFamily="50" charset="-127"/>
                </a:rPr>
                <a:t>학생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45" name="AutoShape 37"/>
            <p:cNvSpPr>
              <a:spLocks noChangeArrowheads="1"/>
            </p:cNvSpPr>
            <p:nvPr/>
          </p:nvSpPr>
          <p:spPr bwMode="auto">
            <a:xfrm>
              <a:off x="5746963" y="2405636"/>
              <a:ext cx="3952805" cy="297002"/>
            </a:xfrm>
            <a:prstGeom prst="roundRect">
              <a:avLst>
                <a:gd name="adj" fmla="val 0"/>
              </a:avLst>
            </a:prstGeom>
            <a:solidFill>
              <a:srgbClr val="E2E2E2"/>
            </a:solidFill>
            <a:ln w="15875" algn="ctr">
              <a:noFill/>
              <a:round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346" name="Group 40"/>
            <p:cNvGrpSpPr>
              <a:grpSpLocks/>
            </p:cNvGrpSpPr>
            <p:nvPr/>
          </p:nvGrpSpPr>
          <p:grpSpPr bwMode="auto">
            <a:xfrm>
              <a:off x="5739993" y="2010891"/>
              <a:ext cx="3961522" cy="312453"/>
              <a:chOff x="1016" y="1366"/>
              <a:chExt cx="1420" cy="245"/>
            </a:xfrm>
          </p:grpSpPr>
          <p:pic>
            <p:nvPicPr>
              <p:cNvPr id="489" name="Picture 109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r="74094"/>
              <a:stretch>
                <a:fillRect/>
              </a:stretch>
            </p:blipFill>
            <p:spPr bwMode="auto">
              <a:xfrm>
                <a:off x="1016" y="1366"/>
                <a:ext cx="553" cy="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0" name="Picture 110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58960"/>
              <a:stretch>
                <a:fillRect/>
              </a:stretch>
            </p:blipFill>
            <p:spPr bwMode="auto">
              <a:xfrm>
                <a:off x="1560" y="1366"/>
                <a:ext cx="876" cy="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91" name="AutoShape 45"/>
              <p:cNvSpPr>
                <a:spLocks noChangeArrowheads="1"/>
              </p:cNvSpPr>
              <p:nvPr/>
            </p:nvSpPr>
            <p:spPr bwMode="auto">
              <a:xfrm>
                <a:off x="1101" y="1411"/>
                <a:ext cx="1245" cy="150"/>
              </a:xfrm>
              <a:prstGeom prst="roundRect">
                <a:avLst>
                  <a:gd name="adj" fmla="val 7648"/>
                </a:avLst>
              </a:prstGeom>
              <a:noFill/>
              <a:ln w="12700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200" dirty="0">
                    <a:latin typeface="+mn-ea"/>
                    <a:cs typeface="굴림" pitchFamily="50" charset="-127"/>
                  </a:rPr>
                  <a:t>교직원 업무포털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</p:grpSp>
        <p:sp>
          <p:nvSpPr>
            <p:cNvPr id="347" name="AutoShape 36"/>
            <p:cNvSpPr>
              <a:spLocks noChangeArrowheads="1"/>
            </p:cNvSpPr>
            <p:nvPr/>
          </p:nvSpPr>
          <p:spPr bwMode="auto">
            <a:xfrm>
              <a:off x="5741741" y="2297593"/>
              <a:ext cx="3958026" cy="139058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rgbClr val="B8B8B8"/>
                </a:gs>
                <a:gs pos="100000">
                  <a:srgbClr val="E2E2E2"/>
                </a:gs>
              </a:gsLst>
              <a:lin ang="5400000" scaled="1"/>
            </a:gradFill>
            <a:ln w="15875" algn="ctr">
              <a:noFill/>
              <a:round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48" name="AutoShape 411"/>
            <p:cNvSpPr>
              <a:spLocks noChangeArrowheads="1"/>
            </p:cNvSpPr>
            <p:nvPr/>
          </p:nvSpPr>
          <p:spPr bwMode="auto">
            <a:xfrm>
              <a:off x="2189309" y="2456677"/>
              <a:ext cx="881115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통합로그인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349" name="Group 118"/>
            <p:cNvGrpSpPr>
              <a:grpSpLocks/>
            </p:cNvGrpSpPr>
            <p:nvPr/>
          </p:nvGrpSpPr>
          <p:grpSpPr bwMode="auto">
            <a:xfrm>
              <a:off x="6094411" y="2441803"/>
              <a:ext cx="1090905" cy="176828"/>
              <a:chOff x="1354" y="3896"/>
              <a:chExt cx="1723" cy="341"/>
            </a:xfrm>
          </p:grpSpPr>
          <p:pic>
            <p:nvPicPr>
              <p:cNvPr id="486" name="Picture 119" descr="0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36015" t="54559" r="57880" b="3918"/>
              <a:stretch>
                <a:fillRect/>
              </a:stretch>
            </p:blipFill>
            <p:spPr bwMode="gray">
              <a:xfrm>
                <a:off x="1354" y="3896"/>
                <a:ext cx="71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7" name="Picture 120" descr="0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58716" t="54559" r="35695" b="3918"/>
              <a:stretch>
                <a:fillRect/>
              </a:stretch>
            </p:blipFill>
            <p:spPr bwMode="gray">
              <a:xfrm>
                <a:off x="3012" y="3896"/>
                <a:ext cx="65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8" name="Picture 121" descr="0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40401" t="54559" r="38188" b="3918"/>
              <a:stretch>
                <a:fillRect/>
              </a:stretch>
            </p:blipFill>
            <p:spPr bwMode="gray">
              <a:xfrm>
                <a:off x="1421" y="3896"/>
                <a:ext cx="1656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50" name="AutoShape 411"/>
            <p:cNvSpPr>
              <a:spLocks noChangeArrowheads="1"/>
            </p:cNvSpPr>
            <p:nvPr/>
          </p:nvSpPr>
          <p:spPr bwMode="auto">
            <a:xfrm>
              <a:off x="6210781" y="2456677"/>
              <a:ext cx="881115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통합인증관리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351" name="Group 118"/>
            <p:cNvGrpSpPr>
              <a:grpSpLocks/>
            </p:cNvGrpSpPr>
            <p:nvPr/>
          </p:nvGrpSpPr>
          <p:grpSpPr bwMode="auto">
            <a:xfrm>
              <a:off x="8193657" y="2441803"/>
              <a:ext cx="1075418" cy="176828"/>
              <a:chOff x="2094" y="3896"/>
              <a:chExt cx="1704" cy="341"/>
            </a:xfrm>
          </p:grpSpPr>
          <p:pic>
            <p:nvPicPr>
              <p:cNvPr id="483" name="Picture 119" descr="01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36015" t="54559" r="57880" b="3918"/>
              <a:stretch>
                <a:fillRect/>
              </a:stretch>
            </p:blipFill>
            <p:spPr bwMode="gray">
              <a:xfrm>
                <a:off x="2094" y="3896"/>
                <a:ext cx="71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4" name="Picture 120" descr="01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58716" t="54559" r="35695" b="3918"/>
              <a:stretch>
                <a:fillRect/>
              </a:stretch>
            </p:blipFill>
            <p:spPr bwMode="gray">
              <a:xfrm>
                <a:off x="3643" y="3896"/>
                <a:ext cx="65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5" name="Picture 121" descr="0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40401" t="54559" r="38188" b="3918"/>
              <a:stretch>
                <a:fillRect/>
              </a:stretch>
            </p:blipFill>
            <p:spPr bwMode="gray">
              <a:xfrm>
                <a:off x="2142" y="3896"/>
                <a:ext cx="1656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52" name="AutoShape 411"/>
            <p:cNvSpPr>
              <a:spLocks noChangeArrowheads="1"/>
            </p:cNvSpPr>
            <p:nvPr/>
          </p:nvSpPr>
          <p:spPr bwMode="auto">
            <a:xfrm>
              <a:off x="8265369" y="2456677"/>
              <a:ext cx="881115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권한관리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53" name="AutoShape 652"/>
            <p:cNvSpPr>
              <a:spLocks noChangeArrowheads="1"/>
            </p:cNvSpPr>
            <p:nvPr/>
          </p:nvSpPr>
          <p:spPr bwMode="auto">
            <a:xfrm rot="5400000">
              <a:off x="7552653" y="2660718"/>
              <a:ext cx="278118" cy="283216"/>
            </a:xfrm>
            <a:prstGeom prst="leftRightArrow">
              <a:avLst>
                <a:gd name="adj1" fmla="val 44000"/>
                <a:gd name="adj2" fmla="val 38204"/>
              </a:avLst>
            </a:prstGeom>
            <a:solidFill>
              <a:srgbClr val="B6B6B6"/>
            </a:solidFill>
            <a:ln w="9525">
              <a:noFill/>
              <a:miter lim="800000"/>
              <a:headEnd/>
              <a:tailEnd/>
            </a:ln>
          </p:spPr>
          <p:txBody>
            <a:bodyPr rot="10800000" vert="eaVert" wrap="none" lIns="106043" tIns="53021" rIns="106043" bIns="53021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54" name="AutoShape 8"/>
            <p:cNvSpPr>
              <a:spLocks noChangeArrowheads="1"/>
            </p:cNvSpPr>
            <p:nvPr/>
          </p:nvSpPr>
          <p:spPr bwMode="auto">
            <a:xfrm>
              <a:off x="262627" y="2951296"/>
              <a:ext cx="4594387" cy="340437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5875" algn="ctr">
              <a:solidFill>
                <a:srgbClr val="45A5B8"/>
              </a:solidFill>
              <a:round/>
              <a:headEnd/>
              <a:tailEnd/>
            </a:ln>
          </p:spPr>
          <p:txBody>
            <a:bodyPr vert="horz" wrap="none" lIns="80778" tIns="40389" rIns="80778" bIns="40389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355" name="Group 127"/>
            <p:cNvGrpSpPr>
              <a:grpSpLocks/>
            </p:cNvGrpSpPr>
            <p:nvPr/>
          </p:nvGrpSpPr>
          <p:grpSpPr bwMode="auto">
            <a:xfrm>
              <a:off x="254001" y="2932801"/>
              <a:ext cx="4620611" cy="286701"/>
              <a:chOff x="164" y="1117"/>
              <a:chExt cx="2897" cy="235"/>
            </a:xfrm>
          </p:grpSpPr>
          <p:pic>
            <p:nvPicPr>
              <p:cNvPr id="481" name="Picture 128" descr="큰바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4" y="1117"/>
                <a:ext cx="2897" cy="2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82" name="AutoShape 45"/>
              <p:cNvSpPr>
                <a:spLocks noChangeArrowheads="1"/>
              </p:cNvSpPr>
              <p:nvPr/>
            </p:nvSpPr>
            <p:spPr bwMode="auto">
              <a:xfrm>
                <a:off x="545" y="1148"/>
                <a:ext cx="2133" cy="183"/>
              </a:xfrm>
              <a:prstGeom prst="roundRect">
                <a:avLst>
                  <a:gd name="adj" fmla="val 7648"/>
                </a:avLst>
              </a:prstGeom>
              <a:noFill/>
              <a:ln w="12700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400" dirty="0">
                    <a:solidFill>
                      <a:srgbClr val="FFFFFF"/>
                    </a:solidFill>
                    <a:latin typeface="+mn-ea"/>
                    <a:cs typeface="굴림" pitchFamily="50" charset="-127"/>
                  </a:rPr>
                  <a:t>학생</a:t>
                </a:r>
                <a:r>
                  <a:rPr kumimoji="1" lang="en-US" altLang="ko-KR" sz="1400" dirty="0">
                    <a:solidFill>
                      <a:srgbClr val="FFFFFF"/>
                    </a:solidFill>
                    <a:latin typeface="+mn-ea"/>
                    <a:cs typeface="굴림" pitchFamily="50" charset="-127"/>
                  </a:rPr>
                  <a:t>·</a:t>
                </a:r>
                <a:r>
                  <a:rPr kumimoji="1" lang="ko-KR" altLang="en-US" sz="1400" dirty="0">
                    <a:solidFill>
                      <a:srgbClr val="FFFFFF"/>
                    </a:solidFill>
                    <a:latin typeface="+mn-ea"/>
                    <a:cs typeface="굴림" pitchFamily="50" charset="-127"/>
                  </a:rPr>
                  <a:t>학부모 참여 통합서비스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</p:grpSp>
        <p:pic>
          <p:nvPicPr>
            <p:cNvPr id="356" name="Picture 109" descr="1"/>
            <p:cNvPicPr>
              <a:picLocks noChangeAspect="1" noChangeArrowheads="1"/>
            </p:cNvPicPr>
            <p:nvPr/>
          </p:nvPicPr>
          <p:blipFill>
            <a:blip r:embed="rId10" cstate="print"/>
            <a:srcRect r="74094"/>
            <a:stretch>
              <a:fillRect/>
            </a:stretch>
          </p:blipFill>
          <p:spPr bwMode="auto">
            <a:xfrm>
              <a:off x="704528" y="3501008"/>
              <a:ext cx="580417" cy="730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7" name="Picture 110" descr="1"/>
            <p:cNvPicPr>
              <a:picLocks noChangeAspect="1" noChangeArrowheads="1"/>
            </p:cNvPicPr>
            <p:nvPr/>
          </p:nvPicPr>
          <p:blipFill>
            <a:blip r:embed="rId11" cstate="print"/>
            <a:srcRect l="58960"/>
            <a:stretch>
              <a:fillRect/>
            </a:stretch>
          </p:blipFill>
          <p:spPr bwMode="auto">
            <a:xfrm>
              <a:off x="1276204" y="3501008"/>
              <a:ext cx="919577" cy="730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" name="AutoShape 45"/>
            <p:cNvSpPr>
              <a:spLocks noChangeArrowheads="1"/>
            </p:cNvSpPr>
            <p:nvPr/>
          </p:nvSpPr>
          <p:spPr bwMode="auto">
            <a:xfrm>
              <a:off x="723758" y="3769393"/>
              <a:ext cx="1449296" cy="175826"/>
            </a:xfrm>
            <a:prstGeom prst="roundRect">
              <a:avLst>
                <a:gd name="adj" fmla="val 7648"/>
              </a:avLst>
            </a:prstGeom>
            <a:noFill/>
            <a:ln w="12700" algn="ctr">
              <a:noFill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>
                  <a:latin typeface="+mn-ea"/>
                  <a:cs typeface="굴림" pitchFamily="50" charset="-127"/>
                </a:rPr>
                <a:t>학부모 만족도조사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pic>
          <p:nvPicPr>
            <p:cNvPr id="359" name="Picture 109" descr="1"/>
            <p:cNvPicPr>
              <a:picLocks noChangeAspect="1" noChangeArrowheads="1"/>
            </p:cNvPicPr>
            <p:nvPr/>
          </p:nvPicPr>
          <p:blipFill>
            <a:blip r:embed="rId12" cstate="print"/>
            <a:srcRect r="74094"/>
            <a:stretch>
              <a:fillRect/>
            </a:stretch>
          </p:blipFill>
          <p:spPr bwMode="auto">
            <a:xfrm>
              <a:off x="2576736" y="3494606"/>
              <a:ext cx="580417" cy="733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0" name="Picture 110" descr="1"/>
            <p:cNvPicPr>
              <a:picLocks noChangeAspect="1" noChangeArrowheads="1"/>
            </p:cNvPicPr>
            <p:nvPr/>
          </p:nvPicPr>
          <p:blipFill>
            <a:blip r:embed="rId13" cstate="print"/>
            <a:srcRect l="58960"/>
            <a:stretch>
              <a:fillRect/>
            </a:stretch>
          </p:blipFill>
          <p:spPr bwMode="auto">
            <a:xfrm>
              <a:off x="3144916" y="3494606"/>
              <a:ext cx="1210228" cy="733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3" name="AutoShape 8"/>
            <p:cNvSpPr>
              <a:spLocks noChangeArrowheads="1"/>
            </p:cNvSpPr>
            <p:nvPr/>
          </p:nvSpPr>
          <p:spPr bwMode="auto">
            <a:xfrm>
              <a:off x="5750706" y="2941384"/>
              <a:ext cx="3944040" cy="340437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15875" algn="ctr">
              <a:solidFill>
                <a:srgbClr val="45A5B8"/>
              </a:solidFill>
              <a:round/>
              <a:headEnd/>
              <a:tailEnd/>
            </a:ln>
          </p:spPr>
          <p:txBody>
            <a:bodyPr vert="horz" wrap="none" lIns="80778" tIns="40389" rIns="80778" bIns="40389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364" name="Group 127"/>
            <p:cNvGrpSpPr>
              <a:grpSpLocks/>
            </p:cNvGrpSpPr>
            <p:nvPr/>
          </p:nvGrpSpPr>
          <p:grpSpPr bwMode="auto">
            <a:xfrm>
              <a:off x="5746986" y="2932801"/>
              <a:ext cx="3968515" cy="286701"/>
              <a:chOff x="164" y="1117"/>
              <a:chExt cx="2897" cy="235"/>
            </a:xfrm>
          </p:grpSpPr>
          <p:pic>
            <p:nvPicPr>
              <p:cNvPr id="479" name="Picture 128" descr="큰바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4" y="1117"/>
                <a:ext cx="2897" cy="2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80" name="AutoShape 45"/>
              <p:cNvSpPr>
                <a:spLocks noChangeArrowheads="1"/>
              </p:cNvSpPr>
              <p:nvPr/>
            </p:nvSpPr>
            <p:spPr bwMode="auto">
              <a:xfrm>
                <a:off x="544" y="1147"/>
                <a:ext cx="2134" cy="183"/>
              </a:xfrm>
              <a:prstGeom prst="roundRect">
                <a:avLst>
                  <a:gd name="adj" fmla="val 7648"/>
                </a:avLst>
              </a:prstGeom>
              <a:noFill/>
              <a:ln w="12700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400" dirty="0">
                    <a:solidFill>
                      <a:srgbClr val="FFFFFF"/>
                    </a:solidFill>
                    <a:latin typeface="+mn-ea"/>
                    <a:cs typeface="굴림" pitchFamily="50" charset="-127"/>
                  </a:rPr>
                  <a:t>시도교육청 나이스 업무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</p:grpSp>
        <p:sp>
          <p:nvSpPr>
            <p:cNvPr id="365" name="AutoShape 37"/>
            <p:cNvSpPr>
              <a:spLocks noChangeArrowheads="1"/>
            </p:cNvSpPr>
            <p:nvPr/>
          </p:nvSpPr>
          <p:spPr bwMode="auto">
            <a:xfrm>
              <a:off x="5788944" y="4365104"/>
              <a:ext cx="3882852" cy="594005"/>
            </a:xfrm>
            <a:prstGeom prst="roundRect">
              <a:avLst>
                <a:gd name="adj" fmla="val 0"/>
              </a:avLst>
            </a:prstGeom>
            <a:solidFill>
              <a:srgbClr val="E2E2E2"/>
            </a:solidFill>
            <a:ln w="15875" algn="ctr">
              <a:noFill/>
              <a:round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366" name="Group 108"/>
            <p:cNvGrpSpPr>
              <a:grpSpLocks/>
            </p:cNvGrpSpPr>
            <p:nvPr/>
          </p:nvGrpSpPr>
          <p:grpSpPr bwMode="auto">
            <a:xfrm>
              <a:off x="5787196" y="3359567"/>
              <a:ext cx="1244750" cy="515033"/>
              <a:chOff x="311" y="1887"/>
              <a:chExt cx="1287" cy="186"/>
            </a:xfrm>
          </p:grpSpPr>
          <p:pic>
            <p:nvPicPr>
              <p:cNvPr id="476" name="Picture 109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r="74094"/>
              <a:stretch>
                <a:fillRect/>
              </a:stretch>
            </p:blipFill>
            <p:spPr bwMode="auto">
              <a:xfrm>
                <a:off x="311" y="1887"/>
                <a:ext cx="501" cy="1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7" name="Picture 110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58960"/>
              <a:stretch>
                <a:fillRect/>
              </a:stretch>
            </p:blipFill>
            <p:spPr bwMode="auto">
              <a:xfrm>
                <a:off x="804" y="1887"/>
                <a:ext cx="794" cy="1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78" name="AutoShape 45"/>
              <p:cNvSpPr>
                <a:spLocks noChangeArrowheads="1"/>
              </p:cNvSpPr>
              <p:nvPr/>
            </p:nvSpPr>
            <p:spPr bwMode="auto">
              <a:xfrm>
                <a:off x="607" y="1947"/>
                <a:ext cx="693" cy="63"/>
              </a:xfrm>
              <a:prstGeom prst="roundRect">
                <a:avLst>
                  <a:gd name="adj" fmla="val 7648"/>
                </a:avLst>
              </a:prstGeom>
              <a:noFill/>
              <a:ln w="12700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100" dirty="0">
                    <a:latin typeface="+mn-ea"/>
                    <a:cs typeface="굴림" pitchFamily="50" charset="-127"/>
                  </a:rPr>
                  <a:t>일반행정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</p:grpSp>
        <p:pic>
          <p:nvPicPr>
            <p:cNvPr id="367" name="Picture 109" descr="1"/>
            <p:cNvPicPr>
              <a:picLocks noChangeAspect="1" noChangeArrowheads="1"/>
            </p:cNvPicPr>
            <p:nvPr/>
          </p:nvPicPr>
          <p:blipFill>
            <a:blip r:embed="rId5" cstate="print"/>
            <a:srcRect r="74094"/>
            <a:stretch>
              <a:fillRect/>
            </a:stretch>
          </p:blipFill>
          <p:spPr bwMode="auto">
            <a:xfrm>
              <a:off x="5787196" y="3936057"/>
              <a:ext cx="1508735" cy="286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" name="Picture 110" descr="1"/>
            <p:cNvPicPr>
              <a:picLocks noChangeAspect="1" noChangeArrowheads="1"/>
            </p:cNvPicPr>
            <p:nvPr/>
          </p:nvPicPr>
          <p:blipFill>
            <a:blip r:embed="rId5" cstate="print"/>
            <a:srcRect l="58960"/>
            <a:stretch>
              <a:fillRect/>
            </a:stretch>
          </p:blipFill>
          <p:spPr bwMode="auto">
            <a:xfrm>
              <a:off x="7271455" y="3936057"/>
              <a:ext cx="2393347" cy="286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9" name="AutoShape 45"/>
            <p:cNvSpPr>
              <a:spLocks noChangeArrowheads="1"/>
            </p:cNvSpPr>
            <p:nvPr/>
          </p:nvSpPr>
          <p:spPr bwMode="auto">
            <a:xfrm>
              <a:off x="6671808" y="3986341"/>
              <a:ext cx="2106634" cy="175826"/>
            </a:xfrm>
            <a:prstGeom prst="roundRect">
              <a:avLst>
                <a:gd name="adj" fmla="val 7648"/>
              </a:avLst>
            </a:prstGeom>
            <a:noFill/>
            <a:ln w="12700" algn="ctr">
              <a:noFill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>
                  <a:latin typeface="+mn-ea"/>
                  <a:cs typeface="굴림" pitchFamily="50" charset="-127"/>
                </a:rPr>
                <a:t>교원능력개발평가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70" name="AutoShape 42"/>
            <p:cNvSpPr>
              <a:spLocks noChangeArrowheads="1"/>
            </p:cNvSpPr>
            <p:nvPr/>
          </p:nvSpPr>
          <p:spPr bwMode="auto">
            <a:xfrm>
              <a:off x="5890341" y="4442888"/>
              <a:ext cx="1794793" cy="212880"/>
            </a:xfrm>
            <a:prstGeom prst="roundRect">
              <a:avLst>
                <a:gd name="adj" fmla="val 2644"/>
              </a:avLst>
            </a:prstGeom>
            <a:solidFill>
              <a:srgbClr val="F8F8F8"/>
            </a:solidFill>
            <a:ln w="15875" algn="ctr">
              <a:noFill/>
              <a:round/>
              <a:headEnd/>
              <a:tailEnd/>
            </a:ln>
          </p:spPr>
          <p:txBody>
            <a:bodyPr vert="horz" wrap="none" lIns="0" tIns="45715" rIns="0" bIns="45715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71" name="AutoShape 88"/>
            <p:cNvSpPr>
              <a:spLocks noChangeArrowheads="1"/>
            </p:cNvSpPr>
            <p:nvPr/>
          </p:nvSpPr>
          <p:spPr bwMode="auto">
            <a:xfrm rot="16200000" flipH="1">
              <a:off x="5820960" y="4506494"/>
              <a:ext cx="250650" cy="1118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131 w 21600"/>
                <a:gd name="T13" fmla="*/ 3086 h 21600"/>
                <a:gd name="T14" fmla="*/ 18469 w 21600"/>
                <a:gd name="T15" fmla="*/ 1851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684" y="21600"/>
                  </a:lnTo>
                  <a:lnTo>
                    <a:pt x="18916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</a:endParaRPr>
            </a:p>
          </p:txBody>
        </p:sp>
        <p:sp>
          <p:nvSpPr>
            <p:cNvPr id="372" name="AutoShape 44"/>
            <p:cNvSpPr>
              <a:spLocks noChangeArrowheads="1"/>
            </p:cNvSpPr>
            <p:nvPr/>
          </p:nvSpPr>
          <p:spPr bwMode="auto">
            <a:xfrm>
              <a:off x="5965516" y="4493365"/>
              <a:ext cx="1596147" cy="142518"/>
            </a:xfrm>
            <a:prstGeom prst="roundRect">
              <a:avLst>
                <a:gd name="adj" fmla="val 5833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(</a:t>
              </a:r>
              <a:r>
                <a:rPr kumimoji="1" lang="ko-KR" altLang="en-US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교육청</a:t>
              </a:r>
              <a:r>
                <a:rPr kumimoji="1" lang="en-US" altLang="ko-KR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)</a:t>
              </a:r>
              <a:r>
                <a:rPr kumimoji="1" lang="ko-KR" altLang="en-US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교원능력개발평가관리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73" name="AutoShape 88"/>
            <p:cNvSpPr>
              <a:spLocks noChangeArrowheads="1"/>
            </p:cNvSpPr>
            <p:nvPr/>
          </p:nvSpPr>
          <p:spPr bwMode="auto">
            <a:xfrm rot="16200000" flipH="1">
              <a:off x="5822678" y="4732016"/>
              <a:ext cx="247216" cy="1118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131 w 21600"/>
                <a:gd name="T13" fmla="*/ 3086 h 21600"/>
                <a:gd name="T14" fmla="*/ 18469 w 21600"/>
                <a:gd name="T15" fmla="*/ 1851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684" y="21600"/>
                  </a:lnTo>
                  <a:lnTo>
                    <a:pt x="18916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</a:endParaRPr>
            </a:p>
          </p:txBody>
        </p:sp>
        <p:sp>
          <p:nvSpPr>
            <p:cNvPr id="374" name="AutoShape 42"/>
            <p:cNvSpPr>
              <a:spLocks noChangeArrowheads="1"/>
            </p:cNvSpPr>
            <p:nvPr/>
          </p:nvSpPr>
          <p:spPr bwMode="auto">
            <a:xfrm>
              <a:off x="7832641" y="4437111"/>
              <a:ext cx="1755965" cy="212880"/>
            </a:xfrm>
            <a:prstGeom prst="roundRect">
              <a:avLst>
                <a:gd name="adj" fmla="val 2644"/>
              </a:avLst>
            </a:prstGeom>
            <a:solidFill>
              <a:srgbClr val="F8F8F8"/>
            </a:solidFill>
            <a:ln w="15875" algn="ctr">
              <a:noFill/>
              <a:round/>
              <a:headEnd/>
              <a:tailEnd/>
            </a:ln>
          </p:spPr>
          <p:txBody>
            <a:bodyPr vert="horz" wrap="none" lIns="0" tIns="45715" rIns="0" bIns="45715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75" name="AutoShape 88"/>
            <p:cNvSpPr>
              <a:spLocks noChangeArrowheads="1"/>
            </p:cNvSpPr>
            <p:nvPr/>
          </p:nvSpPr>
          <p:spPr bwMode="auto">
            <a:xfrm rot="16200000" flipH="1">
              <a:off x="7763261" y="4491667"/>
              <a:ext cx="250650" cy="1118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131 w 21600"/>
                <a:gd name="T13" fmla="*/ 3086 h 21600"/>
                <a:gd name="T14" fmla="*/ 18469 w 21600"/>
                <a:gd name="T15" fmla="*/ 1851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684" y="21600"/>
                  </a:lnTo>
                  <a:lnTo>
                    <a:pt x="18916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</a:endParaRPr>
            </a:p>
          </p:txBody>
        </p:sp>
        <p:sp>
          <p:nvSpPr>
            <p:cNvPr id="376" name="AutoShape 44"/>
            <p:cNvSpPr>
              <a:spLocks noChangeArrowheads="1"/>
            </p:cNvSpPr>
            <p:nvPr/>
          </p:nvSpPr>
          <p:spPr bwMode="auto">
            <a:xfrm>
              <a:off x="7907816" y="4481033"/>
              <a:ext cx="1667257" cy="142518"/>
            </a:xfrm>
            <a:prstGeom prst="roundRect">
              <a:avLst>
                <a:gd name="adj" fmla="val 5833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(</a:t>
              </a:r>
              <a:r>
                <a:rPr kumimoji="1" lang="ko-KR" altLang="en-US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학교</a:t>
              </a:r>
              <a:r>
                <a:rPr kumimoji="1" lang="en-US" altLang="ko-KR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)</a:t>
              </a:r>
              <a:r>
                <a:rPr kumimoji="1" lang="ko-KR" altLang="en-US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교원능력개발평가관리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77" name="AutoShape 42"/>
            <p:cNvSpPr>
              <a:spLocks noChangeArrowheads="1"/>
            </p:cNvSpPr>
            <p:nvPr/>
          </p:nvSpPr>
          <p:spPr bwMode="auto">
            <a:xfrm>
              <a:off x="7871831" y="4695910"/>
              <a:ext cx="1716776" cy="212880"/>
            </a:xfrm>
            <a:prstGeom prst="roundRect">
              <a:avLst>
                <a:gd name="adj" fmla="val 2644"/>
              </a:avLst>
            </a:prstGeom>
            <a:solidFill>
              <a:srgbClr val="F8F8F8"/>
            </a:solidFill>
            <a:ln w="15875" algn="ctr">
              <a:noFill/>
              <a:round/>
              <a:headEnd/>
              <a:tailEnd/>
            </a:ln>
          </p:spPr>
          <p:txBody>
            <a:bodyPr vert="horz" wrap="none" lIns="0" tIns="45715" rIns="0" bIns="45715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spc="-150" dirty="0">
                  <a:solidFill>
                    <a:schemeClr val="accent1">
                      <a:lumMod val="75000"/>
                    </a:schemeClr>
                  </a:solidFill>
                  <a:latin typeface="+mn-ea"/>
                  <a:cs typeface="굴림" pitchFamily="50" charset="-127"/>
                </a:rPr>
                <a:t>학교 교원능력개발평가관리</a:t>
              </a:r>
              <a:r>
                <a:rPr kumimoji="1" lang="en-US" altLang="ko-KR" sz="900" spc="-150" dirty="0">
                  <a:solidFill>
                    <a:schemeClr val="accent1">
                      <a:lumMod val="75000"/>
                    </a:schemeClr>
                  </a:solidFill>
                  <a:latin typeface="+mn-ea"/>
                  <a:cs typeface="굴림" pitchFamily="50" charset="-127"/>
                </a:rPr>
                <a:t>(</a:t>
              </a:r>
              <a:r>
                <a:rPr kumimoji="1" lang="ko-KR" altLang="en-US" sz="900" spc="-150" dirty="0">
                  <a:solidFill>
                    <a:schemeClr val="accent1">
                      <a:lumMod val="75000"/>
                    </a:schemeClr>
                  </a:solidFill>
                  <a:latin typeface="+mn-ea"/>
                  <a:cs typeface="굴림" pitchFamily="50" charset="-127"/>
                </a:rPr>
                <a:t>실무자</a:t>
              </a:r>
              <a:r>
                <a:rPr kumimoji="1" lang="en-US" altLang="ko-KR" sz="900" spc="-150" dirty="0">
                  <a:solidFill>
                    <a:schemeClr val="accent1">
                      <a:lumMod val="75000"/>
                    </a:schemeClr>
                  </a:solidFill>
                  <a:latin typeface="+mn-ea"/>
                  <a:cs typeface="굴림" pitchFamily="50" charset="-127"/>
                </a:rPr>
                <a:t>)</a:t>
              </a:r>
              <a:endParaRPr kumimoji="1" lang="ko-KR" altLang="ko-KR" sz="90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굴림" pitchFamily="50" charset="-127"/>
              </a:endParaRPr>
            </a:p>
          </p:txBody>
        </p:sp>
        <p:sp>
          <p:nvSpPr>
            <p:cNvPr id="378" name="AutoShape 88"/>
            <p:cNvSpPr>
              <a:spLocks noChangeArrowheads="1"/>
            </p:cNvSpPr>
            <p:nvPr/>
          </p:nvSpPr>
          <p:spPr bwMode="auto">
            <a:xfrm rot="16200000" flipH="1">
              <a:off x="7764978" y="4732016"/>
              <a:ext cx="247216" cy="1118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131 w 21600"/>
                <a:gd name="T13" fmla="*/ 3086 h 21600"/>
                <a:gd name="T14" fmla="*/ 18469 w 21600"/>
                <a:gd name="T15" fmla="*/ 1851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684" y="21600"/>
                  </a:lnTo>
                  <a:lnTo>
                    <a:pt x="18916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</a:endParaRPr>
            </a:p>
          </p:txBody>
        </p:sp>
        <p:grpSp>
          <p:nvGrpSpPr>
            <p:cNvPr id="379" name="Group 159"/>
            <p:cNvGrpSpPr>
              <a:grpSpLocks/>
            </p:cNvGrpSpPr>
            <p:nvPr/>
          </p:nvGrpSpPr>
          <p:grpSpPr bwMode="auto">
            <a:xfrm>
              <a:off x="5934048" y="5398094"/>
              <a:ext cx="1096149" cy="817186"/>
              <a:chOff x="4216" y="3500"/>
              <a:chExt cx="627" cy="476"/>
            </a:xfrm>
          </p:grpSpPr>
          <p:pic>
            <p:nvPicPr>
              <p:cNvPr id="474" name="Picture 895" descr="db6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4216" y="3500"/>
                <a:ext cx="627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75" name="AutoShape 62"/>
              <p:cNvSpPr>
                <a:spLocks noChangeArrowheads="1"/>
              </p:cNvSpPr>
              <p:nvPr/>
            </p:nvSpPr>
            <p:spPr bwMode="gray">
              <a:xfrm>
                <a:off x="4217" y="3709"/>
                <a:ext cx="618" cy="225"/>
              </a:xfrm>
              <a:prstGeom prst="rect">
                <a:avLst/>
              </a:prstGeom>
              <a:noFill/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latin typeface="+mn-ea"/>
                    <a:cs typeface="굴림" pitchFamily="50" charset="-127"/>
                  </a:rPr>
                  <a:t>교무업무 </a:t>
                </a:r>
                <a:r>
                  <a:rPr kumimoji="1" lang="en-US" altLang="ko-KR" sz="900" dirty="0">
                    <a:latin typeface="+mn-ea"/>
                    <a:cs typeface="굴림" pitchFamily="50" charset="-127"/>
                  </a:rPr>
                  <a:t>DB</a:t>
                </a: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</p:grpSp>
        <p:sp>
          <p:nvSpPr>
            <p:cNvPr id="380" name="AutoShape 411"/>
            <p:cNvSpPr>
              <a:spLocks noChangeArrowheads="1"/>
            </p:cNvSpPr>
            <p:nvPr/>
          </p:nvSpPr>
          <p:spPr bwMode="auto">
            <a:xfrm>
              <a:off x="5165099" y="3866852"/>
              <a:ext cx="291957" cy="2154436"/>
            </a:xfrm>
            <a:prstGeom prst="rect">
              <a:avLst/>
            </a:prstGeom>
            <a:solidFill>
              <a:srgbClr val="EAEAEA"/>
            </a:solidFill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dirty="0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내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dirty="0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부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dirty="0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dirty="0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계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dirty="0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허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dirty="0" err="1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브</a:t>
              </a:r>
              <a:endParaRPr kumimoji="1" lang="ko-KR" altLang="en-US" sz="1400" dirty="0">
                <a:solidFill>
                  <a:srgbClr val="000000"/>
                </a:solidFill>
                <a:latin typeface="+mn-ea"/>
                <a:cs typeface="굴림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400" dirty="0">
                <a:solidFill>
                  <a:srgbClr val="000000"/>
                </a:solidFill>
                <a:latin typeface="+mn-ea"/>
                <a:cs typeface="굴림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dirty="0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dirty="0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S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400" dirty="0">
                  <a:solidFill>
                    <a:srgbClr val="000000"/>
                  </a:solidFill>
                  <a:latin typeface="+mn-ea"/>
                  <a:cs typeface="굴림" pitchFamily="50" charset="-127"/>
                </a:rPr>
                <a:t>B</a:t>
              </a: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381" name="AutoShape 652"/>
            <p:cNvSpPr>
              <a:spLocks noChangeArrowheads="1"/>
            </p:cNvSpPr>
            <p:nvPr/>
          </p:nvSpPr>
          <p:spPr bwMode="auto">
            <a:xfrm>
              <a:off x="4923458" y="3429830"/>
              <a:ext cx="749622" cy="329621"/>
            </a:xfrm>
            <a:prstGeom prst="leftRightArrow">
              <a:avLst>
                <a:gd name="adj1" fmla="val 56407"/>
                <a:gd name="adj2" fmla="val 39350"/>
              </a:avLst>
            </a:prstGeom>
            <a:solidFill>
              <a:srgbClr val="C0C0C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106043" tIns="53021" rIns="106043" bIns="53021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382" name="Group 170"/>
            <p:cNvGrpSpPr>
              <a:grpSpLocks/>
            </p:cNvGrpSpPr>
            <p:nvPr/>
          </p:nvGrpSpPr>
          <p:grpSpPr bwMode="auto">
            <a:xfrm>
              <a:off x="7178785" y="5410110"/>
              <a:ext cx="1096147" cy="817186"/>
              <a:chOff x="4246" y="3500"/>
              <a:chExt cx="627" cy="476"/>
            </a:xfrm>
          </p:grpSpPr>
          <p:pic>
            <p:nvPicPr>
              <p:cNvPr id="472" name="Picture 895" descr="db6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4246" y="3500"/>
                <a:ext cx="627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73" name="AutoShape 62"/>
              <p:cNvSpPr>
                <a:spLocks noChangeArrowheads="1"/>
              </p:cNvSpPr>
              <p:nvPr/>
            </p:nvSpPr>
            <p:spPr bwMode="gray">
              <a:xfrm>
                <a:off x="4250" y="3709"/>
                <a:ext cx="618" cy="225"/>
              </a:xfrm>
              <a:prstGeom prst="rect">
                <a:avLst/>
              </a:prstGeom>
              <a:noFill/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latin typeface="+mn-ea"/>
                    <a:cs typeface="굴림" pitchFamily="50" charset="-127"/>
                  </a:rPr>
                  <a:t>행정업무 </a:t>
                </a:r>
                <a:r>
                  <a:rPr kumimoji="1" lang="en-US" altLang="ko-KR" sz="900" dirty="0">
                    <a:latin typeface="+mn-ea"/>
                    <a:cs typeface="굴림" pitchFamily="50" charset="-127"/>
                  </a:rPr>
                  <a:t>DB</a:t>
                </a: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</p:grpSp>
        <p:grpSp>
          <p:nvGrpSpPr>
            <p:cNvPr id="383" name="Group 173"/>
            <p:cNvGrpSpPr>
              <a:grpSpLocks/>
            </p:cNvGrpSpPr>
            <p:nvPr/>
          </p:nvGrpSpPr>
          <p:grpSpPr bwMode="auto">
            <a:xfrm>
              <a:off x="8423549" y="5384359"/>
              <a:ext cx="1096149" cy="817186"/>
              <a:chOff x="4216" y="3500"/>
              <a:chExt cx="627" cy="476"/>
            </a:xfrm>
          </p:grpSpPr>
          <p:pic>
            <p:nvPicPr>
              <p:cNvPr id="470" name="Picture 895" descr="db6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4216" y="3500"/>
                <a:ext cx="627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71" name="AutoShape 62"/>
              <p:cNvSpPr>
                <a:spLocks noChangeArrowheads="1"/>
              </p:cNvSpPr>
              <p:nvPr/>
            </p:nvSpPr>
            <p:spPr bwMode="gray">
              <a:xfrm>
                <a:off x="4217" y="3709"/>
                <a:ext cx="618" cy="225"/>
              </a:xfrm>
              <a:prstGeom prst="rect">
                <a:avLst/>
              </a:prstGeom>
              <a:noFill/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latin typeface="+mn-ea"/>
                    <a:cs typeface="굴림" pitchFamily="50" charset="-127"/>
                  </a:rPr>
                  <a:t>교원평가</a:t>
                </a:r>
                <a:r>
                  <a:rPr kumimoji="1" lang="en-US" altLang="ko-KR" sz="900" dirty="0">
                    <a:latin typeface="+mn-ea"/>
                    <a:cs typeface="굴림" pitchFamily="50" charset="-127"/>
                  </a:rPr>
                  <a:t>DB</a:t>
                </a: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</p:grpSp>
        <p:grpSp>
          <p:nvGrpSpPr>
            <p:cNvPr id="384" name="Group 108"/>
            <p:cNvGrpSpPr>
              <a:grpSpLocks/>
            </p:cNvGrpSpPr>
            <p:nvPr/>
          </p:nvGrpSpPr>
          <p:grpSpPr bwMode="auto">
            <a:xfrm>
              <a:off x="7128099" y="3368150"/>
              <a:ext cx="1255240" cy="515033"/>
              <a:chOff x="311" y="1887"/>
              <a:chExt cx="1287" cy="186"/>
            </a:xfrm>
          </p:grpSpPr>
          <p:pic>
            <p:nvPicPr>
              <p:cNvPr id="467" name="Picture 109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r="74094"/>
              <a:stretch>
                <a:fillRect/>
              </a:stretch>
            </p:blipFill>
            <p:spPr bwMode="auto">
              <a:xfrm>
                <a:off x="311" y="1887"/>
                <a:ext cx="501" cy="1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68" name="Picture 110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58960"/>
              <a:stretch>
                <a:fillRect/>
              </a:stretch>
            </p:blipFill>
            <p:spPr bwMode="auto">
              <a:xfrm>
                <a:off x="804" y="1887"/>
                <a:ext cx="794" cy="1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69" name="AutoShape 45"/>
              <p:cNvSpPr>
                <a:spLocks noChangeArrowheads="1"/>
              </p:cNvSpPr>
              <p:nvPr/>
            </p:nvSpPr>
            <p:spPr bwMode="auto">
              <a:xfrm>
                <a:off x="607" y="1947"/>
                <a:ext cx="693" cy="63"/>
              </a:xfrm>
              <a:prstGeom prst="roundRect">
                <a:avLst>
                  <a:gd name="adj" fmla="val 7648"/>
                </a:avLst>
              </a:prstGeom>
              <a:noFill/>
              <a:ln w="12700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100" dirty="0">
                    <a:latin typeface="+mn-ea"/>
                    <a:cs typeface="굴림" pitchFamily="50" charset="-127"/>
                  </a:rPr>
                  <a:t>학교행정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</p:grpSp>
        <p:grpSp>
          <p:nvGrpSpPr>
            <p:cNvPr id="385" name="Group 108"/>
            <p:cNvGrpSpPr>
              <a:grpSpLocks/>
            </p:cNvGrpSpPr>
            <p:nvPr/>
          </p:nvGrpSpPr>
          <p:grpSpPr bwMode="auto">
            <a:xfrm>
              <a:off x="8469003" y="3366434"/>
              <a:ext cx="1160834" cy="515033"/>
              <a:chOff x="311" y="1887"/>
              <a:chExt cx="1287" cy="186"/>
            </a:xfrm>
          </p:grpSpPr>
          <p:pic>
            <p:nvPicPr>
              <p:cNvPr id="464" name="Picture 109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r="74094"/>
              <a:stretch>
                <a:fillRect/>
              </a:stretch>
            </p:blipFill>
            <p:spPr bwMode="auto">
              <a:xfrm>
                <a:off x="311" y="1887"/>
                <a:ext cx="501" cy="1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65" name="Picture 110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58960"/>
              <a:stretch>
                <a:fillRect/>
              </a:stretch>
            </p:blipFill>
            <p:spPr bwMode="auto">
              <a:xfrm>
                <a:off x="804" y="1887"/>
                <a:ext cx="794" cy="1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66" name="AutoShape 45"/>
              <p:cNvSpPr>
                <a:spLocks noChangeArrowheads="1"/>
              </p:cNvSpPr>
              <p:nvPr/>
            </p:nvSpPr>
            <p:spPr bwMode="auto">
              <a:xfrm>
                <a:off x="608" y="1948"/>
                <a:ext cx="692" cy="63"/>
              </a:xfrm>
              <a:prstGeom prst="roundRect">
                <a:avLst>
                  <a:gd name="adj" fmla="val 7648"/>
                </a:avLst>
              </a:prstGeom>
              <a:noFill/>
              <a:ln w="12700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100" dirty="0">
                    <a:latin typeface="+mn-ea"/>
                    <a:cs typeface="굴림" pitchFamily="50" charset="-127"/>
                  </a:rPr>
                  <a:t>교무업무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</p:grpSp>
        <p:sp>
          <p:nvSpPr>
            <p:cNvPr id="386" name="AutoShape 184"/>
            <p:cNvSpPr>
              <a:spLocks noChangeArrowheads="1"/>
            </p:cNvSpPr>
            <p:nvPr/>
          </p:nvSpPr>
          <p:spPr bwMode="auto">
            <a:xfrm rot="5400000">
              <a:off x="7518506" y="4808189"/>
              <a:ext cx="403442" cy="764232"/>
            </a:xfrm>
            <a:prstGeom prst="right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D9D9D9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>
                <a:latin typeface="+mn-ea"/>
              </a:endParaRPr>
            </a:p>
          </p:txBody>
        </p:sp>
        <p:sp>
          <p:nvSpPr>
            <p:cNvPr id="387" name="Rectangle 185"/>
            <p:cNvSpPr>
              <a:spLocks noChangeArrowheads="1"/>
            </p:cNvSpPr>
            <p:nvPr/>
          </p:nvSpPr>
          <p:spPr bwMode="auto">
            <a:xfrm>
              <a:off x="5900830" y="5608986"/>
              <a:ext cx="65" cy="292387"/>
            </a:xfrm>
            <a:prstGeom prst="rect">
              <a:avLst/>
            </a:prstGeom>
            <a:noFill/>
            <a:ln w="12700" algn="ctr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>
                <a:latin typeface="+mn-ea"/>
              </a:endParaRPr>
            </a:p>
          </p:txBody>
        </p:sp>
        <p:grpSp>
          <p:nvGrpSpPr>
            <p:cNvPr id="388" name="Group 186"/>
            <p:cNvGrpSpPr>
              <a:grpSpLocks/>
            </p:cNvGrpSpPr>
            <p:nvPr/>
          </p:nvGrpSpPr>
          <p:grpSpPr bwMode="auto">
            <a:xfrm>
              <a:off x="849298" y="5063321"/>
              <a:ext cx="1473772" cy="861822"/>
              <a:chOff x="798" y="3266"/>
              <a:chExt cx="889" cy="502"/>
            </a:xfrm>
          </p:grpSpPr>
          <p:sp>
            <p:nvSpPr>
              <p:cNvPr id="453" name="AutoShape 37"/>
              <p:cNvSpPr>
                <a:spLocks noChangeArrowheads="1"/>
              </p:cNvSpPr>
              <p:nvPr/>
            </p:nvSpPr>
            <p:spPr bwMode="auto">
              <a:xfrm>
                <a:off x="817" y="3277"/>
                <a:ext cx="851" cy="467"/>
              </a:xfrm>
              <a:prstGeom prst="roundRect">
                <a:avLst>
                  <a:gd name="adj" fmla="val 0"/>
                </a:avLst>
              </a:prstGeom>
              <a:solidFill>
                <a:srgbClr val="E2E2E2"/>
              </a:solidFill>
              <a:ln w="15875" algn="ctr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54" name="AutoShape 42"/>
              <p:cNvSpPr>
                <a:spLocks noChangeArrowheads="1"/>
              </p:cNvSpPr>
              <p:nvPr/>
            </p:nvSpPr>
            <p:spPr bwMode="auto">
              <a:xfrm>
                <a:off x="840" y="3304"/>
                <a:ext cx="798" cy="126"/>
              </a:xfrm>
              <a:prstGeom prst="roundRect">
                <a:avLst>
                  <a:gd name="adj" fmla="val 2644"/>
                </a:avLst>
              </a:prstGeom>
              <a:solidFill>
                <a:srgbClr val="F8F8F8"/>
              </a:solidFill>
              <a:ln w="15875" algn="ctr">
                <a:noFill/>
                <a:round/>
                <a:headEnd/>
                <a:tailEnd/>
              </a:ln>
            </p:spPr>
            <p:txBody>
              <a:bodyPr vert="horz" wrap="none" lIns="0" tIns="45715" rIns="0" bIns="45715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55" name="AutoShape 88"/>
              <p:cNvSpPr>
                <a:spLocks noChangeArrowheads="1"/>
              </p:cNvSpPr>
              <p:nvPr/>
            </p:nvSpPr>
            <p:spPr bwMode="auto">
              <a:xfrm rot="16200000" flipH="1">
                <a:off x="803" y="3329"/>
                <a:ext cx="148" cy="7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3131 w 21600"/>
                  <a:gd name="T13" fmla="*/ 3086 h 21600"/>
                  <a:gd name="T14" fmla="*/ 18469 w 21600"/>
                  <a:gd name="T15" fmla="*/ 18514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684" y="21600"/>
                    </a:lnTo>
                    <a:lnTo>
                      <a:pt x="18916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n-ea"/>
                </a:endParaRPr>
              </a:p>
            </p:txBody>
          </p:sp>
          <p:sp>
            <p:nvSpPr>
              <p:cNvPr id="456" name="AutoShape 44"/>
              <p:cNvSpPr>
                <a:spLocks noChangeArrowheads="1"/>
              </p:cNvSpPr>
              <p:nvPr/>
            </p:nvSpPr>
            <p:spPr bwMode="auto">
              <a:xfrm>
                <a:off x="852" y="3336"/>
                <a:ext cx="724" cy="83"/>
              </a:xfrm>
              <a:prstGeom prst="roundRect">
                <a:avLst>
                  <a:gd name="adj" fmla="val 5833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solidFill>
                      <a:srgbClr val="003399"/>
                    </a:solidFill>
                    <a:latin typeface="+mn-ea"/>
                    <a:cs typeface="굴림" pitchFamily="50" charset="-127"/>
                  </a:rPr>
                  <a:t>교원능력개발평가소개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57" name="AutoShape 42"/>
              <p:cNvSpPr>
                <a:spLocks noChangeArrowheads="1"/>
              </p:cNvSpPr>
              <p:nvPr/>
            </p:nvSpPr>
            <p:spPr bwMode="auto">
              <a:xfrm>
                <a:off x="840" y="3444"/>
                <a:ext cx="798" cy="125"/>
              </a:xfrm>
              <a:prstGeom prst="roundRect">
                <a:avLst>
                  <a:gd name="adj" fmla="val 2644"/>
                </a:avLst>
              </a:prstGeom>
              <a:solidFill>
                <a:srgbClr val="F8F8F8"/>
              </a:solidFill>
              <a:ln w="15875" algn="ctr">
                <a:noFill/>
                <a:round/>
                <a:headEnd/>
                <a:tailEnd/>
              </a:ln>
            </p:spPr>
            <p:txBody>
              <a:bodyPr vert="horz" wrap="none" lIns="0" tIns="45715" rIns="0" bIns="45715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58" name="AutoShape 88"/>
              <p:cNvSpPr>
                <a:spLocks noChangeArrowheads="1"/>
              </p:cNvSpPr>
              <p:nvPr/>
            </p:nvSpPr>
            <p:spPr bwMode="auto">
              <a:xfrm rot="16200000" flipH="1">
                <a:off x="804" y="3470"/>
                <a:ext cx="145" cy="7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3131 w 21600"/>
                  <a:gd name="T13" fmla="*/ 3086 h 21600"/>
                  <a:gd name="T14" fmla="*/ 18469 w 21600"/>
                  <a:gd name="T15" fmla="*/ 18514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684" y="21600"/>
                    </a:lnTo>
                    <a:lnTo>
                      <a:pt x="18916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n-ea"/>
                </a:endParaRPr>
              </a:p>
            </p:txBody>
          </p:sp>
          <p:sp>
            <p:nvSpPr>
              <p:cNvPr id="459" name="AutoShape 44"/>
              <p:cNvSpPr>
                <a:spLocks noChangeArrowheads="1"/>
              </p:cNvSpPr>
              <p:nvPr/>
            </p:nvSpPr>
            <p:spPr bwMode="auto">
              <a:xfrm>
                <a:off x="847" y="3473"/>
                <a:ext cx="724" cy="83"/>
              </a:xfrm>
              <a:prstGeom prst="roundRect">
                <a:avLst>
                  <a:gd name="adj" fmla="val 5833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solidFill>
                      <a:srgbClr val="003399"/>
                    </a:solidFill>
                    <a:latin typeface="+mn-ea"/>
                    <a:cs typeface="굴림" pitchFamily="50" charset="-127"/>
                  </a:rPr>
                  <a:t>만족도조사 참여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60" name="AutoShape 42"/>
              <p:cNvSpPr>
                <a:spLocks noChangeArrowheads="1"/>
              </p:cNvSpPr>
              <p:nvPr/>
            </p:nvSpPr>
            <p:spPr bwMode="auto">
              <a:xfrm>
                <a:off x="841" y="3587"/>
                <a:ext cx="798" cy="125"/>
              </a:xfrm>
              <a:prstGeom prst="roundRect">
                <a:avLst>
                  <a:gd name="adj" fmla="val 2644"/>
                </a:avLst>
              </a:prstGeom>
              <a:solidFill>
                <a:srgbClr val="F8F8F8"/>
              </a:solidFill>
              <a:ln w="15875" algn="ctr">
                <a:noFill/>
                <a:round/>
                <a:headEnd/>
                <a:tailEnd/>
              </a:ln>
            </p:spPr>
            <p:txBody>
              <a:bodyPr vert="horz" wrap="none" lIns="0" tIns="45715" rIns="0" bIns="45715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61" name="AutoShape 88"/>
              <p:cNvSpPr>
                <a:spLocks noChangeArrowheads="1"/>
              </p:cNvSpPr>
              <p:nvPr/>
            </p:nvSpPr>
            <p:spPr bwMode="auto">
              <a:xfrm rot="16200000" flipH="1">
                <a:off x="805" y="3613"/>
                <a:ext cx="144" cy="7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3131 w 21600"/>
                  <a:gd name="T13" fmla="*/ 3086 h 21600"/>
                  <a:gd name="T14" fmla="*/ 18469 w 21600"/>
                  <a:gd name="T15" fmla="*/ 18514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684" y="21600"/>
                    </a:lnTo>
                    <a:lnTo>
                      <a:pt x="18916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n-ea"/>
                </a:endParaRPr>
              </a:p>
            </p:txBody>
          </p:sp>
          <p:sp>
            <p:nvSpPr>
              <p:cNvPr id="462" name="AutoShape 44"/>
              <p:cNvSpPr>
                <a:spLocks noChangeArrowheads="1"/>
              </p:cNvSpPr>
              <p:nvPr/>
            </p:nvSpPr>
            <p:spPr bwMode="auto">
              <a:xfrm>
                <a:off x="904" y="3616"/>
                <a:ext cx="724" cy="83"/>
              </a:xfrm>
              <a:prstGeom prst="roundRect">
                <a:avLst>
                  <a:gd name="adj" fmla="val 5833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solidFill>
                      <a:srgbClr val="003399"/>
                    </a:solidFill>
                    <a:latin typeface="+mn-ea"/>
                    <a:cs typeface="굴림" pitchFamily="50" charset="-127"/>
                  </a:rPr>
                  <a:t>공지사항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63" name="Rectangle 1084"/>
              <p:cNvSpPr>
                <a:spLocks noChangeArrowheads="1"/>
              </p:cNvSpPr>
              <p:nvPr/>
            </p:nvSpPr>
            <p:spPr bwMode="auto">
              <a:xfrm>
                <a:off x="798" y="3266"/>
                <a:ext cx="889" cy="502"/>
              </a:xfrm>
              <a:prstGeom prst="roundRect">
                <a:avLst>
                  <a:gd name="adj" fmla="val 4181"/>
                </a:avLst>
              </a:prstGeom>
              <a:noFill/>
              <a:ln w="19050">
                <a:solidFill>
                  <a:srgbClr val="CC3300"/>
                </a:solidFill>
                <a:prstDash val="sysDot"/>
                <a:round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</p:grpSp>
        <p:grpSp>
          <p:nvGrpSpPr>
            <p:cNvPr id="389" name="Group 198"/>
            <p:cNvGrpSpPr>
              <a:grpSpLocks/>
            </p:cNvGrpSpPr>
            <p:nvPr/>
          </p:nvGrpSpPr>
          <p:grpSpPr bwMode="auto">
            <a:xfrm>
              <a:off x="2686815" y="5061605"/>
              <a:ext cx="1473770" cy="861822"/>
              <a:chOff x="2633" y="3271"/>
              <a:chExt cx="889" cy="502"/>
            </a:xfrm>
          </p:grpSpPr>
          <p:sp>
            <p:nvSpPr>
              <p:cNvPr id="442" name="AutoShape 37"/>
              <p:cNvSpPr>
                <a:spLocks noChangeArrowheads="1"/>
              </p:cNvSpPr>
              <p:nvPr/>
            </p:nvSpPr>
            <p:spPr bwMode="auto">
              <a:xfrm>
                <a:off x="2652" y="3282"/>
                <a:ext cx="851" cy="467"/>
              </a:xfrm>
              <a:prstGeom prst="roundRect">
                <a:avLst>
                  <a:gd name="adj" fmla="val 0"/>
                </a:avLst>
              </a:prstGeom>
              <a:solidFill>
                <a:srgbClr val="E2E2E2"/>
              </a:solidFill>
              <a:ln w="15875" algn="ctr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43" name="AutoShape 42"/>
              <p:cNvSpPr>
                <a:spLocks noChangeArrowheads="1"/>
              </p:cNvSpPr>
              <p:nvPr/>
            </p:nvSpPr>
            <p:spPr bwMode="auto">
              <a:xfrm>
                <a:off x="2697" y="3309"/>
                <a:ext cx="798" cy="126"/>
              </a:xfrm>
              <a:prstGeom prst="roundRect">
                <a:avLst>
                  <a:gd name="adj" fmla="val 2644"/>
                </a:avLst>
              </a:prstGeom>
              <a:solidFill>
                <a:srgbClr val="F8F8F8"/>
              </a:solidFill>
              <a:ln w="15875" algn="ctr">
                <a:noFill/>
                <a:round/>
                <a:headEnd/>
                <a:tailEnd/>
              </a:ln>
            </p:spPr>
            <p:txBody>
              <a:bodyPr vert="horz" wrap="none" lIns="0" tIns="45715" rIns="0" bIns="45715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44" name="AutoShape 88"/>
              <p:cNvSpPr>
                <a:spLocks noChangeArrowheads="1"/>
              </p:cNvSpPr>
              <p:nvPr/>
            </p:nvSpPr>
            <p:spPr bwMode="auto">
              <a:xfrm rot="16200000" flipH="1">
                <a:off x="2638" y="3334"/>
                <a:ext cx="148" cy="7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3131 w 21600"/>
                  <a:gd name="T13" fmla="*/ 3086 h 21600"/>
                  <a:gd name="T14" fmla="*/ 18469 w 21600"/>
                  <a:gd name="T15" fmla="*/ 18514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684" y="21600"/>
                    </a:lnTo>
                    <a:lnTo>
                      <a:pt x="18916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n-ea"/>
                </a:endParaRPr>
              </a:p>
            </p:txBody>
          </p:sp>
          <p:sp>
            <p:nvSpPr>
              <p:cNvPr id="445" name="AutoShape 44"/>
              <p:cNvSpPr>
                <a:spLocks noChangeArrowheads="1"/>
              </p:cNvSpPr>
              <p:nvPr/>
            </p:nvSpPr>
            <p:spPr bwMode="auto">
              <a:xfrm>
                <a:off x="2744" y="3341"/>
                <a:ext cx="724" cy="83"/>
              </a:xfrm>
              <a:prstGeom prst="roundRect">
                <a:avLst>
                  <a:gd name="adj" fmla="val 5833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solidFill>
                      <a:srgbClr val="003399"/>
                    </a:solidFill>
                    <a:latin typeface="+mn-ea"/>
                    <a:cs typeface="굴림" pitchFamily="50" charset="-127"/>
                  </a:rPr>
                  <a:t>교원능력개발평가소개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46" name="AutoShape 42"/>
              <p:cNvSpPr>
                <a:spLocks noChangeArrowheads="1"/>
              </p:cNvSpPr>
              <p:nvPr/>
            </p:nvSpPr>
            <p:spPr bwMode="auto">
              <a:xfrm>
                <a:off x="2697" y="3449"/>
                <a:ext cx="798" cy="125"/>
              </a:xfrm>
              <a:prstGeom prst="roundRect">
                <a:avLst>
                  <a:gd name="adj" fmla="val 2644"/>
                </a:avLst>
              </a:prstGeom>
              <a:solidFill>
                <a:srgbClr val="F8F8F8"/>
              </a:solidFill>
              <a:ln w="15875" algn="ctr">
                <a:noFill/>
                <a:round/>
                <a:headEnd/>
                <a:tailEnd/>
              </a:ln>
            </p:spPr>
            <p:txBody>
              <a:bodyPr vert="horz" wrap="none" lIns="0" tIns="45715" rIns="0" bIns="45715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47" name="AutoShape 88"/>
              <p:cNvSpPr>
                <a:spLocks noChangeArrowheads="1"/>
              </p:cNvSpPr>
              <p:nvPr/>
            </p:nvSpPr>
            <p:spPr bwMode="auto">
              <a:xfrm rot="16200000" flipH="1">
                <a:off x="2639" y="3475"/>
                <a:ext cx="145" cy="7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3131 w 21600"/>
                  <a:gd name="T13" fmla="*/ 3086 h 21600"/>
                  <a:gd name="T14" fmla="*/ 18469 w 21600"/>
                  <a:gd name="T15" fmla="*/ 18514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684" y="21600"/>
                    </a:lnTo>
                    <a:lnTo>
                      <a:pt x="18916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n-ea"/>
                </a:endParaRPr>
              </a:p>
            </p:txBody>
          </p:sp>
          <p:sp>
            <p:nvSpPr>
              <p:cNvPr id="448" name="AutoShape 44"/>
              <p:cNvSpPr>
                <a:spLocks noChangeArrowheads="1"/>
              </p:cNvSpPr>
              <p:nvPr/>
            </p:nvSpPr>
            <p:spPr bwMode="auto">
              <a:xfrm>
                <a:off x="2739" y="3478"/>
                <a:ext cx="724" cy="83"/>
              </a:xfrm>
              <a:prstGeom prst="roundRect">
                <a:avLst>
                  <a:gd name="adj" fmla="val 5833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solidFill>
                      <a:srgbClr val="003399"/>
                    </a:solidFill>
                    <a:latin typeface="+mn-ea"/>
                    <a:cs typeface="굴림" pitchFamily="50" charset="-127"/>
                  </a:rPr>
                  <a:t>의견</a:t>
                </a:r>
                <a:r>
                  <a:rPr kumimoji="1" lang="en-US" altLang="ko-KR" sz="900" dirty="0">
                    <a:solidFill>
                      <a:srgbClr val="003399"/>
                    </a:solidFill>
                    <a:latin typeface="+mn-ea"/>
                    <a:cs typeface="굴림" pitchFamily="50" charset="-127"/>
                  </a:rPr>
                  <a:t>/</a:t>
                </a:r>
                <a:r>
                  <a:rPr kumimoji="1" lang="ko-KR" altLang="en-US" sz="900" dirty="0">
                    <a:solidFill>
                      <a:srgbClr val="003399"/>
                    </a:solidFill>
                    <a:latin typeface="+mn-ea"/>
                    <a:cs typeface="굴림" pitchFamily="50" charset="-127"/>
                  </a:rPr>
                  <a:t>만족도조사 참여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49" name="AutoShape 42"/>
              <p:cNvSpPr>
                <a:spLocks noChangeArrowheads="1"/>
              </p:cNvSpPr>
              <p:nvPr/>
            </p:nvSpPr>
            <p:spPr bwMode="auto">
              <a:xfrm>
                <a:off x="2675" y="3592"/>
                <a:ext cx="798" cy="125"/>
              </a:xfrm>
              <a:prstGeom prst="roundRect">
                <a:avLst>
                  <a:gd name="adj" fmla="val 2644"/>
                </a:avLst>
              </a:prstGeom>
              <a:solidFill>
                <a:srgbClr val="F8F8F8"/>
              </a:solidFill>
              <a:ln w="15875" algn="ctr">
                <a:noFill/>
                <a:round/>
                <a:headEnd/>
                <a:tailEnd/>
              </a:ln>
            </p:spPr>
            <p:txBody>
              <a:bodyPr vert="horz" wrap="none" lIns="0" tIns="45715" rIns="0" bIns="45715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50" name="AutoShape 88"/>
              <p:cNvSpPr>
                <a:spLocks noChangeArrowheads="1"/>
              </p:cNvSpPr>
              <p:nvPr/>
            </p:nvSpPr>
            <p:spPr bwMode="auto">
              <a:xfrm rot="16200000" flipH="1">
                <a:off x="2640" y="3618"/>
                <a:ext cx="144" cy="7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3131 w 21600"/>
                  <a:gd name="T13" fmla="*/ 3086 h 21600"/>
                  <a:gd name="T14" fmla="*/ 18469 w 21600"/>
                  <a:gd name="T15" fmla="*/ 18514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684" y="21600"/>
                    </a:lnTo>
                    <a:lnTo>
                      <a:pt x="18916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latin typeface="+mn-ea"/>
                </a:endParaRPr>
              </a:p>
            </p:txBody>
          </p:sp>
          <p:sp>
            <p:nvSpPr>
              <p:cNvPr id="451" name="AutoShape 44"/>
              <p:cNvSpPr>
                <a:spLocks noChangeArrowheads="1"/>
              </p:cNvSpPr>
              <p:nvPr/>
            </p:nvSpPr>
            <p:spPr bwMode="auto">
              <a:xfrm>
                <a:off x="2755" y="3621"/>
                <a:ext cx="724" cy="83"/>
              </a:xfrm>
              <a:prstGeom prst="roundRect">
                <a:avLst>
                  <a:gd name="adj" fmla="val 5833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900" dirty="0">
                    <a:solidFill>
                      <a:srgbClr val="003399"/>
                    </a:solidFill>
                    <a:latin typeface="+mn-ea"/>
                    <a:cs typeface="굴림" pitchFamily="50" charset="-127"/>
                  </a:rPr>
                  <a:t>공지사항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  <p:sp>
            <p:nvSpPr>
              <p:cNvPr id="452" name="Rectangle 1084"/>
              <p:cNvSpPr>
                <a:spLocks noChangeArrowheads="1"/>
              </p:cNvSpPr>
              <p:nvPr/>
            </p:nvSpPr>
            <p:spPr bwMode="auto">
              <a:xfrm>
                <a:off x="2633" y="3271"/>
                <a:ext cx="889" cy="502"/>
              </a:xfrm>
              <a:prstGeom prst="roundRect">
                <a:avLst>
                  <a:gd name="adj" fmla="val 4181"/>
                </a:avLst>
              </a:prstGeom>
              <a:noFill/>
              <a:ln w="19050">
                <a:solidFill>
                  <a:srgbClr val="CC3300"/>
                </a:solidFill>
                <a:prstDash val="sysDot"/>
                <a:round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ko-KR" dirty="0">
                  <a:latin typeface="+mn-ea"/>
                  <a:cs typeface="굴림" pitchFamily="50" charset="-127"/>
                </a:endParaRPr>
              </a:p>
            </p:txBody>
          </p:sp>
        </p:grpSp>
        <p:sp>
          <p:nvSpPr>
            <p:cNvPr id="391" name="모서리가 둥근 직사각형 390"/>
            <p:cNvSpPr/>
            <p:nvPr/>
          </p:nvSpPr>
          <p:spPr>
            <a:xfrm>
              <a:off x="586539" y="4965645"/>
              <a:ext cx="3805604" cy="1036117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7" rIns="91436" bIns="45717"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392" name="모서리가 둥근 직사각형 391"/>
            <p:cNvSpPr/>
            <p:nvPr/>
          </p:nvSpPr>
          <p:spPr>
            <a:xfrm>
              <a:off x="5798794" y="4382356"/>
              <a:ext cx="3831044" cy="565970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7" rIns="91436" bIns="45717"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pic>
          <p:nvPicPr>
            <p:cNvPr id="393" name="Picture 64" descr="User"/>
            <p:cNvPicPr>
              <a:picLocks noChangeAspect="1" noChangeArrowheads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5473" y="1047339"/>
              <a:ext cx="320571" cy="347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94" name="그룹 393"/>
            <p:cNvGrpSpPr/>
            <p:nvPr/>
          </p:nvGrpSpPr>
          <p:grpSpPr>
            <a:xfrm>
              <a:off x="1863016" y="1013085"/>
              <a:ext cx="655476" cy="399691"/>
              <a:chOff x="1460048" y="8684957"/>
              <a:chExt cx="655477" cy="362817"/>
            </a:xfrm>
          </p:grpSpPr>
          <p:pic>
            <p:nvPicPr>
              <p:cNvPr id="429" name="Picture 110" descr="Sleek_XP_043"/>
              <p:cNvPicPr>
                <a:picLocks noChangeAspect="1" noChangeArrowheads="1"/>
              </p:cNvPicPr>
              <p:nvPr/>
            </p:nvPicPr>
            <p:blipFill>
              <a:blip r:embed="rId16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7696" y="8684957"/>
                <a:ext cx="367829" cy="361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0" name="Picture 112" descr="Sleek_XP_039"/>
              <p:cNvPicPr>
                <a:picLocks noChangeAspect="1" noChangeArrowheads="1"/>
              </p:cNvPicPr>
              <p:nvPr/>
            </p:nvPicPr>
            <p:blipFill>
              <a:blip r:embed="rId17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0048" y="8684957"/>
                <a:ext cx="367829" cy="3628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95" name="Picture 70" descr="Administrator"/>
            <p:cNvPicPr>
              <a:picLocks noChangeAspect="1" noChangeArrowheads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8930" y="1032163"/>
              <a:ext cx="355869" cy="386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6" name="Picture 70" descr="Administrator"/>
            <p:cNvPicPr>
              <a:picLocks noChangeAspect="1" noChangeArrowheads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4624" y="1032163"/>
              <a:ext cx="355869" cy="386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7" name="AutoShape 45"/>
            <p:cNvSpPr>
              <a:spLocks noChangeArrowheads="1"/>
            </p:cNvSpPr>
            <p:nvPr/>
          </p:nvSpPr>
          <p:spPr bwMode="auto">
            <a:xfrm>
              <a:off x="2701111" y="3763412"/>
              <a:ext cx="1516549" cy="175826"/>
            </a:xfrm>
            <a:prstGeom prst="roundRect">
              <a:avLst>
                <a:gd name="adj" fmla="val 7648"/>
              </a:avLst>
            </a:prstGeom>
            <a:noFill/>
            <a:ln w="12700" algn="ctr">
              <a:noFill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100" dirty="0">
                  <a:latin typeface="+mn-ea"/>
                  <a:cs typeface="굴림" pitchFamily="50" charset="-127"/>
                </a:rPr>
                <a:t>학생 의견</a:t>
              </a:r>
              <a:r>
                <a:rPr kumimoji="1" lang="en-US" altLang="ko-KR" sz="1100" dirty="0">
                  <a:latin typeface="+mn-ea"/>
                  <a:cs typeface="굴림" pitchFamily="50" charset="-127"/>
                </a:rPr>
                <a:t>/</a:t>
              </a:r>
              <a:r>
                <a:rPr kumimoji="1" lang="ko-KR" altLang="en-US" sz="1100" dirty="0">
                  <a:latin typeface="+mn-ea"/>
                  <a:cs typeface="굴림" pitchFamily="50" charset="-127"/>
                </a:rPr>
                <a:t>만족도조사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sp>
          <p:nvSpPr>
            <p:cNvPr id="402" name="AutoShape 42"/>
            <p:cNvSpPr>
              <a:spLocks noChangeArrowheads="1"/>
            </p:cNvSpPr>
            <p:nvPr/>
          </p:nvSpPr>
          <p:spPr bwMode="auto">
            <a:xfrm>
              <a:off x="5961112" y="4687640"/>
              <a:ext cx="1716776" cy="212880"/>
            </a:xfrm>
            <a:prstGeom prst="roundRect">
              <a:avLst>
                <a:gd name="adj" fmla="val 2644"/>
              </a:avLst>
            </a:prstGeom>
            <a:solidFill>
              <a:srgbClr val="F8F8F8"/>
            </a:solidFill>
            <a:ln w="15875" algn="ctr">
              <a:noFill/>
              <a:round/>
              <a:headEnd/>
              <a:tailEnd/>
            </a:ln>
          </p:spPr>
          <p:txBody>
            <a:bodyPr vert="horz" wrap="none" lIns="0" tIns="45715" rIns="0" bIns="45715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(</a:t>
              </a:r>
              <a:r>
                <a:rPr kumimoji="1" lang="ko-KR" altLang="en-US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교원</a:t>
              </a:r>
              <a:r>
                <a:rPr kumimoji="1" lang="en-US" altLang="ko-KR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)</a:t>
              </a:r>
              <a:r>
                <a:rPr kumimoji="1" lang="ko-KR" altLang="en-US" sz="900" dirty="0">
                  <a:solidFill>
                    <a:srgbClr val="003399"/>
                  </a:solidFill>
                  <a:latin typeface="+mn-ea"/>
                  <a:cs typeface="굴림" pitchFamily="50" charset="-127"/>
                </a:rPr>
                <a:t>교원능력개발평가관리</a:t>
              </a:r>
              <a:endParaRPr kumimoji="1" lang="ko-KR" altLang="ko-KR" sz="900" strike="sngStrike" dirty="0">
                <a:solidFill>
                  <a:schemeClr val="accent1">
                    <a:lumMod val="75000"/>
                  </a:schemeClr>
                </a:solidFill>
                <a:latin typeface="+mn-ea"/>
                <a:cs typeface="굴림" pitchFamily="50" charset="-127"/>
              </a:endParaRPr>
            </a:p>
          </p:txBody>
        </p:sp>
        <p:sp>
          <p:nvSpPr>
            <p:cNvPr id="403" name="AutoShape 184"/>
            <p:cNvSpPr>
              <a:spLocks noChangeArrowheads="1"/>
            </p:cNvSpPr>
            <p:nvPr/>
          </p:nvSpPr>
          <p:spPr bwMode="auto">
            <a:xfrm rot="5400000">
              <a:off x="1244963" y="4152559"/>
              <a:ext cx="403442" cy="764232"/>
            </a:xfrm>
            <a:prstGeom prst="right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D9D9D9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>
                <a:latin typeface="+mn-ea"/>
              </a:endParaRPr>
            </a:p>
          </p:txBody>
        </p:sp>
        <p:sp>
          <p:nvSpPr>
            <p:cNvPr id="404" name="AutoShape 184"/>
            <p:cNvSpPr>
              <a:spLocks noChangeArrowheads="1"/>
            </p:cNvSpPr>
            <p:nvPr/>
          </p:nvSpPr>
          <p:spPr bwMode="auto">
            <a:xfrm rot="5400000">
              <a:off x="3289043" y="4152559"/>
              <a:ext cx="403442" cy="764232"/>
            </a:xfrm>
            <a:prstGeom prst="right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D9D9D9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>
                <a:latin typeface="+mn-ea"/>
              </a:endParaRPr>
            </a:p>
          </p:txBody>
        </p:sp>
        <p:sp>
          <p:nvSpPr>
            <p:cNvPr id="406" name="AutoShape 37"/>
            <p:cNvSpPr>
              <a:spLocks noChangeArrowheads="1"/>
            </p:cNvSpPr>
            <p:nvPr/>
          </p:nvSpPr>
          <p:spPr bwMode="auto">
            <a:xfrm>
              <a:off x="279450" y="2383584"/>
              <a:ext cx="4595162" cy="380175"/>
            </a:xfrm>
            <a:prstGeom prst="roundRect">
              <a:avLst>
                <a:gd name="adj" fmla="val 0"/>
              </a:avLst>
            </a:prstGeom>
            <a:solidFill>
              <a:srgbClr val="E2E2E2"/>
            </a:solidFill>
            <a:ln w="15875" algn="ctr">
              <a:noFill/>
              <a:round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407" name="Group 40"/>
            <p:cNvGrpSpPr>
              <a:grpSpLocks/>
            </p:cNvGrpSpPr>
            <p:nvPr/>
          </p:nvGrpSpPr>
          <p:grpSpPr bwMode="auto">
            <a:xfrm>
              <a:off x="272480" y="1988840"/>
              <a:ext cx="4608757" cy="312453"/>
              <a:chOff x="1016" y="1366"/>
              <a:chExt cx="1652" cy="245"/>
            </a:xfrm>
          </p:grpSpPr>
          <p:pic>
            <p:nvPicPr>
              <p:cNvPr id="426" name="Picture 109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r="74094"/>
              <a:stretch>
                <a:fillRect/>
              </a:stretch>
            </p:blipFill>
            <p:spPr bwMode="auto">
              <a:xfrm>
                <a:off x="1016" y="1366"/>
                <a:ext cx="832" cy="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7" name="Picture 110" descr="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58960"/>
              <a:stretch>
                <a:fillRect/>
              </a:stretch>
            </p:blipFill>
            <p:spPr bwMode="auto">
              <a:xfrm>
                <a:off x="1792" y="1366"/>
                <a:ext cx="876" cy="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28" name="AutoShape 45"/>
              <p:cNvSpPr>
                <a:spLocks noChangeArrowheads="1"/>
              </p:cNvSpPr>
              <p:nvPr/>
            </p:nvSpPr>
            <p:spPr bwMode="auto">
              <a:xfrm>
                <a:off x="1191" y="1411"/>
                <a:ext cx="1245" cy="150"/>
              </a:xfrm>
              <a:prstGeom prst="roundRect">
                <a:avLst>
                  <a:gd name="adj" fmla="val 7648"/>
                </a:avLst>
              </a:prstGeom>
              <a:noFill/>
              <a:ln w="12700" algn="ctr">
                <a:noFill/>
                <a:round/>
                <a:headEnd/>
                <a:tailEnd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200" dirty="0" err="1">
                    <a:latin typeface="+mn-ea"/>
                    <a:cs typeface="굴림" pitchFamily="50" charset="-127"/>
                  </a:rPr>
                  <a:t>에듀로</a:t>
                </a:r>
                <a:endParaRPr kumimoji="1" lang="ko-KR" altLang="en-US" dirty="0">
                  <a:latin typeface="+mn-ea"/>
                  <a:cs typeface="굴림" pitchFamily="50" charset="-127"/>
                </a:endParaRPr>
              </a:p>
            </p:txBody>
          </p:sp>
        </p:grpSp>
        <p:sp>
          <p:nvSpPr>
            <p:cNvPr id="408" name="AutoShape 36"/>
            <p:cNvSpPr>
              <a:spLocks noChangeArrowheads="1"/>
            </p:cNvSpPr>
            <p:nvPr/>
          </p:nvSpPr>
          <p:spPr bwMode="auto">
            <a:xfrm>
              <a:off x="274227" y="2275542"/>
              <a:ext cx="4607009" cy="139058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rgbClr val="B8B8B8"/>
                </a:gs>
                <a:gs pos="100000">
                  <a:srgbClr val="E2E2E2"/>
                </a:gs>
              </a:gsLst>
              <a:lin ang="5400000" scaled="1"/>
            </a:gradFill>
            <a:ln w="15875" algn="ctr">
              <a:noFill/>
              <a:round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409" name="Group 118"/>
            <p:cNvGrpSpPr>
              <a:grpSpLocks/>
            </p:cNvGrpSpPr>
            <p:nvPr/>
          </p:nvGrpSpPr>
          <p:grpSpPr bwMode="auto">
            <a:xfrm>
              <a:off x="616135" y="2399005"/>
              <a:ext cx="1101668" cy="273279"/>
              <a:chOff x="1337" y="3856"/>
              <a:chExt cx="1740" cy="527"/>
            </a:xfrm>
          </p:grpSpPr>
          <p:pic>
            <p:nvPicPr>
              <p:cNvPr id="423" name="Picture 119" descr="0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36015" t="54559" r="57880" b="3918"/>
              <a:stretch>
                <a:fillRect/>
              </a:stretch>
            </p:blipFill>
            <p:spPr bwMode="gray">
              <a:xfrm>
                <a:off x="1337" y="3856"/>
                <a:ext cx="88" cy="5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4" name="Picture 120" descr="0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58716" t="54559" r="35695" b="3918"/>
              <a:stretch>
                <a:fillRect/>
              </a:stretch>
            </p:blipFill>
            <p:spPr bwMode="gray">
              <a:xfrm>
                <a:off x="3012" y="3896"/>
                <a:ext cx="65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5" name="Picture 121" descr="0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40401" t="54559" r="38188" b="3918"/>
              <a:stretch>
                <a:fillRect/>
              </a:stretch>
            </p:blipFill>
            <p:spPr bwMode="gray">
              <a:xfrm>
                <a:off x="1421" y="3856"/>
                <a:ext cx="1656" cy="5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10" name="AutoShape 411"/>
            <p:cNvSpPr>
              <a:spLocks noChangeArrowheads="1"/>
            </p:cNvSpPr>
            <p:nvPr/>
          </p:nvSpPr>
          <p:spPr bwMode="auto">
            <a:xfrm>
              <a:off x="662696" y="2453067"/>
              <a:ext cx="961688" cy="1384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교원능력개발평가</a:t>
              </a:r>
              <a:endParaRPr kumimoji="1" lang="ko-KR" altLang="en-US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411" name="Group 118"/>
            <p:cNvGrpSpPr>
              <a:grpSpLocks/>
            </p:cNvGrpSpPr>
            <p:nvPr/>
          </p:nvGrpSpPr>
          <p:grpSpPr bwMode="auto">
            <a:xfrm>
              <a:off x="2000672" y="2390708"/>
              <a:ext cx="1075418" cy="282613"/>
              <a:chOff x="2094" y="3840"/>
              <a:chExt cx="1704" cy="545"/>
            </a:xfrm>
          </p:grpSpPr>
          <p:pic>
            <p:nvPicPr>
              <p:cNvPr id="420" name="Picture 119" descr="01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36015" t="54559" r="57880" b="3918"/>
              <a:stretch>
                <a:fillRect/>
              </a:stretch>
            </p:blipFill>
            <p:spPr bwMode="gray">
              <a:xfrm>
                <a:off x="2094" y="3840"/>
                <a:ext cx="114" cy="5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1" name="Picture 120" descr="01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58716" t="54559" r="35695" b="3918"/>
              <a:stretch>
                <a:fillRect/>
              </a:stretch>
            </p:blipFill>
            <p:spPr bwMode="gray">
              <a:xfrm>
                <a:off x="3643" y="3896"/>
                <a:ext cx="65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2" name="Picture 121" descr="0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40401" t="54559" r="38188" b="3918"/>
              <a:stretch>
                <a:fillRect/>
              </a:stretch>
            </p:blipFill>
            <p:spPr bwMode="gray">
              <a:xfrm>
                <a:off x="2142" y="3840"/>
                <a:ext cx="1656" cy="5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12" name="AutoShape 411"/>
            <p:cNvSpPr>
              <a:spLocks noChangeArrowheads="1"/>
            </p:cNvSpPr>
            <p:nvPr/>
          </p:nvSpPr>
          <p:spPr bwMode="auto">
            <a:xfrm>
              <a:off x="2072384" y="2391461"/>
              <a:ext cx="881115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학생정서</a:t>
              </a:r>
              <a:r>
                <a:rPr kumimoji="1" lang="en-US" altLang="ko-KR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 · </a:t>
              </a: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행동</a:t>
              </a:r>
              <a:endParaRPr kumimoji="1" lang="en-US" altLang="ko-KR" sz="900" b="1" dirty="0">
                <a:solidFill>
                  <a:schemeClr val="bg1"/>
                </a:solidFill>
                <a:latin typeface="+mn-ea"/>
                <a:cs typeface="굴림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특성온라인 검사</a:t>
              </a:r>
              <a:endParaRPr kumimoji="1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endParaRPr>
            </a:p>
          </p:txBody>
        </p:sp>
        <p:sp>
          <p:nvSpPr>
            <p:cNvPr id="413" name="AutoShape 652"/>
            <p:cNvSpPr>
              <a:spLocks noChangeArrowheads="1"/>
            </p:cNvSpPr>
            <p:nvPr/>
          </p:nvSpPr>
          <p:spPr bwMode="auto">
            <a:xfrm rot="5400000">
              <a:off x="2429307" y="2717149"/>
              <a:ext cx="155658" cy="283216"/>
            </a:xfrm>
            <a:prstGeom prst="leftRightArrow">
              <a:avLst>
                <a:gd name="adj1" fmla="val 44000"/>
                <a:gd name="adj2" fmla="val 38204"/>
              </a:avLst>
            </a:prstGeom>
            <a:solidFill>
              <a:srgbClr val="B6B6B6"/>
            </a:solidFill>
            <a:ln w="9525">
              <a:noFill/>
              <a:miter lim="800000"/>
              <a:headEnd/>
              <a:tailEnd/>
            </a:ln>
          </p:spPr>
          <p:txBody>
            <a:bodyPr rot="10800000" vert="eaVert" wrap="none" lIns="106043" tIns="53021" rIns="106043" bIns="53021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dirty="0">
                <a:latin typeface="+mn-ea"/>
                <a:cs typeface="굴림" pitchFamily="50" charset="-127"/>
              </a:endParaRPr>
            </a:p>
          </p:txBody>
        </p:sp>
        <p:grpSp>
          <p:nvGrpSpPr>
            <p:cNvPr id="414" name="Group 118"/>
            <p:cNvGrpSpPr>
              <a:grpSpLocks/>
            </p:cNvGrpSpPr>
            <p:nvPr/>
          </p:nvGrpSpPr>
          <p:grpSpPr bwMode="auto">
            <a:xfrm>
              <a:off x="3373526" y="2379923"/>
              <a:ext cx="1075418" cy="289355"/>
              <a:chOff x="2094" y="3817"/>
              <a:chExt cx="1704" cy="558"/>
            </a:xfrm>
          </p:grpSpPr>
          <p:pic>
            <p:nvPicPr>
              <p:cNvPr id="417" name="Picture 119" descr="01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36015" t="54559" r="57880" b="3918"/>
              <a:stretch>
                <a:fillRect/>
              </a:stretch>
            </p:blipFill>
            <p:spPr bwMode="gray">
              <a:xfrm>
                <a:off x="2094" y="3817"/>
                <a:ext cx="117" cy="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8" name="Picture 120" descr="01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58716" t="54559" r="35695" b="3918"/>
              <a:stretch>
                <a:fillRect/>
              </a:stretch>
            </p:blipFill>
            <p:spPr bwMode="gray">
              <a:xfrm>
                <a:off x="3643" y="3896"/>
                <a:ext cx="65" cy="3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9" name="Picture 121" descr="0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40401" t="54559" r="38188" b="3918"/>
              <a:stretch>
                <a:fillRect/>
              </a:stretch>
            </p:blipFill>
            <p:spPr bwMode="gray">
              <a:xfrm>
                <a:off x="2142" y="3817"/>
                <a:ext cx="1656" cy="5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15" name="AutoShape 411"/>
            <p:cNvSpPr>
              <a:spLocks noChangeArrowheads="1"/>
            </p:cNvSpPr>
            <p:nvPr/>
          </p:nvSpPr>
          <p:spPr bwMode="auto">
            <a:xfrm>
              <a:off x="3445238" y="2382696"/>
              <a:ext cx="881115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학교폭력 </a:t>
              </a:r>
              <a:endParaRPr kumimoji="1" lang="en-US" altLang="ko-KR" sz="900" b="1" dirty="0">
                <a:solidFill>
                  <a:schemeClr val="bg1"/>
                </a:solidFill>
                <a:latin typeface="+mn-ea"/>
                <a:cs typeface="굴림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b="1" dirty="0">
                  <a:solidFill>
                    <a:schemeClr val="bg1"/>
                  </a:solidFill>
                  <a:latin typeface="+mn-ea"/>
                  <a:cs typeface="굴림" pitchFamily="50" charset="-127"/>
                </a:rPr>
                <a:t>실태조사</a:t>
              </a:r>
              <a:endParaRPr kumimoji="1" lang="ko-KR" altLang="en-US" dirty="0">
                <a:solidFill>
                  <a:schemeClr val="bg1"/>
                </a:solidFill>
                <a:latin typeface="+mn-ea"/>
                <a:cs typeface="굴림" pitchFamily="50" charset="-127"/>
              </a:endParaRPr>
            </a:p>
          </p:txBody>
        </p:sp>
        <p:sp>
          <p:nvSpPr>
            <p:cNvPr id="416" name="모서리가 둥근 직사각형 415"/>
            <p:cNvSpPr/>
            <p:nvPr/>
          </p:nvSpPr>
          <p:spPr>
            <a:xfrm>
              <a:off x="567206" y="2335203"/>
              <a:ext cx="1195531" cy="386844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7" rIns="91436" bIns="45717"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전체업무기능구성</a:t>
            </a:r>
          </a:p>
        </p:txBody>
      </p:sp>
      <p:grpSp>
        <p:nvGrpSpPr>
          <p:cNvPr id="4" name="Group 369"/>
          <p:cNvGrpSpPr>
            <a:grpSpLocks/>
          </p:cNvGrpSpPr>
          <p:nvPr/>
        </p:nvGrpSpPr>
        <p:grpSpPr bwMode="auto">
          <a:xfrm>
            <a:off x="164469" y="836713"/>
            <a:ext cx="3168352" cy="439738"/>
            <a:chOff x="-231" y="1514"/>
            <a:chExt cx="1731" cy="277"/>
          </a:xfrm>
        </p:grpSpPr>
        <p:pic>
          <p:nvPicPr>
            <p:cNvPr id="5" name="Picture 113" descr="wkdxjd000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-231" y="1514"/>
              <a:ext cx="1731" cy="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95"/>
            <p:cNvSpPr>
              <a:spLocks noChangeArrowheads="1"/>
            </p:cNvSpPr>
            <p:nvPr/>
          </p:nvSpPr>
          <p:spPr bwMode="auto">
            <a:xfrm>
              <a:off x="390" y="1575"/>
              <a:ext cx="490" cy="136"/>
            </a:xfrm>
            <a:prstGeom prst="rect">
              <a:avLst/>
            </a:prstGeom>
            <a:noFill/>
            <a:ln w="57150" algn="ctr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757202"/>
              <a:r>
                <a:rPr lang="ko-KR" altLang="en-US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시도교육청</a:t>
              </a:r>
              <a:endParaRPr lang="en-US" altLang="ko-KR" sz="14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endParaRPr>
            </a:p>
          </p:txBody>
        </p:sp>
      </p:grpSp>
      <p:sp>
        <p:nvSpPr>
          <p:cNvPr id="7" name="AutoShape 410"/>
          <p:cNvSpPr>
            <a:spLocks noChangeArrowheads="1"/>
          </p:cNvSpPr>
          <p:nvPr/>
        </p:nvSpPr>
        <p:spPr bwMode="auto">
          <a:xfrm>
            <a:off x="194842" y="1461925"/>
            <a:ext cx="3101975" cy="4919403"/>
          </a:xfrm>
          <a:prstGeom prst="roundRect">
            <a:avLst>
              <a:gd name="adj" fmla="val 2065"/>
            </a:avLst>
          </a:prstGeom>
          <a:solidFill>
            <a:srgbClr val="DDDDDD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endParaRPr lang="ko-KR" altLang="en-US" sz="1100" dirty="0">
              <a:solidFill>
                <a:schemeClr val="bg1"/>
              </a:solidFill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8" name="AutoShape 411"/>
          <p:cNvSpPr>
            <a:spLocks noChangeArrowheads="1"/>
          </p:cNvSpPr>
          <p:nvPr/>
        </p:nvSpPr>
        <p:spPr bwMode="auto">
          <a:xfrm>
            <a:off x="194842" y="1304765"/>
            <a:ext cx="3101975" cy="269876"/>
          </a:xfrm>
          <a:prstGeom prst="roundRect">
            <a:avLst>
              <a:gd name="adj" fmla="val 14343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교육청</a:t>
            </a:r>
            <a:r>
              <a:rPr lang="en-US" altLang="ko-KR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교원능력개발평가관리시스템</a:t>
            </a:r>
          </a:p>
        </p:txBody>
      </p:sp>
      <p:sp>
        <p:nvSpPr>
          <p:cNvPr id="9" name="AutoShape 428"/>
          <p:cNvSpPr>
            <a:spLocks noChangeArrowheads="1"/>
          </p:cNvSpPr>
          <p:nvPr/>
        </p:nvSpPr>
        <p:spPr bwMode="auto">
          <a:xfrm>
            <a:off x="185677" y="1642050"/>
            <a:ext cx="3082415" cy="4667270"/>
          </a:xfrm>
          <a:prstGeom prst="roundRect">
            <a:avLst>
              <a:gd name="adj" fmla="val 3619"/>
            </a:avLst>
          </a:prstGeom>
          <a:solidFill>
            <a:schemeClr val="bg1">
              <a:lumMod val="95000"/>
            </a:schemeClr>
          </a:solidFill>
          <a:ln w="12700" algn="ctr">
            <a:solidFill>
              <a:srgbClr val="6AA2D0"/>
            </a:solidFill>
            <a:round/>
            <a:headEnd/>
            <a:tailEnd/>
          </a:ln>
          <a:effectLst/>
        </p:spPr>
        <p:txBody>
          <a:bodyPr wrap="none" lIns="53997" tIns="35999" rIns="35999" bIns="35999" anchor="ctr"/>
          <a:lstStyle/>
          <a:p>
            <a:pPr>
              <a:lnSpc>
                <a:spcPct val="145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평가기준 및 매뉴얼 등록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 기본사항 설정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평가시작일자 및 마감일자 등록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학교별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평가종류별 평가시기 결정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평가영역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요소 및 지표 불러오기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평가영역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요소 및 지표 관리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평가지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POOL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관리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 err="1">
                <a:latin typeface="바탕체" pitchFamily="17" charset="-127"/>
                <a:ea typeface="바탕체" pitchFamily="17" charset="-127"/>
              </a:rPr>
              <a:t>학교급별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평가지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POOL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불러오기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학교별 평가진행상황 체크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OMRSCAN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설문지 업로드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평가마감처리 및 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평가결과 열람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평가결과 분석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종합보고서 열람 및 파일다운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5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분석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통계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자료 생성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</p:txBody>
      </p:sp>
      <p:grpSp>
        <p:nvGrpSpPr>
          <p:cNvPr id="10" name="Group 369"/>
          <p:cNvGrpSpPr>
            <a:grpSpLocks/>
          </p:cNvGrpSpPr>
          <p:nvPr/>
        </p:nvGrpSpPr>
        <p:grpSpPr bwMode="auto">
          <a:xfrm>
            <a:off x="3368825" y="836713"/>
            <a:ext cx="3168352" cy="439738"/>
            <a:chOff x="-231" y="1514"/>
            <a:chExt cx="1731" cy="277"/>
          </a:xfrm>
        </p:grpSpPr>
        <p:pic>
          <p:nvPicPr>
            <p:cNvPr id="11" name="Picture 113" descr="wkdxjd000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-231" y="1514"/>
              <a:ext cx="1731" cy="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Rectangle 95"/>
            <p:cNvSpPr>
              <a:spLocks noChangeArrowheads="1"/>
            </p:cNvSpPr>
            <p:nvPr/>
          </p:nvSpPr>
          <p:spPr bwMode="auto">
            <a:xfrm>
              <a:off x="-3" y="1575"/>
              <a:ext cx="1275" cy="136"/>
            </a:xfrm>
            <a:prstGeom prst="rect">
              <a:avLst/>
            </a:prstGeom>
            <a:noFill/>
            <a:ln w="57150" algn="ctr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757202"/>
              <a:r>
                <a:rPr lang="ko-KR" altLang="en-US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학교별 교원능력평가 관리자</a:t>
              </a:r>
              <a:endParaRPr lang="en-US" altLang="ko-KR" sz="14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endParaRPr>
            </a:p>
          </p:txBody>
        </p:sp>
      </p:grpSp>
      <p:sp>
        <p:nvSpPr>
          <p:cNvPr id="13" name="AutoShape 410"/>
          <p:cNvSpPr>
            <a:spLocks noChangeArrowheads="1"/>
          </p:cNvSpPr>
          <p:nvPr/>
        </p:nvSpPr>
        <p:spPr bwMode="auto">
          <a:xfrm>
            <a:off x="3399198" y="1461927"/>
            <a:ext cx="3101975" cy="4919402"/>
          </a:xfrm>
          <a:prstGeom prst="roundRect">
            <a:avLst>
              <a:gd name="adj" fmla="val 2065"/>
            </a:avLst>
          </a:prstGeom>
          <a:solidFill>
            <a:srgbClr val="DDDDDD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endParaRPr lang="ko-KR" altLang="en-US" sz="1100" dirty="0">
              <a:solidFill>
                <a:schemeClr val="bg1"/>
              </a:solidFill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4" name="AutoShape 411"/>
          <p:cNvSpPr>
            <a:spLocks noChangeArrowheads="1"/>
          </p:cNvSpPr>
          <p:nvPr/>
        </p:nvSpPr>
        <p:spPr bwMode="auto">
          <a:xfrm>
            <a:off x="3399198" y="1304765"/>
            <a:ext cx="3101975" cy="269876"/>
          </a:xfrm>
          <a:prstGeom prst="roundRect">
            <a:avLst>
              <a:gd name="adj" fmla="val 14343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학교</a:t>
            </a:r>
            <a:r>
              <a:rPr lang="en-US" altLang="ko-KR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교원능력개발평가관리시스템</a:t>
            </a:r>
          </a:p>
        </p:txBody>
      </p:sp>
      <p:sp>
        <p:nvSpPr>
          <p:cNvPr id="15" name="AutoShape 428"/>
          <p:cNvSpPr>
            <a:spLocks noChangeArrowheads="1"/>
          </p:cNvSpPr>
          <p:nvPr/>
        </p:nvSpPr>
        <p:spPr bwMode="auto">
          <a:xfrm>
            <a:off x="3440832" y="1628799"/>
            <a:ext cx="2988333" cy="4680521"/>
          </a:xfrm>
          <a:prstGeom prst="roundRect">
            <a:avLst>
              <a:gd name="adj" fmla="val 6003"/>
            </a:avLst>
          </a:prstGeom>
          <a:solidFill>
            <a:schemeClr val="bg1">
              <a:lumMod val="95000"/>
            </a:schemeClr>
          </a:solidFill>
          <a:ln w="12700" algn="ctr">
            <a:solidFill>
              <a:srgbClr val="6AA2D0"/>
            </a:solidFill>
            <a:round/>
            <a:headEnd/>
            <a:tailEnd/>
          </a:ln>
          <a:effectLst/>
        </p:spPr>
        <p:txBody>
          <a:bodyPr wrap="none" lIns="53997" tIns="35999" rIns="35999" bIns="35999" anchor="ctr"/>
          <a:lstStyle/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교원기초자료 불러오기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교원 교육활동소개자료 열람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교육청 표준평가지 불러오기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    (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영역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요소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지표 및 문항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)</a:t>
            </a: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본인확인번호 관리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개별교원 특색교육활동 문항 관리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평가지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문항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설정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 err="1">
                <a:latin typeface="바탕체" pitchFamily="17" charset="-127"/>
                <a:ea typeface="바탕체" pitchFamily="17" charset="-127"/>
              </a:rPr>
              <a:t>평가지별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대상자 및 참여자 지정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평가기간설정 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평가지 설정상태 점검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실제점검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)</a:t>
            </a: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 err="1">
                <a:latin typeface="바탕체" pitchFamily="17" charset="-127"/>
                <a:ea typeface="바탕체" pitchFamily="17" charset="-127"/>
              </a:rPr>
              <a:t>대상자별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설정상태 점검 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설정상태 보고서 출력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 err="1">
                <a:latin typeface="바탕체" pitchFamily="17" charset="-127"/>
                <a:ea typeface="바탕체" pitchFamily="17" charset="-127"/>
              </a:rPr>
              <a:t>평가지별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평가진행상황 열람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평가결과 열람 및 종합보고서 생성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공시자료 생성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평가결과 분석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300" b="1" dirty="0" err="1">
                <a:latin typeface="바탕체" pitchFamily="17" charset="-127"/>
                <a:ea typeface="바탕체" pitchFamily="17" charset="-127"/>
              </a:rPr>
              <a:t>점수별통계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)</a:t>
            </a:r>
          </a:p>
        </p:txBody>
      </p:sp>
      <p:grpSp>
        <p:nvGrpSpPr>
          <p:cNvPr id="16" name="Group 369"/>
          <p:cNvGrpSpPr>
            <a:grpSpLocks/>
          </p:cNvGrpSpPr>
          <p:nvPr/>
        </p:nvGrpSpPr>
        <p:grpSpPr bwMode="auto">
          <a:xfrm>
            <a:off x="6609184" y="836713"/>
            <a:ext cx="3168352" cy="439738"/>
            <a:chOff x="-231" y="1514"/>
            <a:chExt cx="1731" cy="277"/>
          </a:xfrm>
        </p:grpSpPr>
        <p:pic>
          <p:nvPicPr>
            <p:cNvPr id="17" name="Picture 113" descr="wkdxjd000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-231" y="1514"/>
              <a:ext cx="1731" cy="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Rectangle 95"/>
            <p:cNvSpPr>
              <a:spLocks noChangeArrowheads="1"/>
            </p:cNvSpPr>
            <p:nvPr/>
          </p:nvSpPr>
          <p:spPr bwMode="auto">
            <a:xfrm>
              <a:off x="341" y="1575"/>
              <a:ext cx="589" cy="136"/>
            </a:xfrm>
            <a:prstGeom prst="rect">
              <a:avLst/>
            </a:prstGeom>
            <a:noFill/>
            <a:ln w="57150" algn="ctr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757202"/>
              <a:r>
                <a:rPr lang="ko-KR" altLang="en-US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평가자</a:t>
              </a:r>
              <a:r>
                <a:rPr lang="en-US" altLang="ko-KR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(</a:t>
              </a:r>
              <a:r>
                <a:rPr lang="ko-KR" altLang="en-US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교원</a:t>
              </a:r>
              <a:r>
                <a:rPr lang="en-US" altLang="ko-KR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)</a:t>
              </a:r>
            </a:p>
          </p:txBody>
        </p:sp>
      </p:grpSp>
      <p:sp>
        <p:nvSpPr>
          <p:cNvPr id="19" name="AutoShape 410"/>
          <p:cNvSpPr>
            <a:spLocks noChangeArrowheads="1"/>
          </p:cNvSpPr>
          <p:nvPr/>
        </p:nvSpPr>
        <p:spPr bwMode="auto">
          <a:xfrm>
            <a:off x="6639559" y="1461927"/>
            <a:ext cx="3101975" cy="2471130"/>
          </a:xfrm>
          <a:prstGeom prst="roundRect">
            <a:avLst>
              <a:gd name="adj" fmla="val 2065"/>
            </a:avLst>
          </a:prstGeom>
          <a:solidFill>
            <a:srgbClr val="DDDDDD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endParaRPr lang="ko-KR" altLang="en-US" sz="1100" dirty="0">
              <a:solidFill>
                <a:schemeClr val="bg1"/>
              </a:solidFill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20" name="AutoShape 411"/>
          <p:cNvSpPr>
            <a:spLocks noChangeArrowheads="1"/>
          </p:cNvSpPr>
          <p:nvPr/>
        </p:nvSpPr>
        <p:spPr bwMode="auto">
          <a:xfrm>
            <a:off x="6639559" y="1304765"/>
            <a:ext cx="3101975" cy="269876"/>
          </a:xfrm>
          <a:prstGeom prst="roundRect">
            <a:avLst>
              <a:gd name="adj" fmla="val 14343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교원</a:t>
            </a:r>
            <a:r>
              <a:rPr lang="en-US" altLang="ko-KR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능력개발평가시스템</a:t>
            </a:r>
          </a:p>
        </p:txBody>
      </p:sp>
      <p:sp>
        <p:nvSpPr>
          <p:cNvPr id="21" name="AutoShape 428"/>
          <p:cNvSpPr>
            <a:spLocks noChangeArrowheads="1"/>
          </p:cNvSpPr>
          <p:nvPr/>
        </p:nvSpPr>
        <p:spPr bwMode="auto">
          <a:xfrm>
            <a:off x="6681191" y="1628800"/>
            <a:ext cx="2988333" cy="2232248"/>
          </a:xfrm>
          <a:prstGeom prst="roundRect">
            <a:avLst>
              <a:gd name="adj" fmla="val 11378"/>
            </a:avLst>
          </a:prstGeom>
          <a:solidFill>
            <a:schemeClr val="bg1">
              <a:lumMod val="95000"/>
            </a:schemeClr>
          </a:solidFill>
          <a:ln w="12700" algn="ctr">
            <a:solidFill>
              <a:srgbClr val="6AA2D0"/>
            </a:solidFill>
            <a:round/>
            <a:headEnd/>
            <a:tailEnd/>
          </a:ln>
          <a:effectLst/>
        </p:spPr>
        <p:txBody>
          <a:bodyPr wrap="none" lIns="53997" tIns="35999" rIns="35999" bIns="35999" anchor="ctr"/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교원 교육활동소개자료 작성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5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평가결과 열람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</p:txBody>
      </p:sp>
      <p:grpSp>
        <p:nvGrpSpPr>
          <p:cNvPr id="22" name="Group 369"/>
          <p:cNvGrpSpPr>
            <a:grpSpLocks/>
          </p:cNvGrpSpPr>
          <p:nvPr/>
        </p:nvGrpSpPr>
        <p:grpSpPr bwMode="auto">
          <a:xfrm>
            <a:off x="6609184" y="4005794"/>
            <a:ext cx="3168352" cy="439738"/>
            <a:chOff x="-231" y="1514"/>
            <a:chExt cx="1731" cy="277"/>
          </a:xfrm>
        </p:grpSpPr>
        <p:pic>
          <p:nvPicPr>
            <p:cNvPr id="23" name="Picture 113" descr="wkdxjd000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-231" y="1514"/>
              <a:ext cx="1731" cy="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Rectangle 95"/>
            <p:cNvSpPr>
              <a:spLocks noChangeArrowheads="1"/>
            </p:cNvSpPr>
            <p:nvPr/>
          </p:nvSpPr>
          <p:spPr bwMode="auto">
            <a:xfrm>
              <a:off x="168" y="1575"/>
              <a:ext cx="932" cy="136"/>
            </a:xfrm>
            <a:prstGeom prst="rect">
              <a:avLst/>
            </a:prstGeom>
            <a:noFill/>
            <a:ln w="57150" algn="ctr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757202"/>
              <a:r>
                <a:rPr lang="ko-KR" altLang="en-US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평가자</a:t>
              </a:r>
              <a:r>
                <a:rPr lang="en-US" altLang="ko-KR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(</a:t>
              </a:r>
              <a:r>
                <a:rPr lang="ko-KR" altLang="en-US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학생</a:t>
              </a:r>
              <a:r>
                <a:rPr lang="en-US" altLang="ko-KR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/</a:t>
              </a:r>
              <a:r>
                <a:rPr lang="ko-KR" altLang="en-US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학부모</a:t>
              </a:r>
              <a:r>
                <a:rPr lang="en-US" altLang="ko-KR" sz="1400" b="1" dirty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)</a:t>
              </a:r>
            </a:p>
          </p:txBody>
        </p:sp>
      </p:grpSp>
      <p:sp>
        <p:nvSpPr>
          <p:cNvPr id="25" name="AutoShape 410"/>
          <p:cNvSpPr>
            <a:spLocks noChangeArrowheads="1"/>
          </p:cNvSpPr>
          <p:nvPr/>
        </p:nvSpPr>
        <p:spPr bwMode="auto">
          <a:xfrm>
            <a:off x="6639559" y="4631009"/>
            <a:ext cx="3101975" cy="1750320"/>
          </a:xfrm>
          <a:prstGeom prst="roundRect">
            <a:avLst>
              <a:gd name="adj" fmla="val 2065"/>
            </a:avLst>
          </a:prstGeom>
          <a:solidFill>
            <a:srgbClr val="DDDDDD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endParaRPr lang="ko-KR" altLang="en-US" sz="1100" dirty="0">
              <a:solidFill>
                <a:schemeClr val="bg1"/>
              </a:solidFill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26" name="AutoShape 411"/>
          <p:cNvSpPr>
            <a:spLocks noChangeArrowheads="1"/>
          </p:cNvSpPr>
          <p:nvPr/>
        </p:nvSpPr>
        <p:spPr bwMode="auto">
          <a:xfrm>
            <a:off x="6639559" y="4473847"/>
            <a:ext cx="3101975" cy="363878"/>
          </a:xfrm>
          <a:prstGeom prst="roundRect">
            <a:avLst>
              <a:gd name="adj" fmla="val 14343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학생의견</a:t>
            </a:r>
            <a:r>
              <a:rPr lang="en-US" altLang="ko-KR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만족도</a:t>
            </a:r>
            <a:endParaRPr lang="en-US" altLang="ko-KR" sz="1200" b="1" dirty="0">
              <a:solidFill>
                <a:schemeClr val="bg1"/>
              </a:solidFill>
              <a:latin typeface="바탕체" pitchFamily="17" charset="-127"/>
              <a:ea typeface="바탕체" pitchFamily="17" charset="-127"/>
            </a:endParaRPr>
          </a:p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rPr>
              <a:t>학부모만족도조사시스템</a:t>
            </a:r>
          </a:p>
        </p:txBody>
      </p:sp>
      <p:sp>
        <p:nvSpPr>
          <p:cNvPr id="27" name="AutoShape 428"/>
          <p:cNvSpPr>
            <a:spLocks noChangeArrowheads="1"/>
          </p:cNvSpPr>
          <p:nvPr/>
        </p:nvSpPr>
        <p:spPr bwMode="auto">
          <a:xfrm>
            <a:off x="6681191" y="4866040"/>
            <a:ext cx="2988333" cy="1443281"/>
          </a:xfrm>
          <a:prstGeom prst="roundRect">
            <a:avLst>
              <a:gd name="adj" fmla="val 11378"/>
            </a:avLst>
          </a:prstGeom>
          <a:solidFill>
            <a:schemeClr val="bg1">
              <a:lumMod val="95000"/>
            </a:schemeClr>
          </a:solidFill>
          <a:ln w="12700" algn="ctr">
            <a:solidFill>
              <a:srgbClr val="6AA2D0"/>
            </a:solidFill>
            <a:round/>
            <a:headEnd/>
            <a:tailEnd/>
          </a:ln>
          <a:effectLst/>
        </p:spPr>
        <p:txBody>
          <a:bodyPr wrap="none" lIns="53997" tIns="35999" rIns="35999" bIns="35999" anchor="ctr"/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 의견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만족도조사 실시</a:t>
            </a: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  (</a:t>
            </a:r>
            <a:r>
              <a:rPr lang="ko-KR" altLang="en-US" sz="1300" b="1" dirty="0">
                <a:latin typeface="바탕체" pitchFamily="17" charset="-127"/>
                <a:ea typeface="바탕체" pitchFamily="17" charset="-127"/>
              </a:rPr>
              <a:t>교원 교육활동 및 기본사항 열람</a:t>
            </a:r>
            <a:r>
              <a:rPr lang="en-US" altLang="ko-KR" sz="1300" b="1" dirty="0">
                <a:latin typeface="바탕체" pitchFamily="17" charset="-127"/>
                <a:ea typeface="바탕체" pitchFamily="17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</p:txBody>
      </p:sp>
      <p:grpSp>
        <p:nvGrpSpPr>
          <p:cNvPr id="28" name="Group 72"/>
          <p:cNvGrpSpPr>
            <a:grpSpLocks/>
          </p:cNvGrpSpPr>
          <p:nvPr/>
        </p:nvGrpSpPr>
        <p:grpSpPr bwMode="auto">
          <a:xfrm>
            <a:off x="6609185" y="4185815"/>
            <a:ext cx="512087" cy="468052"/>
            <a:chOff x="7701" y="3075"/>
            <a:chExt cx="515" cy="289"/>
          </a:xfrm>
        </p:grpSpPr>
        <p:pic>
          <p:nvPicPr>
            <p:cNvPr id="29" name="Picture 110" descr="Sleek_XP_04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27" y="3075"/>
              <a:ext cx="28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Picture 112" descr="Sleek_XP_03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701" y="3075"/>
              <a:ext cx="289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1" name="Picture 67" descr="Clien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76837" y="980728"/>
            <a:ext cx="403019" cy="40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60" descr="0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0473" y="908720"/>
            <a:ext cx="545321" cy="504056"/>
          </a:xfrm>
          <a:prstGeom prst="rect">
            <a:avLst/>
          </a:prstGeom>
          <a:noFill/>
        </p:spPr>
      </p:pic>
      <p:pic>
        <p:nvPicPr>
          <p:cNvPr id="33" name="Picture 64" descr="User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45187" y="1088740"/>
            <a:ext cx="361168" cy="36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70" descr="Administrato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25208" y="1016732"/>
            <a:ext cx="396044" cy="396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69151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AutoShape 428"/>
          <p:cNvSpPr>
            <a:spLocks noChangeArrowheads="1"/>
          </p:cNvSpPr>
          <p:nvPr/>
        </p:nvSpPr>
        <p:spPr bwMode="auto">
          <a:xfrm>
            <a:off x="344488" y="1052736"/>
            <a:ext cx="9303827" cy="5256584"/>
          </a:xfrm>
          <a:prstGeom prst="roundRect">
            <a:avLst>
              <a:gd name="adj" fmla="val 3619"/>
            </a:avLst>
          </a:prstGeom>
          <a:solidFill>
            <a:schemeClr val="bg1">
              <a:lumMod val="95000"/>
            </a:schemeClr>
          </a:solidFill>
          <a:ln w="12700" algn="ctr">
            <a:solidFill>
              <a:srgbClr val="6AA2D0"/>
            </a:solidFill>
            <a:round/>
            <a:headEnd/>
            <a:tailEnd/>
          </a:ln>
          <a:effectLst/>
        </p:spPr>
        <p:txBody>
          <a:bodyPr wrap="none" lIns="53997" tIns="35999" rIns="35999" bIns="35999" anchor="ctr"/>
          <a:lstStyle/>
          <a:p>
            <a:pPr>
              <a:lnSpc>
                <a:spcPct val="145000"/>
              </a:lnSpc>
              <a:buFontTx/>
              <a:buChar char="•"/>
            </a:pPr>
            <a:endParaRPr lang="en-US" altLang="ko-KR" sz="13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전체업무 흐름도</a:t>
            </a:r>
          </a:p>
        </p:txBody>
      </p:sp>
      <p:sp>
        <p:nvSpPr>
          <p:cNvPr id="35" name="TextBox 34"/>
          <p:cNvSpPr txBox="1"/>
          <p:nvPr/>
        </p:nvSpPr>
        <p:spPr bwMode="auto">
          <a:xfrm>
            <a:off x="2330232" y="1412408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ko-KR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②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 bwMode="auto">
          <a:xfrm>
            <a:off x="568480" y="1420028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①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2612259" y="1492640"/>
            <a:ext cx="1260000" cy="596768"/>
            <a:chOff x="4405706" y="1416003"/>
            <a:chExt cx="1260000" cy="680789"/>
          </a:xfrm>
        </p:grpSpPr>
        <p:sp>
          <p:nvSpPr>
            <p:cNvPr id="38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cs typeface="돋음"/>
                </a:rPr>
                <a:t>평가영역</a:t>
              </a:r>
              <a:r>
                <a:rPr lang="en-US" altLang="ko-KR" sz="1000" dirty="0">
                  <a:solidFill>
                    <a:srgbClr val="000000"/>
                  </a:solidFill>
                  <a:cs typeface="돋음"/>
                </a:rPr>
                <a:t>/</a:t>
              </a:r>
              <a:r>
                <a:rPr lang="ko-KR" altLang="en-US" sz="1000" dirty="0">
                  <a:solidFill>
                    <a:srgbClr val="000000"/>
                  </a:solidFill>
                  <a:cs typeface="돋음"/>
                </a:rPr>
                <a:t>요소</a:t>
              </a:r>
              <a:r>
                <a:rPr lang="en-US" altLang="ko-KR" sz="1000" dirty="0">
                  <a:solidFill>
                    <a:srgbClr val="000000"/>
                  </a:solidFill>
                  <a:cs typeface="돋음"/>
                </a:rPr>
                <a:t>/</a:t>
              </a:r>
              <a:r>
                <a:rPr lang="ko-KR" altLang="en-US" sz="1000" dirty="0">
                  <a:solidFill>
                    <a:srgbClr val="000000"/>
                  </a:solidFill>
                  <a:cs typeface="돋음"/>
                </a:rPr>
                <a:t>지표</a:t>
              </a:r>
              <a:endParaRPr lang="en-US" altLang="ko-KR" sz="1000" dirty="0">
                <a:solidFill>
                  <a:srgbClr val="000000"/>
                </a:solidFill>
                <a:cs typeface="돋음"/>
              </a:endParaRPr>
            </a:p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cs typeface="돋음"/>
                </a:rPr>
                <a:t>관리</a:t>
              </a:r>
              <a:endParaRPr lang="ko-KR" altLang="en-US" sz="1000" dirty="0">
                <a:solidFill>
                  <a:srgbClr val="000000"/>
                </a:solidFill>
                <a:latin typeface="+mj-lt"/>
                <a:cs typeface="돋음"/>
              </a:endParaRPr>
            </a:p>
          </p:txBody>
        </p:sp>
        <p:sp>
          <p:nvSpPr>
            <p:cNvPr id="39" name="Rectangle 113"/>
            <p:cNvSpPr>
              <a:spLocks noChangeArrowheads="1"/>
            </p:cNvSpPr>
            <p:nvPr/>
          </p:nvSpPr>
          <p:spPr bwMode="auto">
            <a:xfrm>
              <a:off x="4405706" y="1416003"/>
              <a:ext cx="1260000" cy="138545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교육청</a:t>
              </a: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878970" y="1490272"/>
            <a:ext cx="1260000" cy="602840"/>
            <a:chOff x="4405706" y="1409076"/>
            <a:chExt cx="1260000" cy="687716"/>
          </a:xfrm>
        </p:grpSpPr>
        <p:sp>
          <p:nvSpPr>
            <p:cNvPr id="41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cs typeface="돋음"/>
                </a:rPr>
                <a:t>평가기본사항설정</a:t>
              </a:r>
            </a:p>
          </p:txBody>
        </p:sp>
        <p:sp>
          <p:nvSpPr>
            <p:cNvPr id="42" name="Rectangle 113"/>
            <p:cNvSpPr>
              <a:spLocks noChangeArrowheads="1"/>
            </p:cNvSpPr>
            <p:nvPr/>
          </p:nvSpPr>
          <p:spPr bwMode="auto">
            <a:xfrm>
              <a:off x="4405706" y="1409076"/>
              <a:ext cx="1260000" cy="1524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교육청</a:t>
              </a:r>
            </a:p>
          </p:txBody>
        </p:sp>
      </p:grpSp>
      <p:cxnSp>
        <p:nvCxnSpPr>
          <p:cNvPr id="43" name="직선 연결선 91"/>
          <p:cNvCxnSpPr>
            <a:cxnSpLocks noChangeShapeType="1"/>
            <a:stCxn id="41" idx="3"/>
            <a:endCxn id="38" idx="1"/>
          </p:cNvCxnSpPr>
          <p:nvPr/>
        </p:nvCxnSpPr>
        <p:spPr bwMode="auto">
          <a:xfrm flipV="1">
            <a:off x="2138970" y="1852731"/>
            <a:ext cx="473289" cy="3704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" name="그룹 43"/>
          <p:cNvGrpSpPr/>
          <p:nvPr/>
        </p:nvGrpSpPr>
        <p:grpSpPr>
          <a:xfrm>
            <a:off x="4882134" y="4609995"/>
            <a:ext cx="1260000" cy="602840"/>
            <a:chOff x="4405706" y="1409076"/>
            <a:chExt cx="1260000" cy="687716"/>
          </a:xfrm>
          <a:noFill/>
        </p:grpSpPr>
        <p:sp>
          <p:nvSpPr>
            <p:cNvPr id="45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학교평가진행상황</a:t>
              </a:r>
              <a:endParaRPr lang="en-US" altLang="ko-KR" sz="1000" dirty="0">
                <a:solidFill>
                  <a:srgbClr val="000000"/>
                </a:solidFill>
                <a:latin typeface="+mj-lt"/>
                <a:cs typeface="돋음"/>
              </a:endParaRPr>
            </a:p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관리</a:t>
              </a:r>
            </a:p>
          </p:txBody>
        </p:sp>
        <p:sp>
          <p:nvSpPr>
            <p:cNvPr id="46" name="Rectangle 113"/>
            <p:cNvSpPr>
              <a:spLocks noChangeArrowheads="1"/>
            </p:cNvSpPr>
            <p:nvPr/>
          </p:nvSpPr>
          <p:spPr bwMode="auto">
            <a:xfrm>
              <a:off x="4405706" y="1409076"/>
              <a:ext cx="1260000" cy="1524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교육청</a:t>
              </a: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970256" y="4621223"/>
            <a:ext cx="1454904" cy="559704"/>
            <a:chOff x="6482376" y="4038856"/>
            <a:chExt cx="1606141" cy="662527"/>
          </a:xfrm>
        </p:grpSpPr>
        <p:sp>
          <p:nvSpPr>
            <p:cNvPr id="48" name="육각형 47"/>
            <p:cNvSpPr/>
            <p:nvPr/>
          </p:nvSpPr>
          <p:spPr>
            <a:xfrm>
              <a:off x="6482376" y="4126327"/>
              <a:ext cx="1606141" cy="575056"/>
            </a:xfrm>
            <a:prstGeom prst="hexagon">
              <a:avLst/>
            </a:prstGeom>
            <a:ln 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000" dirty="0">
                  <a:solidFill>
                    <a:schemeClr val="tx1"/>
                  </a:solidFill>
                </a:rPr>
                <a:t>의견</a:t>
              </a:r>
              <a:r>
                <a:rPr lang="en-US" altLang="ko-KR" sz="1000" dirty="0">
                  <a:solidFill>
                    <a:schemeClr val="tx1"/>
                  </a:solidFill>
                </a:rPr>
                <a:t>/</a:t>
              </a:r>
              <a:r>
                <a:rPr lang="ko-KR" altLang="en-US" sz="1000" dirty="0">
                  <a:solidFill>
                    <a:schemeClr val="tx1"/>
                  </a:solidFill>
                </a:rPr>
                <a:t>만족도조사</a:t>
              </a:r>
            </a:p>
          </p:txBody>
        </p:sp>
        <p:sp>
          <p:nvSpPr>
            <p:cNvPr id="49" name="Rectangle 113"/>
            <p:cNvSpPr>
              <a:spLocks noChangeArrowheads="1"/>
            </p:cNvSpPr>
            <p:nvPr/>
          </p:nvSpPr>
          <p:spPr bwMode="auto">
            <a:xfrm>
              <a:off x="6631899" y="4038856"/>
              <a:ext cx="1305381" cy="152400"/>
            </a:xfrm>
            <a:prstGeom prst="rect">
              <a:avLst/>
            </a:prstGeom>
            <a:solidFill>
              <a:schemeClr val="bg1"/>
            </a:solidFill>
            <a:ln w="317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학생</a:t>
              </a:r>
              <a:r>
                <a:rPr lang="en-US" altLang="ko-KR" sz="700" dirty="0">
                  <a:solidFill>
                    <a:srgbClr val="000000"/>
                  </a:solidFill>
                  <a:latin typeface="+mj-lt"/>
                  <a:cs typeface="돋음"/>
                </a:rPr>
                <a:t>/</a:t>
              </a: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학부모</a:t>
              </a: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6182169" y="1506049"/>
            <a:ext cx="1260000" cy="596768"/>
            <a:chOff x="4405706" y="1416003"/>
            <a:chExt cx="1260000" cy="680789"/>
          </a:xfrm>
          <a:noFill/>
        </p:grpSpPr>
        <p:sp>
          <p:nvSpPr>
            <p:cNvPr id="51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cs typeface="돋음"/>
                </a:rPr>
                <a:t>평가결과관리</a:t>
              </a:r>
              <a:endParaRPr lang="ko-KR" altLang="en-US" sz="1000" dirty="0">
                <a:solidFill>
                  <a:srgbClr val="000000"/>
                </a:solidFill>
                <a:latin typeface="+mj-lt"/>
                <a:cs typeface="돋음"/>
              </a:endParaRPr>
            </a:p>
          </p:txBody>
        </p:sp>
        <p:sp>
          <p:nvSpPr>
            <p:cNvPr id="52" name="Rectangle 113"/>
            <p:cNvSpPr>
              <a:spLocks noChangeArrowheads="1"/>
            </p:cNvSpPr>
            <p:nvPr/>
          </p:nvSpPr>
          <p:spPr bwMode="auto">
            <a:xfrm>
              <a:off x="4405706" y="1416003"/>
              <a:ext cx="1260000" cy="138545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학교</a:t>
              </a:r>
            </a:p>
          </p:txBody>
        </p:sp>
      </p:grpSp>
      <p:sp>
        <p:nvSpPr>
          <p:cNvPr id="53" name="TextBox 52"/>
          <p:cNvSpPr txBox="1"/>
          <p:nvPr/>
        </p:nvSpPr>
        <p:spPr bwMode="auto">
          <a:xfrm>
            <a:off x="2324095" y="2480164"/>
            <a:ext cx="325731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+mn-ea"/>
                <a:cs typeface="+mn-cs"/>
              </a:rPr>
              <a:t>⑤</a:t>
            </a:r>
          </a:p>
        </p:txBody>
      </p:sp>
      <p:grpSp>
        <p:nvGrpSpPr>
          <p:cNvPr id="54" name="그룹 53"/>
          <p:cNvGrpSpPr/>
          <p:nvPr/>
        </p:nvGrpSpPr>
        <p:grpSpPr>
          <a:xfrm>
            <a:off x="3010768" y="4609995"/>
            <a:ext cx="1260001" cy="602840"/>
            <a:chOff x="4405706" y="1409076"/>
            <a:chExt cx="1260000" cy="687716"/>
          </a:xfrm>
          <a:noFill/>
        </p:grpSpPr>
        <p:sp>
          <p:nvSpPr>
            <p:cNvPr id="55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평가진행상황</a:t>
              </a:r>
            </a:p>
          </p:txBody>
        </p:sp>
        <p:sp>
          <p:nvSpPr>
            <p:cNvPr id="56" name="Rectangle 113"/>
            <p:cNvSpPr>
              <a:spLocks noChangeArrowheads="1"/>
            </p:cNvSpPr>
            <p:nvPr/>
          </p:nvSpPr>
          <p:spPr bwMode="auto">
            <a:xfrm>
              <a:off x="4405706" y="1409076"/>
              <a:ext cx="1260000" cy="1524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학교</a:t>
              </a: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793725" y="1240064"/>
            <a:ext cx="300477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100" b="1" dirty="0">
                <a:solidFill>
                  <a:srgbClr val="000000"/>
                </a:solidFill>
                <a:cs typeface="돋음"/>
              </a:rPr>
              <a:t>평가 전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6150838" y="1196752"/>
            <a:ext cx="124496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100" b="1" dirty="0">
                <a:solidFill>
                  <a:srgbClr val="000000"/>
                </a:solidFill>
                <a:cs typeface="돋음"/>
              </a:rPr>
              <a:t>평가 후</a:t>
            </a:r>
          </a:p>
        </p:txBody>
      </p:sp>
      <p:sp>
        <p:nvSpPr>
          <p:cNvPr id="60" name="TextBox 59"/>
          <p:cNvSpPr txBox="1"/>
          <p:nvPr/>
        </p:nvSpPr>
        <p:spPr bwMode="auto">
          <a:xfrm>
            <a:off x="5907875" y="1406940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①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 bwMode="auto">
          <a:xfrm>
            <a:off x="3993302" y="2480361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④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 bwMode="auto">
          <a:xfrm>
            <a:off x="3991217" y="1422263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ko-KR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③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grpSp>
        <p:nvGrpSpPr>
          <p:cNvPr id="63" name="그룹 62"/>
          <p:cNvGrpSpPr/>
          <p:nvPr/>
        </p:nvGrpSpPr>
        <p:grpSpPr>
          <a:xfrm>
            <a:off x="884688" y="2538128"/>
            <a:ext cx="1260000" cy="602840"/>
            <a:chOff x="4405706" y="1409076"/>
            <a:chExt cx="1260000" cy="687716"/>
          </a:xfrm>
        </p:grpSpPr>
        <p:sp>
          <p:nvSpPr>
            <p:cNvPr id="64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소개자료관리</a:t>
              </a:r>
            </a:p>
          </p:txBody>
        </p:sp>
        <p:sp>
          <p:nvSpPr>
            <p:cNvPr id="65" name="Rectangle 113"/>
            <p:cNvSpPr>
              <a:spLocks noChangeArrowheads="1"/>
            </p:cNvSpPr>
            <p:nvPr/>
          </p:nvSpPr>
          <p:spPr bwMode="auto">
            <a:xfrm>
              <a:off x="4405706" y="1409076"/>
              <a:ext cx="1260000" cy="1524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교원</a:t>
              </a:r>
            </a:p>
          </p:txBody>
        </p:sp>
      </p:grpSp>
      <p:sp>
        <p:nvSpPr>
          <p:cNvPr id="66" name="TextBox 65"/>
          <p:cNvSpPr txBox="1"/>
          <p:nvPr/>
        </p:nvSpPr>
        <p:spPr bwMode="auto">
          <a:xfrm>
            <a:off x="680682" y="4595268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①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803467" y="4005064"/>
            <a:ext cx="118958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100" b="1" dirty="0">
                <a:solidFill>
                  <a:srgbClr val="000000"/>
                </a:solidFill>
                <a:cs typeface="돋음"/>
              </a:rPr>
              <a:t>평가 중</a:t>
            </a:r>
          </a:p>
        </p:txBody>
      </p:sp>
      <p:sp>
        <p:nvSpPr>
          <p:cNvPr id="71" name="TextBox 70"/>
          <p:cNvSpPr txBox="1"/>
          <p:nvPr/>
        </p:nvSpPr>
        <p:spPr bwMode="auto">
          <a:xfrm>
            <a:off x="2721008" y="4549250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②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 bwMode="auto">
          <a:xfrm>
            <a:off x="4577897" y="4549250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③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 bwMode="auto">
          <a:xfrm>
            <a:off x="7480783" y="2351202"/>
            <a:ext cx="880369" cy="861774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lIns="0" tIns="0" rIns="0" bIns="0" rtlCol="0" anchor="t" anchorCtr="0">
            <a:spAutoFit/>
          </a:bodyPr>
          <a:lstStyle/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평가결과분포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성별분포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 err="1">
                <a:solidFill>
                  <a:prstClr val="black"/>
                </a:solidFill>
                <a:latin typeface="+mn-ea"/>
              </a:rPr>
              <a:t>담임여부별분포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 err="1">
                <a:solidFill>
                  <a:prstClr val="black"/>
                </a:solidFill>
                <a:latin typeface="+mn-ea"/>
              </a:rPr>
              <a:t>보직여부별분포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 err="1">
                <a:solidFill>
                  <a:prstClr val="black"/>
                </a:solidFill>
                <a:latin typeface="+mn-ea"/>
              </a:rPr>
              <a:t>생활지도여부별분포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 err="1">
                <a:solidFill>
                  <a:prstClr val="black"/>
                </a:solidFill>
                <a:latin typeface="+mn-ea"/>
              </a:rPr>
              <a:t>점수별통계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수석교사통계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</p:txBody>
      </p:sp>
      <p:grpSp>
        <p:nvGrpSpPr>
          <p:cNvPr id="79" name="그룹 78"/>
          <p:cNvGrpSpPr/>
          <p:nvPr/>
        </p:nvGrpSpPr>
        <p:grpSpPr>
          <a:xfrm>
            <a:off x="7908256" y="1496453"/>
            <a:ext cx="1260000" cy="602840"/>
            <a:chOff x="4405706" y="1409076"/>
            <a:chExt cx="1260000" cy="687716"/>
          </a:xfrm>
          <a:noFill/>
        </p:grpSpPr>
        <p:sp>
          <p:nvSpPr>
            <p:cNvPr id="80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공시자료생성</a:t>
              </a:r>
              <a:r>
                <a:rPr lang="en-US" altLang="ko-KR" sz="1000" dirty="0">
                  <a:solidFill>
                    <a:srgbClr val="000000"/>
                  </a:solidFill>
                  <a:latin typeface="+mj-lt"/>
                  <a:cs typeface="돋음"/>
                </a:rPr>
                <a:t>/</a:t>
              </a:r>
            </a:p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평가마감처리</a:t>
              </a:r>
            </a:p>
          </p:txBody>
        </p:sp>
        <p:sp>
          <p:nvSpPr>
            <p:cNvPr id="81" name="Rectangle 113"/>
            <p:cNvSpPr>
              <a:spLocks noChangeArrowheads="1"/>
            </p:cNvSpPr>
            <p:nvPr/>
          </p:nvSpPr>
          <p:spPr bwMode="auto">
            <a:xfrm>
              <a:off x="4405706" y="1409076"/>
              <a:ext cx="1260000" cy="1524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학교</a:t>
              </a:r>
            </a:p>
          </p:txBody>
        </p:sp>
      </p:grpSp>
      <p:grpSp>
        <p:nvGrpSpPr>
          <p:cNvPr id="82" name="그룹 81"/>
          <p:cNvGrpSpPr/>
          <p:nvPr/>
        </p:nvGrpSpPr>
        <p:grpSpPr>
          <a:xfrm>
            <a:off x="6182620" y="2420065"/>
            <a:ext cx="1260000" cy="596768"/>
            <a:chOff x="4405706" y="1416003"/>
            <a:chExt cx="1260000" cy="680789"/>
          </a:xfrm>
          <a:noFill/>
        </p:grpSpPr>
        <p:sp>
          <p:nvSpPr>
            <p:cNvPr id="83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 err="1">
                  <a:solidFill>
                    <a:srgbClr val="000000"/>
                  </a:solidFill>
                  <a:latin typeface="+mj-lt"/>
                  <a:cs typeface="돋음"/>
                </a:rPr>
                <a:t>평가지별통계</a:t>
              </a:r>
              <a:endParaRPr lang="ko-KR" altLang="en-US" sz="1000" dirty="0">
                <a:solidFill>
                  <a:srgbClr val="000000"/>
                </a:solidFill>
                <a:latin typeface="+mj-lt"/>
                <a:cs typeface="돋음"/>
              </a:endParaRPr>
            </a:p>
          </p:txBody>
        </p:sp>
        <p:sp>
          <p:nvSpPr>
            <p:cNvPr id="84" name="Rectangle 113"/>
            <p:cNvSpPr>
              <a:spLocks noChangeArrowheads="1"/>
            </p:cNvSpPr>
            <p:nvPr/>
          </p:nvSpPr>
          <p:spPr bwMode="auto">
            <a:xfrm>
              <a:off x="4405706" y="1416003"/>
              <a:ext cx="1260000" cy="138545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교육청</a:t>
              </a:r>
            </a:p>
          </p:txBody>
        </p:sp>
      </p:grpSp>
      <p:cxnSp>
        <p:nvCxnSpPr>
          <p:cNvPr id="85" name="직선 연결선 91"/>
          <p:cNvCxnSpPr>
            <a:cxnSpLocks noChangeShapeType="1"/>
            <a:stCxn id="51" idx="3"/>
            <a:endCxn id="80" idx="1"/>
          </p:cNvCxnSpPr>
          <p:nvPr/>
        </p:nvCxnSpPr>
        <p:spPr bwMode="auto">
          <a:xfrm flipV="1">
            <a:off x="7442169" y="1862616"/>
            <a:ext cx="466087" cy="3524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6" name="직선 연결선 91"/>
          <p:cNvCxnSpPr>
            <a:cxnSpLocks noChangeShapeType="1"/>
            <a:stCxn id="51" idx="2"/>
          </p:cNvCxnSpPr>
          <p:nvPr/>
        </p:nvCxnSpPr>
        <p:spPr bwMode="auto">
          <a:xfrm>
            <a:off x="6812169" y="2102817"/>
            <a:ext cx="451" cy="23333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7" name="TextBox 86"/>
          <p:cNvSpPr txBox="1"/>
          <p:nvPr/>
        </p:nvSpPr>
        <p:spPr bwMode="auto">
          <a:xfrm>
            <a:off x="5905051" y="2453803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②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cxnSp>
        <p:nvCxnSpPr>
          <p:cNvPr id="88" name="직선 연결선 91"/>
          <p:cNvCxnSpPr>
            <a:cxnSpLocks noChangeShapeType="1"/>
            <a:stCxn id="38" idx="3"/>
            <a:endCxn id="99" idx="1"/>
          </p:cNvCxnSpPr>
          <p:nvPr/>
        </p:nvCxnSpPr>
        <p:spPr bwMode="auto">
          <a:xfrm flipV="1">
            <a:off x="3872259" y="1851491"/>
            <a:ext cx="401368" cy="124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9" name="TextBox 88"/>
          <p:cNvSpPr txBox="1"/>
          <p:nvPr/>
        </p:nvSpPr>
        <p:spPr bwMode="auto">
          <a:xfrm>
            <a:off x="3081658" y="5310412"/>
            <a:ext cx="790601" cy="469359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lIns="0" tIns="0" rIns="0" bIns="0" rtlCol="0" anchor="t" anchorCtr="0">
            <a:spAutoFit/>
          </a:bodyPr>
          <a:lstStyle/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온라인참여자수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오프라인참여자수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참여대상자수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참여율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</p:txBody>
      </p:sp>
      <p:cxnSp>
        <p:nvCxnSpPr>
          <p:cNvPr id="90" name="직선 연결선 91"/>
          <p:cNvCxnSpPr>
            <a:cxnSpLocks noChangeShapeType="1"/>
            <a:stCxn id="55" idx="3"/>
            <a:endCxn id="45" idx="1"/>
          </p:cNvCxnSpPr>
          <p:nvPr/>
        </p:nvCxnSpPr>
        <p:spPr bwMode="auto">
          <a:xfrm>
            <a:off x="4270769" y="4976158"/>
            <a:ext cx="61136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1" name="그룹 90"/>
          <p:cNvGrpSpPr/>
          <p:nvPr/>
        </p:nvGrpSpPr>
        <p:grpSpPr>
          <a:xfrm>
            <a:off x="2612259" y="2538128"/>
            <a:ext cx="1260000" cy="602840"/>
            <a:chOff x="4405706" y="1409076"/>
            <a:chExt cx="1260000" cy="687716"/>
          </a:xfrm>
        </p:grpSpPr>
        <p:sp>
          <p:nvSpPr>
            <p:cNvPr id="92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평가지 설정</a:t>
              </a:r>
              <a:r>
                <a:rPr lang="en-US" altLang="ko-KR" sz="1000" dirty="0">
                  <a:solidFill>
                    <a:srgbClr val="000000"/>
                  </a:solidFill>
                  <a:latin typeface="+mj-lt"/>
                  <a:cs typeface="돋음"/>
                </a:rPr>
                <a:t>/</a:t>
              </a: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검증</a:t>
              </a:r>
            </a:p>
          </p:txBody>
        </p:sp>
        <p:sp>
          <p:nvSpPr>
            <p:cNvPr id="93" name="Rectangle 113"/>
            <p:cNvSpPr>
              <a:spLocks noChangeArrowheads="1"/>
            </p:cNvSpPr>
            <p:nvPr/>
          </p:nvSpPr>
          <p:spPr bwMode="auto">
            <a:xfrm>
              <a:off x="4405706" y="1409076"/>
              <a:ext cx="1260000" cy="1524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학교</a:t>
              </a:r>
            </a:p>
          </p:txBody>
        </p:sp>
      </p:grpSp>
      <p:grpSp>
        <p:nvGrpSpPr>
          <p:cNvPr id="94" name="그룹 93"/>
          <p:cNvGrpSpPr/>
          <p:nvPr/>
        </p:nvGrpSpPr>
        <p:grpSpPr>
          <a:xfrm>
            <a:off x="4273627" y="2538128"/>
            <a:ext cx="1260000" cy="602840"/>
            <a:chOff x="4405706" y="1409076"/>
            <a:chExt cx="1260000" cy="687716"/>
          </a:xfrm>
        </p:grpSpPr>
        <p:sp>
          <p:nvSpPr>
            <p:cNvPr id="95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사용자관리</a:t>
              </a:r>
            </a:p>
          </p:txBody>
        </p:sp>
        <p:sp>
          <p:nvSpPr>
            <p:cNvPr id="96" name="Rectangle 113"/>
            <p:cNvSpPr>
              <a:spLocks noChangeArrowheads="1"/>
            </p:cNvSpPr>
            <p:nvPr/>
          </p:nvSpPr>
          <p:spPr bwMode="auto">
            <a:xfrm>
              <a:off x="4405706" y="1409076"/>
              <a:ext cx="1260000" cy="1524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학교</a:t>
              </a:r>
            </a:p>
          </p:txBody>
        </p:sp>
      </p:grpSp>
      <p:sp>
        <p:nvSpPr>
          <p:cNvPr id="97" name="TextBox 96"/>
          <p:cNvSpPr txBox="1"/>
          <p:nvPr/>
        </p:nvSpPr>
        <p:spPr bwMode="auto">
          <a:xfrm>
            <a:off x="4270769" y="3180053"/>
            <a:ext cx="970137" cy="338554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lIns="0" tIns="0" rIns="0" bIns="0" rtlCol="0" anchor="t" anchorCtr="0">
            <a:spAutoFit/>
          </a:bodyPr>
          <a:lstStyle/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교원기초자료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학생</a:t>
            </a:r>
            <a:r>
              <a:rPr lang="en-US" altLang="ko-KR" sz="700" dirty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학부모관리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학생본인확인번호관리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</p:txBody>
      </p:sp>
      <p:grpSp>
        <p:nvGrpSpPr>
          <p:cNvPr id="98" name="그룹 97"/>
          <p:cNvGrpSpPr/>
          <p:nvPr/>
        </p:nvGrpSpPr>
        <p:grpSpPr>
          <a:xfrm>
            <a:off x="4273627" y="1491400"/>
            <a:ext cx="1260000" cy="596768"/>
            <a:chOff x="4405706" y="1416003"/>
            <a:chExt cx="1260000" cy="680789"/>
          </a:xfrm>
        </p:grpSpPr>
        <p:sp>
          <p:nvSpPr>
            <p:cNvPr id="99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cs typeface="돋음"/>
                </a:rPr>
                <a:t>평가지 관리</a:t>
              </a:r>
              <a:endParaRPr lang="ko-KR" altLang="en-US" sz="1000" dirty="0">
                <a:solidFill>
                  <a:srgbClr val="000000"/>
                </a:solidFill>
                <a:latin typeface="+mj-lt"/>
                <a:cs typeface="돋음"/>
              </a:endParaRPr>
            </a:p>
          </p:txBody>
        </p:sp>
        <p:sp>
          <p:nvSpPr>
            <p:cNvPr id="100" name="Rectangle 113"/>
            <p:cNvSpPr>
              <a:spLocks noChangeArrowheads="1"/>
            </p:cNvSpPr>
            <p:nvPr/>
          </p:nvSpPr>
          <p:spPr bwMode="auto">
            <a:xfrm>
              <a:off x="4405706" y="1416003"/>
              <a:ext cx="1260000" cy="138545"/>
            </a:xfrm>
            <a:prstGeom prst="rect">
              <a:avLst/>
            </a:prstGeom>
            <a:noFill/>
            <a:ln w="9525" algn="ctr">
              <a:solidFill>
                <a:srgbClr val="434343"/>
              </a:solidFill>
              <a:miter lim="800000"/>
              <a:headEnd/>
              <a:tailEnd/>
            </a:ln>
          </p:spPr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latin typeface="+mj-lt"/>
                  <a:cs typeface="돋음"/>
                </a:rPr>
                <a:t>교육청</a:t>
              </a:r>
            </a:p>
          </p:txBody>
        </p:sp>
      </p:grpSp>
      <p:sp>
        <p:nvSpPr>
          <p:cNvPr id="101" name="TextBox 100"/>
          <p:cNvSpPr txBox="1"/>
          <p:nvPr/>
        </p:nvSpPr>
        <p:spPr bwMode="auto">
          <a:xfrm>
            <a:off x="890286" y="2136425"/>
            <a:ext cx="611065" cy="338554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lIns="0" tIns="0" rIns="0" bIns="0" rtlCol="0" anchor="t" anchorCtr="0">
            <a:spAutoFit/>
          </a:bodyPr>
          <a:lstStyle/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교육청관리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학교관리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  <a:p>
            <a:pPr marL="72000" indent="-72000" eaLnBrk="0" fontAlgn="base" latinLnBrk="0" hangingPunct="0">
              <a:lnSpc>
                <a:spcPts val="6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700" dirty="0">
                <a:solidFill>
                  <a:prstClr val="black"/>
                </a:solidFill>
                <a:latin typeface="+mn-ea"/>
              </a:rPr>
              <a:t>평가기간설정</a:t>
            </a:r>
            <a:endParaRPr lang="en-US" altLang="ko-KR" sz="7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7" name="TextBox 106"/>
          <p:cNvSpPr txBox="1"/>
          <p:nvPr/>
        </p:nvSpPr>
        <p:spPr bwMode="auto">
          <a:xfrm>
            <a:off x="7615230" y="3220712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④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cxnSp>
        <p:nvCxnSpPr>
          <p:cNvPr id="108" name="직선 연결선 91"/>
          <p:cNvCxnSpPr>
            <a:cxnSpLocks noChangeShapeType="1"/>
            <a:stCxn id="95" idx="1"/>
            <a:endCxn id="92" idx="3"/>
          </p:cNvCxnSpPr>
          <p:nvPr/>
        </p:nvCxnSpPr>
        <p:spPr bwMode="auto">
          <a:xfrm flipH="1">
            <a:off x="3872259" y="2904291"/>
            <a:ext cx="401368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0" name="TextBox 109"/>
          <p:cNvSpPr txBox="1"/>
          <p:nvPr/>
        </p:nvSpPr>
        <p:spPr bwMode="auto">
          <a:xfrm>
            <a:off x="7620028" y="1406940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③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grpSp>
        <p:nvGrpSpPr>
          <p:cNvPr id="111" name="그룹 110"/>
          <p:cNvGrpSpPr/>
          <p:nvPr/>
        </p:nvGrpSpPr>
        <p:grpSpPr>
          <a:xfrm>
            <a:off x="7908256" y="3256948"/>
            <a:ext cx="1260000" cy="596768"/>
            <a:chOff x="4405706" y="1416003"/>
            <a:chExt cx="1260000" cy="680789"/>
          </a:xfrm>
          <a:noFill/>
        </p:grpSpPr>
        <p:sp>
          <p:nvSpPr>
            <p:cNvPr id="112" name="Rectangle 113"/>
            <p:cNvSpPr>
              <a:spLocks noChangeArrowheads="1"/>
            </p:cNvSpPr>
            <p:nvPr/>
          </p:nvSpPr>
          <p:spPr bwMode="auto">
            <a:xfrm>
              <a:off x="4405706" y="1556792"/>
              <a:ext cx="1260000" cy="540000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ko-KR" altLang="en-US" sz="1000" dirty="0">
                  <a:solidFill>
                    <a:srgbClr val="000000"/>
                  </a:solidFill>
                  <a:latin typeface="+mj-lt"/>
                  <a:cs typeface="돋음"/>
                </a:rPr>
                <a:t>종합보고서</a:t>
              </a:r>
            </a:p>
          </p:txBody>
        </p:sp>
        <p:sp>
          <p:nvSpPr>
            <p:cNvPr id="113" name="Rectangle 113"/>
            <p:cNvSpPr>
              <a:spLocks noChangeArrowheads="1"/>
            </p:cNvSpPr>
            <p:nvPr/>
          </p:nvSpPr>
          <p:spPr bwMode="auto">
            <a:xfrm>
              <a:off x="4405706" y="1416003"/>
              <a:ext cx="1260000" cy="138545"/>
            </a:xfrm>
            <a:prstGeom prst="rect">
              <a:avLst/>
            </a:prstGeom>
            <a:grpFill/>
            <a:ln w="3175">
              <a:solidFill>
                <a:schemeClr val="tx1"/>
              </a:solidFill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36000" rIns="0" bIns="0" anchor="ctr"/>
            <a:lstStyle/>
            <a:p>
              <a:pPr algn="ctr">
                <a:defRPr/>
              </a:pPr>
              <a:r>
                <a:rPr lang="ko-KR" altLang="en-US" sz="700" dirty="0">
                  <a:solidFill>
                    <a:srgbClr val="000000"/>
                  </a:solidFill>
                  <a:cs typeface="돋음"/>
                </a:rPr>
                <a:t>교육청</a:t>
              </a:r>
              <a:endParaRPr lang="ko-KR" altLang="en-US" sz="700" dirty="0">
                <a:solidFill>
                  <a:srgbClr val="000000"/>
                </a:solidFill>
                <a:latin typeface="+mj-lt"/>
                <a:cs typeface="돋음"/>
              </a:endParaRPr>
            </a:p>
          </p:txBody>
        </p:sp>
      </p:grpSp>
      <p:cxnSp>
        <p:nvCxnSpPr>
          <p:cNvPr id="115" name="직선 연결선 91"/>
          <p:cNvCxnSpPr>
            <a:cxnSpLocks noChangeShapeType="1"/>
            <a:stCxn id="99" idx="2"/>
          </p:cNvCxnSpPr>
          <p:nvPr/>
        </p:nvCxnSpPr>
        <p:spPr bwMode="auto">
          <a:xfrm>
            <a:off x="4903627" y="2088168"/>
            <a:ext cx="0" cy="372116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6" name="직선 연결선 91"/>
          <p:cNvCxnSpPr>
            <a:cxnSpLocks noChangeShapeType="1"/>
            <a:stCxn id="80" idx="2"/>
            <a:endCxn id="113" idx="0"/>
          </p:cNvCxnSpPr>
          <p:nvPr/>
        </p:nvCxnSpPr>
        <p:spPr bwMode="auto">
          <a:xfrm>
            <a:off x="8538256" y="2099293"/>
            <a:ext cx="0" cy="115765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0" name="직선 연결선 91"/>
          <p:cNvCxnSpPr>
            <a:cxnSpLocks noChangeShapeType="1"/>
          </p:cNvCxnSpPr>
          <p:nvPr/>
        </p:nvCxnSpPr>
        <p:spPr bwMode="auto">
          <a:xfrm flipH="1">
            <a:off x="2157671" y="2924944"/>
            <a:ext cx="44150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1" name="TextBox 120"/>
          <p:cNvSpPr txBox="1"/>
          <p:nvPr/>
        </p:nvSpPr>
        <p:spPr bwMode="auto">
          <a:xfrm>
            <a:off x="560512" y="2492896"/>
            <a:ext cx="325730" cy="261610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</p:spPr>
        <p:txBody>
          <a:bodyPr wrap="none" rtlCol="0">
            <a:spAutoFit/>
          </a:bodyPr>
          <a:lstStyle/>
          <a:p>
            <a:pPr algn="ctr" eaLnBrk="0" fontAlgn="base" latinLnBrk="0" hangingPunct="0">
              <a:spcBef>
                <a:spcPct val="50000"/>
              </a:spcBef>
              <a:spcAft>
                <a:spcPct val="0"/>
              </a:spcAft>
            </a:pPr>
            <a:r>
              <a:rPr lang="ko-KR" altLang="en-US" sz="1100" b="1" kern="1200" dirty="0">
                <a:solidFill>
                  <a:prstClr val="black"/>
                </a:solidFill>
                <a:latin typeface="맑은 고딕"/>
                <a:ea typeface="맑은 고딕"/>
              </a:rPr>
              <a:t>⑥</a:t>
            </a:r>
            <a:endParaRPr lang="ko-KR" altLang="en-US" sz="1100" b="1" kern="1200" dirty="0">
              <a:solidFill>
                <a:prstClr val="black"/>
              </a:solidFill>
              <a:latin typeface="+mn-ea"/>
              <a:cs typeface="+mn-cs"/>
            </a:endParaRPr>
          </a:p>
        </p:txBody>
      </p:sp>
      <p:cxnSp>
        <p:nvCxnSpPr>
          <p:cNvPr id="122" name="꺾인 연결선 80"/>
          <p:cNvCxnSpPr>
            <a:cxnSpLocks noChangeShapeType="1"/>
            <a:stCxn id="48" idx="0"/>
          </p:cNvCxnSpPr>
          <p:nvPr/>
        </p:nvCxnSpPr>
        <p:spPr bwMode="auto">
          <a:xfrm flipV="1">
            <a:off x="2425160" y="4926601"/>
            <a:ext cx="591696" cy="1142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450133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교육</a:t>
            </a:r>
            <a:r>
              <a:rPr lang="en-US" altLang="ko-KR" dirty="0"/>
              <a:t>(</a:t>
            </a:r>
            <a:r>
              <a:rPr lang="ko-KR" altLang="en-US" dirty="0"/>
              <a:t>지원</a:t>
            </a:r>
            <a:r>
              <a:rPr lang="en-US" altLang="ko-KR" dirty="0"/>
              <a:t>)</a:t>
            </a:r>
            <a:r>
              <a:rPr lang="ko-KR" altLang="en-US" dirty="0"/>
              <a:t>청 주요업무 순서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82116"/>
              </p:ext>
            </p:extLst>
          </p:nvPr>
        </p:nvGraphicFramePr>
        <p:xfrm>
          <a:off x="344488" y="836712"/>
          <a:ext cx="9274295" cy="5376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6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417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순서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메뉴위치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업무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1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평가기본사항설정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교육청관리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① </a:t>
                      </a:r>
                      <a:r>
                        <a:rPr lang="ko-KR" altLang="en-US" sz="1400" dirty="0" err="1"/>
                        <a:t>교육청기초정보불러오기</a:t>
                      </a:r>
                      <a:r>
                        <a:rPr lang="ko-KR" altLang="en-US" sz="1400" dirty="0"/>
                        <a:t> 버튼 클릭</a:t>
                      </a:r>
                      <a:endParaRPr lang="en-US" altLang="ko-KR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② 평가기준설정 </a:t>
                      </a:r>
                      <a:r>
                        <a:rPr lang="en-US" altLang="ko-KR" sz="1400" dirty="0"/>
                        <a:t>: </a:t>
                      </a:r>
                      <a:r>
                        <a:rPr lang="ko-KR" altLang="en-US" sz="1400" dirty="0"/>
                        <a:t>평가기간설정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>
                          <a:solidFill>
                            <a:srgbClr val="FF0000"/>
                          </a:solidFill>
                        </a:rPr>
                        <a:t>시도교육청 산하 모든 학교의 전체평가기간을 시작일자와 마감일자로 등록</a:t>
                      </a:r>
                      <a:r>
                        <a:rPr lang="en-US" altLang="ko-KR" sz="1400" dirty="0"/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2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평가기본사항설정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학교관리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① </a:t>
                      </a:r>
                      <a:r>
                        <a:rPr lang="ko-KR" altLang="en-US" sz="1400" dirty="0" err="1"/>
                        <a:t>학교기초정보불러오기</a:t>
                      </a:r>
                      <a:r>
                        <a:rPr lang="ko-KR" altLang="en-US" sz="1400" dirty="0"/>
                        <a:t> 버튼 클릭</a:t>
                      </a:r>
                      <a:endParaRPr lang="en-US" altLang="ko-KR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② 불러온 학교리스트에서 평가대상제외학교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학적 </a:t>
                      </a:r>
                      <a:r>
                        <a:rPr lang="ko-KR" altLang="en-US" sz="1400" dirty="0" err="1"/>
                        <a:t>미구성</a:t>
                      </a:r>
                      <a:r>
                        <a:rPr lang="ko-KR" altLang="en-US" sz="1400" dirty="0"/>
                        <a:t> 여부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소규모학교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지정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필요 시</a:t>
                      </a:r>
                      <a:r>
                        <a:rPr lang="en-US" altLang="ko-KR" sz="1400" dirty="0"/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3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평가기본사항설정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학교그룹별평가기간설정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① 평가종류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학생</a:t>
                      </a:r>
                      <a:r>
                        <a:rPr lang="ko-KR" altLang="en-US" sz="1400" baseline="0" dirty="0"/>
                        <a:t>의견</a:t>
                      </a:r>
                      <a:r>
                        <a:rPr lang="en-US" altLang="ko-KR" sz="1400" baseline="0" dirty="0"/>
                        <a:t>/</a:t>
                      </a:r>
                      <a:r>
                        <a:rPr lang="ko-KR" altLang="en-US" sz="1400" baseline="0" dirty="0"/>
                        <a:t>만족도조사 </a:t>
                      </a:r>
                      <a:r>
                        <a:rPr lang="ko-KR" altLang="en-US" sz="1400" dirty="0"/>
                        <a:t>학부모만족도조사</a:t>
                      </a:r>
                      <a:r>
                        <a:rPr lang="en-US" altLang="ko-KR" sz="1400" dirty="0"/>
                        <a:t>)</a:t>
                      </a:r>
                      <a:r>
                        <a:rPr lang="ko-KR" altLang="en-US" sz="1400" dirty="0"/>
                        <a:t>별 학교그룹별 평가기간을 설정</a:t>
                      </a:r>
                      <a:endParaRPr lang="en-US" altLang="ko-KR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② 설정방법 </a:t>
                      </a:r>
                      <a:r>
                        <a:rPr lang="en-US" altLang="ko-KR" sz="1400" dirty="0"/>
                        <a:t>: </a:t>
                      </a:r>
                      <a:r>
                        <a:rPr lang="ko-KR" altLang="en-US" sz="1400" dirty="0"/>
                        <a:t>평가기간설정 후 대상학교 지정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4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평가기본사항설정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평가영역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요소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지표관리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① 교육부 평가영역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요소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 err="1"/>
                        <a:t>지표가져오기</a:t>
                      </a:r>
                      <a:r>
                        <a:rPr lang="ko-KR" altLang="en-US" sz="1400" dirty="0"/>
                        <a:t> 버튼 클릭</a:t>
                      </a:r>
                      <a:endParaRPr lang="en-US" altLang="ko-KR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② 불러온 전국공통평가지표는 삭제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수정 불가 </a:t>
                      </a:r>
                      <a:r>
                        <a:rPr lang="en-US" altLang="ko-KR" sz="1400" dirty="0"/>
                        <a:t>( </a:t>
                      </a:r>
                      <a:r>
                        <a:rPr lang="ko-KR" altLang="en-US" sz="1400" dirty="0"/>
                        <a:t>문항 수정 가능 </a:t>
                      </a:r>
                      <a:r>
                        <a:rPr lang="en-US" altLang="ko-KR" sz="1400" dirty="0"/>
                        <a:t>)</a:t>
                      </a:r>
                      <a:endParaRPr lang="ko-KR" altLang="en-US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③ 필요 시 교육청 평가영역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요소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지표는 추가할 수 있음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5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평가지관리</a:t>
                      </a:r>
                      <a:r>
                        <a:rPr lang="en-US" altLang="ko-KR" sz="1400" dirty="0"/>
                        <a:t>/</a:t>
                      </a:r>
                    </a:p>
                    <a:p>
                      <a:pPr latinLnBrk="1"/>
                      <a:r>
                        <a:rPr lang="ko-KR" altLang="en-US" sz="1400" dirty="0"/>
                        <a:t>평가지</a:t>
                      </a:r>
                      <a:r>
                        <a:rPr lang="en-US" altLang="ko-KR" sz="1400" dirty="0"/>
                        <a:t>POOL</a:t>
                      </a:r>
                      <a:r>
                        <a:rPr lang="ko-KR" altLang="en-US" sz="1400" dirty="0"/>
                        <a:t>관리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①</a:t>
                      </a:r>
                      <a:r>
                        <a:rPr lang="ko-KR" altLang="en-US" sz="1400" baseline="0" dirty="0"/>
                        <a:t> </a:t>
                      </a:r>
                      <a:r>
                        <a:rPr lang="ko-KR" altLang="en-US" sz="1400" baseline="0" dirty="0" err="1"/>
                        <a:t>학교급</a:t>
                      </a:r>
                      <a:r>
                        <a:rPr lang="en-US" altLang="ko-KR" sz="1400" baseline="0" dirty="0"/>
                        <a:t>, </a:t>
                      </a:r>
                      <a:r>
                        <a:rPr lang="ko-KR" altLang="en-US" sz="1400" baseline="0" dirty="0"/>
                        <a:t>평가종류별 평가지</a:t>
                      </a:r>
                      <a:r>
                        <a:rPr lang="en-US" altLang="ko-KR" sz="1400" baseline="0" dirty="0"/>
                        <a:t>POOL</a:t>
                      </a:r>
                      <a:r>
                        <a:rPr lang="ko-KR" altLang="en-US" sz="1400" baseline="0" dirty="0"/>
                        <a:t>을 관리</a:t>
                      </a:r>
                      <a:endParaRPr lang="en-US" altLang="ko-KR" sz="1400" baseline="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② 평가지</a:t>
                      </a:r>
                      <a:r>
                        <a:rPr lang="en-US" altLang="ko-KR" sz="1400" dirty="0"/>
                        <a:t>POOL</a:t>
                      </a:r>
                      <a:r>
                        <a:rPr lang="ko-KR" altLang="en-US" sz="1400" dirty="0"/>
                        <a:t>의 문항수정 가능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6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평가지관리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 err="1"/>
                        <a:t>학교급별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초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/>
                        <a:t>중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/>
                        <a:t>고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 err="1"/>
                        <a:t>특</a:t>
                      </a:r>
                      <a:r>
                        <a:rPr lang="en-US" altLang="ko-KR" sz="1400" dirty="0"/>
                        <a:t>) </a:t>
                      </a:r>
                      <a:r>
                        <a:rPr lang="ko-KR" altLang="en-US" sz="1400" dirty="0" err="1"/>
                        <a:t>평가지관리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① 평가지</a:t>
                      </a:r>
                      <a:r>
                        <a:rPr lang="en-US" altLang="ko-KR" sz="1400" dirty="0"/>
                        <a:t>POOL</a:t>
                      </a:r>
                      <a:r>
                        <a:rPr lang="ko-KR" altLang="en-US" sz="1400" dirty="0"/>
                        <a:t>불러오기 버튼 클릭 후 필요한 </a:t>
                      </a:r>
                      <a:r>
                        <a:rPr lang="ko-KR" altLang="en-US" sz="1400" dirty="0" err="1"/>
                        <a:t>평가지를</a:t>
                      </a:r>
                      <a:r>
                        <a:rPr lang="ko-KR" altLang="en-US" sz="1400" dirty="0"/>
                        <a:t> 불러온다</a:t>
                      </a:r>
                      <a:r>
                        <a:rPr lang="en-US" altLang="ko-KR" sz="1400" dirty="0"/>
                        <a:t>.</a:t>
                      </a:r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② 불러온 평가지 문항수정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변경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/>
                        <a:t>추가</a:t>
                      </a:r>
                      <a:r>
                        <a:rPr lang="en-US" altLang="ko-KR" sz="1400" dirty="0"/>
                        <a:t>)</a:t>
                      </a:r>
                      <a:r>
                        <a:rPr lang="ko-KR" altLang="en-US" sz="1400" dirty="0"/>
                        <a:t> 가능</a:t>
                      </a:r>
                      <a:endParaRPr lang="en-US" altLang="ko-KR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③ 평가지 확정처리</a:t>
                      </a:r>
                      <a:endParaRPr lang="en-US" altLang="ko-KR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④ 교장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교감 평가지는 </a:t>
                      </a:r>
                      <a:r>
                        <a:rPr lang="ko-KR" altLang="en-US" sz="1400" dirty="0" err="1"/>
                        <a:t>교육지원청에서</a:t>
                      </a:r>
                      <a:r>
                        <a:rPr lang="ko-KR" altLang="en-US" sz="1400" dirty="0"/>
                        <a:t> 다시 평가지 확정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6741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교육</a:t>
            </a:r>
            <a:r>
              <a:rPr lang="en-US" altLang="ko-KR" dirty="0"/>
              <a:t>(</a:t>
            </a:r>
            <a:r>
              <a:rPr lang="ko-KR" altLang="en-US" dirty="0"/>
              <a:t>지원</a:t>
            </a:r>
            <a:r>
              <a:rPr lang="en-US" altLang="ko-KR" dirty="0"/>
              <a:t>)</a:t>
            </a:r>
            <a:r>
              <a:rPr lang="ko-KR" altLang="en-US" dirty="0"/>
              <a:t>청 주요업무 순서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939511"/>
              </p:ext>
            </p:extLst>
          </p:nvPr>
        </p:nvGraphicFramePr>
        <p:xfrm>
          <a:off x="344488" y="836712"/>
          <a:ext cx="9274295" cy="1832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6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417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순서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메뉴위치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업무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7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학교평가진행상황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초등학교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중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/>
                        <a:t>고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 err="1"/>
                        <a:t>특</a:t>
                      </a:r>
                      <a:r>
                        <a:rPr lang="en-US" altLang="ko-KR" sz="1400" dirty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① </a:t>
                      </a:r>
                      <a:r>
                        <a:rPr lang="ko-KR" altLang="en-US" sz="1400" dirty="0" err="1"/>
                        <a:t>학교급별</a:t>
                      </a:r>
                      <a:r>
                        <a:rPr lang="ko-KR" altLang="en-US" sz="1400" dirty="0"/>
                        <a:t> 평가진행상황 확인</a:t>
                      </a:r>
                      <a:endParaRPr lang="en-US" altLang="ko-KR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② 교육청마감일자연장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필요 시</a:t>
                      </a:r>
                      <a:r>
                        <a:rPr lang="en-US" altLang="ko-KR" sz="1400" dirty="0"/>
                        <a:t>) : </a:t>
                      </a:r>
                      <a:r>
                        <a:rPr lang="ko-KR" altLang="en-US" sz="1400" dirty="0"/>
                        <a:t>특정학교가 교육청에서 지정한 평가마감일자 이내에 평가를 하지 못한다고 연락 온 학교에 대하여 마감일자 연장</a:t>
                      </a:r>
                      <a:endParaRPr lang="en-US" altLang="ko-KR" sz="1400" dirty="0"/>
                    </a:p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③ </a:t>
                      </a:r>
                      <a:r>
                        <a:rPr lang="en-US" altLang="ko-KR" sz="1400" dirty="0"/>
                        <a:t>OMRSCAN </a:t>
                      </a:r>
                      <a:r>
                        <a:rPr lang="ko-KR" altLang="en-US" sz="1400" dirty="0"/>
                        <a:t>설문지 통계자료 학교별 </a:t>
                      </a:r>
                      <a:r>
                        <a:rPr lang="en-US" altLang="ko-KR" sz="1400" dirty="0"/>
                        <a:t>UPLOAD </a:t>
                      </a:r>
                      <a:r>
                        <a:rPr lang="ko-KR" altLang="en-US" sz="1400" dirty="0"/>
                        <a:t>및 완료처리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8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평가결과관리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20000"/>
                        </a:lnSpc>
                      </a:pPr>
                      <a:r>
                        <a:rPr lang="ko-KR" altLang="en-US" sz="1400" dirty="0"/>
                        <a:t>① 평가결과 확인 및 다운로드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6999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110"/>
          <p:cNvGrpSpPr/>
          <p:nvPr/>
        </p:nvGrpSpPr>
        <p:grpSpPr>
          <a:xfrm>
            <a:off x="200472" y="836712"/>
            <a:ext cx="9508151" cy="5472052"/>
            <a:chOff x="2538413" y="3316287"/>
            <a:chExt cx="11608693" cy="1965542"/>
          </a:xfrm>
        </p:grpSpPr>
        <p:sp>
          <p:nvSpPr>
            <p:cNvPr id="27" name="Rectangle 76"/>
            <p:cNvSpPr>
              <a:spLocks noChangeArrowheads="1"/>
            </p:cNvSpPr>
            <p:nvPr/>
          </p:nvSpPr>
          <p:spPr bwMode="auto">
            <a:xfrm>
              <a:off x="2626329" y="3316287"/>
              <a:ext cx="11520777" cy="194262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4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latin typeface="바탕체" pitchFamily="17" charset="-127"/>
                <a:ea typeface="바탕체" pitchFamily="17" charset="-127"/>
              </a:endParaRPr>
            </a:p>
          </p:txBody>
        </p:sp>
        <p:sp>
          <p:nvSpPr>
            <p:cNvPr id="28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latin typeface="바탕체" pitchFamily="17" charset="-127"/>
                <a:ea typeface="바탕체" pitchFamily="17" charset="-127"/>
              </a:endParaRPr>
            </a:p>
          </p:txBody>
        </p:sp>
      </p:grp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5. 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메뉴사용권한등록</a:t>
            </a:r>
          </a:p>
        </p:txBody>
      </p:sp>
      <p:sp>
        <p:nvSpPr>
          <p:cNvPr id="67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b="1" smtClean="0">
                <a:latin typeface="바탕체" pitchFamily="17" charset="-127"/>
                <a:ea typeface="바탕체" pitchFamily="17" charset="-127"/>
              </a:rPr>
              <a:pPr algn="ctr">
                <a:defRPr/>
              </a:pPr>
              <a:t>9</a:t>
            </a:fld>
            <a:endParaRPr lang="ko-KR" altLang="en-US" sz="11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7309" y="1537855"/>
            <a:ext cx="1880643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가</a:t>
            </a:r>
            <a:r>
              <a:rPr lang="en-US" altLang="ko-KR" b="1" dirty="0"/>
              <a:t>.  </a:t>
            </a:r>
            <a:r>
              <a:rPr lang="ko-KR" altLang="en-US" b="1" dirty="0"/>
              <a:t>시도교육청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789714" y="1967348"/>
            <a:ext cx="8478981" cy="1468583"/>
          </a:xfrm>
          <a:prstGeom prst="roundRect">
            <a:avLst>
              <a:gd name="adj" fmla="val 31667"/>
            </a:avLst>
          </a:prstGeom>
          <a:noFill/>
          <a:ln cmpd="thickThin">
            <a:noFill/>
            <a:prstDash val="solid"/>
          </a:ln>
          <a:scene3d>
            <a:camera prst="orthographicFront"/>
            <a:lightRig rig="flat" dir="t"/>
          </a:scene3d>
          <a:sp3d extrusionH="38100" contourW="12700" prstMaterial="plastic">
            <a:bevelT/>
            <a:bevelB prst="relaxedInset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권한부여자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시</a:t>
            </a:r>
            <a:r>
              <a:rPr lang="en-US" altLang="ko-KR" sz="1600" b="1" dirty="0">
                <a:solidFill>
                  <a:schemeClr val="tx1"/>
                </a:solidFill>
              </a:rPr>
              <a:t>·</a:t>
            </a:r>
            <a:r>
              <a:rPr lang="ko-KR" altLang="en-US" sz="1700" b="1" dirty="0" err="1">
                <a:solidFill>
                  <a:schemeClr val="tx1"/>
                </a:solidFill>
              </a:rPr>
              <a:t>도교육청</a:t>
            </a:r>
            <a:r>
              <a:rPr lang="ko-KR" altLang="en-US" sz="1700" b="1" dirty="0">
                <a:solidFill>
                  <a:schemeClr val="tx1"/>
                </a:solidFill>
              </a:rPr>
              <a:t> 기관마스터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메뉴경로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시스템관리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사용자 권한관리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개인별 권한등록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교원능력개발평가 담당장학사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ko-KR" altLang="en-US" sz="1700" b="1" dirty="0" err="1">
                <a:solidFill>
                  <a:schemeClr val="tx1"/>
                </a:solidFill>
              </a:rPr>
              <a:t>그룹명</a:t>
            </a:r>
            <a:r>
              <a:rPr lang="en-US" altLang="ko-KR" sz="1700" b="1" dirty="0">
                <a:solidFill>
                  <a:schemeClr val="tx1"/>
                </a:solidFill>
              </a:rPr>
              <a:t> : </a:t>
            </a:r>
            <a:r>
              <a:rPr lang="ko-KR" altLang="en-US" sz="1700" b="1" dirty="0" err="1">
                <a:solidFill>
                  <a:schemeClr val="tx1"/>
                </a:solidFill>
              </a:rPr>
              <a:t>시도교육청교원능력개발평가관리</a:t>
            </a:r>
            <a:endParaRPr lang="ko-KR" altLang="en-US" sz="1700" b="1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7304" y="3643810"/>
            <a:ext cx="1794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나</a:t>
            </a:r>
            <a:r>
              <a:rPr lang="en-US" altLang="ko-KR" b="1" dirty="0"/>
              <a:t>.  </a:t>
            </a:r>
            <a:r>
              <a:rPr lang="ko-KR" altLang="en-US" b="1" dirty="0" err="1"/>
              <a:t>교육지원청</a:t>
            </a:r>
            <a:endParaRPr lang="ko-KR" altLang="en-US" b="1" dirty="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789709" y="4073303"/>
            <a:ext cx="8478981" cy="1413098"/>
          </a:xfrm>
          <a:prstGeom prst="roundRect">
            <a:avLst>
              <a:gd name="adj" fmla="val 31667"/>
            </a:avLst>
          </a:prstGeom>
          <a:noFill/>
          <a:ln cmpd="thickThin">
            <a:noFill/>
            <a:prstDash val="solid"/>
          </a:ln>
          <a:scene3d>
            <a:camera prst="orthographicFront"/>
            <a:lightRig rig="flat" dir="t"/>
          </a:scene3d>
          <a:sp3d extrusionH="38100" contourW="12700" prstMaterial="plastic">
            <a:bevelT/>
            <a:bevelB prst="relaxedInset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권한부여자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 err="1">
                <a:solidFill>
                  <a:schemeClr val="tx1"/>
                </a:solidFill>
              </a:rPr>
              <a:t>교육지원청</a:t>
            </a:r>
            <a:r>
              <a:rPr lang="ko-KR" altLang="en-US" sz="1700" b="1" dirty="0">
                <a:solidFill>
                  <a:schemeClr val="tx1"/>
                </a:solidFill>
              </a:rPr>
              <a:t> 기관마스터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메뉴경로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시스템관리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사용자 권한관리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개인별 권한등록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교원능력개발평가 담당장학사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ko-KR" altLang="en-US" sz="1700" b="1" dirty="0" err="1">
                <a:solidFill>
                  <a:schemeClr val="tx1"/>
                </a:solidFill>
              </a:rPr>
              <a:t>그룹명</a:t>
            </a:r>
            <a:r>
              <a:rPr lang="en-US" altLang="ko-KR" sz="1700" b="1" dirty="0">
                <a:solidFill>
                  <a:schemeClr val="tx1"/>
                </a:solidFill>
              </a:rPr>
              <a:t> : </a:t>
            </a:r>
            <a:r>
              <a:rPr lang="ko-KR" altLang="en-US" sz="1700" b="1" dirty="0" err="1">
                <a:solidFill>
                  <a:schemeClr val="tx1"/>
                </a:solidFill>
              </a:rPr>
              <a:t>교육지원청교원능력개발평가관리</a:t>
            </a:r>
            <a:endParaRPr lang="ko-KR" altLang="en-US" sz="1700" b="1" dirty="0">
              <a:solidFill>
                <a:schemeClr val="tx1"/>
              </a:solidFill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72480" y="836711"/>
            <a:ext cx="9433048" cy="360041"/>
            <a:chOff x="588" y="3921"/>
            <a:chExt cx="3518" cy="165"/>
          </a:xfrm>
        </p:grpSpPr>
        <p:sp>
          <p:nvSpPr>
            <p:cNvPr id="7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latin typeface="바탕체" pitchFamily="17" charset="-127"/>
                <a:ea typeface="바탕체" pitchFamily="17" charset="-127"/>
              </a:endParaRPr>
            </a:p>
          </p:txBody>
        </p:sp>
        <p:sp>
          <p:nvSpPr>
            <p:cNvPr id="8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pPr algn="ctr"/>
              <a:r>
                <a:rPr lang="ko-KR" altLang="en-US" b="1" dirty="0">
                  <a:solidFill>
                    <a:srgbClr val="080808"/>
                  </a:solidFill>
                  <a:latin typeface="바탕체" pitchFamily="17" charset="-127"/>
                  <a:ea typeface="바탕체" pitchFamily="17" charset="-127"/>
                </a:rPr>
                <a:t>교육청 메뉴 사용권한 등록</a:t>
              </a:r>
              <a:endParaRPr lang="en-US" altLang="ko-KR" b="1" dirty="0">
                <a:solidFill>
                  <a:srgbClr val="080808"/>
                </a:solidFill>
                <a:latin typeface="바탕체" pitchFamily="17" charset="-127"/>
                <a:ea typeface="바탕체" pitchFamily="17" charset="-127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110"/>
          <p:cNvGrpSpPr/>
          <p:nvPr/>
        </p:nvGrpSpPr>
        <p:grpSpPr>
          <a:xfrm>
            <a:off x="200472" y="836712"/>
            <a:ext cx="9508151" cy="5472052"/>
            <a:chOff x="2538413" y="3316287"/>
            <a:chExt cx="11608693" cy="1965542"/>
          </a:xfrm>
        </p:grpSpPr>
        <p:sp>
          <p:nvSpPr>
            <p:cNvPr id="27" name="Rectangle 76"/>
            <p:cNvSpPr>
              <a:spLocks noChangeArrowheads="1"/>
            </p:cNvSpPr>
            <p:nvPr/>
          </p:nvSpPr>
          <p:spPr bwMode="auto">
            <a:xfrm>
              <a:off x="2626329" y="3316287"/>
              <a:ext cx="11520777" cy="194262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4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latin typeface="바탕체" pitchFamily="17" charset="-127"/>
                <a:ea typeface="바탕체" pitchFamily="17" charset="-127"/>
              </a:endParaRPr>
            </a:p>
          </p:txBody>
        </p:sp>
        <p:sp>
          <p:nvSpPr>
            <p:cNvPr id="28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latin typeface="바탕체" pitchFamily="17" charset="-127"/>
                <a:ea typeface="바탕체" pitchFamily="17" charset="-127"/>
              </a:endParaRPr>
            </a:p>
          </p:txBody>
        </p:sp>
      </p:grp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5. 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메뉴사용권한등록</a:t>
            </a:r>
          </a:p>
        </p:txBody>
      </p:sp>
      <p:sp>
        <p:nvSpPr>
          <p:cNvPr id="67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b="1" smtClean="0">
                <a:latin typeface="바탕체" pitchFamily="17" charset="-127"/>
                <a:ea typeface="바탕체" pitchFamily="17" charset="-127"/>
              </a:rPr>
              <a:pPr algn="ctr">
                <a:defRPr/>
              </a:pPr>
              <a:t>10</a:t>
            </a:fld>
            <a:endParaRPr lang="ko-KR" altLang="en-US" sz="11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3444" y="1373587"/>
            <a:ext cx="2880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가</a:t>
            </a:r>
            <a:r>
              <a:rPr lang="en-US" altLang="ko-KR" b="1" dirty="0"/>
              <a:t>.  </a:t>
            </a:r>
            <a:r>
              <a:rPr lang="ko-KR" altLang="en-US" b="1" dirty="0"/>
              <a:t>학교관리자 및 실무자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858981" y="1789301"/>
            <a:ext cx="8478981" cy="1413098"/>
          </a:xfrm>
          <a:prstGeom prst="roundRect">
            <a:avLst>
              <a:gd name="adj" fmla="val 31667"/>
            </a:avLst>
          </a:prstGeom>
          <a:noFill/>
          <a:ln cmpd="thickThin">
            <a:noFill/>
            <a:prstDash val="solid"/>
          </a:ln>
          <a:scene3d>
            <a:camera prst="orthographicFront"/>
            <a:lightRig rig="flat" dir="t"/>
          </a:scene3d>
          <a:sp3d extrusionH="38100" contourW="12700" prstMaterial="plastic">
            <a:bevelT/>
            <a:bevelB prst="relaxedInset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권한부여자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학교 기관마스터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메뉴경로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시스템관리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사용자 권한관리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개인별 권한등록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학교교원능력개발평가 관리자</a:t>
            </a:r>
            <a:r>
              <a:rPr lang="en-US" altLang="ko-KR" sz="1700" b="1" dirty="0">
                <a:solidFill>
                  <a:schemeClr val="tx1"/>
                </a:solidFill>
              </a:rPr>
              <a:t>(</a:t>
            </a:r>
            <a:r>
              <a:rPr lang="ko-KR" altLang="en-US" sz="1700" b="1" dirty="0">
                <a:solidFill>
                  <a:schemeClr val="tx1"/>
                </a:solidFill>
              </a:rPr>
              <a:t>교감</a:t>
            </a:r>
            <a:r>
              <a:rPr lang="en-US" altLang="ko-KR" sz="1700" b="1" dirty="0">
                <a:solidFill>
                  <a:schemeClr val="tx1"/>
                </a:solidFill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ko-KR" altLang="en-US" sz="1700" b="1" dirty="0" err="1">
                <a:solidFill>
                  <a:schemeClr val="tx1"/>
                </a:solidFill>
              </a:rPr>
              <a:t>그룹명</a:t>
            </a:r>
            <a:r>
              <a:rPr lang="en-US" altLang="ko-KR" sz="1700" b="1" dirty="0">
                <a:solidFill>
                  <a:schemeClr val="tx1"/>
                </a:solidFill>
              </a:rPr>
              <a:t> : </a:t>
            </a:r>
            <a:r>
              <a:rPr lang="ko-KR" altLang="en-US" sz="1700" b="1" dirty="0">
                <a:solidFill>
                  <a:schemeClr val="tx1"/>
                </a:solidFill>
              </a:rPr>
              <a:t>학교교원능력개발평가관리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845121" y="4752206"/>
            <a:ext cx="8478981" cy="1413098"/>
          </a:xfrm>
          <a:prstGeom prst="roundRect">
            <a:avLst>
              <a:gd name="adj" fmla="val 31667"/>
            </a:avLst>
          </a:prstGeom>
          <a:noFill/>
          <a:ln cmpd="thickThin">
            <a:noFill/>
            <a:prstDash val="solid"/>
          </a:ln>
          <a:scene3d>
            <a:camera prst="orthographicFront"/>
            <a:lightRig rig="flat" dir="t"/>
          </a:scene3d>
          <a:sp3d extrusionH="38100" contourW="12700" prstMaterial="plastic">
            <a:bevelT/>
            <a:bevelB prst="relaxedInset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권한부여자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학교 기관마스터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메뉴경로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시스템관리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사용자 권한관리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권한일괄등록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전 교원</a:t>
            </a:r>
            <a:r>
              <a:rPr lang="en-US" altLang="ko-KR" sz="1700" b="1" dirty="0">
                <a:solidFill>
                  <a:schemeClr val="tx1"/>
                </a:solidFill>
              </a:rPr>
              <a:t>(</a:t>
            </a:r>
            <a:r>
              <a:rPr lang="ko-KR" altLang="en-US" sz="1700" b="1" dirty="0">
                <a:solidFill>
                  <a:schemeClr val="tx1"/>
                </a:solidFill>
              </a:rPr>
              <a:t>교장</a:t>
            </a:r>
            <a:r>
              <a:rPr lang="en-US" altLang="ko-KR" sz="1700" b="1" dirty="0">
                <a:solidFill>
                  <a:schemeClr val="tx1"/>
                </a:solidFill>
              </a:rPr>
              <a:t>, </a:t>
            </a:r>
            <a:r>
              <a:rPr lang="ko-KR" altLang="en-US" sz="1700" b="1" dirty="0">
                <a:solidFill>
                  <a:schemeClr val="tx1"/>
                </a:solidFill>
              </a:rPr>
              <a:t>교감포함</a:t>
            </a:r>
            <a:r>
              <a:rPr lang="en-US" altLang="ko-KR" sz="1700" b="1" dirty="0">
                <a:solidFill>
                  <a:schemeClr val="tx1"/>
                </a:solidFill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ko-KR" altLang="en-US" sz="1700" b="1" dirty="0" err="1">
                <a:solidFill>
                  <a:schemeClr val="tx1"/>
                </a:solidFill>
              </a:rPr>
              <a:t>그룹명</a:t>
            </a:r>
            <a:r>
              <a:rPr lang="en-US" altLang="ko-KR" sz="1700" b="1" dirty="0">
                <a:solidFill>
                  <a:schemeClr val="tx1"/>
                </a:solidFill>
              </a:rPr>
              <a:t> : </a:t>
            </a:r>
            <a:r>
              <a:rPr lang="ko-KR" altLang="en-US" sz="1700" b="1" dirty="0">
                <a:solidFill>
                  <a:schemeClr val="tx1"/>
                </a:solidFill>
              </a:rPr>
              <a:t>동료교원능력개발평가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857006" y="3259826"/>
            <a:ext cx="8478981" cy="1413098"/>
          </a:xfrm>
          <a:prstGeom prst="roundRect">
            <a:avLst>
              <a:gd name="adj" fmla="val 31667"/>
            </a:avLst>
          </a:prstGeom>
          <a:noFill/>
          <a:ln cmpd="thickThin">
            <a:noFill/>
            <a:prstDash val="solid"/>
          </a:ln>
          <a:scene3d>
            <a:camera prst="orthographicFront"/>
            <a:lightRig rig="flat" dir="t"/>
          </a:scene3d>
          <a:sp3d extrusionH="38100" contourW="12700" prstMaterial="plastic">
            <a:bevelT/>
            <a:bevelB prst="relaxedInset"/>
            <a:contourClr>
              <a:schemeClr val="bg1">
                <a:lumMod val="8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권한부여자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학교 기관마스터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메뉴경로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시스템관리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사용자 권한관리 </a:t>
            </a:r>
            <a:r>
              <a:rPr lang="en-US" altLang="ko-KR" sz="1700" b="1" dirty="0">
                <a:solidFill>
                  <a:schemeClr val="tx1"/>
                </a:solidFill>
              </a:rPr>
              <a:t>/ </a:t>
            </a:r>
            <a:r>
              <a:rPr lang="ko-KR" altLang="en-US" sz="1700" b="1" dirty="0">
                <a:solidFill>
                  <a:schemeClr val="tx1"/>
                </a:solidFill>
              </a:rPr>
              <a:t>개인별 권한등록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en-US" altLang="ko-KR" sz="1700" b="1" dirty="0">
                <a:solidFill>
                  <a:schemeClr val="tx1"/>
                </a:solidFill>
              </a:rPr>
              <a:t>: </a:t>
            </a:r>
            <a:r>
              <a:rPr lang="ko-KR" altLang="en-US" sz="1700" b="1" dirty="0">
                <a:solidFill>
                  <a:schemeClr val="tx1"/>
                </a:solidFill>
              </a:rPr>
              <a:t>학교교원능력개발평가 실무자</a:t>
            </a:r>
            <a:endParaRPr lang="en-US" altLang="ko-KR" sz="17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1700" b="1" dirty="0">
                <a:solidFill>
                  <a:schemeClr val="tx1"/>
                </a:solidFill>
              </a:rPr>
              <a:t>  </a:t>
            </a:r>
            <a:r>
              <a:rPr lang="ko-KR" altLang="en-US" sz="1700" b="1" dirty="0">
                <a:solidFill>
                  <a:schemeClr val="tx1"/>
                </a:solidFill>
              </a:rPr>
              <a:t>사용자 </a:t>
            </a:r>
            <a:r>
              <a:rPr lang="ko-KR" altLang="en-US" sz="1700" b="1" dirty="0" err="1">
                <a:solidFill>
                  <a:schemeClr val="tx1"/>
                </a:solidFill>
              </a:rPr>
              <a:t>그룹명</a:t>
            </a:r>
            <a:r>
              <a:rPr lang="en-US" altLang="ko-KR" sz="1700" b="1" dirty="0">
                <a:solidFill>
                  <a:schemeClr val="tx1"/>
                </a:solidFill>
              </a:rPr>
              <a:t> : </a:t>
            </a:r>
            <a:r>
              <a:rPr lang="ko-KR" altLang="en-US" sz="1700" b="1" dirty="0" err="1">
                <a:solidFill>
                  <a:schemeClr val="tx1"/>
                </a:solidFill>
              </a:rPr>
              <a:t>학교실무자교원능력개발평가관리</a:t>
            </a:r>
            <a:endParaRPr lang="ko-KR" altLang="en-US" sz="1700" b="1" dirty="0">
              <a:solidFill>
                <a:schemeClr val="tx1"/>
              </a:solidFill>
            </a:endParaRPr>
          </a:p>
        </p:txBody>
      </p:sp>
      <p:grpSp>
        <p:nvGrpSpPr>
          <p:cNvPr id="21" name="Group 31"/>
          <p:cNvGrpSpPr>
            <a:grpSpLocks/>
          </p:cNvGrpSpPr>
          <p:nvPr/>
        </p:nvGrpSpPr>
        <p:grpSpPr bwMode="auto">
          <a:xfrm>
            <a:off x="272480" y="836711"/>
            <a:ext cx="9433048" cy="360041"/>
            <a:chOff x="588" y="3921"/>
            <a:chExt cx="3518" cy="165"/>
          </a:xfrm>
        </p:grpSpPr>
        <p:sp>
          <p:nvSpPr>
            <p:cNvPr id="22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latin typeface="산돌고딕 M" pitchFamily="50" charset="-127"/>
                <a:ea typeface="산돌고딕 M" pitchFamily="50" charset="-127"/>
              </a:endParaRPr>
            </a:p>
          </p:txBody>
        </p:sp>
        <p:sp>
          <p:nvSpPr>
            <p:cNvPr id="25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pPr algn="ctr"/>
              <a:r>
                <a:rPr lang="ko-KR" altLang="en-US" b="1" dirty="0">
                  <a:solidFill>
                    <a:srgbClr val="080808"/>
                  </a:solidFill>
                  <a:latin typeface="나눔고딕" pitchFamily="50" charset="-127"/>
                  <a:ea typeface="나눔고딕" pitchFamily="50" charset="-127"/>
                </a:rPr>
                <a:t>학교 메뉴 사용권한 등록</a:t>
              </a:r>
              <a:endParaRPr lang="en-US" altLang="ko-KR" b="1" dirty="0">
                <a:solidFill>
                  <a:srgbClr val="080808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8125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바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2680" y="1700808"/>
            <a:ext cx="5973940" cy="886872"/>
          </a:xfrm>
          <a:prstGeom prst="rect">
            <a:avLst/>
          </a:prstGeom>
        </p:spPr>
      </p:pic>
      <p:sp>
        <p:nvSpPr>
          <p:cNvPr id="8" name="제목 3"/>
          <p:cNvSpPr>
            <a:spLocks noGrp="1"/>
          </p:cNvSpPr>
          <p:nvPr>
            <p:ph type="title" idx="4294967295"/>
          </p:nvPr>
        </p:nvSpPr>
        <p:spPr>
          <a:xfrm>
            <a:off x="2179131" y="1714034"/>
            <a:ext cx="5761038" cy="785813"/>
          </a:xfrm>
          <a:prstGeom prst="rect">
            <a:avLst/>
          </a:prstGeom>
        </p:spPr>
        <p:txBody>
          <a:bodyPr anchor="ctr"/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Ⅱ. (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교육청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)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교원능력개발평가관리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5443CDD-73A5-4B26-9DA2-D6CB174E6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668" y="3233090"/>
            <a:ext cx="5124663" cy="300422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grpSp>
        <p:nvGrpSpPr>
          <p:cNvPr id="7" name="그룹 110"/>
          <p:cNvGrpSpPr/>
          <p:nvPr/>
        </p:nvGrpSpPr>
        <p:grpSpPr>
          <a:xfrm>
            <a:off x="200473" y="836711"/>
            <a:ext cx="9505055" cy="5472611"/>
            <a:chOff x="2538413" y="3316288"/>
            <a:chExt cx="11604914" cy="1965760"/>
          </a:xfrm>
        </p:grpSpPr>
        <p:sp>
          <p:nvSpPr>
            <p:cNvPr id="8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latin typeface="+mn-ea"/>
              </a:endParaRPr>
            </a:p>
          </p:txBody>
        </p:sp>
        <p:sp>
          <p:nvSpPr>
            <p:cNvPr id="9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latin typeface="+mn-ea"/>
              </a:endParaRPr>
            </a:p>
          </p:txBody>
        </p:sp>
      </p:grpSp>
      <p:sp>
        <p:nvSpPr>
          <p:cNvPr id="14" name="AutoShape 14"/>
          <p:cNvSpPr>
            <a:spLocks noChangeArrowheads="1"/>
          </p:cNvSpPr>
          <p:nvPr/>
        </p:nvSpPr>
        <p:spPr bwMode="auto">
          <a:xfrm>
            <a:off x="380493" y="1519772"/>
            <a:ext cx="1764196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400" b="1" dirty="0">
              <a:latin typeface="+mn-ea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884546" y="1609061"/>
            <a:ext cx="1044118" cy="307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7" rIns="91436" bIns="45717">
            <a:spAutoFit/>
          </a:bodyPr>
          <a:lstStyle/>
          <a:p>
            <a:pPr algn="l" latinLnBrk="1"/>
            <a:r>
              <a:rPr lang="ko-KR" altLang="en-US" sz="1400" b="1" dirty="0">
                <a:latin typeface="+mn-ea"/>
              </a:rPr>
              <a:t>개요관리</a:t>
            </a:r>
          </a:p>
        </p:txBody>
      </p:sp>
      <p:sp>
        <p:nvSpPr>
          <p:cNvPr id="16" name="AutoShape 17"/>
          <p:cNvSpPr>
            <a:spLocks noChangeArrowheads="1"/>
          </p:cNvSpPr>
          <p:nvPr/>
        </p:nvSpPr>
        <p:spPr bwMode="auto">
          <a:xfrm>
            <a:off x="5945217" y="1519772"/>
            <a:ext cx="1755775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400" b="1" dirty="0">
              <a:latin typeface="+mn-ea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6032552" y="1593813"/>
            <a:ext cx="1516063" cy="304800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 latinLnBrk="1"/>
            <a:r>
              <a:rPr lang="ko-KR" altLang="en-US" sz="1400" b="1" dirty="0">
                <a:latin typeface="+mn-ea"/>
              </a:rPr>
              <a:t>평가진행상황</a:t>
            </a:r>
          </a:p>
        </p:txBody>
      </p:sp>
      <p:sp>
        <p:nvSpPr>
          <p:cNvPr id="18" name="AutoShape 20"/>
          <p:cNvSpPr>
            <a:spLocks noChangeArrowheads="1"/>
          </p:cNvSpPr>
          <p:nvPr/>
        </p:nvSpPr>
        <p:spPr bwMode="auto">
          <a:xfrm>
            <a:off x="7797316" y="1519772"/>
            <a:ext cx="1764196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400" b="1" dirty="0">
              <a:latin typeface="+mn-ea"/>
            </a:endParaRP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8127305" y="1593813"/>
            <a:ext cx="1146175" cy="304800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l" latinLnBrk="1"/>
            <a:r>
              <a:rPr lang="ko-KR" altLang="en-US" sz="1400" b="1" dirty="0">
                <a:latin typeface="+mn-ea"/>
              </a:rPr>
              <a:t>평가결과관리</a:t>
            </a:r>
          </a:p>
        </p:txBody>
      </p:sp>
      <p:sp>
        <p:nvSpPr>
          <p:cNvPr id="20" name="AutoShape 23"/>
          <p:cNvSpPr>
            <a:spLocks noChangeArrowheads="1"/>
          </p:cNvSpPr>
          <p:nvPr/>
        </p:nvSpPr>
        <p:spPr bwMode="auto">
          <a:xfrm>
            <a:off x="2241015" y="1519772"/>
            <a:ext cx="1755775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400" b="1" dirty="0">
              <a:latin typeface="+mn-ea"/>
            </a:endParaRPr>
          </a:p>
        </p:txBody>
      </p:sp>
      <p:sp>
        <p:nvSpPr>
          <p:cNvPr id="21" name="Text Box 24"/>
          <p:cNvSpPr txBox="1">
            <a:spLocks noChangeArrowheads="1"/>
          </p:cNvSpPr>
          <p:nvPr/>
        </p:nvSpPr>
        <p:spPr bwMode="auto">
          <a:xfrm>
            <a:off x="2380779" y="1593814"/>
            <a:ext cx="1420093" cy="323018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l" latinLnBrk="1"/>
            <a:r>
              <a:rPr lang="ko-KR" altLang="en-US" sz="1400" b="1" dirty="0">
                <a:latin typeface="+mn-ea"/>
              </a:rPr>
              <a:t>평가기본사항설정</a:t>
            </a:r>
          </a:p>
        </p:txBody>
      </p:sp>
      <p:sp>
        <p:nvSpPr>
          <p:cNvPr id="22" name="AutoShape 26"/>
          <p:cNvSpPr>
            <a:spLocks noChangeArrowheads="1"/>
          </p:cNvSpPr>
          <p:nvPr/>
        </p:nvSpPr>
        <p:spPr bwMode="auto">
          <a:xfrm>
            <a:off x="4093116" y="1519772"/>
            <a:ext cx="1755775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400" b="1" dirty="0">
              <a:latin typeface="+mn-ea"/>
            </a:endParaRPr>
          </a:p>
        </p:txBody>
      </p:sp>
      <p:sp>
        <p:nvSpPr>
          <p:cNvPr id="23" name="Text Box 27"/>
          <p:cNvSpPr txBox="1">
            <a:spLocks noChangeArrowheads="1"/>
          </p:cNvSpPr>
          <p:nvPr/>
        </p:nvSpPr>
        <p:spPr bwMode="auto">
          <a:xfrm>
            <a:off x="4409132" y="1592797"/>
            <a:ext cx="1047924" cy="323018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l" latinLnBrk="1"/>
            <a:r>
              <a:rPr lang="ko-KR" altLang="en-US" sz="1400" b="1" dirty="0">
                <a:latin typeface="+mn-ea"/>
              </a:rPr>
              <a:t> </a:t>
            </a:r>
            <a:r>
              <a:rPr lang="ko-KR" altLang="en-US" sz="1400" b="1" dirty="0" err="1">
                <a:latin typeface="+mn-ea"/>
              </a:rPr>
              <a:t>평가지설정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24" name="AutoShape 38"/>
          <p:cNvSpPr>
            <a:spLocks noChangeArrowheads="1"/>
          </p:cNvSpPr>
          <p:nvPr/>
        </p:nvSpPr>
        <p:spPr bwMode="auto">
          <a:xfrm>
            <a:off x="375724" y="274600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+mn-ea"/>
              </a:rPr>
              <a:t>메뉴얼</a:t>
            </a:r>
            <a:r>
              <a:rPr lang="ko-KR" altLang="en-US" sz="1200" dirty="0">
                <a:latin typeface="+mn-ea"/>
              </a:rPr>
              <a:t> 관리</a:t>
            </a:r>
          </a:p>
        </p:txBody>
      </p:sp>
      <p:sp>
        <p:nvSpPr>
          <p:cNvPr id="25" name="AutoShape 38"/>
          <p:cNvSpPr>
            <a:spLocks noChangeArrowheads="1"/>
          </p:cNvSpPr>
          <p:nvPr/>
        </p:nvSpPr>
        <p:spPr bwMode="auto">
          <a:xfrm>
            <a:off x="375724" y="2178677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공지사항관리</a:t>
            </a:r>
          </a:p>
        </p:txBody>
      </p:sp>
      <p:sp>
        <p:nvSpPr>
          <p:cNvPr id="26" name="AutoShape 38"/>
          <p:cNvSpPr>
            <a:spLocks noChangeArrowheads="1"/>
          </p:cNvSpPr>
          <p:nvPr/>
        </p:nvSpPr>
        <p:spPr bwMode="auto">
          <a:xfrm>
            <a:off x="375724" y="330632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서식관리</a:t>
            </a:r>
          </a:p>
        </p:txBody>
      </p:sp>
      <p:sp>
        <p:nvSpPr>
          <p:cNvPr id="27" name="AutoShape 38"/>
          <p:cNvSpPr>
            <a:spLocks noChangeArrowheads="1"/>
          </p:cNvSpPr>
          <p:nvPr/>
        </p:nvSpPr>
        <p:spPr bwMode="auto">
          <a:xfrm>
            <a:off x="2199277" y="330632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학교그룹별평가기간설정</a:t>
            </a:r>
          </a:p>
        </p:txBody>
      </p:sp>
      <p:sp>
        <p:nvSpPr>
          <p:cNvPr id="28" name="AutoShape 38"/>
          <p:cNvSpPr>
            <a:spLocks noChangeArrowheads="1"/>
          </p:cNvSpPr>
          <p:nvPr/>
        </p:nvSpPr>
        <p:spPr bwMode="auto">
          <a:xfrm>
            <a:off x="2199277" y="4437112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평가척도관리</a:t>
            </a:r>
          </a:p>
        </p:txBody>
      </p:sp>
      <p:sp>
        <p:nvSpPr>
          <p:cNvPr id="29" name="AutoShape 38"/>
          <p:cNvSpPr>
            <a:spLocks noChangeArrowheads="1"/>
          </p:cNvSpPr>
          <p:nvPr/>
        </p:nvSpPr>
        <p:spPr bwMode="auto">
          <a:xfrm>
            <a:off x="4052900" y="274600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초등학교 </a:t>
            </a:r>
            <a:r>
              <a:rPr lang="ko-KR" altLang="en-US" sz="1200" dirty="0" err="1">
                <a:latin typeface="+mn-ea"/>
              </a:rPr>
              <a:t>평가지관리</a:t>
            </a:r>
            <a:endParaRPr lang="ko-KR" altLang="en-US" sz="1200" dirty="0">
              <a:latin typeface="+mn-ea"/>
            </a:endParaRPr>
          </a:p>
        </p:txBody>
      </p:sp>
      <p:sp>
        <p:nvSpPr>
          <p:cNvPr id="30" name="AutoShape 38"/>
          <p:cNvSpPr>
            <a:spLocks noChangeArrowheads="1"/>
          </p:cNvSpPr>
          <p:nvPr/>
        </p:nvSpPr>
        <p:spPr bwMode="auto">
          <a:xfrm>
            <a:off x="4052900" y="330632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중등학교 </a:t>
            </a:r>
            <a:r>
              <a:rPr lang="ko-KR" altLang="en-US" sz="1200" dirty="0" err="1">
                <a:latin typeface="+mn-ea"/>
              </a:rPr>
              <a:t>평가지관리</a:t>
            </a:r>
            <a:endParaRPr lang="ko-KR" altLang="en-US" sz="1200" dirty="0">
              <a:latin typeface="+mn-ea"/>
            </a:endParaRPr>
          </a:p>
        </p:txBody>
      </p:sp>
      <p:sp>
        <p:nvSpPr>
          <p:cNvPr id="31" name="AutoShape 38"/>
          <p:cNvSpPr>
            <a:spLocks noChangeArrowheads="1"/>
          </p:cNvSpPr>
          <p:nvPr/>
        </p:nvSpPr>
        <p:spPr bwMode="auto">
          <a:xfrm>
            <a:off x="4052900" y="4437112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특수학교 </a:t>
            </a:r>
            <a:r>
              <a:rPr lang="ko-KR" altLang="en-US" sz="1200" dirty="0" err="1">
                <a:latin typeface="+mn-ea"/>
              </a:rPr>
              <a:t>평가지관리</a:t>
            </a:r>
            <a:endParaRPr lang="ko-KR" altLang="en-US" sz="1200" dirty="0">
              <a:latin typeface="+mn-ea"/>
            </a:endParaRPr>
          </a:p>
        </p:txBody>
      </p:sp>
      <p:sp>
        <p:nvSpPr>
          <p:cNvPr id="32" name="AutoShape 38"/>
          <p:cNvSpPr>
            <a:spLocks noChangeArrowheads="1"/>
          </p:cNvSpPr>
          <p:nvPr/>
        </p:nvSpPr>
        <p:spPr bwMode="auto">
          <a:xfrm>
            <a:off x="5925107" y="2178677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초등학교</a:t>
            </a:r>
          </a:p>
        </p:txBody>
      </p:sp>
      <p:sp>
        <p:nvSpPr>
          <p:cNvPr id="33" name="AutoShape 38"/>
          <p:cNvSpPr>
            <a:spLocks noChangeArrowheads="1"/>
          </p:cNvSpPr>
          <p:nvPr/>
        </p:nvSpPr>
        <p:spPr bwMode="auto">
          <a:xfrm>
            <a:off x="5925107" y="274600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중학교</a:t>
            </a:r>
          </a:p>
        </p:txBody>
      </p:sp>
      <p:sp>
        <p:nvSpPr>
          <p:cNvPr id="34" name="AutoShape 38"/>
          <p:cNvSpPr>
            <a:spLocks noChangeArrowheads="1"/>
          </p:cNvSpPr>
          <p:nvPr/>
        </p:nvSpPr>
        <p:spPr bwMode="auto">
          <a:xfrm>
            <a:off x="5925107" y="330632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고등학교</a:t>
            </a:r>
          </a:p>
        </p:txBody>
      </p:sp>
      <p:sp>
        <p:nvSpPr>
          <p:cNvPr id="35" name="AutoShape 38"/>
          <p:cNvSpPr>
            <a:spLocks noChangeArrowheads="1"/>
          </p:cNvSpPr>
          <p:nvPr/>
        </p:nvSpPr>
        <p:spPr bwMode="auto">
          <a:xfrm>
            <a:off x="5925107" y="3905553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특수학교</a:t>
            </a:r>
          </a:p>
        </p:txBody>
      </p:sp>
      <p:sp>
        <p:nvSpPr>
          <p:cNvPr id="36" name="AutoShape 38"/>
          <p:cNvSpPr>
            <a:spLocks noChangeArrowheads="1"/>
          </p:cNvSpPr>
          <p:nvPr/>
        </p:nvSpPr>
        <p:spPr bwMode="auto">
          <a:xfrm>
            <a:off x="2199277" y="4965688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환산평어기준관리</a:t>
            </a:r>
          </a:p>
        </p:txBody>
      </p:sp>
      <p:sp>
        <p:nvSpPr>
          <p:cNvPr id="37" name="AutoShape 38"/>
          <p:cNvSpPr>
            <a:spLocks noChangeArrowheads="1"/>
          </p:cNvSpPr>
          <p:nvPr/>
        </p:nvSpPr>
        <p:spPr bwMode="auto">
          <a:xfrm>
            <a:off x="7797512" y="2178677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평가결과분석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일반</a:t>
            </a:r>
            <a:r>
              <a:rPr lang="en-US" altLang="ko-KR" sz="1200" dirty="0">
                <a:latin typeface="+mn-ea"/>
              </a:rPr>
              <a:t>)</a:t>
            </a:r>
            <a:endParaRPr lang="ko-KR" altLang="en-US" sz="1200" dirty="0">
              <a:latin typeface="+mn-ea"/>
            </a:endParaRPr>
          </a:p>
        </p:txBody>
      </p:sp>
      <p:sp>
        <p:nvSpPr>
          <p:cNvPr id="38" name="AutoShape 38"/>
          <p:cNvSpPr>
            <a:spLocks noChangeArrowheads="1"/>
          </p:cNvSpPr>
          <p:nvPr/>
        </p:nvSpPr>
        <p:spPr bwMode="auto">
          <a:xfrm>
            <a:off x="7797512" y="330632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응답비율분석자료</a:t>
            </a:r>
          </a:p>
        </p:txBody>
      </p:sp>
      <p:sp>
        <p:nvSpPr>
          <p:cNvPr id="39" name="AutoShape 38"/>
          <p:cNvSpPr>
            <a:spLocks noChangeArrowheads="1"/>
          </p:cNvSpPr>
          <p:nvPr/>
        </p:nvSpPr>
        <p:spPr bwMode="auto">
          <a:xfrm>
            <a:off x="375724" y="3905553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en-US" altLang="ko-KR" sz="1200" dirty="0">
                <a:latin typeface="+mn-ea"/>
              </a:rPr>
              <a:t>FAQ</a:t>
            </a:r>
            <a:r>
              <a:rPr lang="ko-KR" altLang="en-US" sz="1200" dirty="0">
                <a:latin typeface="+mn-ea"/>
              </a:rPr>
              <a:t>관리</a:t>
            </a:r>
          </a:p>
        </p:txBody>
      </p:sp>
      <p:sp>
        <p:nvSpPr>
          <p:cNvPr id="40" name="AutoShape 38"/>
          <p:cNvSpPr>
            <a:spLocks noChangeArrowheads="1"/>
          </p:cNvSpPr>
          <p:nvPr/>
        </p:nvSpPr>
        <p:spPr bwMode="auto">
          <a:xfrm>
            <a:off x="2199277" y="2178677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교육청관리</a:t>
            </a:r>
          </a:p>
        </p:txBody>
      </p:sp>
      <p:sp>
        <p:nvSpPr>
          <p:cNvPr id="41" name="AutoShape 38"/>
          <p:cNvSpPr>
            <a:spLocks noChangeArrowheads="1"/>
          </p:cNvSpPr>
          <p:nvPr/>
        </p:nvSpPr>
        <p:spPr bwMode="auto">
          <a:xfrm>
            <a:off x="2199277" y="274600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학교관리</a:t>
            </a:r>
          </a:p>
        </p:txBody>
      </p:sp>
      <p:sp>
        <p:nvSpPr>
          <p:cNvPr id="42" name="AutoShape 38"/>
          <p:cNvSpPr>
            <a:spLocks noChangeArrowheads="1"/>
          </p:cNvSpPr>
          <p:nvPr/>
        </p:nvSpPr>
        <p:spPr bwMode="auto">
          <a:xfrm>
            <a:off x="7797512" y="2746005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평가결과분석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교장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교감</a:t>
            </a:r>
            <a:r>
              <a:rPr lang="en-US" altLang="ko-KR" sz="1200" dirty="0">
                <a:latin typeface="+mn-ea"/>
              </a:rPr>
              <a:t>)</a:t>
            </a:r>
            <a:endParaRPr lang="ko-KR" altLang="en-US" sz="1200" dirty="0">
              <a:latin typeface="+mn-ea"/>
            </a:endParaRPr>
          </a:p>
        </p:txBody>
      </p:sp>
      <p:sp>
        <p:nvSpPr>
          <p:cNvPr id="43" name="AutoShape 38"/>
          <p:cNvSpPr>
            <a:spLocks noChangeArrowheads="1"/>
          </p:cNvSpPr>
          <p:nvPr/>
        </p:nvSpPr>
        <p:spPr bwMode="auto">
          <a:xfrm>
            <a:off x="2199277" y="3905553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평가영역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지표관리</a:t>
            </a:r>
          </a:p>
        </p:txBody>
      </p:sp>
      <p:sp>
        <p:nvSpPr>
          <p:cNvPr id="44" name="AutoShape 38"/>
          <p:cNvSpPr>
            <a:spLocks noChangeArrowheads="1"/>
          </p:cNvSpPr>
          <p:nvPr/>
        </p:nvSpPr>
        <p:spPr bwMode="auto">
          <a:xfrm>
            <a:off x="7797512" y="3905553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시행결과종합보고서</a:t>
            </a:r>
          </a:p>
        </p:txBody>
      </p:sp>
      <p:sp>
        <p:nvSpPr>
          <p:cNvPr id="45" name="AutoShape 38"/>
          <p:cNvSpPr>
            <a:spLocks noChangeArrowheads="1"/>
          </p:cNvSpPr>
          <p:nvPr/>
        </p:nvSpPr>
        <p:spPr bwMode="auto">
          <a:xfrm>
            <a:off x="5925107" y="4437112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진행상황종합</a:t>
            </a:r>
          </a:p>
        </p:txBody>
      </p:sp>
      <p:sp>
        <p:nvSpPr>
          <p:cNvPr id="46" name="AutoShape 38"/>
          <p:cNvSpPr>
            <a:spLocks noChangeArrowheads="1"/>
          </p:cNvSpPr>
          <p:nvPr/>
        </p:nvSpPr>
        <p:spPr bwMode="auto">
          <a:xfrm>
            <a:off x="4052900" y="3905553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고등학교 </a:t>
            </a:r>
            <a:r>
              <a:rPr lang="ko-KR" altLang="en-US" sz="1200" dirty="0" err="1">
                <a:latin typeface="+mn-ea"/>
              </a:rPr>
              <a:t>평가지관리</a:t>
            </a:r>
            <a:endParaRPr lang="ko-KR" altLang="en-US" sz="1200" dirty="0">
              <a:latin typeface="+mn-ea"/>
            </a:endParaRPr>
          </a:p>
        </p:txBody>
      </p:sp>
      <p:sp>
        <p:nvSpPr>
          <p:cNvPr id="47" name="AutoShape 38"/>
          <p:cNvSpPr>
            <a:spLocks noChangeArrowheads="1"/>
          </p:cNvSpPr>
          <p:nvPr/>
        </p:nvSpPr>
        <p:spPr bwMode="auto">
          <a:xfrm>
            <a:off x="7797512" y="3905553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교육청소속교원평가결과</a:t>
            </a:r>
          </a:p>
        </p:txBody>
      </p:sp>
      <p:sp>
        <p:nvSpPr>
          <p:cNvPr id="48" name="AutoShape 38"/>
          <p:cNvSpPr>
            <a:spLocks noChangeArrowheads="1"/>
          </p:cNvSpPr>
          <p:nvPr/>
        </p:nvSpPr>
        <p:spPr bwMode="auto">
          <a:xfrm>
            <a:off x="7786251" y="4437112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시행결과종합보고서</a:t>
            </a:r>
          </a:p>
        </p:txBody>
      </p:sp>
      <p:sp>
        <p:nvSpPr>
          <p:cNvPr id="49" name="AutoShape 38"/>
          <p:cNvSpPr>
            <a:spLocks noChangeArrowheads="1"/>
          </p:cNvSpPr>
          <p:nvPr/>
        </p:nvSpPr>
        <p:spPr bwMode="auto">
          <a:xfrm>
            <a:off x="4052900" y="2178677"/>
            <a:ext cx="1764000" cy="43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평가지</a:t>
            </a:r>
            <a:r>
              <a:rPr lang="en-US" altLang="ko-KR" sz="1200" dirty="0">
                <a:latin typeface="+mn-ea"/>
              </a:rPr>
              <a:t>POOL</a:t>
            </a:r>
            <a:r>
              <a:rPr lang="ko-KR" altLang="en-US" sz="1200" dirty="0">
                <a:latin typeface="+mn-ea"/>
              </a:rPr>
              <a:t>관리</a:t>
            </a:r>
          </a:p>
        </p:txBody>
      </p:sp>
      <p:grpSp>
        <p:nvGrpSpPr>
          <p:cNvPr id="11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12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13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pPr algn="ctr"/>
              <a:r>
                <a:rPr lang="ko-KR" altLang="en-US" b="1" dirty="0">
                  <a:solidFill>
                    <a:srgbClr val="080808"/>
                  </a:solidFill>
                  <a:latin typeface="+mn-ea"/>
                </a:rPr>
                <a:t>메뉴구성도</a:t>
              </a:r>
              <a:endParaRPr lang="en-US" altLang="ko-KR" b="1" dirty="0">
                <a:solidFill>
                  <a:srgbClr val="080808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9092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+mn-ea"/>
                <a:ea typeface="+mn-ea"/>
              </a:rPr>
              <a:t>개요관리 </a:t>
            </a:r>
            <a:r>
              <a:rPr lang="en-US" altLang="ko-KR" dirty="0">
                <a:latin typeface="+mn-ea"/>
                <a:ea typeface="+mn-ea"/>
              </a:rPr>
              <a:t>- </a:t>
            </a:r>
            <a:r>
              <a:rPr lang="ko-KR" altLang="en-US" dirty="0">
                <a:latin typeface="+mn-ea"/>
                <a:ea typeface="+mn-ea"/>
              </a:rPr>
              <a:t>공지사항관리</a:t>
            </a:r>
          </a:p>
        </p:txBody>
      </p:sp>
      <p:sp>
        <p:nvSpPr>
          <p:cNvPr id="4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pic>
        <p:nvPicPr>
          <p:cNvPr id="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53201" y="1196752"/>
            <a:ext cx="2808312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공지사항 제목을 입력하여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공지사항을 추가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추가 또는 수정된 공지사항을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공지사항을 삭제할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공지사항을 선택하면 해당하는 공지사항의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내용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첨부파일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및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공지사항 추가 및 수정 시 첨부파일을 추가 할 수 있다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삭제 버튼을 클릭하여 등록된 첨부파일을 삭제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팝업 적용 여부를 선택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팝업 기간을 설정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29848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타원 10"/>
          <p:cNvSpPr/>
          <p:nvPr/>
        </p:nvSpPr>
        <p:spPr>
          <a:xfrm>
            <a:off x="5041007" y="161876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569446" y="186082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905606" y="186082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217518" y="186082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59299" y="2504541"/>
            <a:ext cx="200025" cy="220028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721490" y="538642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150843" y="538024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144688" y="598819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8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689079" y="598819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9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192" y="1624290"/>
            <a:ext cx="732656" cy="2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836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+mj-lt"/>
              </a:rPr>
              <a:t>개요관리 </a:t>
            </a:r>
            <a:r>
              <a:rPr lang="en-US" altLang="ko-KR" dirty="0">
                <a:latin typeface="+mj-lt"/>
              </a:rPr>
              <a:t>- </a:t>
            </a:r>
            <a:r>
              <a:rPr lang="ko-KR" altLang="en-US" dirty="0" err="1">
                <a:latin typeface="+mj-lt"/>
              </a:rPr>
              <a:t>메뉴얼관리</a:t>
            </a:r>
            <a:endParaRPr lang="ko-KR" altLang="en-US" dirty="0">
              <a:latin typeface="+mj-lt"/>
            </a:endParaRPr>
          </a:p>
        </p:txBody>
      </p:sp>
      <p:sp>
        <p:nvSpPr>
          <p:cNvPr id="4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53201" y="1196752"/>
            <a:ext cx="2808312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매뉴얼 제목을 입력하여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매뉴얼을 추가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수정된 매뉴얼을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매뉴얼을 삭제할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매뉴얼을 선택하면 해당하는 매뉴얼의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내용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첨부파일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및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매뉴얼 추가 및 수정 시 첨부파일을 추가 할 수 있다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삭제 버튼을 클릭하여 등록된 첨부파일을 삭제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1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56894"/>
            <a:ext cx="6242400" cy="505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타원 11"/>
          <p:cNvSpPr/>
          <p:nvPr/>
        </p:nvSpPr>
        <p:spPr>
          <a:xfrm>
            <a:off x="5072302" y="160338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82022" y="18703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918182" y="18703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230094" y="18703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456831" y="272491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717654" y="562428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149702" y="562428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384" y="1624290"/>
            <a:ext cx="732656" cy="2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959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15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+mj-lt"/>
              </a:rPr>
              <a:t>개요관리 </a:t>
            </a:r>
            <a:r>
              <a:rPr lang="en-US" altLang="ko-KR" dirty="0">
                <a:latin typeface="+mj-lt"/>
              </a:rPr>
              <a:t>- </a:t>
            </a:r>
            <a:r>
              <a:rPr lang="ko-KR" altLang="en-US" dirty="0">
                <a:latin typeface="+mj-lt"/>
              </a:rPr>
              <a:t>서식관리</a:t>
            </a:r>
          </a:p>
        </p:txBody>
      </p:sp>
      <p:sp>
        <p:nvSpPr>
          <p:cNvPr id="4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53201" y="1196752"/>
            <a:ext cx="28083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서식 제목을 입력하여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서식을 추가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수정된 서식을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서식을 삭제할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서식을 선택하면 해당하는 서식의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내용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첨부파일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및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서식 추가 및 수정 시 첨부파일을 추가 할 수 있다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삭제 버튼을 클릭하여 등록된 첨부파일을 삭제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7" name="Picture 113" descr="wkdxjd0001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088778" y="160873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1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31552"/>
            <a:ext cx="6242400" cy="505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타원 12"/>
          <p:cNvSpPr/>
          <p:nvPr/>
        </p:nvSpPr>
        <p:spPr>
          <a:xfrm>
            <a:off x="5635295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971455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283367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008784" y="25088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803911" y="559315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213287" y="559315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192" y="1624290"/>
            <a:ext cx="732656" cy="2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8041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A1F-072A-448B-893D-6E0F0EAA0652}" type="slidenum">
              <a:rPr lang="ko-KR" altLang="en-US" smtClean="0"/>
              <a:pPr/>
              <a:t>16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+mj-lt"/>
              </a:rPr>
              <a:t>개요관리 </a:t>
            </a:r>
            <a:r>
              <a:rPr lang="en-US" altLang="ko-KR" dirty="0">
                <a:latin typeface="+mj-lt"/>
              </a:rPr>
              <a:t>– FAQ</a:t>
            </a:r>
            <a:r>
              <a:rPr lang="ko-KR" altLang="en-US" dirty="0">
                <a:latin typeface="+mj-lt"/>
              </a:rPr>
              <a:t>관리</a:t>
            </a:r>
          </a:p>
        </p:txBody>
      </p:sp>
      <p:sp>
        <p:nvSpPr>
          <p:cNvPr id="4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53201" y="1196752"/>
            <a:ext cx="28083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키워드나 질문내용을 선택하여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altLang="ko-KR" sz="1200" dirty="0">
                <a:latin typeface="+mn-ea"/>
              </a:rPr>
              <a:t>FAQ</a:t>
            </a:r>
            <a:r>
              <a:rPr lang="ko-KR" altLang="en-US" sz="1200" dirty="0">
                <a:latin typeface="+mn-ea"/>
              </a:rPr>
              <a:t>를 추가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수정된 </a:t>
            </a:r>
            <a:r>
              <a:rPr lang="en-US" altLang="ko-KR" sz="1200" dirty="0">
                <a:latin typeface="+mn-ea"/>
              </a:rPr>
              <a:t>FAQ</a:t>
            </a:r>
            <a:r>
              <a:rPr lang="ko-KR" altLang="en-US" sz="1200" dirty="0">
                <a:latin typeface="+mn-ea"/>
              </a:rPr>
              <a:t>를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</a:t>
            </a:r>
            <a:r>
              <a:rPr lang="en-US" altLang="ko-KR" sz="1200" dirty="0">
                <a:latin typeface="+mn-ea"/>
              </a:rPr>
              <a:t>FAQ</a:t>
            </a:r>
            <a:r>
              <a:rPr lang="ko-KR" altLang="en-US" sz="1200" dirty="0">
                <a:latin typeface="+mn-ea"/>
              </a:rPr>
              <a:t>를 삭제할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altLang="ko-KR" sz="1200" dirty="0">
                <a:latin typeface="+mn-ea"/>
              </a:rPr>
              <a:t>FAQ</a:t>
            </a:r>
            <a:r>
              <a:rPr lang="ko-KR" altLang="en-US" sz="1200" dirty="0">
                <a:latin typeface="+mn-ea"/>
              </a:rPr>
              <a:t>를 선택하면 해당하는 </a:t>
            </a:r>
            <a:r>
              <a:rPr lang="en-US" altLang="ko-KR" sz="1200" dirty="0">
                <a:latin typeface="+mn-ea"/>
              </a:rPr>
              <a:t>FAQ</a:t>
            </a:r>
            <a:r>
              <a:rPr lang="ko-KR" altLang="en-US" sz="1200" dirty="0">
                <a:latin typeface="+mn-ea"/>
              </a:rPr>
              <a:t>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질문내용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답변내용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및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최신게시물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현재</a:t>
            </a:r>
            <a:r>
              <a:rPr lang="en-US" altLang="ko-KR" sz="1200" dirty="0">
                <a:latin typeface="+mn-ea"/>
              </a:rPr>
              <a:t>~7</a:t>
            </a:r>
            <a:r>
              <a:rPr lang="ko-KR" altLang="en-US" sz="1200" dirty="0">
                <a:latin typeface="+mn-ea"/>
              </a:rPr>
              <a:t>일전까지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은 번호항목에 푸른색으로 표시가 되며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단위학교에서 조회 시 </a:t>
            </a:r>
            <a:r>
              <a:rPr lang="en-US" altLang="ko-KR" sz="1200" dirty="0">
                <a:latin typeface="+mn-ea"/>
              </a:rPr>
              <a:t>‘</a:t>
            </a:r>
            <a:r>
              <a:rPr lang="ko-KR" altLang="en-US" sz="1200" dirty="0">
                <a:latin typeface="+mn-ea"/>
              </a:rPr>
              <a:t>♣</a:t>
            </a:r>
            <a:r>
              <a:rPr lang="en-US" altLang="ko-KR" sz="1200" dirty="0">
                <a:latin typeface="+mn-ea"/>
              </a:rPr>
              <a:t>’</a:t>
            </a:r>
            <a:r>
              <a:rPr lang="ko-KR" altLang="en-US" sz="1200" dirty="0">
                <a:latin typeface="+mn-ea"/>
              </a:rPr>
              <a:t>가  질문내용 앞에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표시된다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7" name="Picture 113" descr="wkdxjd0001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26840"/>
            <a:ext cx="6242400" cy="515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타원 11"/>
          <p:cNvSpPr/>
          <p:nvPr/>
        </p:nvSpPr>
        <p:spPr>
          <a:xfrm>
            <a:off x="5344853" y="159391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643737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979897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291809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034151" y="25725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992560" y="25088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960" y="1624290"/>
            <a:ext cx="732656" cy="2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602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교육청관리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시도교육청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74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AutoNum type="arabicPeriod"/>
            </a:pPr>
            <a:r>
              <a:rPr lang="ko-KR" altLang="en-US" sz="1200" dirty="0" err="1">
                <a:latin typeface="+mn-ea"/>
              </a:rPr>
              <a:t>교육청기초정보불러오기</a:t>
            </a:r>
            <a:r>
              <a:rPr lang="ko-KR" altLang="en-US" sz="1200" dirty="0">
                <a:latin typeface="+mn-ea"/>
              </a:rPr>
              <a:t> 버튼 을 클릭하여 시도교육청 정보와 교육지원청의 정보를 </a:t>
            </a:r>
            <a:r>
              <a:rPr lang="ko-KR" altLang="en-US" sz="1200" dirty="0" err="1">
                <a:latin typeface="+mn-ea"/>
              </a:rPr>
              <a:t>나이스에서</a:t>
            </a:r>
            <a:r>
              <a:rPr lang="ko-KR" altLang="en-US" sz="1200" dirty="0">
                <a:latin typeface="+mn-ea"/>
              </a:rPr>
              <a:t> 가져온다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시</a:t>
            </a:r>
            <a:r>
              <a:rPr lang="en-US" altLang="ko-KR" sz="1200" dirty="0">
                <a:latin typeface="+mn-ea"/>
              </a:rPr>
              <a:t>·</a:t>
            </a:r>
            <a:r>
              <a:rPr lang="ko-KR" altLang="en-US" sz="1200" dirty="0" err="1">
                <a:latin typeface="+mn-ea"/>
              </a:rPr>
              <a:t>도교육청</a:t>
            </a:r>
            <a:r>
              <a:rPr lang="ko-KR" altLang="en-US" sz="1200" dirty="0">
                <a:latin typeface="+mn-ea"/>
              </a:rPr>
              <a:t> 기본정보를 보여주는 탭입니다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교육청 기초자료 생성에서 교육청 정보를 확인 및 수정 후 저장할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ko-KR" altLang="en-US" sz="1200" dirty="0" err="1">
                <a:latin typeface="+mn-ea"/>
              </a:rPr>
              <a:t>학급무선표집설정을</a:t>
            </a:r>
            <a:r>
              <a:rPr lang="ko-KR" altLang="en-US" sz="1200" dirty="0">
                <a:latin typeface="+mn-ea"/>
              </a:rPr>
              <a:t> 적용하면 만족도 </a:t>
            </a:r>
            <a:r>
              <a:rPr lang="ko-KR" altLang="en-US" sz="1200" dirty="0" err="1">
                <a:latin typeface="+mn-ea"/>
              </a:rPr>
              <a:t>조사시</a:t>
            </a:r>
            <a:r>
              <a:rPr lang="ko-KR" altLang="en-US" sz="1200" dirty="0">
                <a:latin typeface="+mn-ea"/>
              </a:rPr>
              <a:t> 전체 </a:t>
            </a:r>
            <a:r>
              <a:rPr lang="ko-KR" altLang="en-US" sz="1200" dirty="0" err="1">
                <a:latin typeface="+mn-ea"/>
              </a:rPr>
              <a:t>학반이</a:t>
            </a:r>
            <a:r>
              <a:rPr lang="ko-KR" altLang="en-US" sz="1200" dirty="0">
                <a:latin typeface="+mn-ea"/>
              </a:rPr>
              <a:t> 아닌 랜덤으로 일부 </a:t>
            </a:r>
            <a:r>
              <a:rPr lang="ko-KR" altLang="en-US" sz="1200" dirty="0" err="1">
                <a:latin typeface="+mn-ea"/>
              </a:rPr>
              <a:t>학반에서만</a:t>
            </a:r>
            <a:r>
              <a:rPr lang="ko-KR" altLang="en-US" sz="1200" dirty="0">
                <a:latin typeface="+mn-ea"/>
              </a:rPr>
              <a:t> 평가 받을 수 있게 설정 가능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평가기간을 설정하여 설정된 기간 이전에는 시작할 수 없고 평가기간 이후에는 더 이상 평가가 진행되지 못하도록 설정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개인별합산표의 일괄다운로드 가능 여부를 설정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학생만족도 상</a:t>
            </a:r>
            <a:r>
              <a:rPr lang="en-US" altLang="ko-KR" sz="1200" dirty="0">
                <a:latin typeface="+mn-ea"/>
              </a:rPr>
              <a:t>•</a:t>
            </a:r>
            <a:r>
              <a:rPr lang="ko-KR" altLang="en-US" sz="1200" dirty="0">
                <a:latin typeface="+mn-ea"/>
              </a:rPr>
              <a:t>하위 제외 퍼센트 설정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3" name="Picture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39576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타원 14"/>
          <p:cNvSpPr/>
          <p:nvPr/>
        </p:nvSpPr>
        <p:spPr>
          <a:xfrm>
            <a:off x="1552625" y="207684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48519" y="220486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298481" y="249289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48519" y="42210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420763" y="42210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5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648519" y="458112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6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04503" y="547042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7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096791" y="537321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8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192" y="1624290"/>
            <a:ext cx="732656" cy="23272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교육청관리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교육지원청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 err="1">
                <a:latin typeface="+mn-ea"/>
              </a:rPr>
              <a:t>교육지원청의</a:t>
            </a:r>
            <a:r>
              <a:rPr lang="ko-KR" altLang="en-US" sz="1200" dirty="0">
                <a:latin typeface="+mn-ea"/>
              </a:rPr>
              <a:t> 수를 보여준다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시</a:t>
            </a:r>
            <a:r>
              <a:rPr lang="en-US" altLang="ko-KR" sz="1200" dirty="0">
                <a:latin typeface="+mn-ea"/>
              </a:rPr>
              <a:t>·</a:t>
            </a:r>
            <a:r>
              <a:rPr lang="ko-KR" altLang="en-US" sz="1200" dirty="0" err="1">
                <a:latin typeface="+mn-ea"/>
              </a:rPr>
              <a:t>도교육청</a:t>
            </a:r>
            <a:r>
              <a:rPr lang="ko-KR" altLang="en-US" sz="1200" dirty="0">
                <a:latin typeface="+mn-ea"/>
              </a:rPr>
              <a:t> 외의 </a:t>
            </a:r>
            <a:r>
              <a:rPr lang="ko-KR" altLang="en-US" sz="1200" dirty="0" err="1">
                <a:latin typeface="+mn-ea"/>
              </a:rPr>
              <a:t>교육지원청의</a:t>
            </a:r>
            <a:r>
              <a:rPr lang="ko-KR" altLang="en-US" sz="1200" dirty="0">
                <a:latin typeface="+mn-ea"/>
              </a:rPr>
              <a:t> 정보를 리스트 형식으로 보여준다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1200" dirty="0">
              <a:latin typeface="+mn-ea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26" y="1220350"/>
            <a:ext cx="6156150" cy="508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타원 14"/>
          <p:cNvSpPr/>
          <p:nvPr/>
        </p:nvSpPr>
        <p:spPr>
          <a:xfrm>
            <a:off x="1496616" y="271695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63171" y="357829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536" y="1624290"/>
            <a:ext cx="732656" cy="23272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교육청관리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접근이력관리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19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날짜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접근</a:t>
            </a:r>
            <a:r>
              <a:rPr lang="en-US" altLang="ko-KR" sz="1200" dirty="0">
                <a:latin typeface="+mn-ea"/>
              </a:rPr>
              <a:t>ID</a:t>
            </a:r>
            <a:r>
              <a:rPr lang="ko-KR" altLang="en-US" sz="1200" dirty="0">
                <a:latin typeface="+mn-ea"/>
              </a:rPr>
              <a:t>로 접근이력을 조회할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교육청 메뉴의 접근한 정보를 리스트 형식으로 보여준다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1200" dirty="0">
              <a:latin typeface="+mn-ea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40" y="1216208"/>
            <a:ext cx="61200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264" y="1456616"/>
            <a:ext cx="6156394" cy="4819048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4585403" y="159857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144688" y="32569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75146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학교관리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173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1200" dirty="0" err="1">
                <a:latin typeface="+mn-ea"/>
              </a:rPr>
              <a:t>학교기초정보불러오기를</a:t>
            </a:r>
            <a:r>
              <a:rPr lang="ko-KR" altLang="en-US" sz="1200" dirty="0">
                <a:latin typeface="+mn-ea"/>
              </a:rPr>
              <a:t> 클릭하여 </a:t>
            </a:r>
            <a:r>
              <a:rPr lang="ko-KR" altLang="en-US" sz="1200" dirty="0" err="1">
                <a:latin typeface="+mn-ea"/>
              </a:rPr>
              <a:t>나이스에서</a:t>
            </a:r>
            <a:r>
              <a:rPr lang="ko-KR" altLang="en-US" sz="1200" dirty="0">
                <a:latin typeface="+mn-ea"/>
              </a:rPr>
              <a:t> 학교 정보를 가져온다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1200" dirty="0" err="1">
                <a:latin typeface="+mn-ea"/>
              </a:rPr>
              <a:t>교육지원청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학교 유형별로 선택하여 검색할 수 있으며 평가 대상 제외학교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 결과제외 학교로 조회 할 수 있다</a:t>
            </a:r>
            <a:r>
              <a:rPr lang="en-US" altLang="ko-KR" sz="1200" dirty="0">
                <a:latin typeface="+mn-ea"/>
              </a:rPr>
              <a:t>. (</a:t>
            </a:r>
            <a:r>
              <a:rPr lang="ko-KR" altLang="en-US" sz="1200" dirty="0">
                <a:latin typeface="+mn-ea"/>
              </a:rPr>
              <a:t>초등학교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중학교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고등학교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특수학교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선택학교의 관할교육청을 변경할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3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평가대상제외학교 설정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 소규모학교여부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학적 </a:t>
            </a:r>
            <a:r>
              <a:rPr lang="ko-KR" altLang="en-US" sz="1200" dirty="0" err="1">
                <a:latin typeface="+mn-ea"/>
              </a:rPr>
              <a:t>미구성여부를</a:t>
            </a:r>
            <a:r>
              <a:rPr lang="ko-KR" altLang="en-US" sz="1200" dirty="0">
                <a:latin typeface="+mn-ea"/>
              </a:rPr>
              <a:t> 설정을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30000"/>
              </a:lnSpc>
            </a:pPr>
            <a:r>
              <a:rPr lang="en-US" altLang="ko-KR" sz="1200" dirty="0">
                <a:latin typeface="+mn-ea"/>
              </a:rPr>
              <a:t>     (</a:t>
            </a:r>
            <a:r>
              <a:rPr lang="ko-KR" altLang="en-US" sz="1200" dirty="0">
                <a:latin typeface="+mn-ea"/>
              </a:rPr>
              <a:t>평가대상제외학교 </a:t>
            </a:r>
            <a:r>
              <a:rPr lang="en-US" altLang="ko-KR" sz="1200" dirty="0">
                <a:latin typeface="+mn-ea"/>
                <a:sym typeface="Wingdings" pitchFamily="2" charset="2"/>
              </a:rPr>
              <a:t></a:t>
            </a:r>
            <a:r>
              <a:rPr lang="ko-KR" altLang="en-US" sz="1200" dirty="0">
                <a:latin typeface="+mn-ea"/>
              </a:rPr>
              <a:t> 교원능력개발평가를 실시하지 않는 학교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>
              <a:lnSpc>
                <a:spcPct val="130000"/>
              </a:lnSpc>
              <a:buAutoNum type="arabicPeriod"/>
            </a:pPr>
            <a:endParaRPr lang="en-US" altLang="ko-KR" sz="1200" dirty="0">
              <a:latin typeface="+mn-ea"/>
            </a:endParaRPr>
          </a:p>
          <a:p>
            <a:pPr>
              <a:lnSpc>
                <a:spcPct val="130000"/>
              </a:lnSpc>
            </a:pPr>
            <a:endParaRPr lang="ko-KR" altLang="en-US" sz="1200" dirty="0">
              <a:latin typeface="+mn-ea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83" y="1240136"/>
            <a:ext cx="61200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696382" y="185742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128684" y="142877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470538" y="18876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250347" y="18876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6152" y="1624290"/>
            <a:ext cx="732656" cy="23272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학교그룹별평가기간설정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평가종류별로 관할 학교의 평가기간을 설정할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평가기간을 먼저 추가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저장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평가기간에  해당하는 대상학교를 지정할 수 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81202" y="3429000"/>
            <a:ext cx="2951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+mn-ea"/>
              </a:rPr>
              <a:t>* </a:t>
            </a:r>
            <a:r>
              <a:rPr lang="ko-KR" altLang="en-US" sz="1200" dirty="0">
                <a:latin typeface="+mn-ea"/>
              </a:rPr>
              <a:t>교육청에서 학교의 평가기간을 정하여 줌으로써 평가시기를 분산시킨다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81197" y="4066325"/>
            <a:ext cx="2951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+mn-ea"/>
              </a:rPr>
              <a:t>* </a:t>
            </a:r>
            <a:r>
              <a:rPr lang="ko-KR" altLang="en-US" sz="1200" dirty="0">
                <a:latin typeface="+mn-ea"/>
              </a:rPr>
              <a:t>교육청에서 필요 시에만 설정 가능하다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81192" y="4703650"/>
            <a:ext cx="2951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+mn-ea"/>
              </a:rPr>
              <a:t>* </a:t>
            </a:r>
            <a:r>
              <a:rPr lang="ko-KR" altLang="en-US" sz="1200" dirty="0">
                <a:latin typeface="+mn-ea"/>
              </a:rPr>
              <a:t>해당학교는 설정된 평가기간 내에서만 평가를 진행할 수 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262" y="1308304"/>
            <a:ext cx="6121491" cy="4959146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416496" y="1484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097016" y="224886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752975" y="292494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학교그룹별평가기간설정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22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검색 조건으로 검색한다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검색된 학교목록을 확인한다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검색된 학교목록에서 검사기간으로 설정할 학교를 선택하고 오른쪽 버튼을 클릭하여 대상학교를 추가한다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적용된 학교목록을 확인하고 잘못된 학교는 선택하여 왼쪽 버튼을 클릭하여 제외할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선택된 학교를 적용한다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1C6351E-C806-4440-A6FF-801D936DA7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201" y="1207524"/>
            <a:ext cx="6248084" cy="4957780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2578100" y="256490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953000" y="258990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368824" y="381403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081902" y="155679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6249144" y="213285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5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평가영역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요소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지표관리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년도 선택을 통하여 해당연도의 평가 지표 영역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지표 내역을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등록된 평가 영역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지표를 보여준다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 영역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지표를 추가 삭제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교육부평가 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 가져오기 통하여 전국공통 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지표를 현재 년도로 적용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※ </a:t>
            </a:r>
            <a:r>
              <a:rPr lang="ko-KR" altLang="en-US" sz="1200" dirty="0">
                <a:latin typeface="+mn-ea"/>
              </a:rPr>
              <a:t>기존 평가영역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지표 등록 시 필수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선택 개념 없어짐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※ </a:t>
            </a:r>
            <a:r>
              <a:rPr lang="ko-KR" altLang="en-US" sz="1200" dirty="0">
                <a:latin typeface="+mn-ea"/>
              </a:rPr>
              <a:t>평가영역 </a:t>
            </a:r>
            <a:r>
              <a:rPr lang="en-US" altLang="ko-KR" sz="1200" dirty="0">
                <a:latin typeface="+mn-ea"/>
              </a:rPr>
              <a:t>=&gt; </a:t>
            </a:r>
            <a:r>
              <a:rPr lang="ko-KR" altLang="en-US" sz="1200" dirty="0">
                <a:latin typeface="+mn-ea"/>
              </a:rPr>
              <a:t>요소 </a:t>
            </a:r>
            <a:r>
              <a:rPr lang="en-US" altLang="ko-KR" sz="1200" dirty="0">
                <a:latin typeface="+mn-ea"/>
              </a:rPr>
              <a:t>=&gt; </a:t>
            </a:r>
            <a:r>
              <a:rPr lang="ko-KR" altLang="en-US" sz="1200" dirty="0">
                <a:latin typeface="+mn-ea"/>
              </a:rPr>
              <a:t>지표 순으로 순차적으로 저장하여야 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0653" y="1268760"/>
            <a:ext cx="623880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타원 14"/>
          <p:cNvSpPr/>
          <p:nvPr/>
        </p:nvSpPr>
        <p:spPr>
          <a:xfrm>
            <a:off x="2072680" y="157279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16496" y="25809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977111" y="48616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685517" y="186762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6152" y="1648674"/>
            <a:ext cx="732656" cy="23272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평가영역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요소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지표관리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교육부 제시 평가영역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 불러오기 시 기존 설정된 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지표는 초기화 되며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이미 </a:t>
            </a:r>
            <a:r>
              <a:rPr lang="ko-KR" altLang="en-US" sz="1200" dirty="0" err="1">
                <a:latin typeface="+mn-ea"/>
              </a:rPr>
              <a:t>평가지에</a:t>
            </a:r>
            <a:r>
              <a:rPr lang="ko-KR" altLang="en-US" sz="1200" dirty="0">
                <a:latin typeface="+mn-ea"/>
              </a:rPr>
              <a:t> 설정된 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지표는 불러 올 수가 없다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0653" y="1268760"/>
            <a:ext cx="623880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715" y="2580903"/>
            <a:ext cx="3059525" cy="224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타원 19"/>
          <p:cNvSpPr/>
          <p:nvPr/>
        </p:nvSpPr>
        <p:spPr>
          <a:xfrm>
            <a:off x="2648744" y="407707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3960" y="1648674"/>
            <a:ext cx="732656" cy="232726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평가척도관리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592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년도를 선택하여 조회 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평가척도를 선택하면 해당하는 평가척도에 대한 항목을 확인 할 수 있다</a:t>
            </a:r>
            <a:r>
              <a:rPr lang="en-US" altLang="ko-KR" sz="13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03" y="1213844"/>
            <a:ext cx="6237831" cy="5023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타원 14"/>
          <p:cNvSpPr/>
          <p:nvPr/>
        </p:nvSpPr>
        <p:spPr>
          <a:xfrm>
            <a:off x="2160687" y="170080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096791" y="21488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728" y="1696298"/>
            <a:ext cx="732656" cy="23272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평가기본사항설정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환산평어기준관리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592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년도와 평가종류로 환산 평어를 조회 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환산평어를 선택하여 </a:t>
            </a:r>
            <a:r>
              <a:rPr lang="ko-KR" altLang="en-US" sz="1300" dirty="0" err="1">
                <a:latin typeface="+mn-ea"/>
              </a:rPr>
              <a:t>환산평어명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시작척도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종료척도를 확인할 수 있다</a:t>
            </a:r>
            <a:r>
              <a:rPr lang="en-US" altLang="ko-KR" sz="13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35" y="1272132"/>
            <a:ext cx="6231838" cy="503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타원 14"/>
          <p:cNvSpPr/>
          <p:nvPr/>
        </p:nvSpPr>
        <p:spPr>
          <a:xfrm>
            <a:off x="4194003" y="176963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93628" y="222195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3776" y="1746210"/>
            <a:ext cx="732656" cy="23272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POOL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관리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 err="1">
                <a:latin typeface="+mn-ea"/>
              </a:rPr>
              <a:t>학교급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평가종류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평가지명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평가지구분을</a:t>
            </a:r>
            <a:r>
              <a:rPr lang="ko-KR" altLang="en-US" sz="1200" dirty="0">
                <a:latin typeface="+mn-ea"/>
              </a:rPr>
              <a:t> 선택하여 검색할 수 있다</a:t>
            </a:r>
            <a:r>
              <a:rPr lang="en-US" altLang="ko-KR" sz="1200" dirty="0">
                <a:latin typeface="+mn-ea"/>
              </a:rPr>
              <a:t>. (</a:t>
            </a:r>
            <a:r>
              <a:rPr lang="ko-KR" altLang="en-US" sz="1200" dirty="0">
                <a:latin typeface="+mn-ea"/>
              </a:rPr>
              <a:t>참고</a:t>
            </a:r>
            <a:r>
              <a:rPr lang="en-US" altLang="ko-KR" sz="1200" dirty="0">
                <a:latin typeface="+mn-ea"/>
              </a:rPr>
              <a:t>: 2020</a:t>
            </a:r>
            <a:r>
              <a:rPr lang="ko-KR" altLang="en-US" sz="1200" dirty="0">
                <a:latin typeface="+mn-ea"/>
              </a:rPr>
              <a:t>년</a:t>
            </a:r>
            <a:r>
              <a:rPr lang="en-US" altLang="ko-KR" sz="1200" dirty="0">
                <a:latin typeface="+mn-ea"/>
              </a:rPr>
              <a:t>, 2021</a:t>
            </a:r>
            <a:r>
              <a:rPr lang="ko-KR" altLang="en-US" sz="1200" dirty="0">
                <a:latin typeface="+mn-ea"/>
              </a:rPr>
              <a:t>년도 조회 후 </a:t>
            </a:r>
            <a:r>
              <a:rPr lang="ko-KR" altLang="en-US" sz="1200" dirty="0" err="1">
                <a:latin typeface="+mn-ea"/>
              </a:rPr>
              <a:t>예시안</a:t>
            </a:r>
            <a:r>
              <a:rPr lang="ko-KR" altLang="en-US" sz="1200" dirty="0">
                <a:latin typeface="+mn-ea"/>
              </a:rPr>
              <a:t> 참조 가능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등록된 평가지</a:t>
            </a:r>
            <a:r>
              <a:rPr lang="en-US" altLang="ko-KR" sz="1200" dirty="0">
                <a:latin typeface="+mn-ea"/>
              </a:rPr>
              <a:t>POOL</a:t>
            </a:r>
            <a:r>
              <a:rPr lang="ko-KR" altLang="en-US" sz="1200" dirty="0">
                <a:latin typeface="+mn-ea"/>
              </a:rPr>
              <a:t>을 확인 할 수 있으며 평가지명을 클릭하면 수정하는 페이지로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평가지설명을</a:t>
            </a:r>
            <a:r>
              <a:rPr lang="ko-KR" altLang="en-US" sz="1200" dirty="0">
                <a:latin typeface="+mn-ea"/>
              </a:rPr>
              <a:t> 클릭하면 평가지구분과 평가지 설명을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보기를 클릭하면 완성된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볼 수 있으며 평가지 출력 및 파일로 저장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 bwMode="auto">
          <a:xfrm>
            <a:off x="4125480" y="169390"/>
            <a:ext cx="1785323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236" y="1218821"/>
            <a:ext cx="6183638" cy="5090499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2339749" y="272491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52304" y="27049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439762" y="193283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833368" y="27049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655" y="1663071"/>
            <a:ext cx="602946" cy="54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724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POOL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평가지기본설정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평가지 등록을 클릭하면 평가지 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평가지종류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평가지구분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경력구분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평가척도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평가지 설명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서술형안내문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등 평가지 기본설정을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err="1">
                <a:latin typeface="+mn-ea"/>
              </a:rPr>
              <a:t>평가지문항설정탭을</a:t>
            </a:r>
            <a:r>
              <a:rPr lang="ko-KR" altLang="en-US" sz="1200" dirty="0">
                <a:latin typeface="+mn-ea"/>
              </a:rPr>
              <a:t> 클릭하면 평가영역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 요소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지표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문항을 작성하는 페이지로 이동한다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ko-KR" altLang="en-US" sz="1200" dirty="0">
              <a:latin typeface="+mn-ea"/>
            </a:endParaRP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393160" y="169390"/>
            <a:ext cx="1785323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449" y="1229346"/>
            <a:ext cx="6120680" cy="5060392"/>
          </a:xfrm>
          <a:prstGeom prst="rect">
            <a:avLst/>
          </a:prstGeom>
        </p:spPr>
      </p:pic>
      <p:sp>
        <p:nvSpPr>
          <p:cNvPr id="17" name="타원 16"/>
          <p:cNvSpPr/>
          <p:nvPr/>
        </p:nvSpPr>
        <p:spPr>
          <a:xfrm>
            <a:off x="631409" y="21151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440607" y="21151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42A86D6-CC9F-4F18-8C32-0F5AFBCE4C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5812" y="3305175"/>
            <a:ext cx="714375" cy="24765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81C321E0-AB11-4C38-99DB-1715062477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111" y="1623326"/>
            <a:ext cx="71437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9057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POOL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평가지문항설정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29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문항추가버튼을 클릭하여 문항을 추가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수정할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수정된 사항을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문항목록에서 삭제할 문항을 체크하고 삭제버튼 클릭 하면 삭제 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평가지</a:t>
            </a:r>
            <a:r>
              <a:rPr lang="en-US" altLang="ko-KR" sz="1200" dirty="0">
                <a:latin typeface="+mn-ea"/>
              </a:rPr>
              <a:t>POOL</a:t>
            </a:r>
            <a:r>
              <a:rPr lang="ko-KR" altLang="en-US" sz="1200" dirty="0">
                <a:latin typeface="+mn-ea"/>
              </a:rPr>
              <a:t>관리 리스트 목록으로 돌아 간다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화살표를 이용하여  문항의 순서를 변경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문항을 선택하면 문항구분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평가영역</a:t>
            </a:r>
            <a:r>
              <a:rPr lang="en-US" altLang="ko-KR" sz="1200" dirty="0">
                <a:latin typeface="+mn-ea"/>
              </a:rPr>
              <a:t>,  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,  </a:t>
            </a:r>
            <a:r>
              <a:rPr lang="ko-KR" altLang="en-US" sz="1200" dirty="0">
                <a:latin typeface="+mn-ea"/>
              </a:rPr>
              <a:t>지표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문항을 수정할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108" y="1196752"/>
            <a:ext cx="6260077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타원 24"/>
          <p:cNvSpPr/>
          <p:nvPr/>
        </p:nvSpPr>
        <p:spPr>
          <a:xfrm>
            <a:off x="5072992" y="232126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39108" y="24208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5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5474812" y="232126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339108" y="510118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6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777958" y="232126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6183340" y="231459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 bwMode="auto">
          <a:xfrm>
            <a:off x="6393160" y="169390"/>
            <a:ext cx="1785323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57AE5CF-51FD-4038-AEF4-73A9C5128B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722" y="1704045"/>
            <a:ext cx="619125" cy="20955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5344252-263B-448F-A752-395BB81EB4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7096" y="1680152"/>
            <a:ext cx="71437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7529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초등학교평가지관리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등록된 평가지 유형을 선택하여 검색할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확정여부를 </a:t>
            </a:r>
            <a:r>
              <a:rPr lang="ko-KR" altLang="en-US" sz="1200" dirty="0" err="1">
                <a:latin typeface="+mn-ea"/>
              </a:rPr>
              <a:t>팝업창으로</a:t>
            </a:r>
            <a:r>
              <a:rPr lang="ko-KR" altLang="en-US" sz="1200" dirty="0">
                <a:latin typeface="+mn-ea"/>
              </a:rPr>
              <a:t> 확인가능 하다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평가지</a:t>
            </a:r>
            <a:r>
              <a:rPr lang="en-US" altLang="ko-KR" sz="1200" dirty="0">
                <a:latin typeface="+mn-ea"/>
              </a:rPr>
              <a:t>POOL</a:t>
            </a:r>
            <a:r>
              <a:rPr lang="ko-KR" altLang="en-US" sz="1200" dirty="0">
                <a:latin typeface="+mn-ea"/>
              </a:rPr>
              <a:t>에서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불러 올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평가지 등록을 클릭하면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만드는 페이지로 이동한다</a:t>
            </a:r>
            <a:r>
              <a:rPr lang="en-US" altLang="ko-KR" sz="1200" dirty="0">
                <a:latin typeface="+mn-ea"/>
              </a:rPr>
              <a:t>. </a:t>
            </a:r>
            <a:r>
              <a:rPr lang="ko-KR" altLang="en-US" sz="1200" dirty="0">
                <a:latin typeface="+mn-ea"/>
              </a:rPr>
              <a:t>또한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평가지 확정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평가지 확정취소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 평가지 삭제 할 수 있다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등록된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확인 할 수 있으며 평가지명을 클릭하면 수정하는 페이지로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  </a:t>
            </a:r>
            <a:r>
              <a:rPr lang="ko-KR" altLang="en-US" sz="1200" dirty="0">
                <a:latin typeface="+mn-ea"/>
              </a:rPr>
              <a:t>또한 평가지 설명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평가지보기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 </a:t>
            </a:r>
            <a:r>
              <a:rPr lang="ko-KR" altLang="en-US" sz="1200" dirty="0">
                <a:latin typeface="+mn-ea"/>
              </a:rPr>
              <a:t> 버튼을 이용하여 평가지설명과 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  </a:t>
            </a:r>
            <a:r>
              <a:rPr lang="ko-KR" altLang="en-US" sz="1200" dirty="0">
                <a:latin typeface="+mn-ea"/>
              </a:rPr>
              <a:t>해당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</a:t>
            </a:r>
            <a:r>
              <a:rPr lang="en-US" altLang="ko-KR" sz="1200" dirty="0">
                <a:latin typeface="+mn-ea"/>
              </a:rPr>
              <a:t>RD </a:t>
            </a:r>
            <a:r>
              <a:rPr lang="ko-KR" altLang="en-US" sz="1200" dirty="0">
                <a:latin typeface="+mn-ea"/>
              </a:rPr>
              <a:t>화면으로 볼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  </a:t>
            </a:r>
            <a:r>
              <a:rPr lang="ko-KR" altLang="en-US" sz="1200" dirty="0">
                <a:latin typeface="+mn-ea"/>
              </a:rPr>
              <a:t>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200" dirty="0">
              <a:latin typeface="+mn-ea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86" y="1213221"/>
            <a:ext cx="6237351" cy="5061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타원 14"/>
          <p:cNvSpPr/>
          <p:nvPr/>
        </p:nvSpPr>
        <p:spPr>
          <a:xfrm>
            <a:off x="4918573" y="148785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87198" y="196008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158530" y="148210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736751" y="239553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5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867106" y="148210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304" y="1729836"/>
            <a:ext cx="556460" cy="176758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평가지확정여부확인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 유형별 평가지 중 확정된 </a:t>
            </a: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리스트를 확인 할 수 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07" y="1217616"/>
            <a:ext cx="6276369" cy="5019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타원 20"/>
          <p:cNvSpPr/>
          <p:nvPr/>
        </p:nvSpPr>
        <p:spPr>
          <a:xfrm>
            <a:off x="2088679" y="1484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253103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POOL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불러오기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32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평가지</a:t>
            </a:r>
            <a:r>
              <a:rPr lang="en-US" altLang="ko-KR" sz="1200" dirty="0">
                <a:latin typeface="+mn-ea"/>
              </a:rPr>
              <a:t>POOL</a:t>
            </a:r>
            <a:r>
              <a:rPr lang="ko-KR" altLang="en-US" sz="1200" dirty="0">
                <a:latin typeface="+mn-ea"/>
              </a:rPr>
              <a:t>에서 평가종류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평가지구분을</a:t>
            </a:r>
            <a:r>
              <a:rPr lang="ko-KR" altLang="en-US" sz="1200" dirty="0">
                <a:latin typeface="+mn-ea"/>
              </a:rPr>
              <a:t> 선택하고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평가지</a:t>
            </a:r>
            <a:r>
              <a:rPr lang="en-US" altLang="ko-KR" sz="1200" dirty="0">
                <a:latin typeface="+mn-ea"/>
              </a:rPr>
              <a:t>POOL</a:t>
            </a:r>
            <a:r>
              <a:rPr lang="ko-KR" altLang="en-US" sz="1200" dirty="0">
                <a:latin typeface="+mn-ea"/>
              </a:rPr>
              <a:t>에서 불러올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선택하고 </a:t>
            </a:r>
            <a:r>
              <a:rPr lang="ko-KR" altLang="en-US" sz="1200" dirty="0" err="1">
                <a:latin typeface="+mn-ea"/>
              </a:rPr>
              <a:t>선택한평가지반영</a:t>
            </a:r>
            <a:r>
              <a:rPr lang="ko-KR" altLang="en-US" sz="1200" dirty="0">
                <a:latin typeface="+mn-ea"/>
              </a:rPr>
              <a:t> 버튼을 클릭하여 불로 온다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4098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69320"/>
            <a:ext cx="62388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타원 20"/>
          <p:cNvSpPr/>
          <p:nvPr/>
        </p:nvSpPr>
        <p:spPr>
          <a:xfrm>
            <a:off x="6176766" y="172253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392919" y="236304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64" y="1962736"/>
            <a:ext cx="629777" cy="212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69" y="1967847"/>
            <a:ext cx="627340" cy="21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857" y="1967949"/>
            <a:ext cx="605501" cy="19233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평가지기본설정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평가지 등록을 클릭하면 평가지 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평가종류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평가지구분</a:t>
            </a:r>
            <a:r>
              <a:rPr lang="en-US" altLang="ko-KR" sz="1200" dirty="0">
                <a:latin typeface="+mn-ea"/>
              </a:rPr>
              <a:t>,  </a:t>
            </a:r>
            <a:r>
              <a:rPr lang="ko-KR" altLang="en-US" sz="1200" dirty="0">
                <a:latin typeface="+mn-ea"/>
              </a:rPr>
              <a:t>평가척도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평가지 설명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서술형안내문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등 평가지 기본설정을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저장버튼을 클릭하면 평가영역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 요소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지표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문항을 작성하는 페이지로 이동한다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목록보기를 클릭하면 평가지 리스트로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ko-KR" altLang="en-US" sz="1200" dirty="0">
              <a:latin typeface="+mn-ea"/>
            </a:endParaRP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11" y="1255120"/>
            <a:ext cx="61200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타원 16"/>
          <p:cNvSpPr/>
          <p:nvPr/>
        </p:nvSpPr>
        <p:spPr>
          <a:xfrm>
            <a:off x="360487" y="263691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057373" y="464967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642441" y="464967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70" y="1650066"/>
            <a:ext cx="627340" cy="21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344" y="1652488"/>
            <a:ext cx="605501" cy="19233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평가지문항설정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문항추가버튼을 클릭하여 문항을 추가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수정할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문항목록에서 삭제할 문항을 체크하고 삭제버튼 클릭 하면 삭제 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화살표를 이용하여  문항의 순서를 변경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문항을 선택하면 문항구분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평가영역</a:t>
            </a:r>
            <a:r>
              <a:rPr lang="en-US" altLang="ko-KR" sz="1200" dirty="0">
                <a:latin typeface="+mn-ea"/>
              </a:rPr>
              <a:t>,  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,  </a:t>
            </a:r>
            <a:r>
              <a:rPr lang="ko-KR" altLang="en-US" sz="1200" dirty="0">
                <a:latin typeface="+mn-ea"/>
              </a:rPr>
              <a:t>지표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문항을 수정할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문항</a:t>
            </a:r>
            <a:r>
              <a:rPr lang="en-US" altLang="ko-KR" sz="1200" dirty="0">
                <a:latin typeface="+mn-ea"/>
              </a:rPr>
              <a:t>POOL</a:t>
            </a:r>
            <a:r>
              <a:rPr lang="ko-KR" altLang="en-US" sz="1200" dirty="0">
                <a:latin typeface="+mn-ea"/>
              </a:rPr>
              <a:t>불러오기 팝업 창을 호출하여 문항을 가져올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3315" name="Picture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76" y="1269320"/>
            <a:ext cx="61200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타원 24"/>
          <p:cNvSpPr/>
          <p:nvPr/>
        </p:nvSpPr>
        <p:spPr>
          <a:xfrm>
            <a:off x="5057006" y="21261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14073" y="222086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5833095" y="21261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386268" y="50851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025008" y="50851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5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344" y="1665376"/>
            <a:ext cx="605501" cy="19233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문항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POOL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불러오기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문항구분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지표를 선택하고 문항을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불러올 문항을 선택하고 선택문항반영 버튼을 클릭하여 문항을 불러온다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22" y="1196752"/>
            <a:ext cx="6238800" cy="5163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타원 24"/>
          <p:cNvSpPr/>
          <p:nvPr/>
        </p:nvSpPr>
        <p:spPr>
          <a:xfrm>
            <a:off x="5617071" y="219662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16496" y="272491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532180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59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>
                <a:latin typeface="+mn-ea"/>
              </a:rPr>
              <a:t>교육</a:t>
            </a:r>
            <a:r>
              <a:rPr lang="en-US" altLang="ko-KR" sz="1300" dirty="0">
                <a:latin typeface="+mn-ea"/>
              </a:rPr>
              <a:t>(</a:t>
            </a:r>
            <a:r>
              <a:rPr lang="ko-KR" altLang="en-US" sz="1300" dirty="0">
                <a:latin typeface="+mn-ea"/>
              </a:rPr>
              <a:t>지원</a:t>
            </a:r>
            <a:r>
              <a:rPr lang="en-US" altLang="ko-KR" sz="1300" dirty="0">
                <a:latin typeface="+mn-ea"/>
              </a:rPr>
              <a:t>)</a:t>
            </a:r>
            <a:r>
              <a:rPr lang="ko-KR" altLang="en-US" sz="1300" dirty="0">
                <a:latin typeface="+mn-ea"/>
              </a:rPr>
              <a:t>청과 학교명을 선택하여 평가진행 상태를 확인 가능하다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>
                <a:latin typeface="+mn-ea"/>
              </a:rPr>
              <a:t>초등학교 평가진행완료여부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마감완료여부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기초자료제출여부를 확인 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>
                <a:latin typeface="+mn-ea"/>
              </a:rPr>
              <a:t>학교별 평가진행완료여부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마감완료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기초자료제출여부를 확인할 수 있으며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평가마감취소 승인처리와 교육청마감일자연장</a:t>
            </a:r>
            <a:r>
              <a:rPr lang="en-US" altLang="ko-KR" sz="1300" dirty="0">
                <a:latin typeface="+mn-ea"/>
              </a:rPr>
              <a:t>, OMR</a:t>
            </a:r>
            <a:r>
              <a:rPr lang="ko-KR" altLang="en-US" sz="1300" dirty="0">
                <a:latin typeface="+mn-ea"/>
              </a:rPr>
              <a:t>업로드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참여율보기를 확인 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>
                <a:latin typeface="+mn-ea"/>
              </a:rPr>
              <a:t>수정사항을 저장한다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300" dirty="0">
                <a:latin typeface="+mn-ea"/>
              </a:rPr>
              <a:t>참여율전체내역을 엑셀로 </a:t>
            </a:r>
            <a:r>
              <a:rPr lang="ko-KR" altLang="en-US" sz="1300" dirty="0" err="1">
                <a:latin typeface="+mn-ea"/>
              </a:rPr>
              <a:t>다운로드한다</a:t>
            </a:r>
            <a:r>
              <a:rPr lang="en-US" altLang="ko-KR" sz="1300" dirty="0">
                <a:latin typeface="+mn-ea"/>
              </a:rPr>
              <a:t>.</a:t>
            </a:r>
            <a:endParaRPr lang="ko-KR" altLang="en-US" sz="130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C8DE6BF-0F05-464F-A8B7-5301A97EEA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7" y="1208396"/>
            <a:ext cx="6242862" cy="5028915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5229214" y="171680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16496" y="222086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16496" y="337299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193135" y="279692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457056" y="279692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5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-OMR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업로드</a:t>
            </a: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해당 학교의 현재 진행중인 평가지 목록을 보여준다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업로드 할 엑셀파일을 선택한다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엑셀파일을 </a:t>
            </a:r>
            <a:r>
              <a:rPr lang="ko-KR" altLang="en-US" sz="1200" dirty="0" err="1">
                <a:latin typeface="+mn-ea"/>
              </a:rPr>
              <a:t>업로드한다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업로드 한 결과에 이상이 있을 경우와 재등록 시 엑셀업로드취소 시 기존 업로드 된 데이터는 삭제된다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업로드가 모두 완료되면 확정버튼을 클릭하여 확정처리 한다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8E868A6D-3ABC-4BD2-9ADA-CCFAD7396D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7" y="1208396"/>
            <a:ext cx="6242862" cy="5028915"/>
          </a:xfrm>
          <a:prstGeom prst="rect">
            <a:avLst/>
          </a:prstGeom>
        </p:spPr>
      </p:pic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37</a:t>
            </a:fld>
            <a:endParaRPr lang="ko-KR" altLang="en-US" sz="1100" dirty="0">
              <a:latin typeface="+mn-ea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659" y="1844824"/>
            <a:ext cx="4263025" cy="404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타원 16"/>
          <p:cNvSpPr/>
          <p:nvPr/>
        </p:nvSpPr>
        <p:spPr>
          <a:xfrm>
            <a:off x="4683873" y="534426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371730" y="485852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091810" y="485852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083539" y="485852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5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440607" y="227687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학교별참여율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해당학교의 온라인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오프라인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참여율을 확인한다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참여율을 엑셀파일로 다운로드 할 수 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28" y="1213229"/>
            <a:ext cx="6243943" cy="5024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타원 18"/>
          <p:cNvSpPr/>
          <p:nvPr/>
        </p:nvSpPr>
        <p:spPr>
          <a:xfrm>
            <a:off x="1856656" y="270695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508034" y="24208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680" y="1632971"/>
            <a:ext cx="605501" cy="192336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초등학교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평가마감취소 승인처리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39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승인버튼을 클릭하여 평가마감취소요청을 승인처리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53200" y="3140968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 ※ </a:t>
            </a:r>
            <a:r>
              <a:rPr lang="ko-KR" altLang="en-US" sz="1200" dirty="0">
                <a:latin typeface="+mn-ea"/>
              </a:rPr>
              <a:t>학교에서 평가마감처리 후 마감취소를 하고자 하는 경우 교육청에 요청 하여야 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122" y="1268760"/>
            <a:ext cx="6238800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671" y="3806438"/>
            <a:ext cx="23050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3463184" y="486916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68" y="1648914"/>
            <a:ext cx="61912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538" y="1652488"/>
            <a:ext cx="605501" cy="192336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42BE8760-5FE4-4DE7-9644-7B044F926D8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5123" y="2827560"/>
            <a:ext cx="3390518" cy="15376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진행상황종합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40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전체 및 교육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지원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 err="1">
                <a:latin typeface="+mn-ea"/>
              </a:rPr>
              <a:t>청별</a:t>
            </a:r>
            <a:r>
              <a:rPr lang="ko-KR" altLang="en-US" sz="1200" dirty="0">
                <a:latin typeface="+mn-ea"/>
              </a:rPr>
              <a:t> 검색하여 </a:t>
            </a:r>
            <a:r>
              <a:rPr lang="ko-KR" altLang="en-US" sz="1200" dirty="0" err="1">
                <a:latin typeface="+mn-ea"/>
              </a:rPr>
              <a:t>학교급별</a:t>
            </a:r>
            <a:r>
              <a:rPr lang="ko-KR" altLang="en-US" sz="1200" dirty="0">
                <a:latin typeface="+mn-ea"/>
              </a:rPr>
              <a:t> 참여율 현황을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조회된 결과를 엑셀로 </a:t>
            </a:r>
            <a:r>
              <a:rPr lang="ko-KR" altLang="en-US" sz="1200" dirty="0" err="1">
                <a:latin typeface="+mn-ea"/>
              </a:rPr>
              <a:t>다운로드한다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81192" y="2852936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관할 </a:t>
            </a:r>
            <a:r>
              <a:rPr lang="ko-KR" altLang="en-US" sz="1200" dirty="0" err="1">
                <a:latin typeface="+mn-ea"/>
              </a:rPr>
              <a:t>학교급별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평가종류별 참여율을 실시간으로 확인할 수 있다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2F7E496B-0F8F-4677-A382-86E1409696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451" y="1235830"/>
            <a:ext cx="6242862" cy="5001481"/>
          </a:xfrm>
          <a:prstGeom prst="rect">
            <a:avLst/>
          </a:prstGeom>
        </p:spPr>
      </p:pic>
      <p:sp>
        <p:nvSpPr>
          <p:cNvPr id="16" name="타원 15"/>
          <p:cNvSpPr/>
          <p:nvPr/>
        </p:nvSpPr>
        <p:spPr>
          <a:xfrm>
            <a:off x="3410014" y="170080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033120" y="220486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진행상황종합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지원청별현황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41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 err="1">
                <a:latin typeface="+mn-ea"/>
              </a:rPr>
              <a:t>지원청별</a:t>
            </a:r>
            <a:r>
              <a:rPr lang="ko-KR" altLang="en-US" sz="1200" dirty="0">
                <a:latin typeface="+mn-ea"/>
              </a:rPr>
              <a:t> 교원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학생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학부모 참여율 현황을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조회된 결과를 엑셀로 다운로드 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42F854DD-A00D-4D22-85A0-65616A49D2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299" y="1238200"/>
            <a:ext cx="6242862" cy="4999112"/>
          </a:xfrm>
          <a:prstGeom prst="rect">
            <a:avLst/>
          </a:prstGeom>
        </p:spPr>
      </p:pic>
      <p:sp>
        <p:nvSpPr>
          <p:cNvPr id="17" name="타원 16"/>
          <p:cNvSpPr/>
          <p:nvPr/>
        </p:nvSpPr>
        <p:spPr>
          <a:xfrm>
            <a:off x="3401776" y="16838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121127" y="222086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진행상황종합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제출현황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42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교육청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학교급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학교명으로 교육활동소개자료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능력개발계획서 제출현황을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조회된 결과를 리스트 형식으로 보여준다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81192" y="2852936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제출현황은 마감처리가 완료된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학교만 나타난다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32" y="1232867"/>
            <a:ext cx="6237824" cy="5004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타원 16"/>
          <p:cNvSpPr/>
          <p:nvPr/>
        </p:nvSpPr>
        <p:spPr>
          <a:xfrm>
            <a:off x="6257586" y="159546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16496" y="263691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897" y="1689064"/>
            <a:ext cx="605501" cy="19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1060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평가결과분석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평가결과분석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일반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)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43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일반교사의 환산평어기준에 따른 </a:t>
            </a:r>
            <a:r>
              <a:rPr lang="ko-KR" altLang="en-US" sz="1200" dirty="0" err="1">
                <a:latin typeface="+mn-ea"/>
              </a:rPr>
              <a:t>환산점</a:t>
            </a:r>
            <a:r>
              <a:rPr lang="ko-KR" altLang="en-US" sz="1200" dirty="0">
                <a:latin typeface="+mn-ea"/>
              </a:rPr>
              <a:t> 분포를 보여 준다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 algn="ctr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– </a:t>
            </a:r>
            <a:r>
              <a:rPr lang="ko-KR" altLang="en-US" sz="1200" dirty="0">
                <a:latin typeface="+mn-ea"/>
              </a:rPr>
              <a:t>통계 종류 </a:t>
            </a:r>
            <a:r>
              <a:rPr lang="en-US" altLang="ko-KR" sz="1200" dirty="0">
                <a:latin typeface="+mn-ea"/>
              </a:rPr>
              <a:t>–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>
                <a:latin typeface="+mn-ea"/>
              </a:rPr>
              <a:t>평가결과분포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>
                <a:latin typeface="+mn-ea"/>
              </a:rPr>
              <a:t>성별분포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담임여부별분포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보직여부별분포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생활지도여부별분포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점수별통계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>
                <a:latin typeface="+mn-ea"/>
              </a:rPr>
              <a:t>수석교사통계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</p:txBody>
      </p:sp>
      <p:pic>
        <p:nvPicPr>
          <p:cNvPr id="14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122" y="1268760"/>
            <a:ext cx="6238800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4736976" y="186082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80" y="1890210"/>
            <a:ext cx="61912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6" y="6084665"/>
            <a:ext cx="4004742" cy="152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 bwMode="auto">
          <a:xfrm>
            <a:off x="409871" y="6074046"/>
            <a:ext cx="3961853" cy="163266"/>
          </a:xfrm>
          <a:prstGeom prst="rect">
            <a:avLst/>
          </a:prstGeom>
          <a:noFill/>
          <a:ln>
            <a:solidFill>
              <a:srgbClr val="FFC000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schemeClr val="lt1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346" y="1892896"/>
            <a:ext cx="605501" cy="19233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2E4653C-8779-47C8-AB06-3FBD5DD7ED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7035" y="6047361"/>
            <a:ext cx="4248150" cy="238125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평가결과분석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평가결과분석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교장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교감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)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44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년도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검색한 교장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교감 선생님을 확인한다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선생님 성명을 </a:t>
            </a:r>
            <a:r>
              <a:rPr lang="ko-KR" altLang="en-US" sz="1200" dirty="0" err="1">
                <a:latin typeface="+mn-ea"/>
              </a:rPr>
              <a:t>더블클릭하여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개인별합산표를</a:t>
            </a:r>
            <a:r>
              <a:rPr lang="ko-KR" altLang="en-US" sz="1200" dirty="0">
                <a:latin typeface="+mn-ea"/>
              </a:rPr>
              <a:t>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검색한 교장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교감 선생님의 </a:t>
            </a:r>
            <a:r>
              <a:rPr lang="ko-KR" altLang="en-US" sz="1200" dirty="0" err="1">
                <a:latin typeface="+mn-ea"/>
              </a:rPr>
              <a:t>개인별합산표를</a:t>
            </a:r>
            <a:r>
              <a:rPr lang="ko-KR" altLang="en-US" sz="1200" dirty="0">
                <a:latin typeface="+mn-ea"/>
              </a:rPr>
              <a:t> 일괄 다운로드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표준편차에 대해 일괄</a:t>
            </a:r>
            <a:r>
              <a:rPr lang="en-US" altLang="ko-KR" sz="1200" dirty="0">
                <a:latin typeface="+mn-ea"/>
              </a:rPr>
              <a:t>BATCH </a:t>
            </a:r>
            <a:r>
              <a:rPr lang="ko-KR" altLang="en-US" sz="1200" dirty="0">
                <a:latin typeface="+mn-ea"/>
              </a:rPr>
              <a:t>생성 처리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 algn="ctr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– </a:t>
            </a:r>
            <a:r>
              <a:rPr lang="ko-KR" altLang="en-US" sz="1200" dirty="0">
                <a:latin typeface="+mn-ea"/>
              </a:rPr>
              <a:t>통계 종류 </a:t>
            </a:r>
            <a:r>
              <a:rPr lang="en-US" altLang="ko-KR" sz="1200" dirty="0">
                <a:latin typeface="+mn-ea"/>
              </a:rPr>
              <a:t>–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개인별합산표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>
                <a:latin typeface="+mn-ea"/>
              </a:rPr>
              <a:t>결과분석 및 능력개발계획서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>
                <a:latin typeface="+mn-ea"/>
              </a:rPr>
              <a:t>평가결과분포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교장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교감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>
                <a:latin typeface="+mn-ea"/>
              </a:rPr>
              <a:t>성별통계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점수별통계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원자료체크리스트결과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원자료서술형결과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B0F3086-D5C0-4F3D-801B-E497EF42E1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7" y="1228835"/>
            <a:ext cx="6242862" cy="5046229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>
          <a:xfrm>
            <a:off x="5977111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505627" y="279692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831011" y="218616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690868" y="218616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4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평가결과분석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응답비율분석자료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45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조회한 </a:t>
            </a:r>
            <a:r>
              <a:rPr lang="ko-KR" altLang="en-US" sz="1200" dirty="0" err="1">
                <a:latin typeface="+mn-ea"/>
              </a:rPr>
              <a:t>교육지원청별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척도별</a:t>
            </a:r>
            <a:r>
              <a:rPr lang="ko-KR" altLang="en-US" sz="1200" dirty="0">
                <a:latin typeface="+mn-ea"/>
              </a:rPr>
              <a:t> 응답비율을 보여 준다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 algn="ctr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– </a:t>
            </a:r>
            <a:r>
              <a:rPr lang="ko-KR" altLang="en-US" sz="1200" dirty="0">
                <a:latin typeface="+mn-ea"/>
              </a:rPr>
              <a:t>통계 종류 </a:t>
            </a:r>
            <a:r>
              <a:rPr lang="en-US" altLang="ko-KR" sz="1200" dirty="0">
                <a:latin typeface="+mn-ea"/>
              </a:rPr>
              <a:t>–</a:t>
            </a:r>
          </a:p>
          <a:p>
            <a:pPr marL="342900" indent="-342900" algn="ctr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교육지원청별응답비율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>
                <a:latin typeface="+mn-ea"/>
              </a:rPr>
              <a:t>설립유형별응답비율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 err="1">
                <a:latin typeface="+mn-ea"/>
              </a:rPr>
              <a:t>학교급별응답비율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BC71637-0695-40B3-8D67-53D9927966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075" y="1212036"/>
            <a:ext cx="6230210" cy="4953267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2144688" y="249289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평가결과분석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교육청소속교원평가결과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46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200" dirty="0">
                <a:latin typeface="+mn-ea"/>
              </a:rPr>
              <a:t>조회된 교육청 소속 선생님을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>
              <a:buAutoNum type="arabicPeriod"/>
            </a:pPr>
            <a:r>
              <a:rPr lang="ko-KR" altLang="en-US" sz="1200" dirty="0" err="1">
                <a:latin typeface="+mn-ea"/>
              </a:rPr>
              <a:t>개인별합산표전체를</a:t>
            </a:r>
            <a:r>
              <a:rPr lang="ko-KR" altLang="en-US" sz="1200" dirty="0">
                <a:latin typeface="+mn-ea"/>
              </a:rPr>
              <a:t> 엑셀파일로 다운로드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>
              <a:buAutoNum type="arabicPeriod"/>
            </a:pPr>
            <a:r>
              <a:rPr lang="ko-KR" altLang="en-US" sz="1200" dirty="0" err="1">
                <a:latin typeface="+mn-ea"/>
              </a:rPr>
              <a:t>개인별합산표보기를</a:t>
            </a:r>
            <a:r>
              <a:rPr lang="ko-KR" altLang="en-US" sz="1200" dirty="0">
                <a:latin typeface="+mn-ea"/>
              </a:rPr>
              <a:t> 더블 클릭하여 </a:t>
            </a:r>
            <a:r>
              <a:rPr lang="ko-KR" altLang="en-US" sz="1200" dirty="0" err="1">
                <a:latin typeface="+mn-ea"/>
              </a:rPr>
              <a:t>개인별합산표를</a:t>
            </a:r>
            <a:r>
              <a:rPr lang="ko-KR" altLang="en-US" sz="1200" dirty="0">
                <a:latin typeface="+mn-ea"/>
              </a:rPr>
              <a:t> 확인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E0FA463-0A12-4AF0-873F-1F85F0044B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819" y="1206809"/>
            <a:ext cx="6242364" cy="5030503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2880767" y="164479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533311" y="179019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458383" y="201574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3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평가결과분석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시행결과종합보고서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47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해당년도의 교육청 종합보고서를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종합보고서의 목차 별로 확인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53200" y="3341891"/>
            <a:ext cx="2808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* </a:t>
            </a:r>
            <a:r>
              <a:rPr lang="ko-KR" altLang="en-US" sz="1200" dirty="0">
                <a:latin typeface="+mn-ea"/>
              </a:rPr>
              <a:t>보고서 목차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Ⅰ. </a:t>
            </a:r>
            <a:r>
              <a:rPr lang="ko-KR" altLang="en-US" sz="1200" dirty="0">
                <a:latin typeface="+mn-ea"/>
              </a:rPr>
              <a:t>교원능력개발평가 실시 현황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Ⅱ. </a:t>
            </a:r>
            <a:r>
              <a:rPr lang="ko-KR" altLang="en-US" sz="1200" dirty="0">
                <a:latin typeface="+mn-ea"/>
              </a:rPr>
              <a:t>교원능력개발평가 시행결과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Ⅲ. </a:t>
            </a:r>
            <a:r>
              <a:rPr lang="ko-KR" altLang="en-US" sz="1200" dirty="0">
                <a:latin typeface="+mn-ea"/>
              </a:rPr>
              <a:t>능력개발 지원 요청 현황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Ⅳ. </a:t>
            </a:r>
            <a:r>
              <a:rPr lang="ko-KR" altLang="en-US" sz="1200" dirty="0">
                <a:latin typeface="+mn-ea"/>
              </a:rPr>
              <a:t>종합분석 및 지원계획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144" y="1229904"/>
            <a:ext cx="6172106" cy="5079416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2072680" y="208970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1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16496" y="157279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2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바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8704" y="1606024"/>
            <a:ext cx="5613900" cy="886872"/>
          </a:xfrm>
          <a:prstGeom prst="rect">
            <a:avLst/>
          </a:prstGeom>
        </p:spPr>
      </p:pic>
      <p:sp>
        <p:nvSpPr>
          <p:cNvPr id="8" name="제목 3"/>
          <p:cNvSpPr>
            <a:spLocks noGrp="1"/>
          </p:cNvSpPr>
          <p:nvPr>
            <p:ph type="title" idx="4294967295"/>
          </p:nvPr>
        </p:nvSpPr>
        <p:spPr>
          <a:xfrm>
            <a:off x="2395317" y="1656554"/>
            <a:ext cx="5400675" cy="785813"/>
          </a:xfrm>
          <a:prstGeom prst="rect">
            <a:avLst/>
          </a:prstGeom>
        </p:spPr>
        <p:txBody>
          <a:bodyPr anchor="ctr"/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Ⅲ. (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학교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)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교원능력개발평가관리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2283C7B-D662-A639-5043-B4346A1525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668" y="3233090"/>
            <a:ext cx="5124663" cy="3004222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그룹 110"/>
          <p:cNvGrpSpPr/>
          <p:nvPr/>
        </p:nvGrpSpPr>
        <p:grpSpPr>
          <a:xfrm>
            <a:off x="56456" y="793279"/>
            <a:ext cx="9793087" cy="5656168"/>
            <a:chOff x="2538413" y="3316288"/>
            <a:chExt cx="11604914" cy="1965760"/>
          </a:xfrm>
        </p:grpSpPr>
        <p:sp>
          <p:nvSpPr>
            <p:cNvPr id="5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latin typeface="+mn-ea"/>
              </a:endParaRPr>
            </a:p>
          </p:txBody>
        </p:sp>
        <p:sp>
          <p:nvSpPr>
            <p:cNvPr id="5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latin typeface="+mn-ea"/>
              </a:endParaRPr>
            </a:p>
          </p:txBody>
        </p:sp>
      </p:grpSp>
      <p:sp>
        <p:nvSpPr>
          <p:cNvPr id="67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b="1" smtClean="0">
                <a:latin typeface="바탕체" pitchFamily="17" charset="-127"/>
                <a:ea typeface="바탕체" pitchFamily="17" charset="-127"/>
              </a:rPr>
              <a:pPr algn="ctr">
                <a:defRPr/>
              </a:pPr>
              <a:t>49</a:t>
            </a:fld>
            <a:endParaRPr lang="ko-KR" altLang="en-US" sz="1100" b="1" dirty="0">
              <a:latin typeface="바탕체" pitchFamily="17" charset="-127"/>
              <a:ea typeface="바탕체" pitchFamily="17" charset="-127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19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latin typeface="바탕체" pitchFamily="17" charset="-127"/>
                <a:ea typeface="바탕체" pitchFamily="17" charset="-127"/>
              </a:endParaRPr>
            </a:p>
          </p:txBody>
        </p:sp>
        <p:sp>
          <p:nvSpPr>
            <p:cNvPr id="20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pPr algn="ctr"/>
              <a:r>
                <a:rPr lang="ko-KR" altLang="en-US" b="1" dirty="0">
                  <a:solidFill>
                    <a:srgbClr val="080808"/>
                  </a:solidFill>
                  <a:latin typeface="바탕체" pitchFamily="17" charset="-127"/>
                  <a:ea typeface="바탕체" pitchFamily="17" charset="-127"/>
                </a:rPr>
                <a:t>메뉴구성도</a:t>
              </a:r>
              <a:endParaRPr lang="en-US" altLang="ko-KR" b="1" dirty="0">
                <a:solidFill>
                  <a:srgbClr val="080808"/>
                </a:solidFill>
                <a:latin typeface="바탕체" pitchFamily="17" charset="-127"/>
                <a:ea typeface="바탕체" pitchFamily="17" charset="-127"/>
              </a:endParaRPr>
            </a:p>
          </p:txBody>
        </p:sp>
      </p:grpSp>
      <p:sp>
        <p:nvSpPr>
          <p:cNvPr id="59" name="AutoShape 14"/>
          <p:cNvSpPr>
            <a:spLocks noChangeArrowheads="1"/>
          </p:cNvSpPr>
          <p:nvPr/>
        </p:nvSpPr>
        <p:spPr bwMode="auto">
          <a:xfrm>
            <a:off x="1647604" y="1531962"/>
            <a:ext cx="1449797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2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60" name="Text Box 15"/>
          <p:cNvSpPr txBox="1">
            <a:spLocks noChangeArrowheads="1"/>
          </p:cNvSpPr>
          <p:nvPr/>
        </p:nvSpPr>
        <p:spPr bwMode="auto">
          <a:xfrm>
            <a:off x="1863628" y="1628801"/>
            <a:ext cx="1035569" cy="276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7" rIns="91436" bIns="45717">
            <a:spAutoFit/>
          </a:bodyPr>
          <a:lstStyle/>
          <a:p>
            <a:pPr algn="ctr" latinLnBrk="1"/>
            <a:r>
              <a:rPr lang="ko-KR" altLang="en-US" sz="1200" b="1" dirty="0">
                <a:latin typeface="바탕체" pitchFamily="17" charset="-127"/>
                <a:ea typeface="바탕체" pitchFamily="17" charset="-127"/>
              </a:rPr>
              <a:t>개요관리</a:t>
            </a:r>
          </a:p>
        </p:txBody>
      </p:sp>
      <p:sp>
        <p:nvSpPr>
          <p:cNvPr id="65" name="AutoShape 17"/>
          <p:cNvSpPr>
            <a:spLocks noChangeArrowheads="1"/>
          </p:cNvSpPr>
          <p:nvPr/>
        </p:nvSpPr>
        <p:spPr bwMode="auto">
          <a:xfrm>
            <a:off x="6499881" y="1520787"/>
            <a:ext cx="1617462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2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66" name="Text Box 18"/>
          <p:cNvSpPr txBox="1">
            <a:spLocks noChangeArrowheads="1"/>
          </p:cNvSpPr>
          <p:nvPr/>
        </p:nvSpPr>
        <p:spPr bwMode="auto">
          <a:xfrm>
            <a:off x="6787911" y="1593814"/>
            <a:ext cx="1127705" cy="323018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l" latinLnBrk="1"/>
            <a:r>
              <a:rPr lang="ko-KR" altLang="en-US" sz="1200" b="1" dirty="0">
                <a:latin typeface="바탕체" pitchFamily="17" charset="-127"/>
                <a:ea typeface="바탕체" pitchFamily="17" charset="-127"/>
              </a:rPr>
              <a:t>평가진행상황</a:t>
            </a:r>
          </a:p>
        </p:txBody>
      </p:sp>
      <p:sp>
        <p:nvSpPr>
          <p:cNvPr id="69" name="AutoShape 20"/>
          <p:cNvSpPr>
            <a:spLocks noChangeArrowheads="1"/>
          </p:cNvSpPr>
          <p:nvPr/>
        </p:nvSpPr>
        <p:spPr bwMode="auto">
          <a:xfrm>
            <a:off x="8189207" y="1520787"/>
            <a:ext cx="1529561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2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74" name="Text Box 21"/>
          <p:cNvSpPr txBox="1">
            <a:spLocks noChangeArrowheads="1"/>
          </p:cNvSpPr>
          <p:nvPr/>
        </p:nvSpPr>
        <p:spPr bwMode="auto">
          <a:xfrm>
            <a:off x="8441235" y="1593813"/>
            <a:ext cx="993736" cy="304800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l" latinLnBrk="1"/>
            <a:r>
              <a:rPr lang="ko-KR" altLang="en-US" sz="1200" b="1" dirty="0">
                <a:latin typeface="바탕체" pitchFamily="17" charset="-127"/>
                <a:ea typeface="바탕체" pitchFamily="17" charset="-127"/>
              </a:rPr>
              <a:t>평가결과관리</a:t>
            </a:r>
          </a:p>
        </p:txBody>
      </p:sp>
      <p:sp>
        <p:nvSpPr>
          <p:cNvPr id="75" name="AutoShape 23"/>
          <p:cNvSpPr>
            <a:spLocks noChangeArrowheads="1"/>
          </p:cNvSpPr>
          <p:nvPr/>
        </p:nvSpPr>
        <p:spPr bwMode="auto">
          <a:xfrm>
            <a:off x="3157233" y="1520789"/>
            <a:ext cx="1551031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2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76" name="Text Box 24"/>
          <p:cNvSpPr txBox="1">
            <a:spLocks noChangeArrowheads="1"/>
          </p:cNvSpPr>
          <p:nvPr/>
        </p:nvSpPr>
        <p:spPr bwMode="auto">
          <a:xfrm>
            <a:off x="3481267" y="1593814"/>
            <a:ext cx="922361" cy="323018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l" latinLnBrk="1"/>
            <a:r>
              <a:rPr lang="ko-KR" altLang="en-US" sz="1200" b="1" dirty="0">
                <a:latin typeface="바탕체" pitchFamily="17" charset="-127"/>
                <a:ea typeface="바탕체" pitchFamily="17" charset="-127"/>
              </a:rPr>
              <a:t>사용자관리</a:t>
            </a:r>
          </a:p>
        </p:txBody>
      </p:sp>
      <p:sp>
        <p:nvSpPr>
          <p:cNvPr id="77" name="AutoShape 26"/>
          <p:cNvSpPr>
            <a:spLocks noChangeArrowheads="1"/>
          </p:cNvSpPr>
          <p:nvPr/>
        </p:nvSpPr>
        <p:spPr bwMode="auto">
          <a:xfrm>
            <a:off x="4810554" y="1519772"/>
            <a:ext cx="1598830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2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78" name="Text Box 27"/>
          <p:cNvSpPr txBox="1">
            <a:spLocks noChangeArrowheads="1"/>
          </p:cNvSpPr>
          <p:nvPr/>
        </p:nvSpPr>
        <p:spPr bwMode="auto">
          <a:xfrm>
            <a:off x="5134591" y="1592797"/>
            <a:ext cx="954252" cy="323018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l" latinLnBrk="1"/>
            <a:r>
              <a:rPr lang="ko-KR" altLang="en-US" sz="1200" b="1" dirty="0" err="1">
                <a:latin typeface="바탕체" pitchFamily="17" charset="-127"/>
                <a:ea typeface="바탕체" pitchFamily="17" charset="-127"/>
              </a:rPr>
              <a:t>평가지관리</a:t>
            </a:r>
            <a:endParaRPr lang="ko-KR" altLang="en-US" sz="12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79" name="AutoShape 38"/>
          <p:cNvSpPr>
            <a:spLocks noChangeArrowheads="1"/>
          </p:cNvSpPr>
          <p:nvPr/>
        </p:nvSpPr>
        <p:spPr bwMode="auto">
          <a:xfrm>
            <a:off x="205927" y="2622371"/>
            <a:ext cx="1382995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매뉴얼조회</a:t>
            </a:r>
          </a:p>
        </p:txBody>
      </p:sp>
      <p:sp>
        <p:nvSpPr>
          <p:cNvPr id="80" name="AutoShape 38"/>
          <p:cNvSpPr>
            <a:spLocks noChangeArrowheads="1"/>
          </p:cNvSpPr>
          <p:nvPr/>
        </p:nvSpPr>
        <p:spPr bwMode="auto">
          <a:xfrm>
            <a:off x="205927" y="2060710"/>
            <a:ext cx="1382995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교육청공지사항조회</a:t>
            </a:r>
          </a:p>
        </p:txBody>
      </p:sp>
      <p:sp>
        <p:nvSpPr>
          <p:cNvPr id="81" name="AutoShape 38"/>
          <p:cNvSpPr>
            <a:spLocks noChangeArrowheads="1"/>
          </p:cNvSpPr>
          <p:nvPr/>
        </p:nvSpPr>
        <p:spPr bwMode="auto">
          <a:xfrm>
            <a:off x="205927" y="3752779"/>
            <a:ext cx="1382995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en-US" altLang="ko-KR" sz="1200" dirty="0">
                <a:latin typeface="바탕체" pitchFamily="17" charset="-127"/>
                <a:ea typeface="바탕체" pitchFamily="17" charset="-127"/>
              </a:rPr>
              <a:t>FAQ</a:t>
            </a:r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조회</a:t>
            </a:r>
          </a:p>
        </p:txBody>
      </p:sp>
      <p:sp>
        <p:nvSpPr>
          <p:cNvPr id="82" name="AutoShape 38"/>
          <p:cNvSpPr>
            <a:spLocks noChangeArrowheads="1"/>
          </p:cNvSpPr>
          <p:nvPr/>
        </p:nvSpPr>
        <p:spPr bwMode="auto">
          <a:xfrm>
            <a:off x="3178506" y="2600793"/>
            <a:ext cx="1558470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교원기초자료설정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83" name="AutoShape 38"/>
          <p:cNvSpPr>
            <a:spLocks noChangeArrowheads="1"/>
          </p:cNvSpPr>
          <p:nvPr/>
        </p:nvSpPr>
        <p:spPr bwMode="auto">
          <a:xfrm>
            <a:off x="3178506" y="3140876"/>
            <a:ext cx="1558470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학생</a:t>
            </a:r>
            <a:r>
              <a:rPr lang="en-US" altLang="ko-KR" sz="1200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학부모관리</a:t>
            </a:r>
          </a:p>
        </p:txBody>
      </p:sp>
      <p:sp>
        <p:nvSpPr>
          <p:cNvPr id="84" name="AutoShape 38"/>
          <p:cNvSpPr>
            <a:spLocks noChangeArrowheads="1"/>
          </p:cNvSpPr>
          <p:nvPr/>
        </p:nvSpPr>
        <p:spPr bwMode="auto">
          <a:xfrm>
            <a:off x="4827772" y="2060710"/>
            <a:ext cx="1606499" cy="457542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평가영역</a:t>
            </a:r>
            <a:r>
              <a:rPr lang="en-US" altLang="ko-KR" sz="1200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요소</a:t>
            </a:r>
            <a:r>
              <a:rPr lang="en-US" altLang="ko-KR" sz="1200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지표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관리</a:t>
            </a:r>
          </a:p>
        </p:txBody>
      </p:sp>
      <p:sp>
        <p:nvSpPr>
          <p:cNvPr id="85" name="AutoShape 38"/>
          <p:cNvSpPr>
            <a:spLocks noChangeArrowheads="1"/>
          </p:cNvSpPr>
          <p:nvPr/>
        </p:nvSpPr>
        <p:spPr bwMode="auto">
          <a:xfrm>
            <a:off x="4827772" y="2581861"/>
            <a:ext cx="1606499" cy="360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평가척도조회</a:t>
            </a:r>
          </a:p>
        </p:txBody>
      </p:sp>
      <p:sp>
        <p:nvSpPr>
          <p:cNvPr id="86" name="AutoShape 38"/>
          <p:cNvSpPr>
            <a:spLocks noChangeArrowheads="1"/>
          </p:cNvSpPr>
          <p:nvPr/>
        </p:nvSpPr>
        <p:spPr bwMode="auto">
          <a:xfrm>
            <a:off x="4827772" y="3005470"/>
            <a:ext cx="1606499" cy="360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환산평어기준조회</a:t>
            </a:r>
          </a:p>
        </p:txBody>
      </p:sp>
      <p:sp>
        <p:nvSpPr>
          <p:cNvPr id="87" name="AutoShape 38"/>
          <p:cNvSpPr>
            <a:spLocks noChangeArrowheads="1"/>
          </p:cNvSpPr>
          <p:nvPr/>
        </p:nvSpPr>
        <p:spPr bwMode="auto">
          <a:xfrm>
            <a:off x="4827772" y="3949888"/>
            <a:ext cx="1606499" cy="360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바탕체" pitchFamily="17" charset="-127"/>
                <a:ea typeface="바탕체" pitchFamily="17" charset="-127"/>
              </a:rPr>
              <a:t>평가지설정</a:t>
            </a:r>
            <a:endParaRPr lang="ko-KR" altLang="en-US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89" name="AutoShape 38"/>
          <p:cNvSpPr>
            <a:spLocks noChangeArrowheads="1"/>
          </p:cNvSpPr>
          <p:nvPr/>
        </p:nvSpPr>
        <p:spPr bwMode="auto">
          <a:xfrm>
            <a:off x="4827772" y="5212322"/>
            <a:ext cx="1606499" cy="360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평가기간설정</a:t>
            </a:r>
          </a:p>
        </p:txBody>
      </p:sp>
      <p:sp>
        <p:nvSpPr>
          <p:cNvPr id="90" name="AutoShape 38"/>
          <p:cNvSpPr>
            <a:spLocks noChangeArrowheads="1"/>
          </p:cNvSpPr>
          <p:nvPr/>
        </p:nvSpPr>
        <p:spPr bwMode="auto">
          <a:xfrm>
            <a:off x="6499881" y="2060710"/>
            <a:ext cx="1625221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바탕체" pitchFamily="17" charset="-127"/>
                <a:ea typeface="바탕체" pitchFamily="17" charset="-127"/>
              </a:rPr>
              <a:t>평가지별</a:t>
            </a:r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 진행상황조회</a:t>
            </a:r>
          </a:p>
        </p:txBody>
      </p:sp>
      <p:sp>
        <p:nvSpPr>
          <p:cNvPr id="91" name="AutoShape 38"/>
          <p:cNvSpPr>
            <a:spLocks noChangeArrowheads="1"/>
          </p:cNvSpPr>
          <p:nvPr/>
        </p:nvSpPr>
        <p:spPr bwMode="auto">
          <a:xfrm>
            <a:off x="8170151" y="2060710"/>
            <a:ext cx="1529561" cy="360041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개인별</a:t>
            </a:r>
            <a:r>
              <a:rPr lang="en-US" altLang="ko-KR" sz="1200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평가지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종류별통계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92" name="AutoShape 38"/>
          <p:cNvSpPr>
            <a:spLocks noChangeArrowheads="1"/>
          </p:cNvSpPr>
          <p:nvPr/>
        </p:nvSpPr>
        <p:spPr bwMode="auto">
          <a:xfrm>
            <a:off x="8170151" y="2787964"/>
            <a:ext cx="1529561" cy="408385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교원능력개발평가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실시현황</a:t>
            </a:r>
          </a:p>
        </p:txBody>
      </p:sp>
      <p:sp>
        <p:nvSpPr>
          <p:cNvPr id="93" name="AutoShape 38"/>
          <p:cNvSpPr>
            <a:spLocks noChangeArrowheads="1"/>
          </p:cNvSpPr>
          <p:nvPr/>
        </p:nvSpPr>
        <p:spPr bwMode="auto">
          <a:xfrm>
            <a:off x="4827772" y="4365104"/>
            <a:ext cx="1606499" cy="360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바탕체" pitchFamily="17" charset="-127"/>
                <a:ea typeface="바탕체" pitchFamily="17" charset="-127"/>
              </a:rPr>
              <a:t>평가지검증</a:t>
            </a:r>
            <a:endParaRPr lang="ko-KR" altLang="en-US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94" name="AutoShape 38"/>
          <p:cNvSpPr>
            <a:spLocks noChangeArrowheads="1"/>
          </p:cNvSpPr>
          <p:nvPr/>
        </p:nvSpPr>
        <p:spPr bwMode="auto">
          <a:xfrm>
            <a:off x="8170151" y="3241588"/>
            <a:ext cx="1529561" cy="425001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바탕체" pitchFamily="17" charset="-127"/>
                <a:ea typeface="바탕체" pitchFamily="17" charset="-127"/>
              </a:rPr>
              <a:t>평가결과및연수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요청현황</a:t>
            </a:r>
          </a:p>
        </p:txBody>
      </p:sp>
      <p:sp>
        <p:nvSpPr>
          <p:cNvPr id="97" name="AutoShape 38"/>
          <p:cNvSpPr>
            <a:spLocks noChangeArrowheads="1"/>
          </p:cNvSpPr>
          <p:nvPr/>
        </p:nvSpPr>
        <p:spPr bwMode="auto">
          <a:xfrm>
            <a:off x="8170151" y="4149080"/>
            <a:ext cx="1529561" cy="355466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바탕체" pitchFamily="17" charset="-127"/>
                <a:ea typeface="바탕체" pitchFamily="17" charset="-127"/>
              </a:rPr>
              <a:t>원자료열람관리</a:t>
            </a:r>
            <a:endParaRPr lang="ko-KR" altLang="en-US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98" name="AutoShape 38"/>
          <p:cNvSpPr>
            <a:spLocks noChangeArrowheads="1"/>
          </p:cNvSpPr>
          <p:nvPr/>
        </p:nvSpPr>
        <p:spPr bwMode="auto">
          <a:xfrm>
            <a:off x="8170151" y="4581128"/>
            <a:ext cx="1529561" cy="355466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공시자료생성</a:t>
            </a:r>
          </a:p>
        </p:txBody>
      </p:sp>
      <p:sp>
        <p:nvSpPr>
          <p:cNvPr id="99" name="AutoShape 38"/>
          <p:cNvSpPr>
            <a:spLocks noChangeArrowheads="1"/>
          </p:cNvSpPr>
          <p:nvPr/>
        </p:nvSpPr>
        <p:spPr bwMode="auto">
          <a:xfrm>
            <a:off x="1659178" y="2622371"/>
            <a:ext cx="1449797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학교공지사항관리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00" name="AutoShape 38"/>
          <p:cNvSpPr>
            <a:spLocks noChangeArrowheads="1"/>
          </p:cNvSpPr>
          <p:nvPr/>
        </p:nvSpPr>
        <p:spPr bwMode="auto">
          <a:xfrm>
            <a:off x="3178506" y="2060710"/>
            <a:ext cx="1558470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평가위원회관리</a:t>
            </a:r>
          </a:p>
        </p:txBody>
      </p:sp>
      <p:sp>
        <p:nvSpPr>
          <p:cNvPr id="101" name="AutoShape 38"/>
          <p:cNvSpPr>
            <a:spLocks noChangeArrowheads="1"/>
          </p:cNvSpPr>
          <p:nvPr/>
        </p:nvSpPr>
        <p:spPr bwMode="auto">
          <a:xfrm>
            <a:off x="1659178" y="2060710"/>
            <a:ext cx="1449797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학교기본사항관리</a:t>
            </a:r>
          </a:p>
        </p:txBody>
      </p:sp>
      <p:sp>
        <p:nvSpPr>
          <p:cNvPr id="102" name="AutoShape 38"/>
          <p:cNvSpPr>
            <a:spLocks noChangeArrowheads="1"/>
          </p:cNvSpPr>
          <p:nvPr/>
        </p:nvSpPr>
        <p:spPr bwMode="auto">
          <a:xfrm>
            <a:off x="8170151" y="3717032"/>
            <a:ext cx="1529561" cy="355466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운영결과보고서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03" name="AutoShape 38"/>
          <p:cNvSpPr>
            <a:spLocks noChangeArrowheads="1"/>
          </p:cNvSpPr>
          <p:nvPr/>
        </p:nvSpPr>
        <p:spPr bwMode="auto">
          <a:xfrm>
            <a:off x="205927" y="3188756"/>
            <a:ext cx="1382995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서식조회</a:t>
            </a:r>
          </a:p>
        </p:txBody>
      </p:sp>
      <p:sp>
        <p:nvSpPr>
          <p:cNvPr id="104" name="AutoShape 38"/>
          <p:cNvSpPr>
            <a:spLocks noChangeArrowheads="1"/>
          </p:cNvSpPr>
          <p:nvPr/>
        </p:nvSpPr>
        <p:spPr bwMode="auto">
          <a:xfrm>
            <a:off x="8170151" y="5440650"/>
            <a:ext cx="1529561" cy="355466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평가마감처리</a:t>
            </a:r>
          </a:p>
        </p:txBody>
      </p:sp>
      <p:sp>
        <p:nvSpPr>
          <p:cNvPr id="105" name="AutoShape 38"/>
          <p:cNvSpPr>
            <a:spLocks noChangeArrowheads="1"/>
          </p:cNvSpPr>
          <p:nvPr/>
        </p:nvSpPr>
        <p:spPr bwMode="auto">
          <a:xfrm>
            <a:off x="6495525" y="2599178"/>
            <a:ext cx="1625221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평가진행사항관리</a:t>
            </a:r>
          </a:p>
        </p:txBody>
      </p:sp>
      <p:sp>
        <p:nvSpPr>
          <p:cNvPr id="106" name="AutoShape 14"/>
          <p:cNvSpPr>
            <a:spLocks noChangeArrowheads="1"/>
          </p:cNvSpPr>
          <p:nvPr/>
        </p:nvSpPr>
        <p:spPr bwMode="auto">
          <a:xfrm>
            <a:off x="206318" y="1514542"/>
            <a:ext cx="1382995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200" b="1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07" name="Text Box 15"/>
          <p:cNvSpPr txBox="1">
            <a:spLocks noChangeArrowheads="1"/>
          </p:cNvSpPr>
          <p:nvPr/>
        </p:nvSpPr>
        <p:spPr bwMode="auto">
          <a:xfrm>
            <a:off x="274321" y="1611384"/>
            <a:ext cx="1270022" cy="276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7" rIns="91436" bIns="45717">
            <a:spAutoFit/>
          </a:bodyPr>
          <a:lstStyle/>
          <a:p>
            <a:pPr algn="ctr" latinLnBrk="1"/>
            <a:r>
              <a:rPr lang="ko-KR" altLang="en-US" sz="1200" b="1" dirty="0">
                <a:latin typeface="바탕체" pitchFamily="17" charset="-127"/>
                <a:ea typeface="바탕체" pitchFamily="17" charset="-127"/>
              </a:rPr>
              <a:t>교육청업무공지</a:t>
            </a:r>
          </a:p>
        </p:txBody>
      </p:sp>
      <p:sp>
        <p:nvSpPr>
          <p:cNvPr id="108" name="AutoShape 38"/>
          <p:cNvSpPr>
            <a:spLocks noChangeArrowheads="1"/>
          </p:cNvSpPr>
          <p:nvPr/>
        </p:nvSpPr>
        <p:spPr bwMode="auto">
          <a:xfrm>
            <a:off x="3178506" y="4221088"/>
            <a:ext cx="1558470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바탕체" pitchFamily="17" charset="-127"/>
                <a:ea typeface="바탕체" pitchFamily="17" charset="-127"/>
              </a:rPr>
              <a:t>교원별</a:t>
            </a:r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교육활동소개자료조회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12" name="AutoShape 38"/>
          <p:cNvSpPr>
            <a:spLocks noChangeArrowheads="1"/>
          </p:cNvSpPr>
          <p:nvPr/>
        </p:nvSpPr>
        <p:spPr bwMode="auto">
          <a:xfrm>
            <a:off x="8170151" y="2486671"/>
            <a:ext cx="1529561" cy="252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평가문항별응답분포표</a:t>
            </a:r>
          </a:p>
        </p:txBody>
      </p:sp>
      <p:sp>
        <p:nvSpPr>
          <p:cNvPr id="127" name="AutoShape 38"/>
          <p:cNvSpPr>
            <a:spLocks noChangeArrowheads="1"/>
          </p:cNvSpPr>
          <p:nvPr/>
        </p:nvSpPr>
        <p:spPr bwMode="auto">
          <a:xfrm>
            <a:off x="4827772" y="5635934"/>
            <a:ext cx="1606499" cy="360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en-US" altLang="ko-KR" sz="1200" dirty="0">
                <a:latin typeface="바탕체" pitchFamily="17" charset="-127"/>
                <a:ea typeface="바탕체" pitchFamily="17" charset="-127"/>
              </a:rPr>
              <a:t>OMRSCAN </a:t>
            </a:r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설문지출력</a:t>
            </a:r>
          </a:p>
        </p:txBody>
      </p:sp>
      <p:sp>
        <p:nvSpPr>
          <p:cNvPr id="132" name="AutoShape 38"/>
          <p:cNvSpPr>
            <a:spLocks noChangeArrowheads="1"/>
          </p:cNvSpPr>
          <p:nvPr/>
        </p:nvSpPr>
        <p:spPr bwMode="auto">
          <a:xfrm>
            <a:off x="3178506" y="3681005"/>
            <a:ext cx="1558470" cy="456568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본인확인번호관리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61" name="AutoShape 38"/>
          <p:cNvSpPr>
            <a:spLocks noChangeArrowheads="1"/>
          </p:cNvSpPr>
          <p:nvPr/>
        </p:nvSpPr>
        <p:spPr bwMode="auto">
          <a:xfrm>
            <a:off x="4827772" y="3429079"/>
            <a:ext cx="1606499" cy="4572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개별교원특색교육활동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문항설정</a:t>
            </a:r>
            <a:endParaRPr lang="en-US" altLang="ko-KR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63" name="AutoShape 38"/>
          <p:cNvSpPr>
            <a:spLocks noChangeArrowheads="1"/>
          </p:cNvSpPr>
          <p:nvPr/>
        </p:nvSpPr>
        <p:spPr bwMode="auto">
          <a:xfrm>
            <a:off x="4827772" y="4788713"/>
            <a:ext cx="1606499" cy="3600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바탕체" pitchFamily="17" charset="-127"/>
                <a:ea typeface="바탕체" pitchFamily="17" charset="-127"/>
              </a:rPr>
              <a:t>평가지설정상태점검</a:t>
            </a:r>
            <a:endParaRPr lang="ko-KR" altLang="en-US" sz="120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64" name="AutoShape 38"/>
          <p:cNvSpPr>
            <a:spLocks noChangeArrowheads="1"/>
          </p:cNvSpPr>
          <p:nvPr/>
        </p:nvSpPr>
        <p:spPr bwMode="auto">
          <a:xfrm>
            <a:off x="8170151" y="5008602"/>
            <a:ext cx="1529561" cy="355466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바탕체" pitchFamily="17" charset="-127"/>
                <a:ea typeface="바탕체" pitchFamily="17" charset="-127"/>
              </a:rPr>
              <a:t>평가결과분석자료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교육청업무공지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교육청공지사항조회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년도와 공지사항 제목을 입력하여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공지사항을 선택하면 해당하는 공지사항의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내용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첨부파일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※ </a:t>
            </a:r>
            <a:r>
              <a:rPr lang="ko-KR" altLang="en-US" sz="1200" dirty="0">
                <a:latin typeface="+mn-ea"/>
              </a:rPr>
              <a:t>교육청에서 등록해 놓은 공지사항을 확인함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7101" y="1268760"/>
            <a:ext cx="623880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타원 18"/>
          <p:cNvSpPr/>
          <p:nvPr/>
        </p:nvSpPr>
        <p:spPr>
          <a:xfrm>
            <a:off x="936551" y="229287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097016" y="160324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960" y="1660866"/>
            <a:ext cx="732656" cy="2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1821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교육청업무공지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메뉴얼조회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매뉴얼 제목을 입력하여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제목을 선택하면 해당하는 매뉴얼의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내용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첨부파일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교육청에서 미리 등록해 놓은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매뉴얼을 확인함</a:t>
            </a: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49" y="1268760"/>
            <a:ext cx="6238800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992560" y="230487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097016" y="160456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960" y="1660866"/>
            <a:ext cx="732656" cy="2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326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교육청업무공지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서식조회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52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년도와 서식 제목을 입력하여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제목을 선택하면 해당하는 서식의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내용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첨부파일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교육청에서 등록해 놓은 서식을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확인함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892" y="1268760"/>
            <a:ext cx="6242025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타원 14"/>
          <p:cNvSpPr/>
          <p:nvPr/>
        </p:nvSpPr>
        <p:spPr>
          <a:xfrm>
            <a:off x="975023" y="22893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127834" y="16123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960" y="1660866"/>
            <a:ext cx="732656" cy="2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5543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교육청업무공지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-FAQ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년도와 키워드 내용을 입력하여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질문내용을 선택하면 해당하는 </a:t>
            </a:r>
            <a:r>
              <a:rPr lang="en-US" altLang="ko-KR" sz="1200" dirty="0">
                <a:latin typeface="+mn-ea"/>
              </a:rPr>
              <a:t>FAQ</a:t>
            </a:r>
            <a:r>
              <a:rPr lang="ko-KR" altLang="en-US" sz="1200" dirty="0">
                <a:latin typeface="+mn-ea"/>
              </a:rPr>
              <a:t>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질문내용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답변내용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교육청에서 등록해 놓은 </a:t>
            </a:r>
            <a:r>
              <a:rPr lang="en-US" altLang="ko-KR" sz="1200" dirty="0">
                <a:latin typeface="+mn-ea"/>
              </a:rPr>
              <a:t>FAQ</a:t>
            </a:r>
            <a:r>
              <a:rPr lang="ko-KR" altLang="en-US" sz="1200" dirty="0">
                <a:latin typeface="+mn-ea"/>
              </a:rPr>
              <a:t>를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확인함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9000" y="1268760"/>
            <a:ext cx="6228918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5396524" y="163242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834315" y="233376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960" y="1660866"/>
            <a:ext cx="732656" cy="2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812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개요관리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학교기본사항관리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학교 기본사항 정보를 입력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입력된 기본 사항 정보를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입력된 정보를 저장 하지 않고 취소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학생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학부모의 평가방법을 설정할 수 있다</a:t>
            </a:r>
            <a:r>
              <a:rPr lang="en-US" altLang="ko-KR" sz="1200" dirty="0">
                <a:latin typeface="+mn-ea"/>
              </a:rPr>
              <a:t>.(</a:t>
            </a:r>
            <a:r>
              <a:rPr lang="ko-KR" altLang="en-US" sz="1200" dirty="0">
                <a:latin typeface="+mn-ea"/>
              </a:rPr>
              <a:t>초등학교의 경우 학생의견조사는 설정 불가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180975" indent="-180975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학교 기본 사항정보는 기본적으로 </a:t>
            </a:r>
            <a:r>
              <a:rPr lang="ko-KR" altLang="en-US" sz="1200" dirty="0" err="1">
                <a:latin typeface="+mn-ea"/>
              </a:rPr>
              <a:t>나이스에</a:t>
            </a:r>
            <a:r>
              <a:rPr lang="ko-KR" altLang="en-US" sz="1200" dirty="0">
                <a:latin typeface="+mn-ea"/>
              </a:rPr>
              <a:t> 입력된 정보를 가져와서 화면에 출력하며 누락된 부분이나 잘못 기입된 부분은 수정이 가능함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8725" y="1268760"/>
            <a:ext cx="621856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1224583" y="154478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193135" y="131950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846458" y="132033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160687" y="351700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6120647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개요관리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학교공지사항관리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학교공지사항 제목을 입력하여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학교공지사항을 추가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수정된 학교공지사항을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학교공지사항을 삭제할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학교공지사항을 선택하면 해당하는 학교공지사항의 상세정보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제목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내용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조회 및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학교공지사항을 보여줄 대상을 설정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98" y="1213228"/>
            <a:ext cx="6256610" cy="5024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타원 14"/>
          <p:cNvSpPr/>
          <p:nvPr/>
        </p:nvSpPr>
        <p:spPr>
          <a:xfrm>
            <a:off x="3321025" y="168196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63601" y="189798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886619" y="189798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201345" y="189798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96714" y="218602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925918" y="483726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1836114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평가위원회관리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 err="1">
                <a:latin typeface="+mn-ea"/>
              </a:rPr>
              <a:t>년도별로</a:t>
            </a:r>
            <a:r>
              <a:rPr lang="ko-KR" altLang="en-US" sz="1300" dirty="0">
                <a:latin typeface="+mn-ea"/>
              </a:rPr>
              <a:t> 평가관리위원회를 조회 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새로운 평가위원을 추가할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추가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수정된 평가위원을 저장할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선택되어진 평가위원을 삭제처리 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등록된 평가위원 리스트를 보여준다</a:t>
            </a:r>
            <a:r>
              <a:rPr lang="en-US" altLang="ko-KR" sz="1300" dirty="0">
                <a:latin typeface="+mn-ea"/>
              </a:rPr>
              <a:t>.</a:t>
            </a:r>
            <a:r>
              <a:rPr lang="ko-KR" altLang="en-US" sz="1300" dirty="0">
                <a:latin typeface="+mn-ea"/>
              </a:rPr>
              <a:t> </a:t>
            </a:r>
            <a:endParaRPr lang="en-US" altLang="ko-KR" sz="130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121" y="1268760"/>
            <a:ext cx="6234923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타원 22"/>
          <p:cNvSpPr/>
          <p:nvPr/>
        </p:nvSpPr>
        <p:spPr>
          <a:xfrm>
            <a:off x="2088679" y="160408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659670" y="184482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961175" y="184482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6265143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792535" y="228531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68" y="1660866"/>
            <a:ext cx="732656" cy="232726"/>
          </a:xfrm>
          <a:prstGeom prst="rect">
            <a:avLst/>
          </a:prstGeom>
        </p:spPr>
      </p:pic>
      <p:sp>
        <p:nvSpPr>
          <p:cNvPr id="29" name="모서리가 둥근 직사각형 13">
            <a:extLst>
              <a:ext uri="{FF2B5EF4-FFF2-40B4-BE49-F238E27FC236}">
                <a16:creationId xmlns:a16="http://schemas.microsoft.com/office/drawing/2014/main" id="{AE55D6CD-0484-4B33-A668-8DE4EE50506B}"/>
              </a:ext>
            </a:extLst>
          </p:cNvPr>
          <p:cNvSpPr/>
          <p:nvPr/>
        </p:nvSpPr>
        <p:spPr bwMode="auto">
          <a:xfrm>
            <a:off x="7260814" y="149243"/>
            <a:ext cx="1785323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</p:spTree>
    <p:extLst>
      <p:ext uri="{BB962C8B-B14F-4D97-AF65-F5344CB8AC3E}">
        <p14:creationId xmlns:p14="http://schemas.microsoft.com/office/powerpoint/2010/main" val="172819578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967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교원구분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교원성명으로 교원을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교원정보를 불러 올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클릭하면 해당 화면을 </a:t>
            </a:r>
            <a:r>
              <a:rPr lang="en-US" altLang="ko-KR" sz="1200" dirty="0">
                <a:latin typeface="+mn-ea"/>
              </a:rPr>
              <a:t>RD </a:t>
            </a:r>
            <a:r>
              <a:rPr lang="ko-KR" altLang="en-US" sz="1200" dirty="0">
                <a:latin typeface="+mn-ea"/>
              </a:rPr>
              <a:t>화면으로 확인할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클릭하면 교사를 찾기 위한 </a:t>
            </a:r>
            <a:r>
              <a:rPr lang="ko-KR" altLang="en-US" sz="1200" dirty="0" err="1">
                <a:latin typeface="+mn-ea"/>
              </a:rPr>
              <a:t>팝업창을</a:t>
            </a:r>
            <a:r>
              <a:rPr lang="ko-KR" altLang="en-US" sz="1200" dirty="0">
                <a:latin typeface="+mn-ea"/>
              </a:rPr>
              <a:t>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클릭하면 담당과목을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클릭하면 </a:t>
            </a:r>
            <a:r>
              <a:rPr lang="ko-KR" altLang="en-US" sz="1200" dirty="0" err="1">
                <a:latin typeface="+mn-ea"/>
              </a:rPr>
              <a:t>담임반을</a:t>
            </a:r>
            <a:r>
              <a:rPr lang="ko-KR" altLang="en-US" sz="1200" dirty="0">
                <a:latin typeface="+mn-ea"/>
              </a:rPr>
              <a:t> 수정할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클릭하면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담임반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생활지도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을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클릭하면  팝업 창이 뜨고 </a:t>
            </a:r>
            <a:r>
              <a:rPr lang="ko-KR" altLang="en-US" sz="1200" dirty="0" err="1">
                <a:latin typeface="+mn-ea"/>
              </a:rPr>
              <a:t>지도학년반</a:t>
            </a:r>
            <a:r>
              <a:rPr lang="ko-KR" altLang="en-US" sz="1200" dirty="0">
                <a:latin typeface="+mn-ea"/>
              </a:rPr>
              <a:t> 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평가 받을 </a:t>
            </a:r>
            <a:r>
              <a:rPr lang="ko-KR" altLang="en-US" sz="1200" dirty="0" err="1">
                <a:latin typeface="+mn-ea"/>
              </a:rPr>
              <a:t>학반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학생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을 설정한다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1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클릭하면  팝업 창이 뜨고 </a:t>
            </a:r>
            <a:r>
              <a:rPr lang="ko-KR" altLang="en-US" sz="1200" dirty="0" err="1">
                <a:latin typeface="+mn-ea"/>
              </a:rPr>
              <a:t>지도학년반</a:t>
            </a:r>
            <a:r>
              <a:rPr lang="ko-KR" altLang="en-US" sz="1200" dirty="0">
                <a:latin typeface="+mn-ea"/>
              </a:rPr>
              <a:t> 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평가 받을 </a:t>
            </a:r>
            <a:r>
              <a:rPr lang="ko-KR" altLang="en-US" sz="1200" dirty="0" err="1">
                <a:latin typeface="+mn-ea"/>
              </a:rPr>
              <a:t>학반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학부모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을 설정한다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1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설정된 정보를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1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체크박스에 체크를 하고 교원을 삭제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1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클릭하면  팝업 창이 뜨고 사용자코드를 변경할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199" y="1268760"/>
            <a:ext cx="6228086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304928" y="141277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185023" y="141277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68494" y="190311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201942" y="190311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856656" y="189564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520727" y="189244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234569" y="190375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8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238026" y="189564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9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6274588" y="1878934"/>
            <a:ext cx="262588" cy="249662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358">
              <a:defRPr/>
            </a:pPr>
            <a:r>
              <a:rPr lang="en-US" altLang="ko-KR" sz="1200" b="1" spc="-150" dirty="0">
                <a:solidFill>
                  <a:prstClr val="black"/>
                </a:solidFill>
              </a:rPr>
              <a:t>11</a:t>
            </a:r>
            <a:endParaRPr lang="ko-KR" altLang="en-US" sz="1200" b="1" spc="-150" dirty="0">
              <a:solidFill>
                <a:prstClr val="black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315692" y="189564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41505" y="2492896"/>
            <a:ext cx="262588" cy="249662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358">
              <a:defRPr/>
            </a:pPr>
            <a:r>
              <a:rPr lang="en-US" altLang="ko-KR" sz="1200" b="1" spc="-150" dirty="0">
                <a:solidFill>
                  <a:prstClr val="black"/>
                </a:solidFill>
              </a:rPr>
              <a:t>11</a:t>
            </a:r>
            <a:endParaRPr lang="ko-KR" altLang="en-US" sz="1200" b="1" spc="-150" dirty="0">
              <a:solidFill>
                <a:prstClr val="black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6149858" y="5805264"/>
            <a:ext cx="262588" cy="249662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358">
              <a:defRPr/>
            </a:pPr>
            <a:r>
              <a:rPr lang="en-US" altLang="ko-KR" sz="1200" b="1" spc="-150" dirty="0">
                <a:solidFill>
                  <a:prstClr val="black"/>
                </a:solidFill>
              </a:rPr>
              <a:t>12</a:t>
            </a:r>
            <a:endParaRPr lang="ko-KR" altLang="en-US" sz="1200" b="1" spc="-150" dirty="0">
              <a:solidFill>
                <a:prstClr val="black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5917679" y="1883194"/>
            <a:ext cx="262588" cy="249662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358">
              <a:defRPr/>
            </a:pPr>
            <a:r>
              <a:rPr lang="en-US" altLang="ko-KR" sz="1200" b="1" spc="-150" dirty="0">
                <a:solidFill>
                  <a:prstClr val="black"/>
                </a:solidFill>
              </a:rPr>
              <a:t>10</a:t>
            </a:r>
            <a:endParaRPr lang="ko-KR" altLang="en-US" sz="1200" b="1" spc="-150" dirty="0">
              <a:solidFill>
                <a:prstClr val="black"/>
              </a:solidFill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68" y="1673058"/>
            <a:ext cx="638007" cy="202661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190A3760-1DE9-4D3A-86C9-27871FA1E7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3136" y="6061473"/>
            <a:ext cx="751369" cy="23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394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1. </a:t>
            </a:r>
            <a:r>
              <a:rPr lang="ko-KR" altLang="en-US" sz="1200" dirty="0">
                <a:latin typeface="+mn-ea"/>
              </a:rPr>
              <a:t>직위를 변경할 수 있다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2. </a:t>
            </a:r>
            <a:r>
              <a:rPr lang="ko-KR" altLang="en-US" sz="1200" dirty="0">
                <a:latin typeface="+mn-ea"/>
              </a:rPr>
              <a:t>보직구분을 변경할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3. </a:t>
            </a:r>
            <a:r>
              <a:rPr lang="ko-KR" altLang="en-US" sz="1200" dirty="0">
                <a:latin typeface="+mn-ea"/>
              </a:rPr>
              <a:t>전공과목을 변경할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- </a:t>
            </a:r>
            <a:r>
              <a:rPr lang="ko-KR" altLang="en-US" sz="1200" dirty="0">
                <a:latin typeface="+mn-ea"/>
              </a:rPr>
              <a:t>초기 설정된 전공과목을 임용 시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 </a:t>
            </a:r>
            <a:r>
              <a:rPr lang="ko-KR" altLang="en-US" sz="1200" dirty="0">
                <a:latin typeface="+mn-ea"/>
              </a:rPr>
              <a:t>임용과목으로 설정됨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4. </a:t>
            </a:r>
            <a:r>
              <a:rPr lang="ko-KR" altLang="en-US" sz="1200" dirty="0">
                <a:latin typeface="+mn-ea"/>
              </a:rPr>
              <a:t>담당과목을 더블 클릭하면 담당과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목을 수정할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5. </a:t>
            </a:r>
            <a:r>
              <a:rPr lang="ko-KR" altLang="en-US" sz="1200" dirty="0">
                <a:latin typeface="+mn-ea"/>
              </a:rPr>
              <a:t>담당과목을 변경할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- 4</a:t>
            </a:r>
            <a:r>
              <a:rPr lang="ko-KR" altLang="en-US" sz="1200" dirty="0" err="1">
                <a:latin typeface="+mn-ea"/>
              </a:rPr>
              <a:t>번항목에서</a:t>
            </a:r>
            <a:r>
              <a:rPr lang="ko-KR" altLang="en-US" sz="1200" dirty="0">
                <a:latin typeface="+mn-ea"/>
              </a:rPr>
              <a:t> 담당과목을 수정할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  </a:t>
            </a:r>
            <a:r>
              <a:rPr lang="ko-KR" altLang="en-US" sz="1200" dirty="0" err="1">
                <a:latin typeface="+mn-ea"/>
              </a:rPr>
              <a:t>수없을</a:t>
            </a:r>
            <a:r>
              <a:rPr lang="ko-KR" altLang="en-US" sz="1200" dirty="0">
                <a:latin typeface="+mn-ea"/>
              </a:rPr>
              <a:t> 경우 입력한다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6. </a:t>
            </a:r>
            <a:r>
              <a:rPr lang="ko-KR" altLang="en-US" sz="1200" dirty="0" err="1">
                <a:latin typeface="+mn-ea"/>
              </a:rPr>
              <a:t>담임반을</a:t>
            </a:r>
            <a:r>
              <a:rPr lang="ko-KR" altLang="en-US" sz="1200" dirty="0">
                <a:latin typeface="+mn-ea"/>
              </a:rPr>
              <a:t>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7. </a:t>
            </a:r>
            <a:r>
              <a:rPr lang="ko-KR" altLang="en-US" sz="1200" dirty="0" err="1">
                <a:latin typeface="+mn-ea"/>
              </a:rPr>
              <a:t>지도학년반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학생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을 수정할 수 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9602" y="1268760"/>
            <a:ext cx="621999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1703115" y="22631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351187" y="22631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844577" y="22631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278508" y="227332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829844" y="227332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281223" y="227332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401047" y="24129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68" y="1673058"/>
            <a:ext cx="638007" cy="202661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9C01B7D5-BA4D-4B4E-93E0-20F42800A2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3136" y="6061473"/>
            <a:ext cx="751369" cy="23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96743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59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ko-KR" altLang="en-US" sz="1200" dirty="0">
                <a:latin typeface="+mn-ea"/>
              </a:rPr>
              <a:t>부장교사인정여부를 설정할 수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>
                <a:latin typeface="+mn-ea"/>
              </a:rPr>
              <a:t>  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2. </a:t>
            </a:r>
            <a:r>
              <a:rPr lang="ko-KR" altLang="en-US" sz="1200" dirty="0">
                <a:latin typeface="+mn-ea"/>
              </a:rPr>
              <a:t>평가대상제외 여부를 설정할 수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3. </a:t>
            </a:r>
            <a:r>
              <a:rPr lang="ko-KR" altLang="en-US" sz="1200" dirty="0">
                <a:latin typeface="+mn-ea"/>
              </a:rPr>
              <a:t>결과활용제외를 설정할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4. </a:t>
            </a:r>
            <a:r>
              <a:rPr lang="ko-KR" altLang="en-US" sz="1200" dirty="0">
                <a:latin typeface="+mn-ea"/>
              </a:rPr>
              <a:t>생활지도담당여부를 설정할 수 </a:t>
            </a:r>
            <a:r>
              <a:rPr lang="ko-KR" altLang="en-US" sz="1200" dirty="0" err="1">
                <a:latin typeface="+mn-ea"/>
              </a:rPr>
              <a:t>있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5. 3</a:t>
            </a:r>
            <a:r>
              <a:rPr lang="ko-KR" altLang="en-US" sz="1200" dirty="0">
                <a:latin typeface="+mn-ea"/>
              </a:rPr>
              <a:t>번의 </a:t>
            </a:r>
            <a:r>
              <a:rPr lang="ko-KR" altLang="en-US" sz="1200" dirty="0" err="1">
                <a:latin typeface="+mn-ea"/>
              </a:rPr>
              <a:t>결과활용제외시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결과활용제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외 사유를 선택하여 입력한다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6. </a:t>
            </a:r>
            <a:r>
              <a:rPr lang="ko-KR" altLang="en-US" sz="1200" dirty="0" err="1">
                <a:latin typeface="+mn-ea"/>
              </a:rPr>
              <a:t>지도학년반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학부모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설정할 수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7. </a:t>
            </a:r>
            <a:r>
              <a:rPr lang="ko-KR" altLang="en-US" sz="1200" dirty="0">
                <a:latin typeface="+mn-ea"/>
              </a:rPr>
              <a:t>교육활동 소개자료를 초기화할 수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120" y="1268760"/>
            <a:ext cx="6232797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타원 28"/>
          <p:cNvSpPr/>
          <p:nvPr/>
        </p:nvSpPr>
        <p:spPr>
          <a:xfrm>
            <a:off x="2072680" y="259290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576736" y="25971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3023294" y="25971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3471518" y="26093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4171700" y="229287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5097015" y="229287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5817095" y="249289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68" y="1673058"/>
            <a:ext cx="638007" cy="20266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824CBD22-A453-42E2-8A64-3FB542A139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3136" y="6061473"/>
            <a:ext cx="751369" cy="23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62654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학생 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기초자료가져오기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6254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5188704-15CD-4231-8ED6-BB4EA4626A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72" y="1200258"/>
            <a:ext cx="6259134" cy="5037054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6753201" y="1196752"/>
            <a:ext cx="28083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전체 또는 </a:t>
            </a:r>
            <a:r>
              <a:rPr lang="ko-KR" altLang="en-US" sz="1200" dirty="0" err="1">
                <a:latin typeface="+mn-ea"/>
              </a:rPr>
              <a:t>교원별로</a:t>
            </a:r>
            <a:r>
              <a:rPr lang="ko-KR" altLang="en-US" sz="1200" dirty="0">
                <a:latin typeface="+mn-ea"/>
              </a:rPr>
              <a:t> 교원정보를 가져 올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교원전체 가져오기 버튼을 클릭하면 모든 교원에 대한 정보와 학생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학부모정보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담임반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지도학년반</a:t>
            </a:r>
            <a:r>
              <a:rPr lang="ko-KR" altLang="en-US" sz="1200" dirty="0">
                <a:latin typeface="+mn-ea"/>
              </a:rPr>
              <a:t> 등 기초정보를 가져온다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선택교원의 경우 </a:t>
            </a:r>
            <a:r>
              <a:rPr lang="en-US" altLang="ko-KR" sz="1200" dirty="0">
                <a:latin typeface="+mn-ea"/>
              </a:rPr>
              <a:t>1</a:t>
            </a:r>
            <a:r>
              <a:rPr lang="ko-KR" altLang="en-US" sz="1200" dirty="0">
                <a:latin typeface="+mn-ea"/>
              </a:rPr>
              <a:t>에서 교원별로 선택 했을 때 활성화 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교원성명으로 조회 </a:t>
            </a:r>
            <a:r>
              <a:rPr lang="ko-KR" altLang="en-US" sz="1200" dirty="0" err="1">
                <a:latin typeface="+mn-ea"/>
              </a:rPr>
              <a:t>할수</a:t>
            </a:r>
            <a:r>
              <a:rPr lang="ko-KR" altLang="en-US" sz="1200" dirty="0">
                <a:latin typeface="+mn-ea"/>
              </a:rPr>
              <a:t>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교원리스트에서 가져올 교원을 체크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교원을 가져올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412" y="1432849"/>
            <a:ext cx="4720413" cy="4588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타원 24"/>
          <p:cNvSpPr/>
          <p:nvPr/>
        </p:nvSpPr>
        <p:spPr>
          <a:xfrm>
            <a:off x="912862" y="1975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368970" y="20608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939395" y="289841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4320927" y="270892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116063" y="366559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919357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교원찾기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구분을 선택하여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학교의 교원목록을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선택한 교원들을 저장버튼을 눌러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※ </a:t>
            </a:r>
            <a:r>
              <a:rPr lang="ko-KR" altLang="en-US" sz="1200" dirty="0">
                <a:latin typeface="+mn-ea"/>
              </a:rPr>
              <a:t>교원기초자료설정에서 </a:t>
            </a:r>
            <a:r>
              <a:rPr lang="ko-KR" altLang="en-US" sz="1200" dirty="0" err="1">
                <a:latin typeface="+mn-ea"/>
              </a:rPr>
              <a:t>교사찾기</a:t>
            </a:r>
            <a:r>
              <a:rPr lang="ko-KR" altLang="en-US" sz="1200" dirty="0">
                <a:latin typeface="+mn-ea"/>
              </a:rPr>
              <a:t> 버튼을 클릭하면 나타나는 화면이며 교사를 찾아서 체크 후 저장 버튼을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클릭하면 해당 교사들을 등록 할 수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21" y="1196752"/>
            <a:ext cx="6238800" cy="5165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타원 19"/>
          <p:cNvSpPr/>
          <p:nvPr/>
        </p:nvSpPr>
        <p:spPr>
          <a:xfrm>
            <a:off x="5057483" y="20608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640632" y="230158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473439" y="250161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5136542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담당과목수정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62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교원성명으로 조회할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현재 설정하고자 하는 교원의 목록을 보여준다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교무업무시스템에 등록되어 있는 우리학교의 담당과목을 보여주고 해당교원의 담당과목을 선택할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설정된 항목들을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교원관리에서 </a:t>
            </a:r>
            <a:r>
              <a:rPr lang="en-US" altLang="ko-KR" sz="1200" dirty="0">
                <a:latin typeface="+mn-ea"/>
              </a:rPr>
              <a:t>‘</a:t>
            </a:r>
            <a:r>
              <a:rPr lang="ko-KR" altLang="en-US" sz="1200" dirty="0">
                <a:latin typeface="+mn-ea"/>
              </a:rPr>
              <a:t>담당과목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수정</a:t>
            </a:r>
            <a:r>
              <a:rPr lang="en-US" altLang="ko-KR" sz="1200" dirty="0">
                <a:latin typeface="+mn-ea"/>
              </a:rPr>
              <a:t> ’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버튼을 클릭 하면 나타나는 팝업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창임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93" y="1196753"/>
            <a:ext cx="6242025" cy="516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타원 16"/>
          <p:cNvSpPr/>
          <p:nvPr/>
        </p:nvSpPr>
        <p:spPr>
          <a:xfrm>
            <a:off x="5319012" y="202610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86570" y="251353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174722" y="249239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6193135" y="225802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6840451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담임반수정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담임교사를 클릭해서 현재 설정된 </a:t>
            </a:r>
            <a:r>
              <a:rPr lang="ko-KR" altLang="en-US" sz="1200" dirty="0" err="1">
                <a:latin typeface="+mn-ea"/>
              </a:rPr>
              <a:t>담임반을</a:t>
            </a:r>
            <a:r>
              <a:rPr lang="ko-KR" altLang="en-US" sz="1200" dirty="0">
                <a:latin typeface="+mn-ea"/>
              </a:rPr>
              <a:t>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현재 설정되어 있는 </a:t>
            </a:r>
            <a:r>
              <a:rPr lang="ko-KR" altLang="en-US" sz="1200" dirty="0" err="1">
                <a:latin typeface="+mn-ea"/>
              </a:rPr>
              <a:t>담임반을</a:t>
            </a:r>
            <a:r>
              <a:rPr lang="ko-KR" altLang="en-US" sz="1200" dirty="0">
                <a:latin typeface="+mn-ea"/>
              </a:rPr>
              <a:t> 확인 할 수 있고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변경이 가능하다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수정된 </a:t>
            </a:r>
            <a:r>
              <a:rPr lang="ko-KR" altLang="en-US" sz="1200" dirty="0" err="1">
                <a:latin typeface="+mn-ea"/>
              </a:rPr>
              <a:t>담임반</a:t>
            </a:r>
            <a:r>
              <a:rPr lang="ko-KR" altLang="en-US" sz="1200" dirty="0">
                <a:latin typeface="+mn-ea"/>
              </a:rPr>
              <a:t> 정보를 </a:t>
            </a:r>
            <a:r>
              <a:rPr lang="ko-KR" altLang="en-US" sz="1200" dirty="0" err="1">
                <a:latin typeface="+mn-ea"/>
              </a:rPr>
              <a:t>학년반별로저장한다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설정된 </a:t>
            </a:r>
            <a:r>
              <a:rPr lang="ko-KR" altLang="en-US" sz="1200" dirty="0" err="1">
                <a:latin typeface="+mn-ea"/>
              </a:rPr>
              <a:t>학생별</a:t>
            </a:r>
            <a:r>
              <a:rPr lang="ko-KR" altLang="en-US" sz="1200" dirty="0">
                <a:latin typeface="+mn-ea"/>
              </a:rPr>
              <a:t> 정보를 저장할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담임을 평가 할 학생들을 확인하고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</a:t>
            </a:r>
            <a:r>
              <a:rPr lang="ko-KR" altLang="en-US" sz="1200" dirty="0" err="1">
                <a:latin typeface="+mn-ea"/>
              </a:rPr>
              <a:t>학반의</a:t>
            </a:r>
            <a:r>
              <a:rPr lang="ko-KR" altLang="en-US" sz="1200" dirty="0">
                <a:latin typeface="+mn-ea"/>
              </a:rPr>
              <a:t> 전체 학생정보를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교원관리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화면에서 </a:t>
            </a:r>
            <a:r>
              <a:rPr lang="ko-KR" altLang="en-US" sz="1200" dirty="0" err="1">
                <a:latin typeface="+mn-ea"/>
              </a:rPr>
              <a:t>담임반수정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버튼이나 교원의 담임정보를 더블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클릭하면 화면이 나타남</a:t>
            </a:r>
          </a:p>
        </p:txBody>
      </p:sp>
      <p:pic>
        <p:nvPicPr>
          <p:cNvPr id="2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3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67" y="1196752"/>
            <a:ext cx="6239351" cy="5165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타원 19"/>
          <p:cNvSpPr/>
          <p:nvPr/>
        </p:nvSpPr>
        <p:spPr>
          <a:xfrm>
            <a:off x="632520" y="187672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080792" y="171680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6254510" y="146351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241032" y="220486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257031" y="43090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942367" y="146468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1540619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84" y="1196752"/>
            <a:ext cx="6237033" cy="515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담임반수정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생활지도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)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담임교사를 클릭해서 현재 설정된 </a:t>
            </a:r>
            <a:r>
              <a:rPr lang="ko-KR" altLang="en-US" sz="1200" dirty="0" err="1">
                <a:latin typeface="+mn-ea"/>
              </a:rPr>
              <a:t>담임반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생활지도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을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현재 설정되어 있는 </a:t>
            </a:r>
            <a:r>
              <a:rPr lang="ko-KR" altLang="en-US" sz="1200" dirty="0" err="1">
                <a:latin typeface="+mn-ea"/>
              </a:rPr>
              <a:t>담임반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생활지도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을 확인 할 수 있고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변경이 가능하다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수정된 </a:t>
            </a:r>
            <a:r>
              <a:rPr lang="ko-KR" altLang="en-US" sz="1200" dirty="0" err="1">
                <a:latin typeface="+mn-ea"/>
              </a:rPr>
              <a:t>담임반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생활지도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 정보를 학년반별로 저장한다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설정된 </a:t>
            </a:r>
            <a:r>
              <a:rPr lang="ko-KR" altLang="en-US" sz="1200" dirty="0" err="1">
                <a:latin typeface="+mn-ea"/>
              </a:rPr>
              <a:t>학생별</a:t>
            </a:r>
            <a:r>
              <a:rPr lang="ko-KR" altLang="en-US" sz="1200" dirty="0">
                <a:latin typeface="+mn-ea"/>
              </a:rPr>
              <a:t> 정보를 저장할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담임을 평가 할 학생들을 확인하고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</a:t>
            </a:r>
            <a:r>
              <a:rPr lang="ko-KR" altLang="en-US" sz="1200" dirty="0" err="1">
                <a:latin typeface="+mn-ea"/>
              </a:rPr>
              <a:t>학반의</a:t>
            </a:r>
            <a:r>
              <a:rPr lang="ko-KR" altLang="en-US" sz="1200" dirty="0">
                <a:latin typeface="+mn-ea"/>
              </a:rPr>
              <a:t> 전체 학생정보를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기본적으로 담임반수정과 작업은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동일하나 생활지도용 담임만족도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조사지로 참여할 학생만 설정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31" name="Picture 113" descr="wkdxjd0001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641349" y="187639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698081" y="175014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6265143" y="142925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241032" y="220486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257031" y="43090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953000" y="143042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8261056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지도학년반수정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학급무선표집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 별 학급 </a:t>
            </a:r>
            <a:r>
              <a:rPr lang="ko-KR" altLang="en-US" sz="1200" dirty="0" err="1">
                <a:latin typeface="+mn-ea"/>
              </a:rPr>
              <a:t>무선표집</a:t>
            </a:r>
            <a:r>
              <a:rPr lang="ko-KR" altLang="en-US" sz="1200" dirty="0">
                <a:latin typeface="+mn-ea"/>
              </a:rPr>
              <a:t> 현황을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무선표집을</a:t>
            </a:r>
            <a:r>
              <a:rPr lang="ko-KR" altLang="en-US" sz="1200" dirty="0">
                <a:latin typeface="+mn-ea"/>
              </a:rPr>
              <a:t> 실행할 </a:t>
            </a:r>
            <a:r>
              <a:rPr lang="ko-KR" altLang="en-US" sz="1200" dirty="0" err="1">
                <a:latin typeface="+mn-ea"/>
              </a:rPr>
              <a:t>학반의</a:t>
            </a:r>
            <a:r>
              <a:rPr lang="ko-KR" altLang="en-US" sz="1200" dirty="0">
                <a:latin typeface="+mn-ea"/>
              </a:rPr>
              <a:t> 수를 선택할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 별 학급 </a:t>
            </a:r>
            <a:r>
              <a:rPr lang="ko-KR" altLang="en-US" sz="1200" dirty="0" err="1">
                <a:latin typeface="+mn-ea"/>
              </a:rPr>
              <a:t>무선표집을</a:t>
            </a:r>
            <a:r>
              <a:rPr lang="ko-KR" altLang="en-US" sz="1200" dirty="0">
                <a:latin typeface="+mn-ea"/>
              </a:rPr>
              <a:t> 실행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지도학년반을</a:t>
            </a:r>
            <a:r>
              <a:rPr lang="ko-KR" altLang="en-US" sz="1200" dirty="0">
                <a:latin typeface="+mn-ea"/>
              </a:rPr>
              <a:t> 수정 시 복원버튼을 누르면 </a:t>
            </a:r>
            <a:r>
              <a:rPr lang="ko-KR" altLang="en-US" sz="1200" dirty="0" err="1">
                <a:latin typeface="+mn-ea"/>
              </a:rPr>
              <a:t>무선표집</a:t>
            </a:r>
            <a:r>
              <a:rPr lang="ko-KR" altLang="en-US" sz="1200" dirty="0">
                <a:latin typeface="+mn-ea"/>
              </a:rPr>
              <a:t> 실행상태로 돌아간다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 err="1">
                <a:latin typeface="+mn-ea"/>
              </a:rPr>
              <a:t>지도학년반수정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학생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팝업 창에서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200" dirty="0">
                <a:latin typeface="+mn-ea"/>
              </a:rPr>
              <a:t>   </a:t>
            </a:r>
            <a:r>
              <a:rPr lang="ko-KR" altLang="en-US" sz="1200" dirty="0" err="1">
                <a:latin typeface="+mn-ea"/>
              </a:rPr>
              <a:t>학급무선표집</a:t>
            </a:r>
            <a:r>
              <a:rPr lang="ko-KR" altLang="en-US" sz="1200" dirty="0">
                <a:latin typeface="+mn-ea"/>
              </a:rPr>
              <a:t> 버튼을 클릭하면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200" dirty="0">
                <a:latin typeface="+mn-ea"/>
              </a:rPr>
              <a:t>   나타나는 화면임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복원의 경우 </a:t>
            </a:r>
            <a:r>
              <a:rPr lang="en-US" altLang="ko-KR" sz="1200" dirty="0">
                <a:latin typeface="+mn-ea"/>
              </a:rPr>
              <a:t>1</a:t>
            </a:r>
            <a:r>
              <a:rPr lang="ko-KR" altLang="en-US" sz="1200" dirty="0">
                <a:latin typeface="+mn-ea"/>
              </a:rPr>
              <a:t>회 </a:t>
            </a:r>
            <a:r>
              <a:rPr lang="ko-KR" altLang="en-US" sz="1200" dirty="0" err="1">
                <a:latin typeface="+mn-ea"/>
              </a:rPr>
              <a:t>무선표집을</a:t>
            </a:r>
            <a:r>
              <a:rPr lang="ko-KR" altLang="en-US" sz="1200" dirty="0">
                <a:latin typeface="+mn-ea"/>
              </a:rPr>
              <a:t> 실시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한 후 </a:t>
            </a:r>
            <a:r>
              <a:rPr lang="ko-KR" altLang="en-US" sz="1200" dirty="0" err="1">
                <a:latin typeface="+mn-ea"/>
              </a:rPr>
              <a:t>지도학년반이</a:t>
            </a:r>
            <a:r>
              <a:rPr lang="ko-KR" altLang="en-US" sz="1200" dirty="0">
                <a:latin typeface="+mn-ea"/>
              </a:rPr>
              <a:t> 초기화 </a:t>
            </a:r>
            <a:r>
              <a:rPr lang="ko-KR" altLang="en-US" sz="1200" dirty="0" err="1">
                <a:latin typeface="+mn-ea"/>
              </a:rPr>
              <a:t>되었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거나 수정이 발생하여 </a:t>
            </a:r>
            <a:r>
              <a:rPr lang="ko-KR" altLang="en-US" sz="1200" dirty="0" err="1">
                <a:latin typeface="+mn-ea"/>
              </a:rPr>
              <a:t>무선표집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시점으로 복원할 때 사용</a:t>
            </a:r>
            <a:endParaRPr lang="en-US" altLang="ko-KR" sz="1200" dirty="0">
              <a:latin typeface="+mn-ea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6049119" y="314096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121" y="1268760"/>
            <a:ext cx="6238800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타원 33"/>
          <p:cNvSpPr/>
          <p:nvPr/>
        </p:nvSpPr>
        <p:spPr>
          <a:xfrm>
            <a:off x="3499923" y="349403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3599935" y="278092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463967" y="360873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</a:p>
        </p:txBody>
      </p:sp>
      <p:sp>
        <p:nvSpPr>
          <p:cNvPr id="21" name="타원 20"/>
          <p:cNvSpPr/>
          <p:nvPr/>
        </p:nvSpPr>
        <p:spPr>
          <a:xfrm>
            <a:off x="5444866" y="49209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3999492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교원기초자료설정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사용자변환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교원기초자료설정을 기준으로 설정이 되어 있는 교원정보를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교원고유 코드가 변경된 교원이 동료교원평가 메뉴에서 변경신청을 한 정보를 확인할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교원정보를 확인 한 후 변경버튼을 눌러 사용자변환처리를 진행한다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21" y="1196752"/>
            <a:ext cx="6238800" cy="517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타원 33"/>
          <p:cNvSpPr/>
          <p:nvPr/>
        </p:nvSpPr>
        <p:spPr>
          <a:xfrm>
            <a:off x="472799" y="285293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6190697" y="229883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800872" y="285293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53200" y="3989963"/>
            <a:ext cx="280831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해당 기능은 교원능력개발평가 설정 및 평가 이후 교원의 고유 코드가 바뀌는 경우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계약직 교원의 신규계약 및 인증서 변경 등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에만 사용함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>
                <a:latin typeface="+mn-ea"/>
              </a:rPr>
              <a:t>동료교원평가 메뉴에서 변경신청을 한 교원에 한해서만 실행할 수 있음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178664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학부모관리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118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교무업무시스템의 학생정보를 불러 온다</a:t>
            </a:r>
            <a:r>
              <a:rPr lang="en-US" altLang="ko-KR" sz="1200" dirty="0">
                <a:latin typeface="+mn-ea"/>
              </a:rPr>
              <a:t>. ( </a:t>
            </a:r>
            <a:r>
              <a:rPr lang="ko-KR" altLang="en-US" sz="1200" dirty="0">
                <a:latin typeface="+mn-ea"/>
              </a:rPr>
              <a:t>교원기초자료설정</a:t>
            </a:r>
            <a:r>
              <a:rPr lang="en-US" altLang="ko-KR" sz="1200" dirty="0">
                <a:latin typeface="+mn-ea"/>
              </a:rPr>
              <a:t>-</a:t>
            </a:r>
            <a:r>
              <a:rPr lang="ko-KR" altLang="en-US" sz="1200" dirty="0">
                <a:latin typeface="+mn-ea"/>
              </a:rPr>
              <a:t>교원정보 불러오기 시 자동 가져 </a:t>
            </a:r>
            <a:r>
              <a:rPr lang="ko-KR" altLang="en-US" sz="1200" dirty="0" err="1">
                <a:latin typeface="+mn-ea"/>
              </a:rPr>
              <a:t>오게됨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해당학교의 </a:t>
            </a:r>
            <a:r>
              <a:rPr lang="ko-KR" altLang="en-US" sz="1200" dirty="0" err="1">
                <a:latin typeface="+mn-ea"/>
              </a:rPr>
              <a:t>학년반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담임교사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을 보여주고 선택할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설문제외학생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설문제외학부모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학부모공동참여단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학생오프라인설정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학부모오프라인설정 사항을 설정 및 수정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오프라인설정양식다운로드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업로드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삭제 할 때 학생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학부모를 선택해야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오프라인 설정양식을 다운로드 받을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오프라인설정결과를 업로드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업로드 된 결과를 취소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학생의 학적 변동 사항이 있거나 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전학 등으로 학생이 추가되어야 할 경우 변경사항을 적용 시킨다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14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설정 사항을 저장할 수 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651" y="1268760"/>
            <a:ext cx="6222633" cy="5046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1972667" y="250244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701643" y="237554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41378" y="208751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213909" y="203410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341603" y="190770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427412" y="203950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291508" y="203950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6302043" y="206077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9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810256" y="172877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8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743" y="1649698"/>
            <a:ext cx="725065" cy="24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18155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본인확인번호관리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68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반으로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학생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학부모 본인확인번호를 전체 발급한다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사람에 대해 학생본인확인번호를 출력한다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사람에 대해 학부모본인확인번호를 출력한다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 전체의 학생에 대한 본인확인번호를 출력한다</a:t>
            </a:r>
            <a:r>
              <a:rPr lang="en-US" altLang="ko-KR" sz="1200" dirty="0">
                <a:latin typeface="+mn-ea"/>
              </a:rPr>
              <a:t>.(</a:t>
            </a:r>
            <a:r>
              <a:rPr lang="ko-KR" altLang="en-US" sz="1200" dirty="0" err="1">
                <a:latin typeface="+mn-ea"/>
              </a:rPr>
              <a:t>알림창에서</a:t>
            </a:r>
            <a:r>
              <a:rPr lang="ko-KR" altLang="en-US" sz="1200" dirty="0">
                <a:latin typeface="+mn-ea"/>
              </a:rPr>
              <a:t> 확인버튼 </a:t>
            </a:r>
            <a:r>
              <a:rPr lang="ko-KR" altLang="en-US" sz="1200" dirty="0" err="1">
                <a:latin typeface="+mn-ea"/>
              </a:rPr>
              <a:t>클릭시</a:t>
            </a:r>
            <a:r>
              <a:rPr lang="ko-KR" altLang="en-US" sz="1200" dirty="0">
                <a:latin typeface="+mn-ea"/>
              </a:rPr>
              <a:t> 리스트 형식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취소버튼 </a:t>
            </a:r>
            <a:r>
              <a:rPr lang="ko-KR" altLang="en-US" sz="1200" dirty="0" err="1">
                <a:latin typeface="+mn-ea"/>
              </a:rPr>
              <a:t>클릭시</a:t>
            </a:r>
            <a:r>
              <a:rPr lang="ko-KR" altLang="en-US" sz="1200" dirty="0">
                <a:latin typeface="+mn-ea"/>
              </a:rPr>
              <a:t> </a:t>
            </a:r>
            <a:r>
              <a:rPr lang="en-US" altLang="ko-KR" sz="1200" dirty="0">
                <a:latin typeface="+mn-ea"/>
              </a:rPr>
              <a:t>1</a:t>
            </a:r>
            <a:r>
              <a:rPr lang="ko-KR" altLang="en-US" sz="1200" dirty="0">
                <a:latin typeface="+mn-ea"/>
              </a:rPr>
              <a:t>인 </a:t>
            </a:r>
            <a:r>
              <a:rPr lang="en-US" altLang="ko-KR" sz="1200" dirty="0">
                <a:latin typeface="+mn-ea"/>
              </a:rPr>
              <a:t>1</a:t>
            </a:r>
            <a:r>
              <a:rPr lang="ko-KR" altLang="en-US" sz="1200" dirty="0">
                <a:latin typeface="+mn-ea"/>
              </a:rPr>
              <a:t>장 안내문 형식으로 출력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행의 학생의 학생본인확인번호를 재 발급한다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행의 학생의 학부모본인확인번호를 재 발급한다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69634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269320"/>
            <a:ext cx="61920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2432720" y="186082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68824" y="186082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448944" y="186082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745088" y="321297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681093" y="159750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761087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6177136" y="321297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모서리가 둥근 직사각형 26"/>
          <p:cNvSpPr/>
          <p:nvPr/>
        </p:nvSpPr>
        <p:spPr bwMode="auto">
          <a:xfrm>
            <a:off x="4232920" y="169390"/>
            <a:ext cx="1785323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580" y="1665352"/>
            <a:ext cx="792088" cy="20131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916" y="2924944"/>
            <a:ext cx="3076354" cy="131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4198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사용자관리 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본인확인번호관리 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학생본인확인번호출력</a:t>
            </a:r>
            <a:endParaRPr lang="en-US" altLang="ko-KR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69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학생본인확인번호를 개인별 </a:t>
            </a:r>
            <a:r>
              <a:rPr lang="ko-KR" altLang="en-US" sz="1200" dirty="0" err="1">
                <a:solidFill>
                  <a:prstClr val="black"/>
                </a:solidFill>
              </a:rPr>
              <a:t>한페이지로</a:t>
            </a:r>
            <a:r>
              <a:rPr lang="ko-KR" altLang="en-US" sz="1200" dirty="0">
                <a:solidFill>
                  <a:prstClr val="black"/>
                </a:solidFill>
              </a:rPr>
              <a:t> 출력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78" y="1196752"/>
            <a:ext cx="6242400" cy="4939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모서리가 둥근 직사각형 12"/>
          <p:cNvSpPr/>
          <p:nvPr/>
        </p:nvSpPr>
        <p:spPr bwMode="auto">
          <a:xfrm>
            <a:off x="7848197" y="169390"/>
            <a:ext cx="1785323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933" y="1268760"/>
            <a:ext cx="6109200" cy="95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44723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사용자관리 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본인확인번호관리 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학부모본인확인번호출력</a:t>
            </a:r>
            <a:endParaRPr lang="en-US" altLang="ko-KR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70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888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학부모본인확인번호를 개인별 </a:t>
            </a:r>
            <a:r>
              <a:rPr lang="ko-KR" altLang="en-US" sz="1200" dirty="0" err="1">
                <a:solidFill>
                  <a:prstClr val="black"/>
                </a:solidFill>
              </a:rPr>
              <a:t>한페이지로</a:t>
            </a:r>
            <a:r>
              <a:rPr lang="ko-KR" altLang="en-US" sz="1200" dirty="0">
                <a:solidFill>
                  <a:prstClr val="black"/>
                </a:solidFill>
              </a:rPr>
              <a:t> 출력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defRPr/>
            </a:pPr>
            <a:endParaRPr lang="en-US" altLang="ko-KR" sz="1050" dirty="0">
              <a:solidFill>
                <a:prstClr val="black"/>
              </a:solidFill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92" y="1196752"/>
            <a:ext cx="6242400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모서리가 둥근 직사각형 12"/>
          <p:cNvSpPr/>
          <p:nvPr/>
        </p:nvSpPr>
        <p:spPr bwMode="auto">
          <a:xfrm>
            <a:off x="8121352" y="169390"/>
            <a:ext cx="1785323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570" y="1170851"/>
            <a:ext cx="6012000" cy="1714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39613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사용자관리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본인확인번호관리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학부모본인확인전체번호출력</a:t>
            </a:r>
            <a:endParaRPr lang="en-US" altLang="ko-KR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71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888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학생</a:t>
            </a:r>
            <a:r>
              <a:rPr lang="en-US" altLang="ko-KR" sz="1200" dirty="0">
                <a:solidFill>
                  <a:prstClr val="black"/>
                </a:solidFill>
              </a:rPr>
              <a:t>/</a:t>
            </a:r>
            <a:r>
              <a:rPr lang="ko-KR" altLang="en-US" sz="1200" dirty="0">
                <a:solidFill>
                  <a:prstClr val="black"/>
                </a:solidFill>
              </a:rPr>
              <a:t>학부모본인확인번호를 개인별 </a:t>
            </a:r>
            <a:r>
              <a:rPr lang="ko-KR" altLang="en-US" sz="1200" dirty="0" err="1">
                <a:solidFill>
                  <a:prstClr val="black"/>
                </a:solidFill>
              </a:rPr>
              <a:t>한페이지로</a:t>
            </a:r>
            <a:r>
              <a:rPr lang="ko-KR" altLang="en-US" sz="1200" dirty="0">
                <a:solidFill>
                  <a:prstClr val="black"/>
                </a:solidFill>
              </a:rPr>
              <a:t> 출력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defRPr/>
            </a:pPr>
            <a:endParaRPr lang="en-US" altLang="ko-KR" sz="1050" dirty="0">
              <a:solidFill>
                <a:prstClr val="black"/>
              </a:solidFill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35" y="1194543"/>
            <a:ext cx="6242400" cy="4970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모서리가 둥근 직사각형 13"/>
          <p:cNvSpPr/>
          <p:nvPr/>
        </p:nvSpPr>
        <p:spPr bwMode="auto">
          <a:xfrm>
            <a:off x="8277560" y="169390"/>
            <a:ext cx="1623021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201" y="1194543"/>
            <a:ext cx="6156000" cy="170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01584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사용자관리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본인확인번호관리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학부모본인확인전체번호출력</a:t>
            </a:r>
            <a:endParaRPr lang="en-US" altLang="ko-KR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72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888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학생</a:t>
            </a:r>
            <a:r>
              <a:rPr lang="en-US" altLang="ko-KR" sz="1200" dirty="0">
                <a:solidFill>
                  <a:prstClr val="black"/>
                </a:solidFill>
              </a:rPr>
              <a:t>/</a:t>
            </a:r>
            <a:r>
              <a:rPr lang="ko-KR" altLang="en-US" sz="1200" dirty="0" err="1">
                <a:solidFill>
                  <a:prstClr val="black"/>
                </a:solidFill>
              </a:rPr>
              <a:t>학부모본인확인번호를</a:t>
            </a:r>
            <a:r>
              <a:rPr lang="ko-KR" altLang="en-US" sz="1200" dirty="0">
                <a:solidFill>
                  <a:prstClr val="black"/>
                </a:solidFill>
              </a:rPr>
              <a:t> 리스트형식으로 출력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defRPr/>
            </a:pPr>
            <a:endParaRPr lang="en-US" altLang="ko-KR" sz="1050" dirty="0">
              <a:solidFill>
                <a:prstClr val="black"/>
              </a:solidFill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8277560" y="169390"/>
            <a:ext cx="1623021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4343320-B2C5-4189-B524-73C45ED33E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487" y="1202892"/>
            <a:ext cx="6281311" cy="5034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53678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사용자관리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교원별교육활동소개자료조회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73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42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교원구분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교원성명으로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교육활동소개자료미제출교원을</a:t>
            </a:r>
            <a:r>
              <a:rPr lang="ko-KR" altLang="en-US" sz="1200" dirty="0">
                <a:latin typeface="+mn-ea"/>
              </a:rPr>
              <a:t> 열람할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우리학교 교원목록이 나타나며 선택 시 해당교원의 자기진단자료가 우측에 나타난다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해당교원이 등록한 자기진단자료를 열람할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교육활동소개자료 </a:t>
            </a:r>
            <a:r>
              <a:rPr lang="ko-KR" altLang="en-US" sz="1200" dirty="0" err="1">
                <a:latin typeface="+mn-ea"/>
              </a:rPr>
              <a:t>미제출</a:t>
            </a:r>
            <a:r>
              <a:rPr lang="ko-KR" altLang="en-US" sz="1200" dirty="0">
                <a:latin typeface="+mn-ea"/>
              </a:rPr>
              <a:t> 시 사유를 선택할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사유를 </a:t>
            </a:r>
            <a:r>
              <a:rPr lang="en-US" altLang="ko-KR" sz="1200" dirty="0">
                <a:latin typeface="+mn-ea"/>
              </a:rPr>
              <a:t>‘</a:t>
            </a:r>
            <a:r>
              <a:rPr lang="ko-KR" altLang="en-US" sz="1200" dirty="0">
                <a:latin typeface="+mn-ea"/>
              </a:rPr>
              <a:t>기타</a:t>
            </a:r>
            <a:r>
              <a:rPr lang="en-US" altLang="ko-KR" sz="1200" dirty="0">
                <a:latin typeface="+mn-ea"/>
              </a:rPr>
              <a:t>’</a:t>
            </a:r>
            <a:r>
              <a:rPr lang="ko-KR" altLang="en-US" sz="1200" dirty="0">
                <a:latin typeface="+mn-ea"/>
              </a:rPr>
              <a:t>로 선택한 경우 기타사유를 입력할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미제출사유를 일괄등록 할 수 있다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입력한 </a:t>
            </a:r>
            <a:r>
              <a:rPr lang="ko-KR" altLang="en-US" sz="1200" dirty="0" err="1">
                <a:latin typeface="+mn-ea"/>
              </a:rPr>
              <a:t>미제출</a:t>
            </a:r>
            <a:r>
              <a:rPr lang="ko-KR" altLang="en-US" sz="1200" dirty="0">
                <a:latin typeface="+mn-ea"/>
              </a:rPr>
              <a:t> 사유를 저장할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ko-KR" altLang="en-US" sz="1200" dirty="0">
              <a:latin typeface="+mn-ea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5780520" y="169390"/>
            <a:ext cx="1785323" cy="43204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2022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rPr>
              <a:t>년 변경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0636953-141B-4F17-8819-0D6039EB62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435" y="1196752"/>
            <a:ext cx="6223359" cy="5040560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1208584" y="207684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392935" y="207074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520952" y="1484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584848" y="52292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6441105" y="542129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8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233290" y="52292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91E5C0A3-9B25-4592-AA1B-7CD7A0D90A66}"/>
              </a:ext>
            </a:extLst>
          </p:cNvPr>
          <p:cNvSpPr/>
          <p:nvPr/>
        </p:nvSpPr>
        <p:spPr>
          <a:xfrm>
            <a:off x="5761087" y="147676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87112DA9-4851-49AF-A943-92C68D7B0496}"/>
              </a:ext>
            </a:extLst>
          </p:cNvPr>
          <p:cNvSpPr/>
          <p:nvPr/>
        </p:nvSpPr>
        <p:spPr>
          <a:xfrm>
            <a:off x="5257031" y="517319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525208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평가영역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요소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지표관리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74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488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년도 별로 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지표를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교육청에서 등록한 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지표를 불러 온다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등록되어 있는 평가영역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지표를 보여주며 파란색 글씨는 교육부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교육청에서 등록한 지표임을 표시한다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새로운 평가지표를 추가할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추가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수정한 평가지표를 저장한다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학교에서 추가한 평가지표를 삭제할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ko-KR" altLang="en-US" sz="1200" dirty="0">
              <a:latin typeface="+mn-ea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4488" y="1268760"/>
            <a:ext cx="624240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타원 23"/>
          <p:cNvSpPr/>
          <p:nvPr/>
        </p:nvSpPr>
        <p:spPr>
          <a:xfrm>
            <a:off x="5745088" y="18283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432720" y="256490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047407" y="159798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5630241" y="53564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5954671" y="535827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6265143" y="536005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22" y="1628799"/>
            <a:ext cx="753204" cy="254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722" y="1636056"/>
            <a:ext cx="741461" cy="22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9051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평가척도조회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75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164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년도를 선택하여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평가척도를 선택하면 해당하는 평가척도에 대한 항목을 조회 할 수 있다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6647830" y="2638653"/>
            <a:ext cx="2913682" cy="6106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latin typeface="+mn-ea"/>
              </a:rPr>
              <a:t>※ </a:t>
            </a:r>
            <a:r>
              <a:rPr kumimoji="0" lang="ko-KR" altLang="en-US" sz="1200" dirty="0">
                <a:latin typeface="+mn-ea"/>
              </a:rPr>
              <a:t>평가척도는 교육청에서만 등록 가능하다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06A7243-92E3-4489-8D14-66F8FE4F64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769" y="1210744"/>
            <a:ext cx="6234340" cy="5026568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2036735" y="205950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055727" y="160622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5860190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환산평어기준조회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76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년도와 평가종류별로 환산평어를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환산평어에 대한 시작척도와 종료 척도를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※ </a:t>
            </a:r>
            <a:r>
              <a:rPr lang="ko-KR" altLang="en-US" sz="1200" dirty="0">
                <a:latin typeface="+mn-ea"/>
              </a:rPr>
              <a:t>환산평어기준은 교육청에서만 등록 가능하다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환산평어기준은 통계산출에서 활용되어 진다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A0F1269-B641-4303-A9DE-E6E9710A68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7" y="1200258"/>
            <a:ext cx="6240797" cy="5037054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4392935" y="208556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176911" y="16123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8129651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개별교원특색교육활동문항설정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77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평가년도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교원구분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성명에 따라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조회된 교원을 선택하면 교원의 특색교육활동 문항을 조회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문항등록 다운로드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업로드 </a:t>
            </a:r>
            <a:r>
              <a:rPr lang="ko-KR" altLang="en-US" sz="1200" dirty="0" err="1">
                <a:latin typeface="+mn-ea"/>
              </a:rPr>
              <a:t>구분자를</a:t>
            </a:r>
            <a:r>
              <a:rPr lang="ko-KR" altLang="en-US" sz="1200" dirty="0">
                <a:latin typeface="+mn-ea"/>
              </a:rPr>
              <a:t> 선택한다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문항등록양식다운로드를 통해 양식을 다운로드 받아 작성할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작성된 문항등록양식을 일괄등록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조회된 내역에 대해 수정 저장 할 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321" y="1268760"/>
            <a:ext cx="6242400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430838" y="222141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928286" y="16756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656730" y="190867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752849" y="190867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256905" y="190867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792634" y="191643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857" y="1648674"/>
            <a:ext cx="714775" cy="22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6226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78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평가지명을 선택해서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교육청평가지불러오기</a:t>
            </a:r>
            <a:r>
              <a:rPr lang="ko-KR" altLang="en-US" sz="1200" dirty="0">
                <a:latin typeface="+mn-ea"/>
              </a:rPr>
              <a:t> 버튼을 클릭하면 팝업 창이 나타나고 교육청에서 등록된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선택해서 불러 올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체크된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삭제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평가지종류</a:t>
            </a:r>
            <a:r>
              <a:rPr lang="ko-KR" altLang="en-US" sz="1200" dirty="0">
                <a:latin typeface="+mn-ea"/>
              </a:rPr>
              <a:t> 별로 탭으로 구성되어 있으며 </a:t>
            </a: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진행여부 검증 상태 등을 확인 할 수 있고 체크 박스로 삭제 할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선택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72" y="1217320"/>
            <a:ext cx="6269593" cy="50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5529064" y="19163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464943" y="170033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177136" y="19163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504125" y="236487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292" y="1709634"/>
            <a:ext cx="735578" cy="23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3501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교육청평가지불러오기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79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교육청 표준 평가지 중에서 체크된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모두 반영한다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 err="1">
                <a:latin typeface="+mn-ea"/>
              </a:rPr>
              <a:t>평가지종류</a:t>
            </a:r>
            <a:r>
              <a:rPr lang="ko-KR" altLang="en-US" sz="1200" dirty="0">
                <a:latin typeface="+mn-ea"/>
              </a:rPr>
              <a:t> 별로 탭으로 구성되어 있으며 불러올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선택 할 수 있다</a:t>
            </a:r>
            <a:r>
              <a:rPr lang="en-US" altLang="ko-KR" sz="1200" dirty="0">
                <a:latin typeface="+mn-ea"/>
              </a:rPr>
              <a:t>. (</a:t>
            </a:r>
            <a:r>
              <a:rPr lang="ko-KR" altLang="en-US" sz="1200" dirty="0">
                <a:latin typeface="+mn-ea"/>
              </a:rPr>
              <a:t>오렌지색 </a:t>
            </a:r>
            <a:r>
              <a:rPr lang="ko-KR" altLang="en-US" sz="1200" dirty="0" err="1">
                <a:latin typeface="+mn-ea"/>
              </a:rPr>
              <a:t>평가지들은</a:t>
            </a:r>
            <a:r>
              <a:rPr lang="ko-KR" altLang="en-US" sz="1200" dirty="0">
                <a:latin typeface="+mn-ea"/>
              </a:rPr>
              <a:t> 학교에서 불러오지 않은 평가지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200" dirty="0">
                <a:latin typeface="+mn-ea"/>
              </a:rPr>
              <a:t>평가지명을 더블 클릭하면  </a:t>
            </a:r>
            <a:r>
              <a:rPr lang="ko-KR" altLang="en-US" sz="1200" dirty="0" err="1">
                <a:latin typeface="+mn-ea"/>
              </a:rPr>
              <a:t>평가지설명을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팝업창으로</a:t>
            </a:r>
            <a:r>
              <a:rPr lang="ko-KR" altLang="en-US" sz="1200" dirty="0">
                <a:latin typeface="+mn-ea"/>
              </a:rPr>
              <a:t>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 err="1">
                <a:latin typeface="+mn-ea"/>
              </a:rPr>
              <a:t>교육청평가지불러오기</a:t>
            </a:r>
            <a:r>
              <a:rPr lang="ko-KR" altLang="en-US" sz="1200" dirty="0">
                <a:latin typeface="+mn-ea"/>
              </a:rPr>
              <a:t> 버튼을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200" dirty="0">
                <a:latin typeface="+mn-ea"/>
              </a:rPr>
              <a:t>   클릭하면 팝업으로 화면이 나타남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645" y="1257321"/>
            <a:ext cx="6235963" cy="5000625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>
          <a:xfrm>
            <a:off x="434784" y="201008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033120" y="170080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603136" y="238660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7523498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평가지기본설정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평가지명으로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문항 설정 탭으로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평가대상자 지정 탭으로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</a:t>
            </a: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기본설정 정보를 확인 할 수 있고 제목을 변경할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평가지가 담임교사 학생의견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만족도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학부모 만족도 </a:t>
            </a:r>
            <a:r>
              <a:rPr lang="ko-KR" altLang="en-US" sz="1200" dirty="0" err="1">
                <a:latin typeface="+mn-ea"/>
              </a:rPr>
              <a:t>조사지일</a:t>
            </a:r>
            <a:r>
              <a:rPr lang="ko-KR" altLang="en-US" sz="1200" dirty="0">
                <a:latin typeface="+mn-ea"/>
              </a:rPr>
              <a:t> 경우 참여구분을 선택한다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다음 탭으로 이동 할 수 있다</a:t>
            </a:r>
            <a:r>
              <a:rPr lang="en-US" altLang="ko-KR" sz="1200" dirty="0">
                <a:latin typeface="+mn-ea"/>
              </a:rPr>
              <a:t>.(</a:t>
            </a:r>
            <a:r>
              <a:rPr lang="ko-KR" altLang="en-US" sz="1200" dirty="0">
                <a:latin typeface="+mn-ea"/>
              </a:rPr>
              <a:t>저장 후 계속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목록으로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불러온 평가지 목록에서 평가지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제목을 클릭하면 화면이 나타남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6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3554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6932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타원 16"/>
          <p:cNvSpPr/>
          <p:nvPr/>
        </p:nvSpPr>
        <p:spPr>
          <a:xfrm>
            <a:off x="1532298" y="210384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421120" y="160612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687306" y="210384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491837" y="210384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6193135" y="43090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745088" y="43090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732323" y="423708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287" y="1628800"/>
            <a:ext cx="735578" cy="23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22157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평가지문항설정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7471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평가지명으로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평가대상지정 탭으로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자기성찰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체크리스트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자유서술문항을 추가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설정된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문항을 삭제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문항을 아래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위로 이동 하여 순서를 바꿀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평가영역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요소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지표를 선택하고 문항을 입력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평가문항을 수정하거나 추가한다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평가대상자 지정 탭으로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리스트 목록으로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문항</a:t>
            </a:r>
            <a:r>
              <a:rPr lang="en-US" altLang="ko-KR" sz="1200" dirty="0">
                <a:latin typeface="+mn-ea"/>
              </a:rPr>
              <a:t>POOL</a:t>
            </a:r>
            <a:r>
              <a:rPr lang="ko-KR" altLang="en-US" sz="1200" dirty="0">
                <a:latin typeface="+mn-ea"/>
              </a:rPr>
              <a:t>에서 문항을 불러 올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※ </a:t>
            </a:r>
            <a:r>
              <a:rPr lang="ko-KR" altLang="en-US" sz="1200" strike="sngStrike" dirty="0">
                <a:latin typeface="+mn-ea"/>
              </a:rPr>
              <a:t>동료교원평가지는 평가지표</a:t>
            </a:r>
            <a:r>
              <a:rPr lang="en-US" altLang="ko-KR" sz="1200" strike="sngStrike" dirty="0">
                <a:latin typeface="+mn-ea"/>
              </a:rPr>
              <a:t>, </a:t>
            </a:r>
            <a:r>
              <a:rPr lang="ko-KR" altLang="en-US" sz="1200" strike="sngStrike" dirty="0">
                <a:latin typeface="+mn-ea"/>
              </a:rPr>
              <a:t>문항에 대한 수정가능 하며 </a:t>
            </a:r>
            <a:r>
              <a:rPr lang="ko-KR" altLang="en-US" sz="1200" dirty="0">
                <a:latin typeface="+mn-ea"/>
              </a:rPr>
              <a:t>만족도 조사평가지는 평가요소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평가지표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평가문항의 수정이 가능하다</a:t>
            </a:r>
            <a:r>
              <a:rPr lang="en-US" altLang="ko-KR" sz="1200" dirty="0">
                <a:latin typeface="+mn-ea"/>
              </a:rPr>
              <a:t>.</a:t>
            </a:r>
            <a:endParaRPr lang="en-US" altLang="ko-KR" sz="1600" dirty="0">
              <a:latin typeface="+mn-ea"/>
            </a:endParaRPr>
          </a:p>
        </p:txBody>
      </p:sp>
      <p:pic>
        <p:nvPicPr>
          <p:cNvPr id="24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6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4578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6876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타원 27"/>
          <p:cNvSpPr/>
          <p:nvPr/>
        </p:nvSpPr>
        <p:spPr>
          <a:xfrm>
            <a:off x="2404715" y="203169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392935" y="160213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5927467" y="243281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5648697" y="243621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6232246" y="243688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272774" y="264685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3547898" y="510118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776536" y="569866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8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5429622" y="60593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9</a:t>
            </a:r>
          </a:p>
        </p:txBody>
      </p:sp>
      <p:sp>
        <p:nvSpPr>
          <p:cNvPr id="23" name="타원 22"/>
          <p:cNvSpPr/>
          <p:nvPr/>
        </p:nvSpPr>
        <p:spPr>
          <a:xfrm>
            <a:off x="6130572" y="5771626"/>
            <a:ext cx="262588" cy="249662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358">
              <a:defRPr/>
            </a:pPr>
            <a:r>
              <a:rPr lang="en-US" altLang="ko-KR" sz="1200" b="1" spc="-150" dirty="0">
                <a:solidFill>
                  <a:prstClr val="black"/>
                </a:solidFill>
              </a:rPr>
              <a:t>10</a:t>
            </a:r>
            <a:endParaRPr lang="ko-KR" altLang="en-US" sz="1200" b="1" spc="-150" dirty="0">
              <a:solidFill>
                <a:prstClr val="black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5282290" y="4763514"/>
            <a:ext cx="262588" cy="249662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14358">
              <a:defRPr/>
            </a:pPr>
            <a:r>
              <a:rPr lang="en-US" altLang="ko-KR" sz="1200" b="1" spc="-150" dirty="0">
                <a:solidFill>
                  <a:prstClr val="black"/>
                </a:solidFill>
              </a:rPr>
              <a:t>11</a:t>
            </a:r>
            <a:endParaRPr lang="ko-KR" altLang="en-US" sz="1200" b="1" spc="-150" dirty="0">
              <a:solidFill>
                <a:prstClr val="black"/>
              </a:solidFill>
            </a:endParaRP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528" y="1634410"/>
            <a:ext cx="735578" cy="23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10746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평가대상자지정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82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평가지명으로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전체 교사 리스트를 확인 하고 해당 </a:t>
            </a:r>
            <a:r>
              <a:rPr lang="ko-KR" altLang="en-US" sz="1200" dirty="0" err="1">
                <a:latin typeface="+mn-ea"/>
              </a:rPr>
              <a:t>평가지에서</a:t>
            </a:r>
            <a:r>
              <a:rPr lang="ko-KR" altLang="en-US" sz="1200" dirty="0">
                <a:latin typeface="+mn-ea"/>
              </a:rPr>
              <a:t> 평가를 받을 교사를 선택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 한 평가 대상자들을 확인 하고 제외 시킬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설정된 평가 대상자 정보를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목록으로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평가대상제외 교원을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평가대상자지정은 해당 </a:t>
            </a:r>
            <a:r>
              <a:rPr lang="ko-KR" altLang="en-US" sz="1200" dirty="0" err="1">
                <a:latin typeface="+mn-ea"/>
              </a:rPr>
              <a:t>평가지에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>
                <a:latin typeface="+mn-ea"/>
              </a:rPr>
              <a:t>   대하여 평가를 받고자 하는 대상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교원을 지정하는 화면임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5602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6932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317184" y="306896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429898" y="162879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623250" y="581606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468983" y="310917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999289" y="582126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936350" y="234888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576" y="1665376"/>
            <a:ext cx="735578" cy="23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32701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평가대상제외교원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교원기초자료설정 메뉴에서 설정한 평가대상제외 교원을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팝업 창을 닫을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평가대상자지정 탭에서 평가대상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제외교원 버튼을 클릭하면 나타나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는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화면임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4" y="1196752"/>
            <a:ext cx="6246000" cy="5171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1928664" y="150078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52825" y="573325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5188090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평가지검증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평가지명으로 </a:t>
            </a:r>
            <a:r>
              <a:rPr lang="ko-KR" altLang="en-US" sz="1300" dirty="0" err="1">
                <a:latin typeface="+mn-ea"/>
              </a:rPr>
              <a:t>평가지를</a:t>
            </a:r>
            <a:r>
              <a:rPr lang="ko-KR" altLang="en-US" sz="1300" dirty="0">
                <a:latin typeface="+mn-ea"/>
              </a:rPr>
              <a:t> 조회 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 err="1">
                <a:latin typeface="+mn-ea"/>
              </a:rPr>
              <a:t>평가지종류</a:t>
            </a:r>
            <a:r>
              <a:rPr lang="ko-KR" altLang="en-US" sz="1300" dirty="0">
                <a:latin typeface="+mn-ea"/>
              </a:rPr>
              <a:t> 별 탭으로 구성되어 있으며 현재 생성된 평가지 목록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평가기간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검증상태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진행여부를 확인 할 수 있고 </a:t>
            </a:r>
            <a:r>
              <a:rPr lang="ko-KR" altLang="en-US" sz="1300" dirty="0" err="1">
                <a:latin typeface="+mn-ea"/>
              </a:rPr>
              <a:t>평가지를</a:t>
            </a:r>
            <a:r>
              <a:rPr lang="ko-KR" altLang="en-US" sz="1300" dirty="0">
                <a:latin typeface="+mn-ea"/>
              </a:rPr>
              <a:t> 더블클릭하고 들어 가면 검증 화면으로 이동 한다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300" dirty="0">
                <a:latin typeface="+mn-ea"/>
              </a:rPr>
              <a:t>평가지 종류별로 어떤 </a:t>
            </a:r>
            <a:r>
              <a:rPr lang="ko-KR" altLang="en-US" sz="1300" dirty="0" err="1">
                <a:latin typeface="+mn-ea"/>
              </a:rPr>
              <a:t>평가지에도</a:t>
            </a:r>
            <a:r>
              <a:rPr lang="ko-KR" altLang="en-US" sz="1300" dirty="0">
                <a:latin typeface="+mn-ea"/>
              </a:rPr>
              <a:t> 대상자로 설정되어 있지 않은 교사를 조회 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300" dirty="0">
              <a:latin typeface="+mn-ea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55" y="1196752"/>
            <a:ext cx="6233197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4475901" y="164479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95561" y="188778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833095" y="216263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806" y="1677568"/>
            <a:ext cx="735578" cy="23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53160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평가지검증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평가지설정확인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293095" y="1092279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유형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평가지명으로 검증할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검증 탭으로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</a:t>
            </a: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기본 설정 정보를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</a:t>
            </a: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평가 대상자를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</a:t>
            </a:r>
            <a:r>
              <a:rPr lang="ko-KR" altLang="en-US" sz="1200" dirty="0" err="1">
                <a:latin typeface="+mn-ea"/>
              </a:rPr>
              <a:t>평가지에서</a:t>
            </a:r>
            <a:r>
              <a:rPr lang="ko-KR" altLang="en-US" sz="1200" dirty="0">
                <a:latin typeface="+mn-ea"/>
              </a:rPr>
              <a:t> 평가 대상자에 대한 </a:t>
            </a:r>
            <a:r>
              <a:rPr lang="ko-KR" altLang="en-US" sz="1200" dirty="0" err="1">
                <a:latin typeface="+mn-ea"/>
              </a:rPr>
              <a:t>평가자를</a:t>
            </a:r>
            <a:r>
              <a:rPr lang="ko-KR" altLang="en-US" sz="1200" dirty="0">
                <a:latin typeface="+mn-ea"/>
              </a:rPr>
              <a:t>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검증 탭으로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목록으로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평가지 검증 목록에서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 </a:t>
            </a:r>
            <a:r>
              <a:rPr lang="ko-KR" altLang="en-US" sz="1200" dirty="0">
                <a:latin typeface="+mn-ea"/>
              </a:rPr>
              <a:t>더블 클릭하면 화면이 나타남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2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09" y="1229324"/>
            <a:ext cx="6265646" cy="5152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타원 18"/>
          <p:cNvSpPr/>
          <p:nvPr/>
        </p:nvSpPr>
        <p:spPr>
          <a:xfrm>
            <a:off x="4456851" y="170259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512615" y="200483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16496" y="24208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017612" y="344499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960887" y="344499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</a:p>
        </p:txBody>
      </p:sp>
      <p:sp>
        <p:nvSpPr>
          <p:cNvPr id="24" name="타원 23"/>
          <p:cNvSpPr/>
          <p:nvPr/>
        </p:nvSpPr>
        <p:spPr>
          <a:xfrm>
            <a:off x="5385048" y="558924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</a:p>
        </p:txBody>
      </p:sp>
      <p:sp>
        <p:nvSpPr>
          <p:cNvPr id="25" name="타원 24"/>
          <p:cNvSpPr/>
          <p:nvPr/>
        </p:nvSpPr>
        <p:spPr>
          <a:xfrm>
            <a:off x="5833095" y="559102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165" y="1718610"/>
            <a:ext cx="735578" cy="23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36072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평가지검증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평가지검증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평가지명으로 검증 할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확인 하고 검증완료 버튼을 눌러 해당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검증 한다</a:t>
            </a:r>
            <a:r>
              <a:rPr lang="en-US" altLang="ko-KR" sz="1200" dirty="0">
                <a:latin typeface="+mn-ea"/>
              </a:rPr>
              <a:t>. </a:t>
            </a:r>
            <a:r>
              <a:rPr lang="ko-KR" altLang="en-US" sz="1200" dirty="0">
                <a:latin typeface="+mn-ea"/>
              </a:rPr>
              <a:t>만약 평가지가 검증 완료되어 진행 중인 평가지 이면 중지 버튼이 나타나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일시 중지 시킬 수 있고 중지 중인 </a:t>
            </a:r>
            <a:r>
              <a:rPr lang="ko-KR" altLang="en-US" sz="1200" dirty="0" err="1">
                <a:latin typeface="+mn-ea"/>
              </a:rPr>
              <a:t>평가지일</a:t>
            </a:r>
            <a:r>
              <a:rPr lang="ko-KR" altLang="en-US" sz="1200" dirty="0">
                <a:latin typeface="+mn-ea"/>
              </a:rPr>
              <a:t> 경우 </a:t>
            </a:r>
            <a:r>
              <a:rPr lang="ko-KR" altLang="en-US" sz="1200" dirty="0" err="1">
                <a:latin typeface="+mn-ea"/>
              </a:rPr>
              <a:t>재시작</a:t>
            </a:r>
            <a:r>
              <a:rPr lang="ko-KR" altLang="en-US" sz="1200" dirty="0">
                <a:latin typeface="+mn-ea"/>
              </a:rPr>
              <a:t> 버튼과 검증 취소 버튼이 나타나 다시 시작 하거나 검증을 취소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검증하고 있는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출력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설정 후 참여자 및 대상자가 변경 되었다면 변경사항적용 버튼을 눌러 변경된 사항을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목록 화면으로 이동할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※ </a:t>
            </a:r>
            <a:r>
              <a:rPr lang="ko-KR" altLang="en-US" sz="1200" dirty="0">
                <a:latin typeface="+mn-ea"/>
              </a:rPr>
              <a:t>평가지 검증 시 현재 검증하는 </a:t>
            </a: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대상자 별로 전국공통평가지표의 총 지표수와 </a:t>
            </a:r>
            <a:r>
              <a:rPr lang="ko-KR" altLang="en-US" sz="1200" dirty="0" err="1">
                <a:latin typeface="+mn-ea"/>
              </a:rPr>
              <a:t>문항수를</a:t>
            </a:r>
            <a:r>
              <a:rPr lang="ko-KR" altLang="en-US" sz="1200" dirty="0">
                <a:latin typeface="+mn-ea"/>
              </a:rPr>
              <a:t> 검증한다</a:t>
            </a:r>
            <a:r>
              <a:rPr lang="en-US" altLang="ko-KR" sz="1200" dirty="0">
                <a:latin typeface="+mn-ea"/>
              </a:rPr>
              <a:t>. </a:t>
            </a:r>
            <a:r>
              <a:rPr lang="ko-KR" altLang="en-US" sz="1200" dirty="0">
                <a:latin typeface="+mn-ea"/>
              </a:rPr>
              <a:t>문항 수는 평가지 별이 아닌 개인별로 체크 하며 </a:t>
            </a:r>
            <a:r>
              <a:rPr lang="en-US" altLang="ko-KR" sz="1200" dirty="0">
                <a:latin typeface="+mn-ea"/>
              </a:rPr>
              <a:t>12</a:t>
            </a:r>
            <a:r>
              <a:rPr lang="ko-KR" altLang="en-US" sz="1200" dirty="0">
                <a:latin typeface="+mn-ea"/>
              </a:rPr>
              <a:t>문항 이상이 되지 않으면 검증이 불가능 하다</a:t>
            </a:r>
            <a:r>
              <a:rPr lang="en-US" altLang="ko-KR" sz="1200" dirty="0">
                <a:latin typeface="+mn-ea"/>
              </a:rPr>
              <a:t>. (</a:t>
            </a:r>
            <a:r>
              <a:rPr lang="ko-KR" altLang="en-US" sz="1200" dirty="0">
                <a:latin typeface="+mn-ea"/>
              </a:rPr>
              <a:t>검증완료 시 체크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43" y="1224184"/>
            <a:ext cx="6240439" cy="4941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4392935" y="164479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875194" y="213996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04503" y="256490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875195" y="574746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241032" y="57492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462" y="1628800"/>
            <a:ext cx="735578" cy="23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7845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평가지설정상태점검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 교원정보를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미 설정교원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학생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학부모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 별 탭으로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현재 생성되어 있는 평가지 중 어떤 학생만족도 </a:t>
            </a:r>
            <a:r>
              <a:rPr lang="ko-KR" altLang="en-US" sz="1200" dirty="0" err="1">
                <a:latin typeface="+mn-ea"/>
              </a:rPr>
              <a:t>조사지에도</a:t>
            </a:r>
            <a:r>
              <a:rPr lang="ko-KR" altLang="en-US" sz="1200" dirty="0">
                <a:latin typeface="+mn-ea"/>
              </a:rPr>
              <a:t> 대상자로 설정이 되어 있지 않은 교원 목록을 확인한다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현재 생성되어 있는 평가지 중 어떤 학부모만족도 </a:t>
            </a:r>
            <a:r>
              <a:rPr lang="ko-KR" altLang="en-US" sz="1200" dirty="0" err="1">
                <a:latin typeface="+mn-ea"/>
              </a:rPr>
              <a:t>조사지에도</a:t>
            </a:r>
            <a:r>
              <a:rPr lang="ko-KR" altLang="en-US" sz="1200" dirty="0">
                <a:latin typeface="+mn-ea"/>
              </a:rPr>
              <a:t> 대상자로 설정이 되어 있지 않은 교원 목록을 확인한다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미 설정교원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교장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교감</a:t>
            </a:r>
            <a:r>
              <a:rPr lang="en-US" altLang="ko-KR" sz="1200" dirty="0">
                <a:latin typeface="+mn-ea"/>
              </a:rPr>
              <a:t>) </a:t>
            </a:r>
            <a:r>
              <a:rPr lang="ko-KR" altLang="en-US" sz="1200" dirty="0">
                <a:latin typeface="+mn-ea"/>
              </a:rPr>
              <a:t>탭으로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학생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학부모 탭으로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평가지설정보고서 탭으로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06" y="1209770"/>
            <a:ext cx="6237951" cy="5027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4304928" y="1484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92560" y="197054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04503" y="274302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216696" y="198655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096791" y="198514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016896" y="198724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584848" y="27430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360" y="1770328"/>
            <a:ext cx="552650" cy="17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34500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평가지설정상태점검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미설정교원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교장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교감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)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교원구분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교원성명을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현재 생성되어 있는 평가지 중 어떤 교장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교감 </a:t>
            </a:r>
            <a:r>
              <a:rPr lang="ko-KR" altLang="en-US" sz="1200" dirty="0" err="1">
                <a:latin typeface="+mn-ea"/>
              </a:rPr>
              <a:t>평가지에도</a:t>
            </a:r>
            <a:r>
              <a:rPr lang="ko-KR" altLang="en-US" sz="1200" dirty="0">
                <a:latin typeface="+mn-ea"/>
              </a:rPr>
              <a:t> 대상자로 설정이 되어 있지 않은 교사 목록을 확인한다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금년도는 동료교원평가가 실시되지 않아 해당 교원은 조회할 수 없다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 bwMode="auto">
          <a:xfrm>
            <a:off x="6753582" y="2924944"/>
            <a:ext cx="2807931" cy="792088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schemeClr val="lt1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245" y="1246657"/>
            <a:ext cx="6179512" cy="4990655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4032895" y="158974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504728" y="256490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817096" y="263691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3822206" y="3085106"/>
            <a:ext cx="2615170" cy="407408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schemeClr val="lt1"/>
              </a:solidFill>
              <a:latin typeface="산돌고딕B" pitchFamily="18" charset="-127"/>
              <a:ea typeface="산돌고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0623476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평가지설정상태점검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학생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학부모별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89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학년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반별 </a:t>
            </a:r>
            <a:r>
              <a:rPr lang="ko-KR" altLang="en-US" sz="1200" dirty="0" err="1">
                <a:latin typeface="+mn-ea"/>
              </a:rPr>
              <a:t>평가자를</a:t>
            </a:r>
            <a:r>
              <a:rPr lang="ko-KR" altLang="en-US" sz="1200" dirty="0">
                <a:latin typeface="+mn-ea"/>
              </a:rPr>
              <a:t>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학생명</a:t>
            </a:r>
            <a:r>
              <a:rPr lang="ko-KR" altLang="en-US" sz="1200" dirty="0">
                <a:latin typeface="+mn-ea"/>
              </a:rPr>
              <a:t> 더블클릭 시 학생 평가지 상태를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학부모명</a:t>
            </a:r>
            <a:r>
              <a:rPr lang="ko-KR" altLang="en-US" sz="1200" dirty="0">
                <a:latin typeface="+mn-ea"/>
              </a:rPr>
              <a:t> 더블클릭 시 학부모 평가지 상태를 확인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01" y="1199088"/>
            <a:ext cx="6240979" cy="5038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3744863" y="1484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880992" y="25809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049119" y="25809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976" y="1700808"/>
            <a:ext cx="552650" cy="17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26894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평가지설정상태점검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평가지미리보기팝업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(1)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 받는 교원을 클릭하면 평가지명을 조회할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평가지명을 더블 클릭하면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조회하는 팝업 창이 출력된다</a:t>
            </a:r>
            <a:endParaRPr lang="en-US" altLang="ko-KR" sz="1200" dirty="0">
              <a:latin typeface="+mn-ea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39" y="1337665"/>
            <a:ext cx="6143637" cy="425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타원 20"/>
          <p:cNvSpPr/>
          <p:nvPr/>
        </p:nvSpPr>
        <p:spPr>
          <a:xfrm>
            <a:off x="1080567" y="20608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456831" y="207684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3663348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평가지설정상태점검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평가지미리보기팝업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(2)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실제 평가하는 평가지 화면을 확인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71" y="1213612"/>
            <a:ext cx="6282735" cy="5023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타원 18"/>
          <p:cNvSpPr/>
          <p:nvPr/>
        </p:nvSpPr>
        <p:spPr>
          <a:xfrm>
            <a:off x="3118737" y="16288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2427076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평가지설정상태점검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평가지설정보고서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92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평가종류를 선택하고 보고서 양식을 선택 후 조회 하면 평가지 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대상자 별로 참여자 정보를 한번에 확인 할 수 있도록 보고서를 출력한다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출력된 보고서를 저장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출력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65" y="1240298"/>
            <a:ext cx="6267613" cy="4997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4680967" y="169775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32507" y="263691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864" y="1692516"/>
            <a:ext cx="552650" cy="17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53242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평가기간설정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년도를 선택하고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버튼을 누르면 평가종류 별 교육청지정날짜로 적용할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종류를 선택하고 기간을 설정 한 후 저장버튼으로 기간을 저장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교육청에서 지정한 평가시작일자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 평가지 종류별 기간을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 (</a:t>
            </a:r>
            <a:r>
              <a:rPr lang="ko-KR" altLang="en-US" sz="1200" dirty="0">
                <a:latin typeface="+mn-ea"/>
              </a:rPr>
              <a:t>평가시작일자 이전 일자로는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  </a:t>
            </a:r>
            <a:r>
              <a:rPr lang="ko-KR" altLang="en-US" sz="1200" dirty="0">
                <a:latin typeface="+mn-ea"/>
              </a:rPr>
              <a:t>설정이 불가능 함</a:t>
            </a:r>
            <a:r>
              <a:rPr lang="en-US" altLang="ko-KR" sz="1200" dirty="0">
                <a:latin typeface="+mn-ea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11" y="1222879"/>
            <a:ext cx="6255914" cy="5086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2124271" y="171680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32495" y="407707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889104" y="34290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241032" y="25088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360" y="1700808"/>
            <a:ext cx="740072" cy="23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6240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-OMRSCAN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설문지출력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(1)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평가지명으로 조회가 가능하다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종류 별 탭으로 구성되어 있으며 평가지명을 더블클릭 하면 출력화면으로 이동한다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9938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3" y="126932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4425887" y="16123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32520" y="193283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824" y="1664232"/>
            <a:ext cx="740072" cy="23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12217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-OMRSCAN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설문지출력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(2)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평가지명으로 조회가 가능하다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</a:t>
            </a: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대상자 목록을 확인 가능하며 교원을 더블 클릭하면 오른쪽에 출력 화면이 나타나게 되고 왼쪽 하단에서 설문지 출력 매수를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조회된 </a:t>
            </a:r>
            <a:r>
              <a:rPr lang="en-US" altLang="ko-KR" sz="1200" dirty="0">
                <a:latin typeface="+mn-ea"/>
              </a:rPr>
              <a:t>OMR </a:t>
            </a:r>
            <a:r>
              <a:rPr lang="ko-KR" altLang="en-US" sz="1200" dirty="0">
                <a:latin typeface="+mn-ea"/>
              </a:rPr>
              <a:t>스캔설문지 화면을 저장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출력 가능하다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대상자 별 설문지 출력 매수를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altLang="ko-KR" sz="1200" dirty="0">
                <a:latin typeface="+mn-ea"/>
              </a:rPr>
              <a:t>OMR</a:t>
            </a:r>
            <a:r>
              <a:rPr lang="ko-KR" altLang="en-US" sz="1200" dirty="0">
                <a:latin typeface="+mn-ea"/>
              </a:rPr>
              <a:t>설문지의 집계양식을 다운로드 받을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※ </a:t>
            </a:r>
            <a:r>
              <a:rPr lang="ko-KR" altLang="en-US" sz="1200" dirty="0">
                <a:latin typeface="+mn-ea"/>
              </a:rPr>
              <a:t>설문지는 총 </a:t>
            </a:r>
            <a:r>
              <a:rPr lang="en-US" altLang="ko-KR" sz="1200" dirty="0">
                <a:latin typeface="+mn-ea"/>
              </a:rPr>
              <a:t>2</a:t>
            </a:r>
            <a:r>
              <a:rPr lang="ko-KR" altLang="en-US" sz="1200" dirty="0">
                <a:latin typeface="+mn-ea"/>
              </a:rPr>
              <a:t>장으로 첫 번째  장은 </a:t>
            </a:r>
            <a:r>
              <a:rPr lang="en-US" altLang="ko-KR" sz="1200" dirty="0">
                <a:latin typeface="+mn-ea"/>
              </a:rPr>
              <a:t>OMRSCAN </a:t>
            </a:r>
            <a:r>
              <a:rPr lang="ko-KR" altLang="en-US" sz="1200" dirty="0">
                <a:latin typeface="+mn-ea"/>
              </a:rPr>
              <a:t>설문지 이고 두 번째 장은 교원의 교육활동 소개 자료이다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40962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09" y="126932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타원 28"/>
          <p:cNvSpPr/>
          <p:nvPr/>
        </p:nvSpPr>
        <p:spPr>
          <a:xfrm>
            <a:off x="4434125" y="162056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632520" y="277187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5711841" y="25336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033428" y="19108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5835379" y="19108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576" y="1665376"/>
            <a:ext cx="740072" cy="23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9792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-OMRSCAN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설문지출력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출력매수조회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</a:t>
            </a:r>
            <a:r>
              <a:rPr lang="ko-KR" altLang="en-US" sz="1200" dirty="0" err="1">
                <a:latin typeface="+mn-ea"/>
              </a:rPr>
              <a:t>평가지의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대상자별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반별 출력 매수를 확인할 수 있고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저장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출력이 가능하다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41986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84" y="126932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타원 28"/>
          <p:cNvSpPr/>
          <p:nvPr/>
        </p:nvSpPr>
        <p:spPr>
          <a:xfrm>
            <a:off x="559666" y="189289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85625420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평가지별진행상황조회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</a:t>
            </a:r>
            <a:r>
              <a:rPr lang="en-US" altLang="ko-KR" sz="1200" dirty="0">
                <a:latin typeface="+mn-ea"/>
              </a:rPr>
              <a:t>,  </a:t>
            </a:r>
            <a:r>
              <a:rPr lang="ko-KR" altLang="en-US" sz="1200" dirty="0">
                <a:latin typeface="+mn-ea"/>
              </a:rPr>
              <a:t>평가종류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평가지명으로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 별 진행상황을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03" y="1229338"/>
            <a:ext cx="6238459" cy="5007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타원 19"/>
          <p:cNvSpPr/>
          <p:nvPr/>
        </p:nvSpPr>
        <p:spPr>
          <a:xfrm>
            <a:off x="5809282" y="173105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720752" y="214885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168" y="1713000"/>
            <a:ext cx="740072" cy="23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7624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64" y="1196752"/>
            <a:ext cx="6203775" cy="5112568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평가진행사항관리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45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050" dirty="0">
                <a:latin typeface="+mn-ea"/>
              </a:rPr>
              <a:t>평가완료여부</a:t>
            </a:r>
            <a:r>
              <a:rPr lang="en-US" altLang="ko-KR" sz="1050" dirty="0">
                <a:latin typeface="+mn-ea"/>
              </a:rPr>
              <a:t>, OMR</a:t>
            </a:r>
            <a:r>
              <a:rPr lang="ko-KR" altLang="en-US" sz="1050" dirty="0">
                <a:latin typeface="+mn-ea"/>
              </a:rPr>
              <a:t>평가결과 등록 상태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평가종류별참여율현황을 조회 할 수 있다</a:t>
            </a:r>
            <a:r>
              <a:rPr lang="en-US" altLang="ko-KR" sz="105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050" dirty="0">
                <a:latin typeface="+mn-ea"/>
              </a:rPr>
              <a:t>학교에서 평가가 완료되면 완료여부를 </a:t>
            </a:r>
            <a:r>
              <a:rPr lang="en-US" altLang="ko-KR" sz="1050" dirty="0">
                <a:latin typeface="+mn-ea"/>
              </a:rPr>
              <a:t>‘</a:t>
            </a:r>
            <a:r>
              <a:rPr lang="ko-KR" altLang="en-US" sz="1050" dirty="0">
                <a:latin typeface="+mn-ea"/>
              </a:rPr>
              <a:t>예</a:t>
            </a:r>
            <a:r>
              <a:rPr lang="en-US" altLang="ko-KR" sz="1050" dirty="0">
                <a:latin typeface="+mn-ea"/>
              </a:rPr>
              <a:t>’</a:t>
            </a:r>
            <a:r>
              <a:rPr lang="ko-KR" altLang="en-US" sz="1050" dirty="0">
                <a:latin typeface="+mn-ea"/>
              </a:rPr>
              <a:t>로 체크 후 저장 버튼을 클릭하면 평가가 완료처리 된다</a:t>
            </a:r>
            <a:r>
              <a:rPr lang="en-US" altLang="ko-KR" sz="105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050" dirty="0">
                <a:latin typeface="+mn-ea"/>
              </a:rPr>
              <a:t>교육청에서 </a:t>
            </a:r>
            <a:r>
              <a:rPr lang="en-US" altLang="ko-KR" sz="1050" dirty="0">
                <a:latin typeface="+mn-ea"/>
              </a:rPr>
              <a:t>OMR</a:t>
            </a:r>
            <a:r>
              <a:rPr lang="ko-KR" altLang="en-US" sz="1050" dirty="0">
                <a:latin typeface="+mn-ea"/>
              </a:rPr>
              <a:t>등록을 했는지 여부를 확인 할 수 있다</a:t>
            </a:r>
            <a:r>
              <a:rPr lang="en-US" altLang="ko-KR" sz="105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050" dirty="0">
                <a:latin typeface="+mn-ea"/>
              </a:rPr>
              <a:t>평가종류별 참여율 현황을 확인 할 수 있다</a:t>
            </a:r>
            <a:r>
              <a:rPr lang="en-US" altLang="ko-KR" sz="105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050" dirty="0">
                <a:latin typeface="+mn-ea"/>
              </a:rPr>
              <a:t>버튼을 클릭하면 학생참여 여부에 대한 내역이 확인 가능하다</a:t>
            </a:r>
            <a:r>
              <a:rPr lang="en-US" altLang="ko-KR" sz="105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050" dirty="0">
                <a:latin typeface="+mn-ea"/>
              </a:rPr>
              <a:t>버튼을 클릭하면 결과활용제외자 내역이 확인 가능하다</a:t>
            </a:r>
            <a:r>
              <a:rPr lang="en-US" altLang="ko-KR" sz="105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>
                <a:latin typeface="+mn-ea"/>
              </a:rPr>
              <a:t>※ </a:t>
            </a:r>
            <a:r>
              <a:rPr lang="ko-KR" altLang="en-US" sz="1050" dirty="0">
                <a:latin typeface="+mn-ea"/>
              </a:rPr>
              <a:t>학생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학부모 만족도 조사가 병행 또는 종이설문지일 경우 </a:t>
            </a:r>
            <a:r>
              <a:rPr lang="en-US" altLang="ko-KR" sz="1050" dirty="0">
                <a:latin typeface="+mn-ea"/>
              </a:rPr>
              <a:t>OMR</a:t>
            </a:r>
            <a:r>
              <a:rPr lang="ko-KR" altLang="en-US" sz="1050" dirty="0">
                <a:latin typeface="+mn-ea"/>
              </a:rPr>
              <a:t>평가결과 등록 상태가 미등록이라면 완료처리 할 수 없다</a:t>
            </a:r>
            <a:r>
              <a:rPr lang="en-US" altLang="ko-KR" sz="105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05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124914" y="170080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955008" y="256229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070546" y="429309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063965" y="465313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154205" y="193893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6090309" y="193893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360" y="1676424"/>
            <a:ext cx="740072" cy="23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23805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0" y="1196752"/>
            <a:ext cx="6267286" cy="516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평가진행사항관리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학생참여여부확인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99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학생의 참여여부를 확인할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아무것도 없는 것은 학생만족도 조사 참여를 하지 않는 교원이며 참여율은 </a:t>
            </a:r>
            <a:r>
              <a:rPr lang="en-US" altLang="ko-KR" sz="1200" dirty="0">
                <a:latin typeface="+mn-ea"/>
              </a:rPr>
              <a:t>10% </a:t>
            </a:r>
            <a:r>
              <a:rPr lang="ko-KR" altLang="en-US" sz="1200" dirty="0">
                <a:latin typeface="+mn-ea"/>
              </a:rPr>
              <a:t>단위로 표기된다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568624" y="145677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4208856" y="239288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59213298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50" y="1196752"/>
            <a:ext cx="6264696" cy="5170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평가진행상황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평가진행사항관리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결과활용제외자확인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결과활용제외자와</a:t>
            </a:r>
            <a:r>
              <a:rPr lang="ko-KR" altLang="en-US" sz="1200" dirty="0">
                <a:latin typeface="+mn-ea"/>
              </a:rPr>
              <a:t> 사유를 확인할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내용이 조회 되지 않는 경우는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 err="1">
                <a:latin typeface="+mn-ea"/>
              </a:rPr>
              <a:t>결과활용제외자로</a:t>
            </a:r>
            <a:r>
              <a:rPr lang="ko-KR" altLang="en-US" sz="1200" dirty="0">
                <a:latin typeface="+mn-ea"/>
              </a:rPr>
              <a:t> 체크한 교원이 </a:t>
            </a: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없는 경우이다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32495" y="183658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02728963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개인별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평가지종류별통계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년도</a:t>
            </a:r>
            <a:r>
              <a:rPr lang="en-US" altLang="ko-KR" sz="1200" dirty="0">
                <a:latin typeface="+mn-ea"/>
              </a:rPr>
              <a:t>,</a:t>
            </a:r>
            <a:r>
              <a:rPr lang="ko-KR" altLang="en-US" sz="1200" dirty="0">
                <a:latin typeface="+mn-ea"/>
              </a:rPr>
              <a:t> 학교의 교원성명을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교원목록을 확인 할 수 있으며 교원성명을 더블클릭 하면 </a:t>
            </a:r>
            <a:r>
              <a:rPr lang="ko-KR" altLang="en-US" sz="1200" dirty="0" err="1">
                <a:latin typeface="+mn-ea"/>
              </a:rPr>
              <a:t>개인별합산표를</a:t>
            </a:r>
            <a:r>
              <a:rPr lang="ko-KR" altLang="en-US" sz="1200" dirty="0">
                <a:latin typeface="+mn-ea"/>
              </a:rPr>
              <a:t>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대상자별평가결과</a:t>
            </a:r>
            <a:r>
              <a:rPr lang="ko-KR" altLang="en-US" sz="1200" dirty="0">
                <a:latin typeface="+mn-ea"/>
              </a:rPr>
              <a:t>  탭으로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원자료서술형결과</a:t>
            </a:r>
            <a:r>
              <a:rPr lang="ko-KR" altLang="en-US" sz="1200" dirty="0">
                <a:latin typeface="+mn-ea"/>
              </a:rPr>
              <a:t>  탭으로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원자료체크리스트결과</a:t>
            </a:r>
            <a:r>
              <a:rPr lang="ko-KR" altLang="en-US" sz="1200" dirty="0">
                <a:latin typeface="+mn-ea"/>
              </a:rPr>
              <a:t> 탭으로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조회된 교원들의 </a:t>
            </a:r>
            <a:r>
              <a:rPr lang="ko-KR" altLang="en-US" sz="1200" dirty="0" err="1">
                <a:latin typeface="+mn-ea"/>
              </a:rPr>
              <a:t>개인별합산표를</a:t>
            </a:r>
            <a:r>
              <a:rPr lang="ko-KR" altLang="en-US" sz="1200" dirty="0">
                <a:latin typeface="+mn-ea"/>
              </a:rPr>
              <a:t> 일괄 다운로드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선택된 교원의 </a:t>
            </a:r>
            <a:r>
              <a:rPr lang="ko-KR" altLang="en-US" sz="1200" dirty="0" err="1">
                <a:latin typeface="+mn-ea"/>
              </a:rPr>
              <a:t>개인별합산표를</a:t>
            </a:r>
            <a:r>
              <a:rPr lang="ko-KR" altLang="en-US" sz="1200" dirty="0">
                <a:latin typeface="+mn-ea"/>
              </a:rPr>
              <a:t> 엑셀 다운로드 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20" y="1212696"/>
            <a:ext cx="6243508" cy="5024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타원 26"/>
          <p:cNvSpPr/>
          <p:nvPr/>
        </p:nvSpPr>
        <p:spPr>
          <a:xfrm>
            <a:off x="3320593" y="167596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188743" y="260135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584214" y="191546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470849" y="189574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3622977" y="190829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479186" y="214516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6121127" y="214695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911" y="1688616"/>
            <a:ext cx="740072" cy="235082"/>
          </a:xfrm>
          <a:prstGeom prst="rect">
            <a:avLst/>
          </a:prstGeom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평가문항별응답분포표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(1)</a:t>
            </a: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102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학교에서 사용한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평가지명으로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평가지명을 더블클릭 하면 응답분포표 화면으로 이동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37" y="1226030"/>
            <a:ext cx="6244764" cy="5011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4464943" y="167406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160912" y="236167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976" y="1713000"/>
            <a:ext cx="740072" cy="235082"/>
          </a:xfrm>
          <a:prstGeom prst="rect">
            <a:avLst/>
          </a:prstGeom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평가문항별응답분포표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(2)</a:t>
            </a: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평가문항별 응답분포표를 한글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엑셀 파일 등으로 다운로드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목록으로 돌아간다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6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8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2AEC805-6E1B-4249-A167-A3337905A4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7" y="1200258"/>
            <a:ext cx="6256839" cy="5037053"/>
          </a:xfrm>
          <a:prstGeom prst="rect">
            <a:avLst/>
          </a:prstGeom>
        </p:spPr>
      </p:pic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103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296816" y="205165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512111" y="594928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교원능력개발평가실시현황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 및 교원현황 결과를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 및 교원현황 결과를 출력한다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학교 및 교원현황 결과를 한글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엑셀 파일 등으로 다운로드 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CB84E835-08A7-45F2-A295-1AEA4CF3DD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284" y="1226855"/>
            <a:ext cx="6230979" cy="5010457"/>
          </a:xfrm>
          <a:prstGeom prst="rect">
            <a:avLst/>
          </a:prstGeom>
        </p:spPr>
      </p:pic>
      <p:sp>
        <p:nvSpPr>
          <p:cNvPr id="24" name="타원 23"/>
          <p:cNvSpPr/>
          <p:nvPr/>
        </p:nvSpPr>
        <p:spPr>
          <a:xfrm>
            <a:off x="2046690" y="166849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3960887" y="309442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296816" y="25809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평가결과및연수요청현황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평가대상자별평가결과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51356" y="971802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평가대상자별평가결과를</a:t>
            </a:r>
            <a:r>
              <a:rPr lang="ko-KR" altLang="en-US" sz="1200" dirty="0">
                <a:latin typeface="+mn-ea"/>
              </a:rPr>
              <a:t> 조회 한다</a:t>
            </a:r>
            <a:r>
              <a:rPr lang="en-US" altLang="ko-KR" sz="1200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교원능력개발평가시행개요 결과를 출력한다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교원능력개발평가시행개요 결과를 한글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엑셀 파일 등으로 다운로드 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20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18" y="1212089"/>
            <a:ext cx="6241810" cy="502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타원 23"/>
          <p:cNvSpPr/>
          <p:nvPr/>
        </p:nvSpPr>
        <p:spPr>
          <a:xfrm>
            <a:off x="3672855" y="167556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792760" y="326729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3368824" y="229287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469" y="1944160"/>
            <a:ext cx="3840451" cy="30342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951" y="1616608"/>
            <a:ext cx="740072" cy="235082"/>
          </a:xfrm>
          <a:prstGeom prst="rect">
            <a:avLst/>
          </a:prstGeom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운영결과보고서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운영결과보고서를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운영결과보고서를 한글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엑셀 파일 등으로 다운로드 한다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569" y="1196752"/>
            <a:ext cx="6224084" cy="5112568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2082259" y="166501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456831" y="263691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74884755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원자료열람관리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교원명으로</a:t>
            </a:r>
            <a:r>
              <a:rPr lang="ko-KR" altLang="en-US" sz="1200" dirty="0">
                <a:latin typeface="+mn-ea"/>
              </a:rPr>
              <a:t>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전체 교원 중에서 </a:t>
            </a:r>
            <a:r>
              <a:rPr lang="ko-KR" altLang="en-US" sz="1200" dirty="0" err="1">
                <a:latin typeface="+mn-ea"/>
              </a:rPr>
              <a:t>원자료열람을</a:t>
            </a:r>
            <a:r>
              <a:rPr lang="ko-KR" altLang="en-US" sz="1200" dirty="0">
                <a:latin typeface="+mn-ea"/>
              </a:rPr>
              <a:t> 접수한 교원을 선택한다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원자료열람</a:t>
            </a:r>
            <a:r>
              <a:rPr lang="ko-KR" altLang="en-US" sz="1200" dirty="0">
                <a:latin typeface="+mn-ea"/>
              </a:rPr>
              <a:t> 수락여부를 결정한다</a:t>
            </a:r>
            <a:r>
              <a:rPr lang="en-US" altLang="ko-KR" sz="1200" dirty="0">
                <a:latin typeface="+mn-ea"/>
              </a:rPr>
              <a:t>. </a:t>
            </a:r>
            <a:r>
              <a:rPr lang="ko-KR" altLang="en-US" sz="1200" dirty="0">
                <a:latin typeface="+mn-ea"/>
              </a:rPr>
              <a:t>수락하는 경우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 열람기간을 설정하면 해당 열람기간에 이의신청자는 동료교원능력개발평가 화면에서 </a:t>
            </a:r>
            <a:r>
              <a:rPr lang="ko-KR" altLang="en-US" sz="1200" dirty="0" err="1">
                <a:latin typeface="+mn-ea"/>
              </a:rPr>
              <a:t>원자료를</a:t>
            </a:r>
            <a:r>
              <a:rPr lang="ko-KR" altLang="en-US" sz="1200" dirty="0">
                <a:latin typeface="+mn-ea"/>
              </a:rPr>
              <a:t> 열람할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err="1">
                <a:latin typeface="+mn-ea"/>
              </a:rPr>
              <a:t>원자료열람</a:t>
            </a:r>
            <a:r>
              <a:rPr lang="ko-KR" altLang="en-US" sz="1200" dirty="0">
                <a:latin typeface="+mn-ea"/>
              </a:rPr>
              <a:t> 설정한 것을 저장한다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endParaRPr lang="en-US" altLang="ko-KR" sz="1200" dirty="0">
              <a:latin typeface="+mn-ea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latin typeface="+mn-ea"/>
              </a:rPr>
              <a:t>   ※ </a:t>
            </a:r>
            <a:r>
              <a:rPr lang="ko-KR" altLang="en-US" sz="1200" dirty="0">
                <a:latin typeface="+mn-ea"/>
              </a:rPr>
              <a:t>선생님 개인별로 </a:t>
            </a:r>
            <a:r>
              <a:rPr lang="ko-KR" altLang="en-US" sz="1200" dirty="0" err="1">
                <a:latin typeface="+mn-ea"/>
              </a:rPr>
              <a:t>원자료</a:t>
            </a:r>
            <a:r>
              <a:rPr lang="ko-KR" altLang="en-US" sz="1200" dirty="0">
                <a:latin typeface="+mn-ea"/>
              </a:rPr>
              <a:t> 열람</a:t>
            </a:r>
            <a:r>
              <a:rPr lang="en-US" altLang="ko-KR" sz="1200" dirty="0">
                <a:latin typeface="+mn-ea"/>
              </a:rPr>
              <a:t>  </a:t>
            </a:r>
            <a:r>
              <a:rPr lang="ko-KR" altLang="en-US" sz="1200" dirty="0">
                <a:latin typeface="+mn-ea"/>
              </a:rPr>
              <a:t>접수는 수작업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문서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으로 받아 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그 결과만 시스템에서 처리한다</a:t>
            </a:r>
            <a:r>
              <a:rPr lang="en-US" altLang="ko-KR" sz="1200" dirty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52226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6932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타원 24"/>
          <p:cNvSpPr/>
          <p:nvPr/>
        </p:nvSpPr>
        <p:spPr>
          <a:xfrm>
            <a:off x="3667684" y="166343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715161" y="255416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705077" y="215369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6283986" y="193262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824" y="1681750"/>
            <a:ext cx="740072" cy="23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044884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공시자료생성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정보공시에 올릴 공시자료 대상 즉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평가지 목록을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해당 </a:t>
            </a:r>
            <a:r>
              <a:rPr lang="ko-KR" altLang="en-US" sz="1200" dirty="0" err="1">
                <a:latin typeface="+mn-ea"/>
              </a:rPr>
              <a:t>평가지를</a:t>
            </a:r>
            <a:r>
              <a:rPr lang="ko-KR" altLang="en-US" sz="1200" dirty="0">
                <a:latin typeface="+mn-ea"/>
              </a:rPr>
              <a:t> 더블클릭 하면 공시자료를 열람하고  한글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엑셀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워드 등으로 다운로드 가능하다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공시자료생성 버튼을 클릭하면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교원능력개발평가 공시자료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평가지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일반교사의 </a:t>
            </a:r>
            <a:r>
              <a:rPr lang="ko-KR" altLang="en-US" sz="1200" dirty="0" err="1">
                <a:latin typeface="+mn-ea"/>
              </a:rPr>
              <a:t>지표별통계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가 </a:t>
            </a:r>
            <a:r>
              <a:rPr lang="ko-KR" altLang="en-US" sz="1200" dirty="0" err="1">
                <a:latin typeface="+mn-ea"/>
              </a:rPr>
              <a:t>나이스의</a:t>
            </a:r>
            <a:r>
              <a:rPr lang="ko-KR" altLang="en-US" sz="1200" dirty="0">
                <a:latin typeface="+mn-ea"/>
              </a:rPr>
              <a:t> 정보공시로 자동 전송된다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altLang="ko-KR" sz="1200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교원능력개발평가 최종 마감 전에 공시자료생성 여부를 확인 하기 때문에 최종 마감 전에 공시자료 생성버튼을 클릭 해서 자료를 전송해야 함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03C031D-C303-4473-83E5-DD2CAA0B4E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8" y="1205763"/>
            <a:ext cx="6245968" cy="5031549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4448944" y="163413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783780" y="2508895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498693" y="205830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30903239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공시자료생성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공시자료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평가지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)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출력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109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공시자료 중 </a:t>
            </a:r>
            <a:r>
              <a:rPr lang="ko-KR" altLang="en-US" sz="1200" dirty="0" err="1">
                <a:latin typeface="+mn-ea"/>
              </a:rPr>
              <a:t>평가지별</a:t>
            </a:r>
            <a:r>
              <a:rPr lang="ko-KR" altLang="en-US" sz="1200" dirty="0">
                <a:latin typeface="+mn-ea"/>
              </a:rPr>
              <a:t> 조회 및 출력을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공시자료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>
                <a:latin typeface="+mn-ea"/>
              </a:rPr>
              <a:t>통계부분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출력 탭으로 이동한다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조회된 공시자료를 저장 및 출력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목록으로 돌아간다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9" y="1222201"/>
            <a:ext cx="6235774" cy="4999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타원 24"/>
          <p:cNvSpPr/>
          <p:nvPr/>
        </p:nvSpPr>
        <p:spPr>
          <a:xfrm>
            <a:off x="4440229" y="165794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000672" y="210949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312815" y="233924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5673080" y="595782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440" y="1640992"/>
            <a:ext cx="740072" cy="23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12641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평가결과분석자료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110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평가결과분석자료를 조회한다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분석자료 결과를 한글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엑셀 파일 등으로 다운로드 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상</a:t>
            </a:r>
            <a:r>
              <a:rPr lang="en-US" altLang="ko-KR" sz="1200" dirty="0">
                <a:latin typeface="+mn-ea"/>
              </a:rPr>
              <a:t>•</a:t>
            </a:r>
            <a:r>
              <a:rPr lang="ko-KR" altLang="en-US" sz="1200" dirty="0">
                <a:latin typeface="+mn-ea"/>
              </a:rPr>
              <a:t>하위 비율</a:t>
            </a:r>
            <a:r>
              <a:rPr lang="en-US" altLang="ko-KR" sz="1200" dirty="0">
                <a:latin typeface="+mn-ea"/>
              </a:rPr>
              <a:t>(5%)</a:t>
            </a:r>
            <a:r>
              <a:rPr lang="ko-KR" altLang="en-US" sz="1200" dirty="0">
                <a:latin typeface="+mn-ea"/>
              </a:rPr>
              <a:t>제외 </a:t>
            </a:r>
            <a:r>
              <a:rPr lang="ko-KR" altLang="en-US" sz="1200" dirty="0" err="1">
                <a:latin typeface="+mn-ea"/>
              </a:rPr>
              <a:t>미적용</a:t>
            </a:r>
            <a:r>
              <a:rPr lang="en-US" altLang="ko-KR" sz="120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체크 시 상</a:t>
            </a:r>
            <a:r>
              <a:rPr lang="en-US" altLang="ko-KR" sz="1200" dirty="0">
                <a:latin typeface="+mn-ea"/>
              </a:rPr>
              <a:t>•</a:t>
            </a:r>
            <a:r>
              <a:rPr lang="ko-KR" altLang="en-US" sz="1200" dirty="0">
                <a:latin typeface="+mn-ea"/>
              </a:rPr>
              <a:t>하위 </a:t>
            </a:r>
            <a:r>
              <a:rPr lang="en-US" altLang="ko-KR" sz="1200" dirty="0">
                <a:latin typeface="+mn-ea"/>
              </a:rPr>
              <a:t>5%</a:t>
            </a:r>
            <a:r>
              <a:rPr lang="ko-KR" altLang="en-US" sz="1200" dirty="0">
                <a:latin typeface="+mn-ea"/>
              </a:rPr>
              <a:t>를 제외 하지 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않고 산출한 통계가 조회 됨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초등의 경우 조회조건에 학부모만 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나타나게 됨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20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9626C09-213A-472F-B1E0-1869F01530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7" y="1200258"/>
            <a:ext cx="6228973" cy="5037054"/>
          </a:xfrm>
          <a:prstGeom prst="rect">
            <a:avLst/>
          </a:prstGeom>
        </p:spPr>
      </p:pic>
      <p:sp>
        <p:nvSpPr>
          <p:cNvPr id="16" name="타원 15"/>
          <p:cNvSpPr/>
          <p:nvPr/>
        </p:nvSpPr>
        <p:spPr>
          <a:xfrm>
            <a:off x="4859659" y="19186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960887" y="24208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1369315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평가결과관리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평가마감처리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111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완료여부 </a:t>
            </a:r>
            <a:r>
              <a:rPr lang="en-US" altLang="ko-KR" sz="1200" dirty="0">
                <a:latin typeface="+mn-ea"/>
              </a:rPr>
              <a:t>‘</a:t>
            </a:r>
            <a:r>
              <a:rPr lang="ko-KR" altLang="en-US" sz="1200" dirty="0">
                <a:latin typeface="+mn-ea"/>
              </a:rPr>
              <a:t>예</a:t>
            </a:r>
            <a:r>
              <a:rPr lang="en-US" altLang="ko-KR" sz="1200" dirty="0">
                <a:latin typeface="+mn-ea"/>
              </a:rPr>
              <a:t>’,’</a:t>
            </a:r>
            <a:r>
              <a:rPr lang="ko-KR" altLang="en-US" sz="1200" dirty="0">
                <a:latin typeface="+mn-ea"/>
              </a:rPr>
              <a:t>아니오</a:t>
            </a:r>
            <a:r>
              <a:rPr lang="en-US" altLang="ko-KR" sz="1200" dirty="0">
                <a:latin typeface="+mn-ea"/>
              </a:rPr>
              <a:t>’ </a:t>
            </a:r>
            <a:r>
              <a:rPr lang="ko-KR" altLang="en-US" sz="1200" dirty="0">
                <a:latin typeface="+mn-ea"/>
              </a:rPr>
              <a:t>선택한다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저장버튼을 눌러 평가마감처리 한다</a:t>
            </a:r>
            <a:r>
              <a:rPr lang="en-US" altLang="ko-KR" sz="1200" dirty="0">
                <a:latin typeface="+mn-ea"/>
              </a:rPr>
              <a:t>. 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마감처리 후에 다시 마감을 취소 하려면 마감취소요청 버튼을 클릭하여 교육청으로 요청한다</a:t>
            </a:r>
            <a:r>
              <a:rPr lang="en-US" altLang="ko-KR" sz="1200" dirty="0">
                <a:latin typeface="+mn-ea"/>
              </a:rPr>
              <a:t>.  </a:t>
            </a:r>
            <a:r>
              <a:rPr lang="ko-KR" altLang="en-US" sz="1200" dirty="0">
                <a:latin typeface="+mn-ea"/>
              </a:rPr>
              <a:t>그 이후에  교육청에서 승인을 해주면 상태가 승인으로 바뀌고 승인상태가 되면 </a:t>
            </a:r>
            <a:r>
              <a:rPr lang="en-US" altLang="ko-KR" sz="1200" dirty="0">
                <a:latin typeface="+mn-ea"/>
              </a:rPr>
              <a:t>‘</a:t>
            </a:r>
            <a:r>
              <a:rPr lang="ko-KR" altLang="en-US" sz="1200" dirty="0">
                <a:latin typeface="+mn-ea"/>
              </a:rPr>
              <a:t>아니오</a:t>
            </a:r>
            <a:r>
              <a:rPr lang="en-US" altLang="ko-KR" sz="1200" dirty="0">
                <a:latin typeface="+mn-ea"/>
              </a:rPr>
              <a:t>’</a:t>
            </a:r>
            <a:r>
              <a:rPr lang="ko-KR" altLang="en-US" sz="1200" dirty="0">
                <a:latin typeface="+mn-ea"/>
              </a:rPr>
              <a:t>로 체크 후 저장이 가능하다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교육활동소개자료 </a:t>
            </a:r>
            <a:r>
              <a:rPr lang="ko-KR" altLang="en-US" sz="1200" dirty="0" err="1">
                <a:latin typeface="+mn-ea"/>
              </a:rPr>
              <a:t>미제출</a:t>
            </a:r>
            <a:r>
              <a:rPr lang="ko-KR" altLang="en-US" sz="1200" dirty="0">
                <a:latin typeface="+mn-ea"/>
              </a:rPr>
              <a:t> 교원을 확인할 수 있다</a:t>
            </a:r>
            <a:endParaRPr lang="en-US" altLang="ko-KR" sz="1200" dirty="0">
              <a:latin typeface="+mn-ea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능력개발계획서 </a:t>
            </a:r>
            <a:r>
              <a:rPr lang="ko-KR" altLang="en-US" sz="1200" dirty="0" err="1">
                <a:latin typeface="+mn-ea"/>
              </a:rPr>
              <a:t>미제출</a:t>
            </a:r>
            <a:r>
              <a:rPr lang="ko-KR" altLang="en-US" sz="1200" dirty="0">
                <a:latin typeface="+mn-ea"/>
              </a:rPr>
              <a:t> 교원을 확인할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latin typeface="+mn-ea"/>
              </a:rPr>
              <a:t>능력개발계획서 </a:t>
            </a:r>
            <a:r>
              <a:rPr lang="ko-KR" altLang="en-US" sz="1200" dirty="0" err="1">
                <a:latin typeface="+mn-ea"/>
              </a:rPr>
              <a:t>미갱신</a:t>
            </a:r>
            <a:r>
              <a:rPr lang="ko-KR" altLang="en-US" sz="1200" dirty="0">
                <a:latin typeface="+mn-ea"/>
              </a:rPr>
              <a:t> 교원을 확인할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56322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6932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타원 23"/>
          <p:cNvSpPr/>
          <p:nvPr/>
        </p:nvSpPr>
        <p:spPr>
          <a:xfrm>
            <a:off x="5113015" y="294094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6248259" y="269837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820764" y="4525119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296816" y="195093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680967" y="195093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5833095" y="195093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99" y="1677568"/>
            <a:ext cx="740072" cy="23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6772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바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82055" y="1606024"/>
            <a:ext cx="5541891" cy="886872"/>
          </a:xfrm>
          <a:prstGeom prst="rect">
            <a:avLst/>
          </a:prstGeom>
        </p:spPr>
      </p:pic>
      <p:sp>
        <p:nvSpPr>
          <p:cNvPr id="8" name="제목 3"/>
          <p:cNvSpPr>
            <a:spLocks noGrp="1"/>
          </p:cNvSpPr>
          <p:nvPr>
            <p:ph type="title" idx="4294967295"/>
          </p:nvPr>
        </p:nvSpPr>
        <p:spPr>
          <a:xfrm>
            <a:off x="2288381" y="1619250"/>
            <a:ext cx="5329238" cy="785813"/>
          </a:xfrm>
          <a:prstGeom prst="rect">
            <a:avLst/>
          </a:prstGeom>
        </p:spPr>
        <p:txBody>
          <a:bodyPr anchor="ctr"/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Ⅳ. (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교원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)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교원능력개발평가관리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2CB042A-0A4C-CC04-E6EC-D1A615762F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668" y="3233090"/>
            <a:ext cx="5124663" cy="300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01512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110"/>
          <p:cNvGrpSpPr/>
          <p:nvPr/>
        </p:nvGrpSpPr>
        <p:grpSpPr>
          <a:xfrm>
            <a:off x="200473" y="836711"/>
            <a:ext cx="9505055" cy="5472611"/>
            <a:chOff x="2538413" y="3316288"/>
            <a:chExt cx="11604914" cy="1965760"/>
          </a:xfrm>
        </p:grpSpPr>
        <p:sp>
          <p:nvSpPr>
            <p:cNvPr id="22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latin typeface="+mn-ea"/>
              </a:endParaRPr>
            </a:p>
          </p:txBody>
        </p:sp>
        <p:sp>
          <p:nvSpPr>
            <p:cNvPr id="23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latin typeface="+mn-ea"/>
              </a:endParaRPr>
            </a:p>
          </p:txBody>
        </p:sp>
      </p:grpSp>
      <p:sp>
        <p:nvSpPr>
          <p:cNvPr id="67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113</a:t>
            </a:fld>
            <a:endParaRPr lang="ko-KR" altLang="en-US" sz="1100" dirty="0">
              <a:latin typeface="+mn-ea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19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0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pPr algn="ctr"/>
              <a:r>
                <a:rPr lang="ko-KR" altLang="en-US" b="1" dirty="0">
                  <a:solidFill>
                    <a:srgbClr val="080808"/>
                  </a:solidFill>
                  <a:latin typeface="+mn-ea"/>
                </a:rPr>
                <a:t>메뉴구성도</a:t>
              </a:r>
              <a:endParaRPr lang="en-US" altLang="ko-KR" b="1" dirty="0">
                <a:solidFill>
                  <a:srgbClr val="080808"/>
                </a:solidFill>
                <a:latin typeface="+mn-ea"/>
              </a:endParaRPr>
            </a:p>
          </p:txBody>
        </p:sp>
      </p:grpSp>
      <p:sp>
        <p:nvSpPr>
          <p:cNvPr id="61" name="AutoShape 14"/>
          <p:cNvSpPr>
            <a:spLocks noChangeArrowheads="1"/>
          </p:cNvSpPr>
          <p:nvPr/>
        </p:nvSpPr>
        <p:spPr bwMode="auto">
          <a:xfrm>
            <a:off x="3116796" y="1603400"/>
            <a:ext cx="1764196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400" b="1" dirty="0">
              <a:latin typeface="+mn-ea"/>
            </a:endParaRPr>
          </a:p>
        </p:txBody>
      </p:sp>
      <p:sp>
        <p:nvSpPr>
          <p:cNvPr id="62" name="Text Box 15"/>
          <p:cNvSpPr txBox="1">
            <a:spLocks noChangeArrowheads="1"/>
          </p:cNvSpPr>
          <p:nvPr/>
        </p:nvSpPr>
        <p:spPr bwMode="auto">
          <a:xfrm>
            <a:off x="3512841" y="1700240"/>
            <a:ext cx="936105" cy="307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7" rIns="91436" bIns="45717">
            <a:spAutoFit/>
          </a:bodyPr>
          <a:lstStyle/>
          <a:p>
            <a:pPr algn="l" latinLnBrk="1"/>
            <a:r>
              <a:rPr lang="ko-KR" altLang="en-US" sz="1400" b="1" dirty="0">
                <a:latin typeface="+mn-ea"/>
              </a:rPr>
              <a:t>평가개요</a:t>
            </a:r>
          </a:p>
        </p:txBody>
      </p:sp>
      <p:sp>
        <p:nvSpPr>
          <p:cNvPr id="63" name="AutoShape 20"/>
          <p:cNvSpPr>
            <a:spLocks noChangeArrowheads="1"/>
          </p:cNvSpPr>
          <p:nvPr/>
        </p:nvSpPr>
        <p:spPr bwMode="auto">
          <a:xfrm>
            <a:off x="5277036" y="1592226"/>
            <a:ext cx="1764196" cy="468312"/>
          </a:xfrm>
          <a:prstGeom prst="roundRect">
            <a:avLst>
              <a:gd name="adj" fmla="val 16667"/>
            </a:avLst>
          </a:prstGeom>
          <a:solidFill>
            <a:srgbClr val="8FCBE9"/>
          </a:solidFill>
          <a:ln w="9525" algn="ctr">
            <a:solidFill>
              <a:srgbClr val="57ACD7"/>
            </a:solidFill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endParaRPr lang="ko-KR" altLang="en-US" sz="1400" b="1" dirty="0">
              <a:latin typeface="+mn-ea"/>
            </a:endParaRPr>
          </a:p>
        </p:txBody>
      </p:sp>
      <p:sp>
        <p:nvSpPr>
          <p:cNvPr id="64" name="Text Box 21"/>
          <p:cNvSpPr txBox="1">
            <a:spLocks noChangeArrowheads="1"/>
          </p:cNvSpPr>
          <p:nvPr/>
        </p:nvSpPr>
        <p:spPr bwMode="auto">
          <a:xfrm>
            <a:off x="5529064" y="1665251"/>
            <a:ext cx="1146175" cy="304800"/>
          </a:xfrm>
          <a:prstGeom prst="rect">
            <a:avLst/>
          </a:prstGeom>
          <a:solidFill>
            <a:srgbClr val="8FCBE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 latinLnBrk="1"/>
            <a:r>
              <a:rPr lang="ko-KR" altLang="en-US" sz="1400" b="1" dirty="0">
                <a:latin typeface="+mn-ea"/>
              </a:rPr>
              <a:t>평가결과</a:t>
            </a:r>
          </a:p>
        </p:txBody>
      </p:sp>
      <p:sp>
        <p:nvSpPr>
          <p:cNvPr id="71" name="AutoShape 38"/>
          <p:cNvSpPr>
            <a:spLocks noChangeArrowheads="1"/>
          </p:cNvSpPr>
          <p:nvPr/>
        </p:nvSpPr>
        <p:spPr bwMode="auto">
          <a:xfrm>
            <a:off x="3116796" y="2204864"/>
            <a:ext cx="1764000" cy="5544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공지사항조회</a:t>
            </a:r>
          </a:p>
        </p:txBody>
      </p:sp>
      <p:sp>
        <p:nvSpPr>
          <p:cNvPr id="73" name="AutoShape 38"/>
          <p:cNvSpPr>
            <a:spLocks noChangeArrowheads="1"/>
          </p:cNvSpPr>
          <p:nvPr/>
        </p:nvSpPr>
        <p:spPr bwMode="auto">
          <a:xfrm>
            <a:off x="5277036" y="2204864"/>
            <a:ext cx="1764000" cy="5544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나의 평가결과</a:t>
            </a:r>
          </a:p>
        </p:txBody>
      </p:sp>
      <p:sp>
        <p:nvSpPr>
          <p:cNvPr id="117" name="AutoShape 38"/>
          <p:cNvSpPr>
            <a:spLocks noChangeArrowheads="1"/>
          </p:cNvSpPr>
          <p:nvPr/>
        </p:nvSpPr>
        <p:spPr bwMode="auto">
          <a:xfrm>
            <a:off x="3116796" y="2858208"/>
            <a:ext cx="1764000" cy="5544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>
                <a:latin typeface="+mn-ea"/>
              </a:rPr>
              <a:t>교육활동소개자료등록</a:t>
            </a:r>
          </a:p>
        </p:txBody>
      </p:sp>
      <p:sp>
        <p:nvSpPr>
          <p:cNvPr id="121" name="AutoShape 38"/>
          <p:cNvSpPr>
            <a:spLocks noChangeArrowheads="1"/>
          </p:cNvSpPr>
          <p:nvPr/>
        </p:nvSpPr>
        <p:spPr bwMode="auto">
          <a:xfrm>
            <a:off x="5268794" y="2858208"/>
            <a:ext cx="1764000" cy="554400"/>
          </a:xfrm>
          <a:prstGeom prst="roundRect">
            <a:avLst>
              <a:gd name="adj" fmla="val 16667"/>
            </a:avLst>
          </a:prstGeom>
          <a:solidFill>
            <a:srgbClr val="EAEAEA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91436" tIns="45717" rIns="91436" bIns="45717" anchor="ctr"/>
          <a:lstStyle/>
          <a:p>
            <a:pPr algn="ctr"/>
            <a:r>
              <a:rPr lang="ko-KR" altLang="en-US" sz="1200" dirty="0" err="1">
                <a:latin typeface="+mn-ea"/>
              </a:rPr>
              <a:t>개인합산표</a:t>
            </a:r>
            <a:endParaRPr lang="ko-KR" altLang="en-US" sz="12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90569689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평가개요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공지사항조회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114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학교관리자가 등록 한 공지사항을 조회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공지사항을 클릭하면 아래 부분에 상세 내용이 조회 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공지사항의 상세 내용을 확인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57346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269320"/>
            <a:ext cx="62424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타원 15"/>
          <p:cNvSpPr/>
          <p:nvPr/>
        </p:nvSpPr>
        <p:spPr>
          <a:xfrm>
            <a:off x="5862571" y="16288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955330" y="23071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16496" y="438110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178" y="1666524"/>
            <a:ext cx="611630" cy="19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73283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평가개요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교육활동소개자료등록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115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4662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300" dirty="0">
                <a:latin typeface="+mn-ea"/>
              </a:rPr>
              <a:t>평가참여자가 열람 가능한 교육활동 소개자료를 조회한다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300" dirty="0">
                <a:latin typeface="+mn-ea"/>
              </a:rPr>
              <a:t>교육활동소개자료를 등록할 수 있다</a:t>
            </a:r>
            <a:r>
              <a:rPr lang="en-US" altLang="ko-KR" sz="13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300" dirty="0">
                <a:latin typeface="+mn-ea"/>
              </a:rPr>
              <a:t>업무담당자가 교원능력개발평가 설정을 하고 난 후 개별교원의 고유교원번호가 변경된 경우 동료교원능력개발평가 메뉴를 사용할 수가 없게 되는데 이 경우 교원번호변경요청을 클릭하여 요청할 수 있다</a:t>
            </a:r>
            <a:r>
              <a:rPr lang="en-US" altLang="ko-KR" sz="1300" dirty="0">
                <a:latin typeface="+mn-ea"/>
              </a:rPr>
              <a:t>.</a:t>
            </a:r>
            <a:r>
              <a:rPr lang="ko-KR" altLang="en-US" sz="1300" dirty="0">
                <a:latin typeface="+mn-ea"/>
              </a:rPr>
              <a:t> </a:t>
            </a:r>
            <a:endParaRPr lang="en-US" altLang="ko-KR" sz="1300" dirty="0">
              <a:latin typeface="+mn-ea"/>
            </a:endParaRP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endParaRPr lang="en-US" altLang="ko-KR" sz="13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dirty="0">
                <a:latin typeface="+mn-ea"/>
              </a:rPr>
              <a:t>※ </a:t>
            </a:r>
            <a:r>
              <a:rPr lang="ko-KR" altLang="en-US" sz="1400" dirty="0">
                <a:latin typeface="+mn-ea"/>
              </a:rPr>
              <a:t>변경요청버튼 클릭 후 업무담당교원에게 </a:t>
            </a:r>
            <a:r>
              <a:rPr lang="en-US" altLang="ko-KR" sz="1400" dirty="0">
                <a:latin typeface="+mn-ea"/>
              </a:rPr>
              <a:t>‘</a:t>
            </a:r>
            <a:r>
              <a:rPr lang="ko-KR" altLang="en-US" sz="1400" dirty="0">
                <a:latin typeface="+mn-ea"/>
              </a:rPr>
              <a:t>교원기초자료설정</a:t>
            </a:r>
            <a:r>
              <a:rPr lang="en-US" altLang="ko-KR" sz="1400" dirty="0">
                <a:latin typeface="+mn-ea"/>
              </a:rPr>
              <a:t>’</a:t>
            </a:r>
            <a:r>
              <a:rPr lang="ko-KR" altLang="en-US" sz="1400" dirty="0">
                <a:latin typeface="+mn-ea"/>
              </a:rPr>
              <a:t>에서 사용자변환을 요청한다</a:t>
            </a:r>
            <a:r>
              <a:rPr lang="en-US" altLang="ko-KR" sz="1400" dirty="0">
                <a:latin typeface="+mn-ea"/>
              </a:rPr>
              <a:t>.</a:t>
            </a:r>
            <a:endParaRPr lang="en-US" altLang="ko-KR" sz="1300" dirty="0">
              <a:latin typeface="+mn-ea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1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68" y="1223847"/>
            <a:ext cx="6231140" cy="5013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타원 13"/>
          <p:cNvSpPr/>
          <p:nvPr/>
        </p:nvSpPr>
        <p:spPr>
          <a:xfrm>
            <a:off x="4524946" y="153879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231382" y="294094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179657" y="154089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52747047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나의평가결과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116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평가지 별로 선택하여 </a:t>
            </a:r>
            <a:r>
              <a:rPr lang="ko-KR" altLang="en-US" sz="1200" dirty="0" err="1">
                <a:latin typeface="+mn-ea"/>
              </a:rPr>
              <a:t>나의평가결과를</a:t>
            </a:r>
            <a:r>
              <a:rPr lang="ko-KR" altLang="en-US" sz="1200" dirty="0">
                <a:latin typeface="+mn-ea"/>
              </a:rPr>
              <a:t> 열람할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체크리스트문항을 엑셀로 다운로드 받을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err="1">
                <a:latin typeface="+mn-ea"/>
              </a:rPr>
              <a:t>자유서술식문항을</a:t>
            </a:r>
            <a:r>
              <a:rPr lang="ko-KR" altLang="en-US" sz="1200" dirty="0">
                <a:latin typeface="+mn-ea"/>
              </a:rPr>
              <a:t> 엑셀로 다운로드 받을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본인의 평가결과분석자료</a:t>
            </a:r>
            <a:r>
              <a:rPr lang="en-US" altLang="ko-KR" sz="1200" dirty="0">
                <a:latin typeface="+mn-ea"/>
              </a:rPr>
              <a:t>(</a:t>
            </a:r>
            <a:r>
              <a:rPr lang="ko-KR" altLang="en-US" sz="1200" dirty="0" err="1">
                <a:latin typeface="+mn-ea"/>
              </a:rPr>
              <a:t>점수별통계</a:t>
            </a:r>
            <a:r>
              <a:rPr lang="en-US" altLang="ko-KR" sz="1200" dirty="0">
                <a:latin typeface="+mn-ea"/>
              </a:rPr>
              <a:t>)</a:t>
            </a:r>
            <a:r>
              <a:rPr lang="ko-KR" altLang="en-US" sz="1200" dirty="0">
                <a:latin typeface="+mn-ea"/>
              </a:rPr>
              <a:t>를 확인할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학교 관리자의 </a:t>
            </a:r>
            <a:r>
              <a:rPr lang="ko-KR" altLang="en-US" sz="1200" dirty="0" err="1">
                <a:latin typeface="+mn-ea"/>
              </a:rPr>
              <a:t>원자료열람</a:t>
            </a:r>
            <a:r>
              <a:rPr lang="ko-KR" altLang="en-US" sz="1200" dirty="0">
                <a:latin typeface="+mn-ea"/>
              </a:rPr>
              <a:t> 관리에서 승인 처리가 되면 해당 버튼이 나타나며 버튼을 클릭하면 </a:t>
            </a:r>
            <a:r>
              <a:rPr lang="ko-KR" altLang="en-US" sz="1200" dirty="0" err="1">
                <a:latin typeface="+mn-ea"/>
              </a:rPr>
              <a:t>원자료를</a:t>
            </a:r>
            <a:r>
              <a:rPr lang="ko-KR" altLang="en-US" sz="1200" dirty="0">
                <a:latin typeface="+mn-ea"/>
              </a:rPr>
              <a:t> 확인 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err="1">
                <a:latin typeface="+mn-ea"/>
              </a:rPr>
              <a:t>자율서술식문항을</a:t>
            </a:r>
            <a:r>
              <a:rPr lang="ko-KR" altLang="en-US" sz="1200" dirty="0">
                <a:latin typeface="+mn-ea"/>
              </a:rPr>
              <a:t> 조회할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개별교원특색교육활동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체크리스트 응답결과를 확인할 수 있다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개별교원특색교육활동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서술형 응답결과를 확인할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23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25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31" y="1211846"/>
            <a:ext cx="6245935" cy="5063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타원 26"/>
          <p:cNvSpPr/>
          <p:nvPr/>
        </p:nvSpPr>
        <p:spPr>
          <a:xfrm>
            <a:off x="5804280" y="151194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974454" y="185447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2214589" y="184482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>
                <a:latin typeface="+mn-ea"/>
              </a:rPr>
              <a:t>3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582741" y="185447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4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5742981" y="209028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5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376274" y="2239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6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2774654" y="2239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7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502846" y="223978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latin typeface="+mn-ea"/>
              </a:rPr>
              <a:t>8</a:t>
            </a:r>
            <a:endParaRPr kumimoji="0" lang="ko-KR" altLang="en-US" sz="1200" b="1" dirty="0">
              <a:latin typeface="+mn-ea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82" y="1637205"/>
            <a:ext cx="611630" cy="19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6396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나의평가결과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원자료열람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117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err="1">
                <a:latin typeface="+mn-ea"/>
              </a:rPr>
              <a:t>나의평가결과에서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err="1">
                <a:latin typeface="+mn-ea"/>
              </a:rPr>
              <a:t>원자료열람</a:t>
            </a:r>
            <a:r>
              <a:rPr lang="ko-KR" altLang="en-US" sz="1200" dirty="0">
                <a:latin typeface="+mn-ea"/>
              </a:rPr>
              <a:t> 버튼을 클릭 하면 해당 </a:t>
            </a:r>
            <a:r>
              <a:rPr lang="ko-KR" altLang="en-US" sz="1200" dirty="0" err="1">
                <a:latin typeface="+mn-ea"/>
              </a:rPr>
              <a:t>평가지에</a:t>
            </a:r>
            <a:r>
              <a:rPr lang="ko-KR" altLang="en-US" sz="1200" dirty="0">
                <a:latin typeface="+mn-ea"/>
              </a:rPr>
              <a:t> 대하여 </a:t>
            </a:r>
            <a:r>
              <a:rPr lang="ko-KR" altLang="en-US" sz="1200" dirty="0" err="1">
                <a:latin typeface="+mn-ea"/>
              </a:rPr>
              <a:t>원자료를</a:t>
            </a:r>
            <a:r>
              <a:rPr lang="ko-KR" altLang="en-US" sz="1200" dirty="0">
                <a:latin typeface="+mn-ea"/>
              </a:rPr>
              <a:t> 확인 할 수 있다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5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03" y="1222878"/>
            <a:ext cx="6258171" cy="5014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타원 23"/>
          <p:cNvSpPr/>
          <p:nvPr/>
        </p:nvSpPr>
        <p:spPr>
          <a:xfrm>
            <a:off x="1584623" y="126876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23552170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평가결과</a:t>
            </a:r>
            <a:r>
              <a: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개인별합산표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j-cs"/>
            </a:endParaRPr>
          </a:p>
        </p:txBody>
      </p: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latin typeface="+mn-ea"/>
              </a:rPr>
              <a:pPr algn="ctr">
                <a:defRPr/>
              </a:pPr>
              <a:t>118</a:t>
            </a:fld>
            <a:endParaRPr lang="ko-KR" altLang="en-US" sz="1100" dirty="0">
              <a:latin typeface="+mn-ea"/>
            </a:endParaRPr>
          </a:p>
        </p:txBody>
      </p:sp>
      <p:sp>
        <p:nvSpPr>
          <p:cNvPr id="59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lvl="0" indent="-92075">
              <a:defRPr/>
            </a:pPr>
            <a:endParaRPr lang="en-US" altLang="ko-KR" dirty="0">
              <a:latin typeface="+mn-e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자신의 성명이 나타나며 조회버튼클릭 시 </a:t>
            </a:r>
            <a:r>
              <a:rPr lang="ko-KR" altLang="en-US" sz="1200" dirty="0" err="1">
                <a:latin typeface="+mn-ea"/>
              </a:rPr>
              <a:t>개인합산표가</a:t>
            </a:r>
            <a:r>
              <a:rPr lang="ko-KR" altLang="en-US" sz="1200" dirty="0">
                <a:latin typeface="+mn-ea"/>
              </a:rPr>
              <a:t> 조회된다</a:t>
            </a:r>
            <a:r>
              <a:rPr lang="en-US" altLang="ko-KR" sz="1200" dirty="0">
                <a:latin typeface="+mn-ea"/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>
                <a:latin typeface="+mn-ea"/>
              </a:rPr>
              <a:t>교원 자신의 종합결과표를 엑셀파일로 다운로드 가능하다</a:t>
            </a:r>
            <a:r>
              <a:rPr lang="en-US" altLang="ko-KR" sz="1200" dirty="0">
                <a:latin typeface="+mn-ea"/>
              </a:rPr>
              <a:t>.</a:t>
            </a:r>
          </a:p>
        </p:txBody>
      </p:sp>
      <p:pic>
        <p:nvPicPr>
          <p:cNvPr id="17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844327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992366" y="853338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kumimoji="0" lang="ko-KR" altLang="en-US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화면기능설명</a:t>
            </a:r>
            <a:endParaRPr kumimoji="0" lang="ko-KR" b="1" dirty="0">
              <a:solidFill>
                <a:schemeClr val="bg1"/>
              </a:solidFill>
              <a:latin typeface="+mn-ea"/>
              <a:cs typeface="굴림" pitchFamily="50" charset="-127"/>
            </a:endParaRPr>
          </a:p>
        </p:txBody>
      </p:sp>
      <p:pic>
        <p:nvPicPr>
          <p:cNvPr id="19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835718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32520" y="836712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+mn-ea"/>
                <a:cs typeface="굴림" pitchFamily="50" charset="-127"/>
              </a:rPr>
              <a:t> 화      면</a:t>
            </a:r>
            <a:endParaRPr lang="ko-KR" altLang="en-US" sz="2000" b="1" dirty="0">
              <a:latin typeface="+mn-ea"/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5D4D1C0-4C21-4064-9BE7-6BDB68061F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084" y="1222620"/>
            <a:ext cx="6236016" cy="5014692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5617071" y="162880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1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254811" y="209748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latin typeface="+mn-ea"/>
              </a:rPr>
              <a:t>2</a:t>
            </a:r>
            <a:endParaRPr kumimoji="0"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5525078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6"/>
          <p:cNvSpPr txBox="1"/>
          <p:nvPr/>
        </p:nvSpPr>
        <p:spPr>
          <a:xfrm>
            <a:off x="1928664" y="2852936"/>
            <a:ext cx="3283263" cy="1550355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1. 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업무흐름도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학생의견</a:t>
            </a: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/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만족도 조사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3.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학부모만족도 조사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5" name="그림 4" descr="바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0632" y="1628800"/>
            <a:ext cx="6769523" cy="886872"/>
          </a:xfrm>
          <a:prstGeom prst="rect">
            <a:avLst/>
          </a:prstGeom>
        </p:spPr>
      </p:pic>
      <p:sp>
        <p:nvSpPr>
          <p:cNvPr id="7" name="제목 3"/>
          <p:cNvSpPr txBox="1">
            <a:spLocks/>
          </p:cNvSpPr>
          <p:nvPr/>
        </p:nvSpPr>
        <p:spPr>
          <a:xfrm>
            <a:off x="1781154" y="1642026"/>
            <a:ext cx="6769522" cy="785813"/>
          </a:xfrm>
          <a:prstGeom prst="rect">
            <a:avLst/>
          </a:prstGeom>
        </p:spPr>
        <p:txBody>
          <a:bodyPr anchor="ctr"/>
          <a:lstStyle/>
          <a:p>
            <a:pPr lvl="0">
              <a:spcBef>
                <a:spcPct val="0"/>
              </a:spcBef>
            </a:pP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Ⅴ. 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학생의견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/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j-cs"/>
              </a:rPr>
              <a:t>만족도 학부모만족도조사</a:t>
            </a: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+mj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5CB56E5-DB30-7B17-A6BF-4343DE4EA9E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3789040"/>
            <a:ext cx="4044543" cy="237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855910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110"/>
          <p:cNvGrpSpPr/>
          <p:nvPr/>
        </p:nvGrpSpPr>
        <p:grpSpPr>
          <a:xfrm>
            <a:off x="200473" y="836711"/>
            <a:ext cx="9505055" cy="5472611"/>
            <a:chOff x="2538413" y="3316288"/>
            <a:chExt cx="11604914" cy="1965760"/>
          </a:xfrm>
        </p:grpSpPr>
        <p:sp>
          <p:nvSpPr>
            <p:cNvPr id="27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8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120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업무흐름도</a:t>
            </a:r>
          </a:p>
        </p:txBody>
      </p:sp>
      <p:grpSp>
        <p:nvGrpSpPr>
          <p:cNvPr id="49" name="그룹 48"/>
          <p:cNvGrpSpPr/>
          <p:nvPr/>
        </p:nvGrpSpPr>
        <p:grpSpPr>
          <a:xfrm>
            <a:off x="344488" y="2060848"/>
            <a:ext cx="4152208" cy="2592288"/>
            <a:chOff x="344488" y="1196752"/>
            <a:chExt cx="4152208" cy="2592288"/>
          </a:xfrm>
        </p:grpSpPr>
        <p:grpSp>
          <p:nvGrpSpPr>
            <p:cNvPr id="46" name="그룹 45"/>
            <p:cNvGrpSpPr/>
            <p:nvPr/>
          </p:nvGrpSpPr>
          <p:grpSpPr>
            <a:xfrm>
              <a:off x="596335" y="1373347"/>
              <a:ext cx="3900361" cy="2415693"/>
              <a:chOff x="596335" y="1373347"/>
              <a:chExt cx="3900361" cy="2415693"/>
            </a:xfrm>
          </p:grpSpPr>
          <p:sp>
            <p:nvSpPr>
              <p:cNvPr id="40" name="AutoShape 428"/>
              <p:cNvSpPr>
                <a:spLocks noChangeArrowheads="1"/>
              </p:cNvSpPr>
              <p:nvPr/>
            </p:nvSpPr>
            <p:spPr bwMode="auto">
              <a:xfrm>
                <a:off x="632520" y="1875987"/>
                <a:ext cx="3792384" cy="1913053"/>
              </a:xfrm>
              <a:prstGeom prst="roundRect">
                <a:avLst>
                  <a:gd name="adj" fmla="val 11378"/>
                </a:avLst>
              </a:prstGeom>
              <a:solidFill>
                <a:schemeClr val="bg1">
                  <a:lumMod val="95000"/>
                </a:schemeClr>
              </a:solidFill>
              <a:ln w="12700" algn="ctr">
                <a:solidFill>
                  <a:srgbClr val="6AA2D0"/>
                </a:solidFill>
                <a:round/>
                <a:headEnd/>
                <a:tailEnd/>
              </a:ln>
              <a:effectLst/>
            </p:spPr>
            <p:txBody>
              <a:bodyPr wrap="none" lIns="54000" tIns="36000" rIns="36000" bIns="36000" anchor="ctr"/>
              <a:lstStyle/>
              <a:p>
                <a:pPr>
                  <a:lnSpc>
                    <a:spcPct val="150000"/>
                  </a:lnSpc>
                  <a:buFontTx/>
                  <a:buChar char="•"/>
                </a:pPr>
                <a:r>
                  <a:rPr lang="ko-KR" altLang="en-US" sz="1400" dirty="0">
                    <a:solidFill>
                      <a:prstClr val="black"/>
                    </a:solidFill>
                  </a:rPr>
                  <a:t> 학생</a:t>
                </a:r>
                <a:r>
                  <a:rPr lang="en-US" altLang="ko-KR" sz="1400" dirty="0">
                    <a:solidFill>
                      <a:prstClr val="black"/>
                    </a:solidFill>
                  </a:rPr>
                  <a:t>/</a:t>
                </a:r>
                <a:r>
                  <a:rPr lang="ko-KR" altLang="en-US" sz="1400" dirty="0">
                    <a:solidFill>
                      <a:prstClr val="black"/>
                    </a:solidFill>
                  </a:rPr>
                  <a:t>학부모 개인별 본인확인번호 발급</a:t>
                </a:r>
                <a:endParaRPr lang="en-US" altLang="ko-KR" sz="1400" dirty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41" name="Group 369"/>
              <p:cNvGrpSpPr>
                <a:grpSpLocks/>
              </p:cNvGrpSpPr>
              <p:nvPr/>
            </p:nvGrpSpPr>
            <p:grpSpPr bwMode="auto">
              <a:xfrm>
                <a:off x="596335" y="1373347"/>
                <a:ext cx="3900361" cy="439738"/>
                <a:chOff x="-231" y="1514"/>
                <a:chExt cx="1731" cy="277"/>
              </a:xfrm>
            </p:grpSpPr>
            <p:pic>
              <p:nvPicPr>
                <p:cNvPr id="42" name="Picture 113" descr="wkdxjd000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gray">
                <a:xfrm>
                  <a:off x="-231" y="1514"/>
                  <a:ext cx="1731" cy="2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43" name="Rectangle 95"/>
                <p:cNvSpPr>
                  <a:spLocks noChangeArrowheads="1"/>
                </p:cNvSpPr>
                <p:nvPr/>
              </p:nvSpPr>
              <p:spPr bwMode="auto">
                <a:xfrm>
                  <a:off x="117" y="1574"/>
                  <a:ext cx="1036" cy="136"/>
                </a:xfrm>
                <a:prstGeom prst="rect">
                  <a:avLst/>
                </a:prstGeom>
                <a:noFill/>
                <a:ln w="57150" algn="ctr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>
                  <a:spAutoFit/>
                </a:bodyPr>
                <a:lstStyle/>
                <a:p>
                  <a:pPr algn="ctr" defTabSz="757238"/>
                  <a:r>
                    <a:rPr lang="ko-KR" altLang="en-US" sz="1400" dirty="0">
                      <a:solidFill>
                        <a:prstClr val="white"/>
                      </a:solidFill>
                    </a:rPr>
                    <a:t>학교별 교원능력평가 관리자</a:t>
                  </a:r>
                  <a:endParaRPr lang="en-US" altLang="ko-KR" sz="1400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44" name="AutoShape 411"/>
              <p:cNvSpPr>
                <a:spLocks noChangeArrowheads="1"/>
              </p:cNvSpPr>
              <p:nvPr/>
            </p:nvSpPr>
            <p:spPr bwMode="auto">
              <a:xfrm>
                <a:off x="626708" y="1812824"/>
                <a:ext cx="3826957" cy="269875"/>
              </a:xfrm>
              <a:prstGeom prst="roundRect">
                <a:avLst>
                  <a:gd name="adj" fmla="val 14343"/>
                </a:avLst>
              </a:prstGeom>
              <a:solidFill>
                <a:schemeClr val="accent1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altLang="ko-KR" sz="1200" b="1" dirty="0">
                    <a:solidFill>
                      <a:prstClr val="white"/>
                    </a:solidFill>
                  </a:rPr>
                  <a:t>(</a:t>
                </a:r>
                <a:r>
                  <a:rPr lang="ko-KR" altLang="en-US" sz="1200" b="1" dirty="0">
                    <a:solidFill>
                      <a:prstClr val="white"/>
                    </a:solidFill>
                  </a:rPr>
                  <a:t>학교</a:t>
                </a:r>
                <a:r>
                  <a:rPr lang="en-US" altLang="ko-KR" sz="1200" b="1" dirty="0">
                    <a:solidFill>
                      <a:prstClr val="white"/>
                    </a:solidFill>
                  </a:rPr>
                  <a:t>)</a:t>
                </a:r>
                <a:r>
                  <a:rPr lang="ko-KR" altLang="en-US" sz="1200" b="1" dirty="0">
                    <a:solidFill>
                      <a:prstClr val="white"/>
                    </a:solidFill>
                  </a:rPr>
                  <a:t>교원능력개발평가관리시스템</a:t>
                </a:r>
              </a:p>
            </p:txBody>
          </p:sp>
        </p:grpSp>
        <p:pic>
          <p:nvPicPr>
            <p:cNvPr id="47" name="Picture 70" descr="Administrator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88" y="1196752"/>
              <a:ext cx="504055" cy="532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7" name="그룹 76"/>
          <p:cNvGrpSpPr/>
          <p:nvPr/>
        </p:nvGrpSpPr>
        <p:grpSpPr>
          <a:xfrm>
            <a:off x="5764504" y="2167499"/>
            <a:ext cx="3869016" cy="2557645"/>
            <a:chOff x="5951139" y="1303403"/>
            <a:chExt cx="2902053" cy="2557645"/>
          </a:xfrm>
        </p:grpSpPr>
        <p:sp>
          <p:nvSpPr>
            <p:cNvPr id="66" name="AutoShape 428"/>
            <p:cNvSpPr>
              <a:spLocks noChangeArrowheads="1"/>
            </p:cNvSpPr>
            <p:nvPr/>
          </p:nvSpPr>
          <p:spPr bwMode="auto">
            <a:xfrm>
              <a:off x="5998641" y="1844823"/>
              <a:ext cx="2800993" cy="2016225"/>
            </a:xfrm>
            <a:prstGeom prst="roundRect">
              <a:avLst>
                <a:gd name="adj" fmla="val 11378"/>
              </a:avLst>
            </a:prstGeom>
            <a:solidFill>
              <a:schemeClr val="bg1">
                <a:lumMod val="95000"/>
              </a:schemeClr>
            </a:solidFill>
            <a:ln w="12700" algn="ctr">
              <a:solidFill>
                <a:srgbClr val="6AA2D0"/>
              </a:solidFill>
              <a:round/>
              <a:headEnd/>
              <a:tailEnd/>
            </a:ln>
            <a:effectLst/>
          </p:spPr>
          <p:txBody>
            <a:bodyPr wrap="none" lIns="54000" tIns="36000" rIns="36000" bIns="36000" anchor="ctr"/>
            <a:lstStyle/>
            <a:p>
              <a:pPr>
                <a:lnSpc>
                  <a:spcPct val="150000"/>
                </a:lnSpc>
                <a:buFontTx/>
                <a:buChar char="•"/>
              </a:pPr>
              <a:r>
                <a:rPr lang="ko-KR" altLang="en-US" sz="1400" dirty="0">
                  <a:solidFill>
                    <a:prstClr val="black"/>
                  </a:solidFill>
                </a:rPr>
                <a:t>학부모</a:t>
              </a:r>
              <a:endParaRPr lang="en-US" altLang="ko-KR" sz="1400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>
                  <a:solidFill>
                    <a:prstClr val="black"/>
                  </a:solidFill>
                </a:rPr>
                <a:t>    - </a:t>
              </a:r>
              <a:r>
                <a:rPr lang="ko-KR" altLang="en-US" sz="1400" dirty="0">
                  <a:solidFill>
                    <a:prstClr val="black"/>
                  </a:solidFill>
                </a:rPr>
                <a:t>자녀정보 </a:t>
              </a:r>
              <a:r>
                <a:rPr lang="en-US" altLang="ko-KR" sz="1400" dirty="0">
                  <a:solidFill>
                    <a:prstClr val="black"/>
                  </a:solidFill>
                </a:rPr>
                <a:t>+ </a:t>
              </a:r>
              <a:r>
                <a:rPr lang="ko-KR" altLang="en-US" sz="1400" dirty="0">
                  <a:solidFill>
                    <a:prstClr val="black"/>
                  </a:solidFill>
                </a:rPr>
                <a:t>학부모본인확인번호</a:t>
              </a:r>
              <a:endParaRPr lang="en-US" altLang="ko-KR" sz="1400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Tx/>
                <a:buChar char="•"/>
              </a:pPr>
              <a:r>
                <a:rPr lang="ko-KR" altLang="en-US" sz="1400" dirty="0">
                  <a:solidFill>
                    <a:prstClr val="black"/>
                  </a:solidFill>
                </a:rPr>
                <a:t>학생</a:t>
              </a:r>
              <a:endParaRPr lang="en-US" altLang="ko-KR" sz="1400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>
                  <a:solidFill>
                    <a:prstClr val="black"/>
                  </a:solidFill>
                </a:rPr>
                <a:t>    - </a:t>
              </a:r>
              <a:r>
                <a:rPr lang="ko-KR" altLang="en-US" sz="1400" dirty="0">
                  <a:solidFill>
                    <a:prstClr val="black"/>
                  </a:solidFill>
                </a:rPr>
                <a:t>본인정보 </a:t>
              </a:r>
              <a:r>
                <a:rPr lang="en-US" altLang="ko-KR" sz="1400" dirty="0">
                  <a:solidFill>
                    <a:prstClr val="black"/>
                  </a:solidFill>
                </a:rPr>
                <a:t>+ </a:t>
              </a:r>
              <a:r>
                <a:rPr lang="ko-KR" altLang="en-US" sz="1400" dirty="0">
                  <a:solidFill>
                    <a:prstClr val="black"/>
                  </a:solidFill>
                </a:rPr>
                <a:t>학생본인확인번호</a:t>
              </a:r>
              <a:endParaRPr lang="en-US" altLang="ko-KR" sz="1400" dirty="0">
                <a:solidFill>
                  <a:prstClr val="black"/>
                </a:solidFill>
              </a:endParaRPr>
            </a:p>
          </p:txBody>
        </p:sp>
        <p:grpSp>
          <p:nvGrpSpPr>
            <p:cNvPr id="56" name="Group 369"/>
            <p:cNvGrpSpPr>
              <a:grpSpLocks/>
            </p:cNvGrpSpPr>
            <p:nvPr/>
          </p:nvGrpSpPr>
          <p:grpSpPr bwMode="auto">
            <a:xfrm>
              <a:off x="5951139" y="1303403"/>
              <a:ext cx="2902053" cy="439738"/>
              <a:chOff x="-231" y="1514"/>
              <a:chExt cx="1731" cy="277"/>
            </a:xfrm>
          </p:grpSpPr>
          <p:pic>
            <p:nvPicPr>
              <p:cNvPr id="57" name="Picture 113" descr="wkdxjd000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-231" y="1514"/>
                <a:ext cx="1731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8" name="Rectangle 95"/>
              <p:cNvSpPr>
                <a:spLocks noChangeArrowheads="1"/>
              </p:cNvSpPr>
              <p:nvPr/>
            </p:nvSpPr>
            <p:spPr bwMode="auto">
              <a:xfrm>
                <a:off x="418" y="1574"/>
                <a:ext cx="433" cy="136"/>
              </a:xfrm>
              <a:prstGeom prst="rect">
                <a:avLst/>
              </a:prstGeom>
              <a:noFill/>
              <a:ln w="5715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>
                <a:spAutoFit/>
              </a:bodyPr>
              <a:lstStyle/>
              <a:p>
                <a:pPr algn="ctr" defTabSz="757238"/>
                <a:r>
                  <a:rPr lang="ko-KR" altLang="en-US" sz="1400" dirty="0">
                    <a:solidFill>
                      <a:prstClr val="white"/>
                    </a:solidFill>
                  </a:rPr>
                  <a:t>학생</a:t>
                </a:r>
                <a:r>
                  <a:rPr lang="en-US" altLang="ko-KR" sz="1400" dirty="0">
                    <a:solidFill>
                      <a:prstClr val="white"/>
                    </a:solidFill>
                  </a:rPr>
                  <a:t>/</a:t>
                </a:r>
                <a:r>
                  <a:rPr lang="ko-KR" altLang="en-US" sz="1400" dirty="0">
                    <a:solidFill>
                      <a:prstClr val="white"/>
                    </a:solidFill>
                  </a:rPr>
                  <a:t>학부모</a:t>
                </a:r>
                <a:endParaRPr lang="en-US" altLang="ko-KR" sz="14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AutoShape 411"/>
            <p:cNvSpPr>
              <a:spLocks noChangeArrowheads="1"/>
            </p:cNvSpPr>
            <p:nvPr/>
          </p:nvSpPr>
          <p:spPr bwMode="auto">
            <a:xfrm>
              <a:off x="5981512" y="1771455"/>
              <a:ext cx="2841255" cy="269875"/>
            </a:xfrm>
            <a:prstGeom prst="roundRect">
              <a:avLst>
                <a:gd name="adj" fmla="val 14343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ko-KR" altLang="en-US" sz="1200" b="1" dirty="0">
                  <a:solidFill>
                    <a:prstClr val="white"/>
                  </a:solidFill>
                </a:rPr>
                <a:t>학생</a:t>
              </a:r>
              <a:r>
                <a:rPr lang="en-US" altLang="ko-KR" sz="1200" b="1" dirty="0">
                  <a:solidFill>
                    <a:prstClr val="white"/>
                  </a:solidFill>
                </a:rPr>
                <a:t>/</a:t>
              </a:r>
              <a:r>
                <a:rPr lang="ko-KR" altLang="en-US" sz="1200" b="1" dirty="0">
                  <a:solidFill>
                    <a:prstClr val="white"/>
                  </a:solidFill>
                </a:rPr>
                <a:t>학부모 참여 통합서비스</a:t>
              </a:r>
            </a:p>
          </p:txBody>
        </p:sp>
      </p:grpSp>
      <p:sp>
        <p:nvSpPr>
          <p:cNvPr id="71" name="오른쪽 화살표 70"/>
          <p:cNvSpPr/>
          <p:nvPr/>
        </p:nvSpPr>
        <p:spPr>
          <a:xfrm>
            <a:off x="4720102" y="3262385"/>
            <a:ext cx="915414" cy="401783"/>
          </a:xfrm>
          <a:prstGeom prst="rightArrow">
            <a:avLst>
              <a:gd name="adj1" fmla="val 64035"/>
              <a:gd name="adj2" fmla="val 7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2" name="오른쪽 화살표 71"/>
          <p:cNvSpPr/>
          <p:nvPr/>
        </p:nvSpPr>
        <p:spPr>
          <a:xfrm rot="10800000">
            <a:off x="4592961" y="3747296"/>
            <a:ext cx="915414" cy="401783"/>
          </a:xfrm>
          <a:prstGeom prst="rightArrow">
            <a:avLst>
              <a:gd name="adj1" fmla="val 64035"/>
              <a:gd name="adj2" fmla="val 7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813474" y="3313516"/>
            <a:ext cx="51809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>
                <a:solidFill>
                  <a:prstClr val="white"/>
                </a:solidFill>
              </a:rPr>
              <a:t>평가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0297" y="3788911"/>
            <a:ext cx="51809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>
                <a:solidFill>
                  <a:prstClr val="white"/>
                </a:solidFill>
              </a:rPr>
              <a:t>결과</a:t>
            </a:r>
          </a:p>
        </p:txBody>
      </p:sp>
      <p:grpSp>
        <p:nvGrpSpPr>
          <p:cNvPr id="76" name="그룹 75"/>
          <p:cNvGrpSpPr/>
          <p:nvPr/>
        </p:nvGrpSpPr>
        <p:grpSpPr>
          <a:xfrm>
            <a:off x="5745087" y="1975380"/>
            <a:ext cx="695629" cy="534022"/>
            <a:chOff x="5931723" y="1111284"/>
            <a:chExt cx="636180" cy="534022"/>
          </a:xfrm>
        </p:grpSpPr>
        <p:pic>
          <p:nvPicPr>
            <p:cNvPr id="69" name="Picture 64" descr="User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931723" y="1222120"/>
              <a:ext cx="388832" cy="4231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" name="Picture 70" descr="Administrator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111743" y="1111284"/>
              <a:ext cx="456160" cy="498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116411977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121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2.1 </a:t>
              </a:r>
              <a:r>
                <a:rPr lang="ko-KR" altLang="en-US" b="1" dirty="0">
                  <a:solidFill>
                    <a:srgbClr val="080808"/>
                  </a:solidFill>
                </a:rPr>
                <a:t>로그인 절차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847019" y="1277379"/>
            <a:ext cx="8161045" cy="2462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♧ 학생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학부모 참여통합 서비스에서 학생의견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만족도조사 실시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(</a:t>
            </a:r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초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4~</a:t>
            </a:r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고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3)</a:t>
            </a:r>
            <a:endParaRPr lang="ko-KR" altLang="en-US" sz="16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1018148" y="3645604"/>
            <a:ext cx="2466138" cy="21544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b="1" dirty="0">
                <a:solidFill>
                  <a:prstClr val="black"/>
                </a:solidFill>
                <a:cs typeface="굴림" pitchFamily="50" charset="-127"/>
              </a:rPr>
              <a:t>[http://www.eduro.go.kr]</a:t>
            </a:r>
            <a:endParaRPr lang="ko-KR" altLang="en-US" sz="1400" b="1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1" name="오른쪽 화살표 10"/>
          <p:cNvSpPr/>
          <p:nvPr/>
        </p:nvSpPr>
        <p:spPr>
          <a:xfrm>
            <a:off x="4572857" y="2198011"/>
            <a:ext cx="679622" cy="494270"/>
          </a:xfrm>
          <a:prstGeom prst="rightArrow">
            <a:avLst>
              <a:gd name="adj1" fmla="val 50000"/>
              <a:gd name="adj2" fmla="val 58572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4001421" y="2803271"/>
            <a:ext cx="1794749" cy="18466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교원능력개발평가 선택</a:t>
            </a:r>
          </a:p>
        </p:txBody>
      </p:sp>
      <p:sp>
        <p:nvSpPr>
          <p:cNvPr id="18" name="오른쪽 화살표 17"/>
          <p:cNvSpPr/>
          <p:nvPr/>
        </p:nvSpPr>
        <p:spPr>
          <a:xfrm rot="10800000">
            <a:off x="4601688" y="4883631"/>
            <a:ext cx="679622" cy="494270"/>
          </a:xfrm>
          <a:prstGeom prst="rightArrow">
            <a:avLst>
              <a:gd name="adj1" fmla="val 50000"/>
              <a:gd name="adj2" fmla="val 58572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3946759" y="5476582"/>
            <a:ext cx="1937233" cy="18466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학적 확인 후 조사 실시</a:t>
            </a: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69224" y="3699031"/>
            <a:ext cx="2307471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시도 선택 후 학생의견</a:t>
            </a:r>
            <a:r>
              <a:rPr lang="en-US" altLang="ko-KR" sz="1200" b="1" dirty="0">
                <a:solidFill>
                  <a:prstClr val="black"/>
                </a:solidFill>
                <a:cs typeface="굴림" pitchFamily="50" charset="-127"/>
              </a:rPr>
              <a:t>/</a:t>
            </a:r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만족도</a:t>
            </a:r>
            <a:endParaRPr lang="en-US" altLang="ko-KR" sz="1200" b="1" dirty="0">
              <a:solidFill>
                <a:prstClr val="black"/>
              </a:solidFill>
              <a:cs typeface="굴림" pitchFamily="50" charset="-127"/>
            </a:endParaRPr>
          </a:p>
          <a:p>
            <a:pPr algn="ctr"/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조사 배너 클릭</a:t>
            </a:r>
          </a:p>
        </p:txBody>
      </p:sp>
      <p:sp>
        <p:nvSpPr>
          <p:cNvPr id="20" name="오른쪽 화살표 19"/>
          <p:cNvSpPr/>
          <p:nvPr/>
        </p:nvSpPr>
        <p:spPr>
          <a:xfrm rot="5400000">
            <a:off x="6472377" y="3637816"/>
            <a:ext cx="479853" cy="494270"/>
          </a:xfrm>
          <a:prstGeom prst="rightArrow">
            <a:avLst>
              <a:gd name="adj1" fmla="val 50000"/>
              <a:gd name="adj2" fmla="val 58572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50" y="1667750"/>
            <a:ext cx="3093676" cy="190526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직사각형 8"/>
          <p:cNvSpPr/>
          <p:nvPr/>
        </p:nvSpPr>
        <p:spPr bwMode="auto">
          <a:xfrm>
            <a:off x="1825546" y="2226138"/>
            <a:ext cx="877788" cy="811145"/>
          </a:xfrm>
          <a:prstGeom prst="rect">
            <a:avLst/>
          </a:prstGeom>
          <a:noFill/>
          <a:ln w="15875" algn="ctr">
            <a:solidFill>
              <a:schemeClr val="accent6">
                <a:lumMod val="75000"/>
              </a:schemeClr>
            </a:solidFill>
            <a:prstDash val="sys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latin typeface="산돌고딕B" pitchFamily="18" charset="-127"/>
              <a:ea typeface="산돌고딕B" pitchFamily="18" charset="-127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112" y="1667750"/>
            <a:ext cx="2714051" cy="1858968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949" y="1769091"/>
            <a:ext cx="1612427" cy="110467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3" name="직사각형 32"/>
          <p:cNvSpPr/>
          <p:nvPr/>
        </p:nvSpPr>
        <p:spPr bwMode="auto">
          <a:xfrm>
            <a:off x="6124880" y="2542286"/>
            <a:ext cx="396000" cy="202250"/>
          </a:xfrm>
          <a:prstGeom prst="rect">
            <a:avLst/>
          </a:prstGeom>
          <a:noFill/>
          <a:ln w="15875" algn="ctr">
            <a:solidFill>
              <a:schemeClr val="accent6">
                <a:lumMod val="75000"/>
              </a:schemeClr>
            </a:solidFill>
            <a:prstDash val="sys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8296581" y="2370148"/>
            <a:ext cx="324000" cy="202250"/>
          </a:xfrm>
          <a:prstGeom prst="rect">
            <a:avLst/>
          </a:prstGeom>
          <a:noFill/>
          <a:ln w="15875" algn="ctr">
            <a:solidFill>
              <a:schemeClr val="accent6">
                <a:lumMod val="75000"/>
              </a:schemeClr>
            </a:solidFill>
            <a:prstDash val="sys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latin typeface="산돌고딕B" pitchFamily="18" charset="-127"/>
              <a:ea typeface="산돌고딕B" pitchFamily="18" charset="-127"/>
            </a:endParaRP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112" y="4226597"/>
            <a:ext cx="2762254" cy="188411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53" y="4220617"/>
            <a:ext cx="3117056" cy="1959769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651" y="3976593"/>
            <a:ext cx="1899074" cy="133178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01723967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110"/>
          <p:cNvGrpSpPr/>
          <p:nvPr/>
        </p:nvGrpSpPr>
        <p:grpSpPr>
          <a:xfrm>
            <a:off x="200473" y="836710"/>
            <a:ext cx="9505055" cy="5598000"/>
            <a:chOff x="2538413" y="3316288"/>
            <a:chExt cx="11604914" cy="1965760"/>
          </a:xfrm>
        </p:grpSpPr>
        <p:sp>
          <p:nvSpPr>
            <p:cNvPr id="31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32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122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36" name="AutoShape 14"/>
          <p:cNvSpPr>
            <a:spLocks noChangeAspect="1" noChangeArrowheads="1"/>
          </p:cNvSpPr>
          <p:nvPr/>
        </p:nvSpPr>
        <p:spPr bwMode="auto">
          <a:xfrm>
            <a:off x="6681192" y="1413770"/>
            <a:ext cx="2944569" cy="4967558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37" name="AutoShape 4"/>
          <p:cNvSpPr>
            <a:spLocks noChangeArrowheads="1"/>
          </p:cNvSpPr>
          <p:nvPr/>
        </p:nvSpPr>
        <p:spPr bwMode="auto">
          <a:xfrm>
            <a:off x="317184" y="1413770"/>
            <a:ext cx="6292000" cy="4967558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53201" y="1629794"/>
            <a:ext cx="2808312" cy="28854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학생의견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 참여자정보 및 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만족도조사현황을 확인합니다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 대상교원 목록을 확인 후 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만족도조사를 실시하고자 하는 대상 선생님의 성명을 선택합니다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선생님의 기본정보 및 교육활동소개자료를 확인합니다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1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100" b="1" dirty="0">
                <a:solidFill>
                  <a:prstClr val="black"/>
                </a:solidFill>
              </a:rPr>
              <a:t>※ </a:t>
            </a:r>
            <a:r>
              <a:rPr lang="ko-KR" altLang="en-US" sz="1100" b="1" dirty="0">
                <a:solidFill>
                  <a:prstClr val="black"/>
                </a:solidFill>
              </a:rPr>
              <a:t>초등</a:t>
            </a:r>
            <a:r>
              <a:rPr lang="en-US" altLang="ko-KR" sz="1100" b="1" dirty="0">
                <a:solidFill>
                  <a:prstClr val="black"/>
                </a:solidFill>
              </a:rPr>
              <a:t>/</a:t>
            </a:r>
            <a:r>
              <a:rPr lang="ko-KR" altLang="en-US" sz="1100" b="1" dirty="0">
                <a:solidFill>
                  <a:prstClr val="black"/>
                </a:solidFill>
              </a:rPr>
              <a:t>특수</a:t>
            </a:r>
            <a:r>
              <a:rPr lang="en-US" altLang="ko-KR" sz="1100" b="1" dirty="0">
                <a:solidFill>
                  <a:prstClr val="black"/>
                </a:solidFill>
              </a:rPr>
              <a:t>(</a:t>
            </a:r>
            <a:r>
              <a:rPr lang="ko-KR" altLang="en-US" sz="1100" b="1" dirty="0">
                <a:solidFill>
                  <a:prstClr val="black"/>
                </a:solidFill>
              </a:rPr>
              <a:t>초등</a:t>
            </a:r>
            <a:r>
              <a:rPr lang="en-US" altLang="ko-KR" sz="1100" b="1" dirty="0">
                <a:solidFill>
                  <a:prstClr val="black"/>
                </a:solidFill>
              </a:rPr>
              <a:t>)</a:t>
            </a:r>
            <a:r>
              <a:rPr lang="ko-KR" altLang="en-US" sz="1100" b="1" dirty="0">
                <a:solidFill>
                  <a:prstClr val="black"/>
                </a:solidFill>
              </a:rPr>
              <a:t>학교의 학생의견조사의 경우 서술형 </a:t>
            </a:r>
            <a:r>
              <a:rPr lang="en-US" altLang="ko-KR" sz="1100" b="1" dirty="0">
                <a:solidFill>
                  <a:prstClr val="black"/>
                </a:solidFill>
              </a:rPr>
              <a:t>3</a:t>
            </a:r>
            <a:r>
              <a:rPr lang="ko-KR" altLang="en-US" sz="1100" b="1" dirty="0">
                <a:solidFill>
                  <a:prstClr val="black"/>
                </a:solidFill>
              </a:rPr>
              <a:t>문항이상으로만 구성됩니다</a:t>
            </a:r>
            <a:r>
              <a:rPr lang="en-US" altLang="ko-KR" sz="1100" b="1" dirty="0">
                <a:solidFill>
                  <a:prstClr val="black"/>
                </a:solidFill>
              </a:rPr>
              <a:t>.</a:t>
            </a:r>
            <a:endParaRPr lang="ko-KR" altLang="en-US" sz="1100" dirty="0">
              <a:solidFill>
                <a:prstClr val="black"/>
              </a:solidFill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122099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992366" y="123000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2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121238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520" y="121337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62" y="1773238"/>
            <a:ext cx="6120679" cy="4292304"/>
          </a:xfrm>
          <a:prstGeom prst="rect">
            <a:avLst/>
          </a:prstGeom>
        </p:spPr>
      </p:pic>
      <p:sp>
        <p:nvSpPr>
          <p:cNvPr id="49" name="타원 48"/>
          <p:cNvSpPr/>
          <p:nvPr/>
        </p:nvSpPr>
        <p:spPr>
          <a:xfrm>
            <a:off x="504503" y="345351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2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504503" y="387704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3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504503" y="295021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172686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110"/>
          <p:cNvGrpSpPr/>
          <p:nvPr/>
        </p:nvGrpSpPr>
        <p:grpSpPr>
          <a:xfrm>
            <a:off x="200473" y="836710"/>
            <a:ext cx="9505055" cy="5598000"/>
            <a:chOff x="2538413" y="3316288"/>
            <a:chExt cx="11604914" cy="1965760"/>
          </a:xfrm>
        </p:grpSpPr>
        <p:sp>
          <p:nvSpPr>
            <p:cNvPr id="31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32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123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36" name="AutoShape 14"/>
          <p:cNvSpPr>
            <a:spLocks noChangeAspect="1" noChangeArrowheads="1"/>
          </p:cNvSpPr>
          <p:nvPr/>
        </p:nvSpPr>
        <p:spPr bwMode="auto">
          <a:xfrm>
            <a:off x="6681192" y="1413770"/>
            <a:ext cx="2944569" cy="4967558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37" name="AutoShape 4"/>
          <p:cNvSpPr>
            <a:spLocks noChangeArrowheads="1"/>
          </p:cNvSpPr>
          <p:nvPr/>
        </p:nvSpPr>
        <p:spPr bwMode="auto">
          <a:xfrm>
            <a:off x="317184" y="1413770"/>
            <a:ext cx="6292000" cy="4967558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53201" y="1629794"/>
            <a:ext cx="2808312" cy="28854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 문항에 응답 후 </a:t>
            </a:r>
            <a:r>
              <a:rPr lang="en-US" altLang="ko-KR" sz="1100" dirty="0">
                <a:solidFill>
                  <a:prstClr val="black"/>
                </a:solidFill>
              </a:rPr>
              <a:t>“</a:t>
            </a:r>
            <a:r>
              <a:rPr lang="ko-KR" altLang="en-US" sz="1100" dirty="0">
                <a:solidFill>
                  <a:prstClr val="black"/>
                </a:solidFill>
              </a:rPr>
              <a:t>임시저장</a:t>
            </a:r>
            <a:r>
              <a:rPr lang="en-US" altLang="ko-KR" sz="1100" dirty="0">
                <a:solidFill>
                  <a:prstClr val="black"/>
                </a:solidFill>
              </a:rPr>
              <a:t>” </a:t>
            </a:r>
            <a:r>
              <a:rPr lang="ko-KR" altLang="en-US" sz="1100" dirty="0">
                <a:solidFill>
                  <a:prstClr val="black"/>
                </a:solidFill>
              </a:rPr>
              <a:t>및 </a:t>
            </a:r>
            <a:r>
              <a:rPr lang="en-US" altLang="ko-KR" sz="1100" dirty="0">
                <a:solidFill>
                  <a:prstClr val="black"/>
                </a:solidFill>
              </a:rPr>
              <a:t>“</a:t>
            </a:r>
            <a:r>
              <a:rPr lang="ko-KR" altLang="en-US" sz="1100" dirty="0">
                <a:solidFill>
                  <a:prstClr val="black"/>
                </a:solidFill>
              </a:rPr>
              <a:t>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 제출</a:t>
            </a:r>
            <a:r>
              <a:rPr lang="en-US" altLang="ko-KR" sz="1100" dirty="0">
                <a:solidFill>
                  <a:prstClr val="black"/>
                </a:solidFill>
              </a:rPr>
              <a:t>”</a:t>
            </a:r>
            <a:r>
              <a:rPr lang="ko-KR" altLang="en-US" sz="1100" dirty="0">
                <a:solidFill>
                  <a:prstClr val="black"/>
                </a:solidFill>
              </a:rPr>
              <a:t>이 가능합니다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만족도조사 제출시 평가척도 개수를 확인할 수 있습니다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만족도조사 제출 전 정보 확인을 할 수 있습니다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1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100" b="1" dirty="0">
                <a:solidFill>
                  <a:prstClr val="black"/>
                </a:solidFill>
              </a:rPr>
              <a:t>※ </a:t>
            </a:r>
            <a:r>
              <a:rPr lang="ko-KR" altLang="en-US" sz="1100" b="1" dirty="0">
                <a:solidFill>
                  <a:prstClr val="black"/>
                </a:solidFill>
              </a:rPr>
              <a:t>초등</a:t>
            </a:r>
            <a:r>
              <a:rPr lang="en-US" altLang="ko-KR" sz="1100" b="1" dirty="0">
                <a:solidFill>
                  <a:prstClr val="black"/>
                </a:solidFill>
              </a:rPr>
              <a:t>/</a:t>
            </a:r>
            <a:r>
              <a:rPr lang="ko-KR" altLang="en-US" sz="1100" b="1" dirty="0">
                <a:solidFill>
                  <a:prstClr val="black"/>
                </a:solidFill>
              </a:rPr>
              <a:t>특수</a:t>
            </a:r>
            <a:r>
              <a:rPr lang="en-US" altLang="ko-KR" sz="1100" b="1" dirty="0">
                <a:solidFill>
                  <a:prstClr val="black"/>
                </a:solidFill>
              </a:rPr>
              <a:t>(</a:t>
            </a:r>
            <a:r>
              <a:rPr lang="ko-KR" altLang="en-US" sz="1100" b="1" dirty="0">
                <a:solidFill>
                  <a:prstClr val="black"/>
                </a:solidFill>
              </a:rPr>
              <a:t>초등</a:t>
            </a:r>
            <a:r>
              <a:rPr lang="en-US" altLang="ko-KR" sz="1100" b="1" dirty="0">
                <a:solidFill>
                  <a:prstClr val="black"/>
                </a:solidFill>
              </a:rPr>
              <a:t>)</a:t>
            </a:r>
            <a:r>
              <a:rPr lang="ko-KR" altLang="en-US" sz="1100" b="1" dirty="0">
                <a:solidFill>
                  <a:prstClr val="black"/>
                </a:solidFill>
              </a:rPr>
              <a:t>학교의 학생의견조사의 경우 서술형 </a:t>
            </a:r>
            <a:r>
              <a:rPr lang="en-US" altLang="ko-KR" sz="1100" b="1" dirty="0">
                <a:solidFill>
                  <a:prstClr val="black"/>
                </a:solidFill>
              </a:rPr>
              <a:t>3</a:t>
            </a:r>
            <a:r>
              <a:rPr lang="ko-KR" altLang="en-US" sz="1100" b="1" dirty="0">
                <a:solidFill>
                  <a:prstClr val="black"/>
                </a:solidFill>
              </a:rPr>
              <a:t>문항이상으로만 구성됩니다</a:t>
            </a:r>
            <a:r>
              <a:rPr lang="en-US" altLang="ko-KR" sz="1100" b="1" dirty="0">
                <a:solidFill>
                  <a:prstClr val="black"/>
                </a:solidFill>
              </a:rPr>
              <a:t>.</a:t>
            </a:r>
          </a:p>
          <a:p>
            <a:pPr>
              <a:lnSpc>
                <a:spcPct val="150000"/>
              </a:lnSpc>
              <a:defRPr/>
            </a:pPr>
            <a:endParaRPr lang="ko-KR" altLang="en-US" sz="1100" dirty="0">
              <a:solidFill>
                <a:prstClr val="black"/>
              </a:solidFill>
            </a:endParaRP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122099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992366" y="123000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2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121238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520" y="121337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727320" y="1629794"/>
            <a:ext cx="5586581" cy="4679526"/>
            <a:chOff x="179512" y="1124744"/>
            <a:chExt cx="6120681" cy="5134146"/>
          </a:xfrm>
        </p:grpSpPr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1124744"/>
              <a:ext cx="6120680" cy="4542110"/>
            </a:xfrm>
            <a:prstGeom prst="rect">
              <a:avLst/>
            </a:prstGeom>
          </p:spPr>
        </p:pic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3" y="5661248"/>
              <a:ext cx="6120680" cy="597642"/>
            </a:xfrm>
            <a:prstGeom prst="rect">
              <a:avLst/>
            </a:prstGeom>
          </p:spPr>
        </p:pic>
      </p:grp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063" y="2492896"/>
            <a:ext cx="1889760" cy="1348740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063" y="3896270"/>
            <a:ext cx="2128838" cy="140493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타원 49"/>
          <p:cNvSpPr/>
          <p:nvPr/>
        </p:nvSpPr>
        <p:spPr>
          <a:xfrm>
            <a:off x="3872880" y="387704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3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868163" y="265454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3872880" y="249197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2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550188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124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 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1779608"/>
            <a:ext cx="6438900" cy="3947541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02. 나이스 연계 교원능력개발평가 이용환경 개선\02. 교평모바일캡처_20210730\01. 참여통합서비스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432" y="1779608"/>
            <a:ext cx="1538979" cy="2362053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843" y="3608401"/>
            <a:ext cx="1541836" cy="2464938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966493624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125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27" y="1772816"/>
            <a:ext cx="6168299" cy="422492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074" name="Picture 2" descr="C:\02. 나이스 연계 교원능력개발평가 이용환경 개선\02. 교평모바일캡처_20210730\02. 시도선택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256" y="1772816"/>
            <a:ext cx="1536121" cy="2356338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697" y="3972922"/>
            <a:ext cx="1536121" cy="202482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36657169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126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r>
                <a:rPr lang="en-US" altLang="ko-KR" b="1" dirty="0">
                  <a:solidFill>
                    <a:srgbClr val="080808"/>
                  </a:solidFill>
                </a:rPr>
                <a:t> </a:t>
              </a:r>
            </a:p>
          </p:txBody>
        </p:sp>
      </p:grp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25" y="1780529"/>
            <a:ext cx="6201641" cy="424874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80529"/>
            <a:ext cx="1536121" cy="251066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484" y="3810113"/>
            <a:ext cx="1541836" cy="2219159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37771185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127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81" y="1773238"/>
            <a:ext cx="6186488" cy="4181475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966" y="1778479"/>
            <a:ext cx="2261360" cy="369069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75862914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128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r>
                <a:rPr lang="en-US" altLang="ko-KR" b="1" dirty="0">
                  <a:solidFill>
                    <a:srgbClr val="080808"/>
                  </a:solidFill>
                </a:rPr>
                <a:t> </a:t>
              </a: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27" y="1773238"/>
            <a:ext cx="6114147" cy="4320480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64530"/>
            <a:ext cx="2261360" cy="362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007517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129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latin typeface="+mn-ea"/>
                <a:cs typeface="굴림" pitchFamily="50" charset="-127"/>
              </a:rPr>
              <a:t>모바일</a:t>
            </a:r>
            <a:endParaRPr lang="ko-KR" sz="1400" dirty="0">
              <a:latin typeface="+mn-ea"/>
              <a:cs typeface="굴림" pitchFamily="50" charset="-127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1773238"/>
            <a:ext cx="6070108" cy="3816424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256" y="1772816"/>
            <a:ext cx="2252977" cy="367392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76934287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130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latin typeface="+mn-ea"/>
                <a:cs typeface="굴림" pitchFamily="50" charset="-127"/>
              </a:rPr>
              <a:t>모바일</a:t>
            </a:r>
            <a:endParaRPr lang="ko-KR" sz="1400" dirty="0">
              <a:latin typeface="+mn-ea"/>
              <a:cs typeface="굴림" pitchFamily="50" charset="-127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27" y="1773238"/>
            <a:ext cx="6058502" cy="3960440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256" y="1775695"/>
            <a:ext cx="2261959" cy="362458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17054345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131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latin typeface="+mn-ea"/>
                <a:cs typeface="굴림" pitchFamily="50" charset="-127"/>
              </a:rPr>
              <a:t>모바일</a:t>
            </a:r>
            <a:endParaRPr lang="ko-KR" sz="1400" dirty="0">
              <a:latin typeface="+mn-ea"/>
              <a:cs typeface="굴림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27" y="1778195"/>
            <a:ext cx="6120679" cy="429230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73238"/>
            <a:ext cx="2261360" cy="366554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34388169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132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latin typeface="+mn-ea"/>
                <a:cs typeface="굴림" pitchFamily="50" charset="-127"/>
              </a:rPr>
              <a:t>모바일</a:t>
            </a:r>
            <a:endParaRPr lang="ko-KR" sz="1400" dirty="0">
              <a:latin typeface="+mn-ea"/>
              <a:cs typeface="굴림" pitchFamily="50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415925" y="1773238"/>
            <a:ext cx="6120681" cy="4364024"/>
            <a:chOff x="179512" y="1124744"/>
            <a:chExt cx="6120681" cy="5134146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1124744"/>
              <a:ext cx="6120680" cy="4542110"/>
            </a:xfrm>
            <a:prstGeom prst="rect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3" y="5661248"/>
              <a:ext cx="6120680" cy="597642"/>
            </a:xfrm>
            <a:prstGeom prst="rect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937" y="1773238"/>
            <a:ext cx="1536121" cy="243064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161" y="3594059"/>
            <a:ext cx="1530405" cy="248780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83290932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133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latin typeface="+mn-ea"/>
                <a:cs typeface="굴림" pitchFamily="50" charset="-127"/>
              </a:rPr>
              <a:t>모바일</a:t>
            </a:r>
            <a:endParaRPr lang="ko-KR" sz="1400" dirty="0">
              <a:latin typeface="+mn-ea"/>
              <a:cs typeface="굴림" pitchFamily="50" charset="-127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25" y="1773238"/>
            <a:ext cx="6120680" cy="3969609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934" y="1776282"/>
            <a:ext cx="2252977" cy="369907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909630834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134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latin typeface="+mn-ea"/>
                <a:cs typeface="굴림" pitchFamily="50" charset="-127"/>
              </a:rPr>
              <a:t>모바일</a:t>
            </a:r>
            <a:endParaRPr lang="ko-KR" sz="1400" dirty="0">
              <a:latin typeface="+mn-ea"/>
              <a:cs typeface="굴림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1773238"/>
            <a:ext cx="6172200" cy="4314825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73238"/>
            <a:ext cx="2252977" cy="369907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0722736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135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학생의견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2.2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학생의견</a:t>
              </a:r>
              <a:r>
                <a:rPr lang="en-US" altLang="ko-KR" b="1" dirty="0">
                  <a:solidFill>
                    <a:srgbClr val="080808"/>
                  </a:solidFill>
                </a:rPr>
                <a:t>/</a:t>
              </a:r>
              <a:r>
                <a:rPr lang="ko-KR" altLang="en-US" b="1" dirty="0">
                  <a:solidFill>
                    <a:srgbClr val="080808"/>
                  </a:solidFill>
                </a:rPr>
                <a:t>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latin typeface="+mn-ea"/>
                <a:cs typeface="굴림" pitchFamily="50" charset="-127"/>
              </a:rPr>
              <a:t>모바일</a:t>
            </a:r>
            <a:endParaRPr lang="ko-KR" sz="1400" dirty="0">
              <a:latin typeface="+mn-ea"/>
              <a:cs typeface="굴림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27" y="1773238"/>
            <a:ext cx="6172200" cy="4076700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937" y="1778177"/>
            <a:ext cx="2261360" cy="366554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66025509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136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3.1 </a:t>
              </a:r>
              <a:r>
                <a:rPr lang="ko-KR" altLang="en-US" b="1" dirty="0">
                  <a:solidFill>
                    <a:srgbClr val="080808"/>
                  </a:solidFill>
                </a:rPr>
                <a:t>로그인 절차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847019" y="1277379"/>
            <a:ext cx="8161045" cy="2462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♧ 학생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학부모 참여통합 서비스에서 학생의견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만족도조사 실시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(</a:t>
            </a:r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초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4~</a:t>
            </a:r>
            <a:r>
              <a:rPr lang="ko-KR" altLang="en-US" sz="1600" dirty="0">
                <a:solidFill>
                  <a:prstClr val="black"/>
                </a:solidFill>
                <a:cs typeface="굴림" pitchFamily="50" charset="-127"/>
              </a:rPr>
              <a:t>고</a:t>
            </a:r>
            <a:r>
              <a:rPr lang="en-US" altLang="ko-KR" sz="1600" dirty="0">
                <a:solidFill>
                  <a:prstClr val="black"/>
                </a:solidFill>
                <a:cs typeface="굴림" pitchFamily="50" charset="-127"/>
              </a:rPr>
              <a:t>3)</a:t>
            </a:r>
            <a:endParaRPr lang="ko-KR" altLang="en-US" sz="16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1018148" y="3645604"/>
            <a:ext cx="2466138" cy="21544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b="1" dirty="0">
                <a:solidFill>
                  <a:prstClr val="black"/>
                </a:solidFill>
                <a:cs typeface="굴림" pitchFamily="50" charset="-127"/>
              </a:rPr>
              <a:t>[http://www.eduro.go.kr]</a:t>
            </a:r>
            <a:endParaRPr lang="ko-KR" altLang="en-US" sz="1400" b="1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1" name="오른쪽 화살표 10"/>
          <p:cNvSpPr/>
          <p:nvPr/>
        </p:nvSpPr>
        <p:spPr>
          <a:xfrm>
            <a:off x="4572857" y="2198011"/>
            <a:ext cx="679622" cy="494270"/>
          </a:xfrm>
          <a:prstGeom prst="rightArrow">
            <a:avLst>
              <a:gd name="adj1" fmla="val 50000"/>
              <a:gd name="adj2" fmla="val 58572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4001421" y="2803271"/>
            <a:ext cx="1794749" cy="18466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교원능력개발평가 선택</a:t>
            </a:r>
          </a:p>
        </p:txBody>
      </p:sp>
      <p:sp>
        <p:nvSpPr>
          <p:cNvPr id="18" name="오른쪽 화살표 17"/>
          <p:cNvSpPr/>
          <p:nvPr/>
        </p:nvSpPr>
        <p:spPr>
          <a:xfrm rot="10800000">
            <a:off x="4601688" y="4883631"/>
            <a:ext cx="679622" cy="494270"/>
          </a:xfrm>
          <a:prstGeom prst="rightArrow">
            <a:avLst>
              <a:gd name="adj1" fmla="val 50000"/>
              <a:gd name="adj2" fmla="val 58572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969224" y="3699031"/>
            <a:ext cx="2307471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시도교육청 선택 후 </a:t>
            </a:r>
            <a:endParaRPr lang="en-US" altLang="ko-KR" sz="1200" b="1" dirty="0">
              <a:solidFill>
                <a:prstClr val="black"/>
              </a:solidFill>
              <a:cs typeface="굴림" pitchFamily="50" charset="-127"/>
            </a:endParaRPr>
          </a:p>
          <a:p>
            <a:pPr algn="ctr"/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학생의견</a:t>
            </a:r>
            <a:r>
              <a:rPr lang="en-US" altLang="ko-KR" sz="1200" b="1" dirty="0">
                <a:solidFill>
                  <a:prstClr val="black"/>
                </a:solidFill>
                <a:cs typeface="굴림" pitchFamily="50" charset="-127"/>
              </a:rPr>
              <a:t>/</a:t>
            </a:r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만족도조사 배너 클릭</a:t>
            </a:r>
          </a:p>
        </p:txBody>
      </p:sp>
      <p:sp>
        <p:nvSpPr>
          <p:cNvPr id="20" name="오른쪽 화살표 19"/>
          <p:cNvSpPr/>
          <p:nvPr/>
        </p:nvSpPr>
        <p:spPr>
          <a:xfrm rot="5400000">
            <a:off x="6472377" y="3637816"/>
            <a:ext cx="479853" cy="494270"/>
          </a:xfrm>
          <a:prstGeom prst="rightArrow">
            <a:avLst>
              <a:gd name="adj1" fmla="val 50000"/>
              <a:gd name="adj2" fmla="val 58572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50" y="1667750"/>
            <a:ext cx="3093676" cy="190526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직사각형 8"/>
          <p:cNvSpPr/>
          <p:nvPr/>
        </p:nvSpPr>
        <p:spPr bwMode="auto">
          <a:xfrm>
            <a:off x="1825546" y="2239700"/>
            <a:ext cx="877788" cy="811146"/>
          </a:xfrm>
          <a:prstGeom prst="rect">
            <a:avLst/>
          </a:prstGeom>
          <a:noFill/>
          <a:ln w="15875" algn="ctr">
            <a:solidFill>
              <a:schemeClr val="accent6">
                <a:lumMod val="75000"/>
              </a:schemeClr>
            </a:solidFill>
            <a:prstDash val="sys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latin typeface="산돌고딕B" pitchFamily="18" charset="-127"/>
              <a:ea typeface="산돌고딕B" pitchFamily="18" charset="-127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112" y="1667750"/>
            <a:ext cx="2714051" cy="1858968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949" y="1769091"/>
            <a:ext cx="1612427" cy="110467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3" name="직사각형 32"/>
          <p:cNvSpPr/>
          <p:nvPr/>
        </p:nvSpPr>
        <p:spPr bwMode="auto">
          <a:xfrm>
            <a:off x="6124880" y="2542286"/>
            <a:ext cx="396000" cy="202250"/>
          </a:xfrm>
          <a:prstGeom prst="rect">
            <a:avLst/>
          </a:prstGeom>
          <a:noFill/>
          <a:ln w="15875" algn="ctr">
            <a:solidFill>
              <a:schemeClr val="accent6">
                <a:lumMod val="75000"/>
              </a:schemeClr>
            </a:solidFill>
            <a:prstDash val="sys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9076078" y="2370148"/>
            <a:ext cx="324000" cy="202250"/>
          </a:xfrm>
          <a:prstGeom prst="rect">
            <a:avLst/>
          </a:prstGeom>
          <a:noFill/>
          <a:ln w="15875" algn="ctr">
            <a:solidFill>
              <a:schemeClr val="accent6">
                <a:lumMod val="75000"/>
              </a:schemeClr>
            </a:solidFill>
            <a:prstDash val="sysDash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3758438" y="5507940"/>
            <a:ext cx="2321976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입력정보 검증 후</a:t>
            </a:r>
            <a:br>
              <a:rPr lang="en-US" altLang="ko-KR" sz="1200" b="1" dirty="0">
                <a:solidFill>
                  <a:prstClr val="black"/>
                </a:solidFill>
                <a:cs typeface="굴림" pitchFamily="50" charset="-127"/>
              </a:rPr>
            </a:br>
            <a:r>
              <a:rPr lang="ko-KR" altLang="en-US" sz="1200" b="1" dirty="0">
                <a:solidFill>
                  <a:prstClr val="black"/>
                </a:solidFill>
                <a:cs typeface="굴림" pitchFamily="50" charset="-127"/>
              </a:rPr>
              <a:t>만족도조사 실시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111" y="4437111"/>
            <a:ext cx="2714051" cy="179477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02" y="4437111"/>
            <a:ext cx="2747584" cy="168292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734" y="4124878"/>
            <a:ext cx="1867637" cy="1293199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55210248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110"/>
          <p:cNvGrpSpPr/>
          <p:nvPr/>
        </p:nvGrpSpPr>
        <p:grpSpPr>
          <a:xfrm>
            <a:off x="200473" y="836710"/>
            <a:ext cx="9505055" cy="5598000"/>
            <a:chOff x="2538413" y="3316288"/>
            <a:chExt cx="11604914" cy="1965760"/>
          </a:xfrm>
        </p:grpSpPr>
        <p:sp>
          <p:nvSpPr>
            <p:cNvPr id="31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32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137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36" name="AutoShape 14"/>
          <p:cNvSpPr>
            <a:spLocks noChangeAspect="1" noChangeArrowheads="1"/>
          </p:cNvSpPr>
          <p:nvPr/>
        </p:nvSpPr>
        <p:spPr bwMode="auto">
          <a:xfrm>
            <a:off x="6681192" y="1413770"/>
            <a:ext cx="2944569" cy="4967558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37" name="AutoShape 4"/>
          <p:cNvSpPr>
            <a:spLocks noChangeArrowheads="1"/>
          </p:cNvSpPr>
          <p:nvPr/>
        </p:nvSpPr>
        <p:spPr bwMode="auto">
          <a:xfrm>
            <a:off x="317184" y="1413770"/>
            <a:ext cx="6292000" cy="4967558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53201" y="1629794"/>
            <a:ext cx="280831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학생의견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 참여자정보 및 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만족도조사현황을 확인합니다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 대상교원 목록을 확인 후 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만족도조사를 실시하고자 하는 대상 선생님의 성명을 선택합니다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선생님의 기본정보 및 교육활동소개자료를 확인합니다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122099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992366" y="123000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2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121238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520" y="121337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65" y="1622015"/>
            <a:ext cx="6120680" cy="4238115"/>
          </a:xfrm>
          <a:prstGeom prst="rect">
            <a:avLst/>
          </a:prstGeom>
        </p:spPr>
      </p:pic>
      <p:sp>
        <p:nvSpPr>
          <p:cNvPr id="49" name="타원 48"/>
          <p:cNvSpPr/>
          <p:nvPr/>
        </p:nvSpPr>
        <p:spPr>
          <a:xfrm>
            <a:off x="472799" y="321036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2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472799" y="3633893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3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2799" y="270706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906374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110"/>
          <p:cNvGrpSpPr/>
          <p:nvPr/>
        </p:nvGrpSpPr>
        <p:grpSpPr>
          <a:xfrm>
            <a:off x="200473" y="836710"/>
            <a:ext cx="9505055" cy="5598000"/>
            <a:chOff x="2538413" y="3316288"/>
            <a:chExt cx="11604914" cy="1965760"/>
          </a:xfrm>
        </p:grpSpPr>
        <p:sp>
          <p:nvSpPr>
            <p:cNvPr id="31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32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138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36" name="AutoShape 14"/>
          <p:cNvSpPr>
            <a:spLocks noChangeAspect="1" noChangeArrowheads="1"/>
          </p:cNvSpPr>
          <p:nvPr/>
        </p:nvSpPr>
        <p:spPr bwMode="auto">
          <a:xfrm>
            <a:off x="6681192" y="1413770"/>
            <a:ext cx="2944569" cy="4967558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37" name="AutoShape 4"/>
          <p:cNvSpPr>
            <a:spLocks noChangeArrowheads="1"/>
          </p:cNvSpPr>
          <p:nvPr/>
        </p:nvSpPr>
        <p:spPr bwMode="auto">
          <a:xfrm>
            <a:off x="317184" y="1413770"/>
            <a:ext cx="6292000" cy="4967558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53201" y="1629794"/>
            <a:ext cx="2808312" cy="23775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 문항에 응답 후 </a:t>
            </a:r>
            <a:r>
              <a:rPr lang="en-US" altLang="ko-KR" sz="1100" dirty="0">
                <a:solidFill>
                  <a:prstClr val="black"/>
                </a:solidFill>
              </a:rPr>
              <a:t>“</a:t>
            </a:r>
            <a:r>
              <a:rPr lang="ko-KR" altLang="en-US" sz="1100" dirty="0">
                <a:solidFill>
                  <a:prstClr val="black"/>
                </a:solidFill>
              </a:rPr>
              <a:t>임시저장</a:t>
            </a:r>
            <a:r>
              <a:rPr lang="en-US" altLang="ko-KR" sz="1100" dirty="0">
                <a:solidFill>
                  <a:prstClr val="black"/>
                </a:solidFill>
              </a:rPr>
              <a:t>” </a:t>
            </a:r>
            <a:r>
              <a:rPr lang="ko-KR" altLang="en-US" sz="1100" dirty="0">
                <a:solidFill>
                  <a:prstClr val="black"/>
                </a:solidFill>
              </a:rPr>
              <a:t>및 </a:t>
            </a:r>
            <a:r>
              <a:rPr lang="en-US" altLang="ko-KR" sz="1100" dirty="0">
                <a:solidFill>
                  <a:prstClr val="black"/>
                </a:solidFill>
              </a:rPr>
              <a:t>“</a:t>
            </a:r>
            <a:r>
              <a:rPr lang="ko-KR" altLang="en-US" sz="1100" dirty="0">
                <a:solidFill>
                  <a:prstClr val="black"/>
                </a:solidFill>
              </a:rPr>
              <a:t>의견</a:t>
            </a:r>
            <a:r>
              <a:rPr lang="en-US" altLang="ko-KR" sz="1100" dirty="0">
                <a:solidFill>
                  <a:prstClr val="black"/>
                </a:solidFill>
              </a:rPr>
              <a:t>/</a:t>
            </a:r>
            <a:r>
              <a:rPr lang="ko-KR" altLang="en-US" sz="1100" dirty="0">
                <a:solidFill>
                  <a:prstClr val="black"/>
                </a:solidFill>
              </a:rPr>
              <a:t>만족도조사 제출</a:t>
            </a:r>
            <a:r>
              <a:rPr lang="en-US" altLang="ko-KR" sz="1100" dirty="0">
                <a:solidFill>
                  <a:prstClr val="black"/>
                </a:solidFill>
              </a:rPr>
              <a:t>”</a:t>
            </a:r>
            <a:r>
              <a:rPr lang="ko-KR" altLang="en-US" sz="1100" dirty="0">
                <a:solidFill>
                  <a:prstClr val="black"/>
                </a:solidFill>
              </a:rPr>
              <a:t>이 가능합니다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임시저장 된 정보와 신규 정보 호출 시 해당 메시지를 호출합니다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만족도조사 제출시 평가척도 개수를 확인할 수 있습니다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100" dirty="0">
                <a:solidFill>
                  <a:prstClr val="black"/>
                </a:solidFill>
              </a:rPr>
              <a:t>만족도조사 제출 전 정보 확인을 할 수 있습니다</a:t>
            </a:r>
            <a:r>
              <a:rPr lang="en-US" altLang="ko-KR" sz="1100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2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122099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992366" y="123000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2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121238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520" y="121337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614790" y="1629793"/>
            <a:ext cx="5706362" cy="4646283"/>
            <a:chOff x="758806" y="1629793"/>
            <a:chExt cx="5706362" cy="4646283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831" y="1629793"/>
              <a:ext cx="5704337" cy="3223368"/>
            </a:xfrm>
            <a:prstGeom prst="rect">
              <a:avLst/>
            </a:prstGeom>
          </p:spPr>
        </p:pic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806" y="4853055"/>
              <a:ext cx="5706362" cy="1423021"/>
            </a:xfrm>
            <a:prstGeom prst="rect">
              <a:avLst/>
            </a:prstGeom>
          </p:spPr>
        </p:pic>
      </p:grp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015" y="2996952"/>
            <a:ext cx="1889760" cy="1348740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015" y="4400326"/>
            <a:ext cx="2128838" cy="140493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타원 49"/>
          <p:cNvSpPr/>
          <p:nvPr/>
        </p:nvSpPr>
        <p:spPr>
          <a:xfrm>
            <a:off x="3440832" y="2996952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3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662886" y="245516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3440832" y="2204864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2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015" y="2206793"/>
            <a:ext cx="2531745" cy="714375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타원 26"/>
          <p:cNvSpPr/>
          <p:nvPr/>
        </p:nvSpPr>
        <p:spPr>
          <a:xfrm>
            <a:off x="3440832" y="440032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4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918305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139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1778479"/>
            <a:ext cx="6120679" cy="404754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347" y="1773237"/>
            <a:ext cx="1843345" cy="270414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085" y="3212976"/>
            <a:ext cx="1843345" cy="297850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61019382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140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1773237"/>
            <a:ext cx="6120680" cy="439303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276" y="1773237"/>
            <a:ext cx="2261360" cy="3606859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09878142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141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1772816"/>
            <a:ext cx="6113237" cy="374441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72816"/>
            <a:ext cx="2257169" cy="3632008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245839672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142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6" y="1780646"/>
            <a:ext cx="6025420" cy="395782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180" y="1775871"/>
            <a:ext cx="2252977" cy="369069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77342772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143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1773238"/>
            <a:ext cx="6120680" cy="423811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80148"/>
            <a:ext cx="2252977" cy="367392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94332043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144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41" y="1773238"/>
            <a:ext cx="6135524" cy="424847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1" y="1773238"/>
            <a:ext cx="1644625" cy="265365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2050" y="3598422"/>
            <a:ext cx="1638529" cy="264146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67790962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145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12" y="1773238"/>
            <a:ext cx="6120680" cy="429923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73238"/>
            <a:ext cx="2252977" cy="369907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60239239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146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22" y="1773238"/>
            <a:ext cx="6120680" cy="347956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75956"/>
            <a:ext cx="2261360" cy="368230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37592220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110"/>
          <p:cNvGrpSpPr/>
          <p:nvPr/>
        </p:nvGrpSpPr>
        <p:grpSpPr>
          <a:xfrm>
            <a:off x="200473" y="836710"/>
            <a:ext cx="9505055" cy="5544000"/>
            <a:chOff x="2538413" y="3316288"/>
            <a:chExt cx="11604914" cy="1965760"/>
          </a:xfrm>
        </p:grpSpPr>
        <p:sp>
          <p:nvSpPr>
            <p:cNvPr id="25" name="Rectangle 76"/>
            <p:cNvSpPr>
              <a:spLocks noChangeArrowheads="1"/>
            </p:cNvSpPr>
            <p:nvPr/>
          </p:nvSpPr>
          <p:spPr bwMode="auto">
            <a:xfrm>
              <a:off x="2622550" y="3317875"/>
              <a:ext cx="11520777" cy="196417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6699"/>
              </a:solidFill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 defTabSz="712754" latinLnBrk="0">
                <a:lnSpc>
                  <a:spcPct val="130000"/>
                </a:lnSpc>
                <a:spcBef>
                  <a:spcPts val="99"/>
                </a:spcBef>
                <a:spcAft>
                  <a:spcPts val="99"/>
                </a:spcAft>
              </a:pPr>
              <a:endParaRPr lang="en-US" altLang="ko-KR" sz="1500" dirty="0">
                <a:solidFill>
                  <a:prstClr val="black"/>
                </a:solidFill>
              </a:endParaRPr>
            </a:p>
          </p:txBody>
        </p:sp>
        <p:sp>
          <p:nvSpPr>
            <p:cNvPr id="26" name="Rectangle 78"/>
            <p:cNvSpPr>
              <a:spLocks noChangeArrowheads="1"/>
            </p:cNvSpPr>
            <p:nvPr/>
          </p:nvSpPr>
          <p:spPr bwMode="auto">
            <a:xfrm flipH="1">
              <a:off x="2538413" y="3316288"/>
              <a:ext cx="68262" cy="1965541"/>
            </a:xfrm>
            <a:prstGeom prst="rect">
              <a:avLst/>
            </a:prstGeom>
            <a:solidFill>
              <a:srgbClr val="8FABE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81641" tIns="40821" rIns="32142" bIns="40821" anchor="t"/>
            <a:lstStyle/>
            <a:p>
              <a:pPr>
                <a:lnSpc>
                  <a:spcPct val="140000"/>
                </a:lnSpc>
              </a:pPr>
              <a:endParaRPr lang="ko-KR" altLang="en-US" sz="900" dirty="0">
                <a:solidFill>
                  <a:prstClr val="black"/>
                </a:solidFill>
              </a:endParaRPr>
            </a:p>
          </p:txBody>
        </p:sp>
      </p:grpSp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147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학부모 만족도조사</a:t>
            </a:r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9386" y="836711"/>
            <a:ext cx="9436142" cy="360041"/>
            <a:chOff x="588" y="3921"/>
            <a:chExt cx="3518" cy="165"/>
          </a:xfrm>
        </p:grpSpPr>
        <p:sp>
          <p:nvSpPr>
            <p:cNvPr id="6" name="AutoShape 33"/>
            <p:cNvSpPr>
              <a:spLocks noChangeArrowheads="1"/>
            </p:cNvSpPr>
            <p:nvPr/>
          </p:nvSpPr>
          <p:spPr bwMode="auto">
            <a:xfrm>
              <a:off x="588" y="3921"/>
              <a:ext cx="3518" cy="165"/>
            </a:xfrm>
            <a:prstGeom prst="roundRect">
              <a:avLst>
                <a:gd name="adj" fmla="val 25907"/>
              </a:avLst>
            </a:prstGeom>
            <a:gradFill flip="none" rotWithShape="1">
              <a:gsLst>
                <a:gs pos="0">
                  <a:srgbClr val="5E9EFF"/>
                </a:gs>
                <a:gs pos="14000">
                  <a:srgbClr val="85C2FF">
                    <a:alpha val="39000"/>
                  </a:srgbClr>
                </a:gs>
                <a:gs pos="70000">
                  <a:srgbClr val="C4D6EB">
                    <a:alpha val="37000"/>
                  </a:srgbClr>
                </a:gs>
                <a:gs pos="100000">
                  <a:schemeClr val="bg1">
                    <a:alpha val="30000"/>
                  </a:schemeClr>
                </a:gs>
              </a:gsLst>
              <a:lin ang="16200000" scaled="1"/>
              <a:tileRect/>
            </a:gradFill>
            <a:ln w="1270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50000"/>
                </a:spcBef>
                <a:defRPr/>
              </a:pPr>
              <a:endParaRPr lang="ko-KR" altLang="en-US" b="1">
                <a:solidFill>
                  <a:prstClr val="black"/>
                </a:solidFill>
              </a:endParaRPr>
            </a:p>
          </p:txBody>
        </p:sp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642" y="3932"/>
              <a:ext cx="3410" cy="143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</p:spPr>
          <p:txBody>
            <a:bodyPr wrap="none" lIns="91422" tIns="0" rIns="91422" bIns="0" anchor="ctr"/>
            <a:lstStyle/>
            <a:p>
              <a:r>
                <a:rPr lang="en-US" altLang="ko-KR" b="1" dirty="0">
                  <a:solidFill>
                    <a:srgbClr val="080808"/>
                  </a:solidFill>
                </a:rPr>
                <a:t>3.2 </a:t>
              </a:r>
              <a:r>
                <a:rPr lang="ko-KR" altLang="en-US" b="1" dirty="0">
                  <a:solidFill>
                    <a:srgbClr val="080808"/>
                  </a:solidFill>
                </a:rPr>
                <a:t>학부모 만족도조사 실시화면 및 기능</a:t>
              </a:r>
              <a:endParaRPr lang="en-US" altLang="ko-KR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847019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  <a:cs typeface="굴림" pitchFamily="50" charset="-127"/>
              </a:rPr>
              <a:t>PC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7961161" y="1268760"/>
            <a:ext cx="649597" cy="215444"/>
          </a:xfrm>
          <a:prstGeom prst="rect">
            <a:avLst/>
          </a:prstGeom>
          <a:solidFill>
            <a:schemeClr val="accent6">
              <a:lumMod val="40000"/>
              <a:lumOff val="60000"/>
              <a:alpha val="55000"/>
            </a:schemeClr>
          </a:solidFill>
          <a:ln w="12700" algn="ctr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1400" dirty="0" err="1">
                <a:solidFill>
                  <a:prstClr val="black"/>
                </a:solidFill>
                <a:cs typeface="굴림" pitchFamily="50" charset="-127"/>
              </a:rPr>
              <a:t>모바일</a:t>
            </a:r>
            <a:endParaRPr lang="ko-KR" altLang="en-US" sz="1400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1773238"/>
            <a:ext cx="6091320" cy="432048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050" y="1776282"/>
            <a:ext cx="2248785" cy="369907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37432795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바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7545" y="1619250"/>
            <a:ext cx="5230910" cy="886872"/>
          </a:xfrm>
          <a:prstGeom prst="rect">
            <a:avLst/>
          </a:prstGeom>
        </p:spPr>
      </p:pic>
      <p:sp>
        <p:nvSpPr>
          <p:cNvPr id="5" name="TextBox 26"/>
          <p:cNvSpPr txBox="1"/>
          <p:nvPr/>
        </p:nvSpPr>
        <p:spPr>
          <a:xfrm>
            <a:off x="1856656" y="2786059"/>
            <a:ext cx="4868632" cy="1550355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1. </a:t>
            </a:r>
            <a:r>
              <a:rPr lang="ko-KR" altLang="en-US" sz="2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나이스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사용자 지원 질의응답 절차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질의등록 방법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업무영역 등록 방법</a:t>
            </a:r>
            <a:endParaRPr lang="en-US" altLang="ko-KR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제목 3"/>
          <p:cNvSpPr txBox="1">
            <a:spLocks/>
          </p:cNvSpPr>
          <p:nvPr/>
        </p:nvSpPr>
        <p:spPr>
          <a:xfrm>
            <a:off x="2552799" y="1619250"/>
            <a:ext cx="5113338" cy="785813"/>
          </a:xfrm>
          <a:prstGeom prst="rect">
            <a:avLst/>
          </a:prstGeom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ko-KR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Ⅵ</a:t>
            </a:r>
            <a:r>
              <a:rPr lang="en-US" altLang="ko-KR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ko-KR" altLang="en-US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부록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FF59671-8402-41BE-CD96-1D75B8E787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3789040"/>
            <a:ext cx="4044543" cy="237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917779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사용자지원 질의응답 절차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061992" y="1081311"/>
            <a:ext cx="1936180" cy="515600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95550" y="1081311"/>
            <a:ext cx="1936180" cy="515600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907829" y="1081311"/>
            <a:ext cx="1936180" cy="515600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841355" y="1081311"/>
            <a:ext cx="1936180" cy="515600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8464" y="1081311"/>
            <a:ext cx="1936180" cy="515600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22137" y="1340768"/>
            <a:ext cx="1584834" cy="6647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질의자</a:t>
            </a:r>
            <a:endParaRPr lang="en-US" altLang="ko-KR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나이스사용자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223682" y="1340768"/>
            <a:ext cx="1584834" cy="6647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답변자</a:t>
            </a:r>
            <a:endParaRPr lang="en-US" altLang="ko-KR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시도담당자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142562" y="1340768"/>
            <a:ext cx="1584176" cy="6647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기술지원센터</a:t>
            </a:r>
            <a:endParaRPr lang="en-US" altLang="ko-KR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담당자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105128" y="1340768"/>
            <a:ext cx="1584176" cy="6647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KERIS 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담당자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8063090" y="1340768"/>
            <a:ext cx="1584176" cy="6647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유지관리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담당자</a:t>
            </a:r>
          </a:p>
        </p:txBody>
      </p:sp>
      <p:sp>
        <p:nvSpPr>
          <p:cNvPr id="15" name="타원 14"/>
          <p:cNvSpPr/>
          <p:nvPr/>
        </p:nvSpPr>
        <p:spPr>
          <a:xfrm>
            <a:off x="204842" y="2278923"/>
            <a:ext cx="155041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white"/>
                </a:solidFill>
              </a:rPr>
              <a:t>1. </a:t>
            </a:r>
            <a:r>
              <a:rPr lang="ko-KR" altLang="en-US" sz="1000" dirty="0" err="1">
                <a:solidFill>
                  <a:prstClr val="white"/>
                </a:solidFill>
              </a:rPr>
              <a:t>질의등록</a:t>
            </a:r>
            <a:endParaRPr lang="ko-KR" altLang="en-US" sz="1000" dirty="0">
              <a:solidFill>
                <a:prstClr val="white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200774" y="2275802"/>
            <a:ext cx="155041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white"/>
                </a:solidFill>
              </a:rPr>
              <a:t>5. SR</a:t>
            </a:r>
            <a:r>
              <a:rPr lang="ko-KR" altLang="en-US" sz="1000" dirty="0">
                <a:solidFill>
                  <a:prstClr val="white"/>
                </a:solidFill>
              </a:rPr>
              <a:t>등록</a:t>
            </a:r>
          </a:p>
        </p:txBody>
      </p:sp>
      <p:sp>
        <p:nvSpPr>
          <p:cNvPr id="17" name="타원 16"/>
          <p:cNvSpPr/>
          <p:nvPr/>
        </p:nvSpPr>
        <p:spPr>
          <a:xfrm>
            <a:off x="8158737" y="2275802"/>
            <a:ext cx="155041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white"/>
                </a:solidFill>
              </a:rPr>
              <a:t>7. SR</a:t>
            </a:r>
            <a:r>
              <a:rPr lang="ko-KR" altLang="en-US" sz="1000" dirty="0">
                <a:solidFill>
                  <a:prstClr val="white"/>
                </a:solidFill>
              </a:rPr>
              <a:t>배당</a:t>
            </a:r>
          </a:p>
        </p:txBody>
      </p:sp>
      <p:sp>
        <p:nvSpPr>
          <p:cNvPr id="18" name="타원 17"/>
          <p:cNvSpPr/>
          <p:nvPr/>
        </p:nvSpPr>
        <p:spPr>
          <a:xfrm>
            <a:off x="8158737" y="3586100"/>
            <a:ext cx="155041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white"/>
                </a:solidFill>
              </a:rPr>
              <a:t>8. SR</a:t>
            </a:r>
            <a:r>
              <a:rPr lang="ko-KR" altLang="en-US" sz="1000" dirty="0">
                <a:solidFill>
                  <a:prstClr val="white"/>
                </a:solidFill>
              </a:rPr>
              <a:t>수행</a:t>
            </a:r>
          </a:p>
        </p:txBody>
      </p:sp>
      <p:sp>
        <p:nvSpPr>
          <p:cNvPr id="19" name="타원 18"/>
          <p:cNvSpPr/>
          <p:nvPr/>
        </p:nvSpPr>
        <p:spPr>
          <a:xfrm>
            <a:off x="6202430" y="4576708"/>
            <a:ext cx="155041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white"/>
                </a:solidFill>
              </a:rPr>
              <a:t>10. KERIS</a:t>
            </a:r>
            <a:r>
              <a:rPr lang="ko-KR" altLang="en-US" sz="1000" dirty="0">
                <a:solidFill>
                  <a:prstClr val="white"/>
                </a:solidFill>
              </a:rPr>
              <a:t>확인</a:t>
            </a:r>
          </a:p>
        </p:txBody>
      </p:sp>
      <p:sp>
        <p:nvSpPr>
          <p:cNvPr id="20" name="타원 19"/>
          <p:cNvSpPr/>
          <p:nvPr/>
        </p:nvSpPr>
        <p:spPr>
          <a:xfrm>
            <a:off x="4281392" y="2607271"/>
            <a:ext cx="155041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white"/>
                </a:solidFill>
              </a:rPr>
              <a:t>3. </a:t>
            </a:r>
            <a:r>
              <a:rPr lang="ko-KR" altLang="en-US" sz="1000" dirty="0">
                <a:solidFill>
                  <a:prstClr val="white"/>
                </a:solidFill>
              </a:rPr>
              <a:t>기술지원등록</a:t>
            </a:r>
          </a:p>
        </p:txBody>
      </p:sp>
      <p:sp>
        <p:nvSpPr>
          <p:cNvPr id="21" name="타원 20"/>
          <p:cNvSpPr/>
          <p:nvPr/>
        </p:nvSpPr>
        <p:spPr>
          <a:xfrm>
            <a:off x="2319666" y="3565906"/>
            <a:ext cx="155041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white"/>
                </a:solidFill>
              </a:rPr>
              <a:t>11. </a:t>
            </a:r>
            <a:r>
              <a:rPr lang="ko-KR" altLang="en-US" sz="1000" dirty="0" err="1">
                <a:solidFill>
                  <a:prstClr val="white"/>
                </a:solidFill>
              </a:rPr>
              <a:t>답변확인</a:t>
            </a:r>
            <a:endParaRPr lang="ko-KR" altLang="en-US" sz="1000" dirty="0">
              <a:solidFill>
                <a:prstClr val="white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18121" y="3458831"/>
            <a:ext cx="155041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white"/>
                </a:solidFill>
              </a:rPr>
              <a:t>12. </a:t>
            </a:r>
            <a:r>
              <a:rPr lang="ko-KR" altLang="en-US" sz="1000" dirty="0">
                <a:solidFill>
                  <a:prstClr val="white"/>
                </a:solidFill>
              </a:rPr>
              <a:t>만족도</a:t>
            </a:r>
          </a:p>
        </p:txBody>
      </p:sp>
      <p:cxnSp>
        <p:nvCxnSpPr>
          <p:cNvPr id="23" name="직선 화살표 연결선 22"/>
          <p:cNvCxnSpPr>
            <a:stCxn id="15" idx="6"/>
            <a:endCxn id="52" idx="1"/>
          </p:cNvCxnSpPr>
          <p:nvPr/>
        </p:nvCxnSpPr>
        <p:spPr>
          <a:xfrm flipV="1">
            <a:off x="1755252" y="2467059"/>
            <a:ext cx="783297" cy="82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꺾인 연결선 23"/>
          <p:cNvCxnSpPr>
            <a:stCxn id="52" idx="2"/>
            <a:endCxn id="22" idx="0"/>
          </p:cNvCxnSpPr>
          <p:nvPr/>
        </p:nvCxnSpPr>
        <p:spPr>
          <a:xfrm rot="5400000">
            <a:off x="1725219" y="2117665"/>
            <a:ext cx="709273" cy="1973058"/>
          </a:xfrm>
          <a:prstGeom prst="bent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9"/>
          <p:cNvSpPr txBox="1"/>
          <p:nvPr/>
        </p:nvSpPr>
        <p:spPr>
          <a:xfrm>
            <a:off x="1501688" y="3080501"/>
            <a:ext cx="9124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2.1 </a:t>
            </a:r>
            <a:r>
              <a:rPr lang="ko-KR" altLang="en-US" sz="1000" dirty="0" err="1">
                <a:solidFill>
                  <a:prstClr val="black"/>
                </a:solidFill>
              </a:rPr>
              <a:t>답변등록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cxnSp>
        <p:nvCxnSpPr>
          <p:cNvPr id="26" name="직선 화살표 연결선 25"/>
          <p:cNvCxnSpPr>
            <a:stCxn id="52" idx="3"/>
            <a:endCxn id="16" idx="2"/>
          </p:cNvCxnSpPr>
          <p:nvPr/>
        </p:nvCxnSpPr>
        <p:spPr>
          <a:xfrm flipV="1">
            <a:off x="3594218" y="2464761"/>
            <a:ext cx="2606556" cy="229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>
            <a:stCxn id="53" idx="1"/>
            <a:endCxn id="21" idx="6"/>
          </p:cNvCxnSpPr>
          <p:nvPr/>
        </p:nvCxnSpPr>
        <p:spPr>
          <a:xfrm flipH="1">
            <a:off x="3870076" y="3748267"/>
            <a:ext cx="624585" cy="659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>
            <a:endCxn id="53" idx="0"/>
          </p:cNvCxnSpPr>
          <p:nvPr/>
        </p:nvCxnSpPr>
        <p:spPr>
          <a:xfrm flipH="1">
            <a:off x="5083437" y="3019849"/>
            <a:ext cx="3616" cy="39936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꺾인 연결선 28"/>
          <p:cNvCxnSpPr>
            <a:stCxn id="21" idx="3"/>
            <a:endCxn id="22" idx="4"/>
          </p:cNvCxnSpPr>
          <p:nvPr/>
        </p:nvCxnSpPr>
        <p:spPr>
          <a:xfrm rot="5400000" flipH="1">
            <a:off x="1794157" y="3135917"/>
            <a:ext cx="51730" cy="1453392"/>
          </a:xfrm>
          <a:prstGeom prst="bentConnector3">
            <a:avLst>
              <a:gd name="adj1" fmla="val -548898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꺾인 연결선 28"/>
          <p:cNvCxnSpPr>
            <a:stCxn id="53" idx="3"/>
          </p:cNvCxnSpPr>
          <p:nvPr/>
        </p:nvCxnSpPr>
        <p:spPr>
          <a:xfrm flipV="1">
            <a:off x="5672212" y="2605257"/>
            <a:ext cx="788080" cy="114301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>
            <a:endCxn id="54" idx="0"/>
          </p:cNvCxnSpPr>
          <p:nvPr/>
        </p:nvCxnSpPr>
        <p:spPr>
          <a:xfrm flipH="1">
            <a:off x="6995942" y="2688277"/>
            <a:ext cx="9625" cy="85181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꺾인 연결선 31"/>
          <p:cNvCxnSpPr>
            <a:stCxn id="54" idx="2"/>
            <a:endCxn id="21" idx="5"/>
          </p:cNvCxnSpPr>
          <p:nvPr/>
        </p:nvCxnSpPr>
        <p:spPr>
          <a:xfrm rot="5400000" flipH="1">
            <a:off x="5211178" y="2320325"/>
            <a:ext cx="216609" cy="3352918"/>
          </a:xfrm>
          <a:prstGeom prst="bentConnector3">
            <a:avLst>
              <a:gd name="adj1" fmla="val -105536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꺾인 연결선 32"/>
          <p:cNvCxnSpPr>
            <a:stCxn id="54" idx="3"/>
            <a:endCxn id="17" idx="2"/>
          </p:cNvCxnSpPr>
          <p:nvPr/>
        </p:nvCxnSpPr>
        <p:spPr>
          <a:xfrm flipV="1">
            <a:off x="7522716" y="2464761"/>
            <a:ext cx="636021" cy="1357827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>
            <a:stCxn id="17" idx="4"/>
            <a:endCxn id="18" idx="0"/>
          </p:cNvCxnSpPr>
          <p:nvPr/>
        </p:nvCxnSpPr>
        <p:spPr>
          <a:xfrm>
            <a:off x="8933941" y="2653719"/>
            <a:ext cx="0" cy="93238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>
            <a:stCxn id="18" idx="4"/>
            <a:endCxn id="55" idx="0"/>
          </p:cNvCxnSpPr>
          <p:nvPr/>
        </p:nvCxnSpPr>
        <p:spPr>
          <a:xfrm flipH="1">
            <a:off x="8924627" y="3964017"/>
            <a:ext cx="9315" cy="52365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>
            <a:stCxn id="55" idx="1"/>
            <a:endCxn id="19" idx="6"/>
          </p:cNvCxnSpPr>
          <p:nvPr/>
        </p:nvCxnSpPr>
        <p:spPr>
          <a:xfrm flipH="1" flipV="1">
            <a:off x="7752839" y="4765666"/>
            <a:ext cx="613480" cy="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꺾인 연결선 36"/>
          <p:cNvCxnSpPr>
            <a:stCxn id="19" idx="2"/>
            <a:endCxn id="21" idx="4"/>
          </p:cNvCxnSpPr>
          <p:nvPr/>
        </p:nvCxnSpPr>
        <p:spPr>
          <a:xfrm rot="10800000">
            <a:off x="3094871" y="3943824"/>
            <a:ext cx="3107559" cy="821843"/>
          </a:xfrm>
          <a:prstGeom prst="bentConnector2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stCxn id="52" idx="3"/>
            <a:endCxn id="20" idx="2"/>
          </p:cNvCxnSpPr>
          <p:nvPr/>
        </p:nvCxnSpPr>
        <p:spPr>
          <a:xfrm>
            <a:off x="3594218" y="2467059"/>
            <a:ext cx="687175" cy="329171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89"/>
          <p:cNvSpPr txBox="1"/>
          <p:nvPr/>
        </p:nvSpPr>
        <p:spPr>
          <a:xfrm>
            <a:off x="3190795" y="2879528"/>
            <a:ext cx="1425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2.2 </a:t>
            </a:r>
            <a:r>
              <a:rPr lang="ko-KR" altLang="en-US" sz="1000" dirty="0">
                <a:solidFill>
                  <a:prstClr val="black"/>
                </a:solidFill>
              </a:rPr>
              <a:t>기술지원질의등록</a:t>
            </a:r>
          </a:p>
        </p:txBody>
      </p:sp>
      <p:sp>
        <p:nvSpPr>
          <p:cNvPr id="40" name="TextBox 90"/>
          <p:cNvSpPr txBox="1"/>
          <p:nvPr/>
        </p:nvSpPr>
        <p:spPr>
          <a:xfrm>
            <a:off x="4592842" y="2247589"/>
            <a:ext cx="8034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2.3 SR</a:t>
            </a:r>
            <a:r>
              <a:rPr lang="ko-KR" altLang="en-US" sz="1000" dirty="0">
                <a:solidFill>
                  <a:prstClr val="black"/>
                </a:solidFill>
              </a:rPr>
              <a:t>등록</a:t>
            </a:r>
          </a:p>
        </p:txBody>
      </p:sp>
      <p:sp>
        <p:nvSpPr>
          <p:cNvPr id="41" name="TextBox 91"/>
          <p:cNvSpPr txBox="1"/>
          <p:nvPr/>
        </p:nvSpPr>
        <p:spPr>
          <a:xfrm>
            <a:off x="3706208" y="3895076"/>
            <a:ext cx="11689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4.1 </a:t>
            </a:r>
            <a:r>
              <a:rPr lang="ko-KR" altLang="en-US" sz="1000" dirty="0">
                <a:solidFill>
                  <a:prstClr val="black"/>
                </a:solidFill>
              </a:rPr>
              <a:t>기술지원답변</a:t>
            </a:r>
          </a:p>
        </p:txBody>
      </p:sp>
      <p:sp>
        <p:nvSpPr>
          <p:cNvPr id="42" name="TextBox 92"/>
          <p:cNvSpPr txBox="1"/>
          <p:nvPr/>
        </p:nvSpPr>
        <p:spPr>
          <a:xfrm>
            <a:off x="5944086" y="3153657"/>
            <a:ext cx="8034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4.2 SR</a:t>
            </a:r>
            <a:r>
              <a:rPr lang="ko-KR" altLang="en-US" sz="1000" dirty="0">
                <a:solidFill>
                  <a:prstClr val="black"/>
                </a:solidFill>
              </a:rPr>
              <a:t>등록</a:t>
            </a:r>
          </a:p>
        </p:txBody>
      </p:sp>
      <p:sp>
        <p:nvSpPr>
          <p:cNvPr id="43" name="TextBox 94"/>
          <p:cNvSpPr txBox="1"/>
          <p:nvPr/>
        </p:nvSpPr>
        <p:spPr>
          <a:xfrm>
            <a:off x="4488636" y="4432541"/>
            <a:ext cx="12811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6.1 KERIS </a:t>
            </a:r>
            <a:r>
              <a:rPr lang="ko-KR" altLang="en-US" sz="1000" dirty="0" err="1">
                <a:solidFill>
                  <a:prstClr val="black"/>
                </a:solidFill>
              </a:rPr>
              <a:t>회신답변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sp>
        <p:nvSpPr>
          <p:cNvPr id="44" name="TextBox 95"/>
          <p:cNvSpPr txBox="1"/>
          <p:nvPr/>
        </p:nvSpPr>
        <p:spPr>
          <a:xfrm>
            <a:off x="7789360" y="3094329"/>
            <a:ext cx="8034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6.2 SR</a:t>
            </a:r>
            <a:r>
              <a:rPr lang="ko-KR" altLang="en-US" sz="1000" dirty="0">
                <a:solidFill>
                  <a:prstClr val="black"/>
                </a:solidFill>
              </a:rPr>
              <a:t>배당</a:t>
            </a:r>
          </a:p>
        </p:txBody>
      </p:sp>
      <p:sp>
        <p:nvSpPr>
          <p:cNvPr id="45" name="TextBox 96"/>
          <p:cNvSpPr txBox="1"/>
          <p:nvPr/>
        </p:nvSpPr>
        <p:spPr>
          <a:xfrm>
            <a:off x="7522716" y="4823381"/>
            <a:ext cx="10406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9.1 </a:t>
            </a:r>
            <a:r>
              <a:rPr lang="ko-KR" altLang="en-US" sz="1000" dirty="0" err="1">
                <a:solidFill>
                  <a:prstClr val="black"/>
                </a:solidFill>
              </a:rPr>
              <a:t>개발자답변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sp>
        <p:nvSpPr>
          <p:cNvPr id="46" name="TextBox 97"/>
          <p:cNvSpPr txBox="1"/>
          <p:nvPr/>
        </p:nvSpPr>
        <p:spPr>
          <a:xfrm>
            <a:off x="4413636" y="4907430"/>
            <a:ext cx="12811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10. KERIS </a:t>
            </a:r>
            <a:r>
              <a:rPr lang="ko-KR" altLang="en-US" sz="1000" dirty="0" err="1">
                <a:solidFill>
                  <a:prstClr val="black"/>
                </a:solidFill>
              </a:rPr>
              <a:t>답변확인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sp>
        <p:nvSpPr>
          <p:cNvPr id="47" name="TextBox 99"/>
          <p:cNvSpPr txBox="1"/>
          <p:nvPr/>
        </p:nvSpPr>
        <p:spPr>
          <a:xfrm>
            <a:off x="1245206" y="4399034"/>
            <a:ext cx="9124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11. </a:t>
            </a:r>
            <a:r>
              <a:rPr lang="ko-KR" altLang="en-US" sz="1000" dirty="0" err="1">
                <a:solidFill>
                  <a:prstClr val="black"/>
                </a:solidFill>
              </a:rPr>
              <a:t>답변공개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sp>
        <p:nvSpPr>
          <p:cNvPr id="48" name="TextBox 105"/>
          <p:cNvSpPr txBox="1"/>
          <p:nvPr/>
        </p:nvSpPr>
        <p:spPr>
          <a:xfrm>
            <a:off x="1578168" y="2208445"/>
            <a:ext cx="8418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1. </a:t>
            </a:r>
            <a:r>
              <a:rPr lang="ko-KR" altLang="en-US" sz="1000" dirty="0" err="1">
                <a:solidFill>
                  <a:prstClr val="black"/>
                </a:solidFill>
              </a:rPr>
              <a:t>질의등록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sp>
        <p:nvSpPr>
          <p:cNvPr id="49" name="TextBox 106"/>
          <p:cNvSpPr txBox="1"/>
          <p:nvPr/>
        </p:nvSpPr>
        <p:spPr>
          <a:xfrm>
            <a:off x="7055166" y="3080501"/>
            <a:ext cx="7777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5. SR </a:t>
            </a:r>
            <a:r>
              <a:rPr lang="ko-KR" altLang="en-US" sz="1000" dirty="0">
                <a:solidFill>
                  <a:prstClr val="black"/>
                </a:solidFill>
              </a:rPr>
              <a:t>확인</a:t>
            </a:r>
          </a:p>
        </p:txBody>
      </p:sp>
      <p:sp>
        <p:nvSpPr>
          <p:cNvPr id="50" name="TextBox 107"/>
          <p:cNvSpPr txBox="1"/>
          <p:nvPr/>
        </p:nvSpPr>
        <p:spPr>
          <a:xfrm>
            <a:off x="8861711" y="3071761"/>
            <a:ext cx="97013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7. </a:t>
            </a:r>
            <a:r>
              <a:rPr lang="ko-KR" altLang="en-US" sz="1000" dirty="0" err="1">
                <a:solidFill>
                  <a:prstClr val="black"/>
                </a:solidFill>
              </a:rPr>
              <a:t>개발자지정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sp>
        <p:nvSpPr>
          <p:cNvPr id="51" name="TextBox 108"/>
          <p:cNvSpPr txBox="1"/>
          <p:nvPr/>
        </p:nvSpPr>
        <p:spPr>
          <a:xfrm>
            <a:off x="8892270" y="4131423"/>
            <a:ext cx="97013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00" dirty="0">
                <a:solidFill>
                  <a:prstClr val="black"/>
                </a:solidFill>
              </a:rPr>
              <a:t>8. </a:t>
            </a:r>
            <a:r>
              <a:rPr lang="ko-KR" altLang="en-US" sz="1000" dirty="0" err="1">
                <a:solidFill>
                  <a:prstClr val="black"/>
                </a:solidFill>
              </a:rPr>
              <a:t>개발자수행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sp>
        <p:nvSpPr>
          <p:cNvPr id="52" name="순서도: 판단 51"/>
          <p:cNvSpPr/>
          <p:nvPr/>
        </p:nvSpPr>
        <p:spPr>
          <a:xfrm>
            <a:off x="2538549" y="2184560"/>
            <a:ext cx="1055669" cy="564998"/>
          </a:xfrm>
          <a:prstGeom prst="flowChartDecisi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 err="1">
                <a:solidFill>
                  <a:prstClr val="black"/>
                </a:solidFill>
              </a:rPr>
              <a:t>질의확인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sp>
        <p:nvSpPr>
          <p:cNvPr id="53" name="순서도: 판단 52"/>
          <p:cNvSpPr/>
          <p:nvPr/>
        </p:nvSpPr>
        <p:spPr>
          <a:xfrm>
            <a:off x="4494661" y="3419211"/>
            <a:ext cx="1177551" cy="658112"/>
          </a:xfrm>
          <a:prstGeom prst="flowChartDecisi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>
                <a:solidFill>
                  <a:prstClr val="black"/>
                </a:solidFill>
              </a:rPr>
              <a:t>질의</a:t>
            </a:r>
            <a:br>
              <a:rPr lang="en-US" altLang="ko-KR" sz="1000" dirty="0">
                <a:solidFill>
                  <a:prstClr val="black"/>
                </a:solidFill>
              </a:rPr>
            </a:br>
            <a:r>
              <a:rPr lang="ko-KR" altLang="en-US" sz="1000" dirty="0">
                <a:solidFill>
                  <a:prstClr val="black"/>
                </a:solidFill>
              </a:rPr>
              <a:t>확인</a:t>
            </a:r>
          </a:p>
        </p:txBody>
      </p:sp>
      <p:sp>
        <p:nvSpPr>
          <p:cNvPr id="54" name="순서도: 판단 53"/>
          <p:cNvSpPr/>
          <p:nvPr/>
        </p:nvSpPr>
        <p:spPr>
          <a:xfrm>
            <a:off x="6469168" y="3540089"/>
            <a:ext cx="1053548" cy="564998"/>
          </a:xfrm>
          <a:prstGeom prst="flowChartDecisi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black"/>
                </a:solidFill>
              </a:rPr>
              <a:t>SR</a:t>
            </a:r>
          </a:p>
          <a:p>
            <a:pPr algn="ctr"/>
            <a:r>
              <a:rPr lang="ko-KR" altLang="en-US" sz="1000" dirty="0">
                <a:solidFill>
                  <a:prstClr val="black"/>
                </a:solidFill>
              </a:rPr>
              <a:t>확인</a:t>
            </a:r>
          </a:p>
        </p:txBody>
      </p:sp>
      <p:sp>
        <p:nvSpPr>
          <p:cNvPr id="55" name="순서도: 판단 54"/>
          <p:cNvSpPr/>
          <p:nvPr/>
        </p:nvSpPr>
        <p:spPr>
          <a:xfrm>
            <a:off x="8366320" y="4487670"/>
            <a:ext cx="1116614" cy="555996"/>
          </a:xfrm>
          <a:prstGeom prst="flowChartDecisi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prstClr val="black"/>
                </a:solidFill>
              </a:rPr>
              <a:t>SR</a:t>
            </a:r>
          </a:p>
          <a:p>
            <a:pPr algn="ctr"/>
            <a:r>
              <a:rPr lang="ko-KR" altLang="en-US" sz="1000" dirty="0">
                <a:solidFill>
                  <a:prstClr val="black"/>
                </a:solidFill>
              </a:rPr>
              <a:t>답변</a:t>
            </a:r>
            <a:endParaRPr lang="en-US" altLang="ko-KR" sz="1000" dirty="0">
              <a:solidFill>
                <a:prstClr val="black"/>
              </a:solidFill>
            </a:endParaRPr>
          </a:p>
        </p:txBody>
      </p:sp>
      <p:sp>
        <p:nvSpPr>
          <p:cNvPr id="92" name="직사각형 91"/>
          <p:cNvSpPr/>
          <p:nvPr/>
        </p:nvSpPr>
        <p:spPr>
          <a:xfrm>
            <a:off x="192416" y="5517232"/>
            <a:ext cx="3565014" cy="55060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6" name="TextBox 84"/>
          <p:cNvSpPr txBox="1"/>
          <p:nvPr/>
        </p:nvSpPr>
        <p:spPr>
          <a:xfrm>
            <a:off x="789195" y="5656080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dirty="0">
                <a:solidFill>
                  <a:prstClr val="black"/>
                </a:solidFill>
              </a:rPr>
              <a:t>처리</a:t>
            </a:r>
          </a:p>
        </p:txBody>
      </p:sp>
      <p:sp>
        <p:nvSpPr>
          <p:cNvPr id="97" name="TextBox 111"/>
          <p:cNvSpPr txBox="1"/>
          <p:nvPr/>
        </p:nvSpPr>
        <p:spPr>
          <a:xfrm>
            <a:off x="1987623" y="5656080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dirty="0" err="1">
                <a:solidFill>
                  <a:prstClr val="black"/>
                </a:solidFill>
              </a:rPr>
              <a:t>선택처리</a:t>
            </a:r>
            <a:endParaRPr lang="ko-KR" altLang="en-US" sz="1000" dirty="0">
              <a:solidFill>
                <a:prstClr val="black"/>
              </a:solidFill>
            </a:endParaRPr>
          </a:p>
        </p:txBody>
      </p:sp>
      <p:cxnSp>
        <p:nvCxnSpPr>
          <p:cNvPr id="98" name="직선 화살표 연결선 97"/>
          <p:cNvCxnSpPr/>
          <p:nvPr/>
        </p:nvCxnSpPr>
        <p:spPr>
          <a:xfrm>
            <a:off x="2742485" y="5787824"/>
            <a:ext cx="355680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113"/>
          <p:cNvSpPr txBox="1"/>
          <p:nvPr/>
        </p:nvSpPr>
        <p:spPr>
          <a:xfrm>
            <a:off x="3059803" y="5664713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dirty="0">
                <a:solidFill>
                  <a:prstClr val="black"/>
                </a:solidFill>
              </a:rPr>
              <a:t>프로세스</a:t>
            </a:r>
          </a:p>
        </p:txBody>
      </p:sp>
      <p:sp>
        <p:nvSpPr>
          <p:cNvPr id="100" name="타원 99"/>
          <p:cNvSpPr/>
          <p:nvPr/>
        </p:nvSpPr>
        <p:spPr>
          <a:xfrm>
            <a:off x="347842" y="5590233"/>
            <a:ext cx="410630" cy="37791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00" dirty="0">
              <a:solidFill>
                <a:prstClr val="white"/>
              </a:solidFill>
            </a:endParaRPr>
          </a:p>
        </p:txBody>
      </p:sp>
      <p:sp>
        <p:nvSpPr>
          <p:cNvPr id="101" name="순서도: 판단 100"/>
          <p:cNvSpPr/>
          <p:nvPr/>
        </p:nvSpPr>
        <p:spPr>
          <a:xfrm>
            <a:off x="1353558" y="5609514"/>
            <a:ext cx="634065" cy="339354"/>
          </a:xfrm>
          <a:prstGeom prst="flowChartDecisi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654610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150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질의등록 방법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교원능력개발평가 메뉴에서 질의등록 버튼을 클릭한다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>
              <a:lnSpc>
                <a:spcPct val="150000"/>
              </a:lnSpc>
              <a:defRPr/>
            </a:pPr>
            <a:endParaRPr lang="ko-KR" altLang="en-US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EF6841B1-B12B-4B8E-8018-7A1436E38A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7" y="1156715"/>
            <a:ext cx="6240797" cy="5080597"/>
          </a:xfrm>
          <a:prstGeom prst="rect">
            <a:avLst/>
          </a:prstGeom>
        </p:spPr>
      </p:pic>
      <p:sp>
        <p:nvSpPr>
          <p:cNvPr id="20" name="타원 19"/>
          <p:cNvSpPr/>
          <p:nvPr/>
        </p:nvSpPr>
        <p:spPr>
          <a:xfrm>
            <a:off x="4152710" y="147672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18" name="직사각형 17"/>
          <p:cNvSpPr/>
          <p:nvPr/>
        </p:nvSpPr>
        <p:spPr bwMode="auto">
          <a:xfrm>
            <a:off x="4233829" y="1264938"/>
            <a:ext cx="481516" cy="172119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41213637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151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질의등록 방법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확인 버튼 클릭 시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다른 사용자가 질의 등록한 내용을 검색할 수 있다</a:t>
            </a:r>
            <a:r>
              <a:rPr lang="en-US" altLang="ko-KR" sz="1200" dirty="0">
                <a:solidFill>
                  <a:prstClr val="black"/>
                </a:solidFill>
              </a:rPr>
              <a:t>. 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취소 버튼 클릭 시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개인정보 수집 및 활용 동의 과정으로 넘어간다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>
              <a:lnSpc>
                <a:spcPct val="150000"/>
              </a:lnSpc>
              <a:defRPr/>
            </a:pPr>
            <a:endParaRPr lang="ko-KR" altLang="en-US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382588" y="1196752"/>
            <a:ext cx="6177448" cy="5135429"/>
            <a:chOff x="128465" y="836713"/>
            <a:chExt cx="9649072" cy="5544616"/>
          </a:xfrm>
        </p:grpSpPr>
        <p:pic>
          <p:nvPicPr>
            <p:cNvPr id="19" name="Picture 2" descr="C:\Users\Owner\Documents\교평 사용자교육\새 폴더\질의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465" y="836713"/>
              <a:ext cx="9649072" cy="5544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직사각형 21"/>
            <p:cNvSpPr/>
            <p:nvPr/>
          </p:nvSpPr>
          <p:spPr bwMode="auto">
            <a:xfrm>
              <a:off x="5745088" y="5085184"/>
              <a:ext cx="1944216" cy="288032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 lIns="0" tIns="0" rIns="0" bIns="0" rtlCol="0" anchor="ctr">
              <a:noAutofit/>
            </a:bodyPr>
            <a:lstStyle/>
            <a:p>
              <a:pPr algn="ctr"/>
              <a:endParaRPr lang="ko-KR" altLang="en-US" sz="1050">
                <a:solidFill>
                  <a:prstClr val="black"/>
                </a:solidFill>
                <a:latin typeface="산돌고딕B" pitchFamily="18" charset="-127"/>
                <a:ea typeface="산돌고딕B" pitchFamily="18" charset="-127"/>
              </a:endParaRPr>
            </a:p>
          </p:txBody>
        </p:sp>
      </p:grpSp>
      <p:sp>
        <p:nvSpPr>
          <p:cNvPr id="23" name="타원 22"/>
          <p:cNvSpPr/>
          <p:nvPr/>
        </p:nvSpPr>
        <p:spPr>
          <a:xfrm>
            <a:off x="3966989" y="497507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638870" y="4978506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2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826725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152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질의등록 방법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동의 시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질의등록이 가능하며 미동의 시 질의등록이 불가능하다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solidFill>
                  <a:prstClr val="black"/>
                </a:solidFill>
              </a:rPr>
              <a:t>※ </a:t>
            </a:r>
            <a:r>
              <a:rPr lang="ko-KR" altLang="en-US" sz="1200" dirty="0">
                <a:solidFill>
                  <a:prstClr val="black"/>
                </a:solidFill>
              </a:rPr>
              <a:t>개인정보 활용에 동의 하더라도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본인이 등록한 </a:t>
            </a:r>
            <a:r>
              <a:rPr lang="ko-KR" altLang="en-US" sz="1200" dirty="0" err="1">
                <a:solidFill>
                  <a:prstClr val="black"/>
                </a:solidFill>
              </a:rPr>
              <a:t>질의글에</a:t>
            </a:r>
            <a:r>
              <a:rPr lang="ko-KR" altLang="en-US" sz="1200" dirty="0">
                <a:solidFill>
                  <a:prstClr val="black"/>
                </a:solidFill>
              </a:rPr>
              <a:t> 대한 공개 또는 비공개 여부는 별도로 설정 가능</a:t>
            </a:r>
            <a:endParaRPr lang="en-US" altLang="ko-KR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" name="그룹 26"/>
          <p:cNvGrpSpPr/>
          <p:nvPr/>
        </p:nvGrpSpPr>
        <p:grpSpPr>
          <a:xfrm>
            <a:off x="378396" y="1196752"/>
            <a:ext cx="6158780" cy="5112568"/>
            <a:chOff x="128464" y="908720"/>
            <a:chExt cx="9677400" cy="5472608"/>
          </a:xfrm>
        </p:grpSpPr>
        <p:pic>
          <p:nvPicPr>
            <p:cNvPr id="28" name="Picture 2" descr="C:\Users\Owner\Documents\교평 사용자교육\새 폴더\질의2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464" y="908720"/>
              <a:ext cx="9677400" cy="547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직사각형 28"/>
            <p:cNvSpPr/>
            <p:nvPr/>
          </p:nvSpPr>
          <p:spPr bwMode="auto">
            <a:xfrm>
              <a:off x="272480" y="5589240"/>
              <a:ext cx="3312368" cy="216024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 lIns="0" tIns="0" rIns="0" bIns="0" rtlCol="0" anchor="ctr">
              <a:noAutofit/>
            </a:bodyPr>
            <a:lstStyle/>
            <a:p>
              <a:pPr algn="ctr"/>
              <a:endParaRPr lang="ko-KR" altLang="en-US" sz="1050">
                <a:solidFill>
                  <a:prstClr val="black"/>
                </a:solidFill>
                <a:latin typeface="산돌고딕B" pitchFamily="18" charset="-127"/>
                <a:ea typeface="산돌고딕B" pitchFamily="18" charset="-127"/>
              </a:endParaRPr>
            </a:p>
          </p:txBody>
        </p:sp>
      </p:grp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32507" y="536931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084263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153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질의등록 방법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업무구분을 교원능력개발평가로 선택하고 </a:t>
            </a:r>
            <a:r>
              <a:rPr lang="ko-KR" altLang="en-US" sz="1200" dirty="0" err="1">
                <a:solidFill>
                  <a:prstClr val="black"/>
                </a:solidFill>
              </a:rPr>
              <a:t>질의글을</a:t>
            </a:r>
            <a:r>
              <a:rPr lang="ko-KR" altLang="en-US" sz="1200" dirty="0">
                <a:solidFill>
                  <a:prstClr val="black"/>
                </a:solidFill>
              </a:rPr>
              <a:t> 작성 및 저장한다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solidFill>
                  <a:prstClr val="black"/>
                </a:solidFill>
              </a:rPr>
              <a:t>※ </a:t>
            </a:r>
            <a:r>
              <a:rPr lang="ko-KR" altLang="en-US" sz="1200" dirty="0">
                <a:solidFill>
                  <a:prstClr val="black"/>
                </a:solidFill>
              </a:rPr>
              <a:t>업무구분에 교원능력개발평가가 나타나지 않는 경우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en-US" altLang="ko-KR" sz="1200" b="1" dirty="0">
                <a:solidFill>
                  <a:prstClr val="black"/>
                </a:solidFill>
              </a:rPr>
              <a:t>‘3.</a:t>
            </a:r>
            <a:r>
              <a:rPr lang="ko-KR" altLang="en-US" sz="1200" b="1" dirty="0">
                <a:solidFill>
                  <a:prstClr val="black"/>
                </a:solidFill>
              </a:rPr>
              <a:t>업무영역 등록 방법</a:t>
            </a:r>
            <a:r>
              <a:rPr lang="en-US" altLang="ko-KR" sz="1200" b="1" dirty="0">
                <a:solidFill>
                  <a:prstClr val="black"/>
                </a:solidFill>
              </a:rPr>
              <a:t>’</a:t>
            </a:r>
            <a:r>
              <a:rPr lang="en-US" altLang="ko-KR" sz="1200" dirty="0">
                <a:solidFill>
                  <a:prstClr val="black"/>
                </a:solidFill>
              </a:rPr>
              <a:t> </a:t>
            </a:r>
            <a:r>
              <a:rPr lang="ko-KR" altLang="en-US" sz="1200" dirty="0">
                <a:solidFill>
                  <a:prstClr val="black"/>
                </a:solidFill>
              </a:rPr>
              <a:t>참조</a:t>
            </a:r>
            <a:endParaRPr lang="en-US" altLang="ko-KR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6" name="Picture 2" descr="C:\Users\Owner\Documents\교평 사용자교육\새 폴더\질의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63" y="1196752"/>
            <a:ext cx="6113513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직사각형 16"/>
          <p:cNvSpPr/>
          <p:nvPr/>
        </p:nvSpPr>
        <p:spPr bwMode="auto">
          <a:xfrm>
            <a:off x="1284718" y="2135775"/>
            <a:ext cx="1948704" cy="199191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323830" y="191289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617156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154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질의등록 방법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 err="1">
                <a:solidFill>
                  <a:prstClr val="black"/>
                </a:solidFill>
              </a:rPr>
              <a:t>나이스</a:t>
            </a:r>
            <a:r>
              <a:rPr lang="ko-KR" altLang="en-US" sz="1200" dirty="0">
                <a:solidFill>
                  <a:prstClr val="black"/>
                </a:solidFill>
              </a:rPr>
              <a:t> 아이디 및 인증서로 </a:t>
            </a:r>
            <a:r>
              <a:rPr lang="ko-KR" altLang="en-US" sz="1200" dirty="0" err="1">
                <a:solidFill>
                  <a:prstClr val="black"/>
                </a:solidFill>
              </a:rPr>
              <a:t>로그인한다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>
              <a:lnSpc>
                <a:spcPct val="150000"/>
              </a:lnSpc>
              <a:defRPr/>
            </a:pPr>
            <a:endParaRPr lang="ko-KR" altLang="en-US" sz="1200" dirty="0">
              <a:solidFill>
                <a:prstClr val="black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17184" y="1196752"/>
            <a:ext cx="629200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  <a:hlinkClick r:id="rId3"/>
              </a:rPr>
              <a:t>http://help.neis.go.kr</a:t>
            </a:r>
            <a:r>
              <a:rPr lang="en-US" altLang="ko-KR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(</a:t>
            </a:r>
            <a:r>
              <a:rPr lang="ko-KR" altLang="en-US" b="1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나이스광장</a:t>
            </a:r>
            <a:r>
              <a:rPr lang="en-US" altLang="ko-KR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99" y="1700808"/>
            <a:ext cx="5992369" cy="455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직사각형 21"/>
          <p:cNvSpPr/>
          <p:nvPr/>
        </p:nvSpPr>
        <p:spPr bwMode="auto">
          <a:xfrm>
            <a:off x="4304928" y="3341752"/>
            <a:ext cx="1481260" cy="235074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304928" y="3099440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496174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155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질의등록 방법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질의등록 버튼을 클릭한다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확인 버튼 클릭 시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다른 사용자가 질의 등록한 내용을 검색할 수 있다</a:t>
            </a:r>
            <a:r>
              <a:rPr lang="en-US" altLang="ko-KR" sz="1200" dirty="0">
                <a:solidFill>
                  <a:prstClr val="black"/>
                </a:solidFill>
              </a:rPr>
              <a:t>. 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취소 버튼 클릭 시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개인정보 수집 및 활용 동의 과정으로 넘어간다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ko-KR" altLang="en-US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382198" y="1196752"/>
            <a:ext cx="6154978" cy="5112568"/>
            <a:chOff x="272480" y="980728"/>
            <a:chExt cx="9361040" cy="5328592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480" y="980728"/>
              <a:ext cx="9361040" cy="5328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직사각형 23"/>
            <p:cNvSpPr/>
            <p:nvPr/>
          </p:nvSpPr>
          <p:spPr bwMode="auto">
            <a:xfrm>
              <a:off x="1064568" y="3074809"/>
              <a:ext cx="792088" cy="70517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 lIns="0" tIns="0" rIns="0" bIns="0" rtlCol="0" anchor="ctr">
              <a:noAutofit/>
            </a:bodyPr>
            <a:lstStyle/>
            <a:p>
              <a:pPr algn="ctr"/>
              <a:endParaRPr lang="ko-KR" altLang="en-US" sz="1050">
                <a:solidFill>
                  <a:prstClr val="black"/>
                </a:solidFill>
                <a:latin typeface="산돌고딕B" pitchFamily="18" charset="-127"/>
                <a:ea typeface="산돌고딕B" pitchFamily="18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 bwMode="auto">
            <a:xfrm>
              <a:off x="6447062" y="4428059"/>
              <a:ext cx="1800200" cy="288032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 lIns="0" tIns="0" rIns="0" bIns="0" rtlCol="0" anchor="ctr">
              <a:noAutofit/>
            </a:bodyPr>
            <a:lstStyle/>
            <a:p>
              <a:pPr algn="ctr"/>
              <a:endParaRPr lang="ko-KR" altLang="en-US" sz="1050">
                <a:solidFill>
                  <a:prstClr val="black"/>
                </a:solidFill>
                <a:latin typeface="산돌고딕B" pitchFamily="18" charset="-127"/>
                <a:ea typeface="산돌고딕B" pitchFamily="18" charset="-127"/>
              </a:endParaRPr>
            </a:p>
          </p:txBody>
        </p:sp>
      </p:grpSp>
      <p:sp>
        <p:nvSpPr>
          <p:cNvPr id="20" name="타원 19"/>
          <p:cNvSpPr/>
          <p:nvPr/>
        </p:nvSpPr>
        <p:spPr>
          <a:xfrm>
            <a:off x="802991" y="2944187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442048" y="430430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2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5058226" y="4304301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3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1155427" y="2683981"/>
            <a:ext cx="316835" cy="144016"/>
          </a:xfrm>
          <a:prstGeom prst="rect">
            <a:avLst/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988729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156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질의등록 방법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동의 시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질의등록이 가능하며 미동의 시 질의등록이 불가능하다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solidFill>
                  <a:prstClr val="black"/>
                </a:solidFill>
              </a:rPr>
              <a:t>※ </a:t>
            </a:r>
            <a:r>
              <a:rPr lang="ko-KR" altLang="en-US" sz="1200" dirty="0">
                <a:solidFill>
                  <a:prstClr val="black"/>
                </a:solidFill>
              </a:rPr>
              <a:t>개인정보 활용에 동의 하더라도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본인이 등록한 </a:t>
            </a:r>
            <a:r>
              <a:rPr lang="ko-KR" altLang="en-US" sz="1200" dirty="0" err="1">
                <a:solidFill>
                  <a:prstClr val="black"/>
                </a:solidFill>
              </a:rPr>
              <a:t>질의글에</a:t>
            </a:r>
            <a:r>
              <a:rPr lang="ko-KR" altLang="en-US" sz="1200" dirty="0">
                <a:solidFill>
                  <a:prstClr val="black"/>
                </a:solidFill>
              </a:rPr>
              <a:t> 대한 공개 또는 비공개 여부는 별도로 설정 가능</a:t>
            </a:r>
            <a:endParaRPr lang="en-US" altLang="ko-KR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" name="그룹 26"/>
          <p:cNvGrpSpPr/>
          <p:nvPr/>
        </p:nvGrpSpPr>
        <p:grpSpPr>
          <a:xfrm>
            <a:off x="378396" y="1196752"/>
            <a:ext cx="6158780" cy="5112568"/>
            <a:chOff x="128464" y="908720"/>
            <a:chExt cx="9677400" cy="5472608"/>
          </a:xfrm>
        </p:grpSpPr>
        <p:pic>
          <p:nvPicPr>
            <p:cNvPr id="28" name="Picture 2" descr="C:\Users\Owner\Documents\교평 사용자교육\새 폴더\질의2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464" y="908720"/>
              <a:ext cx="9677400" cy="547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직사각형 28"/>
            <p:cNvSpPr/>
            <p:nvPr/>
          </p:nvSpPr>
          <p:spPr bwMode="auto">
            <a:xfrm>
              <a:off x="272480" y="5589240"/>
              <a:ext cx="3312368" cy="216024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 lIns="0" tIns="0" rIns="0" bIns="0" rtlCol="0" anchor="ctr">
              <a:noAutofit/>
            </a:bodyPr>
            <a:lstStyle/>
            <a:p>
              <a:pPr algn="ctr"/>
              <a:endParaRPr lang="ko-KR" altLang="en-US" sz="1050">
                <a:solidFill>
                  <a:prstClr val="black"/>
                </a:solidFill>
                <a:latin typeface="산돌고딕B" pitchFamily="18" charset="-127"/>
                <a:ea typeface="산돌고딕B" pitchFamily="18" charset="-127"/>
              </a:endParaRPr>
            </a:p>
          </p:txBody>
        </p:sp>
      </p:grp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32507" y="5369318"/>
            <a:ext cx="200025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403898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157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질의등록 방법</a:t>
            </a: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업무구분을 교원능력개발평가로 선택하고 </a:t>
            </a:r>
            <a:r>
              <a:rPr lang="ko-KR" altLang="en-US" sz="1200" dirty="0" err="1">
                <a:solidFill>
                  <a:prstClr val="black"/>
                </a:solidFill>
              </a:rPr>
              <a:t>질의글을</a:t>
            </a:r>
            <a:r>
              <a:rPr lang="ko-KR" altLang="en-US" sz="1200" dirty="0">
                <a:solidFill>
                  <a:prstClr val="black"/>
                </a:solidFill>
              </a:rPr>
              <a:t> 작성 및 저장한다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solidFill>
                  <a:prstClr val="black"/>
                </a:solidFill>
              </a:rPr>
              <a:t>※ </a:t>
            </a:r>
            <a:r>
              <a:rPr lang="ko-KR" altLang="en-US" sz="1200" dirty="0">
                <a:solidFill>
                  <a:prstClr val="black"/>
                </a:solidFill>
              </a:rPr>
              <a:t>업무구분에 교원능력개발평가가 나타나지 않는 경우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en-US" altLang="ko-KR" sz="1200" b="1" dirty="0">
                <a:solidFill>
                  <a:prstClr val="black"/>
                </a:solidFill>
              </a:rPr>
              <a:t>‘3.</a:t>
            </a:r>
            <a:r>
              <a:rPr lang="ko-KR" altLang="en-US" sz="1200" b="1" dirty="0">
                <a:solidFill>
                  <a:prstClr val="black"/>
                </a:solidFill>
              </a:rPr>
              <a:t>업무영역 등록 방법</a:t>
            </a:r>
            <a:r>
              <a:rPr lang="en-US" altLang="ko-KR" sz="1200" b="1" dirty="0">
                <a:solidFill>
                  <a:prstClr val="black"/>
                </a:solidFill>
              </a:rPr>
              <a:t>’</a:t>
            </a:r>
            <a:r>
              <a:rPr lang="en-US" altLang="ko-KR" sz="1200" dirty="0">
                <a:solidFill>
                  <a:prstClr val="black"/>
                </a:solidFill>
              </a:rPr>
              <a:t> </a:t>
            </a:r>
            <a:r>
              <a:rPr lang="ko-KR" altLang="en-US" sz="1200" dirty="0">
                <a:solidFill>
                  <a:prstClr val="black"/>
                </a:solidFill>
              </a:rPr>
              <a:t>참조</a:t>
            </a:r>
            <a:endParaRPr lang="en-US" altLang="ko-KR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35" y="1196752"/>
            <a:ext cx="6093541" cy="5112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 bwMode="auto">
          <a:xfrm>
            <a:off x="3017837" y="3824836"/>
            <a:ext cx="1719139" cy="199191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806937" y="3706288"/>
            <a:ext cx="176461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2" name="직사각형 1"/>
          <p:cNvSpPr/>
          <p:nvPr/>
        </p:nvSpPr>
        <p:spPr bwMode="auto">
          <a:xfrm>
            <a:off x="1138801" y="2124543"/>
            <a:ext cx="316835" cy="144016"/>
          </a:xfrm>
          <a:prstGeom prst="rect">
            <a:avLst/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9111793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158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업무영역 등록 방법</a:t>
            </a: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 err="1">
                <a:solidFill>
                  <a:prstClr val="black"/>
                </a:solidFill>
              </a:rPr>
              <a:t>나이스</a:t>
            </a:r>
            <a:r>
              <a:rPr lang="ko-KR" altLang="en-US" sz="1200" dirty="0">
                <a:solidFill>
                  <a:prstClr val="black"/>
                </a:solidFill>
              </a:rPr>
              <a:t> 광장 페이지에서 업무영역을 클릭한다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solidFill>
                  <a:prstClr val="black"/>
                </a:solidFill>
              </a:rPr>
              <a:t>※ </a:t>
            </a:r>
            <a:r>
              <a:rPr lang="ko-KR" altLang="en-US" sz="1200" dirty="0">
                <a:solidFill>
                  <a:prstClr val="black"/>
                </a:solidFill>
              </a:rPr>
              <a:t>업무영역 설정 후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변경 전 까지 계속 유지</a:t>
            </a:r>
            <a:endParaRPr lang="en-US" altLang="ko-KR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425907" y="1196752"/>
            <a:ext cx="6111269" cy="5112568"/>
            <a:chOff x="128464" y="836712"/>
            <a:chExt cx="9649072" cy="5544616"/>
          </a:xfrm>
        </p:grpSpPr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464" y="836712"/>
              <a:ext cx="9649072" cy="5544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직사각형 22"/>
            <p:cNvSpPr/>
            <p:nvPr/>
          </p:nvSpPr>
          <p:spPr bwMode="auto">
            <a:xfrm>
              <a:off x="7401272" y="839964"/>
              <a:ext cx="504056" cy="216024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 lIns="0" tIns="0" rIns="0" bIns="0" rtlCol="0" anchor="ctr">
              <a:noAutofit/>
            </a:bodyPr>
            <a:lstStyle/>
            <a:p>
              <a:pPr algn="ctr"/>
              <a:endParaRPr lang="ko-KR" altLang="en-US" sz="1050">
                <a:solidFill>
                  <a:prstClr val="black"/>
                </a:solidFill>
                <a:latin typeface="산돌고딕B" pitchFamily="18" charset="-127"/>
                <a:ea typeface="산돌고딕B" pitchFamily="18" charset="-127"/>
              </a:endParaRPr>
            </a:p>
          </p:txBody>
        </p:sp>
      </p:grpSp>
      <p:sp>
        <p:nvSpPr>
          <p:cNvPr id="17" name="타원 16"/>
          <p:cNvSpPr/>
          <p:nvPr/>
        </p:nvSpPr>
        <p:spPr>
          <a:xfrm>
            <a:off x="4790961" y="1164384"/>
            <a:ext cx="176461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1163740" y="2636912"/>
            <a:ext cx="316835" cy="144016"/>
          </a:xfrm>
          <a:prstGeom prst="rect">
            <a:avLst/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3689832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슬라이드 번호 개체 틀 2"/>
          <p:cNvSpPr txBox="1">
            <a:spLocks/>
          </p:cNvSpPr>
          <p:nvPr/>
        </p:nvSpPr>
        <p:spPr>
          <a:xfrm>
            <a:off x="4371725" y="6492879"/>
            <a:ext cx="1073141" cy="365125"/>
          </a:xfrm>
          <a:prstGeom prst="rect">
            <a:avLst/>
          </a:prstGeom>
        </p:spPr>
        <p:txBody>
          <a:bodyPr vert="horz" lIns="91436" tIns="45717" rIns="91436" bIns="45717" rtlCol="0" anchor="ctr"/>
          <a:lstStyle/>
          <a:p>
            <a:pPr algn="ctr">
              <a:defRPr/>
            </a:pPr>
            <a:fld id="{3C143A1F-072A-448B-893D-6E0F0EAA0652}" type="slidenum">
              <a:rPr lang="ko-KR" altLang="en-US" sz="1100" smtClean="0">
                <a:solidFill>
                  <a:prstClr val="black"/>
                </a:solidFill>
              </a:rPr>
              <a:pPr algn="ctr">
                <a:defRPr/>
              </a:pPr>
              <a:t>159</a:t>
            </a:fld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21" name="제목 1"/>
          <p:cNvSpPr txBox="1">
            <a:spLocks/>
          </p:cNvSpPr>
          <p:nvPr/>
        </p:nvSpPr>
        <p:spPr>
          <a:xfrm>
            <a:off x="0" y="0"/>
            <a:ext cx="8915401" cy="785813"/>
          </a:xfrm>
          <a:prstGeom prst="rect">
            <a:avLst/>
          </a:prstGeom>
        </p:spPr>
        <p:txBody>
          <a:bodyPr vert="horz" lIns="91436" tIns="45717" rIns="91436" bIns="45717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ko-K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업무영역 등록 방법</a:t>
            </a:r>
          </a:p>
        </p:txBody>
      </p:sp>
      <p:sp>
        <p:nvSpPr>
          <p:cNvPr id="5" name="AutoShape 14"/>
          <p:cNvSpPr>
            <a:spLocks noChangeAspect="1" noChangeArrowheads="1"/>
          </p:cNvSpPr>
          <p:nvPr/>
        </p:nvSpPr>
        <p:spPr bwMode="auto">
          <a:xfrm>
            <a:off x="6681192" y="980728"/>
            <a:ext cx="2944569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4FA5A7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indent="-92075">
              <a:defRPr/>
            </a:pPr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17184" y="980728"/>
            <a:ext cx="6292000" cy="5400600"/>
          </a:xfrm>
          <a:prstGeom prst="roundRect">
            <a:avLst>
              <a:gd name="adj" fmla="val 1838"/>
            </a:avLst>
          </a:prstGeom>
          <a:solidFill>
            <a:srgbClr val="EAEAEA"/>
          </a:solidFill>
          <a:ln w="28575" algn="ctr">
            <a:solidFill>
              <a:srgbClr val="3D79C1"/>
            </a:solidFill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3201" y="1196752"/>
            <a:ext cx="28083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교원능력개발평가 체크 후</a:t>
            </a:r>
            <a:r>
              <a:rPr lang="en-US" altLang="ko-KR" sz="1200" dirty="0">
                <a:solidFill>
                  <a:prstClr val="black"/>
                </a:solidFill>
              </a:rPr>
              <a:t>,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</a:rPr>
              <a:t>등록 버튼을 클릭한다</a:t>
            </a:r>
            <a:r>
              <a:rPr lang="en-US" altLang="ko-KR" sz="1200" dirty="0">
                <a:solidFill>
                  <a:prstClr val="black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endParaRPr lang="en-US" altLang="ko-KR" sz="1200" dirty="0">
              <a:solidFill>
                <a:prstClr val="black"/>
              </a:solidFill>
            </a:endParaRPr>
          </a:p>
        </p:txBody>
      </p:sp>
      <p:pic>
        <p:nvPicPr>
          <p:cNvPr id="32" name="Picture 113" descr="wkdxjd0001"/>
          <p:cNvPicPr>
            <a:picLocks noChangeAspect="1" noChangeArrowheads="1"/>
          </p:cNvPicPr>
          <p:nvPr/>
        </p:nvPicPr>
        <p:blipFill>
          <a:blip r:embed="rId3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6969224" y="773313"/>
            <a:ext cx="2444604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6992366" y="782324"/>
            <a:ext cx="2353122" cy="29238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cs typeface="굴림" pitchFamily="50" charset="-127"/>
              </a:rPr>
              <a:t>화면기능설명</a:t>
            </a:r>
          </a:p>
        </p:txBody>
      </p:sp>
      <p:pic>
        <p:nvPicPr>
          <p:cNvPr id="34" name="Picture 113" descr="wkdxjd000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 l="4877" r="4877"/>
          <a:stretch>
            <a:fillRect/>
          </a:stretch>
        </p:blipFill>
        <p:spPr bwMode="gray">
          <a:xfrm>
            <a:off x="472799" y="764704"/>
            <a:ext cx="5992369" cy="3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632520" y="765698"/>
            <a:ext cx="5184575" cy="3050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dirty="0">
                <a:solidFill>
                  <a:prstClr val="white"/>
                </a:solidFill>
                <a:cs typeface="굴림" pitchFamily="50" charset="-127"/>
              </a:rPr>
              <a:t> 화      면</a:t>
            </a:r>
            <a:endParaRPr lang="ko-KR" altLang="en-US" sz="2000" b="1" dirty="0">
              <a:solidFill>
                <a:prstClr val="black"/>
              </a:solidFill>
              <a:cs typeface="굴림" pitchFamily="50" charset="-127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6" y="1164385"/>
            <a:ext cx="6120680" cy="5144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 bwMode="auto">
          <a:xfrm>
            <a:off x="2558630" y="3764351"/>
            <a:ext cx="959211" cy="200452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470399" y="3529469"/>
            <a:ext cx="176461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1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18" name="직사각형 17"/>
          <p:cNvSpPr/>
          <p:nvPr/>
        </p:nvSpPr>
        <p:spPr bwMode="auto">
          <a:xfrm>
            <a:off x="5985562" y="1628800"/>
            <a:ext cx="239803" cy="200452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olid"/>
            <a:round/>
            <a:headEnd/>
            <a:tailEnd/>
          </a:ln>
        </p:spPr>
        <p:txBody>
          <a:bodyPr lIns="0" tIns="0" rIns="0" bIns="0" rtlCol="0" anchor="ctr">
            <a:noAutofit/>
          </a:bodyPr>
          <a:lstStyle/>
          <a:p>
            <a:pPr algn="ctr"/>
            <a:endParaRPr lang="ko-KR" altLang="en-US" sz="1050">
              <a:solidFill>
                <a:prstClr val="black"/>
              </a:solidFill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728864" y="1564256"/>
            <a:ext cx="176461" cy="200025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prstClr val="black"/>
                </a:solidFill>
              </a:rPr>
              <a:t>2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573096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82"/>
          <p:cNvSpPr>
            <a:spLocks noChangeArrowheads="1"/>
          </p:cNvSpPr>
          <p:nvPr/>
        </p:nvSpPr>
        <p:spPr bwMode="auto">
          <a:xfrm>
            <a:off x="2690685" y="2171569"/>
            <a:ext cx="4524629" cy="110113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9883" tIns="49942" rIns="99883" bIns="49942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latinLnBrk="1" hangingPunct="1">
              <a:defRPr/>
            </a:pPr>
            <a:r>
              <a:rPr lang="ko-KR" altLang="en-US" sz="6500" cap="all" spc="-328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감사합니다</a:t>
            </a:r>
            <a:r>
              <a:rPr lang="en-US" altLang="ko-KR" sz="6500" cap="all" spc="-328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8" name="Rectangle 82"/>
          <p:cNvSpPr>
            <a:spLocks noChangeArrowheads="1"/>
          </p:cNvSpPr>
          <p:nvPr/>
        </p:nvSpPr>
        <p:spPr bwMode="auto">
          <a:xfrm>
            <a:off x="2942143" y="1556792"/>
            <a:ext cx="4021713" cy="5625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9883" tIns="49942" rIns="99883" bIns="49942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latinLnBrk="1" hangingPunct="1">
              <a:defRPr/>
            </a:pPr>
            <a:r>
              <a:rPr lang="en-US" altLang="ko-KR" sz="3000" cap="all" dirty="0" err="1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THaNK</a:t>
            </a:r>
            <a:r>
              <a:rPr lang="en-US" altLang="ko-KR" sz="3000" cap="all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you!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376C2BE-413B-74FC-10D8-EEF1BBE181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760" y="3212976"/>
            <a:ext cx="4507895" cy="303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812150"/>
      </p:ext>
    </p:extLst>
  </p:cSld>
  <p:clrMapOvr>
    <a:masterClrMapping/>
  </p:clrMapOvr>
</p:sld>
</file>

<file path=ppt/theme/theme1.xml><?xml version="1.0" encoding="utf-8"?>
<a:theme xmlns:a="http://schemas.openxmlformats.org/drawingml/2006/main" name="표지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1">
            <a:lumMod val="65000"/>
            <a:lumOff val="35000"/>
          </a:schemeClr>
        </a:solidFill>
        <a:ln w="19050" algn="ctr">
          <a:noFill/>
          <a:prstDash val="dash"/>
          <a:round/>
          <a:headEnd/>
          <a:tailEnd/>
        </a:ln>
      </a:spPr>
      <a:bodyPr lIns="0" tIns="0" rIns="0" bIns="0" rtlCol="0" anchor="ctr">
        <a:noAutofit/>
      </a:bodyPr>
      <a:lstStyle>
        <a:defPPr algn="ctr">
          <a:defRPr sz="1050">
            <a:latin typeface="산돌고딕B" pitchFamily="18" charset="-127"/>
            <a:ea typeface="산돌고딕B" pitchFamily="18" charset="-127"/>
          </a:defRPr>
        </a:defPPr>
      </a:lstStyle>
    </a:spDef>
  </a:objectDefaults>
  <a:extraClrSchemeLst/>
</a:theme>
</file>

<file path=ppt/theme/theme3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End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End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1">
            <a:lumMod val="65000"/>
            <a:lumOff val="35000"/>
          </a:schemeClr>
        </a:solidFill>
        <a:ln w="19050" algn="ctr">
          <a:noFill/>
          <a:prstDash val="dash"/>
          <a:round/>
          <a:headEnd/>
          <a:tailEnd/>
        </a:ln>
      </a:spPr>
      <a:bodyPr lIns="0" tIns="0" rIns="0" bIns="0" rtlCol="0" anchor="ctr">
        <a:noAutofit/>
      </a:bodyPr>
      <a:lstStyle>
        <a:defPPr algn="ctr">
          <a:defRPr sz="1050">
            <a:latin typeface="산돌고딕B" pitchFamily="18" charset="-127"/>
            <a:ea typeface="산돌고딕B" pitchFamily="18" charset="-127"/>
          </a:defRPr>
        </a:defPPr>
      </a:lstStyle>
    </a:spDef>
  </a:objectDefaults>
  <a:extraClrSchemeLst/>
</a:theme>
</file>

<file path=ppt/theme/theme8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1">
            <a:lumMod val="65000"/>
            <a:lumOff val="35000"/>
          </a:schemeClr>
        </a:solidFill>
        <a:ln w="19050" algn="ctr">
          <a:noFill/>
          <a:prstDash val="dash"/>
          <a:round/>
          <a:headEnd/>
          <a:tailEnd/>
        </a:ln>
      </a:spPr>
      <a:bodyPr lIns="0" tIns="0" rIns="0" bIns="0" rtlCol="0" anchor="ctr">
        <a:noAutofit/>
      </a:bodyPr>
      <a:lstStyle>
        <a:defPPr algn="ctr">
          <a:defRPr sz="1050">
            <a:latin typeface="산돌고딕B" pitchFamily="18" charset="-127"/>
            <a:ea typeface="산돌고딕B" pitchFamily="18" charset="-127"/>
          </a:defRPr>
        </a:defPPr>
      </a:lstStyle>
    </a:spDef>
  </a:objectDefaults>
  <a:extraClrSchemeLst/>
</a:theme>
</file>

<file path=ppt/theme/theme10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1">
            <a:lumMod val="65000"/>
            <a:lumOff val="35000"/>
          </a:schemeClr>
        </a:solidFill>
        <a:ln w="19050" algn="ctr">
          <a:noFill/>
          <a:prstDash val="dash"/>
          <a:round/>
          <a:headEnd/>
          <a:tailEnd/>
        </a:ln>
      </a:spPr>
      <a:bodyPr lIns="0" tIns="0" rIns="0" bIns="0" rtlCol="0" anchor="ctr">
        <a:noAutofit/>
      </a:bodyPr>
      <a:lstStyle>
        <a:defPPr algn="ctr">
          <a:defRPr sz="1050">
            <a:latin typeface="산돌고딕B" pitchFamily="18" charset="-127"/>
            <a:ea typeface="산돌고딕B" pitchFamily="18" charset="-127"/>
          </a:defRPr>
        </a:defPPr>
      </a:lstStyle>
    </a:spDef>
  </a:objectDefaults>
  <a:extraClrSchemeLst/>
</a:theme>
</file>

<file path=ppt/theme/theme1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19258</TotalTime>
  <Words>8308</Words>
  <Application>Microsoft Office PowerPoint</Application>
  <PresentationFormat>A4 용지(210x297mm)</PresentationFormat>
  <Paragraphs>2158</Paragraphs>
  <Slides>160</Slides>
  <Notes>156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10</vt:i4>
      </vt:variant>
      <vt:variant>
        <vt:lpstr>슬라이드 제목</vt:lpstr>
      </vt:variant>
      <vt:variant>
        <vt:i4>160</vt:i4>
      </vt:variant>
    </vt:vector>
  </HeadingPairs>
  <TitlesOfParts>
    <vt:vector size="181" baseType="lpstr">
      <vt:lpstr>HY견고딕</vt:lpstr>
      <vt:lpstr>굴림</vt:lpstr>
      <vt:lpstr>나눔고딕</vt:lpstr>
      <vt:lpstr>돋음</vt:lpstr>
      <vt:lpstr>맑은 고딕</vt:lpstr>
      <vt:lpstr>바탕체</vt:lpstr>
      <vt:lpstr>산돌고딕 M</vt:lpstr>
      <vt:lpstr>산돌고딕B</vt:lpstr>
      <vt:lpstr>Aharoni</vt:lpstr>
      <vt:lpstr>Arial</vt:lpstr>
      <vt:lpstr>Wingdings</vt:lpstr>
      <vt:lpstr>표지</vt:lpstr>
      <vt:lpstr>1_Office 테마</vt:lpstr>
      <vt:lpstr>2_디자인 사용자 지정</vt:lpstr>
      <vt:lpstr>디자인 사용자 지정</vt:lpstr>
      <vt:lpstr>1_End</vt:lpstr>
      <vt:lpstr>End</vt:lpstr>
      <vt:lpstr>2_Office 테마</vt:lpstr>
      <vt:lpstr>1_디자인 사용자 지정</vt:lpstr>
      <vt:lpstr>3_Office 테마</vt:lpstr>
      <vt:lpstr>4_Office 테마</vt:lpstr>
      <vt:lpstr>PowerPoint 프레젠테이션</vt:lpstr>
      <vt:lpstr>PowerPoint 프레젠테이션</vt:lpstr>
      <vt:lpstr>Ⅰ. 개요</vt:lpstr>
      <vt:lpstr>PowerPoint 프레젠테이션</vt:lpstr>
      <vt:lpstr>2. 전체업무기능구성</vt:lpstr>
      <vt:lpstr>3. 전체업무 흐름도</vt:lpstr>
      <vt:lpstr>4. 교육(지원)청 주요업무 순서</vt:lpstr>
      <vt:lpstr>4. 교육(지원)청 주요업무 순서</vt:lpstr>
      <vt:lpstr>PowerPoint 프레젠테이션</vt:lpstr>
      <vt:lpstr>PowerPoint 프레젠테이션</vt:lpstr>
      <vt:lpstr>Ⅱ. (교육청)교원능력개발평가관리</vt:lpstr>
      <vt:lpstr>PowerPoint 프레젠테이션</vt:lpstr>
      <vt:lpstr>개요관리 - 공지사항관리</vt:lpstr>
      <vt:lpstr>개요관리 - 메뉴얼관리</vt:lpstr>
      <vt:lpstr>개요관리 - 서식관리</vt:lpstr>
      <vt:lpstr>개요관리 – FAQ관리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Ⅲ. (학교)교원능력개발평가관리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Ⅳ. (교원)교원능력개발평가관리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1. 사용자지원 질의응답 절차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Registered User</dc:creator>
  <cp:lastModifiedBy>user</cp:lastModifiedBy>
  <cp:revision>1907</cp:revision>
  <cp:lastPrinted>2021-06-17T07:06:37Z</cp:lastPrinted>
  <dcterms:created xsi:type="dcterms:W3CDTF">2014-05-08T00:08:58Z</dcterms:created>
  <dcterms:modified xsi:type="dcterms:W3CDTF">2022-08-10T07:24:02Z</dcterms:modified>
</cp:coreProperties>
</file>