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7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8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9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680" r:id="rId2"/>
    <p:sldMasterId id="2147483711" r:id="rId3"/>
    <p:sldMasterId id="2147483723" r:id="rId4"/>
    <p:sldMasterId id="2147483728" r:id="rId5"/>
    <p:sldMasterId id="2147483749" r:id="rId6"/>
    <p:sldMasterId id="2147483762" r:id="rId7"/>
    <p:sldMasterId id="2147483771" r:id="rId8"/>
    <p:sldMasterId id="2147483775" r:id="rId9"/>
    <p:sldMasterId id="2147483790" r:id="rId10"/>
  </p:sldMasterIdLst>
  <p:notesMasterIdLst>
    <p:notesMasterId r:id="rId71"/>
  </p:notesMasterIdLst>
  <p:handoutMasterIdLst>
    <p:handoutMasterId r:id="rId72"/>
  </p:handoutMasterIdLst>
  <p:sldIdLst>
    <p:sldId id="497" r:id="rId11"/>
    <p:sldId id="961" r:id="rId12"/>
    <p:sldId id="401" r:id="rId13"/>
    <p:sldId id="830" r:id="rId14"/>
    <p:sldId id="1223" r:id="rId15"/>
    <p:sldId id="1233" r:id="rId16"/>
    <p:sldId id="1143" r:id="rId17"/>
    <p:sldId id="1209" r:id="rId18"/>
    <p:sldId id="1224" r:id="rId19"/>
    <p:sldId id="1235" r:id="rId20"/>
    <p:sldId id="1236" r:id="rId21"/>
    <p:sldId id="1287" r:id="rId22"/>
    <p:sldId id="1295" r:id="rId23"/>
    <p:sldId id="1293" r:id="rId24"/>
    <p:sldId id="1296" r:id="rId25"/>
    <p:sldId id="1237" r:id="rId26"/>
    <p:sldId id="1225" r:id="rId27"/>
    <p:sldId id="1228" r:id="rId28"/>
    <p:sldId id="1238" r:id="rId29"/>
    <p:sldId id="1239" r:id="rId30"/>
    <p:sldId id="1240" r:id="rId31"/>
    <p:sldId id="1241" r:id="rId32"/>
    <p:sldId id="1242" r:id="rId33"/>
    <p:sldId id="1243" r:id="rId34"/>
    <p:sldId id="1247" r:id="rId35"/>
    <p:sldId id="1227" r:id="rId36"/>
    <p:sldId id="1229" r:id="rId37"/>
    <p:sldId id="1248" r:id="rId38"/>
    <p:sldId id="1249" r:id="rId39"/>
    <p:sldId id="1254" r:id="rId40"/>
    <p:sldId id="1283" r:id="rId41"/>
    <p:sldId id="1255" r:id="rId42"/>
    <p:sldId id="1256" r:id="rId43"/>
    <p:sldId id="1284" r:id="rId44"/>
    <p:sldId id="1257" r:id="rId45"/>
    <p:sldId id="1258" r:id="rId46"/>
    <p:sldId id="1259" r:id="rId47"/>
    <p:sldId id="1260" r:id="rId48"/>
    <p:sldId id="1262" r:id="rId49"/>
    <p:sldId id="1261" r:id="rId50"/>
    <p:sldId id="1263" r:id="rId51"/>
    <p:sldId id="1230" r:id="rId52"/>
    <p:sldId id="1231" r:id="rId53"/>
    <p:sldId id="1264" r:id="rId54"/>
    <p:sldId id="1265" r:id="rId55"/>
    <p:sldId id="1266" r:id="rId56"/>
    <p:sldId id="1277" r:id="rId57"/>
    <p:sldId id="1278" r:id="rId58"/>
    <p:sldId id="1285" r:id="rId59"/>
    <p:sldId id="1279" r:id="rId60"/>
    <p:sldId id="1280" r:id="rId61"/>
    <p:sldId id="1286" r:id="rId62"/>
    <p:sldId id="1270" r:id="rId63"/>
    <p:sldId id="1271" r:id="rId64"/>
    <p:sldId id="1272" r:id="rId65"/>
    <p:sldId id="1273" r:id="rId66"/>
    <p:sldId id="1274" r:id="rId67"/>
    <p:sldId id="1275" r:id="rId68"/>
    <p:sldId id="1276" r:id="rId69"/>
    <p:sldId id="1282" r:id="rId70"/>
  </p:sldIdLst>
  <p:sldSz cx="10693400" cy="7561263"/>
  <p:notesSz cx="7104063" cy="10234613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49" userDrawn="1">
          <p15:clr>
            <a:srgbClr val="A4A3A4"/>
          </p15:clr>
        </p15:guide>
        <p15:guide id="2" pos="3368">
          <p15:clr>
            <a:srgbClr val="A4A3A4"/>
          </p15:clr>
        </p15:guide>
        <p15:guide id="3" pos="102" userDrawn="1">
          <p15:clr>
            <a:srgbClr val="A4A3A4"/>
          </p15:clr>
        </p15:guide>
        <p15:guide id="4" pos="6180" userDrawn="1">
          <p15:clr>
            <a:srgbClr val="A4A3A4"/>
          </p15:clr>
        </p15:guide>
        <p15:guide id="5" orient="horz" pos="4468" userDrawn="1">
          <p15:clr>
            <a:srgbClr val="A4A3A4"/>
          </p15:clr>
        </p15:guide>
        <p15:guide id="6" orient="horz" pos="2472" userDrawn="1">
          <p15:clr>
            <a:srgbClr val="A4A3A4"/>
          </p15:clr>
        </p15:guide>
        <p15:guide id="7" orient="horz" pos="1111" userDrawn="1">
          <p15:clr>
            <a:srgbClr val="A4A3A4"/>
          </p15:clr>
        </p15:guide>
        <p15:guide id="8" pos="6634" userDrawn="1">
          <p15:clr>
            <a:srgbClr val="A4A3A4"/>
          </p15:clr>
        </p15:guide>
        <p15:guide id="9" pos="50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HongJun" initials="H" lastIdx="1" clrIdx="0">
    <p:extLst>
      <p:ext uri="{19B8F6BF-5375-455C-9EA6-DF929625EA0E}">
        <p15:presenceInfo xmlns:p15="http://schemas.microsoft.com/office/powerpoint/2012/main" userId="HaHongJu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BDD7"/>
    <a:srgbClr val="0000CC"/>
    <a:srgbClr val="E3E4EA"/>
    <a:srgbClr val="DDEDF6"/>
    <a:srgbClr val="E2E3E8"/>
    <a:srgbClr val="F2F2F2"/>
    <a:srgbClr val="FEF2E9"/>
    <a:srgbClr val="77933C"/>
    <a:srgbClr val="FFC000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6737" autoAdjust="0"/>
  </p:normalViewPr>
  <p:slideViewPr>
    <p:cSldViewPr>
      <p:cViewPr varScale="1">
        <p:scale>
          <a:sx n="105" d="100"/>
          <a:sy n="105" d="100"/>
        </p:scale>
        <p:origin x="1356" y="96"/>
      </p:cViewPr>
      <p:guideLst>
        <p:guide orient="horz" pos="749"/>
        <p:guide pos="3368"/>
        <p:guide pos="102"/>
        <p:guide pos="6180"/>
        <p:guide orient="horz" pos="4468"/>
        <p:guide orient="horz" pos="2472"/>
        <p:guide orient="horz" pos="1111"/>
        <p:guide pos="6634"/>
        <p:guide pos="50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56838"/>
    </p:cViewPr>
  </p:sorterViewPr>
  <p:notesViewPr>
    <p:cSldViewPr>
      <p:cViewPr varScale="1">
        <p:scale>
          <a:sx n="80" d="100"/>
          <a:sy n="80" d="100"/>
        </p:scale>
        <p:origin x="4014" y="120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16" Type="http://schemas.openxmlformats.org/officeDocument/2006/relationships/slide" Target="slides/slide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3" y="1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/>
          <a:lstStyle>
            <a:lvl1pPr algn="r">
              <a:defRPr sz="1200"/>
            </a:lvl1pPr>
          </a:lstStyle>
          <a:p>
            <a:fld id="{ACDCC43A-C847-44D1-8F4C-C3F3DD6E9FC4}" type="datetimeFigureOut">
              <a:rPr lang="ko-KR" altLang="en-US" smtClean="0"/>
              <a:t>2021-01-07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108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3" y="9721108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 anchor="b"/>
          <a:lstStyle>
            <a:lvl1pPr algn="r">
              <a:defRPr sz="1200"/>
            </a:lvl1pPr>
          </a:lstStyle>
          <a:p>
            <a:fld id="{F702CB92-BD8A-4A9D-BD63-0DD48BEAC5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151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3" y="1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/>
          <a:lstStyle>
            <a:lvl1pPr algn="r">
              <a:defRPr sz="1200"/>
            </a:lvl1pPr>
          </a:lstStyle>
          <a:p>
            <a:fld id="{FBE7FF29-7C22-4B33-9D6A-8CDB38AC44B5}" type="datetimeFigureOut">
              <a:rPr lang="ko-KR" altLang="en-US" smtClean="0"/>
              <a:t>2021-01-07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38200" y="768350"/>
            <a:ext cx="542766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57" tIns="47329" rIns="94657" bIns="4732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657" tIns="47329" rIns="94657" bIns="47329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3" y="9721108"/>
            <a:ext cx="3078428" cy="511731"/>
          </a:xfrm>
          <a:prstGeom prst="rect">
            <a:avLst/>
          </a:prstGeom>
        </p:spPr>
        <p:txBody>
          <a:bodyPr vert="horz" lIns="94657" tIns="47329" rIns="94657" bIns="47329" rtlCol="0" anchor="b"/>
          <a:lstStyle>
            <a:lvl1pPr algn="r">
              <a:defRPr sz="1200"/>
            </a:lvl1pPr>
          </a:lstStyle>
          <a:p>
            <a:fld id="{C34931C5-F245-4ECD-8064-4700C35BD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8509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913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2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6" y="7938989"/>
            <a:ext cx="745915" cy="450582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4" y="8109566"/>
            <a:ext cx="745915" cy="450582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0137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44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4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6" y="7938989"/>
            <a:ext cx="745915" cy="450582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4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4" y="8109566"/>
            <a:ext cx="745915" cy="450582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4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651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5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6" y="7938989"/>
            <a:ext cx="745915" cy="450582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5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4" y="8109566"/>
            <a:ext cx="745915" cy="450582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5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3570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6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4" y="730371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10" y="746064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7965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7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4" y="730371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10" y="746064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0324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8703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9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4" y="730371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9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10" y="746064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9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5677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46419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43129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75929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95637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757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508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86299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025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18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4" y="730371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18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10" y="746064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18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78989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36656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45832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970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9590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10898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54676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263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4910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27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4" y="730371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27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10" y="746064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27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4823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8206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33931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14631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01315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95244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7578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3682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7497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10264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5013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89642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885197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73192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855090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53306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760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43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4" y="730371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43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10" y="7460646"/>
            <a:ext cx="751482" cy="414526"/>
          </a:xfrm>
          <a:prstGeom prst="rect">
            <a:avLst/>
          </a:prstGeom>
        </p:spPr>
        <p:txBody>
          <a:bodyPr vert="horz" lIns="94657" tIns="47329" rIns="94657" bIns="47329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760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760">
                <a:defRPr/>
              </a:pPr>
              <a:t>43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555770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87160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169934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7824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261956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43266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21450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024235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670110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78071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73970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79464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89835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883732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520070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1302049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653863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931C5-F245-4ECD-8064-4700C35BDB61}" type="slidenum">
              <a:rPr lang="ko-KR" altLang="en-US" smtClean="0"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5880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6888224"/>
            <a:ext cx="932148" cy="36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DF5DD68-B744-4A48-AFAE-B395D7E979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5" b="34368"/>
          <a:stretch/>
        </p:blipFill>
        <p:spPr>
          <a:xfrm>
            <a:off x="8077574" y="6807024"/>
            <a:ext cx="2509571" cy="65147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E7EAA40-1C5E-4432-AB38-0375DE1AA3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930876" y="5940871"/>
            <a:ext cx="2831558" cy="51228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54" r="16171"/>
          <a:stretch/>
        </p:blipFill>
        <p:spPr>
          <a:xfrm>
            <a:off x="4698628" y="6876975"/>
            <a:ext cx="1234950" cy="41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5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1"/>
          <p:cNvSpPr>
            <a:spLocks noGrp="1"/>
          </p:cNvSpPr>
          <p:nvPr>
            <p:ph type="title"/>
          </p:nvPr>
        </p:nvSpPr>
        <p:spPr>
          <a:xfrm>
            <a:off x="738189" y="1188343"/>
            <a:ext cx="2736303" cy="482352"/>
          </a:xfrm>
          <a:prstGeom prst="rect">
            <a:avLst/>
          </a:prstGeom>
        </p:spPr>
        <p:txBody>
          <a:bodyPr anchor="ctr"/>
          <a:lstStyle>
            <a:lvl1pPr algn="l">
              <a:defRPr sz="280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텍스트 개체 틀 31"/>
          <p:cNvSpPr>
            <a:spLocks noGrp="1"/>
          </p:cNvSpPr>
          <p:nvPr>
            <p:ph type="body" sz="quarter" idx="11"/>
          </p:nvPr>
        </p:nvSpPr>
        <p:spPr>
          <a:xfrm>
            <a:off x="3762524" y="1188343"/>
            <a:ext cx="5994772" cy="23042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Noto Sans CJK KR Regular" pitchFamily="34" charset="-127"/>
                <a:ea typeface="Noto Sans CJK KR Regular" pitchFamily="34" charset="-127"/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3128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 userDrawn="1"/>
        </p:nvSpPr>
        <p:spPr>
          <a:xfrm>
            <a:off x="9730758" y="298438"/>
            <a:ext cx="68159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ko-KR" sz="1400" b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I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개요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776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(블루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094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_블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그림 61">
            <a:extLst>
              <a:ext uri="{FF2B5EF4-FFF2-40B4-BE49-F238E27FC236}">
                <a16:creationId xmlns:a16="http://schemas.microsoft.com/office/drawing/2014/main" id="{A361959A-C898-4703-925E-058F0C38A4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 err="1" smtClean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endParaRPr lang="ko-KR" altLang="en-US" sz="1200" b="1" dirty="0" smtClean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94640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D3649F9F-AAD6-482F-9930-2937DD837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C9C31F8C-2EFC-4B83-8522-B3EE0F958A25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207945" y="2390997"/>
            <a:ext cx="1872208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5197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3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</p:spTree>
    <p:extLst>
      <p:ext uri="{BB962C8B-B14F-4D97-AF65-F5344CB8AC3E}">
        <p14:creationId xmlns:p14="http://schemas.microsoft.com/office/powerpoint/2010/main" val="356870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노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EADD3364-AD25-43EF-9708-FC93B560263D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4730640C-EA8A-4504-8E80-5EED26735F8D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4ABFC04D-0D00-4F94-B23A-35085157AB5F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개체이(가) 표시된 사진&#10;&#10;자동 생성된 설명">
            <a:extLst>
              <a:ext uri="{FF2B5EF4-FFF2-40B4-BE49-F238E27FC236}">
                <a16:creationId xmlns:a16="http://schemas.microsoft.com/office/drawing/2014/main" id="{327821DE-2733-4045-BF4C-35C5859957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6" name="모서리가 둥근 직사각형 11">
            <a:extLst>
              <a:ext uri="{FF2B5EF4-FFF2-40B4-BE49-F238E27FC236}">
                <a16:creationId xmlns:a16="http://schemas.microsoft.com/office/drawing/2014/main" id="{3990EC45-95DC-47B6-981C-5446B33EA46D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D0290488-0CC7-4BA2-ABAE-141B4302F817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28072B75-54A4-4711-BEF6-8023684E8BE8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그림 58">
            <a:extLst>
              <a:ext uri="{FF2B5EF4-FFF2-40B4-BE49-F238E27FC236}">
                <a16:creationId xmlns:a16="http://schemas.microsoft.com/office/drawing/2014/main" id="{8CD6169F-9B57-4B38-AA09-2ED37B184F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endParaRPr lang="ko-KR" altLang="en-US" sz="1200" b="1" dirty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9792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노랑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EADD3364-AD25-43EF-9708-FC93B560263D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4730640C-EA8A-4504-8E80-5EED26735F8D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4ABFC04D-0D00-4F94-B23A-35085157AB5F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개체이(가) 표시된 사진&#10;&#10;자동 생성된 설명">
            <a:extLst>
              <a:ext uri="{FF2B5EF4-FFF2-40B4-BE49-F238E27FC236}">
                <a16:creationId xmlns:a16="http://schemas.microsoft.com/office/drawing/2014/main" id="{327821DE-2733-4045-BF4C-35C5859957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6" name="모서리가 둥근 직사각형 11">
            <a:extLst>
              <a:ext uri="{FF2B5EF4-FFF2-40B4-BE49-F238E27FC236}">
                <a16:creationId xmlns:a16="http://schemas.microsoft.com/office/drawing/2014/main" id="{3990EC45-95DC-47B6-981C-5446B33EA46D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D0290488-0CC7-4BA2-ABAE-141B4302F817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28072B75-54A4-4711-BEF6-8023684E8BE8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335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그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FE1FF1E-8E80-429F-9FA6-C2381B05B239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DAE4A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4CF4D0E1-46E0-4EE0-A645-12E8F8FB38A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EE0B1C71-ADBC-4725-9E6E-65FB5CBA91C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7AFD5BC4-B8B0-4555-9572-A699C35CA1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DEC36445-4502-40F7-A11C-7690315A3F4C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rgbClr val="F6D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F25D94DA-515D-40E3-B493-693643C35F50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FFC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EA4DCAEC-CC25-4AA7-B42F-5EB12189262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그림 62">
            <a:extLst>
              <a:ext uri="{FF2B5EF4-FFF2-40B4-BE49-F238E27FC236}">
                <a16:creationId xmlns:a16="http://schemas.microsoft.com/office/drawing/2014/main" id="{88D80B4A-9AF0-462A-B153-DFD6F432E1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endParaRPr lang="ko-KR" altLang="en-US" sz="1200" b="1" dirty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04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그린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FE1FF1E-8E80-429F-9FA6-C2381B05B239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DAE4A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4CF4D0E1-46E0-4EE0-A645-12E8F8FB38A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EE0B1C71-ADBC-4725-9E6E-65FB5CBA91C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7AFD5BC4-B8B0-4555-9572-A699C35CA1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DEC36445-4502-40F7-A11C-7690315A3F4C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rgbClr val="F6D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F25D94DA-515D-40E3-B493-693643C35F50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FFC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EA4DCAEC-CC25-4AA7-B42F-5EB12189262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077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블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그림 61">
            <a:extLst>
              <a:ext uri="{FF2B5EF4-FFF2-40B4-BE49-F238E27FC236}">
                <a16:creationId xmlns:a16="http://schemas.microsoft.com/office/drawing/2014/main" id="{A361959A-C898-4703-925E-058F0C38A4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endParaRPr lang="ko-KR" altLang="en-US" sz="1200" b="1" dirty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67068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블루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850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핑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모서리가 둥근 직사각형 11">
            <a:extLst>
              <a:ext uri="{FF2B5EF4-FFF2-40B4-BE49-F238E27FC236}">
                <a16:creationId xmlns:a16="http://schemas.microsoft.com/office/drawing/2014/main" id="{B62C724E-532E-4329-8985-0475C5615846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C7778270-8CC8-423F-9E83-14A0D46375F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>
            <a:extLst>
              <a:ext uri="{FF2B5EF4-FFF2-40B4-BE49-F238E27FC236}">
                <a16:creationId xmlns:a16="http://schemas.microsoft.com/office/drawing/2014/main" id="{ABCD3020-DD19-41FF-904A-600E5ACF544F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개체이(가) 표시된 사진&#10;&#10;자동 생성된 설명">
            <a:extLst>
              <a:ext uri="{FF2B5EF4-FFF2-40B4-BE49-F238E27FC236}">
                <a16:creationId xmlns:a16="http://schemas.microsoft.com/office/drawing/2014/main" id="{9132FD92-A446-4C50-B7CC-C250595A3A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5" name="모서리가 둥근 직사각형 11">
            <a:extLst>
              <a:ext uri="{FF2B5EF4-FFF2-40B4-BE49-F238E27FC236}">
                <a16:creationId xmlns:a16="http://schemas.microsoft.com/office/drawing/2014/main" id="{44D1B6C3-50AE-4A8D-987F-1244C0950B93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16DD6E31-0F30-4C1C-B9AD-FA1920604AA8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FA6C94A8-FE47-43F2-BE1B-CA452CEE9DF7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그림 59">
            <a:extLst>
              <a:ext uri="{FF2B5EF4-FFF2-40B4-BE49-F238E27FC236}">
                <a16:creationId xmlns:a16="http://schemas.microsoft.com/office/drawing/2014/main" id="{5DFC57D4-F425-41A2-ACC1-54B1F0E1FF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 err="1" smtClean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endParaRPr lang="ko-KR" altLang="en-US" sz="1200" b="1" dirty="0" smtClean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7254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172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4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351960" y="2535013"/>
            <a:ext cx="158417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612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3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</p:spTree>
    <p:extLst>
      <p:ext uri="{BB962C8B-B14F-4D97-AF65-F5344CB8AC3E}">
        <p14:creationId xmlns:p14="http://schemas.microsoft.com/office/powerpoint/2010/main" val="20418212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2B14EFE-9B9A-4428-BF10-438C14CB4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A52D7DC5-2CB6-4924-81D2-CEC3E5BACF66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 userDrawn="1"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7" name="직사각형 6"/>
          <p:cNvSpPr/>
          <p:nvPr userDrawn="1"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</p:spTree>
    <p:extLst>
      <p:ext uri="{BB962C8B-B14F-4D97-AF65-F5344CB8AC3E}">
        <p14:creationId xmlns:p14="http://schemas.microsoft.com/office/powerpoint/2010/main" val="2357142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D3649F9F-AAD6-482F-9930-2937DD837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C9C31F8C-2EFC-4B83-8522-B3EE0F958A25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 userDrawn="1"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8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351960" y="2535013"/>
            <a:ext cx="158417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8891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626136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3">
            <a:extLst>
              <a:ext uri="{FF2B5EF4-FFF2-40B4-BE49-F238E27FC236}">
                <a16:creationId xmlns:a16="http://schemas.microsoft.com/office/drawing/2014/main" id="{21C29BF9-0E8C-41F2-98C6-364DA97E4284}"/>
              </a:ext>
            </a:extLst>
          </p:cNvPr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4">
            <a:extLst>
              <a:ext uri="{FF2B5EF4-FFF2-40B4-BE49-F238E27FC236}">
                <a16:creationId xmlns:a16="http://schemas.microsoft.com/office/drawing/2014/main" id="{4DF2C0A9-482D-425D-B977-1431B69540E9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9C1CAE53-27A1-4042-B909-5EB57E0FD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222273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모서리가 둥근 직사각형 13">
            <a:extLst>
              <a:ext uri="{FF2B5EF4-FFF2-40B4-BE49-F238E27FC236}">
                <a16:creationId xmlns:a16="http://schemas.microsoft.com/office/drawing/2014/main" id="{73714AD9-2B4B-49AA-A605-1A3532844437}"/>
              </a:ext>
            </a:extLst>
          </p:cNvPr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모서리가 둥근 직사각형 14">
            <a:extLst>
              <a:ext uri="{FF2B5EF4-FFF2-40B4-BE49-F238E27FC236}">
                <a16:creationId xmlns:a16="http://schemas.microsoft.com/office/drawing/2014/main" id="{8A9D6E3E-CEF0-4D1D-AAE8-4FCA9F6114AB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제목 1">
            <a:extLst>
              <a:ext uri="{FF2B5EF4-FFF2-40B4-BE49-F238E27FC236}">
                <a16:creationId xmlns:a16="http://schemas.microsoft.com/office/drawing/2014/main" id="{00D453E9-EF37-4AFE-9485-3649028492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9369978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3">
            <a:extLst>
              <a:ext uri="{FF2B5EF4-FFF2-40B4-BE49-F238E27FC236}">
                <a16:creationId xmlns:a16="http://schemas.microsoft.com/office/drawing/2014/main" id="{211D52D0-78F0-49B3-8C4C-C266EC075DE9}"/>
              </a:ext>
            </a:extLst>
          </p:cNvPr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4">
            <a:extLst>
              <a:ext uri="{FF2B5EF4-FFF2-40B4-BE49-F238E27FC236}">
                <a16:creationId xmlns:a16="http://schemas.microsoft.com/office/drawing/2014/main" id="{3F01AA44-B6C8-4A7C-A2F4-7C3AC557B45D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05604F3D-3877-4469-9050-7DF0AAAD56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8809780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14">
            <a:extLst>
              <a:ext uri="{FF2B5EF4-FFF2-40B4-BE49-F238E27FC236}">
                <a16:creationId xmlns:a16="http://schemas.microsoft.com/office/drawing/2014/main" id="{FC3F9871-BD57-4D63-9123-0E211ADB343F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24378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8AAD9F0B-FCF5-492F-9119-4CB501B4E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2" name="모서리가 둥근 직사각형 14">
            <a:extLst>
              <a:ext uri="{FF2B5EF4-FFF2-40B4-BE49-F238E27FC236}">
                <a16:creationId xmlns:a16="http://schemas.microsoft.com/office/drawing/2014/main" id="{BA38AD98-D932-4176-8FC5-0FAF34E370BF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47585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64FD5AFD-BE46-4FFD-8F74-6D572645A4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168C74A1-E9CB-4B18-92B5-051126167C47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87690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제목 1">
            <a:extLst>
              <a:ext uri="{FF2B5EF4-FFF2-40B4-BE49-F238E27FC236}">
                <a16:creationId xmlns:a16="http://schemas.microsoft.com/office/drawing/2014/main" id="{9604F70B-24A4-437D-A9BB-B6BE7C7D13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16AD5EC3-890A-4909-87FD-86527F1A92FF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0422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 userDrawn="1"/>
        </p:nvSpPr>
        <p:spPr>
          <a:xfrm>
            <a:off x="9730758" y="298438"/>
            <a:ext cx="68159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ko-KR" sz="1400" b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I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개요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58651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76912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3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55684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2B14EFE-9B9A-4428-BF10-438C14CB4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A52D7DC5-2CB6-4924-81D2-CEC3E5BACF66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50639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99810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72307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2B14EFE-9B9A-4428-BF10-438C14CB4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A52D7DC5-2CB6-4924-81D2-CEC3E5BACF66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39256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D3649F9F-AAD6-482F-9930-2937DD837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C9C31F8C-2EFC-4B83-8522-B3EE0F958A25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00211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 userDrawn="1"/>
        </p:nvSpPr>
        <p:spPr>
          <a:xfrm>
            <a:off x="9730758" y="298438"/>
            <a:ext cx="68159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ko-KR" sz="1400" b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I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개요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477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7994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1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9.png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3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0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35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DFD62D3-473C-450A-B521-309331BC4883}"/>
              </a:ext>
            </a:extLst>
          </p:cNvPr>
          <p:cNvSpPr/>
          <p:nvPr userDrawn="1"/>
        </p:nvSpPr>
        <p:spPr>
          <a:xfrm>
            <a:off x="0" y="2556495"/>
            <a:ext cx="10693400" cy="3926475"/>
          </a:xfrm>
          <a:prstGeom prst="rect">
            <a:avLst/>
          </a:prstGeom>
          <a:solidFill>
            <a:srgbClr val="F6DC8D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rtlCol="0" anchor="ctr"/>
          <a:lstStyle/>
          <a:p>
            <a:pPr algn="ctr"/>
            <a:endParaRPr lang="ko-KR" altLang="en-US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그림 4" descr="개체이(가) 표시된 사진&#10;&#10;자동 생성된 설명">
            <a:extLst>
              <a:ext uri="{FF2B5EF4-FFF2-40B4-BE49-F238E27FC236}">
                <a16:creationId xmlns:a16="http://schemas.microsoft.com/office/drawing/2014/main" id="{26BEB1C8-9F08-46D9-9ADD-CC987C671A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77"/>
          <a:stretch/>
        </p:blipFill>
        <p:spPr>
          <a:xfrm>
            <a:off x="6858869" y="2556495"/>
            <a:ext cx="3834532" cy="2748642"/>
          </a:xfrm>
          <a:prstGeom prst="rect">
            <a:avLst/>
          </a:prstGeom>
        </p:spPr>
      </p:pic>
      <p:sp>
        <p:nvSpPr>
          <p:cNvPr id="6" name="모서리가 둥근 직사각형 11">
            <a:extLst>
              <a:ext uri="{FF2B5EF4-FFF2-40B4-BE49-F238E27FC236}">
                <a16:creationId xmlns:a16="http://schemas.microsoft.com/office/drawing/2014/main" id="{661A767F-5D36-4F0C-8729-0AF27FC831D9}"/>
              </a:ext>
            </a:extLst>
          </p:cNvPr>
          <p:cNvSpPr/>
          <p:nvPr userDrawn="1"/>
        </p:nvSpPr>
        <p:spPr>
          <a:xfrm>
            <a:off x="536945" y="2847983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48A87D46-D48B-4A44-AAFA-1848F9E07C72}"/>
              </a:ext>
            </a:extLst>
          </p:cNvPr>
          <p:cNvSpPr/>
          <p:nvPr userDrawn="1"/>
        </p:nvSpPr>
        <p:spPr>
          <a:xfrm>
            <a:off x="8952369" y="3129103"/>
            <a:ext cx="1376112" cy="1376112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C45BD068-E573-46DC-A8A1-CFC8D561E139}"/>
              </a:ext>
            </a:extLst>
          </p:cNvPr>
          <p:cNvCxnSpPr>
            <a:cxnSpLocks/>
          </p:cNvCxnSpPr>
          <p:nvPr userDrawn="1"/>
        </p:nvCxnSpPr>
        <p:spPr>
          <a:xfrm flipV="1">
            <a:off x="9917914" y="5839175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27BAD10B-36F7-45AE-A810-FDD38C4FAD3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478970" y="3043422"/>
            <a:ext cx="8074025" cy="2850632"/>
          </a:xfrm>
          <a:prstGeom prst="rect">
            <a:avLst/>
          </a:prstGeom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2490E606-330F-49C2-AFAB-771218D8074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4304654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54089D1B-BE63-4034-8278-E1B92AC6482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5423678"/>
            <a:ext cx="1026221" cy="670425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910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모서리가 둥근 직사각형 11">
            <a:extLst>
              <a:ext uri="{FF2B5EF4-FFF2-40B4-BE49-F238E27FC236}">
                <a16:creationId xmlns:a16="http://schemas.microsoft.com/office/drawing/2014/main" id="{5800B28A-9880-4700-8B6D-E0980EF8D61C}"/>
              </a:ext>
            </a:extLst>
          </p:cNvPr>
          <p:cNvSpPr/>
          <p:nvPr userDrawn="1"/>
        </p:nvSpPr>
        <p:spPr>
          <a:xfrm>
            <a:off x="808" y="0"/>
            <a:ext cx="3473684" cy="5808677"/>
          </a:xfrm>
          <a:prstGeom prst="roundRect">
            <a:avLst>
              <a:gd name="adj" fmla="val 0"/>
            </a:avLst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모서리가 둥근 직사각형 11"/>
          <p:cNvSpPr/>
          <p:nvPr userDrawn="1"/>
        </p:nvSpPr>
        <p:spPr>
          <a:xfrm>
            <a:off x="808" y="1752585"/>
            <a:ext cx="3473684" cy="5808677"/>
          </a:xfrm>
          <a:prstGeom prst="roundRect">
            <a:avLst>
              <a:gd name="adj" fmla="val 0"/>
            </a:avLst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47" name="그림 146">
            <a:extLst>
              <a:ext uri="{FF2B5EF4-FFF2-40B4-BE49-F238E27FC236}">
                <a16:creationId xmlns:a16="http://schemas.microsoft.com/office/drawing/2014/main" id="{22E88A47-5FA9-41A7-B59B-3CA0423D1B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65" y="1752586"/>
            <a:ext cx="2323471" cy="5808677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78CCC3B5-3F11-4FF8-9B8A-DB8D0548D935}"/>
              </a:ext>
            </a:extLst>
          </p:cNvPr>
          <p:cNvCxnSpPr>
            <a:cxnSpLocks/>
          </p:cNvCxnSpPr>
          <p:nvPr userDrawn="1"/>
        </p:nvCxnSpPr>
        <p:spPr>
          <a:xfrm flipV="1">
            <a:off x="3690517" y="5324946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직선 연결선 119">
            <a:extLst>
              <a:ext uri="{FF2B5EF4-FFF2-40B4-BE49-F238E27FC236}">
                <a16:creationId xmlns:a16="http://schemas.microsoft.com/office/drawing/2014/main" id="{06790A8C-CD1D-45D2-82F5-A3E584F7C297}"/>
              </a:ext>
            </a:extLst>
          </p:cNvPr>
          <p:cNvCxnSpPr>
            <a:cxnSpLocks/>
          </p:cNvCxnSpPr>
          <p:nvPr userDrawn="1"/>
        </p:nvCxnSpPr>
        <p:spPr>
          <a:xfrm flipV="1">
            <a:off x="3690516" y="6443970"/>
            <a:ext cx="1026221" cy="670425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1" name="그림 140" descr="개체이(가) 표시된 사진&#10;&#10;자동 생성된 설명">
            <a:extLst>
              <a:ext uri="{FF2B5EF4-FFF2-40B4-BE49-F238E27FC236}">
                <a16:creationId xmlns:a16="http://schemas.microsoft.com/office/drawing/2014/main" id="{A5A66CA2-C4D1-403D-BDA7-E67F3C01E7E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373" y="0"/>
            <a:ext cx="4571088" cy="2556495"/>
          </a:xfrm>
          <a:prstGeom prst="rect">
            <a:avLst/>
          </a:prstGeom>
        </p:spPr>
      </p:pic>
      <p:sp>
        <p:nvSpPr>
          <p:cNvPr id="144" name="타원 143">
            <a:extLst>
              <a:ext uri="{FF2B5EF4-FFF2-40B4-BE49-F238E27FC236}">
                <a16:creationId xmlns:a16="http://schemas.microsoft.com/office/drawing/2014/main" id="{E3F18D9D-76D5-4D62-BAF0-986C864D9FE9}"/>
              </a:ext>
            </a:extLst>
          </p:cNvPr>
          <p:cNvSpPr/>
          <p:nvPr userDrawn="1"/>
        </p:nvSpPr>
        <p:spPr>
          <a:xfrm>
            <a:off x="1536186" y="319996"/>
            <a:ext cx="1212315" cy="1212315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2" name="직선 연결선 131">
            <a:extLst>
              <a:ext uri="{FF2B5EF4-FFF2-40B4-BE49-F238E27FC236}">
                <a16:creationId xmlns:a16="http://schemas.microsoft.com/office/drawing/2014/main" id="{89A75CB2-CDD7-4712-9320-C4A9008FA80C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1532311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691" y="328289"/>
            <a:ext cx="1007902" cy="183600"/>
          </a:xfrm>
          <a:prstGeom prst="rect">
            <a:avLst/>
          </a:prstGeom>
        </p:spPr>
      </p:pic>
      <p:sp>
        <p:nvSpPr>
          <p:cNvPr id="13" name="모서리가 둥근 직사각형 11">
            <a:extLst>
              <a:ext uri="{FF2B5EF4-FFF2-40B4-BE49-F238E27FC236}">
                <a16:creationId xmlns:a16="http://schemas.microsoft.com/office/drawing/2014/main" id="{1CEFE822-B151-4504-AC07-E598169CDEFC}"/>
              </a:ext>
            </a:extLst>
          </p:cNvPr>
          <p:cNvSpPr/>
          <p:nvPr userDrawn="1"/>
        </p:nvSpPr>
        <p:spPr>
          <a:xfrm>
            <a:off x="378148" y="1332359"/>
            <a:ext cx="221335" cy="216024"/>
          </a:xfrm>
          <a:prstGeom prst="roundRect">
            <a:avLst>
              <a:gd name="adj" fmla="val 0"/>
            </a:avLst>
          </a:prstGeom>
          <a:solidFill>
            <a:srgbClr val="F6D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950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1">
            <a:extLst>
              <a:ext uri="{FF2B5EF4-FFF2-40B4-BE49-F238E27FC236}">
                <a16:creationId xmlns:a16="http://schemas.microsoft.com/office/drawing/2014/main" id="{D80985C9-8E7C-4790-95B9-E34CA3E2DFA0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11">
            <a:extLst>
              <a:ext uri="{FF2B5EF4-FFF2-40B4-BE49-F238E27FC236}">
                <a16:creationId xmlns:a16="http://schemas.microsoft.com/office/drawing/2014/main" id="{5195BA14-FF98-45CA-AB24-168396A587C6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01C0F70-4EF2-428B-9D5F-E973A03F9349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C930B5B-E7F4-4A5E-84DC-6BEEB5F8837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F128E15F-0E3A-478B-899F-451499AA14C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2" y="0"/>
            <a:ext cx="4442337" cy="2484487"/>
          </a:xfrm>
          <a:prstGeom prst="rect">
            <a:avLst/>
          </a:prstGeom>
        </p:spPr>
      </p:pic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3667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85" r:id="rId2"/>
    <p:sldLayoutId id="2147483789" r:id="rId3"/>
    <p:sldLayoutId id="2147483794" r:id="rId4"/>
    <p:sldLayoutId id="2147483795" r:id="rId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14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70" r:id="rId2"/>
    <p:sldLayoutId id="2147483725" r:id="rId3"/>
    <p:sldLayoutId id="2147483769" r:id="rId4"/>
    <p:sldLayoutId id="2147483726" r:id="rId5"/>
    <p:sldLayoutId id="2147483768" r:id="rId6"/>
    <p:sldLayoutId id="2147483727" r:id="rId7"/>
    <p:sldLayoutId id="2147483767" r:id="rId8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D0C09651-AACF-4F50-AC18-7C38F208AAE5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6DBDD7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8760D7F-BC96-4AEB-8ED0-B3DD6C5827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3" y="0"/>
            <a:ext cx="2448907" cy="1200300"/>
          </a:xfrm>
          <a:prstGeom prst="rect">
            <a:avLst/>
          </a:prstGeom>
        </p:spPr>
      </p:pic>
      <p:sp>
        <p:nvSpPr>
          <p:cNvPr id="17" name="타원 16">
            <a:extLst>
              <a:ext uri="{FF2B5EF4-FFF2-40B4-BE49-F238E27FC236}">
                <a16:creationId xmlns:a16="http://schemas.microsoft.com/office/drawing/2014/main" id="{AFC15F33-E8E8-4159-BAFB-020468351414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9404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2E74714F-84CA-4BF0-9E74-A255CF5603F6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3C2039CD-A150-4D06-8E69-25E592FDC6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3" y="0"/>
            <a:ext cx="2448907" cy="1200300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153E18EF-01B9-4280-B689-711EE015324D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671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6611193-7F9C-4B2B-8567-978696525031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BAD98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364000A-A52B-4E85-A3A0-6C37C2539F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3" y="0"/>
            <a:ext cx="2448907" cy="1200300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70CB31F5-4486-49DE-93C7-8B00D30BED83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432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1">
            <a:extLst>
              <a:ext uri="{FF2B5EF4-FFF2-40B4-BE49-F238E27FC236}">
                <a16:creationId xmlns:a16="http://schemas.microsoft.com/office/drawing/2014/main" id="{D80985C9-8E7C-4790-95B9-E34CA3E2DFA0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11">
            <a:extLst>
              <a:ext uri="{FF2B5EF4-FFF2-40B4-BE49-F238E27FC236}">
                <a16:creationId xmlns:a16="http://schemas.microsoft.com/office/drawing/2014/main" id="{5195BA14-FF98-45CA-AB24-168396A587C6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01C0F70-4EF2-428B-9D5F-E973A03F9349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C930B5B-E7F4-4A5E-84DC-6BEEB5F8837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F128E15F-0E3A-478B-899F-451499AA14C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2" y="0"/>
            <a:ext cx="4442337" cy="2484487"/>
          </a:xfrm>
          <a:prstGeom prst="rect">
            <a:avLst/>
          </a:prstGeom>
        </p:spPr>
      </p:pic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6545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4" r:id="rId2"/>
    <p:sldLayoutId id="2147483781" r:id="rId3"/>
    <p:sldLayoutId id="2147483782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D0C09651-AACF-4F50-AC18-7C38F208AAE5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6DBDD7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8760D7F-BC96-4AEB-8ED0-B3DD6C5827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2" y="-1"/>
            <a:ext cx="2448907" cy="1200300"/>
          </a:xfrm>
          <a:prstGeom prst="rect">
            <a:avLst/>
          </a:prstGeom>
        </p:spPr>
      </p:pic>
      <p:sp>
        <p:nvSpPr>
          <p:cNvPr id="17" name="타원 16">
            <a:extLst>
              <a:ext uri="{FF2B5EF4-FFF2-40B4-BE49-F238E27FC236}">
                <a16:creationId xmlns:a16="http://schemas.microsoft.com/office/drawing/2014/main" id="{AFC15F33-E8E8-4159-BAFB-020468351414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911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1">
            <a:extLst>
              <a:ext uri="{FF2B5EF4-FFF2-40B4-BE49-F238E27FC236}">
                <a16:creationId xmlns:a16="http://schemas.microsoft.com/office/drawing/2014/main" id="{D80985C9-8E7C-4790-95B9-E34CA3E2DFA0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11">
            <a:extLst>
              <a:ext uri="{FF2B5EF4-FFF2-40B4-BE49-F238E27FC236}">
                <a16:creationId xmlns:a16="http://schemas.microsoft.com/office/drawing/2014/main" id="{5195BA14-FF98-45CA-AB24-168396A587C6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01C0F70-4EF2-428B-9D5F-E973A03F9349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C930B5B-E7F4-4A5E-84DC-6BEEB5F8837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F128E15F-0E3A-478B-899F-451499AA14C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2" y="0"/>
            <a:ext cx="4442337" cy="2484487"/>
          </a:xfrm>
          <a:prstGeom prst="rect">
            <a:avLst/>
          </a:prstGeom>
        </p:spPr>
      </p:pic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1306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3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3.png"/><Relationship Id="rId5" Type="http://schemas.openxmlformats.org/officeDocument/2006/relationships/image" Target="../media/image28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6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9.png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9.png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9.png"/><Relationship Id="rId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1.png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6.png"/><Relationship Id="rId4" Type="http://schemas.openxmlformats.org/officeDocument/2006/relationships/image" Target="../media/image3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6.png"/><Relationship Id="rId4" Type="http://schemas.openxmlformats.org/officeDocument/2006/relationships/image" Target="../media/image3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1.png"/><Relationship Id="rId4" Type="http://schemas.openxmlformats.org/officeDocument/2006/relationships/image" Target="../media/image6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81.png"/><Relationship Id="rId4" Type="http://schemas.openxmlformats.org/officeDocument/2006/relationships/image" Target="../media/image8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98228" y="885214"/>
            <a:ext cx="6148720" cy="441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차세대 </a:t>
            </a:r>
            <a:r>
              <a:rPr kumimoji="0" lang="ko-KR" alt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지방교육행</a:t>
            </a:r>
            <a:r>
              <a:rPr kumimoji="0" lang="en-US" altLang="ko-K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·</a:t>
            </a: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재정통합시스템</a:t>
            </a:r>
            <a:endParaRPr kumimoji="0" lang="en-US" altLang="ko-KR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98228" y="1326354"/>
            <a:ext cx="547750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4500" b="1" dirty="0" err="1" smtClean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endParaRPr lang="en-US" altLang="ko-KR" sz="4500" b="1" dirty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479964" y="468263"/>
            <a:ext cx="1704789" cy="416951"/>
          </a:xfrm>
          <a:prstGeom prst="roundRect">
            <a:avLst>
              <a:gd name="adj" fmla="val 50000"/>
            </a:avLst>
          </a:prstGeom>
          <a:solidFill>
            <a:srgbClr val="F49052"/>
          </a:solidFill>
          <a:ln>
            <a:solidFill>
              <a:srgbClr val="F490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noProof="0" smtClean="0">
                <a:solidFill>
                  <a:prstClr val="white"/>
                </a:solidFill>
                <a:latin typeface="Noto Sans CJK KR Regular" pitchFamily="34" charset="-127"/>
                <a:ea typeface="Noto Sans CJK KR Regular" pitchFamily="34" charset="-127"/>
              </a:rPr>
              <a:t>따라하기 </a:t>
            </a:r>
            <a:r>
              <a:rPr lang="ko-KR" altLang="en-US" sz="1500">
                <a:solidFill>
                  <a:prstClr val="white"/>
                </a:solidFill>
                <a:latin typeface="Noto Sans CJK KR Regular" pitchFamily="34" charset="-127"/>
                <a:ea typeface="Noto Sans CJK KR Regular" pitchFamily="34" charset="-127"/>
              </a:rPr>
              <a:t>매</a:t>
            </a:r>
            <a:r>
              <a:rPr lang="ko-KR" altLang="en-US" sz="1500" noProof="0" smtClean="0">
                <a:solidFill>
                  <a:prstClr val="white"/>
                </a:solidFill>
                <a:latin typeface="Noto Sans CJK KR Regular" pitchFamily="34" charset="-127"/>
                <a:ea typeface="Noto Sans CJK KR Regular" pitchFamily="34" charset="-127"/>
              </a:rPr>
              <a:t>뉴얼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15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</a:rPr>
              <a:t>CONTENTS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제목 19">
            <a:extLst>
              <a:ext uri="{FF2B5EF4-FFF2-40B4-BE49-F238E27FC236}">
                <a16:creationId xmlns:a16="http://schemas.microsoft.com/office/drawing/2014/main" id="{0F95BC9C-EEA9-4DE9-B4DD-148A89B06505}"/>
              </a:ext>
            </a:extLst>
          </p:cNvPr>
          <p:cNvSpPr txBox="1">
            <a:spLocks/>
          </p:cNvSpPr>
          <p:nvPr/>
        </p:nvSpPr>
        <p:spPr>
          <a:xfrm>
            <a:off x="3834532" y="612279"/>
            <a:ext cx="6480720" cy="6768752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2000" noProof="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Ⅰ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.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시스템 개요</a:t>
            </a: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j-cs"/>
            </a:endParaRPr>
          </a:p>
          <a:p>
            <a:pPr lvl="0" algn="l" defTabSz="1043056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          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1. </a:t>
            </a:r>
            <a:r>
              <a:rPr lang="ko-KR" altLang="en-US" sz="140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성인지결산</a:t>
            </a:r>
            <a:r>
              <a:rPr lang="ko-KR" altLang="en-US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 개요</a:t>
            </a:r>
            <a:endParaRPr lang="en-US" altLang="ko-KR" sz="14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lvl="0" algn="l" defTabSz="1043056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         2. </a:t>
            </a:r>
            <a:r>
              <a:rPr lang="ko-KR" altLang="en-US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업무처리 흐름도</a:t>
            </a:r>
            <a:endParaRPr lang="en-US" altLang="ko-KR" sz="14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lvl="0" algn="l" defTabSz="1043056"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en-US" altLang="ko-KR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        3. </a:t>
            </a:r>
            <a:r>
              <a:rPr kumimoji="0" lang="ko-KR" altLang="en-US" sz="1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메뉴 및 권한</a:t>
            </a:r>
            <a:endParaRPr lang="en-US" altLang="ko-KR" sz="14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623888" lvl="0" algn="l">
              <a:lnSpc>
                <a:spcPct val="150000"/>
              </a:lnSpc>
              <a:defRPr/>
            </a:pPr>
            <a:endParaRPr kumimoji="0" lang="en-US" altLang="ko-KR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</a:endParaRPr>
          </a:p>
          <a:p>
            <a:pPr marL="623888" lvl="0" algn="l">
              <a:lnSpc>
                <a:spcPct val="150000"/>
              </a:lnSpc>
              <a:defRPr/>
            </a:pPr>
            <a:endParaRPr kumimoji="0" lang="en-US" altLang="ko-KR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2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Ⅱ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. </a:t>
            </a:r>
            <a:r>
              <a:rPr lang="ko-KR" altLang="en-US" sz="200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세부업무</a:t>
            </a:r>
            <a:endParaRPr lang="en-US" altLang="ko-KR" sz="2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ko-KR" altLang="en-US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         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1. </a:t>
            </a:r>
            <a:r>
              <a:rPr lang="ko-KR" altLang="en-US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성인지결산마감 및 </a:t>
            </a:r>
            <a:r>
              <a:rPr lang="ko-KR" altLang="en-US" sz="140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결산자료</a:t>
            </a:r>
            <a:r>
              <a:rPr lang="ko-KR" altLang="en-US" sz="14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생성</a:t>
            </a:r>
            <a:endParaRPr lang="en-US" altLang="ko-KR" sz="1400" dirty="0" smtClean="0"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>
                <a:latin typeface="Noto Sans CJK KR Bold" pitchFamily="34" charset="-127"/>
                <a:ea typeface="Noto Sans CJK KR Bold" pitchFamily="34" charset="-127"/>
              </a:rPr>
              <a:t> </a:t>
            </a:r>
            <a:r>
              <a:rPr lang="en-US" altLang="ko-KR" sz="1400" dirty="0" smtClean="0">
                <a:latin typeface="Noto Sans CJK KR Bold" pitchFamily="34" charset="-127"/>
                <a:ea typeface="Noto Sans CJK KR Bold" pitchFamily="34" charset="-127"/>
              </a:rPr>
              <a:t>         2. </a:t>
            </a:r>
            <a:r>
              <a:rPr lang="ko-KR" altLang="en-US" sz="1400" dirty="0" smtClean="0">
                <a:latin typeface="Noto Sans CJK KR Bold" pitchFamily="34" charset="-127"/>
                <a:ea typeface="Noto Sans CJK KR Bold" pitchFamily="34" charset="-127"/>
              </a:rPr>
              <a:t>단위과제카드별 설명자료 작성 및 제출</a:t>
            </a:r>
            <a:endParaRPr lang="en-US" altLang="ko-KR" sz="1400" dirty="0"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 smtClean="0">
                <a:latin typeface="Noto Sans CJK KR Bold" pitchFamily="34" charset="-127"/>
                <a:ea typeface="Noto Sans CJK KR Bold" pitchFamily="34" charset="-127"/>
              </a:rPr>
              <a:t>          3. </a:t>
            </a:r>
            <a:r>
              <a:rPr lang="ko-KR" altLang="en-US" sz="1400" dirty="0" smtClean="0">
                <a:latin typeface="Noto Sans CJK KR Bold" pitchFamily="34" charset="-127"/>
                <a:ea typeface="Noto Sans CJK KR Bold" pitchFamily="34" charset="-127"/>
              </a:rPr>
              <a:t>사업별 결산 설명자료 및 기관별 성인지 결산서 작성 및 제출</a:t>
            </a:r>
            <a:endParaRPr lang="en-US" altLang="ko-KR" sz="1400" dirty="0" smtClean="0"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>
                <a:latin typeface="Noto Sans CJK KR Bold" pitchFamily="34" charset="-127"/>
                <a:ea typeface="Noto Sans CJK KR Bold" pitchFamily="34" charset="-127"/>
              </a:rPr>
              <a:t> </a:t>
            </a:r>
            <a:r>
              <a:rPr lang="en-US" altLang="ko-KR" sz="1400" dirty="0" smtClean="0">
                <a:latin typeface="Noto Sans CJK KR Bold" pitchFamily="34" charset="-127"/>
                <a:ea typeface="Noto Sans CJK KR Bold" pitchFamily="34" charset="-127"/>
              </a:rPr>
              <a:t>         4. </a:t>
            </a:r>
            <a:r>
              <a:rPr lang="ko-KR" altLang="en-US" sz="1400" dirty="0" smtClean="0">
                <a:latin typeface="Noto Sans CJK KR Bold" pitchFamily="34" charset="-127"/>
                <a:ea typeface="Noto Sans CJK KR Bold" pitchFamily="34" charset="-127"/>
              </a:rPr>
              <a:t>성인지 총괄 </a:t>
            </a:r>
            <a:r>
              <a:rPr lang="ko-KR" altLang="en-US" sz="1400" dirty="0" err="1" smtClean="0">
                <a:latin typeface="Noto Sans CJK KR Bold" pitchFamily="34" charset="-127"/>
                <a:ea typeface="Noto Sans CJK KR Bold" pitchFamily="34" charset="-127"/>
              </a:rPr>
              <a:t>결산자료</a:t>
            </a:r>
            <a:r>
              <a:rPr lang="ko-KR" altLang="en-US" sz="1400" dirty="0" smtClean="0">
                <a:latin typeface="Noto Sans CJK KR Bold" pitchFamily="34" charset="-127"/>
                <a:ea typeface="Noto Sans CJK KR Bold" pitchFamily="34" charset="-127"/>
              </a:rPr>
              <a:t> 작성 및 확정</a:t>
            </a:r>
          </a:p>
        </p:txBody>
      </p:sp>
    </p:spTree>
    <p:extLst>
      <p:ext uri="{BB962C8B-B14F-4D97-AF65-F5344CB8AC3E}">
        <p14:creationId xmlns:p14="http://schemas.microsoft.com/office/powerpoint/2010/main" val="325468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AC1BEC-A017-4339-BAA3-BAC46BFB548E}"/>
              </a:ext>
            </a:extLst>
          </p:cNvPr>
          <p:cNvSpPr txBox="1"/>
          <p:nvPr/>
        </p:nvSpPr>
        <p:spPr>
          <a:xfrm>
            <a:off x="2903480" y="3132559"/>
            <a:ext cx="1555234" cy="120032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개요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업무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처리 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흐름도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메뉴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및 권한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" name="모서리가 둥근 직사각형 2">
            <a:extLst>
              <a:ext uri="{FF2B5EF4-FFF2-40B4-BE49-F238E27FC236}">
                <a16:creationId xmlns:a16="http://schemas.microsoft.com/office/drawing/2014/main" id="{B6489ABF-9A70-4878-BD48-2578C5651B76}"/>
              </a:ext>
            </a:extLst>
          </p:cNvPr>
          <p:cNvSpPr/>
          <p:nvPr/>
        </p:nvSpPr>
        <p:spPr>
          <a:xfrm>
            <a:off x="2551348" y="327696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" name="모서리가 둥근 직사각형 6">
            <a:extLst>
              <a:ext uri="{FF2B5EF4-FFF2-40B4-BE49-F238E27FC236}">
                <a16:creationId xmlns:a16="http://schemas.microsoft.com/office/drawing/2014/main" id="{87601317-A4F8-4C02-AAE5-337869BB5C79}"/>
              </a:ext>
            </a:extLst>
          </p:cNvPr>
          <p:cNvSpPr/>
          <p:nvPr/>
        </p:nvSpPr>
        <p:spPr>
          <a:xfrm>
            <a:off x="2551348" y="364309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9">
            <a:extLst>
              <a:ext uri="{FF2B5EF4-FFF2-40B4-BE49-F238E27FC236}">
                <a16:creationId xmlns:a16="http://schemas.microsoft.com/office/drawing/2014/main" id="{0189E792-DE0C-4F68-831B-9F5A7B2415A8}"/>
              </a:ext>
            </a:extLst>
          </p:cNvPr>
          <p:cNvSpPr/>
          <p:nvPr/>
        </p:nvSpPr>
        <p:spPr>
          <a:xfrm>
            <a:off x="2551348" y="399704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8" name="제목 19">
            <a:extLst>
              <a:ext uri="{FF2B5EF4-FFF2-40B4-BE49-F238E27FC236}">
                <a16:creationId xmlns:a16="http://schemas.microsoft.com/office/drawing/2014/main" id="{0F95BC9C-EEA9-4DE9-B4DD-148A89B06505}"/>
              </a:ext>
            </a:extLst>
          </p:cNvPr>
          <p:cNvSpPr txBox="1">
            <a:spLocks/>
          </p:cNvSpPr>
          <p:nvPr/>
        </p:nvSpPr>
        <p:spPr>
          <a:xfrm>
            <a:off x="2430377" y="2379807"/>
            <a:ext cx="8263024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Ⅰ. </a:t>
            </a: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시스템 개요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j-cs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DFC7DEF-4B1A-4313-8FA6-4C43D4A289AB}"/>
              </a:ext>
            </a:extLst>
          </p:cNvPr>
          <p:cNvCxnSpPr/>
          <p:nvPr/>
        </p:nvCxnSpPr>
        <p:spPr>
          <a:xfrm>
            <a:off x="2430377" y="3115831"/>
            <a:ext cx="5832648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00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 err="1" smtClean="0"/>
              <a:t>성인지결산</a:t>
            </a:r>
            <a:r>
              <a:rPr lang="en-US" altLang="ko-KR" dirty="0" smtClean="0"/>
              <a:t> </a:t>
            </a:r>
            <a:r>
              <a:rPr lang="ko-KR" altLang="en-US" dirty="0"/>
              <a:t>개요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DE14788-35F4-4753-A1B9-CC0F94486268}"/>
              </a:ext>
            </a:extLst>
          </p:cNvPr>
          <p:cNvSpPr/>
          <p:nvPr/>
        </p:nvSpPr>
        <p:spPr>
          <a:xfrm>
            <a:off x="641406" y="1779769"/>
            <a:ext cx="9313806" cy="228889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A4BF72-2848-449E-B161-5B4E12720B24}"/>
              </a:ext>
            </a:extLst>
          </p:cNvPr>
          <p:cNvSpPr txBox="1"/>
          <p:nvPr/>
        </p:nvSpPr>
        <p:spPr>
          <a:xfrm>
            <a:off x="684818" y="1840553"/>
            <a:ext cx="9270394" cy="2172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lvl="0" indent="-179388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시스템은 지방재정법 개정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(2011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3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월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)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에 따라 여성과 남성이 동등하게 예산의 수혜를 받고 예산이 성차별을 개선하는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방향으로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집행되었는지를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집행실적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,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성평등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효과분석 및 평가 등을 보고서로 작성하여 의회에 제출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  <a:p>
            <a:pPr marL="179388" lvl="0" indent="-179388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총괄담당자가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대상기관 및 대상사업</a:t>
            </a:r>
            <a:r>
              <a:rPr kumimoji="0" lang="ko-KR" altLang="en-US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생성</a:t>
            </a:r>
            <a:r>
              <a:rPr kumimoji="0" lang="en-US" altLang="ko-KR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(</a:t>
            </a:r>
            <a:r>
              <a:rPr kumimoji="0" lang="ko-KR" altLang="en-US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조정</a:t>
            </a:r>
            <a:r>
              <a:rPr kumimoji="0" lang="en-US" altLang="ko-KR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), </a:t>
            </a:r>
            <a:r>
              <a:rPr kumimoji="0" lang="ko-KR" altLang="en-US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 </a:t>
            </a:r>
            <a:r>
              <a:rPr kumimoji="0" lang="ko-KR" altLang="en-US" sz="13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결산자료</a:t>
            </a:r>
            <a:r>
              <a:rPr kumimoji="0" lang="ko-KR" altLang="en-US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생성 관리</a:t>
            </a:r>
            <a:endParaRPr kumimoji="0" lang="en-US" altLang="ko-KR" sz="1300" b="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  <a:p>
            <a:pPr marL="179388" lvl="0" indent="-179388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 담당자가 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단위과제카드별 설명자료를 작성</a:t>
            </a:r>
            <a:r>
              <a:rPr lang="en-US" altLang="ko-KR" sz="1300" dirty="0">
                <a:latin typeface="Noto Sans CJK KR Medium"/>
                <a:ea typeface="Noto Sans CJK KR Medium"/>
              </a:rPr>
              <a:t> 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및 제출하고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, </a:t>
            </a:r>
            <a:r>
              <a:rPr lang="ko-KR" altLang="en-US" sz="1300" dirty="0" err="1" smtClean="0">
                <a:latin typeface="Noto Sans CJK KR Medium"/>
                <a:ea typeface="Noto Sans CJK KR Medium"/>
              </a:rPr>
              <a:t>교육지원청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/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직속기관 </a:t>
            </a:r>
            <a:r>
              <a:rPr lang="ko-KR" altLang="en-US" sz="1300" dirty="0" err="1" smtClean="0">
                <a:latin typeface="Noto Sans CJK KR Medium"/>
                <a:ea typeface="Noto Sans CJK KR Medium"/>
              </a:rPr>
              <a:t>부서주무는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 이를 취합한 후 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/>
            </a:r>
            <a:br>
              <a:rPr lang="en-US" altLang="ko-KR" sz="1300" dirty="0" smtClean="0">
                <a:latin typeface="Noto Sans CJK KR Medium"/>
                <a:ea typeface="Noto Sans CJK KR Medium"/>
              </a:rPr>
            </a:br>
            <a:r>
              <a:rPr lang="ko-KR" altLang="en-US" sz="1300" dirty="0" err="1" smtClean="0">
                <a:latin typeface="Noto Sans CJK KR Medium"/>
                <a:ea typeface="Noto Sans CJK KR Medium"/>
              </a:rPr>
              <a:t>성인지결산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 </a:t>
            </a:r>
            <a:r>
              <a:rPr lang="ko-KR" altLang="en-US" sz="1300" dirty="0" err="1" smtClean="0">
                <a:latin typeface="Noto Sans CJK KR Medium"/>
                <a:ea typeface="Noto Sans CJK KR Medium"/>
              </a:rPr>
              <a:t>본청각과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/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기관담당자에게 제출</a:t>
            </a:r>
            <a:endParaRPr lang="en-US" altLang="ko-KR" sz="1300" dirty="0" smtClean="0">
              <a:latin typeface="Noto Sans CJK KR Medium"/>
              <a:ea typeface="Noto Sans CJK KR Medium"/>
            </a:endParaRPr>
          </a:p>
          <a:p>
            <a:pPr marL="179388" lvl="0" indent="-179388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dirty="0" err="1" smtClean="0">
                <a:latin typeface="Noto Sans CJK KR Medium"/>
                <a:ea typeface="Noto Sans CJK KR Medium"/>
              </a:rPr>
              <a:t>성인지결산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 </a:t>
            </a:r>
            <a:r>
              <a:rPr lang="ko-KR" altLang="en-US" sz="1300" dirty="0" err="1" smtClean="0">
                <a:latin typeface="Noto Sans CJK KR Medium"/>
                <a:ea typeface="Noto Sans CJK KR Medium"/>
              </a:rPr>
              <a:t>본청각과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/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기관담당자는 제출된 단위과제카드별 설명자료를 접수하고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, 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부서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/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기관별 성인지 결산자료를 작성한 후 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/>
            </a:r>
            <a:br>
              <a:rPr lang="en-US" altLang="ko-KR" sz="1300" dirty="0" smtClean="0">
                <a:latin typeface="Noto Sans CJK KR Medium"/>
                <a:ea typeface="Noto Sans CJK KR Medium"/>
              </a:rPr>
            </a:br>
            <a:r>
              <a:rPr lang="ko-KR" altLang="en-US" sz="1300" dirty="0" err="1" smtClean="0">
                <a:latin typeface="Noto Sans CJK KR Medium"/>
                <a:ea typeface="Noto Sans CJK KR Medium"/>
              </a:rPr>
              <a:t>성인지결산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 총괄담당자에게 제출</a:t>
            </a:r>
            <a:endParaRPr lang="en-US" altLang="ko-KR" sz="1300" dirty="0" smtClean="0">
              <a:latin typeface="Noto Sans CJK KR Medium"/>
              <a:ea typeface="Noto Sans CJK KR Medium"/>
            </a:endParaRPr>
          </a:p>
          <a:p>
            <a:pPr marL="179388" lvl="0" indent="-179388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dirty="0" err="1" smtClean="0">
                <a:latin typeface="Noto Sans CJK KR Medium"/>
                <a:ea typeface="Noto Sans CJK KR Medium"/>
              </a:rPr>
              <a:t>성인지결산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 총괄담당자는 부서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/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기관별로 제출된 부서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/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기관별 성인지 결산자료를 접수하고</a:t>
            </a:r>
            <a:r>
              <a:rPr lang="en-US" altLang="ko-KR" sz="1300" dirty="0" smtClean="0">
                <a:latin typeface="Noto Sans CJK KR Medium"/>
                <a:ea typeface="Noto Sans CJK KR Medium"/>
              </a:rPr>
              <a:t>,</a:t>
            </a:r>
            <a:r>
              <a:rPr lang="ko-KR" altLang="en-US" sz="1300" dirty="0" smtClean="0">
                <a:latin typeface="Noto Sans CJK KR Medium"/>
                <a:ea typeface="Noto Sans CJK KR Medium"/>
              </a:rPr>
              <a:t> 성인지 총괄 결산자료를 작성 및 출력</a:t>
            </a:r>
            <a:endParaRPr lang="en-US" altLang="ko-KR" sz="1300" dirty="0" smtClean="0">
              <a:latin typeface="Noto Sans CJK KR Medium"/>
              <a:ea typeface="Noto Sans CJK KR Medium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268B0D-EAFE-42A4-BB08-8C527AE351A7}"/>
              </a:ext>
            </a:extLst>
          </p:cNvPr>
          <p:cNvSpPr txBox="1"/>
          <p:nvPr/>
        </p:nvSpPr>
        <p:spPr>
          <a:xfrm>
            <a:off x="526304" y="1351841"/>
            <a:ext cx="542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.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개요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1D3290-F15F-4037-9C7F-B4C5113189D7}"/>
              </a:ext>
            </a:extLst>
          </p:cNvPr>
          <p:cNvSpPr txBox="1"/>
          <p:nvPr/>
        </p:nvSpPr>
        <p:spPr>
          <a:xfrm>
            <a:off x="526304" y="4309626"/>
            <a:ext cx="542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나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.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성인지결산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업무의 범위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/>
              <a:ea typeface="Noto Sans CJK KR Bold"/>
              <a:cs typeface="+mn-cs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634884" y="4714629"/>
            <a:ext cx="9320328" cy="360039"/>
            <a:chOff x="7058991" y="684287"/>
            <a:chExt cx="9320328" cy="360039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1. </a:t>
              </a:r>
              <a:r>
                <a:rPr kumimoji="0" lang="ko-KR" altLang="en-US" sz="14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성인지결산</a:t>
              </a:r>
              <a:r>
                <a:rPr kumimoji="0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 대상기관 조정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grpSp>
          <p:nvGrpSpPr>
            <p:cNvPr id="10" name="그룹 9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11" name="평행 사변형 10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12" name="직사각형 11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ko-KR" altLang="en-US" sz="1400" noProof="0" dirty="0" err="1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성인지결산</a:t>
                </a:r>
                <a:r>
                  <a:rPr lang="ko-KR" altLang="en-US" sz="1400" noProof="0" dirty="0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 대상기관 및 대상사업을 조정 관리</a:t>
                </a:r>
                <a:endPara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</p:grpSp>
      </p:grpSp>
      <p:grpSp>
        <p:nvGrpSpPr>
          <p:cNvPr id="13" name="그룹 12"/>
          <p:cNvGrpSpPr/>
          <p:nvPr/>
        </p:nvGrpSpPr>
        <p:grpSpPr>
          <a:xfrm>
            <a:off x="634884" y="5128675"/>
            <a:ext cx="9320328" cy="360039"/>
            <a:chOff x="7058991" y="684287"/>
            <a:chExt cx="9320328" cy="360039"/>
          </a:xfrm>
        </p:grpSpPr>
        <p:sp>
          <p:nvSpPr>
            <p:cNvPr id="14" name="직사각형 13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en-US" altLang="ko-KR" sz="1400" dirty="0" smtClean="0">
                  <a:solidFill>
                    <a:prstClr val="white"/>
                  </a:solidFill>
                </a:rPr>
                <a:t>2. 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성인지결산마감</a:t>
              </a:r>
              <a:endParaRPr lang="en-US" altLang="ko-KR" sz="1400" dirty="0">
                <a:solidFill>
                  <a:prstClr val="white"/>
                </a:solidFill>
              </a:endParaRPr>
            </a:p>
          </p:txBody>
        </p:sp>
        <p:grpSp>
          <p:nvGrpSpPr>
            <p:cNvPr id="15" name="그룹 14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16" name="평행 사변형 15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17" name="직사각형 16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ko-KR" altLang="en-US" sz="1400" dirty="0" err="1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성인지결산</a:t>
                </a:r>
                <a:r>
                  <a:rPr lang="ko-KR" altLang="en-US" sz="1400" dirty="0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 </a:t>
                </a:r>
                <a:r>
                  <a:rPr lang="ko-KR" altLang="en-US" sz="1400" dirty="0" err="1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대상기관별</a:t>
                </a:r>
                <a:r>
                  <a:rPr lang="ko-KR" altLang="en-US" sz="1400" dirty="0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 마감 관리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8" name="그룹 17"/>
          <p:cNvGrpSpPr/>
          <p:nvPr/>
        </p:nvGrpSpPr>
        <p:grpSpPr>
          <a:xfrm>
            <a:off x="634884" y="5542720"/>
            <a:ext cx="9320328" cy="360039"/>
            <a:chOff x="7058991" y="684287"/>
            <a:chExt cx="9320328" cy="360039"/>
          </a:xfrm>
        </p:grpSpPr>
        <p:sp>
          <p:nvSpPr>
            <p:cNvPr id="19" name="직사각형 18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defRPr/>
              </a:pPr>
              <a:r>
                <a:rPr lang="en-US" altLang="ko-KR" sz="1400" dirty="0" smtClean="0">
                  <a:solidFill>
                    <a:prstClr val="white"/>
                  </a:solidFill>
                </a:rPr>
                <a:t>3. 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성인지 </a:t>
              </a:r>
              <a:r>
                <a:rPr lang="ko-KR" altLang="en-US" sz="1400" dirty="0" err="1" smtClean="0">
                  <a:solidFill>
                    <a:prstClr val="white"/>
                  </a:solidFill>
                </a:rPr>
                <a:t>결산자료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 생성</a:t>
              </a:r>
              <a:endParaRPr lang="en-US" altLang="ko-KR" sz="1400" dirty="0">
                <a:solidFill>
                  <a:prstClr val="white"/>
                </a:solidFill>
              </a:endParaRPr>
            </a:p>
          </p:txBody>
        </p:sp>
        <p:grpSp>
          <p:nvGrpSpPr>
            <p:cNvPr id="20" name="그룹 19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21" name="평행 사변형 20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22" name="직사각형 21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ko-KR" altLang="en-US" sz="1400" dirty="0" err="1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성인지결산</a:t>
                </a:r>
                <a:r>
                  <a:rPr lang="ko-KR" altLang="en-US" sz="1400" dirty="0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 대상기관 및 대상사업을 기준으로 성인지 </a:t>
                </a:r>
                <a:r>
                  <a:rPr lang="ko-KR" altLang="en-US" sz="1400" dirty="0" err="1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결산자료</a:t>
                </a:r>
                <a:r>
                  <a:rPr lang="ko-KR" altLang="en-US" sz="1400" dirty="0" smtClean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 생성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3" name="그룹 22"/>
          <p:cNvGrpSpPr/>
          <p:nvPr/>
        </p:nvGrpSpPr>
        <p:grpSpPr>
          <a:xfrm>
            <a:off x="634884" y="5957820"/>
            <a:ext cx="9320328" cy="360039"/>
            <a:chOff x="7058991" y="684287"/>
            <a:chExt cx="9320328" cy="360039"/>
          </a:xfrm>
        </p:grpSpPr>
        <p:sp>
          <p:nvSpPr>
            <p:cNvPr id="24" name="직사각형 23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defRPr/>
              </a:pP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4. 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성인지 </a:t>
              </a:r>
              <a:r>
                <a:rPr lang="ko-KR" altLang="en-US" sz="1400" dirty="0" err="1" smtClean="0">
                  <a:solidFill>
                    <a:prstClr val="white"/>
                  </a:solidFill>
                </a:rPr>
                <a:t>결산자료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 작성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grpSp>
          <p:nvGrpSpPr>
            <p:cNvPr id="25" name="그룹 24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26" name="평행 사변형 25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27" name="직사각형 26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:r>
                  <a:rPr lang="ko-KR" altLang="en-US" sz="1400" dirty="0" smtClean="0">
                    <a:solidFill>
                      <a:prstClr val="black"/>
                    </a:solidFill>
                  </a:rPr>
                  <a:t>단위과제카드별 </a:t>
                </a:r>
                <a:r>
                  <a:rPr lang="ko-KR" altLang="en-US" sz="1400" dirty="0" err="1" smtClean="0">
                    <a:solidFill>
                      <a:prstClr val="black"/>
                    </a:solidFill>
                  </a:rPr>
                  <a:t>성인지결산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 성과목표 변경 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/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성인지 </a:t>
                </a:r>
                <a:r>
                  <a:rPr lang="ko-KR" altLang="en-US" sz="1400" dirty="0" err="1" smtClean="0">
                    <a:solidFill>
                      <a:prstClr val="black"/>
                    </a:solidFill>
                  </a:rPr>
                  <a:t>결산자료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(5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종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)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작성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3" name="그룹 42"/>
          <p:cNvGrpSpPr/>
          <p:nvPr/>
        </p:nvGrpSpPr>
        <p:grpSpPr>
          <a:xfrm>
            <a:off x="634884" y="6372920"/>
            <a:ext cx="9320328" cy="360039"/>
            <a:chOff x="7058991" y="684287"/>
            <a:chExt cx="9320328" cy="360039"/>
          </a:xfrm>
        </p:grpSpPr>
        <p:sp>
          <p:nvSpPr>
            <p:cNvPr id="44" name="직사각형 43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defRPr/>
              </a:pP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5. 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성인지 </a:t>
              </a:r>
              <a:r>
                <a:rPr lang="ko-KR" altLang="en-US" sz="1400" dirty="0" err="1" smtClean="0">
                  <a:solidFill>
                    <a:prstClr val="white"/>
                  </a:solidFill>
                </a:rPr>
                <a:t>결산자료</a:t>
              </a:r>
              <a:r>
                <a:rPr lang="ko-KR" altLang="en-US" sz="1400" dirty="0" smtClean="0">
                  <a:solidFill>
                    <a:prstClr val="white"/>
                  </a:solidFill>
                </a:rPr>
                <a:t> 출력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grpSp>
          <p:nvGrpSpPr>
            <p:cNvPr id="45" name="그룹 44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46" name="평행 사변형 45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47" name="직사각형 46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성인지 </a:t>
                </a:r>
                <a:r>
                  <a:rPr lang="ko-KR" altLang="en-US" sz="1400" dirty="0" err="1" smtClean="0">
                    <a:solidFill>
                      <a:prstClr val="black"/>
                    </a:solidFill>
                  </a:rPr>
                  <a:t>결산자료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(5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종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)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 출력 및 확인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174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ctangle 53"/>
          <p:cNvSpPr>
            <a:spLocks noChangeArrowheads="1"/>
          </p:cNvSpPr>
          <p:nvPr/>
        </p:nvSpPr>
        <p:spPr bwMode="auto">
          <a:xfrm>
            <a:off x="2646971" y="5486400"/>
            <a:ext cx="4211897" cy="1288081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graphicFrame>
        <p:nvGraphicFramePr>
          <p:cNvPr id="55" name="표 54"/>
          <p:cNvGraphicFramePr>
            <a:graphicFrameLocks noGrp="1"/>
          </p:cNvGraphicFramePr>
          <p:nvPr>
            <p:extLst/>
          </p:nvPr>
        </p:nvGraphicFramePr>
        <p:xfrm>
          <a:off x="846197" y="1260351"/>
          <a:ext cx="8964682" cy="5572994"/>
        </p:xfrm>
        <a:graphic>
          <a:graphicData uri="http://schemas.openxmlformats.org/drawingml/2006/table">
            <a:tbl>
              <a:tblPr/>
              <a:tblGrid>
                <a:gridCol w="821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1141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732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9128">
                <a:tc gridSpan="2"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조직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8400"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시도교육청</a:t>
                      </a:r>
                      <a:endParaRPr lang="en-US" altLang="ko-KR" sz="1000" b="1" kern="0" spc="-10" noProof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총괄담당자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0001"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시도교육청</a:t>
                      </a: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/</a:t>
                      </a:r>
                      <a:b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</a:b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</a:t>
                      </a:r>
                      <a:r>
                        <a:rPr kumimoji="0" lang="ko-KR" altLang="en-US" sz="1000" b="1" i="0" u="none" strike="noStrike" kern="0" cap="none" spc="-1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교육지원청</a:t>
                      </a: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/</a:t>
                      </a:r>
                      <a:b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</a:b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</a:t>
                      </a:r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직속기관</a:t>
                      </a:r>
                      <a:endParaRPr lang="ko-KR" altLang="en-US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기관담당자</a:t>
                      </a:r>
                      <a:endParaRPr lang="en-US" altLang="ko-KR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231315"/>
                  </a:ext>
                </a:extLst>
              </a:tr>
              <a:tr h="837865"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</a:t>
                      </a:r>
                      <a:r>
                        <a:rPr kumimoji="0" lang="ko-KR" altLang="en-US" sz="1000" b="1" i="0" u="none" strike="noStrike" kern="0" cap="none" spc="-1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교육지원청</a:t>
                      </a: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/</a:t>
                      </a:r>
                      <a:b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</a:b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</a:t>
                      </a:r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직속기관</a:t>
                      </a:r>
                      <a:endParaRPr lang="ko-KR" altLang="en-US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부서주무</a:t>
                      </a:r>
                      <a:endParaRPr lang="en-US" altLang="ko-KR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0741816"/>
                  </a:ext>
                </a:extLst>
              </a:tr>
              <a:tr h="777600"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시도교육청</a:t>
                      </a: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/</a:t>
                      </a:r>
                      <a:b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</a:b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</a:t>
                      </a:r>
                      <a:r>
                        <a:rPr kumimoji="0" lang="ko-KR" altLang="en-US" sz="1000" b="1" i="0" u="none" strike="noStrike" kern="0" cap="none" spc="-1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교육지원청</a:t>
                      </a: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/</a:t>
                      </a:r>
                      <a:b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</a:br>
                      <a:r>
                        <a:rPr kumimoji="0" lang="en-US" altLang="ko-KR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 </a:t>
                      </a:r>
                      <a:r>
                        <a:rPr kumimoji="0" lang="ko-KR" altLang="en-US" sz="1000" b="1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CJK KR Medium"/>
                          <a:ea typeface="Noto Sans CJK KR Medium"/>
                          <a:cs typeface="+mn-cs"/>
                        </a:rPr>
                        <a:t>직속기관</a:t>
                      </a:r>
                      <a:endParaRPr lang="ko-KR" altLang="en-US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단위과제카드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담당자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2674325"/>
                  </a:ext>
                </a:extLst>
              </a:tr>
            </a:tbl>
          </a:graphicData>
        </a:graphic>
      </p:graphicFrame>
      <p:sp>
        <p:nvSpPr>
          <p:cNvPr id="181" name="순서도: 문서 180"/>
          <p:cNvSpPr/>
          <p:nvPr/>
        </p:nvSpPr>
        <p:spPr>
          <a:xfrm>
            <a:off x="5264576" y="2225518"/>
            <a:ext cx="1259009" cy="881142"/>
          </a:xfrm>
          <a:prstGeom prst="flowChartDocumen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0" name="Rectangle 53"/>
          <p:cNvSpPr>
            <a:spLocks noChangeArrowheads="1"/>
          </p:cNvSpPr>
          <p:nvPr/>
        </p:nvSpPr>
        <p:spPr bwMode="auto">
          <a:xfrm>
            <a:off x="6624102" y="1822955"/>
            <a:ext cx="3068538" cy="2072389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/>
              <a:t>업무처리 </a:t>
            </a:r>
            <a:r>
              <a:rPr lang="ko-KR" altLang="en-US" dirty="0" smtClean="0"/>
              <a:t>흐름도</a:t>
            </a:r>
            <a:endParaRPr lang="ko-KR" altLang="en-US" dirty="0"/>
          </a:p>
        </p:txBody>
      </p:sp>
      <p:sp>
        <p:nvSpPr>
          <p:cNvPr id="36" name="Rectangle 53"/>
          <p:cNvSpPr>
            <a:spLocks noChangeArrowheads="1"/>
          </p:cNvSpPr>
          <p:nvPr/>
        </p:nvSpPr>
        <p:spPr bwMode="auto">
          <a:xfrm>
            <a:off x="2646971" y="1822955"/>
            <a:ext cx="1591654" cy="2072389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7" name="Rectangle 53"/>
          <p:cNvSpPr>
            <a:spLocks noChangeArrowheads="1"/>
          </p:cNvSpPr>
          <p:nvPr/>
        </p:nvSpPr>
        <p:spPr bwMode="auto">
          <a:xfrm>
            <a:off x="2733403" y="1929944"/>
            <a:ext cx="14040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1.1.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대상기관 </a:t>
            </a: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생성 및 확인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Rectangle 53"/>
          <p:cNvSpPr>
            <a:spLocks noChangeArrowheads="1"/>
          </p:cNvSpPr>
          <p:nvPr/>
        </p:nvSpPr>
        <p:spPr bwMode="auto">
          <a:xfrm>
            <a:off x="2733954" y="2632426"/>
            <a:ext cx="14040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1.2.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대상기관 및 대상사업 </a:t>
            </a: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조정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Rectangle 53"/>
          <p:cNvSpPr>
            <a:spLocks noChangeArrowheads="1"/>
          </p:cNvSpPr>
          <p:nvPr/>
        </p:nvSpPr>
        <p:spPr bwMode="auto">
          <a:xfrm>
            <a:off x="2733954" y="3330874"/>
            <a:ext cx="14040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1.3.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작성마감일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,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생성 및 확인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40" name="직선 화살표 연결선 39"/>
          <p:cNvCxnSpPr>
            <a:stCxn id="37" idx="2"/>
            <a:endCxn id="38" idx="0"/>
          </p:cNvCxnSpPr>
          <p:nvPr/>
        </p:nvCxnSpPr>
        <p:spPr>
          <a:xfrm>
            <a:off x="3435403" y="2397944"/>
            <a:ext cx="551" cy="234482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stCxn id="38" idx="2"/>
            <a:endCxn id="39" idx="0"/>
          </p:cNvCxnSpPr>
          <p:nvPr/>
        </p:nvCxnSpPr>
        <p:spPr>
          <a:xfrm>
            <a:off x="3435954" y="3100426"/>
            <a:ext cx="0" cy="230448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534811" y="1577796"/>
            <a:ext cx="21024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1. </a:t>
            </a:r>
            <a:r>
              <a:rPr lang="ko-KR" altLang="en-US" sz="1000" dirty="0" smtClean="0">
                <a:solidFill>
                  <a:prstClr val="black"/>
                </a:solidFill>
              </a:rPr>
              <a:t>성인지결산마감 및 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결산자료</a:t>
            </a:r>
            <a:r>
              <a:rPr lang="ko-KR" altLang="en-US" sz="1000" dirty="0" smtClean="0">
                <a:solidFill>
                  <a:prstClr val="black"/>
                </a:solidFill>
              </a:rPr>
              <a:t> 생성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11193" y="1929944"/>
            <a:ext cx="1252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예산결산 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 후 가능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Rectangle 53"/>
          <p:cNvSpPr>
            <a:spLocks noChangeArrowheads="1"/>
          </p:cNvSpPr>
          <p:nvPr/>
        </p:nvSpPr>
        <p:spPr bwMode="auto">
          <a:xfrm>
            <a:off x="2734187" y="6175776"/>
            <a:ext cx="1160331" cy="360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2.1.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 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r>
              <a:rPr lang="en-US" altLang="ko-KR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</a:t>
            </a:r>
            <a:r>
              <a:rPr lang="ko-KR" altLang="en-US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설명자료 작성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81587" y="6544367"/>
            <a:ext cx="187073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필요시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성인지 성과목표 변경 가능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2" name="직선 화살표 연결선 51"/>
          <p:cNvCxnSpPr>
            <a:stCxn id="39" idx="2"/>
          </p:cNvCxnSpPr>
          <p:nvPr/>
        </p:nvCxnSpPr>
        <p:spPr>
          <a:xfrm flipH="1">
            <a:off x="3435403" y="3798874"/>
            <a:ext cx="551" cy="2376902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>
            <a:spLocks noChangeArrowheads="1"/>
          </p:cNvSpPr>
          <p:nvPr/>
        </p:nvSpPr>
        <p:spPr bwMode="auto">
          <a:xfrm>
            <a:off x="4051271" y="6175776"/>
            <a:ext cx="601059" cy="360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2.2. </a:t>
            </a:r>
            <a:r>
              <a:rPr lang="ko-KR" altLang="en-US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제출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60" name="직선 화살표 연결선 59"/>
          <p:cNvCxnSpPr>
            <a:stCxn id="45" idx="3"/>
            <a:endCxn id="54" idx="1"/>
          </p:cNvCxnSpPr>
          <p:nvPr/>
        </p:nvCxnSpPr>
        <p:spPr>
          <a:xfrm>
            <a:off x="3894518" y="6355776"/>
            <a:ext cx="156753" cy="0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53"/>
          <p:cNvSpPr>
            <a:spLocks noChangeArrowheads="1"/>
          </p:cNvSpPr>
          <p:nvPr/>
        </p:nvSpPr>
        <p:spPr bwMode="auto">
          <a:xfrm>
            <a:off x="3627120" y="4219194"/>
            <a:ext cx="5521908" cy="937595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3" name="Rectangle 53"/>
          <p:cNvSpPr>
            <a:spLocks noChangeArrowheads="1"/>
          </p:cNvSpPr>
          <p:nvPr/>
        </p:nvSpPr>
        <p:spPr bwMode="auto">
          <a:xfrm>
            <a:off x="3728810" y="4306476"/>
            <a:ext cx="14040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3.1.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접수 및 수정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64" name="꺾인 연결선 63"/>
          <p:cNvCxnSpPr>
            <a:stCxn id="63" idx="3"/>
            <a:endCxn id="67" idx="1"/>
          </p:cNvCxnSpPr>
          <p:nvPr/>
        </p:nvCxnSpPr>
        <p:spPr bwMode="auto">
          <a:xfrm>
            <a:off x="5132810" y="4540476"/>
            <a:ext cx="213890" cy="549"/>
          </a:xfrm>
          <a:prstGeom prst="bentConnector3">
            <a:avLst>
              <a:gd name="adj1" fmla="val 50000"/>
            </a:avLst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53"/>
          <p:cNvSpPr>
            <a:spLocks noChangeArrowheads="1"/>
          </p:cNvSpPr>
          <p:nvPr/>
        </p:nvSpPr>
        <p:spPr bwMode="auto">
          <a:xfrm>
            <a:off x="5346700" y="4307025"/>
            <a:ext cx="151399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3.2.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결산 설명자료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기관별 성인지 결산서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lang="ko-KR" altLang="en-US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작성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529514" y="3982620"/>
            <a:ext cx="34592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3. </a:t>
            </a:r>
            <a:r>
              <a:rPr lang="ko-KR" altLang="en-US" sz="1000" dirty="0" smtClean="0">
                <a:solidFill>
                  <a:prstClr val="black"/>
                </a:solidFill>
              </a:rPr>
              <a:t>사업별 결산 설명자료 및 기관별 성인지 결산서 작성 및 제출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sp>
        <p:nvSpPr>
          <p:cNvPr id="69" name="Rectangle 53"/>
          <p:cNvSpPr>
            <a:spLocks noChangeArrowheads="1"/>
          </p:cNvSpPr>
          <p:nvPr/>
        </p:nvSpPr>
        <p:spPr bwMode="auto">
          <a:xfrm>
            <a:off x="7073386" y="4310110"/>
            <a:ext cx="1138394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3.3.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출력 및 확인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020573" y="4785730"/>
            <a:ext cx="13013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사업별 결산 설명자료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기관별 성인지 결산서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Rectangle 53"/>
          <p:cNvSpPr>
            <a:spLocks noChangeArrowheads="1"/>
          </p:cNvSpPr>
          <p:nvPr/>
        </p:nvSpPr>
        <p:spPr bwMode="auto">
          <a:xfrm>
            <a:off x="4567010" y="5588071"/>
            <a:ext cx="1404000" cy="360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2.3.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 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</a:t>
            </a:r>
            <a:r>
              <a:rPr lang="ko-KR" altLang="en-US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설명자료 접수 및 수정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79" name="직선 화살표 연결선 78"/>
          <p:cNvCxnSpPr>
            <a:stCxn id="67" idx="3"/>
            <a:endCxn id="69" idx="1"/>
          </p:cNvCxnSpPr>
          <p:nvPr/>
        </p:nvCxnSpPr>
        <p:spPr>
          <a:xfrm>
            <a:off x="6860690" y="4541025"/>
            <a:ext cx="212696" cy="3085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꺾인 연결선 90"/>
          <p:cNvCxnSpPr>
            <a:stCxn id="54" idx="0"/>
            <a:endCxn id="73" idx="1"/>
          </p:cNvCxnSpPr>
          <p:nvPr/>
        </p:nvCxnSpPr>
        <p:spPr bwMode="auto">
          <a:xfrm rot="5400000" flipH="1" flipV="1">
            <a:off x="4255553" y="5864320"/>
            <a:ext cx="407705" cy="215209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7" name="Rectangle 53"/>
          <p:cNvSpPr>
            <a:spLocks noChangeArrowheads="1"/>
          </p:cNvSpPr>
          <p:nvPr/>
        </p:nvSpPr>
        <p:spPr bwMode="auto">
          <a:xfrm>
            <a:off x="6158508" y="5588071"/>
            <a:ext cx="601059" cy="360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2.4. </a:t>
            </a:r>
            <a:r>
              <a:rPr lang="ko-KR" altLang="en-US" sz="9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제출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102" name="직선 화살표 연결선 101"/>
          <p:cNvCxnSpPr>
            <a:stCxn id="73" idx="3"/>
            <a:endCxn id="97" idx="1"/>
          </p:cNvCxnSpPr>
          <p:nvPr/>
        </p:nvCxnSpPr>
        <p:spPr>
          <a:xfrm>
            <a:off x="5971010" y="5768071"/>
            <a:ext cx="187498" cy="0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꺾인 연결선 105"/>
          <p:cNvCxnSpPr>
            <a:stCxn id="97" idx="0"/>
            <a:endCxn id="63" idx="2"/>
          </p:cNvCxnSpPr>
          <p:nvPr/>
        </p:nvCxnSpPr>
        <p:spPr bwMode="auto">
          <a:xfrm rot="16200000" flipV="1">
            <a:off x="5038127" y="4167160"/>
            <a:ext cx="813595" cy="2028228"/>
          </a:xfrm>
          <a:prstGeom prst="bentConnector3">
            <a:avLst>
              <a:gd name="adj1" fmla="val 71541"/>
            </a:avLst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0" name="Rectangle 53"/>
          <p:cNvSpPr>
            <a:spLocks noChangeArrowheads="1"/>
          </p:cNvSpPr>
          <p:nvPr/>
        </p:nvSpPr>
        <p:spPr bwMode="auto">
          <a:xfrm>
            <a:off x="8440768" y="4310110"/>
            <a:ext cx="6012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3.4.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제출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111" name="직선 화살표 연결선 110"/>
          <p:cNvCxnSpPr>
            <a:stCxn id="69" idx="3"/>
            <a:endCxn id="110" idx="1"/>
          </p:cNvCxnSpPr>
          <p:nvPr/>
        </p:nvCxnSpPr>
        <p:spPr>
          <a:xfrm>
            <a:off x="8211780" y="4544110"/>
            <a:ext cx="228988" cy="0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2539965" y="5245993"/>
            <a:ext cx="34592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2. </a:t>
            </a:r>
            <a:r>
              <a:rPr lang="ko-KR" altLang="en-US" sz="1000" dirty="0" smtClean="0">
                <a:solidFill>
                  <a:prstClr val="black"/>
                </a:solidFill>
              </a:rPr>
              <a:t>단위과제카드별 설명자료 작성 및 제출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sp>
        <p:nvSpPr>
          <p:cNvPr id="130" name="Rectangle 53"/>
          <p:cNvSpPr>
            <a:spLocks noChangeArrowheads="1"/>
          </p:cNvSpPr>
          <p:nvPr/>
        </p:nvSpPr>
        <p:spPr bwMode="auto">
          <a:xfrm>
            <a:off x="6719044" y="3321388"/>
            <a:ext cx="15156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4.1.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결산 설명자료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기관별 성인지 결산서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접수 및 수정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31" name="Rectangle 53"/>
          <p:cNvSpPr>
            <a:spLocks noChangeArrowheads="1"/>
          </p:cNvSpPr>
          <p:nvPr/>
        </p:nvSpPr>
        <p:spPr bwMode="auto">
          <a:xfrm>
            <a:off x="6719044" y="2627832"/>
            <a:ext cx="15156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4.2.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</a:t>
            </a:r>
            <a:r>
              <a:rPr kumimoji="0" lang="ko-KR" altLang="en-US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총괄 </a:t>
            </a:r>
            <a:r>
              <a:rPr kumimoji="0" lang="ko-KR" altLang="en-US" sz="9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결산자료</a:t>
            </a: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9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작성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33" name="Rectangle 53"/>
          <p:cNvSpPr>
            <a:spLocks noChangeArrowheads="1"/>
          </p:cNvSpPr>
          <p:nvPr/>
        </p:nvSpPr>
        <p:spPr bwMode="auto">
          <a:xfrm>
            <a:off x="6719044" y="1931324"/>
            <a:ext cx="15156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 결산서 의회 제출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34" name="Rectangle 53"/>
          <p:cNvSpPr>
            <a:spLocks noChangeArrowheads="1"/>
          </p:cNvSpPr>
          <p:nvPr/>
        </p:nvSpPr>
        <p:spPr bwMode="auto">
          <a:xfrm>
            <a:off x="8468836" y="1929944"/>
            <a:ext cx="11160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의회 심의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136" name="꺾인 연결선 135"/>
          <p:cNvCxnSpPr>
            <a:stCxn id="133" idx="3"/>
            <a:endCxn id="134" idx="1"/>
          </p:cNvCxnSpPr>
          <p:nvPr/>
        </p:nvCxnSpPr>
        <p:spPr bwMode="auto">
          <a:xfrm flipV="1">
            <a:off x="8234644" y="2163944"/>
            <a:ext cx="234192" cy="1380"/>
          </a:xfrm>
          <a:prstGeom prst="bentConnector3">
            <a:avLst>
              <a:gd name="adj1" fmla="val 50000"/>
            </a:avLst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TextBox 136"/>
          <p:cNvSpPr txBox="1"/>
          <p:nvPr/>
        </p:nvSpPr>
        <p:spPr>
          <a:xfrm>
            <a:off x="6521931" y="1583216"/>
            <a:ext cx="30591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4. </a:t>
            </a:r>
            <a:r>
              <a:rPr lang="ko-KR" altLang="en-US" sz="1000" dirty="0" smtClean="0">
                <a:solidFill>
                  <a:prstClr val="black"/>
                </a:solidFill>
              </a:rPr>
              <a:t>성인지 총괄 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결산자료</a:t>
            </a:r>
            <a:r>
              <a:rPr lang="ko-KR" altLang="en-US" sz="1000" dirty="0" smtClean="0">
                <a:solidFill>
                  <a:prstClr val="black"/>
                </a:solidFill>
              </a:rPr>
              <a:t> 작성 및 확정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5264577" y="2226190"/>
            <a:ext cx="13051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성인지결산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총괄표</a:t>
            </a:r>
            <a:endParaRPr lang="en-US" altLang="ko-KR" sz="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정책과제별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957263">
              <a:defRPr/>
            </a:pPr>
            <a:r>
              <a:rPr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사업별 총괄 설명자료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957263">
              <a:defRPr/>
            </a:pPr>
            <a:r>
              <a:rPr lang="en-US" altLang="ko-KR" sz="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사업별 결산 설명자료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957263"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기관별 성인지 결산서</a:t>
            </a:r>
            <a:endParaRPr lang="en-US" altLang="ko-KR" sz="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53" name="직선 화살표 연결선 152"/>
          <p:cNvCxnSpPr>
            <a:stCxn id="54" idx="0"/>
          </p:cNvCxnSpPr>
          <p:nvPr/>
        </p:nvCxnSpPr>
        <p:spPr>
          <a:xfrm flipV="1">
            <a:off x="4351801" y="4774476"/>
            <a:ext cx="0" cy="1401300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Rectangle 53"/>
          <p:cNvSpPr>
            <a:spLocks noChangeArrowheads="1"/>
          </p:cNvSpPr>
          <p:nvPr/>
        </p:nvSpPr>
        <p:spPr bwMode="auto">
          <a:xfrm>
            <a:off x="8468836" y="2623282"/>
            <a:ext cx="1116000" cy="4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tIns="0" rIns="72000" bIns="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4.3.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확정</a:t>
            </a: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165" name="직선 화살표 연결선 164"/>
          <p:cNvCxnSpPr>
            <a:stCxn id="130" idx="0"/>
            <a:endCxn id="131" idx="2"/>
          </p:cNvCxnSpPr>
          <p:nvPr/>
        </p:nvCxnSpPr>
        <p:spPr>
          <a:xfrm flipV="1">
            <a:off x="7476844" y="3095832"/>
            <a:ext cx="0" cy="225556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직선 화살표 연결선 167"/>
          <p:cNvCxnSpPr>
            <a:stCxn id="131" idx="0"/>
            <a:endCxn id="133" idx="2"/>
          </p:cNvCxnSpPr>
          <p:nvPr/>
        </p:nvCxnSpPr>
        <p:spPr>
          <a:xfrm flipV="1">
            <a:off x="7476844" y="2399324"/>
            <a:ext cx="0" cy="228508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꺾인 연결선 170"/>
          <p:cNvCxnSpPr>
            <a:stCxn id="110" idx="0"/>
            <a:endCxn id="130" idx="2"/>
          </p:cNvCxnSpPr>
          <p:nvPr/>
        </p:nvCxnSpPr>
        <p:spPr bwMode="auto">
          <a:xfrm rot="16200000" flipV="1">
            <a:off x="7848745" y="3417487"/>
            <a:ext cx="520722" cy="1264524"/>
          </a:xfrm>
          <a:prstGeom prst="bentConnector3">
            <a:avLst>
              <a:gd name="adj1" fmla="val 47073"/>
            </a:avLst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직선 화살표 연결선 174"/>
          <p:cNvCxnSpPr>
            <a:stCxn id="134" idx="2"/>
            <a:endCxn id="164" idx="0"/>
          </p:cNvCxnSpPr>
          <p:nvPr/>
        </p:nvCxnSpPr>
        <p:spPr>
          <a:xfrm>
            <a:off x="9026836" y="2397944"/>
            <a:ext cx="0" cy="225338"/>
          </a:xfrm>
          <a:prstGeom prst="straightConnector1">
            <a:avLst/>
          </a:prstGeom>
          <a:ln w="63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꺾인 연결선 182"/>
          <p:cNvCxnSpPr>
            <a:stCxn id="138" idx="0"/>
            <a:endCxn id="133" idx="1"/>
          </p:cNvCxnSpPr>
          <p:nvPr/>
        </p:nvCxnSpPr>
        <p:spPr>
          <a:xfrm rot="5400000" flipH="1" flipV="1">
            <a:off x="6287662" y="1794809"/>
            <a:ext cx="60866" cy="801897"/>
          </a:xfrm>
          <a:prstGeom prst="bentConnector2">
            <a:avLst/>
          </a:prstGeom>
          <a:ln w="63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5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/>
              <a:t>메뉴 및 </a:t>
            </a:r>
            <a:r>
              <a:rPr lang="ko-KR" altLang="en-US" dirty="0" smtClean="0"/>
              <a:t>권한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B71EB7D4-4329-4F1E-8E2E-B63F5979E5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982290"/>
              </p:ext>
            </p:extLst>
          </p:nvPr>
        </p:nvGraphicFramePr>
        <p:xfrm>
          <a:off x="422724" y="1125486"/>
          <a:ext cx="9793089" cy="5184480"/>
        </p:xfrm>
        <a:graphic>
          <a:graphicData uri="http://schemas.openxmlformats.org/drawingml/2006/table">
            <a:tbl>
              <a:tblPr/>
              <a:tblGrid>
                <a:gridCol w="576064">
                  <a:extLst>
                    <a:ext uri="{9D8B030D-6E8A-4147-A177-3AD203B41FA5}">
                      <a16:colId xmlns:a16="http://schemas.microsoft.com/office/drawing/2014/main" val="305434614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13961060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707017616"/>
                    </a:ext>
                  </a:extLst>
                </a:gridCol>
                <a:gridCol w="829864">
                  <a:extLst>
                    <a:ext uri="{9D8B030D-6E8A-4147-A177-3AD203B41FA5}">
                      <a16:colId xmlns:a16="http://schemas.microsoft.com/office/drawing/2014/main" val="3808683668"/>
                    </a:ext>
                  </a:extLst>
                </a:gridCol>
                <a:gridCol w="1474392">
                  <a:extLst>
                    <a:ext uri="{9D8B030D-6E8A-4147-A177-3AD203B41FA5}">
                      <a16:colId xmlns:a16="http://schemas.microsoft.com/office/drawing/2014/main" val="1941358176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88036993"/>
                    </a:ext>
                  </a:extLst>
                </a:gridCol>
                <a:gridCol w="2430827">
                  <a:extLst>
                    <a:ext uri="{9D8B030D-6E8A-4147-A177-3AD203B41FA5}">
                      <a16:colId xmlns:a16="http://schemas.microsoft.com/office/drawing/2014/main" val="1091156121"/>
                    </a:ext>
                  </a:extLst>
                </a:gridCol>
                <a:gridCol w="521502">
                  <a:extLst>
                    <a:ext uri="{9D8B030D-6E8A-4147-A177-3AD203B41FA5}">
                      <a16:colId xmlns:a16="http://schemas.microsoft.com/office/drawing/2014/main" val="1071926392"/>
                    </a:ext>
                  </a:extLst>
                </a:gridCol>
              </a:tblGrid>
              <a:tr h="3748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구분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세부업무명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사용자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(depth1)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(depth2)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(depth3)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depth4)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Index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728297"/>
                  </a:ext>
                </a:extLst>
              </a:tr>
              <a:tr h="515146"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1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총괄담당자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시도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1.1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1.2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1.3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6862372"/>
                  </a:ext>
                </a:extLst>
              </a:tr>
              <a:tr h="374700">
                <a:tc rowSpan="2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단위과제카드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담당자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성인지결산서및설명자료작성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단위과제카드별성인지결산설명자료작성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2.1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740332"/>
                  </a:ext>
                </a:extLst>
              </a:tr>
              <a:tr h="374700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교육지원청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직속기관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부서주무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단위과제카드별성인지결산취합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2.3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2.4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595652"/>
                  </a:ext>
                </a:extLst>
              </a:tr>
              <a:tr h="374700">
                <a:tc rowSpan="6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본청각과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기관담당자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성인지결산서및설명자료작성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단위과제카드별성인지결산설명자료작성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2.1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7587554"/>
                  </a:ext>
                </a:extLst>
              </a:tr>
              <a:tr h="374700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본청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3.1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3.4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2259963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성인지결산서및설명자료작성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기관별성인지결산서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본청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4659240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사업별결산설명자료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본청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023474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성인지결산서출력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기관별성인지결산서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본청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3.3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710653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사업별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·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기관별설명자료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본청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기관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3.3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655057"/>
                  </a:ext>
                </a:extLst>
              </a:tr>
              <a:tr h="234254">
                <a:tc rowSpan="5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4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총괄담당자</a:t>
                      </a:r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결산관리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</a:t>
                      </a:r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성인지결산서및설명자료작성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단위과제카드별성인지결산설명자료작성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2.1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2.2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788958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 smtClean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성인지결산마감관리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성인지결산마감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시도</a:t>
                      </a:r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)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4.1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4.3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951616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총괄성인지결산서작성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성인지결산총괄표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4.2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912478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정책과제별현황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4.2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428813"/>
                  </a:ext>
                </a:extLst>
              </a:tr>
              <a:tr h="234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사업별총괄설명자료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Noto Sans CJK KR Regular" pitchFamily="34" charset="-127"/>
                          <a:ea typeface="Noto Sans CJK KR Regular" pitchFamily="34" charset="-127"/>
                        </a:rPr>
                        <a:t>4.2</a:t>
                      </a: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696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54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19"/>
          <p:cNvSpPr txBox="1">
            <a:spLocks/>
          </p:cNvSpPr>
          <p:nvPr/>
        </p:nvSpPr>
        <p:spPr>
          <a:xfrm>
            <a:off x="2430377" y="1620391"/>
            <a:ext cx="8263024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Ⅱ. </a:t>
            </a:r>
            <a:r>
              <a:rPr kumimoji="0" lang="ko-KR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세부업무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j-cs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2430377" y="2356415"/>
            <a:ext cx="5832648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2430377" y="2356415"/>
            <a:ext cx="5832648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879358" y="2368464"/>
            <a:ext cx="5142755" cy="15696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 및 </a:t>
            </a: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 및 제출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및 기관별 성인지 결산서 작성 및 제출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총괄 </a:t>
            </a: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 및 확정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541823" y="2521624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2541823" y="2885472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325756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41823" y="3629650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398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lvl="0" algn="l">
              <a:defRPr/>
            </a:pPr>
            <a:r>
              <a:rPr lang="en-US" altLang="ko-KR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r>
              <a:rPr lang="en-US" altLang="ko-KR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. </a:t>
            </a:r>
            <a:r>
              <a:rPr lang="ko-KR" altLang="en-US" dirty="0" smtClean="0"/>
              <a:t>성인지결산마감 및 </a:t>
            </a:r>
            <a:r>
              <a:rPr lang="ko-KR" altLang="en-US" dirty="0" err="1" smtClean="0"/>
              <a:t>결산자료</a:t>
            </a:r>
            <a:r>
              <a:rPr lang="ko-KR" altLang="en-US" dirty="0"/>
              <a:t> </a:t>
            </a:r>
            <a:r>
              <a:rPr lang="ko-KR" altLang="en-US" dirty="0" smtClean="0"/>
              <a:t>생성</a:t>
            </a:r>
            <a:endParaRPr lang="ko-KR" altLang="en-US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4493538" cy="120032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 생성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 확인 및 조정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저장</a:t>
            </a:r>
            <a:r>
              <a:rPr lang="en-US" altLang="ko-KR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 및 확인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536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표 21"/>
          <p:cNvGraphicFramePr>
            <a:graphicFrameLocks noGrp="1"/>
          </p:cNvGraphicFramePr>
          <p:nvPr>
            <p:extLst/>
          </p:nvPr>
        </p:nvGraphicFramePr>
        <p:xfrm>
          <a:off x="846197" y="1260351"/>
          <a:ext cx="8965000" cy="5571272"/>
        </p:xfrm>
        <a:graphic>
          <a:graphicData uri="http://schemas.openxmlformats.org/drawingml/2006/table">
            <a:tbl>
              <a:tblPr/>
              <a:tblGrid>
                <a:gridCol w="86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0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7200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9128">
                <a:tc gridSpan="2"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조직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2144"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  <a:endParaRPr lang="en-US" altLang="ko-KR" sz="1000" b="1" kern="0" spc="-10" noProof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총괄담당자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4" name="Rectangle 53"/>
          <p:cNvSpPr>
            <a:spLocks noChangeArrowheads="1"/>
          </p:cNvSpPr>
          <p:nvPr/>
        </p:nvSpPr>
        <p:spPr bwMode="auto">
          <a:xfrm>
            <a:off x="3414687" y="2684729"/>
            <a:ext cx="3890988" cy="2055543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Rectangle 53"/>
          <p:cNvSpPr>
            <a:spLocks noChangeArrowheads="1"/>
          </p:cNvSpPr>
          <p:nvPr/>
        </p:nvSpPr>
        <p:spPr bwMode="auto">
          <a:xfrm>
            <a:off x="3414687" y="5124449"/>
            <a:ext cx="1778471" cy="1563935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0. </a:t>
            </a:r>
            <a:r>
              <a:rPr lang="ko-KR" altLang="en-US" dirty="0" smtClean="0"/>
              <a:t>업무처리 흐름도</a:t>
            </a:r>
            <a:r>
              <a:rPr lang="en-US" altLang="ko-KR" dirty="0" smtClean="0"/>
              <a:t>(</a:t>
            </a:r>
            <a:r>
              <a:rPr lang="ko-KR" altLang="en-US" dirty="0" smtClean="0"/>
              <a:t>성인지결산마감 및 </a:t>
            </a:r>
            <a:r>
              <a:rPr lang="ko-KR" altLang="en-US" dirty="0" err="1" smtClean="0"/>
              <a:t>결산자료</a:t>
            </a:r>
            <a:r>
              <a:rPr lang="ko-KR" altLang="en-US" dirty="0" smtClean="0"/>
              <a:t> 생성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Rectangle 53"/>
          <p:cNvSpPr>
            <a:spLocks noChangeArrowheads="1"/>
          </p:cNvSpPr>
          <p:nvPr/>
        </p:nvSpPr>
        <p:spPr bwMode="auto">
          <a:xfrm>
            <a:off x="3524502" y="1736101"/>
            <a:ext cx="158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1.1.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대상기관 및 대상사업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생성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086065" y="1739675"/>
            <a:ext cx="2241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결산시점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성인지사업과 연결된 세세부사업에 </a:t>
            </a:r>
            <a:r>
              <a:rPr lang="ko-KR" altLang="en-US" sz="800" dirty="0" err="1" smtClean="0"/>
              <a:t>예산현액이</a:t>
            </a:r>
            <a:r>
              <a:rPr lang="ko-KR" altLang="en-US" sz="800" dirty="0"/>
              <a:t> </a:t>
            </a:r>
            <a:r>
              <a:rPr lang="ko-KR" altLang="en-US" sz="800" dirty="0" smtClean="0"/>
              <a:t>있는 부서</a:t>
            </a:r>
            <a:r>
              <a:rPr lang="en-US" altLang="ko-KR" sz="800" dirty="0" smtClean="0"/>
              <a:t>/</a:t>
            </a:r>
            <a:r>
              <a:rPr lang="ko-KR" altLang="en-US" sz="800" dirty="0" smtClean="0"/>
              <a:t>기관이 </a:t>
            </a:r>
            <a:r>
              <a:rPr lang="ko-KR" altLang="en-US" sz="800" dirty="0" err="1" smtClean="0"/>
              <a:t>성인지결산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/>
            </a:r>
            <a:br>
              <a:rPr lang="en-US" altLang="ko-KR" sz="800" dirty="0" smtClean="0"/>
            </a:br>
            <a:r>
              <a:rPr lang="ko-KR" altLang="en-US" sz="800" dirty="0" err="1" smtClean="0"/>
              <a:t>보고대상임</a:t>
            </a:r>
            <a:endParaRPr lang="en-US" altLang="ko-KR" sz="800" dirty="0"/>
          </a:p>
        </p:txBody>
      </p:sp>
      <p:cxnSp>
        <p:nvCxnSpPr>
          <p:cNvPr id="77" name="AutoShape 28"/>
          <p:cNvCxnSpPr>
            <a:cxnSpLocks noChangeShapeType="1"/>
            <a:stCxn id="24" idx="2"/>
            <a:endCxn id="27" idx="0"/>
          </p:cNvCxnSpPr>
          <p:nvPr/>
        </p:nvCxnSpPr>
        <p:spPr bwMode="auto">
          <a:xfrm flipH="1">
            <a:off x="4313456" y="2296648"/>
            <a:ext cx="3046" cy="547879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Rectangle 53"/>
          <p:cNvSpPr>
            <a:spLocks noChangeArrowheads="1"/>
          </p:cNvSpPr>
          <p:nvPr/>
        </p:nvSpPr>
        <p:spPr bwMode="auto">
          <a:xfrm>
            <a:off x="3512837" y="5240045"/>
            <a:ext cx="158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1.3.1. </a:t>
            </a:r>
            <a:r>
              <a:rPr lang="ko-KR" altLang="en-US" sz="100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성인지결산</a:t>
            </a:r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/>
            </a:r>
            <a:b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 </a:t>
            </a:r>
            <a:r>
              <a:rPr lang="ko-KR" altLang="en-US" sz="100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작성마감일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저장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13" name="AutoShape 28"/>
          <p:cNvCxnSpPr>
            <a:cxnSpLocks noChangeShapeType="1"/>
            <a:stCxn id="27" idx="2"/>
            <a:endCxn id="32" idx="0"/>
          </p:cNvCxnSpPr>
          <p:nvPr/>
        </p:nvCxnSpPr>
        <p:spPr bwMode="auto">
          <a:xfrm flipH="1">
            <a:off x="4309701" y="3405074"/>
            <a:ext cx="3755" cy="41573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3512837" y="6037921"/>
            <a:ext cx="158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1.3.2. </a:t>
            </a:r>
            <a:r>
              <a:rPr lang="ko-KR" altLang="en-US" sz="100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성인지결산</a:t>
            </a:r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endParaRPr lang="en-US" altLang="ko-KR" sz="1000" dirty="0" smtClean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</a:t>
            </a:r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집행내역 및 설명자료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/>
            </a:r>
            <a:b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 </a:t>
            </a:r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생성 및 확인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11832" y="6013957"/>
            <a:ext cx="1791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성인지결산</a:t>
            </a:r>
            <a:r>
              <a:rPr lang="ko-KR" altLang="en-US" sz="800" dirty="0" smtClean="0"/>
              <a:t> 대상기관으로 선정된 부서</a:t>
            </a:r>
            <a:r>
              <a:rPr lang="en-US" altLang="ko-KR" sz="800" dirty="0" smtClean="0"/>
              <a:t>/</a:t>
            </a:r>
            <a:r>
              <a:rPr lang="ko-KR" altLang="en-US" sz="800" dirty="0" smtClean="0"/>
              <a:t>기관의 세세부사업별 설명자료 및 성인지 결산서 생성</a:t>
            </a:r>
            <a:endParaRPr lang="ko-KR" altLang="en-US" sz="800" dirty="0"/>
          </a:p>
        </p:txBody>
      </p:sp>
      <p:cxnSp>
        <p:nvCxnSpPr>
          <p:cNvPr id="41" name="AutoShape 28"/>
          <p:cNvCxnSpPr>
            <a:cxnSpLocks noChangeShapeType="1"/>
            <a:stCxn id="9" idx="2"/>
            <a:endCxn id="21" idx="0"/>
          </p:cNvCxnSpPr>
          <p:nvPr/>
        </p:nvCxnSpPr>
        <p:spPr bwMode="auto">
          <a:xfrm>
            <a:off x="4304837" y="5800592"/>
            <a:ext cx="0" cy="237329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Rectangle 53"/>
          <p:cNvSpPr>
            <a:spLocks noChangeArrowheads="1"/>
          </p:cNvSpPr>
          <p:nvPr/>
        </p:nvSpPr>
        <p:spPr bwMode="auto">
          <a:xfrm>
            <a:off x="5576058" y="3856024"/>
            <a:ext cx="1624841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1.2.2.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대상사업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,</a:t>
            </a:r>
          </a:p>
          <a:p>
            <a:pPr marL="0" marR="0" lvl="0" indent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성과지표 등록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대상기관 연결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03962" y="3856024"/>
            <a:ext cx="1931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성인지사업</a:t>
            </a:r>
            <a:r>
              <a:rPr lang="ko-KR" altLang="en-US" sz="800" dirty="0"/>
              <a:t> </a:t>
            </a:r>
            <a:r>
              <a:rPr lang="ko-KR" altLang="en-US" sz="800" dirty="0" smtClean="0"/>
              <a:t>등록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세부사업</a:t>
            </a:r>
            <a:r>
              <a:rPr lang="en-US" altLang="ko-KR" sz="800" dirty="0" smtClean="0"/>
              <a:t>, </a:t>
            </a:r>
            <a:r>
              <a:rPr lang="ko-KR" altLang="en-US" sz="800" dirty="0" err="1" smtClean="0"/>
              <a:t>세세부사업</a:t>
            </a:r>
            <a:r>
              <a:rPr lang="en-US" altLang="ko-KR" sz="800" dirty="0" smtClean="0"/>
              <a:t>)</a:t>
            </a: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성인지사업의 성과지표 등록</a:t>
            </a:r>
            <a:endParaRPr lang="en-US" altLang="ko-KR" sz="800" dirty="0" smtClean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성인지사업</a:t>
            </a:r>
            <a:r>
              <a:rPr lang="ko-KR" altLang="en-US" sz="800" dirty="0" smtClean="0"/>
              <a:t> 대상기관 등록</a:t>
            </a:r>
            <a:endParaRPr lang="ko-KR" altLang="en-US" sz="800" dirty="0"/>
          </a:p>
        </p:txBody>
      </p:sp>
      <p:sp>
        <p:nvSpPr>
          <p:cNvPr id="27" name="Rectangle 53"/>
          <p:cNvSpPr>
            <a:spLocks noChangeArrowheads="1"/>
          </p:cNvSpPr>
          <p:nvPr/>
        </p:nvSpPr>
        <p:spPr bwMode="auto">
          <a:xfrm>
            <a:off x="3521456" y="2844527"/>
            <a:ext cx="158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1.2.1.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성인지결산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대상기관 및 대상사업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확인 및 조정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28" name="AutoShape 28"/>
          <p:cNvCxnSpPr>
            <a:cxnSpLocks noChangeShapeType="1"/>
            <a:stCxn id="32" idx="3"/>
            <a:endCxn id="59" idx="1"/>
          </p:cNvCxnSpPr>
          <p:nvPr/>
        </p:nvCxnSpPr>
        <p:spPr bwMode="auto">
          <a:xfrm flipV="1">
            <a:off x="5101701" y="4136298"/>
            <a:ext cx="474357" cy="647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순서도: 판단 31"/>
          <p:cNvSpPr/>
          <p:nvPr/>
        </p:nvSpPr>
        <p:spPr>
          <a:xfrm>
            <a:off x="3517701" y="3820804"/>
            <a:ext cx="1584000" cy="632282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36000" rIns="0" bIns="0" anchor="ctr"/>
          <a:lstStyle/>
          <a:p>
            <a:pPr algn="ctr" defTabSz="957263"/>
            <a:r>
              <a:rPr lang="ko-KR" altLang="en-US" sz="100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성인지결산</a:t>
            </a:r>
            <a:endParaRPr lang="en-US" altLang="ko-KR" sz="1000" dirty="0" smtClean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algn="ctr" defTabSz="957263"/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대상사업 추가</a:t>
            </a:r>
            <a:endParaRPr lang="en-US" altLang="ko-KR" sz="1000" dirty="0" smtClean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algn="ctr" defTabSz="957263"/>
            <a:r>
              <a:rPr lang="ko-KR" altLang="en-US" sz="100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필요여부</a:t>
            </a:r>
            <a:endParaRPr lang="ko-KR" altLang="en-US" sz="10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</p:txBody>
      </p:sp>
      <p:cxnSp>
        <p:nvCxnSpPr>
          <p:cNvPr id="35" name="AutoShape 28"/>
          <p:cNvCxnSpPr>
            <a:cxnSpLocks noChangeShapeType="1"/>
            <a:stCxn id="32" idx="2"/>
            <a:endCxn id="9" idx="0"/>
          </p:cNvCxnSpPr>
          <p:nvPr/>
        </p:nvCxnSpPr>
        <p:spPr bwMode="auto">
          <a:xfrm flipH="1">
            <a:off x="4304837" y="4453086"/>
            <a:ext cx="4864" cy="786959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" name="TextBox 38"/>
          <p:cNvSpPr txBox="1"/>
          <p:nvPr/>
        </p:nvSpPr>
        <p:spPr>
          <a:xfrm>
            <a:off x="5047238" y="3941940"/>
            <a:ext cx="5340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900" noProof="0" dirty="0" smtClean="0">
                <a:solidFill>
                  <a:prstClr val="black"/>
                </a:solidFill>
                <a:latin typeface="Noto Sans CJK KR Medium"/>
              </a:rPr>
              <a:t>예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42768" y="4491618"/>
            <a:ext cx="5340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900" noProof="0" dirty="0" smtClean="0">
                <a:solidFill>
                  <a:prstClr val="black"/>
                </a:solidFill>
                <a:latin typeface="Noto Sans CJK KR Medium"/>
              </a:rPr>
              <a:t>아니오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365538" y="2441634"/>
            <a:ext cx="28818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1.2. 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</a:rPr>
              <a:t> 대상기관 및 대상사업 확인 및 조정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66716" y="4883512"/>
            <a:ext cx="32406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1.3.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성인지결산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작성마감일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 저장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결산자료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Medium"/>
              </a:rPr>
              <a:t> 생성 및 확인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cxnSp>
        <p:nvCxnSpPr>
          <p:cNvPr id="26" name="꺾인 연결선 25"/>
          <p:cNvCxnSpPr>
            <a:stCxn id="59" idx="2"/>
            <a:endCxn id="9" idx="3"/>
          </p:cNvCxnSpPr>
          <p:nvPr/>
        </p:nvCxnSpPr>
        <p:spPr bwMode="auto">
          <a:xfrm rot="5400000">
            <a:off x="5190784" y="4322624"/>
            <a:ext cx="1103748" cy="1291642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18583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440"/>
          <a:stretch/>
        </p:blipFill>
        <p:spPr>
          <a:xfrm>
            <a:off x="310043" y="1539240"/>
            <a:ext cx="7669778" cy="3825568"/>
          </a:xfrm>
          <a:prstGeom prst="rect">
            <a:avLst/>
          </a:prstGeom>
        </p:spPr>
      </p:pic>
      <p:sp>
        <p:nvSpPr>
          <p:cNvPr id="34" name="사각형 설명선 33"/>
          <p:cNvSpPr/>
          <p:nvPr/>
        </p:nvSpPr>
        <p:spPr>
          <a:xfrm>
            <a:off x="2788369" y="2253563"/>
            <a:ext cx="4177506" cy="2990371"/>
          </a:xfrm>
          <a:prstGeom prst="wedgeRectCallout">
            <a:avLst>
              <a:gd name="adj1" fmla="val 48451"/>
              <a:gd name="adj2" fmla="val -63821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성인지대상기관선정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세세부사업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)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2996" y="2505021"/>
            <a:ext cx="4023372" cy="2662050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1.1 </a:t>
            </a:r>
            <a:r>
              <a:rPr lang="ko-KR" altLang="en-US" dirty="0" err="1" smtClean="0"/>
              <a:t>성인지결산</a:t>
            </a:r>
            <a:r>
              <a:rPr lang="ko-KR" altLang="en-US" dirty="0" smtClean="0"/>
              <a:t> 대상기관 및 대상사업 생성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대상기관 및 대상사업 생성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결산대상기관생성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관리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대상사업이 생성되고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이후에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통해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대상여부를 조정할 수 있음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1.2.1 </a:t>
            </a:r>
            <a:r>
              <a:rPr lang="ko-KR" altLang="en-US" sz="9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대상사업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조정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8239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결산대상기관생성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호출되며 동시에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대상사업이 생성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결산시점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성인지사업과 연결된 세세부사업에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있는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기관이 최초 생성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 조회되는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기관은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작성대상이며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시도교육청은 성인지 총괄 설명자료 작성대상이고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그 외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교육지원청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직속기관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은 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작성대상임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생성된 이후에도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통해 대상기관 및 대상사업 조정이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0228" y="1749901"/>
            <a:ext cx="294080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5889" y="155812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14582" y="1749305"/>
            <a:ext cx="704397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60458" y="155752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60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400"/>
          <a:stretch/>
        </p:blipFill>
        <p:spPr>
          <a:xfrm>
            <a:off x="296576" y="1535421"/>
            <a:ext cx="7687514" cy="3829386"/>
          </a:xfrm>
          <a:prstGeom prst="rect">
            <a:avLst/>
          </a:prstGeom>
        </p:spPr>
      </p:pic>
      <p:sp>
        <p:nvSpPr>
          <p:cNvPr id="33" name="사각형 설명선 32"/>
          <p:cNvSpPr/>
          <p:nvPr/>
        </p:nvSpPr>
        <p:spPr>
          <a:xfrm>
            <a:off x="2788369" y="2253563"/>
            <a:ext cx="4177506" cy="2990371"/>
          </a:xfrm>
          <a:prstGeom prst="wedgeRectCallout">
            <a:avLst>
              <a:gd name="adj1" fmla="val 48451"/>
              <a:gd name="adj2" fmla="val -63821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성인지대상기관선정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세세부사업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)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1.2.1 </a:t>
            </a:r>
            <a:r>
              <a:rPr lang="ko-KR" altLang="en-US" dirty="0" err="1" smtClean="0"/>
              <a:t>성인지결산</a:t>
            </a:r>
            <a:r>
              <a:rPr lang="ko-KR" altLang="en-US" dirty="0" smtClean="0"/>
              <a:t> 대상기관 및 대상사업 확인 및 조정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대상기관 및 대상사업 확인 및 조정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결산대상기관생성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관리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조회된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 중 대상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비대상 여부를 선택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성인지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 대상기관 및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대상사업의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비대상 여부를 저장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저장 시 저장한 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기관의 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생성되므로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성인지결산서및설명자료작성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사업별결산설명자료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성인지 결산자료를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 이후에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결산대상기관선정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성인지 대상기관을 변경한 경우에는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추가생성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삭제처리됨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6783"/>
            <a:ext cx="76511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전체적용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], 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선택적용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대상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비대상 여부를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일괄반영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할 수 있음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추경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이체와 이용으로 인해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있는 기관만 조회가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대상사업이 조회되지 않는 경우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기본정보를 확인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참고화면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 세팅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성인지기본정보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예산구조관리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참고화면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세팅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: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성인지기본정보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예산구조관리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참고자료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따라하기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CCD_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_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_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v2.1</a:t>
            </a: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3417" y="2512768"/>
            <a:ext cx="4027412" cy="2658012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68932" y="2704409"/>
            <a:ext cx="243041" cy="10894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32908" y="251733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394117" y="3748817"/>
            <a:ext cx="355837" cy="122969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214797" y="36027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309738" y="2703569"/>
            <a:ext cx="243041" cy="10894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158220" y="25164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육각형 37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0228" y="1741509"/>
            <a:ext cx="294080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6745" y="155812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05992" y="1740913"/>
            <a:ext cx="721577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51314" y="155752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663" y="2889479"/>
            <a:ext cx="531822" cy="7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86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3"/>
          <a:srcRect b="4549"/>
          <a:stretch/>
        </p:blipFill>
        <p:spPr>
          <a:xfrm>
            <a:off x="260046" y="1823168"/>
            <a:ext cx="7777385" cy="3469631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1.2.2 </a:t>
            </a:r>
            <a:r>
              <a:rPr lang="ko-KR" altLang="en-US" dirty="0" err="1" smtClean="0"/>
              <a:t>성인지결산</a:t>
            </a:r>
            <a:r>
              <a:rPr lang="ko-KR" altLang="en-US" dirty="0" smtClean="0"/>
              <a:t> 대상사업</a:t>
            </a:r>
            <a:r>
              <a:rPr lang="en-US" altLang="ko-KR" dirty="0" smtClean="0"/>
              <a:t>,</a:t>
            </a:r>
            <a:r>
              <a:rPr lang="ko-KR" altLang="en-US" dirty="0" smtClean="0"/>
              <a:t> 성과지표 등록 및 대상기관 연결 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성인지예산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성인지기본정보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예산구조관리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세부사업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세부사업 등록 및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성인지성과지표 등록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연결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항목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트리를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항목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트리 중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 검색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호출하여 세부사업 추가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추가된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등록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lang="ko-KR" altLang="en-US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 등록과 성인지 성과지표 등록 및 연결의 자세한 방법을 확인하고자 하는 경우 아래의 참고자료 확인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참고자료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따라하기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CCD_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_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_v2.1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6783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대상사업 추가 절차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성인지기본정보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예산구조관리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등록되어 있는지를 확인하고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미등록되어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있는 경우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성인지 성과지표를 등록 및 연결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만약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등록되어 있으면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성과지표만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 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성인지기본정보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예산구조관리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성인지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세세부사업이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등록되어 있는지를 확인하고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미등록되어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있는 경우 성인지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세세부사업을 등록 및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성과지표를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성과지표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 모두 연결되고 확정되면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조정이 가능함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(‘1.2.1 </a:t>
            </a:r>
            <a:r>
              <a:rPr lang="ko-KR" altLang="en-US" sz="9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 확인 및 조정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육각형 37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02852" y="2011011"/>
            <a:ext cx="267345" cy="10803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001" y="181587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3411" y="2648041"/>
            <a:ext cx="1682998" cy="12440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54010" y="248078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137756" y="2653225"/>
            <a:ext cx="294080" cy="9821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997172" y="246394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54017" y="2653225"/>
            <a:ext cx="212325" cy="9821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71978" y="246394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사각형 설명선 47"/>
          <p:cNvSpPr/>
          <p:nvPr/>
        </p:nvSpPr>
        <p:spPr>
          <a:xfrm>
            <a:off x="3142797" y="3023059"/>
            <a:ext cx="3695439" cy="2364608"/>
          </a:xfrm>
          <a:prstGeom prst="wedgeRectCallout">
            <a:avLst>
              <a:gd name="adj1" fmla="val 61562"/>
              <a:gd name="adj2" fmla="val -60372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세부사업 검색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0229" y="3262532"/>
            <a:ext cx="3589151" cy="206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3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3"/>
          <a:srcRect b="4549"/>
          <a:stretch/>
        </p:blipFill>
        <p:spPr>
          <a:xfrm>
            <a:off x="260046" y="1823168"/>
            <a:ext cx="7777385" cy="3469631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1.2.2 </a:t>
            </a:r>
            <a:r>
              <a:rPr lang="ko-KR" altLang="en-US" dirty="0" err="1" smtClean="0"/>
              <a:t>성인지결산</a:t>
            </a:r>
            <a:r>
              <a:rPr lang="ko-KR" altLang="en-US" dirty="0" smtClean="0"/>
              <a:t> 대상사업</a:t>
            </a:r>
            <a:r>
              <a:rPr lang="en-US" altLang="ko-KR" dirty="0" smtClean="0"/>
              <a:t>,</a:t>
            </a:r>
            <a:r>
              <a:rPr lang="ko-KR" altLang="en-US" dirty="0" smtClean="0"/>
              <a:t> 성과지표 등록 및 대상기관 연결 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성인지예산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성인지기본정보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예산구조관리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세부사업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세부사업 등록 및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성인지성과지표 등록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연결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10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성과지표 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성인지성과지표코드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호출하여 성인지 성과지표 등록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0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성과지표 연결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 신규 행을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0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추가된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성과지표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세부사업과의 연결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육각형 37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262766" y="3589945"/>
            <a:ext cx="645760" cy="9821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130674" y="33975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58089" y="3589945"/>
            <a:ext cx="212325" cy="9821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97122" y="33975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15110" y="3589945"/>
            <a:ext cx="312170" cy="9821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82994" y="33975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사각형 설명선 24"/>
          <p:cNvSpPr/>
          <p:nvPr/>
        </p:nvSpPr>
        <p:spPr>
          <a:xfrm>
            <a:off x="2859276" y="3952928"/>
            <a:ext cx="3279512" cy="2426949"/>
          </a:xfrm>
          <a:prstGeom prst="wedgeRectCallout">
            <a:avLst>
              <a:gd name="adj1" fmla="val 63098"/>
              <a:gd name="adj2" fmla="val -5953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성인지성과지표코드관리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세부사업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)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31" y="4175286"/>
            <a:ext cx="3155719" cy="214682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608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b="4121"/>
          <a:stretch/>
        </p:blipFill>
        <p:spPr>
          <a:xfrm>
            <a:off x="274116" y="1822198"/>
            <a:ext cx="7749196" cy="3470601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1.2.2 </a:t>
            </a:r>
            <a:r>
              <a:rPr lang="ko-KR" altLang="en-US" dirty="0" err="1"/>
              <a:t>성인지결산</a:t>
            </a:r>
            <a:r>
              <a:rPr lang="ko-KR" altLang="en-US" dirty="0"/>
              <a:t> 대상사업</a:t>
            </a:r>
            <a:r>
              <a:rPr lang="en-US" altLang="ko-KR" dirty="0"/>
              <a:t>,</a:t>
            </a:r>
            <a:r>
              <a:rPr lang="ko-KR" altLang="en-US" dirty="0"/>
              <a:t> 성과지표 등록 및 대상기관 연결 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성인지예산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성인지기본정보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예산구조관리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세세부사업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예산구조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트리를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예산구조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트리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중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목록을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검색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추가된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6783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lang="ko-KR" altLang="en-US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성과지표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 모두 연결되고 확정되면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성인지대상기관선정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통해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 및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대상사업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조정이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가능함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(‘1.2.1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 확인 및 조정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연결의 자세한 방법을 확인하고자 하는 경우 아래의 참고자료 확인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참고자료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따라하기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CCD_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_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_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v2.1</a:t>
            </a:r>
          </a:p>
        </p:txBody>
      </p:sp>
      <p:sp>
        <p:nvSpPr>
          <p:cNvPr id="36" name="육각형 35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육각형 37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111373" y="2966564"/>
            <a:ext cx="250405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944340" y="276768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97688" y="2016331"/>
            <a:ext cx="268889" cy="10803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1609" y="182119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94750" y="2644537"/>
            <a:ext cx="320285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53513" y="245480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34702" y="2881103"/>
            <a:ext cx="1667927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89556" y="270965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672" y="2228180"/>
            <a:ext cx="415417" cy="8054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080" y="2466295"/>
            <a:ext cx="1123921" cy="70798"/>
          </a:xfrm>
          <a:prstGeom prst="rect">
            <a:avLst/>
          </a:prstGeom>
        </p:spPr>
      </p:pic>
      <p:sp>
        <p:nvSpPr>
          <p:cNvPr id="42" name="사각형 설명선 41"/>
          <p:cNvSpPr/>
          <p:nvPr/>
        </p:nvSpPr>
        <p:spPr>
          <a:xfrm>
            <a:off x="2877635" y="3103559"/>
            <a:ext cx="3658850" cy="2318016"/>
          </a:xfrm>
          <a:prstGeom prst="wedgeRectCallout">
            <a:avLst>
              <a:gd name="adj1" fmla="val 64441"/>
              <a:gd name="adj2" fmla="val -63942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세세부사업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검색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9072" y="3341440"/>
            <a:ext cx="3535188" cy="203024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2632" y="3670139"/>
            <a:ext cx="182792" cy="6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4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b="4121"/>
          <a:stretch/>
        </p:blipFill>
        <p:spPr>
          <a:xfrm>
            <a:off x="274116" y="1822198"/>
            <a:ext cx="7749196" cy="3470601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1.2.2 </a:t>
            </a:r>
            <a:r>
              <a:rPr lang="ko-KR" altLang="en-US" dirty="0" err="1"/>
              <a:t>성인지결산</a:t>
            </a:r>
            <a:r>
              <a:rPr lang="ko-KR" altLang="en-US" dirty="0"/>
              <a:t> 대상사업</a:t>
            </a:r>
            <a:r>
              <a:rPr lang="en-US" altLang="ko-KR" dirty="0"/>
              <a:t>,</a:t>
            </a:r>
            <a:r>
              <a:rPr lang="ko-KR" altLang="en-US" dirty="0"/>
              <a:t> 성과지표 등록 및 대상기관 연결 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성인지예산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성인지기본정보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예산구조관리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세세부사업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성인지대상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중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성인지사업분류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성인지성과지표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선택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대상기관선정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세세부사업대상기관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호출하여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성인지예산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 조정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 연결된 성인지 성과지표를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확정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육각형 37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31075" y="2643971"/>
            <a:ext cx="227641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52660" y="24450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102229" y="4762399"/>
            <a:ext cx="5862195" cy="50752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935196" y="470061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45915" y="4640301"/>
            <a:ext cx="419656" cy="11883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329016" y="45265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09144" y="2008711"/>
            <a:ext cx="219102" cy="10803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608172" y="182119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사각형 설명선 34"/>
          <p:cNvSpPr/>
          <p:nvPr/>
        </p:nvSpPr>
        <p:spPr>
          <a:xfrm>
            <a:off x="2110934" y="1827612"/>
            <a:ext cx="4228513" cy="2760815"/>
          </a:xfrm>
          <a:prstGeom prst="wedgeRectCallout">
            <a:avLst>
              <a:gd name="adj1" fmla="val 83336"/>
              <a:gd name="adj2" fmla="val 512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세세부사업대상기관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선정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세세부사업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)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3326" y="2063432"/>
            <a:ext cx="4132083" cy="2474277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672" y="2228180"/>
            <a:ext cx="415417" cy="80541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080" y="2466295"/>
            <a:ext cx="1123921" cy="70798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3881" y="2447404"/>
            <a:ext cx="220830" cy="8112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15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191"/>
          <a:stretch/>
        </p:blipFill>
        <p:spPr>
          <a:xfrm>
            <a:off x="302238" y="1533886"/>
            <a:ext cx="7684212" cy="3830922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1.3 </a:t>
            </a:r>
            <a:r>
              <a:rPr lang="ko-KR" altLang="en-US" dirty="0" err="1" smtClean="0"/>
              <a:t>성인지결산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작성마감일</a:t>
            </a:r>
            <a:r>
              <a:rPr lang="ko-KR" altLang="en-US" dirty="0" smtClean="0"/>
              <a:t> 저장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결산자료</a:t>
            </a:r>
            <a:r>
              <a:rPr lang="ko-KR" altLang="en-US" dirty="0" smtClean="0"/>
              <a:t> 생성 및 확인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5786199"/>
          </a:xfrm>
          <a:prstGeom prst="rect">
            <a:avLst/>
          </a:prstGeom>
          <a:noFill/>
        </p:spPr>
        <p:txBody>
          <a:bodyPr wrap="square" rIns="72000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작성마감일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저장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결산자료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생성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항목을 입력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을 저장할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대상기관을 선택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마감일적용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버튼을 클릭하여 선택된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대상기관의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항목에 적용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마감일저장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적용된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항목을 저장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최초 작성마감일을 저장하는 경우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시도전체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성인지 대상기관에 대한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결산자료가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생성됨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사전에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예산이월이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확정되지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않으면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결산을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시작할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수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없으므로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초기자료를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생성할 수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없음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작성마감일이 저장된 이후에도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결산대상기관생성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이용해서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대상기관 및 대상사업을 조정할 수 있음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 중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표시되지 않고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총괄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확정에만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관리됨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2424"/>
            <a:ext cx="76511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목록설명</a:t>
            </a:r>
            <a:endParaRPr lang="ko-KR" altLang="en-US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총괄담당자에게 제출한 일자와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제출자가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결산서를 제출 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총괄담당자가 접수한 일자와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진행상태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시도교육청인 경우 성인지 총괄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결산자료의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’)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가 표시되고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본청부서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교육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지원청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직속기관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인 경우 부서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기관별 성인지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결산자료의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’, ‘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총괄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’)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가 표시됨</a:t>
            </a:r>
            <a:endParaRPr lang="en-US" altLang="ko-KR" sz="1000" dirty="0" smtClean="0"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생성일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생성일이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총괄담당자가 해당 기관에 설정한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마감일자가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작성마감일이 지나면 해당 기관의 모든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대해 입력 및 수정이 불가능함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38" name="육각형 37"/>
          <p:cNvSpPr/>
          <p:nvPr/>
        </p:nvSpPr>
        <p:spPr>
          <a:xfrm>
            <a:off x="5345428" y="750263"/>
            <a:ext cx="165618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1.1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및 대상사업 생성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6813104" y="750263"/>
            <a:ext cx="18802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1.2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대상기관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대상사업 확인 및 조정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8505864" y="750263"/>
            <a:ext cx="2084381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작성마감일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저장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생성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3519" y="1742985"/>
            <a:ext cx="294080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9233" y="156797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591676" y="2344903"/>
            <a:ext cx="1162115" cy="1241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758103" y="2345079"/>
            <a:ext cx="355837" cy="1241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15780" y="2345079"/>
            <a:ext cx="372423" cy="1241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6403" y="2465110"/>
            <a:ext cx="256626" cy="52452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502734" y="215750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654862" y="215750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033612" y="215750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95346" y="24311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498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lvl="0" algn="l"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2. </a:t>
            </a:r>
            <a:r>
              <a:rPr lang="ko-KR" altLang="en-US" dirty="0" smtClean="0"/>
              <a:t>단위과제카드별 설명자료 작성 및 제출</a:t>
            </a:r>
            <a:endParaRPr lang="ko-KR" altLang="en-US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5563686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제출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접수 및 수정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제출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4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교육지원청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직속기관 </a:t>
            </a:r>
            <a:r>
              <a:rPr lang="ko-KR" altLang="en-US" sz="14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</a:t>
            </a:r>
            <a:r>
              <a:rPr lang="en-US" altLang="ko-KR" sz="14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419391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175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표 24"/>
          <p:cNvGraphicFramePr>
            <a:graphicFrameLocks noGrp="1"/>
          </p:cNvGraphicFramePr>
          <p:nvPr>
            <p:extLst/>
          </p:nvPr>
        </p:nvGraphicFramePr>
        <p:xfrm>
          <a:off x="846197" y="1260351"/>
          <a:ext cx="8965000" cy="5571272"/>
        </p:xfrm>
        <a:graphic>
          <a:graphicData uri="http://schemas.openxmlformats.org/drawingml/2006/table">
            <a:tbl>
              <a:tblPr/>
              <a:tblGrid>
                <a:gridCol w="86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0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7200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9128">
                <a:tc gridSpan="2"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조직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0536"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  <a:r>
                        <a:rPr lang="en-US" altLang="ko-KR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직속기관</a:t>
                      </a:r>
                      <a:endParaRPr lang="en-US" altLang="ko-KR" sz="1000" b="1" kern="0" spc="-10" noProof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기관담당자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0536"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직속기관</a:t>
                      </a:r>
                      <a:endParaRPr lang="en-US" altLang="ko-KR" sz="1000" b="1" kern="0" spc="-10" noProof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부서주무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3939118"/>
                  </a:ext>
                </a:extLst>
              </a:tr>
              <a:tr h="2641072"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  <a:r>
                        <a:rPr lang="en-US" altLang="ko-KR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직속기관</a:t>
                      </a:r>
                      <a:endParaRPr lang="en-US" altLang="ko-KR" sz="1000" b="1" kern="0" spc="-10" noProof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endParaRPr lang="ko-KR" altLang="en-US" sz="10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단위과제카드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담당자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7900636"/>
                  </a:ext>
                </a:extLst>
              </a:tr>
            </a:tbl>
          </a:graphicData>
        </a:graphic>
      </p:graphicFrame>
      <p:sp>
        <p:nvSpPr>
          <p:cNvPr id="29" name="Rectangle 53"/>
          <p:cNvSpPr>
            <a:spLocks noChangeArrowheads="1"/>
          </p:cNvSpPr>
          <p:nvPr/>
        </p:nvSpPr>
        <p:spPr bwMode="auto">
          <a:xfrm>
            <a:off x="2716178" y="4663473"/>
            <a:ext cx="3544762" cy="1894989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0. </a:t>
            </a:r>
            <a:r>
              <a:rPr lang="ko-KR" altLang="en-US" dirty="0" smtClean="0"/>
              <a:t>업무처리 흐름도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단위과제카드별 설명자료 작성 및 제출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Rectangle 53"/>
          <p:cNvSpPr>
            <a:spLocks noChangeArrowheads="1"/>
          </p:cNvSpPr>
          <p:nvPr/>
        </p:nvSpPr>
        <p:spPr bwMode="auto">
          <a:xfrm>
            <a:off x="2810798" y="4778891"/>
            <a:ext cx="1342102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2.1.1.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endParaRPr lang="en-US" altLang="ko-KR" sz="10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</a:t>
            </a:r>
            <a:r>
              <a:rPr kumimoji="0" lang="en-US" altLang="ko-KR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33" name="AutoShape 28"/>
          <p:cNvCxnSpPr>
            <a:cxnSpLocks noChangeShapeType="1"/>
            <a:stCxn id="30" idx="3"/>
            <a:endCxn id="59" idx="1"/>
          </p:cNvCxnSpPr>
          <p:nvPr/>
        </p:nvCxnSpPr>
        <p:spPr bwMode="auto">
          <a:xfrm flipV="1">
            <a:off x="4152900" y="5059164"/>
            <a:ext cx="264437" cy="1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4" name="Rectangle 53"/>
          <p:cNvSpPr>
            <a:spLocks noChangeArrowheads="1"/>
          </p:cNvSpPr>
          <p:nvPr/>
        </p:nvSpPr>
        <p:spPr bwMode="auto">
          <a:xfrm>
            <a:off x="4297824" y="5887531"/>
            <a:ext cx="1627738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2.1.2.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 성과목표 변경</a:t>
            </a:r>
            <a:r>
              <a:rPr kumimoji="0" lang="en-US" altLang="ko-KR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 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변경사유 입력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9" name="순서도: 판단 58"/>
          <p:cNvSpPr/>
          <p:nvPr/>
        </p:nvSpPr>
        <p:spPr>
          <a:xfrm>
            <a:off x="4417337" y="4743023"/>
            <a:ext cx="1386000" cy="632282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defTabSz="957263"/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성인지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/>
            </a:r>
            <a:b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ko-KR" altLang="en-US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성과목표변경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/>
            </a:r>
            <a:b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ko-KR" altLang="en-US" sz="100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필요여부</a:t>
            </a:r>
            <a:endParaRPr lang="ko-KR" altLang="en-US" sz="10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</p:txBody>
      </p:sp>
      <p:cxnSp>
        <p:nvCxnSpPr>
          <p:cNvPr id="60" name="AutoShape 28"/>
          <p:cNvCxnSpPr>
            <a:cxnSpLocks noChangeShapeType="1"/>
            <a:stCxn id="59" idx="2"/>
            <a:endCxn id="54" idx="0"/>
          </p:cNvCxnSpPr>
          <p:nvPr/>
        </p:nvCxnSpPr>
        <p:spPr bwMode="auto">
          <a:xfrm>
            <a:off x="5110337" y="5375305"/>
            <a:ext cx="1356" cy="512226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1" name="Rectangle 53"/>
          <p:cNvSpPr>
            <a:spLocks noChangeArrowheads="1"/>
          </p:cNvSpPr>
          <p:nvPr/>
        </p:nvSpPr>
        <p:spPr bwMode="auto">
          <a:xfrm>
            <a:off x="6456039" y="4778891"/>
            <a:ext cx="122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2.2.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63" name="AutoShape 28"/>
          <p:cNvCxnSpPr>
            <a:cxnSpLocks noChangeShapeType="1"/>
            <a:stCxn id="59" idx="3"/>
            <a:endCxn id="61" idx="1"/>
          </p:cNvCxnSpPr>
          <p:nvPr/>
        </p:nvCxnSpPr>
        <p:spPr bwMode="auto">
          <a:xfrm>
            <a:off x="5803337" y="5059164"/>
            <a:ext cx="652702" cy="1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5" name="꺾인 연결선 64"/>
          <p:cNvCxnSpPr>
            <a:stCxn id="54" idx="3"/>
            <a:endCxn id="61" idx="2"/>
          </p:cNvCxnSpPr>
          <p:nvPr/>
        </p:nvCxnSpPr>
        <p:spPr bwMode="auto">
          <a:xfrm flipV="1">
            <a:off x="5925562" y="5339438"/>
            <a:ext cx="1142477" cy="828367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0" name="Rectangle 53"/>
          <p:cNvSpPr>
            <a:spLocks noChangeArrowheads="1"/>
          </p:cNvSpPr>
          <p:nvPr/>
        </p:nvSpPr>
        <p:spPr bwMode="auto">
          <a:xfrm>
            <a:off x="8396565" y="1906426"/>
            <a:ext cx="1318884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89" name="꺾인 연결선 88"/>
          <p:cNvCxnSpPr>
            <a:stCxn id="61" idx="3"/>
          </p:cNvCxnSpPr>
          <p:nvPr/>
        </p:nvCxnSpPr>
        <p:spPr bwMode="auto">
          <a:xfrm flipV="1">
            <a:off x="7680039" y="2466973"/>
            <a:ext cx="1843125" cy="2592192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9" name="TextBox 98"/>
          <p:cNvSpPr txBox="1"/>
          <p:nvPr/>
        </p:nvSpPr>
        <p:spPr>
          <a:xfrm>
            <a:off x="4942669" y="5489823"/>
            <a:ext cx="5340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900" noProof="0" dirty="0" smtClean="0">
                <a:solidFill>
                  <a:prstClr val="black"/>
                </a:solidFill>
                <a:latin typeface="Noto Sans CJK KR Medium"/>
              </a:rPr>
              <a:t>예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  <a:cs typeface="+mn-cs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772656" y="4871817"/>
            <a:ext cx="5340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900" noProof="0" dirty="0" smtClean="0">
                <a:solidFill>
                  <a:prstClr val="black"/>
                </a:solidFill>
                <a:latin typeface="Noto Sans CJK KR Medium"/>
              </a:rPr>
              <a:t>아니오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  <a:cs typeface="+mn-cs"/>
            </a:endParaRPr>
          </a:p>
        </p:txBody>
      </p:sp>
      <p:sp>
        <p:nvSpPr>
          <p:cNvPr id="102" name="Rectangle 53"/>
          <p:cNvSpPr>
            <a:spLocks noChangeArrowheads="1"/>
          </p:cNvSpPr>
          <p:nvPr/>
        </p:nvSpPr>
        <p:spPr bwMode="auto">
          <a:xfrm>
            <a:off x="6703422" y="3237838"/>
            <a:ext cx="1386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2.3.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03" name="Rectangle 53"/>
          <p:cNvSpPr>
            <a:spLocks noChangeArrowheads="1"/>
          </p:cNvSpPr>
          <p:nvPr/>
        </p:nvSpPr>
        <p:spPr bwMode="auto">
          <a:xfrm>
            <a:off x="8256041" y="3237837"/>
            <a:ext cx="122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2.4.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111" name="AutoShape 28"/>
          <p:cNvCxnSpPr>
            <a:cxnSpLocks noChangeShapeType="1"/>
          </p:cNvCxnSpPr>
          <p:nvPr/>
        </p:nvCxnSpPr>
        <p:spPr bwMode="auto">
          <a:xfrm flipV="1">
            <a:off x="8882621" y="2466974"/>
            <a:ext cx="0" cy="770863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꺾인 연결선 27"/>
          <p:cNvCxnSpPr>
            <a:stCxn id="61" idx="3"/>
          </p:cNvCxnSpPr>
          <p:nvPr/>
        </p:nvCxnSpPr>
        <p:spPr bwMode="auto">
          <a:xfrm flipV="1">
            <a:off x="7680039" y="3798384"/>
            <a:ext cx="186941" cy="1260781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AutoShape 28"/>
          <p:cNvCxnSpPr>
            <a:cxnSpLocks noChangeShapeType="1"/>
            <a:stCxn id="102" idx="3"/>
            <a:endCxn id="103" idx="1"/>
          </p:cNvCxnSpPr>
          <p:nvPr/>
        </p:nvCxnSpPr>
        <p:spPr bwMode="auto">
          <a:xfrm flipV="1">
            <a:off x="8089422" y="3518111"/>
            <a:ext cx="166619" cy="1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" name="TextBox 30"/>
          <p:cNvSpPr txBox="1"/>
          <p:nvPr/>
        </p:nvSpPr>
        <p:spPr>
          <a:xfrm>
            <a:off x="2656025" y="4414908"/>
            <a:ext cx="28818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2.1. </a:t>
            </a:r>
            <a:r>
              <a:rPr lang="ko-KR" altLang="en-US" sz="1000" dirty="0" smtClean="0">
                <a:solidFill>
                  <a:prstClr val="black"/>
                </a:solidFill>
              </a:rPr>
              <a:t>단위과제카드별 설명자료 작성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2776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00"/>
          <a:stretch/>
        </p:blipFill>
        <p:spPr>
          <a:xfrm>
            <a:off x="286658" y="1533173"/>
            <a:ext cx="7718902" cy="385264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2.1 </a:t>
            </a:r>
            <a:r>
              <a:rPr lang="ko-KR" altLang="en-US" dirty="0" smtClean="0"/>
              <a:t>단위과제카드별 설명자료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19922"/>
            <a:ext cx="2278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작성할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항목을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8968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추경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이체와 이용으로 인해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있는 사업만 조회가 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성과목표치를 변경하는 경우 해당 기능 활용 권고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변경 단위과제카드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성인지 성과목표가 변경된 사업만 조회가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성과지표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당초목표치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최종목표치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목표치증감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변경액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'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추가적으로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543607" y="2828527"/>
            <a:ext cx="1147265" cy="38750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425265" y="264551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1807" y="1743639"/>
            <a:ext cx="294080" cy="12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7521" y="157711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육각형 17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998" y="4013579"/>
            <a:ext cx="3871702" cy="601287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21" name="사각형 설명선 20"/>
          <p:cNvSpPr/>
          <p:nvPr/>
        </p:nvSpPr>
        <p:spPr>
          <a:xfrm>
            <a:off x="4595164" y="3457019"/>
            <a:ext cx="3271816" cy="369332"/>
          </a:xfrm>
          <a:prstGeom prst="wedgeRectCallout">
            <a:avLst>
              <a:gd name="adj1" fmla="val -21045"/>
              <a:gd name="adj2" fmla="val 9459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4595163" y="3457018"/>
            <a:ext cx="327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시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 확장되어 표시됨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303" y="1980635"/>
            <a:ext cx="538333" cy="9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13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237"/>
          <a:stretch/>
        </p:blipFill>
        <p:spPr>
          <a:xfrm>
            <a:off x="278708" y="1830539"/>
            <a:ext cx="7731773" cy="346226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83441" y="2988904"/>
            <a:ext cx="1012295" cy="3318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2394372" y="1689803"/>
            <a:ext cx="3364150" cy="3899018"/>
          </a:xfrm>
          <a:prstGeom prst="wedgeRectCallout">
            <a:avLst>
              <a:gd name="adj1" fmla="val -64378"/>
              <a:gd name="adj2" fmla="val -1540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단위과제카드별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성인지결산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7416" y="1931609"/>
            <a:ext cx="3223545" cy="358710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2.1 </a:t>
            </a:r>
            <a:r>
              <a:rPr lang="ko-KR" altLang="en-US" dirty="0" smtClean="0"/>
              <a:t>단위과제카드별 설명자료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8968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'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항목의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초기자료는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예산편성 시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예산서에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입력된 내용이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예산집행실적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예산결산자료이며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으로 인해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예산현액이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변경된 경우에만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금액을 조정할 수 있음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조직개편 등으로 인해 폐지된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기관의 성인지 예산을 이체 받아 사업을 수행한 경우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폐지된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기관의 예산을 가산해서 성인지 결산보고가 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-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상위기관에서는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예산집행실적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목록에 조정된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금액만 표기되고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 결산서에 조정된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금액이 반영됨</a:t>
            </a:r>
            <a:endParaRPr lang="en-US" altLang="ko-KR" sz="1000" dirty="0" smtClean="0"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예산집행실적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금액을 변경하면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예산현액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지출액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금액은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성별수혜도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분석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탭의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예산의 성별 수혜 실적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예산현액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지출액</a:t>
            </a:r>
            <a:r>
              <a:rPr lang="en-US" altLang="ko-KR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금액에 반영됨</a:t>
            </a:r>
            <a:endParaRPr lang="en-US" altLang="ko-KR" sz="1000" dirty="0" smtClean="0"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아닌 경우는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입력항목이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비활성화됨</a:t>
            </a:r>
            <a:endParaRPr lang="en-US" altLang="ko-KR" sz="1000" dirty="0" smtClean="0"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52476" y="1519922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407987" indent="-228600" latinLnBrk="0">
              <a:buFont typeface="+mj-ea"/>
              <a:buAutoNum type="circleNumDbPlain" startAt="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사업일반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탭의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예산집행실적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항목을 입력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506016" y="2391852"/>
            <a:ext cx="3144976" cy="297295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387674" y="22179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육각형 17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935" y="2226010"/>
            <a:ext cx="484549" cy="8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33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237"/>
          <a:stretch/>
        </p:blipFill>
        <p:spPr>
          <a:xfrm>
            <a:off x="278708" y="1830539"/>
            <a:ext cx="7731773" cy="346226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83441" y="2988904"/>
            <a:ext cx="1012295" cy="3318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2394372" y="1689803"/>
            <a:ext cx="3364150" cy="3899018"/>
          </a:xfrm>
          <a:prstGeom prst="wedgeRectCallout">
            <a:avLst>
              <a:gd name="adj1" fmla="val -64378"/>
              <a:gd name="adj2" fmla="val -1540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단위과제카드별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성인지결산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4852" y="1938903"/>
            <a:ext cx="3219505" cy="357902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2.1 </a:t>
            </a:r>
            <a:r>
              <a:rPr lang="ko-KR" altLang="en-US" dirty="0" smtClean="0"/>
              <a:t>단위과제카드별 설명자료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8968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 수혜 대상의 성별 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결산연도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초기자료는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Y+1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본예산 편성 시 입력한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실적 추정치에 입력된 내용 표시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 수혜 대상의 성별 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·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여성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사업수혜자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항목 변경 시 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·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여성의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사업수혜자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비율을 재계산하며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예산의 성별 수혜 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예산현액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지출액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금액을 재계산함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 아닌 경우는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입력항목이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비활성화됨</a:t>
            </a:r>
            <a:endParaRPr lang="ko-KR" altLang="en-US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52476" y="1519922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407987" indent="-228600" latinLnBrk="0">
              <a:buFont typeface="+mj-ea"/>
              <a:buAutoNum type="circleNumDbPlain" startAt="4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성별수혜도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indent="-228600" latinLnBrk="0">
              <a:buFont typeface="+mj-ea"/>
              <a:buAutoNum type="circleNumDbPlain" startAt="4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 수혜 대상의 성별 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여성 사업대상자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수혜자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입력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864608" y="2944368"/>
            <a:ext cx="758952" cy="64008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717679" y="27644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894870" y="2245993"/>
            <a:ext cx="560371" cy="1332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754412" y="207984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1" name="육각형 30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육각형 31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사각형 설명선 1"/>
          <p:cNvSpPr/>
          <p:nvPr/>
        </p:nvSpPr>
        <p:spPr>
          <a:xfrm>
            <a:off x="5847585" y="3393159"/>
            <a:ext cx="2111428" cy="671412"/>
          </a:xfrm>
          <a:prstGeom prst="wedgeRectCallout">
            <a:avLst>
              <a:gd name="adj1" fmla="val -60441"/>
              <a:gd name="adj2" fmla="val -357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863237" y="3418240"/>
            <a:ext cx="2147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2021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본예산 성인지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예산서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 시 입력한 실적 추정치를 가져오고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가져온 성별실적치는 변경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가능함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935" y="2226010"/>
            <a:ext cx="484549" cy="8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7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237"/>
          <a:stretch/>
        </p:blipFill>
        <p:spPr>
          <a:xfrm>
            <a:off x="278708" y="1830539"/>
            <a:ext cx="7731773" cy="3462260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83441" y="2988904"/>
            <a:ext cx="1012295" cy="3318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2394372" y="1689803"/>
            <a:ext cx="3364150" cy="3899018"/>
          </a:xfrm>
          <a:prstGeom prst="wedgeRectCallout">
            <a:avLst>
              <a:gd name="adj1" fmla="val -64378"/>
              <a:gd name="adj2" fmla="val -1540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단위과제카드별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성인지결산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6380" y="1926711"/>
            <a:ext cx="3219505" cy="358710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2.1 </a:t>
            </a:r>
            <a:r>
              <a:rPr lang="ko-KR" altLang="en-US" dirty="0" smtClean="0"/>
              <a:t>단위과제카드별 설명자료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8968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이체와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이용으로 인해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예산현액이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변경된 경우에만 당초에 설정한 성과목표치를 변경할 수 있으며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성과목표치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변경 시 반드시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목표치변경사유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항목을 필수로 입력해야 함</a:t>
            </a:r>
            <a:endParaRPr lang="en-US" altLang="ko-KR" sz="1000" dirty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목표치는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최종예산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편성 시 입력한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목표치에 입력된 내용이 표시되며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실적치는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Y+1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본예산 편성 시 입력한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 실적 추정치에 입력된 내용이 초기값으로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수혜분석반영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성별수혜도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탭의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 수혜 대상의 성별 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목록에 입력한 사업대상자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사업수혜자의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입력값을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계산해서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성과목표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실적치에 표시할 수 있음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 성과지표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 성과지표정보를 상세하게 조회할 수 있음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 아닌 경우는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입력항목이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비활성화됨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52476" y="1519922"/>
            <a:ext cx="2278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407987" indent="-228600" latinLnBrk="0">
              <a:buFont typeface="+mj-ea"/>
              <a:buAutoNum type="circleNumDbPlain" startAt="6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달성도 및 평가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indent="-228600" latinLnBrk="0">
              <a:buFont typeface="+mj-ea"/>
              <a:buAutoNum type="circleNumDbPlain" startAt="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항목의 실적치와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입력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indent="-228600" latinLnBrk="0">
              <a:buFont typeface="+mj-ea"/>
              <a:buAutoNum type="circleNumDbPlain" startAt="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단위과제카드별 설명자료를 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저장된 단위과제카드별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indent="-228600" latinLnBrk="0">
              <a:buFont typeface="+mj-ea"/>
              <a:buAutoNum type="circleNumDbPlain" startAt="6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사업일반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성별수혜도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달성도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탭에 입력한 항목이 일괄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387674" y="222712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63385" y="2249061"/>
            <a:ext cx="514523" cy="12715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275365" y="208898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506016" y="2400997"/>
            <a:ext cx="3128716" cy="249104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359206" y="2123601"/>
            <a:ext cx="254369" cy="10679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193540" y="195500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육각형 22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1" name="육각형 30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사각형 설명선 32"/>
          <p:cNvSpPr/>
          <p:nvPr/>
        </p:nvSpPr>
        <p:spPr>
          <a:xfrm>
            <a:off x="5850756" y="3061695"/>
            <a:ext cx="2026602" cy="791223"/>
          </a:xfrm>
          <a:prstGeom prst="wedgeRectCallout">
            <a:avLst>
              <a:gd name="adj1" fmla="val -20736"/>
              <a:gd name="adj2" fmla="val 76085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5866408" y="3061695"/>
            <a:ext cx="201094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이체와 이용으로 인해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변경된 경우에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구성이 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아래와 같이 변경되고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성과목표치를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변경할 수 있음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935" y="2226010"/>
            <a:ext cx="484549" cy="81471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7780" y="4091773"/>
            <a:ext cx="3086201" cy="1155306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3913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2.2 </a:t>
            </a:r>
            <a:r>
              <a:rPr lang="ko-KR" altLang="en-US" dirty="0" smtClean="0"/>
              <a:t>단위과제카드별 설명자료 제출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단위과제카드 담당자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7911" y="5588968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초기화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인 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진행상태를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미작성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으로 초기화가 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인 경우에는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결산관리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성인지결산마감관리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시도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화면의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성인지대상기관선정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팝업화면에서 해당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대상기관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및 대상사업을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비대상으로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변경할 수 없으므로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 같은 경우에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초기화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 진행상태를 초기화한 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비대상으로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변경하여야 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상위기관에서 직접 단위과제카드별 설명자료를 작성하려는 경우에는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미작성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상태여야만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가능하므로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초기화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진행상태를 초기화한 후 작성하여야 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 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상위기관에서 단위과제카드별 설명자료를 수정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입력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하기 위해서 반드시 진행상태를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미작성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상태로 초기화를 해야하는 것은 아니고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단위과제카드별 설명자료를 상위기관에서 접수한 경우 수정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입력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제출할 단위과제카드를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체크된 단위과제카드별 설명자료를 제출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제출된 단위과제카드별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사업담당자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표시됨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308"/>
          <a:stretch/>
        </p:blipFill>
        <p:spPr>
          <a:xfrm>
            <a:off x="314559" y="1547792"/>
            <a:ext cx="7674590" cy="3817016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5043" y="1744993"/>
            <a:ext cx="29408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9233" y="156797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52929" y="2615998"/>
            <a:ext cx="237986" cy="58610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13634" y="245819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62272" y="2480308"/>
            <a:ext cx="29408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16462" y="230328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육각형 19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591" y="1978254"/>
            <a:ext cx="538333" cy="9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8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2.3 </a:t>
            </a:r>
            <a:r>
              <a:rPr lang="ko-KR" altLang="en-US" dirty="0" smtClean="0"/>
              <a:t>단위과제카드별 설명자료 접수 및 수정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단위과제카드별성인지결산취합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교육지원청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직속기관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성인지 결산 취합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접수할 단위과제카드를 체크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체크된 단위과제카드별 설명자료를 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접수된 단위과제카드별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수정할 단위과제카드의 세세부사업을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(‘2.1 </a:t>
            </a:r>
            <a:r>
              <a:rPr lang="ko-KR" altLang="en-US" sz="9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r>
              <a:rPr lang="en-US" altLang="ko-KR" sz="9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  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설명자료를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저장하는 경우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표시됨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558"/>
          <a:stretch/>
        </p:blipFill>
        <p:spPr>
          <a:xfrm>
            <a:off x="290454" y="1521942"/>
            <a:ext cx="7699546" cy="3842865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6567" y="1726705"/>
            <a:ext cx="29408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8377" y="154968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0042" y="2606854"/>
            <a:ext cx="261785" cy="58610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95346" y="244905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98538" y="2483126"/>
            <a:ext cx="294080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52728" y="230176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이체와 이용으로 인해 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있는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사업만 조회가 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성과목표치를 변경하는 경우 해당 기능 활용 권고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변경 단위과제카드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성인지 성과목표가 변경된 사업만 조회가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결산 취합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성과지표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당초목표치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최종목표치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목표치증감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추가적으로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797299" y="2812157"/>
            <a:ext cx="1212851" cy="38366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656324" y="263636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육각형 28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998" y="4013579"/>
            <a:ext cx="3871702" cy="601287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39" name="사각형 설명선 38"/>
          <p:cNvSpPr/>
          <p:nvPr/>
        </p:nvSpPr>
        <p:spPr>
          <a:xfrm>
            <a:off x="4595164" y="3457019"/>
            <a:ext cx="3271816" cy="369332"/>
          </a:xfrm>
          <a:prstGeom prst="wedgeRectCallout">
            <a:avLst>
              <a:gd name="adj1" fmla="val -21045"/>
              <a:gd name="adj2" fmla="val 9459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4595163" y="3457018"/>
            <a:ext cx="327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시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성인지 결산 취합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 확장되어 표시됨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317" y="1963379"/>
            <a:ext cx="468691" cy="9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0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040"/>
          <a:stretch/>
        </p:blipFill>
        <p:spPr>
          <a:xfrm>
            <a:off x="281094" y="1528990"/>
            <a:ext cx="7736757" cy="3865970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568952" cy="504056"/>
          </a:xfrm>
        </p:spPr>
        <p:txBody>
          <a:bodyPr/>
          <a:lstStyle/>
          <a:p>
            <a:r>
              <a:rPr lang="en-US" altLang="ko-KR" dirty="0" smtClean="0"/>
              <a:t>2.4 </a:t>
            </a:r>
            <a:r>
              <a:rPr lang="ko-KR" altLang="en-US" dirty="0" smtClean="0"/>
              <a:t>단위과제카드별 설명자료 제출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교육지원청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직속기관 </a:t>
            </a:r>
            <a:r>
              <a:rPr lang="ko-KR" altLang="en-US" sz="2000" dirty="0" err="1" smtClean="0"/>
              <a:t>부서주무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단위과제카드별성인지결산취합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교육지원청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직속기관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단위과제카드별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제출할 단위과제카드를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체크된 단위과제카드별 설명자료를 제출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제출된 단위과제카드별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표시됨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64110" y="1730704"/>
            <a:ext cx="29408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8300" y="155368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08921" y="2603923"/>
            <a:ext cx="276727" cy="59197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95346" y="245819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94542" y="2478826"/>
            <a:ext cx="29408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48732" y="229704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육각형 19"/>
          <p:cNvSpPr/>
          <p:nvPr/>
        </p:nvSpPr>
        <p:spPr>
          <a:xfrm>
            <a:off x="4479018" y="750263"/>
            <a:ext cx="164503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5933350" y="750263"/>
            <a:ext cx="16170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7362924" y="750263"/>
            <a:ext cx="17281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8875092" y="750263"/>
            <a:ext cx="1715153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492" y="1966554"/>
            <a:ext cx="468691" cy="9180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12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1764407"/>
            <a:ext cx="7740859" cy="1167433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lvl="0" algn="l"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3. </a:t>
            </a:r>
            <a:r>
              <a:rPr lang="ko-KR" altLang="en-US" dirty="0" smtClean="0"/>
              <a:t>사업별 결산 설명자료</a:t>
            </a:r>
            <a:endParaRPr lang="en-US" altLang="ko-KR" dirty="0" smtClean="0"/>
          </a:p>
          <a:p>
            <a:pPr lvl="0" algn="l">
              <a:defRPr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en-US" sz="1200" dirty="0" smtClean="0"/>
              <a:t> </a:t>
            </a:r>
            <a:r>
              <a:rPr lang="ko-KR" altLang="en-US" dirty="0" smtClean="0"/>
              <a:t>및 기관별 성인지 결산서 작성 및 제출</a:t>
            </a:r>
            <a:endParaRPr lang="ko-KR" altLang="en-US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4482317" cy="15696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접수 및 수정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및 기관별 성인지 결산서 작성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 및 확인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및 기관별 성인지 결산서 제출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419391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164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표 24"/>
          <p:cNvGraphicFramePr>
            <a:graphicFrameLocks noGrp="1"/>
          </p:cNvGraphicFramePr>
          <p:nvPr>
            <p:extLst/>
          </p:nvPr>
        </p:nvGraphicFramePr>
        <p:xfrm>
          <a:off x="846197" y="1260351"/>
          <a:ext cx="8965000" cy="5573928"/>
        </p:xfrm>
        <a:graphic>
          <a:graphicData uri="http://schemas.openxmlformats.org/drawingml/2006/table">
            <a:tbl>
              <a:tblPr/>
              <a:tblGrid>
                <a:gridCol w="86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0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7200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9128">
                <a:tc gridSpan="2"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조직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총괄담당자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4800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직속기관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기관담당자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3939118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en-US" altLang="ko-KR" sz="1000" b="1" kern="0" spc="-1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직속기관</a:t>
                      </a:r>
                      <a:endParaRPr lang="en-US" altLang="ko-KR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부서주무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2948347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직속기관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단위과제카드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담당자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1881215"/>
                  </a:ext>
                </a:extLst>
              </a:tr>
            </a:tbl>
          </a:graphicData>
        </a:graphic>
      </p:graphicFrame>
      <p:sp>
        <p:nvSpPr>
          <p:cNvPr id="26" name="Rectangle 53"/>
          <p:cNvSpPr>
            <a:spLocks noChangeArrowheads="1"/>
          </p:cNvSpPr>
          <p:nvPr/>
        </p:nvSpPr>
        <p:spPr bwMode="auto">
          <a:xfrm>
            <a:off x="4440147" y="3100179"/>
            <a:ext cx="1683680" cy="1448961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0. </a:t>
            </a:r>
            <a:r>
              <a:rPr lang="ko-KR" altLang="en-US" dirty="0" smtClean="0"/>
              <a:t>업무처리 흐름도</a:t>
            </a:r>
            <a:r>
              <a:rPr lang="en-US" altLang="ko-KR" dirty="0" smtClean="0"/>
              <a:t>(</a:t>
            </a:r>
            <a:r>
              <a:rPr lang="ko-KR" altLang="en-US" dirty="0" smtClean="0"/>
              <a:t>사업별 결산 설명자료 및 기관별 성인지 결산서 작성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8" name="Rectangle 53"/>
          <p:cNvSpPr>
            <a:spLocks noChangeArrowheads="1"/>
          </p:cNvSpPr>
          <p:nvPr/>
        </p:nvSpPr>
        <p:spPr bwMode="auto">
          <a:xfrm>
            <a:off x="4529399" y="3191969"/>
            <a:ext cx="1512168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3.2.1. </a:t>
            </a: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사업별 결산</a:t>
            </a:r>
            <a: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b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 </a:t>
            </a: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Rectangle 53"/>
          <p:cNvSpPr>
            <a:spLocks noChangeArrowheads="1"/>
          </p:cNvSpPr>
          <p:nvPr/>
        </p:nvSpPr>
        <p:spPr bwMode="auto">
          <a:xfrm>
            <a:off x="4529399" y="3900255"/>
            <a:ext cx="1512168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3.2.2.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기관별 성인지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</a:p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결산서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6" name="Rectangle 53"/>
          <p:cNvSpPr>
            <a:spLocks noChangeArrowheads="1"/>
          </p:cNvSpPr>
          <p:nvPr/>
        </p:nvSpPr>
        <p:spPr bwMode="auto">
          <a:xfrm>
            <a:off x="8057574" y="3367633"/>
            <a:ext cx="1656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3.4.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결산 설명자료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기관별 성인지 결산서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47" name="AutoShape 28"/>
          <p:cNvCxnSpPr>
            <a:cxnSpLocks noChangeShapeType="1"/>
            <a:stCxn id="57" idx="3"/>
          </p:cNvCxnSpPr>
          <p:nvPr/>
        </p:nvCxnSpPr>
        <p:spPr bwMode="auto">
          <a:xfrm flipV="1">
            <a:off x="4219976" y="3645973"/>
            <a:ext cx="204180" cy="1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7" name="Rectangle 53"/>
          <p:cNvSpPr>
            <a:spLocks noChangeArrowheads="1"/>
          </p:cNvSpPr>
          <p:nvPr/>
        </p:nvSpPr>
        <p:spPr bwMode="auto">
          <a:xfrm>
            <a:off x="2708692" y="3365700"/>
            <a:ext cx="1511284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3.1.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8" name="Rectangle 53"/>
          <p:cNvSpPr>
            <a:spLocks noChangeArrowheads="1"/>
          </p:cNvSpPr>
          <p:nvPr/>
        </p:nvSpPr>
        <p:spPr bwMode="auto">
          <a:xfrm>
            <a:off x="2699167" y="4932759"/>
            <a:ext cx="1080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9" name="Rectangle 53"/>
          <p:cNvSpPr>
            <a:spLocks noChangeArrowheads="1"/>
          </p:cNvSpPr>
          <p:nvPr/>
        </p:nvSpPr>
        <p:spPr bwMode="auto">
          <a:xfrm>
            <a:off x="2699167" y="6061370"/>
            <a:ext cx="1080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단위과제카드별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설명자료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51" name="꺾인 연결선 50"/>
          <p:cNvCxnSpPr>
            <a:stCxn id="48" idx="3"/>
          </p:cNvCxnSpPr>
          <p:nvPr/>
        </p:nvCxnSpPr>
        <p:spPr bwMode="auto">
          <a:xfrm flipV="1">
            <a:off x="3779167" y="3926247"/>
            <a:ext cx="148838" cy="1286786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꺾인 연결선 51"/>
          <p:cNvCxnSpPr>
            <a:stCxn id="49" idx="3"/>
          </p:cNvCxnSpPr>
          <p:nvPr/>
        </p:nvCxnSpPr>
        <p:spPr bwMode="auto">
          <a:xfrm flipV="1">
            <a:off x="3779167" y="3922776"/>
            <a:ext cx="299057" cy="2418868"/>
          </a:xfrm>
          <a:prstGeom prst="bentConnector2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AutoShape 28"/>
          <p:cNvCxnSpPr>
            <a:cxnSpLocks noChangeShapeType="1"/>
            <a:stCxn id="46" idx="0"/>
            <a:endCxn id="55" idx="2"/>
          </p:cNvCxnSpPr>
          <p:nvPr/>
        </p:nvCxnSpPr>
        <p:spPr bwMode="auto">
          <a:xfrm flipV="1">
            <a:off x="8885574" y="2313992"/>
            <a:ext cx="1" cy="1053641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5" name="Rectangle 53"/>
          <p:cNvSpPr>
            <a:spLocks noChangeArrowheads="1"/>
          </p:cNvSpPr>
          <p:nvPr/>
        </p:nvSpPr>
        <p:spPr bwMode="auto">
          <a:xfrm>
            <a:off x="8180542" y="1753445"/>
            <a:ext cx="1410065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결산 설명자료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기관별 성인지 결산서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183685" y="5746333"/>
            <a:ext cx="1535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교육지원청</a:t>
            </a:r>
            <a:r>
              <a:rPr lang="en-US" altLang="ko-KR" sz="800" dirty="0" smtClean="0"/>
              <a:t>/</a:t>
            </a:r>
            <a:br>
              <a:rPr lang="en-US" altLang="ko-KR" sz="800" dirty="0" smtClean="0"/>
            </a:br>
            <a:r>
              <a:rPr lang="ko-KR" altLang="en-US" sz="800" dirty="0" smtClean="0"/>
              <a:t>직속기관인 경우</a:t>
            </a:r>
            <a:endParaRPr lang="en-US" altLang="ko-KR" sz="800" dirty="0"/>
          </a:p>
        </p:txBody>
      </p:sp>
      <p:sp>
        <p:nvSpPr>
          <p:cNvPr id="60" name="TextBox 59"/>
          <p:cNvSpPr txBox="1"/>
          <p:nvPr/>
        </p:nvSpPr>
        <p:spPr>
          <a:xfrm>
            <a:off x="3747898" y="6338067"/>
            <a:ext cx="10859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본청 부서인 경우</a:t>
            </a:r>
            <a:endParaRPr lang="en-US" altLang="ko-KR" sz="800" dirty="0"/>
          </a:p>
        </p:txBody>
      </p:sp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6335933" y="3367634"/>
            <a:ext cx="1512168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3.3.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결산자료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출력 및 확인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24" name="꺾인 연결선 23"/>
          <p:cNvCxnSpPr>
            <a:stCxn id="21" idx="3"/>
            <a:endCxn id="46" idx="1"/>
          </p:cNvCxnSpPr>
          <p:nvPr/>
        </p:nvCxnSpPr>
        <p:spPr bwMode="auto">
          <a:xfrm flipV="1">
            <a:off x="7848101" y="3647907"/>
            <a:ext cx="209473" cy="1"/>
          </a:xfrm>
          <a:prstGeom prst="bentConnector3">
            <a:avLst>
              <a:gd name="adj1" fmla="val 50000"/>
            </a:avLst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1" name="TextBox 30"/>
          <p:cNvSpPr txBox="1"/>
          <p:nvPr/>
        </p:nvSpPr>
        <p:spPr>
          <a:xfrm>
            <a:off x="6273069" y="3935746"/>
            <a:ext cx="1743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사업별 결산 설명자료</a:t>
            </a:r>
            <a:endParaRPr lang="en-US" altLang="ko-KR" sz="800" dirty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기관별 성인지 결산서</a:t>
            </a:r>
            <a:endParaRPr lang="ko-KR" altLang="en-US" sz="800" dirty="0"/>
          </a:p>
        </p:txBody>
      </p:sp>
      <p:sp>
        <p:nvSpPr>
          <p:cNvPr id="40" name="TextBox 39"/>
          <p:cNvSpPr txBox="1"/>
          <p:nvPr/>
        </p:nvSpPr>
        <p:spPr>
          <a:xfrm>
            <a:off x="4352259" y="2685407"/>
            <a:ext cx="18585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3.2. </a:t>
            </a:r>
            <a:r>
              <a:rPr lang="ko-KR" altLang="en-US" sz="1000" dirty="0" smtClean="0">
                <a:solidFill>
                  <a:prstClr val="black"/>
                </a:solidFill>
              </a:rPr>
              <a:t>사업별 결산 설명자료 및 </a:t>
            </a:r>
            <a:endParaRPr lang="en-US" altLang="ko-KR" sz="1000" dirty="0" smtClean="0">
              <a:solidFill>
                <a:prstClr val="black"/>
              </a:solidFill>
            </a:endParaRPr>
          </a:p>
          <a:p>
            <a:pPr lvl="0" latinLnBrk="0">
              <a:defRPr/>
            </a:pPr>
            <a:r>
              <a:rPr lang="en-US" altLang="ko-KR" sz="1000" dirty="0">
                <a:solidFill>
                  <a:prstClr val="black"/>
                </a:solidFill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</a:rPr>
              <a:t>        </a:t>
            </a:r>
            <a:r>
              <a:rPr lang="ko-KR" altLang="en-US" sz="1000" dirty="0" smtClean="0">
                <a:solidFill>
                  <a:prstClr val="black"/>
                </a:solidFill>
              </a:rPr>
              <a:t>기관별 성인지 결산서 작성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cxnSp>
        <p:nvCxnSpPr>
          <p:cNvPr id="44" name="AutoShape 28"/>
          <p:cNvCxnSpPr>
            <a:cxnSpLocks noChangeShapeType="1"/>
            <a:endCxn id="21" idx="1"/>
          </p:cNvCxnSpPr>
          <p:nvPr/>
        </p:nvCxnSpPr>
        <p:spPr bwMode="auto">
          <a:xfrm>
            <a:off x="6123199" y="3645973"/>
            <a:ext cx="212734" cy="1935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28"/>
          <p:cNvCxnSpPr>
            <a:cxnSpLocks noChangeShapeType="1"/>
            <a:stCxn id="49" idx="0"/>
            <a:endCxn id="48" idx="2"/>
          </p:cNvCxnSpPr>
          <p:nvPr/>
        </p:nvCxnSpPr>
        <p:spPr bwMode="auto">
          <a:xfrm flipV="1">
            <a:off x="3239167" y="5493306"/>
            <a:ext cx="0" cy="568064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57131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464"/>
          <a:stretch/>
        </p:blipFill>
        <p:spPr>
          <a:xfrm>
            <a:off x="290893" y="1522771"/>
            <a:ext cx="7694704" cy="3842036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3.1 </a:t>
            </a:r>
            <a:r>
              <a:rPr lang="ko-KR" altLang="en-US" dirty="0" smtClean="0"/>
              <a:t>단위과제카드별 설명자료 접수 및 수정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 설명자료 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 현황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noProof="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접수할 단위과제카드를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체크된 단위과제카드별 설명자료를 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접수된 단위과제카드별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수정할 단위과제카드를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호출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(‘2.1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설명자료를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저장하는 경우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5043" y="1731907"/>
            <a:ext cx="294080" cy="11865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9233" y="155882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6055" y="2983345"/>
            <a:ext cx="244171" cy="49410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52980" y="279248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61020" y="2845022"/>
            <a:ext cx="294080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15210" y="26750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생성일이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lvl="0" indent="-228600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목록설명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7" indent="-2286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상단 목록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작성해야하는 기관별 성인지 결산서의 진행상태를 표시하며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총괄담당자에게 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작성해야하는 성인지 결산자료를 모두 제출한 경우 표시하며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총괄담당자가 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제출된 성인지 결산자료를 접수한 경우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 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하단 목록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진행상태를 표시하며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클릭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(‘2.1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633849" y="3108550"/>
            <a:ext cx="1251584" cy="36576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490716" y="291968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818" y="1964969"/>
            <a:ext cx="466874" cy="9051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9783" y="2353286"/>
            <a:ext cx="343903" cy="9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62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368"/>
          <a:stretch/>
        </p:blipFill>
        <p:spPr>
          <a:xfrm>
            <a:off x="289515" y="1530687"/>
            <a:ext cx="7709223" cy="3855130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3.2.1 </a:t>
            </a:r>
            <a:r>
              <a:rPr lang="ko-KR" altLang="en-US" dirty="0" smtClean="0"/>
              <a:t>사업별</a:t>
            </a:r>
            <a:r>
              <a:rPr lang="en-US" altLang="ko-KR" dirty="0" smtClean="0"/>
              <a:t> </a:t>
            </a:r>
            <a:r>
              <a:rPr lang="ko-KR" altLang="en-US" dirty="0" smtClean="0"/>
              <a:t>결산 설명자료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수정할 단위과제카드를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(‘2.1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설명자료를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저장하는 경우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작성할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결산설명자료 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호출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9420" y="1742115"/>
            <a:ext cx="304740" cy="12103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8940" y="156667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699538" y="2835659"/>
            <a:ext cx="1512250" cy="36576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544436" y="26467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이체와 이용으로 인해 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있는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사업만 조회가 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성과목표치를 변경하는 경우 해당 기능 활용 권고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변경 단위과제카드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성인지 성과목표가 변경된 사업만 조회가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성과지표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당초목표치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최종목표치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목표치증감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추가적으로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담당자가 변경한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변경목표치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변경사유를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998" y="4013579"/>
            <a:ext cx="3871702" cy="601287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29" name="사각형 설명선 28"/>
          <p:cNvSpPr/>
          <p:nvPr/>
        </p:nvSpPr>
        <p:spPr>
          <a:xfrm>
            <a:off x="4968073" y="3457019"/>
            <a:ext cx="2525998" cy="369332"/>
          </a:xfrm>
          <a:prstGeom prst="wedgeRectCallout">
            <a:avLst>
              <a:gd name="adj1" fmla="val -21045"/>
              <a:gd name="adj2" fmla="val 9459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977216" y="3457018"/>
            <a:ext cx="2525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시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 확장되어 표시됨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826421" y="2835659"/>
            <a:ext cx="1370676" cy="36576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683288" y="26467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육각형 36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육각형 37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9" name="육각형 38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104" y="1979168"/>
            <a:ext cx="466874" cy="9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78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사업일반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98"/>
          <a:stretch/>
        </p:blipFill>
        <p:spPr>
          <a:xfrm>
            <a:off x="251860" y="1818234"/>
            <a:ext cx="7786133" cy="347456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07911" y="5586783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 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담당자가 작성한 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복사할 수 있는 기능 제공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예산집행실적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금액은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예산집행실적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중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금액이 표시됨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금액이 조정된 경우 조정된 금액이 표시됨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필수로 입력해야 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</p:spPr>
        <p:txBody>
          <a:bodyPr/>
          <a:lstStyle/>
          <a:p>
            <a:r>
              <a:rPr lang="en-US" altLang="ko-KR" dirty="0" smtClean="0"/>
              <a:t>3.2.1 </a:t>
            </a:r>
            <a:r>
              <a:rPr lang="ko-KR" altLang="en-US" dirty="0" smtClean="0"/>
              <a:t>사업별 결산 설명자료 작성</a:t>
            </a:r>
            <a:endParaRPr lang="ko-KR" altLang="en-US" dirty="0"/>
          </a:p>
        </p:txBody>
      </p:sp>
      <p:sp>
        <p:nvSpPr>
          <p:cNvPr id="41" name="육각형 40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2" name="육각형 41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3" name="육각형 42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4" name="육각형 43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443921" y="2987244"/>
            <a:ext cx="1163343" cy="33517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사각형 설명선 29"/>
          <p:cNvSpPr/>
          <p:nvPr/>
        </p:nvSpPr>
        <p:spPr>
          <a:xfrm>
            <a:off x="2990662" y="1689803"/>
            <a:ext cx="3364150" cy="3899018"/>
          </a:xfrm>
          <a:prstGeom prst="wedgeRectCallout">
            <a:avLst>
              <a:gd name="adj1" fmla="val -71989"/>
              <a:gd name="adj2" fmla="val -1517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결산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8093" y="1953633"/>
            <a:ext cx="3187629" cy="3555586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10656" y="2436429"/>
            <a:ext cx="3128716" cy="282137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992314" y="226255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317649" y="2445608"/>
            <a:ext cx="870810" cy="10947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166067" y="226255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49" y="2219188"/>
            <a:ext cx="422654" cy="8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02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단위과제카드별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설명자료에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작성된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조회 및 복사하여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반영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결산 대상사업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조회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조회된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반영함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 시 기존 작성되어 있는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내용의 다음 줄부터 반영됨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98"/>
          <a:stretch/>
        </p:blipFill>
        <p:spPr>
          <a:xfrm>
            <a:off x="251860" y="1818234"/>
            <a:ext cx="7786133" cy="3474566"/>
          </a:xfrm>
          <a:prstGeom prst="rect">
            <a:avLst/>
          </a:prstGeom>
        </p:spPr>
      </p:pic>
      <p:sp>
        <p:nvSpPr>
          <p:cNvPr id="30" name="사각형 설명선 29"/>
          <p:cNvSpPr/>
          <p:nvPr/>
        </p:nvSpPr>
        <p:spPr>
          <a:xfrm>
            <a:off x="677230" y="1689803"/>
            <a:ext cx="3364150" cy="3899018"/>
          </a:xfrm>
          <a:prstGeom prst="wedgeRectCallout">
            <a:avLst>
              <a:gd name="adj1" fmla="val -28772"/>
              <a:gd name="adj2" fmla="val -1447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결산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7911" y="558678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: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담당자가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작성한 단위과제카드별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목록이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661" y="1953633"/>
            <a:ext cx="3187629" cy="3555586"/>
          </a:xfrm>
          <a:prstGeom prst="rect">
            <a:avLst/>
          </a:prstGeom>
        </p:spPr>
      </p:pic>
      <p:sp>
        <p:nvSpPr>
          <p:cNvPr id="3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</p:spPr>
        <p:txBody>
          <a:bodyPr/>
          <a:lstStyle/>
          <a:p>
            <a:r>
              <a:rPr lang="en-US" altLang="ko-KR" dirty="0"/>
              <a:t>3.2.1 </a:t>
            </a:r>
            <a:r>
              <a:rPr lang="ko-KR" altLang="en-US" dirty="0"/>
              <a:t>사업별 결산 설명자료 작성</a:t>
            </a:r>
          </a:p>
        </p:txBody>
      </p:sp>
      <p:sp>
        <p:nvSpPr>
          <p:cNvPr id="41" name="육각형 40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2" name="육각형 41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3" name="육각형 42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4" name="육각형 43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사각형 설명선 16"/>
          <p:cNvSpPr/>
          <p:nvPr/>
        </p:nvSpPr>
        <p:spPr>
          <a:xfrm>
            <a:off x="4419843" y="2136003"/>
            <a:ext cx="3364150" cy="2929390"/>
          </a:xfrm>
          <a:prstGeom prst="wedgeRectCallout">
            <a:avLst>
              <a:gd name="adj1" fmla="val -65737"/>
              <a:gd name="adj2" fmla="val -38063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단위과제카드별 설명자료 조회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315" y="2374323"/>
            <a:ext cx="3219505" cy="2629734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78026" y="2565689"/>
            <a:ext cx="261386" cy="10415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0794" y="238633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618620" y="2729463"/>
            <a:ext cx="1453294" cy="11391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487178" y="254863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78026" y="2937058"/>
            <a:ext cx="261386" cy="10415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0794" y="275770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015592" y="2449789"/>
            <a:ext cx="853651" cy="10415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566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98"/>
          <a:stretch/>
        </p:blipFill>
        <p:spPr>
          <a:xfrm>
            <a:off x="251860" y="1818234"/>
            <a:ext cx="7786133" cy="3474566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443921" y="2987244"/>
            <a:ext cx="1163343" cy="33517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9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성별수혜도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7911" y="5586783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조직별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상세내역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조직별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상세내역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 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사업대상자 및 사업수혜자를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조회할 수 있는 목록 제공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예산의 성별 수혜 실적을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조회할 수 있는 목록 제공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사업대상자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사업수혜자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팝업화면에서 입력한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사업대상자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사업수혜자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집계하여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1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</p:spPr>
        <p:txBody>
          <a:bodyPr/>
          <a:lstStyle/>
          <a:p>
            <a:r>
              <a:rPr lang="en-US" altLang="ko-KR" dirty="0"/>
              <a:t>3.2.1 </a:t>
            </a:r>
            <a:r>
              <a:rPr lang="ko-KR" altLang="en-US" dirty="0"/>
              <a:t>사업별 결산 설명자료 작성</a:t>
            </a:r>
          </a:p>
        </p:txBody>
      </p:sp>
      <p:sp>
        <p:nvSpPr>
          <p:cNvPr id="22" name="육각형 21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육각형 22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549" y="2219188"/>
            <a:ext cx="422654" cy="81942"/>
          </a:xfrm>
          <a:prstGeom prst="rect">
            <a:avLst/>
          </a:prstGeom>
        </p:spPr>
      </p:pic>
      <p:sp>
        <p:nvSpPr>
          <p:cNvPr id="32" name="사각형 설명선 31"/>
          <p:cNvSpPr/>
          <p:nvPr/>
        </p:nvSpPr>
        <p:spPr>
          <a:xfrm>
            <a:off x="677230" y="1689803"/>
            <a:ext cx="3364150" cy="3899018"/>
          </a:xfrm>
          <a:prstGeom prst="wedgeRectCallout">
            <a:avLst>
              <a:gd name="adj1" fmla="val -28772"/>
              <a:gd name="adj2" fmla="val -1447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결산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044" y="1910223"/>
            <a:ext cx="3251700" cy="3618894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162643" y="2228242"/>
            <a:ext cx="565975" cy="12916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015843" y="206002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사각형 설명선 32"/>
          <p:cNvSpPr/>
          <p:nvPr/>
        </p:nvSpPr>
        <p:spPr>
          <a:xfrm>
            <a:off x="4279393" y="1692399"/>
            <a:ext cx="3328415" cy="3894384"/>
          </a:xfrm>
          <a:prstGeom prst="wedgeRectCallout">
            <a:avLst>
              <a:gd name="adj1" fmla="val -60931"/>
              <a:gd name="adj2" fmla="val -2981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조직별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상세내역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조회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(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사업대상자 및 수혜자 탭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)</a:t>
            </a: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>
              <a:defRPr/>
            </a:pPr>
            <a:endParaRPr lang="en-US" altLang="ko-KR" sz="500" dirty="0" smtClean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>
              <a:defRPr/>
            </a:pPr>
            <a:r>
              <a:rPr lang="ko-KR" altLang="en-US" sz="900" dirty="0" err="1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조직별</a:t>
            </a:r>
            <a:r>
              <a:rPr lang="ko-KR" altLang="en-US" sz="900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 </a:t>
            </a:r>
            <a:r>
              <a:rPr lang="ko-KR" altLang="en-US" sz="900" dirty="0" err="1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상세내역</a:t>
            </a:r>
            <a:r>
              <a:rPr lang="ko-KR" altLang="en-US" sz="9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 조회 </a:t>
            </a:r>
            <a:r>
              <a:rPr lang="ko-KR" altLang="en-US" sz="900" dirty="0" err="1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팝업화면</a:t>
            </a:r>
            <a:r>
              <a:rPr lang="en-US" altLang="ko-KR" sz="900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(</a:t>
            </a:r>
            <a:r>
              <a:rPr lang="ko-KR" altLang="en-US" sz="900" dirty="0" err="1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예산구분</a:t>
            </a:r>
            <a:r>
              <a:rPr lang="ko-KR" altLang="en-US" sz="900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 탭</a:t>
            </a:r>
            <a:r>
              <a:rPr lang="en-US" altLang="ko-KR" sz="900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)</a:t>
            </a:r>
            <a:endParaRPr lang="ko-KR" altLang="en-US" sz="900" dirty="0">
              <a:solidFill>
                <a:prstClr val="white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32227" y="2414239"/>
            <a:ext cx="470393" cy="10210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2307" y="1897790"/>
            <a:ext cx="3185183" cy="2229946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8053" y="4291543"/>
            <a:ext cx="3181988" cy="1236374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58800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10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달성도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평가 탭을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클릭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0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0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98"/>
          <a:stretch/>
        </p:blipFill>
        <p:spPr>
          <a:xfrm>
            <a:off x="251860" y="1818234"/>
            <a:ext cx="7786133" cy="347456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07911" y="5586783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성과목표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실적치는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설명자료 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팝업화면에서 입력한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실적치를 집계하여 표시함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 성과지표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 성과지표정보를 상세하게 조회할 수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있음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 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 담당자가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작성한 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복사할 수 있는 기능 제공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입력해야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6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3.2.1 </a:t>
            </a:r>
            <a:r>
              <a:rPr lang="ko-KR" altLang="en-US" dirty="0"/>
              <a:t>사업별 결산 설명자료 작성</a:t>
            </a:r>
          </a:p>
        </p:txBody>
      </p:sp>
      <p:sp>
        <p:nvSpPr>
          <p:cNvPr id="28" name="육각형 27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육각형 28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육각형 31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육각형 32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443921" y="2987244"/>
            <a:ext cx="1163343" cy="33517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사각형 설명선 29"/>
          <p:cNvSpPr/>
          <p:nvPr/>
        </p:nvSpPr>
        <p:spPr>
          <a:xfrm>
            <a:off x="2990662" y="1689803"/>
            <a:ext cx="3364150" cy="3899018"/>
          </a:xfrm>
          <a:prstGeom prst="wedgeRectCallout">
            <a:avLst>
              <a:gd name="adj1" fmla="val -71989"/>
              <a:gd name="adj2" fmla="val -1517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결산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3299" y="1934711"/>
            <a:ext cx="3219505" cy="3579024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991170" y="222712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046216" y="2256719"/>
            <a:ext cx="524865" cy="11742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878861" y="208898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09512" y="2400997"/>
            <a:ext cx="3128716" cy="221672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341183" y="3459209"/>
            <a:ext cx="855910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184396" y="327657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49" y="2219188"/>
            <a:ext cx="422654" cy="8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8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98"/>
          <a:stretch/>
        </p:blipFill>
        <p:spPr>
          <a:xfrm>
            <a:off x="251860" y="1818234"/>
            <a:ext cx="7786133" cy="3474566"/>
          </a:xfrm>
          <a:prstGeom prst="rect">
            <a:avLst/>
          </a:prstGeom>
        </p:spPr>
      </p:pic>
      <p:sp>
        <p:nvSpPr>
          <p:cNvPr id="34" name="사각형 설명선 33"/>
          <p:cNvSpPr/>
          <p:nvPr/>
        </p:nvSpPr>
        <p:spPr>
          <a:xfrm>
            <a:off x="378148" y="1689803"/>
            <a:ext cx="3364150" cy="3899018"/>
          </a:xfrm>
          <a:prstGeom prst="wedgeRectCallout">
            <a:avLst>
              <a:gd name="adj1" fmla="val -28772"/>
              <a:gd name="adj2" fmla="val -1447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결산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71" y="1934711"/>
            <a:ext cx="3219505" cy="3579024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721976" y="3459209"/>
            <a:ext cx="864469" cy="1122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사각형 설명선 34"/>
          <p:cNvSpPr/>
          <p:nvPr/>
        </p:nvSpPr>
        <p:spPr>
          <a:xfrm>
            <a:off x="3975070" y="2382575"/>
            <a:ext cx="4002232" cy="2326519"/>
          </a:xfrm>
          <a:prstGeom prst="wedgeRectCallout">
            <a:avLst>
              <a:gd name="adj1" fmla="val -58611"/>
              <a:gd name="adj2" fmla="val -341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단위과제카드별 설명자료 조회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8929" y="2636600"/>
            <a:ext cx="3849965" cy="1995454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및 복사하여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</a:p>
          <a:p>
            <a:pPr marL="179388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향후정책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목록을 조회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향후정책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중 반영하고자 하는 단위과제카드를 체크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복수 체크 가능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체크된 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복사하여 본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반영함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 시 기존 작성되어 있는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내용의 다음 줄부터 반영됨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복수 체크 시 체크된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단위과제카드가 정렬된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순서대로 반영됨 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3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설명자료를 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저장된 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7911" y="5586783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: 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성인지결산서및설명자료작성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사업별결산설명자료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목록에서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사업별 결산 설명자료 작성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팝업화면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 호출하기 위해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클릭한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항목이 표시됨</a:t>
            </a: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사업일반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달성도 및 평가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탭에 입력한 항목이 일괄 저장됨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6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3.2.1 </a:t>
            </a:r>
            <a:r>
              <a:rPr lang="ko-KR" altLang="en-US" dirty="0"/>
              <a:t>사업별 결산 설명자료 작성</a:t>
            </a:r>
          </a:p>
        </p:txBody>
      </p:sp>
      <p:sp>
        <p:nvSpPr>
          <p:cNvPr id="28" name="육각형 27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육각형 28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육각형 31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육각형 32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8887" y="2811350"/>
            <a:ext cx="234287" cy="9604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29218" y="260931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29218" y="297153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133488" y="3254980"/>
            <a:ext cx="178531" cy="20079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949151" y="30986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8887" y="3150900"/>
            <a:ext cx="234287" cy="9604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348578" y="2131541"/>
            <a:ext cx="243800" cy="9604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177316" y="193585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27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422"/>
          <a:stretch/>
        </p:blipFill>
        <p:spPr>
          <a:xfrm>
            <a:off x="267843" y="1837260"/>
            <a:ext cx="7757909" cy="3455539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기관별성인지결산서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성인지 결산서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기관별 성인지 결산서를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 및 결과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사업분류별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정책분야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부문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내용을 일괄 조회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사업 추진 결과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입력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7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사업 추진 결과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저장된 기관별 성인지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결산서의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저장되며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확인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7911" y="558678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결산서는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사업 추진 결과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입력해야 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35836" y="246848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78708" y="2615184"/>
            <a:ext cx="7740580" cy="264261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3.2.2 </a:t>
            </a:r>
            <a:r>
              <a:rPr lang="ko-KR" altLang="en-US" dirty="0" smtClean="0"/>
              <a:t>기관별 성인지 결산서 작성</a:t>
            </a:r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18351" y="2022757"/>
            <a:ext cx="253306" cy="11113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52916" y="183956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426957" y="2021892"/>
            <a:ext cx="270443" cy="11113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79996" y="183870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육각형 40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2" name="육각형 41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3" name="육각형 42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457" y="2238646"/>
            <a:ext cx="418469" cy="8113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565" y="2652886"/>
            <a:ext cx="1108670" cy="79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45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기관별성인지결산서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성인지 결산서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20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사업분류별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</p:spPr>
        <p:txBody>
          <a:bodyPr/>
          <a:lstStyle/>
          <a:p>
            <a:r>
              <a:rPr lang="en-US" altLang="ko-KR" dirty="0"/>
              <a:t>3.2.2 </a:t>
            </a:r>
            <a:r>
              <a:rPr lang="ko-KR" altLang="en-US" dirty="0"/>
              <a:t>기관별 성인지 결산서 작성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055"/>
          <a:stretch/>
        </p:blipFill>
        <p:spPr>
          <a:xfrm>
            <a:off x="289678" y="1839752"/>
            <a:ext cx="7704711" cy="3453048"/>
          </a:xfrm>
          <a:prstGeom prst="rect">
            <a:avLst/>
          </a:prstGeom>
        </p:spPr>
      </p:pic>
      <p:sp>
        <p:nvSpPr>
          <p:cNvPr id="17" name="타원 1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3320" y="22513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812672" y="2445647"/>
            <a:ext cx="456596" cy="13434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육각형 19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1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b="4608"/>
          <a:stretch/>
        </p:blipFill>
        <p:spPr>
          <a:xfrm>
            <a:off x="277688" y="1839824"/>
            <a:ext cx="7744843" cy="3452975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기관별성인지결산서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성인지 결산서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㉑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정책분야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</p:spPr>
        <p:txBody>
          <a:bodyPr/>
          <a:lstStyle/>
          <a:p>
            <a:r>
              <a:rPr lang="en-US" altLang="ko-KR" dirty="0"/>
              <a:t>3.2.2 </a:t>
            </a:r>
            <a:r>
              <a:rPr lang="ko-KR" altLang="en-US" dirty="0"/>
              <a:t>기관별 성인지 결산서 작성</a:t>
            </a: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107372" y="22513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51442" y="2448268"/>
            <a:ext cx="764017" cy="12910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5" name="육각형 14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육각형 19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879" y="2239445"/>
            <a:ext cx="410224" cy="7953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611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518"/>
          <a:stretch/>
        </p:blipFill>
        <p:spPr>
          <a:xfrm>
            <a:off x="275141" y="1840741"/>
            <a:ext cx="7736131" cy="3452058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기관별성인지결산서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성인지 결산서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㉒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3.2.2 </a:t>
            </a:r>
            <a:r>
              <a:rPr lang="ko-KR" altLang="en-US" dirty="0"/>
              <a:t>기관별 성인지 결산서 작성</a:t>
            </a: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836596" y="22513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997189" y="2439297"/>
            <a:ext cx="645119" cy="13434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5" name="육각형 14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육각형 18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육각형 19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879" y="2239445"/>
            <a:ext cx="410224" cy="7953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93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482"/>
          <a:stretch/>
        </p:blipFill>
        <p:spPr>
          <a:xfrm>
            <a:off x="292543" y="1528078"/>
            <a:ext cx="7709223" cy="3836729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성인지결산서출력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설명자료 보고서 출력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보고서를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3.3 </a:t>
            </a:r>
            <a:r>
              <a:rPr lang="ko-KR" altLang="en-US" dirty="0" smtClean="0"/>
              <a:t>성인지 </a:t>
            </a:r>
            <a:r>
              <a:rPr lang="ko-KR" altLang="en-US" dirty="0" err="1" smtClean="0"/>
              <a:t>결산자료</a:t>
            </a:r>
            <a:r>
              <a:rPr lang="ko-KR" altLang="en-US" dirty="0" smtClean="0"/>
              <a:t> 출력 및 확인</a:t>
            </a:r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9015" y="1732261"/>
            <a:ext cx="29285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0652" y="155523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육각형 19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육각형 17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187" y="1970708"/>
            <a:ext cx="453142" cy="8785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6970" y="3305150"/>
            <a:ext cx="366599" cy="93152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406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성인지결산서출력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기관별성인지결산서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성인지 결산서 출력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2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보고서를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3.3 </a:t>
            </a:r>
            <a:r>
              <a:rPr lang="ko-KR" altLang="en-US" dirty="0" smtClean="0"/>
              <a:t>성인지 </a:t>
            </a:r>
            <a:r>
              <a:rPr lang="ko-KR" altLang="en-US" dirty="0" err="1" smtClean="0"/>
              <a:t>결산자료</a:t>
            </a:r>
            <a:r>
              <a:rPr lang="ko-KR" altLang="en-US" dirty="0" smtClean="0"/>
              <a:t> 출력 및 확인</a:t>
            </a:r>
            <a:endParaRPr lang="ko-KR" altLang="en-US" dirty="0"/>
          </a:p>
        </p:txBody>
      </p:sp>
      <p:sp>
        <p:nvSpPr>
          <p:cNvPr id="20" name="육각형 19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육각형 22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356"/>
          <a:stretch/>
        </p:blipFill>
        <p:spPr>
          <a:xfrm>
            <a:off x="272742" y="1830680"/>
            <a:ext cx="7740486" cy="3462119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78760" y="2012092"/>
            <a:ext cx="278637" cy="1174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6940" y="183842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738" y="2230365"/>
            <a:ext cx="587460" cy="8147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2409" y="3374452"/>
            <a:ext cx="1495406" cy="9380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425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454"/>
          <a:stretch/>
        </p:blipFill>
        <p:spPr>
          <a:xfrm>
            <a:off x="285243" y="1522342"/>
            <a:ext cx="7714062" cy="3842465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본청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2476" y="1519922"/>
            <a:ext cx="22788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및 기관별 성인지 결산서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'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제출할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기관을 체크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체크된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기관의 성인지 결산자료를 제출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성인지결산서및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확인 가능하고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  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  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본화면에서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가능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생성일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완료일이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7911" y="5586783"/>
            <a:ext cx="76511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목록설명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상단 목록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작성해야하는 기관별 성인지 결산서의 진행상태를 표시하며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총괄담당자에게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작성해야하는 성인지 결산자료를 모두 제출한 경우 표시하며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총괄담당자가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제출된 성인지 결산자료를 접수한 경우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하단 목록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진행상태를 표시하며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클릭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(‘2.1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총괄담당자에게 제출 시 모든 단위과제카드별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하단 목록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이어야 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기관에서 작성하는 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결산서의 진행상태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상단 목록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이어야 제출이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3.4 </a:t>
            </a:r>
            <a:r>
              <a:rPr lang="ko-KR" altLang="en-US" dirty="0" smtClean="0"/>
              <a:t>사업별 결산 설명자료 및 기관별 성인지 결산서 제출</a:t>
            </a:r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8712" y="1725405"/>
            <a:ext cx="291168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7796" y="154838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2241" y="2459503"/>
            <a:ext cx="254086" cy="276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71268" y="240436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66888" y="2327757"/>
            <a:ext cx="298736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20612" y="215987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3922540" y="750263"/>
            <a:ext cx="171704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단위과제카드별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설명자료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5460136" y="750263"/>
            <a:ext cx="209737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0" name="육각형 29"/>
          <p:cNvSpPr/>
          <p:nvPr/>
        </p:nvSpPr>
        <p:spPr>
          <a:xfrm>
            <a:off x="7364068" y="750263"/>
            <a:ext cx="142072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3.3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출력 및 확인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8587060" y="750263"/>
            <a:ext cx="2003185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3.4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기관별 성인지 결산서 제출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343" y="1964969"/>
            <a:ext cx="466874" cy="90515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1690" y="2353286"/>
            <a:ext cx="343903" cy="9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6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5142755" cy="120032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및 기관별 성인지 결산서 접수 및 수정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총괄 </a:t>
            </a: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</a:t>
            </a:r>
            <a:endParaRPr lang="en-US" altLang="ko-KR" sz="16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6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0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lvl="0" algn="l"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4. </a:t>
            </a:r>
            <a:r>
              <a:rPr lang="ko-KR" altLang="en-US" dirty="0" smtClean="0"/>
              <a:t>성인지 총괄 </a:t>
            </a:r>
            <a:r>
              <a:rPr lang="ko-KR" altLang="en-US" dirty="0" err="1" smtClean="0"/>
              <a:t>결산자료</a:t>
            </a:r>
            <a:r>
              <a:rPr lang="ko-KR" altLang="en-US" dirty="0" smtClean="0"/>
              <a:t> 작성 및 확정</a:t>
            </a:r>
            <a:endParaRPr lang="ko-KR" altLang="en-US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8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표 25"/>
          <p:cNvGraphicFramePr>
            <a:graphicFrameLocks noGrp="1"/>
          </p:cNvGraphicFramePr>
          <p:nvPr>
            <p:extLst/>
          </p:nvPr>
        </p:nvGraphicFramePr>
        <p:xfrm>
          <a:off x="846197" y="1260351"/>
          <a:ext cx="8965000" cy="5573281"/>
        </p:xfrm>
        <a:graphic>
          <a:graphicData uri="http://schemas.openxmlformats.org/drawingml/2006/table">
            <a:tbl>
              <a:tblPr/>
              <a:tblGrid>
                <a:gridCol w="86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0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7200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205">
                <a:tc gridSpan="2"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조직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3276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시도교육청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baseline="0" noProof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baseline="0" noProof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총괄담당자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2800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시도교육청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직속기관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성인지결산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b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0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기관담당자</a:t>
                      </a:r>
                      <a:endParaRPr lang="ko-KR" altLang="en-US" sz="100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3939118"/>
                  </a:ext>
                </a:extLst>
              </a:tr>
            </a:tbl>
          </a:graphicData>
        </a:graphic>
      </p:graphicFrame>
      <p:sp>
        <p:nvSpPr>
          <p:cNvPr id="2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0. </a:t>
            </a:r>
            <a:r>
              <a:rPr lang="ko-KR" altLang="en-US" dirty="0" smtClean="0"/>
              <a:t>업무처리 흐름도</a:t>
            </a:r>
            <a:r>
              <a:rPr lang="en-US" altLang="ko-KR" dirty="0" smtClean="0"/>
              <a:t>(</a:t>
            </a:r>
            <a:r>
              <a:rPr lang="ko-KR" altLang="en-US" dirty="0" smtClean="0"/>
              <a:t>성인지 총괄 </a:t>
            </a:r>
            <a:r>
              <a:rPr lang="ko-KR" altLang="en-US" dirty="0" err="1" smtClean="0"/>
              <a:t>결산자료</a:t>
            </a:r>
            <a:r>
              <a:rPr lang="ko-KR" altLang="en-US" dirty="0" smtClean="0"/>
              <a:t> 작성 및 확정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8" name="Rectangle 53"/>
          <p:cNvSpPr>
            <a:spLocks noChangeArrowheads="1"/>
          </p:cNvSpPr>
          <p:nvPr/>
        </p:nvSpPr>
        <p:spPr bwMode="auto">
          <a:xfrm>
            <a:off x="2802799" y="5928956"/>
            <a:ext cx="1512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결산 설명자료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기관별 성인지 결산서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9" name="Rectangle 53"/>
          <p:cNvSpPr>
            <a:spLocks noChangeArrowheads="1"/>
          </p:cNvSpPr>
          <p:nvPr/>
        </p:nvSpPr>
        <p:spPr bwMode="auto">
          <a:xfrm>
            <a:off x="4709679" y="1954911"/>
            <a:ext cx="1784086" cy="3270072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Rectangle 53"/>
          <p:cNvSpPr>
            <a:spLocks noChangeArrowheads="1"/>
          </p:cNvSpPr>
          <p:nvPr/>
        </p:nvSpPr>
        <p:spPr bwMode="auto">
          <a:xfrm>
            <a:off x="4790424" y="2942823"/>
            <a:ext cx="1620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4.2.2.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성인지 결산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총괄표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Rectangle 53"/>
          <p:cNvSpPr>
            <a:spLocks noChangeArrowheads="1"/>
          </p:cNvSpPr>
          <p:nvPr/>
        </p:nvSpPr>
        <p:spPr bwMode="auto">
          <a:xfrm>
            <a:off x="2774224" y="3203423"/>
            <a:ext cx="1584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4.1.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결산 설명자료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및 기관별 성인지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결산서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접수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Rectangle 53"/>
          <p:cNvSpPr>
            <a:spLocks noChangeArrowheads="1"/>
          </p:cNvSpPr>
          <p:nvPr/>
        </p:nvSpPr>
        <p:spPr bwMode="auto">
          <a:xfrm>
            <a:off x="4793508" y="4106276"/>
            <a:ext cx="1620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4.2.3. </a:t>
            </a:r>
            <a:r>
              <a:rPr lang="ko-KR" altLang="en-US" sz="1000" noProof="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정책과제별</a:t>
            </a: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현황</a:t>
            </a:r>
            <a: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b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     </a:t>
            </a: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5" name="Rectangle 53"/>
          <p:cNvSpPr>
            <a:spLocks noChangeArrowheads="1"/>
          </p:cNvSpPr>
          <p:nvPr/>
        </p:nvSpPr>
        <p:spPr bwMode="auto">
          <a:xfrm>
            <a:off x="4790424" y="2048677"/>
            <a:ext cx="1620000" cy="5605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4.2.1.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사업별 총괄 설명자료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</a:br>
            <a:r>
              <a:rPr kumimoji="0" lang="en-US" altLang="ko-KR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             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8" name="Rectangle 53"/>
          <p:cNvSpPr>
            <a:spLocks noChangeArrowheads="1"/>
          </p:cNvSpPr>
          <p:nvPr/>
        </p:nvSpPr>
        <p:spPr bwMode="auto">
          <a:xfrm>
            <a:off x="6839436" y="3203423"/>
            <a:ext cx="1275427" cy="5616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성인지 결산서 </a:t>
            </a:r>
            <a: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/>
            </a:r>
            <a:br>
              <a:rPr lang="en-US" altLang="ko-KR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</a:b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의회 제출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23916" y="3514788"/>
            <a:ext cx="1792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목표 및 결과 작성</a:t>
            </a:r>
            <a:endParaRPr lang="en-US" altLang="ko-KR" sz="800" dirty="0" smtClean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사업분류별</a:t>
            </a:r>
            <a:r>
              <a:rPr lang="en-US" altLang="ko-KR" sz="800" dirty="0" smtClean="0"/>
              <a:t>,  </a:t>
            </a:r>
            <a:r>
              <a:rPr lang="ko-KR" altLang="en-US" sz="800" dirty="0" smtClean="0"/>
              <a:t>정책분야</a:t>
            </a:r>
            <a:r>
              <a:rPr lang="en-US" altLang="ko-KR" sz="800" dirty="0" smtClean="0"/>
              <a:t>·</a:t>
            </a:r>
            <a:r>
              <a:rPr lang="ko-KR" altLang="en-US" sz="800" dirty="0" err="1" smtClean="0"/>
              <a:t>정책과제별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부문</a:t>
            </a:r>
            <a:r>
              <a:rPr lang="en-US" altLang="ko-KR" sz="800" dirty="0" smtClean="0"/>
              <a:t>·</a:t>
            </a:r>
            <a:r>
              <a:rPr lang="ko-KR" altLang="en-US" sz="800" dirty="0" err="1" smtClean="0"/>
              <a:t>정책사업별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기관별 현황 조회</a:t>
            </a:r>
            <a:endParaRPr lang="ko-KR" altLang="en-US" sz="800" dirty="0"/>
          </a:p>
        </p:txBody>
      </p:sp>
      <p:sp>
        <p:nvSpPr>
          <p:cNvPr id="29" name="TextBox 28"/>
          <p:cNvSpPr txBox="1"/>
          <p:nvPr/>
        </p:nvSpPr>
        <p:spPr>
          <a:xfrm>
            <a:off x="4723748" y="4675967"/>
            <a:ext cx="15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당해연도</a:t>
            </a:r>
            <a:r>
              <a:rPr lang="ko-KR" altLang="en-US" sz="800" dirty="0" smtClean="0"/>
              <a:t> 주요 사업내용 작성</a:t>
            </a:r>
            <a:endParaRPr lang="en-US" altLang="ko-KR" sz="800" dirty="0" smtClean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세부사업별</a:t>
            </a:r>
            <a:r>
              <a:rPr lang="ko-KR" altLang="en-US" sz="800" dirty="0" smtClean="0"/>
              <a:t> 현황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기관별 </a:t>
            </a:r>
            <a:r>
              <a:rPr lang="en-US" altLang="ko-KR" sz="800" dirty="0" smtClean="0"/>
              <a:t/>
            </a:r>
            <a:br>
              <a:rPr lang="en-US" altLang="ko-KR" sz="800" dirty="0" smtClean="0"/>
            </a:br>
            <a:r>
              <a:rPr lang="ko-KR" altLang="en-US" sz="800" dirty="0" smtClean="0"/>
              <a:t>성인지 사업 현황 조회</a:t>
            </a:r>
            <a:endParaRPr lang="ko-KR" altLang="en-US" sz="800" dirty="0"/>
          </a:p>
        </p:txBody>
      </p:sp>
      <p:sp>
        <p:nvSpPr>
          <p:cNvPr id="31" name="TextBox 30"/>
          <p:cNvSpPr txBox="1"/>
          <p:nvPr/>
        </p:nvSpPr>
        <p:spPr>
          <a:xfrm>
            <a:off x="4723749" y="2619939"/>
            <a:ext cx="16866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사업별 총괄 설명자료 작성</a:t>
            </a:r>
            <a:endParaRPr lang="ko-KR" altLang="en-US" sz="800" dirty="0"/>
          </a:p>
        </p:txBody>
      </p:sp>
      <p:cxnSp>
        <p:nvCxnSpPr>
          <p:cNvPr id="32" name="AutoShape 28"/>
          <p:cNvCxnSpPr>
            <a:cxnSpLocks noChangeShapeType="1"/>
          </p:cNvCxnSpPr>
          <p:nvPr/>
        </p:nvCxnSpPr>
        <p:spPr bwMode="auto">
          <a:xfrm flipV="1">
            <a:off x="3558799" y="3770344"/>
            <a:ext cx="0" cy="2158612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AutoShape 28"/>
          <p:cNvCxnSpPr>
            <a:cxnSpLocks noChangeShapeType="1"/>
            <a:stCxn id="34" idx="3"/>
          </p:cNvCxnSpPr>
          <p:nvPr/>
        </p:nvCxnSpPr>
        <p:spPr bwMode="auto">
          <a:xfrm flipV="1">
            <a:off x="4358224" y="3480853"/>
            <a:ext cx="343835" cy="2844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AutoShape 28"/>
          <p:cNvCxnSpPr>
            <a:cxnSpLocks noChangeShapeType="1"/>
            <a:endCxn id="48" idx="1"/>
          </p:cNvCxnSpPr>
          <p:nvPr/>
        </p:nvCxnSpPr>
        <p:spPr bwMode="auto">
          <a:xfrm>
            <a:off x="6509003" y="3480853"/>
            <a:ext cx="330433" cy="337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Rectangle 53"/>
          <p:cNvSpPr>
            <a:spLocks noChangeArrowheads="1"/>
          </p:cNvSpPr>
          <p:nvPr/>
        </p:nvSpPr>
        <p:spPr bwMode="auto">
          <a:xfrm>
            <a:off x="8416758" y="3204567"/>
            <a:ext cx="1224000" cy="5616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의회 심의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42" name="AutoShape 28"/>
          <p:cNvCxnSpPr>
            <a:cxnSpLocks noChangeShapeType="1"/>
            <a:stCxn id="48" idx="3"/>
            <a:endCxn id="41" idx="1"/>
          </p:cNvCxnSpPr>
          <p:nvPr/>
        </p:nvCxnSpPr>
        <p:spPr bwMode="auto">
          <a:xfrm>
            <a:off x="8114863" y="3484223"/>
            <a:ext cx="301895" cy="1144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TextBox 19"/>
          <p:cNvSpPr txBox="1"/>
          <p:nvPr/>
        </p:nvSpPr>
        <p:spPr>
          <a:xfrm>
            <a:off x="6787620" y="3771106"/>
            <a:ext cx="1743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성인지결산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총괄표</a:t>
            </a:r>
            <a:endParaRPr lang="en-US" altLang="ko-KR" sz="800" dirty="0" smtClean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err="1" smtClean="0"/>
              <a:t>정책과제별</a:t>
            </a:r>
            <a:r>
              <a:rPr lang="ko-KR" altLang="en-US" sz="800" dirty="0" smtClean="0"/>
              <a:t> 현황</a:t>
            </a:r>
            <a:endParaRPr lang="en-US" altLang="ko-KR" sz="800" dirty="0" smtClean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사업별 총괄 설명자료</a:t>
            </a:r>
            <a:endParaRPr lang="en-US" altLang="ko-KR" sz="800" dirty="0" smtClean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사업별 결산 설명자료</a:t>
            </a:r>
            <a:endParaRPr lang="en-US" altLang="ko-KR" sz="800" dirty="0"/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ko-KR" altLang="en-US" sz="800" dirty="0" smtClean="0"/>
              <a:t>기관별 성인지 결산서</a:t>
            </a:r>
            <a:endParaRPr lang="ko-KR" altLang="en-US" sz="800" dirty="0"/>
          </a:p>
        </p:txBody>
      </p:sp>
      <p:sp>
        <p:nvSpPr>
          <p:cNvPr id="30" name="TextBox 29"/>
          <p:cNvSpPr txBox="1"/>
          <p:nvPr/>
        </p:nvSpPr>
        <p:spPr>
          <a:xfrm>
            <a:off x="4624959" y="1715042"/>
            <a:ext cx="18360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1000" dirty="0" smtClean="0">
                <a:solidFill>
                  <a:prstClr val="black"/>
                </a:solidFill>
              </a:rPr>
              <a:t>4.2. </a:t>
            </a:r>
            <a:r>
              <a:rPr lang="ko-KR" altLang="en-US" sz="1000" dirty="0" smtClean="0">
                <a:solidFill>
                  <a:prstClr val="black"/>
                </a:solidFill>
              </a:rPr>
              <a:t>성인지 총괄 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결산자료</a:t>
            </a:r>
            <a:r>
              <a:rPr lang="ko-KR" altLang="en-US" sz="1000" dirty="0" smtClean="0">
                <a:solidFill>
                  <a:prstClr val="black"/>
                </a:solidFill>
              </a:rPr>
              <a:t> 작성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Medium"/>
            </a:endParaRPr>
          </a:p>
        </p:txBody>
      </p:sp>
      <p:sp>
        <p:nvSpPr>
          <p:cNvPr id="36" name="Rectangle 53"/>
          <p:cNvSpPr>
            <a:spLocks noChangeArrowheads="1"/>
          </p:cNvSpPr>
          <p:nvPr/>
        </p:nvSpPr>
        <p:spPr bwMode="auto">
          <a:xfrm>
            <a:off x="8416757" y="2036146"/>
            <a:ext cx="1224000" cy="5616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/>
        </p:spPr>
        <p:txBody>
          <a:bodyPr wrap="none" lIns="72000" rIns="72000" anchor="ctr"/>
          <a:lstStyle/>
          <a:p>
            <a:pPr marR="0" lvl="0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rPr>
              <a:t>4.3. </a:t>
            </a:r>
            <a:r>
              <a:rPr lang="ko-KR" altLang="en-US" sz="1000" noProof="0" dirty="0" err="1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성인지결산</a:t>
            </a:r>
            <a:r>
              <a:rPr lang="ko-KR" altLang="en-US" sz="1000" noProof="0" dirty="0" smtClean="0">
                <a:solidFill>
                  <a:srgbClr val="000000"/>
                </a:solidFill>
                <a:latin typeface="Noto Sans CJK KR Medium"/>
                <a:ea typeface="Noto Sans CJK KR Medium"/>
              </a:rPr>
              <a:t> 확정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cxnSp>
        <p:nvCxnSpPr>
          <p:cNvPr id="38" name="AutoShape 28"/>
          <p:cNvCxnSpPr>
            <a:cxnSpLocks noChangeShapeType="1"/>
            <a:stCxn id="41" idx="0"/>
            <a:endCxn id="36" idx="2"/>
          </p:cNvCxnSpPr>
          <p:nvPr/>
        </p:nvCxnSpPr>
        <p:spPr bwMode="auto">
          <a:xfrm flipH="1" flipV="1">
            <a:off x="9028757" y="2597746"/>
            <a:ext cx="1" cy="606821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64038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b="4330"/>
          <a:stretch/>
        </p:blipFill>
        <p:spPr>
          <a:xfrm>
            <a:off x="302043" y="1539424"/>
            <a:ext cx="7669778" cy="382538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.1 </a:t>
            </a:r>
            <a:r>
              <a:rPr lang="ko-KR" altLang="en-US" dirty="0" smtClean="0"/>
              <a:t>사업별 결산 설명자료 및 기관별 성인지 결산서 접수 및 수정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및 기관별 성인지 결산서 접수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접수할 부서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기관을 체크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체크된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기관의 결산자료를 접수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접수된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endParaRPr lang="en-US" altLang="ko-KR" sz="1000" noProof="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 중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표시되지 않고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총괄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확정에만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관리됨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ko-KR" altLang="en-US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생성일이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총괄담당자가 해당 기관에 설정한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마감일자가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작성마감일이 지나면 해당 기관의 모든 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대해 입력 및 수정이 불가능함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8693" y="1744993"/>
            <a:ext cx="294080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0089" y="156797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38529" y="2846421"/>
            <a:ext cx="254086" cy="13452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80412" y="266610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408018" y="2347189"/>
            <a:ext cx="288285" cy="12346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256516" y="217016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7911" y="5582424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목록설명</a:t>
            </a:r>
            <a:endParaRPr lang="ko-KR" altLang="en-US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총괄담당자에게 제출한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일자와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제출자가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대상기관이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사업별 결산 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결산서를 제출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총괄담당자가 접수한 일자와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접수자가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진행상태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시도교육청인 경우 성인지 총괄 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결산자료의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’)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가 표시되고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본청부서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교육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지원청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직속기관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인 경우 부서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기관별 성인지 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결산자료의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진행상태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’, ‘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총괄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’)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가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879" y="2364735"/>
            <a:ext cx="333545" cy="9014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897" y="2760614"/>
            <a:ext cx="327485" cy="73317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897" y="2880198"/>
            <a:ext cx="327485" cy="73317"/>
          </a:xfrm>
          <a:prstGeom prst="rect">
            <a:avLst/>
          </a:prstGeom>
        </p:spPr>
      </p:pic>
      <p:sp>
        <p:nvSpPr>
          <p:cNvPr id="22" name="육각형 21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육각형 28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215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b="4168"/>
          <a:stretch/>
        </p:blipFill>
        <p:spPr>
          <a:xfrm>
            <a:off x="272348" y="1836415"/>
            <a:ext cx="7749196" cy="345638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.1 </a:t>
            </a:r>
            <a:r>
              <a:rPr lang="ko-KR" altLang="en-US" dirty="0" smtClean="0"/>
              <a:t>사업별 결산 설명자료 및 기관별 성인지 결산서 접수 및 수정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사업별결산설명자료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결산 설명자료 확인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noProof="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수정할 단위과제카드를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호출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(‘2.1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 작성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b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설명자료를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저장하는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수정할 세세부사업을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(‘3.2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및 기관별 성인지 결산서 작성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참고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b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저장하는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이체와 이용으로 인해 성인지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있는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사업만 조회가 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성과목표치를 변경하는 경우 해당 기능 활용 권고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변경 단위과제카드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성인지 성과목표가 변경된 사업만 조회가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후 조회 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성과지표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당초목표치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최종목표치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목표치증감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(%)’,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추가적으로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하위기관에서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변경목표치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변경사유를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83069" y="2016748"/>
            <a:ext cx="270019" cy="11177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5228" y="183070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813154" y="4517136"/>
            <a:ext cx="1392679" cy="35275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691548" y="43565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690213" y="4517136"/>
            <a:ext cx="1515259" cy="35390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568607" y="435772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566" y="4915536"/>
            <a:ext cx="3871702" cy="601287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29" name="사각형 설명선 28"/>
          <p:cNvSpPr/>
          <p:nvPr/>
        </p:nvSpPr>
        <p:spPr>
          <a:xfrm>
            <a:off x="1223955" y="4924680"/>
            <a:ext cx="2563235" cy="369332"/>
          </a:xfrm>
          <a:prstGeom prst="wedgeRectCallout">
            <a:avLst>
              <a:gd name="adj1" fmla="val 57209"/>
              <a:gd name="adj2" fmla="val -1187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1223956" y="4924679"/>
            <a:ext cx="2563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성과목표 내역 추가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9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시 </a:t>
            </a:r>
            <a: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9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9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 확장되어 표시됨</a:t>
            </a:r>
            <a:endParaRPr lang="en-US" altLang="ko-KR" sz="9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13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918"/>
          <a:stretch/>
        </p:blipFill>
        <p:spPr>
          <a:xfrm>
            <a:off x="250187" y="1832443"/>
            <a:ext cx="7777385" cy="3460356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.1 </a:t>
            </a:r>
            <a:r>
              <a:rPr lang="ko-KR" altLang="en-US" dirty="0" smtClean="0"/>
              <a:t>사업별 결산 설명자료 및 기관별 성인지 결산서 접수 및 수정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성인지결산서및설명자료작성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기관별성인지결산서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기관별 성인지 결산서 확인 및 수정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7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기관별 성인지 결산서를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 및 결과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사업분류별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정책분야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내용을 일괄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7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사업 추진 결과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 및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7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성인지 사업 추진 결과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저장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저장하는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저장되며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확인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결산서 작성의 자세한 내용은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3.2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 및 기관별 성인지 결산서 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참고</a:t>
            </a:r>
            <a:endParaRPr lang="en-US" altLang="ko-KR" sz="105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88122" y="2019189"/>
            <a:ext cx="278200" cy="10894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75520" y="182728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51460" y="2613661"/>
            <a:ext cx="7749540" cy="266700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432551" y="2020333"/>
            <a:ext cx="272719" cy="10894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98920" y="182842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827" y="2236448"/>
            <a:ext cx="420228" cy="8147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534" y="2649935"/>
            <a:ext cx="1183461" cy="83589"/>
          </a:xfrm>
          <a:prstGeom prst="rect">
            <a:avLst/>
          </a:prstGeom>
        </p:spPr>
      </p:pic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24024" y="24668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육각형 33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042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436"/>
          <a:stretch/>
        </p:blipFill>
        <p:spPr>
          <a:xfrm>
            <a:off x="283774" y="1538035"/>
            <a:ext cx="7718902" cy="3847781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4.2.1 </a:t>
            </a:r>
            <a:r>
              <a:rPr lang="ko-KR" altLang="en-US" dirty="0" smtClean="0"/>
              <a:t>성인지 총괄 설명자료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사업별총괄설명자료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작성할 세세부사업을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4516" y="1742192"/>
            <a:ext cx="297021" cy="1241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6084" y="157467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077918" y="2697480"/>
            <a:ext cx="2780153" cy="50292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950031" y="249363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696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3"/>
          <a:srcRect b="4403"/>
          <a:stretch/>
        </p:blipFill>
        <p:spPr>
          <a:xfrm>
            <a:off x="271371" y="1836549"/>
            <a:ext cx="7740486" cy="3456250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4.2.1 </a:t>
            </a:r>
            <a:r>
              <a:rPr lang="ko-KR" altLang="en-US" dirty="0"/>
              <a:t>성인지 총괄 설명자료 작성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사업별총괄설명자료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사업일반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)',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)'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3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7911" y="5586783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설명자료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 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작성한 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복사할 수 있는 기능 제공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필수로 입력해야 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070331" y="2880360"/>
            <a:ext cx="1477136" cy="4378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7" name="사각형 설명선 16"/>
          <p:cNvSpPr/>
          <p:nvPr/>
        </p:nvSpPr>
        <p:spPr>
          <a:xfrm>
            <a:off x="4430822" y="1689803"/>
            <a:ext cx="3364150" cy="3899018"/>
          </a:xfrm>
          <a:prstGeom prst="wedgeRectCallout">
            <a:avLst>
              <a:gd name="adj1" fmla="val -71717"/>
              <a:gd name="adj2" fmla="val -1540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총괄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892" y="1938274"/>
            <a:ext cx="3215466" cy="3574985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540528" y="2408997"/>
            <a:ext cx="3128716" cy="295581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422186" y="223512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91300" y="2415808"/>
            <a:ext cx="759656" cy="11753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42284" y="226846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육각형 31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육각형 32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13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b="4244"/>
          <a:stretch/>
        </p:blipFill>
        <p:spPr>
          <a:xfrm>
            <a:off x="268159" y="1830837"/>
            <a:ext cx="7749196" cy="3461962"/>
          </a:xfrm>
          <a:prstGeom prst="rect">
            <a:avLst/>
          </a:prstGeom>
        </p:spPr>
      </p:pic>
      <p:sp>
        <p:nvSpPr>
          <p:cNvPr id="17" name="사각형 설명선 16"/>
          <p:cNvSpPr/>
          <p:nvPr/>
        </p:nvSpPr>
        <p:spPr>
          <a:xfrm>
            <a:off x="530800" y="1689803"/>
            <a:ext cx="3364150" cy="3899018"/>
          </a:xfrm>
          <a:prstGeom prst="wedgeRectCallout">
            <a:avLst>
              <a:gd name="adj1" fmla="val -35567"/>
              <a:gd name="adj2" fmla="val -1752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총괄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870" y="1938274"/>
            <a:ext cx="3215466" cy="3574985"/>
          </a:xfrm>
          <a:prstGeom prst="rect">
            <a:avLst/>
          </a:prstGeom>
        </p:spPr>
      </p:pic>
      <p:sp>
        <p:nvSpPr>
          <p:cNvPr id="19" name="사각형 설명선 18"/>
          <p:cNvSpPr/>
          <p:nvPr/>
        </p:nvSpPr>
        <p:spPr>
          <a:xfrm>
            <a:off x="4419843" y="2136003"/>
            <a:ext cx="3364150" cy="2929390"/>
          </a:xfrm>
          <a:prstGeom prst="wedgeRectCallout">
            <a:avLst>
              <a:gd name="adj1" fmla="val -69814"/>
              <a:gd name="adj2" fmla="val -3743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설명자료 조회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7496" y="2355626"/>
            <a:ext cx="3219505" cy="2633773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4.2.1 </a:t>
            </a:r>
            <a:r>
              <a:rPr lang="ko-KR" altLang="en-US" dirty="0"/>
              <a:t>성인지 총괄 설명자료 작성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사업별총괄설명자료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980526" y="2431127"/>
            <a:ext cx="759656" cy="10518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74505" y="2554591"/>
            <a:ext cx="256236" cy="9604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0794" y="236804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697676" y="2716308"/>
            <a:ext cx="1154204" cy="10670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546498" y="253034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89907" y="2918281"/>
            <a:ext cx="237624" cy="1056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0794" y="273941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7911" y="5586783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: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 목록이 조회됨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: 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latin typeface="Noto Sans CJK KR Regular" pitchFamily="34" charset="-127"/>
                <a:ea typeface="Noto Sans CJK KR Regular" pitchFamily="34" charset="-127"/>
              </a:rPr>
              <a:t>총괄성인지결산서작성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사업별총괄설명자료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사업별 총괄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목록에서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사업별 총괄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설명자료 작성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팝업화면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호출하기 위해 클릭한 </a:t>
            </a:r>
            <a:r>
              <a:rPr lang="en-US" altLang="ko-KR" sz="1000" dirty="0" smtClean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항목이 </a:t>
            </a:r>
            <a:r>
              <a:rPr lang="ko-KR" altLang="en-US" sz="1000" dirty="0" smtClean="0">
                <a:latin typeface="Noto Sans CJK KR Regular" pitchFamily="34" charset="-127"/>
                <a:ea typeface="Noto Sans CJK KR Regular" pitchFamily="34" charset="-127"/>
              </a:rPr>
              <a:t>표시됨</a:t>
            </a: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252476" y="1519922"/>
            <a:ext cx="2278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기관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설명자료에</a:t>
            </a:r>
            <a:r>
              <a:rPr kumimoji="0" lang="ko-KR" altLang="en-US" sz="10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작성된 </a:t>
            </a:r>
            <a:r>
              <a:rPr lang="en-US" altLang="ko-KR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noProof="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조회 및 복사하여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반영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5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5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결산 대상사업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조회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5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조회된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사업목적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각각 반영함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 시 기존 작성되어 있는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내용의 다음 줄부터 반영됨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3" name="육각형 22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214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403"/>
          <a:stretch/>
        </p:blipFill>
        <p:spPr>
          <a:xfrm>
            <a:off x="271371" y="1836549"/>
            <a:ext cx="7740486" cy="345625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070331" y="2880360"/>
            <a:ext cx="1477136" cy="4378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사각형 설명선 30"/>
          <p:cNvSpPr/>
          <p:nvPr/>
        </p:nvSpPr>
        <p:spPr>
          <a:xfrm>
            <a:off x="4430822" y="1689803"/>
            <a:ext cx="3364150" cy="3899018"/>
          </a:xfrm>
          <a:prstGeom prst="wedgeRectCallout">
            <a:avLst>
              <a:gd name="adj1" fmla="val -71717"/>
              <a:gd name="adj2" fmla="val -1540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총괄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39" y="1931283"/>
            <a:ext cx="3219505" cy="3583063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4.2.1 </a:t>
            </a:r>
            <a:r>
              <a:rPr lang="ko-KR" altLang="en-US" dirty="0"/>
              <a:t>성인지 총괄 설명자료 작성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사업별총괄설명자료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6783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조직별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상세내역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조직별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상세내역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 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사업대상자 및 사업수혜자를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조회할 수 있는 목록 제공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예산의 성별 수혜 실적을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조회할 수 있는 목록 제공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사업대상자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사업수혜자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설명자료 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팝업화면에서 입력한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사업대상자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사업수혜자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목록을 집계하여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총괄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8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성별수혜도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분석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930100" y="2248932"/>
            <a:ext cx="571635" cy="13045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779780" y="208898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042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3"/>
          <a:srcRect b="4403"/>
          <a:stretch/>
        </p:blipFill>
        <p:spPr>
          <a:xfrm>
            <a:off x="271371" y="1836549"/>
            <a:ext cx="7740486" cy="3456250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070331" y="2880360"/>
            <a:ext cx="1477136" cy="43788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4.2.1 </a:t>
            </a:r>
            <a:r>
              <a:rPr lang="ko-KR" altLang="en-US" dirty="0"/>
              <a:t>성인지 총괄 설명자료 작성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사업별총괄설명자료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52476" y="1519922"/>
            <a:ext cx="2278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총괄 설명자료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 startAt="9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달성도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9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indent="-179388" latinLnBrk="0">
              <a:buFont typeface="+mj-ea"/>
              <a:buAutoNum type="circleNumDbPlain" startAt="9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설명자료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설명자료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호출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7911" y="5586783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성과목표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목록의 실적치는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단위과제카드별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설명자료 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팝업화면에서 입력한 실적치를 집계하여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표시함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 성과지표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이용해서 성과지표정보를 상세하게 조회할 수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있음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이용해서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 가능함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작성한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복사할 수 있는 기능 제공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)’,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필수항목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입력해야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사각형 설명선 30"/>
          <p:cNvSpPr/>
          <p:nvPr/>
        </p:nvSpPr>
        <p:spPr>
          <a:xfrm>
            <a:off x="4430822" y="1689803"/>
            <a:ext cx="3364150" cy="3899018"/>
          </a:xfrm>
          <a:prstGeom prst="wedgeRectCallout">
            <a:avLst>
              <a:gd name="adj1" fmla="val -71717"/>
              <a:gd name="adj2" fmla="val -1540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총괄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3459" y="1926711"/>
            <a:ext cx="3219505" cy="3583063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503324" y="2246470"/>
            <a:ext cx="519668" cy="12662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317877" y="207984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431330" y="22179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549672" y="2391852"/>
            <a:ext cx="3128716" cy="271049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99426" y="3963424"/>
            <a:ext cx="752057" cy="102792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42284" y="377739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0" name="육각형 29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657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3"/>
          <a:srcRect b="4244"/>
          <a:stretch/>
        </p:blipFill>
        <p:spPr>
          <a:xfrm>
            <a:off x="268159" y="1830837"/>
            <a:ext cx="7749196" cy="3461962"/>
          </a:xfrm>
          <a:prstGeom prst="rect">
            <a:avLst/>
          </a:prstGeom>
        </p:spPr>
      </p:pic>
      <p:sp>
        <p:nvSpPr>
          <p:cNvPr id="34" name="사각형 설명선 33"/>
          <p:cNvSpPr/>
          <p:nvPr/>
        </p:nvSpPr>
        <p:spPr>
          <a:xfrm>
            <a:off x="530800" y="1689803"/>
            <a:ext cx="3364150" cy="3899018"/>
          </a:xfrm>
          <a:prstGeom prst="wedgeRectCallout">
            <a:avLst>
              <a:gd name="adj1" fmla="val -35567"/>
              <a:gd name="adj2" fmla="val -1752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총괄 설명자료 작성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316" y="1926711"/>
            <a:ext cx="3219505" cy="3583063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995386" y="3971137"/>
            <a:ext cx="744611" cy="9612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사각형 설명선 35"/>
          <p:cNvSpPr/>
          <p:nvPr/>
        </p:nvSpPr>
        <p:spPr>
          <a:xfrm>
            <a:off x="3975070" y="2382575"/>
            <a:ext cx="4002232" cy="2326519"/>
          </a:xfrm>
          <a:prstGeom prst="wedgeRectCallout">
            <a:avLst>
              <a:gd name="adj1" fmla="val -55184"/>
              <a:gd name="adj2" fmla="val 2056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사업별 설명자료 조회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팝업화면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0559" y="2637219"/>
            <a:ext cx="3846257" cy="1999163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4.2.1 </a:t>
            </a:r>
            <a:r>
              <a:rPr lang="ko-KR" altLang="en-US" dirty="0"/>
              <a:t>성인지 총괄 설명자료 작성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사업별총괄설명자료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3942" y="2819049"/>
            <a:ext cx="221636" cy="9321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20074" y="263750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20074" y="298068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133488" y="3258288"/>
            <a:ext cx="178531" cy="20688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949151" y="30986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3942" y="3158599"/>
            <a:ext cx="221636" cy="9321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252476" y="1519922"/>
            <a:ext cx="22788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및 복사하여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</a:p>
          <a:p>
            <a:pPr marL="179388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사업별 총괄 설명자료 저장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2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향후정책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목록을 조회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2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향후정책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중 반영하고자 하는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복수 체크 가능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358775" indent="-179388" latinLnBrk="0">
              <a:buFont typeface="+mj-ea"/>
              <a:buAutoNum type="circleNumDbPlain" startAt="12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체크된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결산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 작성된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복사하여 본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호출한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설명자료 작성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팝업화면의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평가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향후 정책 및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예산조치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각각 반영함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 시 기존 작성되어 있는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내용의 다음 줄부터 반영됨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복수 체크 시 체크된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기관이 정렬된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순서대로 반영됨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2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사업별 총괄 설명자료를 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 총괄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설명자료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07911" y="5586783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 목록이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: 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총괄성인지결산서작성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사업별총괄설명자료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사업별 총괄 설명자료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목록에서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사업별 총괄 설명자료 작성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팝업화면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호출하기 위해 클릭한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항목이 표시됨</a:t>
            </a: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07987" lvl="0" indent="-2286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사업일반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달성도 및 평가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탭에 입력한 항목이 일괄 저장됨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99363" y="2116836"/>
            <a:ext cx="247926" cy="10204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39620" y="19367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육각형 28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1" name="육각형 30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551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257"/>
          <a:stretch/>
        </p:blipFill>
        <p:spPr>
          <a:xfrm>
            <a:off x="267211" y="1831293"/>
            <a:ext cx="7749196" cy="3461506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4.2.2 </a:t>
            </a:r>
            <a:r>
              <a:rPr lang="ko-KR" altLang="en-US" dirty="0" smtClean="0"/>
              <a:t>성인지 결산 </a:t>
            </a:r>
            <a:r>
              <a:rPr lang="ko-KR" altLang="en-US" dirty="0" err="1" smtClean="0"/>
              <a:t>총괄표</a:t>
            </a:r>
            <a:r>
              <a:rPr lang="ko-KR" altLang="en-US" dirty="0" smtClean="0"/>
              <a:t>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성인지결산총괄표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 결산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총괄표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1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총괄표를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목표 및 결과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사업분류별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정책분야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탭의 내용을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성평등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'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성평등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목표 추진 결과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',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정책의 성과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16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성인지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총괄표를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저장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저장된 성인지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총괄표의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저장되고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확인이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가능함</a:t>
            </a:r>
            <a:endParaRPr lang="ko-KR" altLang="en-US" sz="1000" dirty="0"/>
          </a:p>
          <a:p>
            <a:pPr marL="358775" indent="-179388" latinLnBrk="0">
              <a:buFont typeface="+mj-ea"/>
              <a:buAutoNum type="circleNumDbPlain" startAt="16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성평등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최종예산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편성 시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예산서에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입력한 내용이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초기자료로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성평등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성평등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목표 추진 결과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정책의 성과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필수로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입력해야 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90807" y="2011240"/>
            <a:ext cx="263179" cy="10957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60534" y="183641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43456" y="245732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86275" y="2609850"/>
            <a:ext cx="7689326" cy="246692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417697" y="2012384"/>
            <a:ext cx="271154" cy="10957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82802" y="183755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583" y="2226459"/>
            <a:ext cx="413678" cy="80204"/>
          </a:xfrm>
          <a:prstGeom prst="rect">
            <a:avLst/>
          </a:prstGeom>
        </p:spPr>
      </p:pic>
      <p:sp>
        <p:nvSpPr>
          <p:cNvPr id="26" name="육각형 25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육각형 32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육각형 33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679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325"/>
          <a:stretch/>
        </p:blipFill>
        <p:spPr>
          <a:xfrm>
            <a:off x="251878" y="1823409"/>
            <a:ext cx="7781758" cy="346939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570" y="2219302"/>
            <a:ext cx="424430" cy="82288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4.2.2 </a:t>
            </a:r>
            <a:r>
              <a:rPr lang="ko-KR" altLang="en-US" dirty="0"/>
              <a:t>성인지 결산 </a:t>
            </a:r>
            <a:r>
              <a:rPr lang="ko-KR" altLang="en-US" dirty="0" err="1"/>
              <a:t>총괄표</a:t>
            </a:r>
            <a:r>
              <a:rPr lang="ko-KR" altLang="en-US" dirty="0"/>
              <a:t> 작성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 결산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총괄표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19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사업분류별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25888" y="224217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3211" y="2428105"/>
            <a:ext cx="468462" cy="13590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성인지결산총괄표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15" name="육각형 14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870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194"/>
          <a:stretch/>
        </p:blipFill>
        <p:spPr>
          <a:xfrm>
            <a:off x="270222" y="1834422"/>
            <a:ext cx="7732739" cy="345837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825" y="2226446"/>
            <a:ext cx="424430" cy="82288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4.2.2 </a:t>
            </a:r>
            <a:r>
              <a:rPr lang="ko-KR" altLang="en-US" dirty="0"/>
              <a:t>성인지 결산 </a:t>
            </a:r>
            <a:r>
              <a:rPr lang="ko-KR" altLang="en-US" dirty="0" err="1"/>
              <a:t>총괄표</a:t>
            </a:r>
            <a:r>
              <a:rPr lang="ko-KR" altLang="en-US" dirty="0"/>
              <a:t> 작성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 결산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총괄표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20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정책분야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성인지결산총괄표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081084" y="22513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41418" y="2430164"/>
            <a:ext cx="762012" cy="12213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5" name="육각형 14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249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145"/>
          <a:stretch/>
        </p:blipFill>
        <p:spPr>
          <a:xfrm>
            <a:off x="265193" y="1818906"/>
            <a:ext cx="7749196" cy="3473893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4.2.2 </a:t>
            </a:r>
            <a:r>
              <a:rPr lang="ko-KR" altLang="en-US" dirty="0"/>
              <a:t>성인지 결산 </a:t>
            </a:r>
            <a:r>
              <a:rPr lang="ko-KR" altLang="en-US" dirty="0" err="1"/>
              <a:t>총괄표</a:t>
            </a:r>
            <a:r>
              <a:rPr lang="ko-KR" altLang="en-US" dirty="0"/>
              <a:t> 작성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 결산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총괄표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㉑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부문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성인지결산총괄표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854770" y="224217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992780" y="2422533"/>
            <a:ext cx="646128" cy="13434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095" y="2216921"/>
            <a:ext cx="424430" cy="82288"/>
          </a:xfrm>
          <a:prstGeom prst="rect">
            <a:avLst/>
          </a:prstGeom>
        </p:spPr>
      </p:pic>
      <p:sp>
        <p:nvSpPr>
          <p:cNvPr id="15" name="육각형 14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546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4372"/>
          <a:stretch/>
        </p:blipFill>
        <p:spPr>
          <a:xfrm>
            <a:off x="262669" y="1831274"/>
            <a:ext cx="7744843" cy="3461525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4.2.2 </a:t>
            </a:r>
            <a:r>
              <a:rPr lang="ko-KR" altLang="en-US" dirty="0"/>
              <a:t>성인지 결산 </a:t>
            </a:r>
            <a:r>
              <a:rPr lang="ko-KR" altLang="en-US" dirty="0" err="1"/>
              <a:t>총괄표</a:t>
            </a:r>
            <a:r>
              <a:rPr lang="ko-KR" altLang="en-US" dirty="0"/>
              <a:t> 작성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 결산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총괄표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㉒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성인지결산총괄표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466380" y="22513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622050" y="2431677"/>
            <a:ext cx="341612" cy="13434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951" y="2228827"/>
            <a:ext cx="424430" cy="82288"/>
          </a:xfrm>
          <a:prstGeom prst="rect">
            <a:avLst/>
          </a:prstGeom>
        </p:spPr>
      </p:pic>
      <p:sp>
        <p:nvSpPr>
          <p:cNvPr id="15" name="육각형 14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103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4244"/>
          <a:stretch/>
        </p:blipFill>
        <p:spPr>
          <a:xfrm>
            <a:off x="273837" y="1834987"/>
            <a:ext cx="7749196" cy="3457812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469" y="2459082"/>
            <a:ext cx="627984" cy="77958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4.2.3 </a:t>
            </a:r>
            <a:r>
              <a:rPr lang="ko-KR" altLang="en-US" dirty="0" err="1" smtClean="0"/>
              <a:t>정책과제별</a:t>
            </a:r>
            <a:r>
              <a:rPr lang="ko-KR" altLang="en-US" dirty="0" smtClean="0"/>
              <a:t> 현황 작성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정책과제별현황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정책과제별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현황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㉓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총괄표를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※ 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주요 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세부사업별현황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</a:t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사업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탭의 목록을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일괄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㉔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주요 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㉕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주요 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※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진행상태는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작성중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결산대상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예산현액이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있는 정책과제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만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주요 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최종예산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편성 시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예산서에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입력된 내용이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초기자료로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현황은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실제 보고되는 단위이기 때문에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주요 사업내용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필수로 입력해야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 시 생성된 모든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정책과제별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현황이 작성되어야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처리를 할 수 있음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715535" y="2020712"/>
            <a:ext cx="245472" cy="9904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87523" y="18406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44607" y="227175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86274" y="2419731"/>
            <a:ext cx="7707161" cy="101917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433905" y="2021361"/>
            <a:ext cx="267346" cy="10003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311380" y="184176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934" y="2228179"/>
            <a:ext cx="242530" cy="82287"/>
          </a:xfrm>
          <a:prstGeom prst="rect">
            <a:avLst/>
          </a:prstGeom>
        </p:spPr>
      </p:pic>
      <p:sp>
        <p:nvSpPr>
          <p:cNvPr id="33" name="육각형 32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육각형 33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5" name="육각형 34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565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b="4196"/>
          <a:stretch/>
        </p:blipFill>
        <p:spPr>
          <a:xfrm>
            <a:off x="265864" y="1829067"/>
            <a:ext cx="7740486" cy="3463732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4.2.3 </a:t>
            </a:r>
            <a:r>
              <a:rPr lang="ko-KR" altLang="en-US" dirty="0" err="1"/>
              <a:t>정책과제별</a:t>
            </a:r>
            <a:r>
              <a:rPr lang="ko-KR" altLang="en-US" dirty="0"/>
              <a:t> 현황 작성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2476" y="1519922"/>
            <a:ext cx="2278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정책과제별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현황 작성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atinLnBrk="0">
              <a:defRPr/>
            </a:pPr>
            <a:r>
              <a:rPr lang="ko-KR" altLang="en-US" sz="1000" dirty="0" smtClean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㉖ 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성인지 사업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탭을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911" y="5588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91988" lvl="0" latinLnBrk="0"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총괄성인지결산서작성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정책과제별현황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900" y="329486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 smtClean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855869" y="3480405"/>
            <a:ext cx="846590" cy="13922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434" y="2229118"/>
            <a:ext cx="239126" cy="8113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64" y="2455346"/>
            <a:ext cx="644305" cy="79984"/>
          </a:xfrm>
          <a:prstGeom prst="rect">
            <a:avLst/>
          </a:prstGeom>
        </p:spPr>
      </p:pic>
      <p:sp>
        <p:nvSpPr>
          <p:cNvPr id="17" name="육각형 16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육각형 27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육각형 26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398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88" y="1531478"/>
            <a:ext cx="7709223" cy="4026411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4.3 </a:t>
            </a:r>
            <a:r>
              <a:rPr lang="ko-KR" altLang="en-US" dirty="0" err="1" smtClean="0"/>
              <a:t>성인지결산</a:t>
            </a:r>
            <a:r>
              <a:rPr lang="ko-KR" altLang="en-US" dirty="0" smtClean="0"/>
              <a:t> 확정</a:t>
            </a:r>
            <a:endParaRPr lang="ko-KR" altLang="en-US" dirty="0"/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성인지결산마감관리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성인지결산마감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시도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 smtClean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5139820" y="750263"/>
            <a:ext cx="2408497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4.1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사업별 결산 설명자료 및 기관별 성인지 결산서 접수 및 수정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육각형 25"/>
          <p:cNvSpPr/>
          <p:nvPr/>
        </p:nvSpPr>
        <p:spPr>
          <a:xfrm>
            <a:off x="7353780" y="750263"/>
            <a:ext cx="188135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4.2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 총괄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결산자료</a:t>
            </a: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900" noProof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52476" y="1519922"/>
            <a:ext cx="2278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성인지결산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확정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총괄담당자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 조회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확정이 되면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성인지결산마감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모든 부서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7911" y="5586783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시도마감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성인지결산마감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목록에 별도의 체크없이 일괄로 적용됨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대상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본청각과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교육지원청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/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직속기관의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성인지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결산자료의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총괄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이고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시도교육청이 작성하는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/>
            </a:r>
            <a:b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</a:b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 결산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총괄표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정책과제별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현황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’, ‘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사업별 총괄 설명자료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의 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진행상태가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모두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작성중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’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인 경우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시도마감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버튼을 사용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성인지결산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확정이 되면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결산대상기관생성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관리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], 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접수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], 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접수취소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], [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시도마감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버튼은 비활성화되고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시도마감취소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버튼은 활성화 됨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이후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년도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결산연도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모든 보고서의 수정을 불가능함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</a:t>
            </a:r>
          </a:p>
          <a:p>
            <a:pPr marL="407988" lvl="0" indent="-216000" latinLnBrk="0">
              <a:buFont typeface="+mj-ea"/>
              <a:buAutoNum type="circleNumDbPlain"/>
              <a:defRPr/>
            </a:pPr>
            <a:endParaRPr lang="en-US" altLang="ko-KR" sz="1000" dirty="0" smtClean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</a:p>
          <a:p>
            <a:pPr marL="420588" lvl="0" indent="-228600" latinLnBrk="0">
              <a:buFont typeface="+mj-ea"/>
              <a:buAutoNum type="circleNumDbPlain"/>
              <a:defRPr/>
            </a:pP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결산이 완료된 자료 보호를 위해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시도마감취소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버튼은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Y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 결산이 수행되는 </a:t>
            </a:r>
            <a:r>
              <a:rPr lang="en-US" altLang="ko-KR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Y+1</a:t>
            </a:r>
            <a:r>
              <a:rPr lang="ko-KR" altLang="en-US" sz="1000" dirty="0" smtClean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년도에만 사용 가능함</a:t>
            </a:r>
            <a:endParaRPr lang="en-US" altLang="ko-KR" sz="1000" dirty="0" smtClean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4516" y="1736982"/>
            <a:ext cx="297021" cy="11631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5228" y="156552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육각형 24"/>
          <p:cNvSpPr/>
          <p:nvPr/>
        </p:nvSpPr>
        <p:spPr>
          <a:xfrm>
            <a:off x="9019108" y="750263"/>
            <a:ext cx="1571137" cy="392400"/>
          </a:xfrm>
          <a:prstGeom prst="hexagon">
            <a:avLst/>
          </a:prstGeom>
          <a:solidFill>
            <a:srgbClr val="6DB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4.3 </a:t>
            </a:r>
            <a:r>
              <a:rPr kumimoji="0" lang="ko-K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성인지결산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확정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087681" y="2337725"/>
            <a:ext cx="360905" cy="12794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976272" y="217208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1135" y="2758229"/>
            <a:ext cx="327485" cy="73317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1135" y="2877813"/>
            <a:ext cx="327485" cy="73317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5673" y="2758229"/>
            <a:ext cx="327485" cy="73317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5673" y="2877813"/>
            <a:ext cx="327485" cy="7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3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표지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목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개요페이지_핑크_본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간지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본문_블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rgbClr val="6DBDD7"/>
        </a:solidFill>
      </a:spPr>
      <a:bodyPr wrap="square" lIns="0" tIns="0" rIns="0" bIns="0" rtlCol="0" anchor="ctr" anchorCtr="0">
        <a:noAutofit/>
      </a:bodyPr>
      <a:lstStyle>
        <a:defPPr>
          <a:defRPr dirty="0"/>
        </a:defPPr>
      </a:lstStyle>
    </a:txDef>
  </a:objectDefaults>
  <a:extraClrSchemeLst/>
</a:theme>
</file>

<file path=ppt/theme/theme6.xml><?xml version="1.0" encoding="utf-8"?>
<a:theme xmlns:a="http://schemas.openxmlformats.org/drawingml/2006/main" name="본문_노랑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본문_그린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개요페이지_핑크_본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본문_블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marL="0" marR="0" indent="0" algn="ctr" defTabSz="1043056" rtl="0" eaLnBrk="1" fontAlgn="auto" latinLnBrk="1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000" b="0" i="0" u="none" strike="noStrike" kern="1200" cap="none" spc="0" normalizeH="0" baseline="0" noProof="0">
            <a:ln>
              <a:noFill/>
            </a:ln>
            <a:solidFill>
              <a:prstClr val="white"/>
            </a:solidFill>
            <a:effectLst/>
            <a:uLnTx/>
            <a:uFillTx/>
            <a:latin typeface="나눔스퀘어 Bold" panose="020B0600000101010101" pitchFamily="50" charset="-127"/>
            <a:ea typeface="나눔스퀘어 Bold" panose="020B0600000101010101" pitchFamily="50" charset="-127"/>
            <a:cs typeface="+mn-cs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rgbClr val="6DBDD7"/>
        </a:solidFill>
      </a:spPr>
      <a:bodyPr wrap="square" lIns="0" tIns="0" rIns="0" bIns="0" rtlCol="0" anchor="ctr" anchorCtr="0">
        <a:noAutofit/>
      </a:bodyPr>
      <a:lstStyle>
        <a:defPPr>
          <a:defRPr dirty="0"/>
        </a:defPPr>
      </a:lstStyle>
    </a:txDef>
  </a:objectDefaults>
  <a:extraClrSchemeLst/>
</a:theme>
</file>

<file path=ppt/theme/theme10.xml><?xml version="1.0" encoding="utf-8"?>
<a:theme xmlns:a="http://schemas.openxmlformats.org/drawingml/2006/main" name="2_개요페이지_핑크_본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17395</TotalTime>
  <Words>10211</Words>
  <Application>Microsoft Office PowerPoint</Application>
  <PresentationFormat>사용자 지정</PresentationFormat>
  <Paragraphs>1509</Paragraphs>
  <Slides>60</Slides>
  <Notes>60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10</vt:i4>
      </vt:variant>
      <vt:variant>
        <vt:lpstr>슬라이드 제목</vt:lpstr>
      </vt:variant>
      <vt:variant>
        <vt:i4>60</vt:i4>
      </vt:variant>
    </vt:vector>
  </HeadingPairs>
  <TitlesOfParts>
    <vt:vector size="77" baseType="lpstr">
      <vt:lpstr>Noto Sans CJK KR Bold</vt:lpstr>
      <vt:lpstr>Noto Sans CJK KR Medium</vt:lpstr>
      <vt:lpstr>Noto Sans CJK KR Regular</vt:lpstr>
      <vt:lpstr>나눔스퀘어 Bold</vt:lpstr>
      <vt:lpstr>맑은 고딕</vt:lpstr>
      <vt:lpstr>Arial</vt:lpstr>
      <vt:lpstr>Wingdings</vt:lpstr>
      <vt:lpstr>표지</vt:lpstr>
      <vt:lpstr>목차</vt:lpstr>
      <vt:lpstr>개요페이지_핑크_본문</vt:lpstr>
      <vt:lpstr>간지</vt:lpstr>
      <vt:lpstr>본문_블루</vt:lpstr>
      <vt:lpstr>본문_노랑</vt:lpstr>
      <vt:lpstr>본문_그린</vt:lpstr>
      <vt:lpstr>1_개요페이지_핑크_본문</vt:lpstr>
      <vt:lpstr>1_본문_블루</vt:lpstr>
      <vt:lpstr>2_개요페이지_핑크_본문</vt:lpstr>
      <vt:lpstr>PowerPoint 프레젠테이션</vt:lpstr>
      <vt:lpstr>CONTENTS</vt:lpstr>
      <vt:lpstr>PowerPoint 프레젠테이션</vt:lpstr>
      <vt:lpstr>1. 성인지결산 개요</vt:lpstr>
      <vt:lpstr>2. 업무처리 흐름도</vt:lpstr>
      <vt:lpstr>3. 메뉴 및 권한</vt:lpstr>
      <vt:lpstr>PowerPoint 프레젠테이션</vt:lpstr>
      <vt:lpstr>PowerPoint 프레젠테이션</vt:lpstr>
      <vt:lpstr>0. 업무처리 흐름도(성인지결산마감 및 결산자료 생성)</vt:lpstr>
      <vt:lpstr>1.1 성인지결산 대상기관 및 대상사업 생성</vt:lpstr>
      <vt:lpstr>1.2.1 성인지결산 대상기관 및 대상사업 확인 및 조정</vt:lpstr>
      <vt:lpstr>1.2.2 성인지결산 대상사업, 성과지표 등록 및 대상기관 연결 </vt:lpstr>
      <vt:lpstr>1.2.2 성인지결산 대상사업, 성과지표 등록 및 대상기관 연결 </vt:lpstr>
      <vt:lpstr>1.2.2 성인지결산 대상사업, 성과지표 등록 및 대상기관 연결 </vt:lpstr>
      <vt:lpstr>1.2.2 성인지결산 대상사업, 성과지표 등록 및 대상기관 연결 </vt:lpstr>
      <vt:lpstr>1.3 성인지결산 작성마감일 저장, 결산자료 생성 및 확인</vt:lpstr>
      <vt:lpstr>PowerPoint 프레젠테이션</vt:lpstr>
      <vt:lpstr>0. 업무처리 흐름도(단위과제카드별 설명자료 작성 및 제출)</vt:lpstr>
      <vt:lpstr>2.1 단위과제카드별 설명자료 작성</vt:lpstr>
      <vt:lpstr>2.1 단위과제카드별 설명자료 작성</vt:lpstr>
      <vt:lpstr>2.1 단위과제카드별 설명자료 작성</vt:lpstr>
      <vt:lpstr>2.1 단위과제카드별 설명자료 작성</vt:lpstr>
      <vt:lpstr>2.2 단위과제카드별 설명자료 제출(단위과제카드 담당자)</vt:lpstr>
      <vt:lpstr>2.3 단위과제카드별 설명자료 접수 및 수정</vt:lpstr>
      <vt:lpstr>2.4 단위과제카드별 설명자료 제출(교육지원청/직속기관 부서주무)</vt:lpstr>
      <vt:lpstr>PowerPoint 프레젠테이션</vt:lpstr>
      <vt:lpstr>0. 업무처리 흐름도(사업별 결산 설명자료 및 기관별 성인지 결산서 작성)</vt:lpstr>
      <vt:lpstr>3.1 단위과제카드별 설명자료 접수 및 수정</vt:lpstr>
      <vt:lpstr>3.2.1 사업별 결산 설명자료 작성</vt:lpstr>
      <vt:lpstr>3.2.1 사업별 결산 설명자료 작성</vt:lpstr>
      <vt:lpstr>3.2.1 사업별 결산 설명자료 작성</vt:lpstr>
      <vt:lpstr>3.2.1 사업별 결산 설명자료 작성</vt:lpstr>
      <vt:lpstr>3.2.1 사업별 결산 설명자료 작성</vt:lpstr>
      <vt:lpstr>3.2.1 사업별 결산 설명자료 작성</vt:lpstr>
      <vt:lpstr>3.2.2 기관별 성인지 결산서 작성</vt:lpstr>
      <vt:lpstr>3.2.2 기관별 성인지 결산서 작성</vt:lpstr>
      <vt:lpstr>3.2.2 기관별 성인지 결산서 작성</vt:lpstr>
      <vt:lpstr>3.2.2 기관별 성인지 결산서 작성</vt:lpstr>
      <vt:lpstr>3.3 성인지 결산자료 출력 및 확인</vt:lpstr>
      <vt:lpstr>3.3 성인지 결산자료 출력 및 확인</vt:lpstr>
      <vt:lpstr>3.4 사업별 결산 설명자료 및 기관별 성인지 결산서 제출</vt:lpstr>
      <vt:lpstr>PowerPoint 프레젠테이션</vt:lpstr>
      <vt:lpstr>0. 업무처리 흐름도(성인지 총괄 결산자료 작성 및 확정)</vt:lpstr>
      <vt:lpstr>4.1 사업별 결산 설명자료 및 기관별 성인지 결산서 접수 및 수정</vt:lpstr>
      <vt:lpstr>4.1 사업별 결산 설명자료 및 기관별 성인지 결산서 접수 및 수정</vt:lpstr>
      <vt:lpstr>4.1 사업별 결산 설명자료 및 기관별 성인지 결산서 접수 및 수정</vt:lpstr>
      <vt:lpstr>4.2.1 성인지 총괄 설명자료 작성</vt:lpstr>
      <vt:lpstr>4.2.1 성인지 총괄 설명자료 작성</vt:lpstr>
      <vt:lpstr>4.2.1 성인지 총괄 설명자료 작성</vt:lpstr>
      <vt:lpstr>4.2.1 성인지 총괄 설명자료 작성</vt:lpstr>
      <vt:lpstr>4.2.1 성인지 총괄 설명자료 작성</vt:lpstr>
      <vt:lpstr>4.2.1 성인지 총괄 설명자료 작성</vt:lpstr>
      <vt:lpstr>4.2.2 성인지 결산 총괄표 작성</vt:lpstr>
      <vt:lpstr>4.2.2 성인지 결산 총괄표 작성</vt:lpstr>
      <vt:lpstr>4.2.2 성인지 결산 총괄표 작성</vt:lpstr>
      <vt:lpstr>4.2.2 성인지 결산 총괄표 작성</vt:lpstr>
      <vt:lpstr>4.2.2 성인지 결산 총괄표 작성</vt:lpstr>
      <vt:lpstr>4.2.3 정책과제별 현황 작성</vt:lpstr>
      <vt:lpstr>4.2.3 정책과제별 현황 작성</vt:lpstr>
      <vt:lpstr>4.3 성인지결산 확정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HAHONGJUN</cp:lastModifiedBy>
  <cp:revision>2192</cp:revision>
  <cp:lastPrinted>2021-01-07T09:15:37Z</cp:lastPrinted>
  <dcterms:created xsi:type="dcterms:W3CDTF">2019-06-20T09:39:44Z</dcterms:created>
  <dcterms:modified xsi:type="dcterms:W3CDTF">2021-01-07T09:15:41Z</dcterms:modified>
</cp:coreProperties>
</file>