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248775" cy="13106400"/>
  <p:notesSz cx="9866313" cy="673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024"/>
    <a:srgbClr val="007635"/>
    <a:srgbClr val="FD6203"/>
    <a:srgbClr val="FF3300"/>
    <a:srgbClr val="FF5050"/>
    <a:srgbClr val="1C4B58"/>
    <a:srgbClr val="112D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248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6725" cy="338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F42262-832C-412E-83AD-3757CD95A40E}" type="datetimeFigureOut">
              <a:rPr lang="ko-KR" altLang="en-US" smtClean="0"/>
              <a:t>2021-03-30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132263" y="841375"/>
            <a:ext cx="1603375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3050" cy="26527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6725" cy="338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E5A6FF-CC5F-4D80-8C77-F7381E1FED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5979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18" Type="http://schemas.openxmlformats.org/officeDocument/2006/relationships/image" Target="../media/image5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" Type="http://schemas.openxmlformats.org/officeDocument/2006/relationships/image" Target="../media/image43.png"/><Relationship Id="rId16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5" Type="http://schemas.openxmlformats.org/officeDocument/2006/relationships/image" Target="../media/image56.png"/><Relationship Id="rId10" Type="http://schemas.openxmlformats.org/officeDocument/2006/relationships/image" Target="../media/image51.png"/><Relationship Id="rId19" Type="http://schemas.openxmlformats.org/officeDocument/2006/relationships/image" Target="../media/image60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9247619" cy="13104762"/>
            <a:chOff x="0" y="0"/>
            <a:chExt cx="9247619" cy="131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247619" cy="131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4595813" y="6072926"/>
            <a:ext cx="16895798" cy="8649867"/>
            <a:chOff x="-4347532" y="3397622"/>
            <a:chExt cx="16895798" cy="8649867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-842268" y="10638691"/>
              <a:ext cx="10267916" cy="1408798"/>
              <a:chOff x="-842268" y="10638691"/>
              <a:chExt cx="10267916" cy="1408798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842268" y="10638691"/>
                <a:ext cx="10267916" cy="1408798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7381103" y="7375015"/>
              <a:ext cx="4961734" cy="4168357"/>
              <a:chOff x="7381103" y="7375015"/>
              <a:chExt cx="4961734" cy="4168357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 rot="-360000">
                <a:off x="4799842" y="5301032"/>
                <a:ext cx="9923810" cy="8342857"/>
              </a:xfrm>
              <a:prstGeom prst="rect">
                <a:avLst/>
              </a:prstGeom>
            </p:spPr>
          </p:pic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360000">
                <a:off x="7381103" y="7375015"/>
                <a:ext cx="4961734" cy="4168357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-3677393" y="4230506"/>
              <a:ext cx="5175308" cy="4483111"/>
              <a:chOff x="-3677393" y="4230506"/>
              <a:chExt cx="5175308" cy="4483111"/>
            </a:xfrm>
          </p:grpSpPr>
          <p:pic>
            <p:nvPicPr>
              <p:cNvPr id="14" name="Object 13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1380000">
                <a:off x="-6370614" y="1995502"/>
                <a:ext cx="10352381" cy="8971429"/>
              </a:xfrm>
              <a:prstGeom prst="rect">
                <a:avLst/>
              </a:prstGeom>
            </p:spPr>
          </p:pic>
          <p:pic>
            <p:nvPicPr>
              <p:cNvPr id="15" name="Object 1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1380000">
                <a:off x="-3677393" y="4230506"/>
                <a:ext cx="5175308" cy="4483111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2059157" y="8897098"/>
              <a:ext cx="5727381" cy="2720506"/>
              <a:chOff x="2059157" y="8897098"/>
              <a:chExt cx="5727381" cy="2720506"/>
            </a:xfrm>
          </p:grpSpPr>
          <p:pic>
            <p:nvPicPr>
              <p:cNvPr id="18" name="Object 17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-869898" y="7542854"/>
                <a:ext cx="11457143" cy="5447619"/>
              </a:xfrm>
              <a:prstGeom prst="rect">
                <a:avLst/>
              </a:prstGeom>
            </p:spPr>
          </p:pic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2059157" y="8897098"/>
                <a:ext cx="5727381" cy="2720506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-1869687" y="7580870"/>
              <a:ext cx="5552766" cy="2894379"/>
              <a:chOff x="-1869687" y="7580870"/>
              <a:chExt cx="5552766" cy="2894379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-4716954" y="6141394"/>
                <a:ext cx="11114286" cy="5790476"/>
              </a:xfrm>
              <a:prstGeom prst="rect">
                <a:avLst/>
              </a:prstGeom>
            </p:spPr>
          </p:pic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-1869687" y="7580870"/>
                <a:ext cx="5552766" cy="2894379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-2847899" y="8646885"/>
              <a:ext cx="5727381" cy="2720506"/>
              <a:chOff x="-2847899" y="8646885"/>
              <a:chExt cx="5727381" cy="2720506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-5776954" y="7292641"/>
                <a:ext cx="11457143" cy="5447619"/>
              </a:xfrm>
              <a:prstGeom prst="rect">
                <a:avLst/>
              </a:prstGeom>
            </p:spPr>
          </p:pic>
          <p:pic>
            <p:nvPicPr>
              <p:cNvPr id="27" name="Object 26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-2847899" y="8646885"/>
                <a:ext cx="5727381" cy="2720506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379940" y="10334248"/>
              <a:ext cx="3019153" cy="1367823"/>
              <a:chOff x="379940" y="10334248"/>
              <a:chExt cx="3019153" cy="1367823"/>
            </a:xfrm>
          </p:grpSpPr>
          <p:pic>
            <p:nvPicPr>
              <p:cNvPr id="30" name="Object 29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-1165758" y="9652390"/>
                <a:ext cx="6047619" cy="2742857"/>
              </a:xfrm>
              <a:prstGeom prst="rect">
                <a:avLst/>
              </a:prstGeom>
            </p:spPr>
          </p:pic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379940" y="10334248"/>
                <a:ext cx="3019153" cy="1367823"/>
              </a:xfrm>
              <a:prstGeom prst="rect">
                <a:avLst/>
              </a:prstGeom>
            </p:spPr>
          </p:pic>
        </p:grpSp>
      </p:grpSp>
      <p:grpSp>
        <p:nvGrpSpPr>
          <p:cNvPr id="1013" name="그룹 1013"/>
          <p:cNvGrpSpPr/>
          <p:nvPr/>
        </p:nvGrpSpPr>
        <p:grpSpPr>
          <a:xfrm>
            <a:off x="7538766" y="-457699"/>
            <a:ext cx="5079995" cy="4400546"/>
            <a:chOff x="7538766" y="-457699"/>
            <a:chExt cx="5079995" cy="4400546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rot="15360000">
              <a:off x="7538766" y="-457699"/>
              <a:ext cx="5079995" cy="4400546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7693488" y="3111550"/>
            <a:ext cx="9410" cy="438988"/>
            <a:chOff x="7693488" y="3111550"/>
            <a:chExt cx="9410" cy="438988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 rot="180000">
              <a:off x="7693488" y="3111550"/>
              <a:ext cx="9410" cy="438988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3749380" y="9039029"/>
            <a:ext cx="7390476" cy="6400000"/>
            <a:chOff x="4635495" y="6633581"/>
            <a:chExt cx="7390476" cy="6400000"/>
          </a:xfrm>
        </p:grpSpPr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20220000">
              <a:off x="4635495" y="6633581"/>
              <a:ext cx="7390476" cy="6400000"/>
            </a:xfrm>
            <a:prstGeom prst="rect">
              <a:avLst/>
            </a:prstGeom>
          </p:spPr>
        </p:pic>
        <p:pic>
          <p:nvPicPr>
            <p:cNvPr id="58" name="Object 57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 rot="20220000">
              <a:off x="6529376" y="8250419"/>
              <a:ext cx="3692785" cy="3198875"/>
            </a:xfrm>
            <a:prstGeom prst="rect">
              <a:avLst/>
            </a:prstGeom>
          </p:spPr>
        </p:pic>
      </p:grpSp>
      <p:pic>
        <p:nvPicPr>
          <p:cNvPr id="60" name="Object 59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585669" y="159555"/>
            <a:ext cx="1023962" cy="4569243"/>
          </a:xfrm>
          <a:prstGeom prst="rect">
            <a:avLst/>
          </a:prstGeom>
        </p:spPr>
      </p:pic>
      <p:grpSp>
        <p:nvGrpSpPr>
          <p:cNvPr id="1018" name="그룹 1018"/>
          <p:cNvGrpSpPr/>
          <p:nvPr/>
        </p:nvGrpSpPr>
        <p:grpSpPr>
          <a:xfrm>
            <a:off x="204787" y="247373"/>
            <a:ext cx="1541605" cy="4730072"/>
            <a:chOff x="437577" y="247372"/>
            <a:chExt cx="1748181" cy="6305008"/>
          </a:xfrm>
        </p:grpSpPr>
        <p:grpSp>
          <p:nvGrpSpPr>
            <p:cNvPr id="1019" name="그룹 1019"/>
            <p:cNvGrpSpPr/>
            <p:nvPr/>
          </p:nvGrpSpPr>
          <p:grpSpPr>
            <a:xfrm>
              <a:off x="437577" y="247372"/>
              <a:ext cx="1748181" cy="6305008"/>
              <a:chOff x="437577" y="247372"/>
              <a:chExt cx="1748181" cy="6305008"/>
            </a:xfrm>
          </p:grpSpPr>
          <p:grpSp>
            <p:nvGrpSpPr>
              <p:cNvPr id="1020" name="그룹 1020"/>
              <p:cNvGrpSpPr/>
              <p:nvPr/>
            </p:nvGrpSpPr>
            <p:grpSpPr>
              <a:xfrm>
                <a:off x="437577" y="247372"/>
                <a:ext cx="1748181" cy="1954234"/>
                <a:chOff x="437577" y="247372"/>
                <a:chExt cx="1748181" cy="1954234"/>
              </a:xfrm>
            </p:grpSpPr>
            <p:pic>
              <p:nvPicPr>
                <p:cNvPr id="64" name="Object 63"/>
                <p:cNvPicPr>
                  <a:picLocks noChangeAspect="1"/>
                </p:cNvPicPr>
                <p:nvPr/>
              </p:nvPicPr>
              <p:blipFill>
                <a:blip r:embed="rId20" cstate="print"/>
                <a:stretch>
                  <a:fillRect/>
                </a:stretch>
              </p:blipFill>
              <p:spPr>
                <a:xfrm>
                  <a:off x="437577" y="247372"/>
                  <a:ext cx="1748181" cy="1954234"/>
                </a:xfrm>
                <a:prstGeom prst="rect">
                  <a:avLst/>
                </a:prstGeom>
              </p:spPr>
            </p:pic>
          </p:grpSp>
          <p:grpSp>
            <p:nvGrpSpPr>
              <p:cNvPr id="1021" name="그룹 1021"/>
              <p:cNvGrpSpPr/>
              <p:nvPr/>
            </p:nvGrpSpPr>
            <p:grpSpPr>
              <a:xfrm>
                <a:off x="437577" y="1697631"/>
                <a:ext cx="1748181" cy="1954234"/>
                <a:chOff x="437577" y="1697631"/>
                <a:chExt cx="1748181" cy="1954234"/>
              </a:xfrm>
            </p:grpSpPr>
            <p:pic>
              <p:nvPicPr>
                <p:cNvPr id="67" name="Object 66"/>
                <p:cNvPicPr>
                  <a:picLocks noChangeAspect="1"/>
                </p:cNvPicPr>
                <p:nvPr/>
              </p:nvPicPr>
              <p:blipFill>
                <a:blip r:embed="rId20" cstate="print"/>
                <a:stretch>
                  <a:fillRect/>
                </a:stretch>
              </p:blipFill>
              <p:spPr>
                <a:xfrm>
                  <a:off x="437577" y="1697631"/>
                  <a:ext cx="1748181" cy="1954234"/>
                </a:xfrm>
                <a:prstGeom prst="rect">
                  <a:avLst/>
                </a:prstGeom>
              </p:spPr>
            </p:pic>
          </p:grpSp>
          <p:grpSp>
            <p:nvGrpSpPr>
              <p:cNvPr id="1022" name="그룹 1022"/>
              <p:cNvGrpSpPr/>
              <p:nvPr/>
            </p:nvGrpSpPr>
            <p:grpSpPr>
              <a:xfrm>
                <a:off x="437577" y="3147889"/>
                <a:ext cx="1748181" cy="1954234"/>
                <a:chOff x="437577" y="3147889"/>
                <a:chExt cx="1748181" cy="1954234"/>
              </a:xfrm>
            </p:grpSpPr>
            <p:pic>
              <p:nvPicPr>
                <p:cNvPr id="70" name="Object 69"/>
                <p:cNvPicPr>
                  <a:picLocks noChangeAspect="1"/>
                </p:cNvPicPr>
                <p:nvPr/>
              </p:nvPicPr>
              <p:blipFill>
                <a:blip r:embed="rId20" cstate="print"/>
                <a:stretch>
                  <a:fillRect/>
                </a:stretch>
              </p:blipFill>
              <p:spPr>
                <a:xfrm>
                  <a:off x="437577" y="3147889"/>
                  <a:ext cx="1748181" cy="1954234"/>
                </a:xfrm>
                <a:prstGeom prst="rect">
                  <a:avLst/>
                </a:prstGeom>
              </p:spPr>
            </p:pic>
          </p:grpSp>
          <p:grpSp>
            <p:nvGrpSpPr>
              <p:cNvPr id="1023" name="그룹 1023"/>
              <p:cNvGrpSpPr/>
              <p:nvPr/>
            </p:nvGrpSpPr>
            <p:grpSpPr>
              <a:xfrm>
                <a:off x="437577" y="4598147"/>
                <a:ext cx="1748181" cy="1954234"/>
                <a:chOff x="437577" y="4598147"/>
                <a:chExt cx="1748181" cy="1954234"/>
              </a:xfrm>
            </p:grpSpPr>
            <p:pic>
              <p:nvPicPr>
                <p:cNvPr id="73" name="Object 72"/>
                <p:cNvPicPr>
                  <a:picLocks noChangeAspect="1"/>
                </p:cNvPicPr>
                <p:nvPr/>
              </p:nvPicPr>
              <p:blipFill>
                <a:blip r:embed="rId20" cstate="print"/>
                <a:stretch>
                  <a:fillRect/>
                </a:stretch>
              </p:blipFill>
              <p:spPr>
                <a:xfrm>
                  <a:off x="437577" y="4598147"/>
                  <a:ext cx="1748181" cy="1954234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24" name="그룹 1024"/>
            <p:cNvGrpSpPr/>
            <p:nvPr/>
          </p:nvGrpSpPr>
          <p:grpSpPr>
            <a:xfrm>
              <a:off x="488272" y="430212"/>
              <a:ext cx="1646790" cy="5939329"/>
              <a:chOff x="488272" y="430212"/>
              <a:chExt cx="1646790" cy="5939329"/>
            </a:xfrm>
          </p:grpSpPr>
          <p:grpSp>
            <p:nvGrpSpPr>
              <p:cNvPr id="1025" name="그룹 1025"/>
              <p:cNvGrpSpPr/>
              <p:nvPr/>
            </p:nvGrpSpPr>
            <p:grpSpPr>
              <a:xfrm>
                <a:off x="488272" y="430212"/>
                <a:ext cx="1646790" cy="1840892"/>
                <a:chOff x="488272" y="430212"/>
                <a:chExt cx="1646790" cy="1840892"/>
              </a:xfrm>
            </p:grpSpPr>
            <p:pic>
              <p:nvPicPr>
                <p:cNvPr id="78" name="Object 77"/>
                <p:cNvPicPr>
                  <a:picLocks noChangeAspect="1"/>
                </p:cNvPicPr>
                <p:nvPr/>
              </p:nvPicPr>
              <p:blipFill>
                <a:blip r:embed="rId21" cstate="print"/>
                <a:stretch>
                  <a:fillRect/>
                </a:stretch>
              </p:blipFill>
              <p:spPr>
                <a:xfrm>
                  <a:off x="488272" y="430212"/>
                  <a:ext cx="1646790" cy="1840892"/>
                </a:xfrm>
                <a:prstGeom prst="rect">
                  <a:avLst/>
                </a:prstGeom>
              </p:spPr>
            </p:pic>
          </p:grpSp>
          <p:grpSp>
            <p:nvGrpSpPr>
              <p:cNvPr id="1026" name="그룹 1026"/>
              <p:cNvGrpSpPr/>
              <p:nvPr/>
            </p:nvGrpSpPr>
            <p:grpSpPr>
              <a:xfrm>
                <a:off x="488272" y="1796358"/>
                <a:ext cx="1646790" cy="1840892"/>
                <a:chOff x="488272" y="1796358"/>
                <a:chExt cx="1646790" cy="1840892"/>
              </a:xfrm>
            </p:grpSpPr>
            <p:pic>
              <p:nvPicPr>
                <p:cNvPr id="81" name="Object 80"/>
                <p:cNvPicPr>
                  <a:picLocks noChangeAspect="1"/>
                </p:cNvPicPr>
                <p:nvPr/>
              </p:nvPicPr>
              <p:blipFill>
                <a:blip r:embed="rId21" cstate="print"/>
                <a:stretch>
                  <a:fillRect/>
                </a:stretch>
              </p:blipFill>
              <p:spPr>
                <a:xfrm>
                  <a:off x="488272" y="1796358"/>
                  <a:ext cx="1646790" cy="1840892"/>
                </a:xfrm>
                <a:prstGeom prst="rect">
                  <a:avLst/>
                </a:prstGeom>
              </p:spPr>
            </p:pic>
          </p:grpSp>
          <p:grpSp>
            <p:nvGrpSpPr>
              <p:cNvPr id="1027" name="그룹 1027"/>
              <p:cNvGrpSpPr/>
              <p:nvPr/>
            </p:nvGrpSpPr>
            <p:grpSpPr>
              <a:xfrm>
                <a:off x="488272" y="3162503"/>
                <a:ext cx="1646790" cy="1840892"/>
                <a:chOff x="488272" y="3162503"/>
                <a:chExt cx="1646790" cy="1840892"/>
              </a:xfrm>
            </p:grpSpPr>
            <p:pic>
              <p:nvPicPr>
                <p:cNvPr id="84" name="Object 83"/>
                <p:cNvPicPr>
                  <a:picLocks noChangeAspect="1"/>
                </p:cNvPicPr>
                <p:nvPr/>
              </p:nvPicPr>
              <p:blipFill>
                <a:blip r:embed="rId21" cstate="print"/>
                <a:stretch>
                  <a:fillRect/>
                </a:stretch>
              </p:blipFill>
              <p:spPr>
                <a:xfrm>
                  <a:off x="488272" y="3162503"/>
                  <a:ext cx="1646790" cy="1840892"/>
                </a:xfrm>
                <a:prstGeom prst="rect">
                  <a:avLst/>
                </a:prstGeom>
              </p:spPr>
            </p:pic>
          </p:grpSp>
          <p:grpSp>
            <p:nvGrpSpPr>
              <p:cNvPr id="1028" name="그룹 1028"/>
              <p:cNvGrpSpPr/>
              <p:nvPr/>
            </p:nvGrpSpPr>
            <p:grpSpPr>
              <a:xfrm>
                <a:off x="488272" y="4528649"/>
                <a:ext cx="1646790" cy="1840892"/>
                <a:chOff x="488272" y="4528649"/>
                <a:chExt cx="1646790" cy="1840892"/>
              </a:xfrm>
            </p:grpSpPr>
            <p:pic>
              <p:nvPicPr>
                <p:cNvPr id="87" name="Object 86"/>
                <p:cNvPicPr>
                  <a:picLocks noChangeAspect="1"/>
                </p:cNvPicPr>
                <p:nvPr/>
              </p:nvPicPr>
              <p:blipFill>
                <a:blip r:embed="rId21" cstate="print"/>
                <a:stretch>
                  <a:fillRect/>
                </a:stretch>
              </p:blipFill>
              <p:spPr>
                <a:xfrm>
                  <a:off x="488272" y="4528649"/>
                  <a:ext cx="1646790" cy="1840892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92" name="Object 91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8332" y="2341066"/>
            <a:ext cx="2092456" cy="2772867"/>
          </a:xfrm>
          <a:prstGeom prst="rect">
            <a:avLst/>
          </a:prstGeom>
        </p:spPr>
      </p:pic>
      <p:pic>
        <p:nvPicPr>
          <p:cNvPr id="91" name="Object 90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3625" y="126006"/>
            <a:ext cx="2076561" cy="307185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9831" y="5166116"/>
            <a:ext cx="3401027" cy="5159216"/>
          </a:xfrm>
          <a:prstGeom prst="round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dirty="0" err="1">
                <a:solidFill>
                  <a:srgbClr val="007635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rPr>
              <a:t>강황쌀밥</a:t>
            </a:r>
            <a:endParaRPr lang="en-US" altLang="ko-KR" sz="4400" dirty="0">
              <a:solidFill>
                <a:srgbClr val="007635"/>
              </a:solidFill>
              <a:latin typeface="HY얕은샘물M" panose="02030600000101010101" pitchFamily="18" charset="-127"/>
              <a:ea typeface="HY얕은샘물M" panose="02030600000101010101" pitchFamily="18" charset="-127"/>
            </a:endParaRPr>
          </a:p>
          <a:p>
            <a:pPr algn="ctr"/>
            <a:r>
              <a:rPr lang="ko-KR" altLang="en-US" sz="4400" dirty="0" err="1">
                <a:solidFill>
                  <a:srgbClr val="007635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rPr>
              <a:t>맑은조개탕</a:t>
            </a:r>
            <a:endParaRPr lang="en-US" altLang="ko-KR" sz="4400" dirty="0">
              <a:solidFill>
                <a:srgbClr val="007635"/>
              </a:solidFill>
              <a:latin typeface="HY얕은샘물M" panose="02030600000101010101" pitchFamily="18" charset="-127"/>
              <a:ea typeface="HY얕은샘물M" panose="02030600000101010101" pitchFamily="18" charset="-127"/>
            </a:endParaRPr>
          </a:p>
          <a:p>
            <a:pPr algn="ctr"/>
            <a:r>
              <a:rPr lang="ko-KR" altLang="en-US" sz="4400" dirty="0">
                <a:solidFill>
                  <a:srgbClr val="007635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rPr>
              <a:t>해물볶음짬뽕</a:t>
            </a:r>
            <a:endParaRPr lang="en-US" altLang="ko-KR" sz="4400" dirty="0">
              <a:solidFill>
                <a:srgbClr val="007635"/>
              </a:solidFill>
              <a:latin typeface="HY얕은샘물M" panose="02030600000101010101" pitchFamily="18" charset="-127"/>
              <a:ea typeface="HY얕은샘물M" panose="02030600000101010101" pitchFamily="18" charset="-127"/>
            </a:endParaRPr>
          </a:p>
          <a:p>
            <a:pPr algn="ctr"/>
            <a:r>
              <a:rPr lang="ko-KR" altLang="en-US" sz="4400" spc="-150" dirty="0">
                <a:solidFill>
                  <a:srgbClr val="007635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rPr>
              <a:t>돼지고기간장불고기</a:t>
            </a:r>
            <a:endParaRPr lang="en-US" altLang="ko-KR" sz="4400" spc="-150" dirty="0">
              <a:solidFill>
                <a:srgbClr val="007635"/>
              </a:solidFill>
              <a:latin typeface="HY얕은샘물M" panose="02030600000101010101" pitchFamily="18" charset="-127"/>
              <a:ea typeface="HY얕은샘물M" panose="02030600000101010101" pitchFamily="18" charset="-127"/>
            </a:endParaRPr>
          </a:p>
          <a:p>
            <a:pPr algn="ctr"/>
            <a:r>
              <a:rPr lang="ko-KR" altLang="en-US" sz="4400" dirty="0" err="1">
                <a:solidFill>
                  <a:srgbClr val="007635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rPr>
              <a:t>해초샐러드</a:t>
            </a:r>
            <a:r>
              <a:rPr lang="en-US" altLang="ko-KR" sz="3200" dirty="0">
                <a:solidFill>
                  <a:srgbClr val="007635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rPr>
              <a:t>(</a:t>
            </a:r>
            <a:r>
              <a:rPr lang="ko-KR" altLang="en-US" sz="3200" dirty="0">
                <a:solidFill>
                  <a:srgbClr val="007635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rPr>
              <a:t>자율</a:t>
            </a:r>
            <a:r>
              <a:rPr lang="en-US" altLang="ko-KR" sz="3200" dirty="0">
                <a:solidFill>
                  <a:srgbClr val="007635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rPr>
              <a:t>)</a:t>
            </a:r>
            <a:endParaRPr lang="en-US" altLang="ko-KR" sz="4400" dirty="0">
              <a:solidFill>
                <a:srgbClr val="007635"/>
              </a:solidFill>
              <a:latin typeface="HY얕은샘물M" panose="02030600000101010101" pitchFamily="18" charset="-127"/>
              <a:ea typeface="HY얕은샘물M" panose="02030600000101010101" pitchFamily="18" charset="-127"/>
            </a:endParaRPr>
          </a:p>
          <a:p>
            <a:pPr algn="ctr"/>
            <a:r>
              <a:rPr lang="ko-KR" altLang="en-US" sz="4400" dirty="0">
                <a:solidFill>
                  <a:srgbClr val="007635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rPr>
              <a:t>배추김치</a:t>
            </a:r>
            <a:endParaRPr lang="en-US" altLang="ko-KR" sz="4400" dirty="0">
              <a:solidFill>
                <a:srgbClr val="007635"/>
              </a:solidFill>
              <a:latin typeface="HY얕은샘물M" panose="02030600000101010101" pitchFamily="18" charset="-127"/>
              <a:ea typeface="HY얕은샘물M" panose="02030600000101010101" pitchFamily="18" charset="-127"/>
            </a:endParaRPr>
          </a:p>
          <a:p>
            <a:pPr algn="ctr"/>
            <a:r>
              <a:rPr lang="ko-KR" altLang="en-US" sz="4400" dirty="0">
                <a:solidFill>
                  <a:srgbClr val="007635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rPr>
              <a:t>에이드</a:t>
            </a:r>
            <a:endParaRPr lang="en-US" altLang="ko-KR" sz="4400" dirty="0">
              <a:solidFill>
                <a:srgbClr val="007635"/>
              </a:solidFill>
              <a:latin typeface="HY얕은샘물M" panose="02030600000101010101" pitchFamily="18" charset="-127"/>
              <a:ea typeface="HY얕은샘물M" panose="02030600000101010101" pitchFamily="18" charset="-127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483593" y="12625679"/>
            <a:ext cx="5712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출처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dirty="0" err="1">
                <a:latin typeface="굴림" panose="020B0600000101010101" pitchFamily="50" charset="-127"/>
                <a:ea typeface="굴림" panose="020B0600000101010101" pitchFamily="50" charset="-127"/>
              </a:rPr>
              <a:t>미리캔버스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dirty="0" err="1">
                <a:latin typeface="굴림" panose="020B0600000101010101" pitchFamily="50" charset="-127"/>
                <a:ea typeface="굴림" panose="020B0600000101010101" pitchFamily="50" charset="-127"/>
              </a:rPr>
              <a:t>네이버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영양사도우미</a:t>
            </a: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2848" y="-76200"/>
            <a:ext cx="7156172" cy="5018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800" b="1" spc="-300" dirty="0">
                <a:solidFill>
                  <a:schemeClr val="tx2">
                    <a:lumMod val="75000"/>
                  </a:schemeClr>
                </a:solidFill>
                <a:latin typeface="HY얕은샘물M" panose="02030600000101010101" pitchFamily="18" charset="-127"/>
                <a:ea typeface="나눔고딕" panose="020D0604000000000000"/>
              </a:rPr>
              <a:t>※ </a:t>
            </a:r>
            <a:r>
              <a:rPr lang="ko-KR" altLang="en-US" sz="3200" b="1" dirty="0">
                <a:solidFill>
                  <a:schemeClr val="tx2">
                    <a:lumMod val="75000"/>
                  </a:schemeClr>
                </a:solidFill>
                <a:latin typeface="HY얕은샘물M" panose="02030600000101010101" pitchFamily="18" charset="-127"/>
                <a:ea typeface="나눔고딕" panose="020D0604000000000000"/>
              </a:rPr>
              <a:t>바다의 날</a:t>
            </a:r>
            <a:r>
              <a:rPr lang="ko-KR" altLang="en-US" sz="2800" b="1" dirty="0">
                <a:solidFill>
                  <a:schemeClr val="tx2">
                    <a:lumMod val="75000"/>
                  </a:schemeClr>
                </a:solidFill>
                <a:latin typeface="HY얕은샘물M" panose="02030600000101010101" pitchFamily="18" charset="-127"/>
                <a:ea typeface="나눔고딕" panose="020D0604000000000000"/>
              </a:rPr>
              <a:t>이란</a:t>
            </a:r>
            <a:r>
              <a:rPr lang="en-US" altLang="ko-KR" sz="2800" b="1" dirty="0">
                <a:solidFill>
                  <a:schemeClr val="tx2">
                    <a:lumMod val="75000"/>
                  </a:schemeClr>
                </a:solidFill>
                <a:latin typeface="HY얕은샘물M" panose="02030600000101010101" pitchFamily="18" charset="-127"/>
                <a:ea typeface="나눔고딕" panose="020D0604000000000000"/>
              </a:rPr>
              <a:t>?</a:t>
            </a:r>
          </a:p>
          <a:p>
            <a:pPr algn="ctr">
              <a:lnSpc>
                <a:spcPct val="150000"/>
              </a:lnSpc>
            </a:pPr>
            <a:r>
              <a:rPr lang="en-US" altLang="ko-KR" sz="2400" b="1" spc="-150" dirty="0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“</a:t>
            </a:r>
            <a:r>
              <a:rPr lang="ko-KR" altLang="en-US" sz="2400" b="1" spc="-150" dirty="0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바다 관련 산업의 중요성을 높이고</a:t>
            </a:r>
            <a:endParaRPr lang="en-US" altLang="ko-KR" sz="2400" b="1" spc="-150" dirty="0">
              <a:solidFill>
                <a:srgbClr val="0070C0"/>
              </a:solidFill>
              <a:latin typeface="HY얕은샘물M" panose="02030600000101010101" pitchFamily="18" charset="-127"/>
              <a:ea typeface="나눔고딕" panose="020D0604000000000000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spc="-150" dirty="0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국민의 해양 사상을 고취하기 위해 제정된 기념일입니다</a:t>
            </a:r>
            <a:r>
              <a:rPr lang="en-US" altLang="ko-KR" sz="2400" b="1" spc="-150" dirty="0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.”</a:t>
            </a:r>
          </a:p>
          <a:p>
            <a:pPr algn="ctr">
              <a:lnSpc>
                <a:spcPct val="150000"/>
              </a:lnSpc>
            </a:pPr>
            <a:endParaRPr lang="en-US" altLang="ko-KR" sz="300" b="1" dirty="0">
              <a:solidFill>
                <a:srgbClr val="0070C0"/>
              </a:solidFill>
              <a:latin typeface="HY얕은샘물M" panose="02030600000101010101" pitchFamily="18" charset="-127"/>
              <a:ea typeface="나눔고딕" panose="020D0604000000000000"/>
            </a:endParaRPr>
          </a:p>
          <a:p>
            <a:pPr algn="ctr">
              <a:lnSpc>
                <a:spcPct val="150000"/>
              </a:lnSpc>
            </a:pPr>
            <a:endParaRPr lang="en-US" altLang="ko-KR" sz="100" b="1" dirty="0">
              <a:solidFill>
                <a:srgbClr val="00B050"/>
              </a:solidFill>
              <a:latin typeface="HY얕은샘물M" panose="02030600000101010101" pitchFamily="18" charset="-127"/>
              <a:ea typeface="나눔고딕" panose="020D0604000000000000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800" b="1" spc="-300" dirty="0">
                <a:solidFill>
                  <a:schemeClr val="tx2">
                    <a:lumMod val="75000"/>
                  </a:schemeClr>
                </a:solidFill>
                <a:latin typeface="HY얕은샘물M" panose="02030600000101010101" pitchFamily="18" charset="-127"/>
                <a:ea typeface="나눔고딕" panose="020D0604000000000000"/>
              </a:rPr>
              <a:t>※ </a:t>
            </a:r>
            <a:r>
              <a:rPr lang="en-US" altLang="ko-KR" sz="3200" b="1" dirty="0">
                <a:solidFill>
                  <a:schemeClr val="tx2">
                    <a:lumMod val="75000"/>
                  </a:schemeClr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5</a:t>
            </a:r>
            <a:r>
              <a:rPr lang="ko-KR" altLang="en-US" sz="3200" b="1" dirty="0">
                <a:solidFill>
                  <a:schemeClr val="tx2">
                    <a:lumMod val="75000"/>
                  </a:schemeClr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월 </a:t>
            </a:r>
            <a:r>
              <a:rPr lang="en-US" altLang="ko-KR" sz="3200" b="1" dirty="0">
                <a:solidFill>
                  <a:schemeClr val="tx2">
                    <a:lumMod val="75000"/>
                  </a:schemeClr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31</a:t>
            </a:r>
            <a:r>
              <a:rPr lang="ko-KR" altLang="en-US" sz="3200" b="1" dirty="0">
                <a:solidFill>
                  <a:schemeClr val="tx2">
                    <a:lumMod val="75000"/>
                  </a:schemeClr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일</a:t>
            </a:r>
            <a:r>
              <a:rPr lang="ko-KR" altLang="en-US" sz="2800" b="1" dirty="0">
                <a:solidFill>
                  <a:schemeClr val="tx2">
                    <a:lumMod val="75000"/>
                  </a:schemeClr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로</a:t>
            </a:r>
            <a:r>
              <a:rPr lang="ko-KR" altLang="en-US" sz="3200" b="1" dirty="0">
                <a:solidFill>
                  <a:schemeClr val="tx2">
                    <a:lumMod val="75000"/>
                  </a:schemeClr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 </a:t>
            </a:r>
            <a:r>
              <a:rPr lang="ko-KR" altLang="en-US" sz="2800" b="1" dirty="0">
                <a:solidFill>
                  <a:schemeClr val="tx2">
                    <a:lumMod val="75000"/>
                  </a:schemeClr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지정한 이유는</a:t>
            </a:r>
            <a:r>
              <a:rPr lang="en-US" altLang="ko-KR" sz="2800" b="1" dirty="0">
                <a:solidFill>
                  <a:schemeClr val="tx2">
                    <a:lumMod val="75000"/>
                  </a:schemeClr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?</a:t>
            </a:r>
          </a:p>
          <a:p>
            <a:pPr algn="ctr">
              <a:lnSpc>
                <a:spcPct val="150000"/>
              </a:lnSpc>
            </a:pPr>
            <a:r>
              <a:rPr lang="en-US" altLang="ko-KR" sz="2400" b="1" dirty="0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“</a:t>
            </a:r>
            <a:r>
              <a:rPr lang="ko-KR" altLang="en-US" sz="2400" b="1" dirty="0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통일신라시대 </a:t>
            </a:r>
            <a:r>
              <a:rPr lang="ko-KR" altLang="en-US" sz="2800" b="1" dirty="0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장보고대사</a:t>
            </a:r>
            <a:r>
              <a:rPr lang="ko-KR" altLang="en-US" sz="2400" b="1" dirty="0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가 </a:t>
            </a:r>
            <a:r>
              <a:rPr lang="ko-KR" altLang="en-US" sz="2800" b="1" dirty="0" err="1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청해진을</a:t>
            </a:r>
            <a:r>
              <a:rPr lang="ko-KR" altLang="en-US" sz="2800" b="1" dirty="0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 설치한 날</a:t>
            </a:r>
            <a:r>
              <a:rPr lang="ko-KR" altLang="en-US" sz="2400" b="1" dirty="0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을 기념하기 위해서입니다</a:t>
            </a:r>
            <a:r>
              <a:rPr lang="en-US" altLang="ko-KR" sz="2400" b="1" dirty="0">
                <a:solidFill>
                  <a:srgbClr val="0070C0"/>
                </a:solidFill>
                <a:latin typeface="HY얕은샘물M" panose="02030600000101010101" pitchFamily="18" charset="-127"/>
                <a:ea typeface="나눔고딕" panose="020D0604000000000000"/>
              </a:rPr>
              <a:t>.”</a:t>
            </a:r>
          </a:p>
          <a:p>
            <a:pPr algn="ctr">
              <a:lnSpc>
                <a:spcPct val="150000"/>
              </a:lnSpc>
            </a:pPr>
            <a:r>
              <a:rPr lang="en-US" altLang="ko-KR" sz="2000" b="1" spc="-300" dirty="0">
                <a:solidFill>
                  <a:srgbClr val="00502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000" b="1" spc="-300" dirty="0">
                <a:solidFill>
                  <a:srgbClr val="00502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청해진</a:t>
            </a:r>
            <a:r>
              <a:rPr lang="en-US" altLang="ko-KR" sz="2000" b="1" spc="-300" dirty="0">
                <a:solidFill>
                  <a:srgbClr val="00502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b="1" spc="-300" dirty="0">
                <a:solidFill>
                  <a:srgbClr val="00502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통일신라 장보고가 해상권을 장악하고 중국</a:t>
            </a:r>
            <a:r>
              <a:rPr lang="en-US" altLang="ko-KR" sz="2000" b="1" spc="-300" dirty="0">
                <a:solidFill>
                  <a:srgbClr val="00502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000" b="1" spc="-300" dirty="0">
                <a:solidFill>
                  <a:srgbClr val="00502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일본과 무역하던 곳</a:t>
            </a:r>
            <a:endParaRPr lang="en-US" altLang="ko-KR" sz="2000" b="1" spc="-300" dirty="0">
              <a:solidFill>
                <a:srgbClr val="00502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341021" y="5248314"/>
            <a:ext cx="4296312" cy="646986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err="1">
                <a:latin typeface="휴먼편지체" panose="02030504000101010101" pitchFamily="18" charset="-127"/>
                <a:ea typeface="휴먼편지체" panose="02030504000101010101" pitchFamily="18" charset="-127"/>
              </a:rPr>
              <a:t>바닷</a:t>
            </a:r>
            <a:r>
              <a:rPr lang="ko-KR" altLang="en-US" sz="3200" b="1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 속 </a:t>
            </a:r>
            <a:r>
              <a:rPr lang="ko-KR" altLang="en-US" sz="3200" b="1" dirty="0" err="1">
                <a:latin typeface="휴먼편지체" panose="02030504000101010101" pitchFamily="18" charset="-127"/>
                <a:ea typeface="휴먼편지체" panose="02030504000101010101" pitchFamily="18" charset="-127"/>
              </a:rPr>
              <a:t>연체류</a:t>
            </a:r>
            <a:r>
              <a:rPr lang="ko-KR" altLang="en-US" sz="3200" b="1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 구분법</a:t>
            </a:r>
            <a:endParaRPr lang="en-US" altLang="ko-KR" sz="3200" b="1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grpSp>
        <p:nvGrpSpPr>
          <p:cNvPr id="1010" name="그룹 1010"/>
          <p:cNvGrpSpPr/>
          <p:nvPr/>
        </p:nvGrpSpPr>
        <p:grpSpPr>
          <a:xfrm rot="406080">
            <a:off x="-2101550" y="8509142"/>
            <a:ext cx="8506058" cy="6270644"/>
            <a:chOff x="298035" y="5609477"/>
            <a:chExt cx="10485715" cy="8323811"/>
          </a:xfrm>
        </p:grpSpPr>
        <p:grpSp>
          <p:nvGrpSpPr>
            <p:cNvPr id="1011" name="그룹 1011"/>
            <p:cNvGrpSpPr/>
            <p:nvPr/>
          </p:nvGrpSpPr>
          <p:grpSpPr>
            <a:xfrm>
              <a:off x="2900705" y="7714010"/>
              <a:ext cx="5241198" cy="4160158"/>
              <a:chOff x="2900705" y="7714010"/>
              <a:chExt cx="5241198" cy="4160158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 rot="-1800000">
                <a:off x="242451" y="5640289"/>
                <a:ext cx="10485714" cy="8323810"/>
              </a:xfrm>
              <a:prstGeom prst="rect">
                <a:avLst/>
              </a:prstGeom>
            </p:spPr>
          </p:pic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 rot="-1800000">
                <a:off x="2900705" y="7714010"/>
                <a:ext cx="5241198" cy="4160158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298035" y="5609477"/>
              <a:ext cx="10485715" cy="8323811"/>
              <a:chOff x="298035" y="5609477"/>
              <a:chExt cx="10485715" cy="8323811"/>
            </a:xfrm>
          </p:grpSpPr>
          <p:pic>
            <p:nvPicPr>
              <p:cNvPr id="40" name="Object 39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 rot="19800000">
                <a:off x="298035" y="5609477"/>
                <a:ext cx="10485715" cy="8323811"/>
              </a:xfrm>
              <a:prstGeom prst="rect">
                <a:avLst/>
              </a:prstGeom>
            </p:spPr>
          </p:pic>
          <p:pic>
            <p:nvPicPr>
              <p:cNvPr id="41" name="Object 40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 rot="19800000">
                <a:off x="2900705" y="7714010"/>
                <a:ext cx="5241198" cy="4160159"/>
              </a:xfrm>
              <a:prstGeom prst="rect">
                <a:avLst/>
              </a:prstGeom>
            </p:spPr>
          </p:pic>
        </p:grpSp>
      </p:grp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118341"/>
              </p:ext>
            </p:extLst>
          </p:nvPr>
        </p:nvGraphicFramePr>
        <p:xfrm>
          <a:off x="3730583" y="6019752"/>
          <a:ext cx="5395130" cy="414866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002023">
                  <a:extLst>
                    <a:ext uri="{9D8B030D-6E8A-4147-A177-3AD203B41FA5}">
                      <a16:colId xmlns:a16="http://schemas.microsoft.com/office/drawing/2014/main" val="795562583"/>
                    </a:ext>
                  </a:extLst>
                </a:gridCol>
                <a:gridCol w="1110981">
                  <a:extLst>
                    <a:ext uri="{9D8B030D-6E8A-4147-A177-3AD203B41FA5}">
                      <a16:colId xmlns:a16="http://schemas.microsoft.com/office/drawing/2014/main" val="4157256680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91629139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1039679123"/>
                    </a:ext>
                  </a:extLst>
                </a:gridCol>
                <a:gridCol w="996126">
                  <a:extLst>
                    <a:ext uri="{9D8B030D-6E8A-4147-A177-3AD203B41FA5}">
                      <a16:colId xmlns:a16="http://schemas.microsoft.com/office/drawing/2014/main" val="3140401840"/>
                    </a:ext>
                  </a:extLst>
                </a:gridCol>
              </a:tblGrid>
              <a:tr h="9460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문어</a:t>
                      </a:r>
                      <a:endParaRPr lang="ko-KR" altLang="en-US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오징어</a:t>
                      </a:r>
                      <a:endParaRPr lang="ko-KR" altLang="en-US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낙지</a:t>
                      </a:r>
                      <a:endParaRPr lang="ko-KR" altLang="en-US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주꾸미</a:t>
                      </a:r>
                      <a:endParaRPr lang="ko-KR" altLang="en-US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3676185"/>
                  </a:ext>
                </a:extLst>
              </a:tr>
              <a:tr h="9460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다리</a:t>
                      </a:r>
                      <a:endParaRPr lang="en-US" altLang="ko-KR" sz="2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갯수</a:t>
                      </a:r>
                      <a:endParaRPr lang="ko-KR" altLang="en-US" sz="2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8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개</a:t>
                      </a:r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(4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쌍</a:t>
                      </a:r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) </a:t>
                      </a:r>
                      <a:endParaRPr lang="ko-KR" altLang="en-US" sz="2000" b="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10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개</a:t>
                      </a:r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(5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쌍</a:t>
                      </a:r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)</a:t>
                      </a:r>
                      <a:endParaRPr lang="ko-KR" altLang="en-US" sz="2000" b="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8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개</a:t>
                      </a:r>
                      <a:endParaRPr lang="ko-KR" altLang="en-US" sz="2000" b="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8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개</a:t>
                      </a:r>
                      <a:endParaRPr lang="ko-KR" altLang="en-US" sz="2000" b="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78306191"/>
                  </a:ext>
                </a:extLst>
              </a:tr>
              <a:tr h="9460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머리와 몸통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ko-KR" sz="2000" kern="1200" dirty="0">
                          <a:effectLst/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○ 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둥근 머리</a:t>
                      </a:r>
                      <a:endParaRPr lang="ko-KR" altLang="en-US" sz="2000" b="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ko-KR" sz="2000" kern="1200" dirty="0">
                          <a:effectLst/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△</a:t>
                      </a:r>
                      <a:r>
                        <a:rPr lang="ko-KR" altLang="en-US" sz="2000" kern="1200" dirty="0">
                          <a:effectLst/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머리</a:t>
                      </a:r>
                      <a:endParaRPr lang="en-US" altLang="ko-KR" sz="2000" kern="1200" dirty="0">
                        <a:effectLst/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kern="1200" dirty="0">
                          <a:effectLst/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+</a:t>
                      </a:r>
                      <a:r>
                        <a:rPr lang="ko-KR" altLang="en-US" sz="2000" kern="1200" dirty="0">
                          <a:effectLst/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원통형 몸통</a:t>
                      </a:r>
                      <a:endParaRPr lang="ko-KR" altLang="en-US" sz="2000" b="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2000" kern="1200" dirty="0">
                          <a:effectLst/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○ 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둥근 머리</a:t>
                      </a:r>
                    </a:p>
                    <a:p>
                      <a:pPr algn="ctr" latinLnBrk="1"/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+</a:t>
                      </a:r>
                      <a:r>
                        <a:rPr lang="ko-KR" altLang="en-US" sz="2000" dirty="0" err="1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몸통대비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 </a:t>
                      </a:r>
                      <a:r>
                        <a:rPr lang="ko-KR" altLang="en-US" sz="2000" dirty="0" err="1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긴다리</a:t>
                      </a:r>
                      <a:endParaRPr lang="ko-KR" altLang="en-US" sz="2000" b="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2000" kern="1200" dirty="0">
                          <a:effectLst/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○ 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둥근 머리</a:t>
                      </a:r>
                    </a:p>
                    <a:p>
                      <a:pPr algn="ctr" latinLnBrk="1"/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+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작은</a:t>
                      </a:r>
                      <a:endParaRPr lang="en-US" altLang="ko-KR" sz="200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 크기</a:t>
                      </a:r>
                      <a:endParaRPr lang="ko-KR" altLang="en-US" sz="2000" b="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9627108"/>
                  </a:ext>
                </a:extLst>
              </a:tr>
              <a:tr h="9460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제철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spc="-15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11</a:t>
                      </a:r>
                      <a:r>
                        <a:rPr lang="ko-KR" altLang="en-US" sz="2000" spc="-15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월</a:t>
                      </a:r>
                      <a:r>
                        <a:rPr lang="en-US" altLang="ko-KR" sz="2000" spc="-15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~4</a:t>
                      </a:r>
                      <a:r>
                        <a:rPr lang="ko-KR" altLang="en-US" sz="2000" spc="-15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월</a:t>
                      </a:r>
                      <a:endParaRPr lang="ko-KR" altLang="en-US" sz="2000" b="0" spc="-15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11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월</a:t>
                      </a:r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~4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월</a:t>
                      </a:r>
                      <a:endParaRPr lang="ko-KR" altLang="en-US" sz="2000" b="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9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월</a:t>
                      </a:r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~2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월</a:t>
                      </a:r>
                      <a:endParaRPr lang="ko-KR" altLang="en-US" sz="2000" b="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3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월</a:t>
                      </a:r>
                      <a:r>
                        <a:rPr lang="en-US" altLang="ko-KR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~5</a:t>
                      </a:r>
                      <a:r>
                        <a:rPr lang="ko-KR" altLang="en-US" sz="2000" dirty="0">
                          <a:latin typeface="휴먼편지체" panose="02030504000101010101" pitchFamily="18" charset="-127"/>
                          <a:ea typeface="휴먼편지체" panose="02030504000101010101" pitchFamily="18" charset="-127"/>
                        </a:rPr>
                        <a:t>월</a:t>
                      </a:r>
                      <a:endParaRPr lang="ko-KR" altLang="en-US" sz="2000" b="0" dirty="0">
                        <a:latin typeface="휴먼편지체" panose="02030504000101010101" pitchFamily="18" charset="-127"/>
                        <a:ea typeface="휴먼편지체" panose="02030504000101010101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34593660"/>
                  </a:ext>
                </a:extLst>
              </a:tr>
            </a:tbl>
          </a:graphicData>
        </a:graphic>
      </p:graphicFrame>
      <p:grpSp>
        <p:nvGrpSpPr>
          <p:cNvPr id="1015" name="그룹 1015"/>
          <p:cNvGrpSpPr/>
          <p:nvPr/>
        </p:nvGrpSpPr>
        <p:grpSpPr>
          <a:xfrm>
            <a:off x="3878947" y="10325645"/>
            <a:ext cx="1985205" cy="1046431"/>
            <a:chOff x="5422039" y="7031009"/>
            <a:chExt cx="2356960" cy="1250229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5495374" y="7107860"/>
              <a:ext cx="2241690" cy="1096527"/>
              <a:chOff x="5495374" y="7107860"/>
              <a:chExt cx="2241690" cy="1096527"/>
            </a:xfrm>
          </p:grpSpPr>
          <p:pic>
            <p:nvPicPr>
              <p:cNvPr id="52" name="Object 51"/>
              <p:cNvPicPr>
                <a:picLocks noChangeAspect="1"/>
              </p:cNvPicPr>
              <p:nvPr/>
            </p:nvPicPr>
            <p:blipFill>
              <a:blip r:embed="rId26" cstate="print"/>
              <a:stretch>
                <a:fillRect/>
              </a:stretch>
            </p:blipFill>
            <p:spPr>
              <a:xfrm rot="240000">
                <a:off x="5495374" y="7107860"/>
                <a:ext cx="2241690" cy="1096527"/>
              </a:xfrm>
              <a:prstGeom prst="rect">
                <a:avLst/>
              </a:prstGeom>
            </p:spPr>
          </p:pic>
        </p:grpSp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 rot="-60000">
              <a:off x="5370963" y="7298185"/>
              <a:ext cx="2304762" cy="67619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156" y="1638"/>
            <a:ext cx="9247619" cy="13104762"/>
            <a:chOff x="130460" y="3276600"/>
            <a:chExt cx="9247619" cy="131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0460" y="3276600"/>
              <a:ext cx="9247619" cy="13104762"/>
            </a:xfrm>
            <a:prstGeom prst="rect">
              <a:avLst/>
            </a:prstGeom>
          </p:spPr>
        </p:pic>
      </p:grpSp>
      <p:sp>
        <p:nvSpPr>
          <p:cNvPr id="17" name="직사각형 16"/>
          <p:cNvSpPr/>
          <p:nvPr/>
        </p:nvSpPr>
        <p:spPr>
          <a:xfrm>
            <a:off x="342635" y="5142573"/>
            <a:ext cx="8625152" cy="7421995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03" name="그룹 1003"/>
          <p:cNvGrpSpPr/>
          <p:nvPr/>
        </p:nvGrpSpPr>
        <p:grpSpPr>
          <a:xfrm>
            <a:off x="5223628" y="266634"/>
            <a:ext cx="4013304" cy="4484814"/>
            <a:chOff x="5550923" y="49639"/>
            <a:chExt cx="4075042" cy="513391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50923" y="49639"/>
              <a:ext cx="4075042" cy="513391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796836" y="3101364"/>
            <a:ext cx="196302" cy="238777"/>
            <a:chOff x="4656119" y="5816037"/>
            <a:chExt cx="196302" cy="23877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5780000">
              <a:off x="4656119" y="5816037"/>
              <a:ext cx="196302" cy="23877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4353068" y="2077477"/>
            <a:ext cx="506897" cy="668386"/>
            <a:chOff x="5683055" y="3977986"/>
            <a:chExt cx="506897" cy="66838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4560000">
              <a:off x="5683055" y="3977986"/>
              <a:ext cx="506897" cy="668386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5441124" y="4233579"/>
            <a:ext cx="152239" cy="162337"/>
            <a:chOff x="5839626" y="5529719"/>
            <a:chExt cx="152239" cy="162337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1860000">
              <a:off x="5839626" y="5529719"/>
              <a:ext cx="152239" cy="162337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8849536" y="636019"/>
            <a:ext cx="553990" cy="590735"/>
            <a:chOff x="8849536" y="636019"/>
            <a:chExt cx="553990" cy="590735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12840000">
              <a:off x="8849536" y="636019"/>
              <a:ext cx="553990" cy="590735"/>
            </a:xfrm>
            <a:prstGeom prst="rect">
              <a:avLst/>
            </a:prstGeom>
          </p:spPr>
        </p:pic>
      </p:grpSp>
      <p:pic>
        <p:nvPicPr>
          <p:cNvPr id="44" name="Object 4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2635" y="932958"/>
            <a:ext cx="3748352" cy="791001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446284" y="1801834"/>
            <a:ext cx="5321103" cy="2662376"/>
            <a:chOff x="1212940" y="881748"/>
            <a:chExt cx="4337983" cy="2028007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12940" y="881748"/>
              <a:ext cx="4337983" cy="2028007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549980" y="932957"/>
            <a:ext cx="1346220" cy="103391"/>
            <a:chOff x="1102332" y="1895756"/>
            <a:chExt cx="1206450" cy="29812"/>
          </a:xfrm>
        </p:grpSpPr>
        <p:grpSp>
          <p:nvGrpSpPr>
            <p:cNvPr id="1017" name="그룹 1017"/>
            <p:cNvGrpSpPr/>
            <p:nvPr/>
          </p:nvGrpSpPr>
          <p:grpSpPr>
            <a:xfrm>
              <a:off x="1102332" y="1895756"/>
              <a:ext cx="29812" cy="29812"/>
              <a:chOff x="1102332" y="1895756"/>
              <a:chExt cx="29812" cy="29812"/>
            </a:xfrm>
          </p:grpSpPr>
          <p:pic>
            <p:nvPicPr>
              <p:cNvPr id="50" name="Object 49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102332" y="1895756"/>
                <a:ext cx="29812" cy="29812"/>
              </a:xfrm>
              <a:prstGeom prst="rect">
                <a:avLst/>
              </a:prstGeom>
            </p:spPr>
          </p:pic>
        </p:grpSp>
        <p:grpSp>
          <p:nvGrpSpPr>
            <p:cNvPr id="1018" name="그룹 1018"/>
            <p:cNvGrpSpPr/>
            <p:nvPr/>
          </p:nvGrpSpPr>
          <p:grpSpPr>
            <a:xfrm>
              <a:off x="1502072" y="1895756"/>
              <a:ext cx="29812" cy="29812"/>
              <a:chOff x="1502072" y="1895756"/>
              <a:chExt cx="29812" cy="29812"/>
            </a:xfrm>
          </p:grpSpPr>
          <p:pic>
            <p:nvPicPr>
              <p:cNvPr id="53" name="Object 52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502072" y="1895756"/>
                <a:ext cx="29812" cy="29812"/>
              </a:xfrm>
              <a:prstGeom prst="rect">
                <a:avLst/>
              </a:prstGeom>
            </p:spPr>
          </p:pic>
        </p:grpSp>
        <p:grpSp>
          <p:nvGrpSpPr>
            <p:cNvPr id="1019" name="그룹 1019"/>
            <p:cNvGrpSpPr/>
            <p:nvPr/>
          </p:nvGrpSpPr>
          <p:grpSpPr>
            <a:xfrm>
              <a:off x="1890521" y="1895756"/>
              <a:ext cx="29812" cy="29812"/>
              <a:chOff x="1890521" y="1895756"/>
              <a:chExt cx="29812" cy="29812"/>
            </a:xfrm>
          </p:grpSpPr>
          <p:pic>
            <p:nvPicPr>
              <p:cNvPr id="56" name="Object 55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890521" y="1895756"/>
                <a:ext cx="29812" cy="29812"/>
              </a:xfrm>
              <a:prstGeom prst="rect">
                <a:avLst/>
              </a:prstGeom>
            </p:spPr>
          </p:pic>
        </p:grpSp>
        <p:grpSp>
          <p:nvGrpSpPr>
            <p:cNvPr id="1020" name="그룹 1020"/>
            <p:cNvGrpSpPr/>
            <p:nvPr/>
          </p:nvGrpSpPr>
          <p:grpSpPr>
            <a:xfrm>
              <a:off x="2278969" y="1895756"/>
              <a:ext cx="29812" cy="29812"/>
              <a:chOff x="2278969" y="1895756"/>
              <a:chExt cx="29812" cy="29812"/>
            </a:xfrm>
          </p:grpSpPr>
          <p:pic>
            <p:nvPicPr>
              <p:cNvPr id="59" name="Object 58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2278969" y="1895756"/>
                <a:ext cx="29812" cy="29812"/>
              </a:xfrm>
              <a:prstGeom prst="rect">
                <a:avLst/>
              </a:prstGeom>
            </p:spPr>
          </p:pic>
        </p:grpSp>
      </p:grpSp>
      <p:sp>
        <p:nvSpPr>
          <p:cNvPr id="2" name="TextBox 1"/>
          <p:cNvSpPr txBox="1"/>
          <p:nvPr/>
        </p:nvSpPr>
        <p:spPr>
          <a:xfrm>
            <a:off x="27934" y="11437203"/>
            <a:ext cx="90922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5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월 </a:t>
            </a: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15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일</a:t>
            </a: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스승의 날에는 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algn="ctr"/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선생님들의 배움과 사랑에 대해 감사한 마음을 표현해 봅시다</a:t>
            </a: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  <a:endParaRPr lang="ko-KR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674690" y="12666207"/>
            <a:ext cx="44850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▶출처</a:t>
            </a:r>
            <a:r>
              <a:rPr lang="en-US" altLang="ko-KR" sz="1600" dirty="0">
                <a:solidFill>
                  <a:schemeClr val="accent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600" dirty="0" err="1">
                <a:solidFill>
                  <a:schemeClr val="accent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미리캔버스</a:t>
            </a:r>
            <a:r>
              <a:rPr lang="en-US" altLang="ko-KR" sz="1600" dirty="0">
                <a:solidFill>
                  <a:schemeClr val="accent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영양사도우미</a:t>
            </a:r>
            <a:r>
              <a:rPr lang="en-US" altLang="ko-KR" sz="1600" dirty="0">
                <a:solidFill>
                  <a:schemeClr val="accent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네이버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3539" y="5999410"/>
            <a:ext cx="37483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600" b="1" dirty="0" err="1">
                <a:solidFill>
                  <a:schemeClr val="accent2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꽃비빔밥</a:t>
            </a:r>
            <a:endParaRPr lang="en-US" altLang="ko-KR" sz="2600" b="1" dirty="0">
              <a:solidFill>
                <a:schemeClr val="accent2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600" b="1" dirty="0">
                <a:solidFill>
                  <a:schemeClr val="accent2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팽이버섯된장국</a:t>
            </a:r>
            <a:endParaRPr lang="en-US" altLang="ko-KR" sz="2600" b="1" dirty="0">
              <a:solidFill>
                <a:schemeClr val="accent2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600" b="1" dirty="0">
                <a:solidFill>
                  <a:schemeClr val="accent2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후라이드치킨</a:t>
            </a:r>
            <a:r>
              <a:rPr lang="en-US" altLang="ko-KR" sz="2600" b="1" dirty="0">
                <a:solidFill>
                  <a:schemeClr val="accent2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/</a:t>
            </a:r>
            <a:r>
              <a:rPr lang="ko-KR" altLang="en-US" sz="2600" b="1" dirty="0" err="1">
                <a:solidFill>
                  <a:schemeClr val="accent2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양파샐러드</a:t>
            </a:r>
            <a:endParaRPr lang="en-US" altLang="ko-KR" sz="2600" b="1" dirty="0">
              <a:solidFill>
                <a:schemeClr val="accent2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600" b="1" dirty="0">
                <a:solidFill>
                  <a:schemeClr val="accent2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깍두기</a:t>
            </a:r>
            <a:endParaRPr lang="en-US" altLang="ko-KR" sz="2600" b="1" dirty="0">
              <a:solidFill>
                <a:schemeClr val="accent2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600" b="1" dirty="0" err="1">
                <a:solidFill>
                  <a:schemeClr val="accent2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삼색꿀떡</a:t>
            </a:r>
            <a:endParaRPr lang="en-US" altLang="ko-KR" sz="2600" b="1" dirty="0">
              <a:solidFill>
                <a:schemeClr val="accent2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600" b="1">
                <a:solidFill>
                  <a:schemeClr val="accent2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비타민음료</a:t>
            </a:r>
            <a:endParaRPr lang="en-US" altLang="ko-KR" sz="2600" b="1" dirty="0">
              <a:solidFill>
                <a:schemeClr val="accent2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b="1" dirty="0">
                <a:solidFill>
                  <a:schemeClr val="accent2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(ps. </a:t>
            </a:r>
            <a:r>
              <a:rPr lang="ko-KR" altLang="en-US" b="1" dirty="0">
                <a:solidFill>
                  <a:schemeClr val="accent2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꽃은 식용 꽃입니다♥</a:t>
            </a:r>
            <a:endParaRPr lang="en-US" altLang="ko-KR" b="1" dirty="0">
              <a:solidFill>
                <a:schemeClr val="accent2">
                  <a:lumMod val="7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accent2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꽃 알레르기가 있는 분은 섭취 주의</a:t>
            </a:r>
            <a:r>
              <a:rPr lang="en-US" altLang="ko-KR" b="1" dirty="0">
                <a:solidFill>
                  <a:schemeClr val="accent2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!!)</a:t>
            </a:r>
          </a:p>
        </p:txBody>
      </p:sp>
      <p:grpSp>
        <p:nvGrpSpPr>
          <p:cNvPr id="72" name="그룹 71"/>
          <p:cNvGrpSpPr/>
          <p:nvPr/>
        </p:nvGrpSpPr>
        <p:grpSpPr>
          <a:xfrm>
            <a:off x="3938587" y="4973685"/>
            <a:ext cx="5496301" cy="6502898"/>
            <a:chOff x="623223" y="854900"/>
            <a:chExt cx="3217927" cy="3217429"/>
          </a:xfrm>
        </p:grpSpPr>
        <p:pic>
          <p:nvPicPr>
            <p:cNvPr id="73" name="Object 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23223" y="854900"/>
              <a:ext cx="3217927" cy="3217429"/>
            </a:xfrm>
            <a:prstGeom prst="rect">
              <a:avLst/>
            </a:prstGeom>
          </p:spPr>
        </p:pic>
      </p:grpSp>
      <p:sp>
        <p:nvSpPr>
          <p:cNvPr id="23" name="타원 22"/>
          <p:cNvSpPr/>
          <p:nvPr/>
        </p:nvSpPr>
        <p:spPr>
          <a:xfrm>
            <a:off x="4220936" y="6511060"/>
            <a:ext cx="4746852" cy="37036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600" b="1" dirty="0">
                <a:solidFill>
                  <a:srgbClr val="007635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보기 좋은 꽃이</a:t>
            </a:r>
            <a:endParaRPr lang="en-US" altLang="ko-KR" sz="2600" b="1" dirty="0">
              <a:solidFill>
                <a:srgbClr val="007635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2600" b="1" dirty="0">
                <a:solidFill>
                  <a:srgbClr val="007635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먹기도 좋다</a:t>
            </a:r>
            <a:r>
              <a:rPr lang="en-US" altLang="ko-KR" sz="2600" b="1" dirty="0">
                <a:solidFill>
                  <a:srgbClr val="007635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!!</a:t>
            </a:r>
          </a:p>
          <a:p>
            <a:pPr algn="ctr"/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식용 꽃에는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폴리페놀</a:t>
            </a: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2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플라보노이드가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풍부해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2600" b="1" dirty="0">
                <a:solidFill>
                  <a:schemeClr val="accent2">
                    <a:lumMod val="50000"/>
                  </a:schemeClr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피부미용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과 </a:t>
            </a:r>
            <a:r>
              <a:rPr lang="ko-KR" altLang="en-US" sz="2600" b="1" dirty="0">
                <a:solidFill>
                  <a:srgbClr val="00B0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건강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에 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도움을 줘요</a:t>
            </a: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  <a:p>
            <a:pPr algn="ctr"/>
            <a:r>
              <a:rPr lang="ko-KR" altLang="en-US" sz="2600" b="1" dirty="0">
                <a:solidFill>
                  <a:srgbClr val="FF7C8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향긋한 꽃 향기를 먹어봐요</a:t>
            </a:r>
            <a:r>
              <a:rPr lang="en-US" altLang="ko-KR" sz="2600" b="1" dirty="0">
                <a:solidFill>
                  <a:srgbClr val="FF7C8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-660000">
            <a:off x="-256654" y="-550981"/>
            <a:ext cx="7914286" cy="5247619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6698526" y="9468851"/>
            <a:ext cx="760207" cy="959857"/>
            <a:chOff x="6698526" y="9468851"/>
            <a:chExt cx="760207" cy="959857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98526" y="9468851"/>
              <a:ext cx="760207" cy="959857"/>
            </a:xfrm>
            <a:prstGeom prst="rect">
              <a:avLst/>
            </a:prstGeom>
          </p:spPr>
        </p:pic>
      </p:grp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31" y="3229877"/>
            <a:ext cx="4917577" cy="33886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660000">
            <a:off x="55177" y="1131983"/>
            <a:ext cx="10000000" cy="2704762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-271653" y="11439096"/>
            <a:ext cx="10081512" cy="2121829"/>
            <a:chOff x="-271653" y="11439096"/>
            <a:chExt cx="10081512" cy="2121829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660000">
              <a:off x="-271653" y="11439096"/>
              <a:ext cx="10081512" cy="212182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048563" y="9533735"/>
            <a:ext cx="4074023" cy="3438145"/>
            <a:chOff x="4770623" y="8234769"/>
            <a:chExt cx="5391111" cy="443418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770623" y="8234769"/>
              <a:ext cx="5391111" cy="4434188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4769103" y="3381248"/>
            <a:ext cx="4114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>
                <a:solidFill>
                  <a:schemeClr val="accent4">
                    <a:lumMod val="50000"/>
                  </a:schemeClr>
                </a:solidFill>
                <a:latin typeface="휴먼옛체" panose="02030504000101010101" pitchFamily="18" charset="-127"/>
                <a:ea typeface="휴먼옛체" panose="02030504000101010101" pitchFamily="18" charset="-127"/>
                <a:cs typeface="함초롬돋움" panose="020B0604000101010101" pitchFamily="50" charset="-127"/>
              </a:rPr>
              <a:t>투움바파스타</a:t>
            </a:r>
            <a:endParaRPr lang="en-US" altLang="ko-KR" sz="2800" b="1">
              <a:solidFill>
                <a:schemeClr val="accent4">
                  <a:lumMod val="50000"/>
                </a:schemeClr>
              </a:solidFill>
              <a:latin typeface="휴먼옛체" panose="02030504000101010101" pitchFamily="18" charset="-127"/>
              <a:ea typeface="휴먼옛체" panose="02030504000101010101" pitchFamily="18" charset="-127"/>
              <a:cs typeface="함초롬돋움" panose="020B0604000101010101" pitchFamily="50" charset="-127"/>
            </a:endParaRPr>
          </a:p>
          <a:p>
            <a:pPr algn="ctr"/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휴먼옛체" panose="02030504000101010101" pitchFamily="18" charset="-127"/>
                <a:ea typeface="휴먼옛체" panose="02030504000101010101" pitchFamily="18" charset="-127"/>
                <a:cs typeface="함초롬돋움" panose="020B0604000101010101" pitchFamily="50" charset="-127"/>
              </a:rPr>
              <a:t>나시고렝</a:t>
            </a:r>
            <a:endParaRPr lang="en-US" altLang="ko-KR" sz="2800" b="1" dirty="0">
              <a:solidFill>
                <a:schemeClr val="accent4">
                  <a:lumMod val="50000"/>
                </a:schemeClr>
              </a:solidFill>
              <a:latin typeface="휴먼옛체" panose="02030504000101010101" pitchFamily="18" charset="-127"/>
              <a:ea typeface="휴먼옛체" panose="02030504000101010101" pitchFamily="18" charset="-127"/>
              <a:cs typeface="함초롬돋움" panose="020B0604000101010101" pitchFamily="50" charset="-127"/>
            </a:endParaRPr>
          </a:p>
          <a:p>
            <a:pPr algn="ctr"/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휴먼옛체" panose="02030504000101010101" pitchFamily="18" charset="-127"/>
                <a:ea typeface="휴먼옛체" panose="02030504000101010101" pitchFamily="18" charset="-127"/>
                <a:cs typeface="함초롬돋움" panose="020B0604000101010101" pitchFamily="50" charset="-127"/>
              </a:rPr>
              <a:t>매콤웨지감자구이</a:t>
            </a:r>
            <a:endParaRPr lang="en-US" altLang="ko-KR" sz="2800" b="1" dirty="0">
              <a:solidFill>
                <a:schemeClr val="accent4">
                  <a:lumMod val="50000"/>
                </a:schemeClr>
              </a:solidFill>
              <a:latin typeface="휴먼옛체" panose="02030504000101010101" pitchFamily="18" charset="-127"/>
              <a:ea typeface="휴먼옛체" panose="02030504000101010101" pitchFamily="18" charset="-127"/>
              <a:cs typeface="함초롬돋움" panose="020B0604000101010101" pitchFamily="50" charset="-127"/>
            </a:endParaRPr>
          </a:p>
          <a:p>
            <a:pPr algn="ctr"/>
            <a:r>
              <a:rPr lang="ko-KR" altLang="en-US" sz="2800" b="1" spc="-150" dirty="0">
                <a:solidFill>
                  <a:schemeClr val="accent4">
                    <a:lumMod val="50000"/>
                  </a:schemeClr>
                </a:solidFill>
                <a:latin typeface="휴먼옛체" panose="02030504000101010101" pitchFamily="18" charset="-127"/>
                <a:ea typeface="휴먼옛체" panose="02030504000101010101" pitchFamily="18" charset="-127"/>
                <a:cs typeface="함초롬돋움" panose="020B0604000101010101" pitchFamily="50" charset="-127"/>
              </a:rPr>
              <a:t>토마토 위에 </a:t>
            </a:r>
            <a:r>
              <a:rPr lang="ko-KR" altLang="en-US" sz="2800" b="1" spc="-150" dirty="0" err="1">
                <a:solidFill>
                  <a:schemeClr val="accent4">
                    <a:lumMod val="50000"/>
                  </a:schemeClr>
                </a:solidFill>
                <a:latin typeface="휴먼옛체" panose="02030504000101010101" pitchFamily="18" charset="-127"/>
                <a:ea typeface="휴먼옛체" panose="02030504000101010101" pitchFamily="18" charset="-127"/>
                <a:cs typeface="함초롬돋움" panose="020B0604000101010101" pitchFamily="50" charset="-127"/>
              </a:rPr>
              <a:t>망고소스</a:t>
            </a:r>
            <a:endParaRPr lang="en-US" altLang="ko-KR" sz="2800" b="1" spc="-150" dirty="0">
              <a:solidFill>
                <a:schemeClr val="accent4">
                  <a:lumMod val="50000"/>
                </a:schemeClr>
              </a:solidFill>
              <a:latin typeface="휴먼옛체" panose="02030504000101010101" pitchFamily="18" charset="-127"/>
              <a:ea typeface="휴먼옛체" panose="02030504000101010101" pitchFamily="18" charset="-127"/>
              <a:cs typeface="함초롬돋움" panose="020B0604000101010101" pitchFamily="50" charset="-127"/>
            </a:endParaRPr>
          </a:p>
          <a:p>
            <a:pPr algn="ctr"/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휴먼옛체" panose="02030504000101010101" pitchFamily="18" charset="-127"/>
                <a:ea typeface="휴먼옛체" panose="02030504000101010101" pitchFamily="18" charset="-127"/>
                <a:cs typeface="함초롬돋움" panose="020B0604000101010101" pitchFamily="50" charset="-127"/>
              </a:rPr>
              <a:t>수제피클</a:t>
            </a:r>
            <a:endParaRPr lang="en-US" altLang="ko-KR" sz="2800" b="1" dirty="0">
              <a:solidFill>
                <a:schemeClr val="accent4">
                  <a:lumMod val="50000"/>
                </a:schemeClr>
              </a:solidFill>
              <a:latin typeface="휴먼옛체" panose="02030504000101010101" pitchFamily="18" charset="-127"/>
              <a:ea typeface="휴먼옛체" panose="02030504000101010101" pitchFamily="18" charset="-127"/>
              <a:cs typeface="함초롬돋움" panose="020B0604000101010101" pitchFamily="50" charset="-127"/>
            </a:endParaRPr>
          </a:p>
          <a:p>
            <a:pPr algn="ctr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휴먼옛체" panose="02030504000101010101" pitchFamily="18" charset="-127"/>
                <a:ea typeface="휴먼옛체" panose="02030504000101010101" pitchFamily="18" charset="-127"/>
                <a:cs typeface="함초롬돋움" panose="020B0604000101010101" pitchFamily="50" charset="-127"/>
              </a:rPr>
              <a:t>수제레몬에이드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7967" y="6769907"/>
            <a:ext cx="8883903" cy="153272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26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★</a:t>
            </a:r>
            <a:r>
              <a:rPr lang="ko-KR" altLang="en-US" sz="2600" b="1" dirty="0" err="1">
                <a:solidFill>
                  <a:srgbClr val="002060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나시고렝</a:t>
            </a:r>
            <a:r>
              <a:rPr lang="en-US" altLang="ko-KR" sz="2600" b="1" dirty="0">
                <a:solidFill>
                  <a:srgbClr val="002060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(</a:t>
            </a:r>
            <a:r>
              <a:rPr lang="en-US" altLang="ko-KR" sz="2600" b="1" dirty="0" err="1">
                <a:solidFill>
                  <a:srgbClr val="002060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nasi</a:t>
            </a:r>
            <a:r>
              <a:rPr lang="en-US" altLang="ko-KR" sz="2600" b="1" dirty="0">
                <a:solidFill>
                  <a:srgbClr val="002060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 </a:t>
            </a:r>
            <a:r>
              <a:rPr lang="en-US" altLang="ko-KR" sz="2600" b="1" dirty="0" err="1">
                <a:solidFill>
                  <a:srgbClr val="002060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goreng</a:t>
            </a:r>
            <a:r>
              <a:rPr lang="en-US" altLang="ko-KR" sz="2600" b="1" dirty="0">
                <a:solidFill>
                  <a:srgbClr val="002060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)</a:t>
            </a:r>
            <a:r>
              <a:rPr lang="ko-KR" altLang="en-US" sz="2600" b="1" dirty="0">
                <a:solidFill>
                  <a:srgbClr val="002060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은 </a:t>
            </a:r>
            <a:r>
              <a:rPr lang="ko-KR" altLang="en-US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인도네시아식 볶음밥으로</a:t>
            </a:r>
            <a:r>
              <a:rPr lang="en-US" altLang="ko-KR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 </a:t>
            </a:r>
          </a:p>
          <a:p>
            <a:pPr algn="ctr">
              <a:lnSpc>
                <a:spcPct val="120000"/>
              </a:lnSpc>
            </a:pPr>
            <a:r>
              <a:rPr lang="ko-KR" altLang="en-US" sz="2600" dirty="0" err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매콤</a:t>
            </a:r>
            <a:r>
              <a:rPr lang="en-US" altLang="ko-KR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, </a:t>
            </a:r>
            <a:r>
              <a:rPr lang="ko-KR" altLang="en-US" sz="2600" dirty="0" err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달콤</a:t>
            </a:r>
            <a:r>
              <a:rPr lang="en-US" altLang="ko-KR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, </a:t>
            </a:r>
            <a:r>
              <a:rPr lang="ko-KR" altLang="en-US" sz="2600" dirty="0" err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짭짤</a:t>
            </a:r>
            <a:r>
              <a:rPr lang="en-US" altLang="ko-KR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, </a:t>
            </a:r>
            <a:r>
              <a:rPr lang="ko-KR" altLang="en-US" sz="2600" dirty="0" err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새콤</a:t>
            </a:r>
            <a:r>
              <a:rPr lang="ko-KR" altLang="en-US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  </a:t>
            </a:r>
            <a:r>
              <a:rPr lang="en-US" altLang="ko-KR" sz="2600" b="1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“</a:t>
            </a:r>
            <a:r>
              <a:rPr lang="ko-KR" altLang="en-US" sz="2600" b="1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다양한 맛</a:t>
            </a:r>
            <a:r>
              <a:rPr lang="en-US" altLang="ko-KR" sz="2600" b="1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”</a:t>
            </a:r>
            <a:r>
              <a:rPr lang="ko-KR" altLang="en-US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을 내는 음식입니다</a:t>
            </a:r>
            <a:r>
              <a:rPr lang="en-US" altLang="ko-KR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.</a:t>
            </a:r>
          </a:p>
          <a:p>
            <a:pPr algn="ctr">
              <a:lnSpc>
                <a:spcPct val="120000"/>
              </a:lnSpc>
            </a:pPr>
            <a:r>
              <a:rPr lang="ko-KR" altLang="en-US" sz="2600" spc="-3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인도네시아어로 </a:t>
            </a:r>
            <a:r>
              <a:rPr lang="en-US" altLang="ko-KR" sz="2600" b="1" spc="-300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“</a:t>
            </a:r>
            <a:r>
              <a:rPr lang="ko-KR" altLang="en-US" sz="2600" b="1" spc="-300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나시</a:t>
            </a:r>
            <a:r>
              <a:rPr lang="en-US" altLang="ko-KR" sz="2600" b="1" spc="-300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=</a:t>
            </a:r>
            <a:r>
              <a:rPr lang="ko-KR" altLang="en-US" sz="2600" b="1" spc="-300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밥</a:t>
            </a:r>
            <a:r>
              <a:rPr lang="en-US" altLang="ko-KR" sz="2600" b="1" spc="-300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”,“</a:t>
            </a:r>
            <a:r>
              <a:rPr lang="ko-KR" altLang="en-US" sz="2600" b="1" spc="-300" dirty="0" err="1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고렝</a:t>
            </a:r>
            <a:r>
              <a:rPr lang="en-US" altLang="ko-KR" sz="2600" b="1" spc="-300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=</a:t>
            </a:r>
            <a:r>
              <a:rPr lang="ko-KR" altLang="en-US" sz="2600" b="1" spc="-300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볶은 것</a:t>
            </a:r>
            <a:r>
              <a:rPr lang="en-US" altLang="ko-KR" sz="2600" b="1" spc="-300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”</a:t>
            </a:r>
            <a:r>
              <a:rPr lang="ko-KR" altLang="en-US" sz="2600" spc="-3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이라는 뜻을 가집니다</a:t>
            </a:r>
            <a:r>
              <a:rPr lang="en-US" altLang="ko-KR" sz="2600" spc="-3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19777" y="12670592"/>
            <a:ext cx="2928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HY나무L" panose="02030600000101010101" pitchFamily="18" charset="-127"/>
                <a:ea typeface="HY나무L" panose="02030600000101010101" pitchFamily="18" charset="-127"/>
              </a:rPr>
              <a:t>출처</a:t>
            </a:r>
            <a:r>
              <a:rPr lang="en-US" altLang="ko-KR" dirty="0">
                <a:latin typeface="HY나무L" panose="02030600000101010101" pitchFamily="18" charset="-127"/>
                <a:ea typeface="HY나무L" panose="02030600000101010101" pitchFamily="18" charset="-127"/>
              </a:rPr>
              <a:t>: </a:t>
            </a:r>
            <a:r>
              <a:rPr lang="ko-KR" altLang="en-US" dirty="0" err="1">
                <a:latin typeface="HY나무L" panose="02030600000101010101" pitchFamily="18" charset="-127"/>
                <a:ea typeface="HY나무L" panose="02030600000101010101" pitchFamily="18" charset="-127"/>
              </a:rPr>
              <a:t>미리캔버스</a:t>
            </a:r>
            <a:r>
              <a:rPr lang="en-US" altLang="ko-KR" dirty="0">
                <a:latin typeface="HY나무L" panose="02030600000101010101" pitchFamily="18" charset="-127"/>
                <a:ea typeface="HY나무L" panose="02030600000101010101" pitchFamily="18" charset="-127"/>
              </a:rPr>
              <a:t>, </a:t>
            </a:r>
            <a:r>
              <a:rPr lang="ko-KR" altLang="en-US" dirty="0" err="1">
                <a:latin typeface="HY나무L" panose="02030600000101010101" pitchFamily="18" charset="-127"/>
                <a:ea typeface="HY나무L" panose="02030600000101010101" pitchFamily="18" charset="-127"/>
              </a:rPr>
              <a:t>네이버</a:t>
            </a:r>
            <a:endParaRPr lang="ko-KR" altLang="en-US" dirty="0">
              <a:latin typeface="HY나무L" panose="02030600000101010101" pitchFamily="18" charset="-127"/>
              <a:ea typeface="HY나무L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7966" y="10019711"/>
            <a:ext cx="6560559" cy="2331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500" b="1" dirty="0">
                <a:solidFill>
                  <a:schemeClr val="bg1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Q)</a:t>
            </a:r>
            <a:r>
              <a:rPr lang="ko-KR" altLang="en-US" sz="2500" b="1" dirty="0">
                <a:solidFill>
                  <a:schemeClr val="bg1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크림파스타와 </a:t>
            </a:r>
            <a:r>
              <a:rPr lang="ko-KR" altLang="en-US" sz="2500" b="1" dirty="0" err="1">
                <a:solidFill>
                  <a:schemeClr val="bg1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투움바파스타는</a:t>
            </a:r>
            <a:r>
              <a:rPr lang="ko-KR" altLang="en-US" sz="2500" b="1" dirty="0">
                <a:solidFill>
                  <a:schemeClr val="bg1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무엇이 다를까요</a:t>
            </a:r>
            <a:r>
              <a:rPr lang="en-US" altLang="ko-KR" sz="2500" b="1" dirty="0">
                <a:solidFill>
                  <a:schemeClr val="bg1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?</a:t>
            </a:r>
            <a:endParaRPr lang="en-US" altLang="ko-KR" sz="700" b="1" dirty="0">
              <a:solidFill>
                <a:schemeClr val="accent6">
                  <a:lumMod val="60000"/>
                  <a:lumOff val="40000"/>
                </a:schemeClr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-</a:t>
            </a:r>
            <a:r>
              <a:rPr lang="ko-KR" altLang="en-US" sz="2400" b="1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두 음식은 우유와 생크림이 기본으로 사용되지만    </a:t>
            </a:r>
            <a:endParaRPr lang="en-US" altLang="ko-KR" sz="2400" b="1" dirty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ko-KR" altLang="en-US" sz="2400" b="1" dirty="0" err="1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투움바파스타에는</a:t>
            </a:r>
            <a:r>
              <a:rPr lang="ko-KR" altLang="en-US" sz="2400" b="1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고운고춧가루와 간장을 넣어     </a:t>
            </a:r>
            <a:endParaRPr lang="en-US" altLang="ko-KR" sz="2400" b="1" dirty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ko-KR" altLang="en-US" sz="2400" b="1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풍미와 매콤한 맛을 낸다는 차이점이 있어요</a:t>
            </a:r>
            <a:r>
              <a:rPr lang="en-US" altLang="ko-KR" sz="2400" b="1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!!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2432" y="8610405"/>
            <a:ext cx="8919438" cy="92333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rgbClr val="002060"/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★</a:t>
            </a:r>
            <a:r>
              <a:rPr lang="en-US" altLang="ko-KR" sz="2600" b="1" dirty="0">
                <a:solidFill>
                  <a:srgbClr val="002060"/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 </a:t>
            </a:r>
            <a:r>
              <a:rPr lang="ko-KR" altLang="en-US" sz="2600" b="1" dirty="0" err="1">
                <a:solidFill>
                  <a:srgbClr val="002060"/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투움바파스타는</a:t>
            </a:r>
            <a:r>
              <a:rPr lang="ko-KR" altLang="en-US" sz="2600" b="1" dirty="0">
                <a:solidFill>
                  <a:srgbClr val="002060"/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 </a:t>
            </a:r>
            <a:r>
              <a:rPr lang="ko-KR" altLang="en-US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우유와 생크림으로 맛을  내 </a:t>
            </a:r>
            <a:endParaRPr lang="en-US" altLang="ko-KR" sz="2600" dirty="0">
              <a:solidFill>
                <a:srgbClr val="002060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 algn="ctr"/>
            <a:r>
              <a:rPr lang="en-US" altLang="ko-KR" sz="2600" b="1" dirty="0">
                <a:solidFill>
                  <a:schemeClr val="bg1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“</a:t>
            </a:r>
            <a:r>
              <a:rPr lang="ko-KR" altLang="en-US" sz="2600" b="1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고소</a:t>
            </a:r>
            <a:r>
              <a:rPr lang="en-US" altLang="ko-KR" sz="2600" b="1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”</a:t>
            </a:r>
            <a:r>
              <a:rPr lang="ko-KR" altLang="en-US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하고 </a:t>
            </a:r>
            <a:r>
              <a:rPr lang="en-US" altLang="ko-KR" sz="2600" b="1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“</a:t>
            </a:r>
            <a:r>
              <a:rPr lang="ko-KR" altLang="en-US" sz="2600" b="1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담백</a:t>
            </a:r>
            <a:r>
              <a:rPr lang="en-US" altLang="ko-KR" sz="2600" b="1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”</a:t>
            </a:r>
            <a:r>
              <a:rPr lang="ko-KR" altLang="en-US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한 맛을 내는 음식입니다</a:t>
            </a:r>
            <a:r>
              <a:rPr lang="en-US" altLang="ko-KR" sz="2600" dirty="0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.</a:t>
            </a:r>
            <a:endParaRPr lang="ko-KR" altLang="en-US" sz="2600" dirty="0">
              <a:solidFill>
                <a:srgbClr val="002060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9247619" cy="13104762"/>
            <a:chOff x="0" y="0"/>
            <a:chExt cx="9247619" cy="131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247619" cy="131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286394" y="10339638"/>
            <a:ext cx="1805488" cy="1431179"/>
            <a:chOff x="-286394" y="10339638"/>
            <a:chExt cx="1805488" cy="143117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20000">
              <a:off x="-286394" y="10339638"/>
              <a:ext cx="1805488" cy="143117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174143" y="10090099"/>
            <a:ext cx="2399977" cy="1893560"/>
            <a:chOff x="1174143" y="10090099"/>
            <a:chExt cx="2399977" cy="189356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2820000">
              <a:off x="1174143" y="10090099"/>
              <a:ext cx="2399977" cy="1893560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3992465" y="11939623"/>
            <a:ext cx="1827506" cy="1445858"/>
            <a:chOff x="3992465" y="11939623"/>
            <a:chExt cx="1827506" cy="1445858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5360000">
              <a:off x="3992465" y="11939623"/>
              <a:ext cx="1827506" cy="144585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060364" y="10603856"/>
            <a:ext cx="2113741" cy="1666039"/>
            <a:chOff x="3060364" y="10603856"/>
            <a:chExt cx="2113741" cy="166603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17820000">
              <a:off x="3060364" y="10603856"/>
              <a:ext cx="2113741" cy="166603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-257036" y="8930477"/>
            <a:ext cx="4954082" cy="4227483"/>
            <a:chOff x="-257036" y="8930477"/>
            <a:chExt cx="4954082" cy="4227483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257036" y="8930477"/>
              <a:ext cx="4954082" cy="4227483"/>
            </a:xfrm>
            <a:prstGeom prst="rect">
              <a:avLst/>
            </a:prstGeom>
          </p:spPr>
        </p:pic>
      </p:grpSp>
      <p:grpSp>
        <p:nvGrpSpPr>
          <p:cNvPr id="28" name="그룹 1011"/>
          <p:cNvGrpSpPr/>
          <p:nvPr/>
        </p:nvGrpSpPr>
        <p:grpSpPr>
          <a:xfrm>
            <a:off x="146472" y="2962524"/>
            <a:ext cx="3936235" cy="4695605"/>
            <a:chOff x="519048" y="593611"/>
            <a:chExt cx="8209026" cy="1961475"/>
          </a:xfrm>
        </p:grpSpPr>
        <p:pic>
          <p:nvPicPr>
            <p:cNvPr id="29" name="Object 3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9048" y="593611"/>
              <a:ext cx="8209026" cy="1961475"/>
            </a:xfrm>
            <a:prstGeom prst="rect">
              <a:avLst/>
            </a:prstGeom>
          </p:spPr>
        </p:pic>
      </p:grpSp>
      <p:sp>
        <p:nvSpPr>
          <p:cNvPr id="31" name="TextBox 30"/>
          <p:cNvSpPr txBox="1"/>
          <p:nvPr/>
        </p:nvSpPr>
        <p:spPr>
          <a:xfrm>
            <a:off x="263088" y="3110730"/>
            <a:ext cx="365082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>
                <a:solidFill>
                  <a:srgbClr val="FD737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오늘의 메뉴</a:t>
            </a:r>
            <a:endParaRPr lang="en-US" altLang="ko-KR" sz="4000" b="1" dirty="0">
              <a:solidFill>
                <a:srgbClr val="FD737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500" dirty="0">
                <a:solidFill>
                  <a:srgbClr val="FD7373"/>
                </a:solidFill>
                <a:latin typeface="휴먼옛체" panose="02030504000101010101" pitchFamily="18" charset="-127"/>
                <a:ea typeface="휴먼옛체" panose="02030504000101010101" pitchFamily="18" charset="-127"/>
              </a:rPr>
              <a:t>.</a:t>
            </a:r>
          </a:p>
          <a:p>
            <a:pPr algn="ctr"/>
            <a:endParaRPr lang="en-US" altLang="ko-KR" sz="500" dirty="0">
              <a:solidFill>
                <a:srgbClr val="FD7373"/>
              </a:solidFill>
              <a:latin typeface="휴먼옛체" panose="02030504000101010101" pitchFamily="18" charset="-127"/>
              <a:ea typeface="휴먼옛체" panose="02030504000101010101" pitchFamily="18" charset="-127"/>
            </a:endParaRPr>
          </a:p>
          <a:p>
            <a:pPr algn="ctr"/>
            <a:endParaRPr lang="en-US" altLang="ko-KR" sz="500" dirty="0">
              <a:solidFill>
                <a:srgbClr val="FD7373"/>
              </a:solidFill>
              <a:latin typeface="휴먼옛체" panose="02030504000101010101" pitchFamily="18" charset="-127"/>
              <a:ea typeface="휴먼옛체" panose="02030504000101010101" pitchFamily="18" charset="-127"/>
            </a:endParaRPr>
          </a:p>
          <a:p>
            <a:pPr algn="ctr"/>
            <a:endParaRPr lang="en-US" altLang="ko-KR" sz="500" dirty="0">
              <a:solidFill>
                <a:srgbClr val="FD7373"/>
              </a:solidFill>
              <a:latin typeface="휴먼옛체" panose="02030504000101010101" pitchFamily="18" charset="-127"/>
              <a:ea typeface="휴먼옛체" panose="02030504000101010101" pitchFamily="18" charset="-127"/>
            </a:endParaRPr>
          </a:p>
          <a:p>
            <a:pPr algn="ctr"/>
            <a:r>
              <a:rPr lang="ko-KR" altLang="en-US" sz="3000" dirty="0" err="1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치자물들인</a:t>
            </a:r>
            <a:r>
              <a:rPr lang="ko-KR" altLang="en-US" sz="3000" dirty="0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3000" dirty="0" err="1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찰현미밥</a:t>
            </a:r>
            <a:endParaRPr lang="en-US" altLang="ko-KR" sz="3000" dirty="0">
              <a:solidFill>
                <a:schemeClr val="accent4">
                  <a:lumMod val="7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3000" dirty="0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쇠고기미역국</a:t>
            </a:r>
            <a:endParaRPr lang="en-US" altLang="ko-KR" sz="3000" dirty="0">
              <a:solidFill>
                <a:schemeClr val="accent4">
                  <a:lumMod val="7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3000" dirty="0" err="1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또띠아쌈대패오리불고기</a:t>
            </a:r>
            <a:endParaRPr lang="en-US" altLang="ko-KR" sz="3000" dirty="0">
              <a:solidFill>
                <a:schemeClr val="accent4">
                  <a:lumMod val="7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3000" dirty="0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고등어구이</a:t>
            </a:r>
            <a:endParaRPr lang="en-US" altLang="ko-KR" sz="3000" dirty="0">
              <a:solidFill>
                <a:schemeClr val="accent4">
                  <a:lumMod val="7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3000" dirty="0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오이깍두기무침</a:t>
            </a:r>
            <a:r>
              <a:rPr lang="en-US" altLang="ko-KR" sz="3000" dirty="0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3000" dirty="0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자율</a:t>
            </a:r>
            <a:r>
              <a:rPr lang="en-US" altLang="ko-KR" sz="3000" dirty="0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  <a:p>
            <a:pPr algn="ctr"/>
            <a:r>
              <a:rPr lang="ko-KR" altLang="en-US" sz="3000" dirty="0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배추김치</a:t>
            </a:r>
            <a:endParaRPr lang="en-US" altLang="ko-KR" sz="3000" dirty="0">
              <a:solidFill>
                <a:schemeClr val="accent4">
                  <a:lumMod val="7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3000" dirty="0">
                <a:solidFill>
                  <a:schemeClr val="accent4">
                    <a:lumMod val="7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골드키위</a:t>
            </a:r>
            <a:endParaRPr lang="en-US" altLang="ko-KR" sz="3000" dirty="0">
              <a:solidFill>
                <a:schemeClr val="accent4">
                  <a:lumMod val="7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grpSp>
        <p:nvGrpSpPr>
          <p:cNvPr id="34" name="그룹 1011"/>
          <p:cNvGrpSpPr/>
          <p:nvPr/>
        </p:nvGrpSpPr>
        <p:grpSpPr>
          <a:xfrm>
            <a:off x="4234170" y="2667000"/>
            <a:ext cx="4811257" cy="8142663"/>
            <a:chOff x="519048" y="593611"/>
            <a:chExt cx="8209026" cy="1961475"/>
          </a:xfrm>
        </p:grpSpPr>
        <p:pic>
          <p:nvPicPr>
            <p:cNvPr id="36" name="Object 3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9048" y="593611"/>
              <a:ext cx="8209026" cy="1961475"/>
            </a:xfrm>
            <a:prstGeom prst="rect">
              <a:avLst/>
            </a:prstGeom>
          </p:spPr>
        </p:pic>
      </p:grpSp>
      <p:grpSp>
        <p:nvGrpSpPr>
          <p:cNvPr id="38" name="그룹 1011"/>
          <p:cNvGrpSpPr/>
          <p:nvPr/>
        </p:nvGrpSpPr>
        <p:grpSpPr>
          <a:xfrm>
            <a:off x="7845293" y="223044"/>
            <a:ext cx="1165329" cy="843756"/>
            <a:chOff x="7845294" y="242753"/>
            <a:chExt cx="1205138" cy="1136491"/>
          </a:xfrm>
        </p:grpSpPr>
        <p:pic>
          <p:nvPicPr>
            <p:cNvPr id="39" name="Object 3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18120000">
              <a:off x="7845294" y="242753"/>
              <a:ext cx="1205138" cy="1136491"/>
            </a:xfrm>
            <a:prstGeom prst="rect">
              <a:avLst/>
            </a:prstGeom>
          </p:spPr>
        </p:pic>
      </p:grpSp>
      <p:pic>
        <p:nvPicPr>
          <p:cNvPr id="44" name="Object 4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66730" y="75390"/>
            <a:ext cx="8460631" cy="3499502"/>
          </a:xfrm>
          <a:prstGeom prst="rect">
            <a:avLst/>
          </a:prstGeom>
        </p:spPr>
      </p:pic>
      <p:grpSp>
        <p:nvGrpSpPr>
          <p:cNvPr id="42" name="그룹 1013"/>
          <p:cNvGrpSpPr/>
          <p:nvPr/>
        </p:nvGrpSpPr>
        <p:grpSpPr>
          <a:xfrm>
            <a:off x="6635500" y="1269770"/>
            <a:ext cx="913284" cy="670382"/>
            <a:chOff x="7334246" y="2099205"/>
            <a:chExt cx="944482" cy="902966"/>
          </a:xfrm>
        </p:grpSpPr>
        <p:pic>
          <p:nvPicPr>
            <p:cNvPr id="43" name="Object 3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-18000000">
              <a:off x="7334246" y="2099205"/>
              <a:ext cx="944482" cy="902966"/>
            </a:xfrm>
            <a:prstGeom prst="rect">
              <a:avLst/>
            </a:prstGeom>
          </p:spPr>
        </p:pic>
      </p:grpSp>
      <p:grpSp>
        <p:nvGrpSpPr>
          <p:cNvPr id="47" name="그룹 1015"/>
          <p:cNvGrpSpPr/>
          <p:nvPr/>
        </p:nvGrpSpPr>
        <p:grpSpPr>
          <a:xfrm>
            <a:off x="4535984" y="845141"/>
            <a:ext cx="3342015" cy="354455"/>
            <a:chOff x="4577104" y="1861108"/>
            <a:chExt cx="3456181" cy="477430"/>
          </a:xfrm>
        </p:grpSpPr>
        <p:pic>
          <p:nvPicPr>
            <p:cNvPr id="48" name="Object 4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77104" y="1861108"/>
              <a:ext cx="3456181" cy="477430"/>
            </a:xfrm>
            <a:prstGeom prst="rect">
              <a:avLst/>
            </a:prstGeom>
          </p:spPr>
        </p:pic>
      </p:grpSp>
      <p:grpSp>
        <p:nvGrpSpPr>
          <p:cNvPr id="40" name="그룹 1012"/>
          <p:cNvGrpSpPr/>
          <p:nvPr/>
        </p:nvGrpSpPr>
        <p:grpSpPr>
          <a:xfrm>
            <a:off x="150748" y="1666132"/>
            <a:ext cx="1425124" cy="1032542"/>
            <a:chOff x="146654" y="2488747"/>
            <a:chExt cx="1473807" cy="1390775"/>
          </a:xfrm>
        </p:grpSpPr>
        <p:pic>
          <p:nvPicPr>
            <p:cNvPr id="41" name="Object 36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840000">
              <a:off x="146654" y="2488747"/>
              <a:ext cx="1473807" cy="1390775"/>
            </a:xfrm>
            <a:prstGeom prst="rect">
              <a:avLst/>
            </a:prstGeom>
          </p:spPr>
        </p:pic>
      </p:grpSp>
      <p:pic>
        <p:nvPicPr>
          <p:cNvPr id="50" name="Object 48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560677" y="136624"/>
            <a:ext cx="3047619" cy="169523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3041" y="7740832"/>
            <a:ext cx="41938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든든한 버팀목이 되어주신 은혜에 사랑하는 마음을 전합시다</a:t>
            </a:r>
            <a:r>
              <a:rPr lang="en-US" altLang="ko-KR" sz="2000" b="1" dirty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</a:t>
            </a:r>
            <a:endParaRPr lang="ko-KR" altLang="en-US" sz="2000" b="1" dirty="0">
              <a:solidFill>
                <a:srgbClr val="00B05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515376" y="2872706"/>
            <a:ext cx="4461361" cy="7802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4C2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부모님께 직접 끓인 </a:t>
            </a:r>
            <a:r>
              <a:rPr lang="ko-KR" altLang="en-US" sz="3200" b="1" spc="-150" dirty="0">
                <a:solidFill>
                  <a:srgbClr val="004C2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미역국을 선물해보세요</a:t>
            </a:r>
            <a:r>
              <a:rPr lang="en-US" altLang="ko-KR" sz="3200" b="1" spc="-150" dirty="0">
                <a:solidFill>
                  <a:srgbClr val="004C2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ctr"/>
            <a:endParaRPr lang="en-US" altLang="ko-KR" sz="3600" b="1" dirty="0">
              <a:solidFill>
                <a:srgbClr val="004C2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500" dirty="0">
                <a:solidFill>
                  <a:srgbClr val="FD7373"/>
                </a:solidFill>
                <a:latin typeface="휴먼옛체" panose="02030504000101010101" pitchFamily="18" charset="-127"/>
                <a:ea typeface="휴먼옛체" panose="02030504000101010101" pitchFamily="18" charset="-127"/>
              </a:rPr>
              <a:t>.</a:t>
            </a:r>
          </a:p>
          <a:p>
            <a:pPr algn="ctr"/>
            <a:endParaRPr lang="en-US" altLang="ko-KR" sz="500" dirty="0">
              <a:solidFill>
                <a:srgbClr val="FD7373"/>
              </a:solidFill>
              <a:latin typeface="휴먼옛체" panose="02030504000101010101" pitchFamily="18" charset="-127"/>
              <a:ea typeface="휴먼옛체" panose="02030504000101010101" pitchFamily="18" charset="-127"/>
            </a:endParaRPr>
          </a:p>
          <a:p>
            <a:pPr algn="ctr"/>
            <a:endParaRPr lang="en-US" altLang="ko-KR" sz="500" dirty="0">
              <a:solidFill>
                <a:srgbClr val="FD7373"/>
              </a:solidFill>
              <a:latin typeface="휴먼옛체" panose="02030504000101010101" pitchFamily="18" charset="-127"/>
              <a:ea typeface="휴먼옛체" panose="02030504000101010101" pitchFamily="18" charset="-127"/>
            </a:endParaRPr>
          </a:p>
          <a:p>
            <a:pPr algn="ctr"/>
            <a:endParaRPr lang="en-US" altLang="ko-KR" sz="500" dirty="0">
              <a:solidFill>
                <a:srgbClr val="FD7373"/>
              </a:solidFill>
              <a:latin typeface="휴먼옛체" panose="02030504000101010101" pitchFamily="18" charset="-127"/>
              <a:ea typeface="휴먼옛체" panose="02030504000101010101" pitchFamily="18" charset="-127"/>
            </a:endParaRPr>
          </a:p>
          <a:p>
            <a:pPr algn="ctr"/>
            <a:endParaRPr lang="en-US" altLang="ko-KR" sz="500" dirty="0">
              <a:solidFill>
                <a:srgbClr val="FD7373"/>
              </a:solidFill>
              <a:latin typeface="휴먼옛체" panose="02030504000101010101" pitchFamily="18" charset="-127"/>
              <a:ea typeface="휴먼옛체" panose="02030504000101010101" pitchFamily="18" charset="-127"/>
            </a:endParaRPr>
          </a:p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endParaRPr lang="en-US" altLang="ko-KR" b="1" dirty="0"/>
          </a:p>
          <a:p>
            <a:pPr fontAlgn="base"/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재료 준비 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(4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 기준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쇠고기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양지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)160g,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건미역 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15g,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참기름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4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숟가락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국간장 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숟가락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소금 약간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ko-KR" altLang="en-US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만들어 볼까요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fontAlgn="base">
              <a:buAutoNum type="arabicPeriod"/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건미역을 물에 충분히 불린 후 씻어서 썰어둔다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 fontAlgn="base">
              <a:buAutoNum type="arabicPeriod"/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쇠고기를 참기름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국간장으로 충분히 볶은 후 썰어 둔 미역을 넣고 한번 더 볶는다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 fontAlgn="base">
              <a:buAutoNum type="arabicPeriod"/>
            </a:pP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물을 적당히 붓고 푹 끓인다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342900" indent="-342900" fontAlgn="base">
              <a:buAutoNum type="arabicPeriod"/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맛을 보고 소금으로 간을 맞춘다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1664" y="12630561"/>
            <a:ext cx="3706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출처</a:t>
            </a:r>
            <a:r>
              <a:rPr lang="en-US" altLang="ko-KR" dirty="0"/>
              <a:t>: </a:t>
            </a:r>
            <a:r>
              <a:rPr lang="ko-KR" altLang="en-US" dirty="0"/>
              <a:t>미리캔버스</a:t>
            </a:r>
            <a:r>
              <a:rPr lang="en-US" altLang="ko-KR" dirty="0"/>
              <a:t>, </a:t>
            </a:r>
            <a:r>
              <a:rPr lang="ko-KR" altLang="en-US" dirty="0"/>
              <a:t>영양사도우미</a:t>
            </a:r>
          </a:p>
        </p:txBody>
      </p:sp>
      <p:grpSp>
        <p:nvGrpSpPr>
          <p:cNvPr id="52" name="그룹 51"/>
          <p:cNvGrpSpPr/>
          <p:nvPr/>
        </p:nvGrpSpPr>
        <p:grpSpPr>
          <a:xfrm>
            <a:off x="5299981" y="4114800"/>
            <a:ext cx="2722053" cy="2135346"/>
            <a:chOff x="1285714" y="3434143"/>
            <a:chExt cx="6171429" cy="4998857"/>
          </a:xfrm>
        </p:grpSpPr>
        <p:pic>
          <p:nvPicPr>
            <p:cNvPr id="53" name="Object 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285714" y="3434143"/>
              <a:ext cx="6171429" cy="4998857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8022034" y="11125323"/>
            <a:ext cx="473045" cy="970103"/>
            <a:chOff x="7530598" y="9945727"/>
            <a:chExt cx="551778" cy="1041559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 rot="-360000">
              <a:off x="7530598" y="9945727"/>
              <a:ext cx="551778" cy="1041559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8442544" y="11220150"/>
            <a:ext cx="588918" cy="933975"/>
            <a:chOff x="7810205" y="10110816"/>
            <a:chExt cx="686937" cy="1002770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-20880000">
              <a:off x="7810205" y="10110816"/>
              <a:ext cx="686937" cy="1002770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5596306" y="11057353"/>
            <a:ext cx="2230545" cy="795891"/>
            <a:chOff x="4906218" y="10335676"/>
            <a:chExt cx="2571379" cy="847113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906218" y="10335676"/>
              <a:ext cx="2571379" cy="847113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6274471" y="11890996"/>
            <a:ext cx="3017490" cy="773314"/>
            <a:chOff x="5464136" y="11170773"/>
            <a:chExt cx="3478571" cy="823082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464136" y="11170773"/>
              <a:ext cx="3478571" cy="82308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</TotalTime>
  <Words>399</Words>
  <Application>Microsoft Office PowerPoint</Application>
  <PresentationFormat>사용자 지정</PresentationFormat>
  <Paragraphs>110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22" baseType="lpstr">
      <vt:lpstr>?? ??</vt:lpstr>
      <vt:lpstr>HY나무L</vt:lpstr>
      <vt:lpstr>HY목각파임B</vt:lpstr>
      <vt:lpstr>HY얕은샘물M</vt:lpstr>
      <vt:lpstr>굴림</vt:lpstr>
      <vt:lpstr>나눔고딕</vt:lpstr>
      <vt:lpstr>맑은 고딕</vt:lpstr>
      <vt:lpstr>한컴 고딕</vt:lpstr>
      <vt:lpstr>한컴산뜻돋움</vt:lpstr>
      <vt:lpstr>함초롬돋움</vt:lpstr>
      <vt:lpstr>함초롬바탕</vt:lpstr>
      <vt:lpstr>휴먼매직체</vt:lpstr>
      <vt:lpstr>휴먼모음T</vt:lpstr>
      <vt:lpstr>휴먼옛체</vt:lpstr>
      <vt:lpstr>휴먼편지체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30</cp:revision>
  <cp:lastPrinted>2021-03-29T07:07:14Z</cp:lastPrinted>
  <dcterms:created xsi:type="dcterms:W3CDTF">2021-02-23T22:27:47Z</dcterms:created>
  <dcterms:modified xsi:type="dcterms:W3CDTF">2021-03-30T00:15:40Z</dcterms:modified>
</cp:coreProperties>
</file>