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haansoftxlsx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0.xml" ContentType="application/vnd.ms-office.chartcolorstyle+xml"/>
  <Override PartName="/ppt/charts/style10.xml" ContentType="application/vnd.ms-office.chartstyle+xml"/>
  <Override PartName="/ppt/embeddings/Microsoft_Excel_____0.xlsx" ContentType="application/vnd.openxmlformats-officedocument.spreadsheetml.shee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80"/>
  </p:notesMasterIdLst>
  <p:handoutMasterIdLst>
    <p:handoutMasterId r:id="rId81"/>
  </p:handoutMasterIdLst>
  <p:sldIdLst>
    <p:sldId id="256" r:id="rId2"/>
    <p:sldId id="263" r:id="rId3"/>
    <p:sldId id="343" r:id="rId4"/>
    <p:sldId id="280" r:id="rId5"/>
    <p:sldId id="281" r:id="rId6"/>
    <p:sldId id="260" r:id="rId7"/>
    <p:sldId id="257" r:id="rId8"/>
    <p:sldId id="265" r:id="rId9"/>
    <p:sldId id="266" r:id="rId10"/>
    <p:sldId id="262" r:id="rId11"/>
    <p:sldId id="267" r:id="rId12"/>
    <p:sldId id="268" r:id="rId13"/>
    <p:sldId id="269" r:id="rId14"/>
    <p:sldId id="261" r:id="rId15"/>
    <p:sldId id="339" r:id="rId16"/>
    <p:sldId id="340" r:id="rId17"/>
    <p:sldId id="335" r:id="rId18"/>
    <p:sldId id="341" r:id="rId19"/>
    <p:sldId id="270" r:id="rId20"/>
    <p:sldId id="272" r:id="rId21"/>
    <p:sldId id="273" r:id="rId22"/>
    <p:sldId id="274" r:id="rId23"/>
    <p:sldId id="275" r:id="rId24"/>
    <p:sldId id="276" r:id="rId25"/>
    <p:sldId id="271" r:id="rId26"/>
    <p:sldId id="277" r:id="rId27"/>
    <p:sldId id="344" r:id="rId28"/>
    <p:sldId id="259" r:id="rId29"/>
    <p:sldId id="283" r:id="rId30"/>
    <p:sldId id="284" r:id="rId31"/>
    <p:sldId id="282" r:id="rId32"/>
    <p:sldId id="286" r:id="rId33"/>
    <p:sldId id="287" r:id="rId34"/>
    <p:sldId id="288" r:id="rId35"/>
    <p:sldId id="285" r:id="rId36"/>
    <p:sldId id="289" r:id="rId37"/>
    <p:sldId id="290" r:id="rId38"/>
    <p:sldId id="264" r:id="rId39"/>
    <p:sldId id="292" r:id="rId40"/>
    <p:sldId id="294" r:id="rId41"/>
    <p:sldId id="295" r:id="rId42"/>
    <p:sldId id="293" r:id="rId43"/>
    <p:sldId id="297" r:id="rId44"/>
    <p:sldId id="298" r:id="rId45"/>
    <p:sldId id="299" r:id="rId46"/>
    <p:sldId id="300" r:id="rId47"/>
    <p:sldId id="301" r:id="rId48"/>
    <p:sldId id="303" r:id="rId49"/>
    <p:sldId id="296" r:id="rId50"/>
    <p:sldId id="302" r:id="rId51"/>
    <p:sldId id="306" r:id="rId52"/>
    <p:sldId id="305" r:id="rId53"/>
    <p:sldId id="308" r:id="rId54"/>
    <p:sldId id="309" r:id="rId55"/>
    <p:sldId id="304" r:id="rId56"/>
    <p:sldId id="310" r:id="rId57"/>
    <p:sldId id="307" r:id="rId58"/>
    <p:sldId id="311" r:id="rId59"/>
    <p:sldId id="312" r:id="rId60"/>
    <p:sldId id="314" r:id="rId61"/>
    <p:sldId id="313" r:id="rId62"/>
    <p:sldId id="346" r:id="rId63"/>
    <p:sldId id="318" r:id="rId64"/>
    <p:sldId id="319" r:id="rId65"/>
    <p:sldId id="320" r:id="rId66"/>
    <p:sldId id="321" r:id="rId67"/>
    <p:sldId id="317" r:id="rId68"/>
    <p:sldId id="323" r:id="rId69"/>
    <p:sldId id="342" r:id="rId70"/>
    <p:sldId id="326" r:id="rId71"/>
    <p:sldId id="325" r:id="rId72"/>
    <p:sldId id="345" r:id="rId73"/>
    <p:sldId id="329" r:id="rId74"/>
    <p:sldId id="328" r:id="rId75"/>
    <p:sldId id="350" r:id="rId76"/>
    <p:sldId id="331" r:id="rId77"/>
    <p:sldId id="330" r:id="rId78"/>
    <p:sldId id="332" r:id="rId79"/>
  </p:sldIdLst>
  <p:sldSz cx="12192000" cy="6858000"/>
  <p:notesSz cx="7104063" cy="10234613"/>
  <p:embeddedFontLst>
    <p:embeddedFont>
      <p:font typeface="나눔스퀘어 ExtraBold" panose="020B0600000101010101" pitchFamily="50" charset="-127"/>
      <p:bold r:id="rId82"/>
    </p:embeddedFont>
    <p:embeddedFont>
      <p:font typeface="나눔스퀘어" panose="020B0600000101010101" pitchFamily="50" charset="-127"/>
      <p:regular r:id="rId83"/>
    </p:embeddedFont>
    <p:embeddedFont>
      <p:font typeface="나눔손글씨 세화체" panose="02000503000000000000" pitchFamily="2" charset="-127"/>
      <p:regular r:id="rId84"/>
    </p:embeddedFont>
    <p:embeddedFont>
      <p:font typeface="맑은 고딕" panose="020B0503020000020004" pitchFamily="50" charset="-127"/>
      <p:regular r:id="rId85"/>
      <p:bold r:id="rId86"/>
    </p:embeddedFont>
    <p:embeddedFont>
      <p:font typeface="G마켓 산스 TTF Bold" panose="02000000000000000000" pitchFamily="2" charset="-127"/>
      <p:bold r:id="rId87"/>
    </p:embeddedFont>
    <p:embeddedFont>
      <p:font typeface="Bell MT" panose="02020503060305020303" pitchFamily="18" charset="0"/>
      <p:regular r:id="rId88"/>
      <p:bold r:id="rId89"/>
      <p:italic r:id="rId90"/>
    </p:embeddedFont>
    <p:embeddedFont>
      <p:font typeface="G마켓 산스 TTF Medium" panose="02000000000000000000" pitchFamily="2" charset="-127"/>
      <p:regular r:id="rId91"/>
    </p:embeddedFont>
    <p:embeddedFont>
      <p:font typeface="나눔스퀘어 Bold" panose="020B0600000101010101" pitchFamily="50" charset="-127"/>
      <p:bold r:id="rId92"/>
    </p:embeddedFont>
    <p:embeddedFont>
      <p:font typeface="G마켓 산스 TTF Light" panose="02000000000000000000" pitchFamily="2" charset="-127"/>
      <p:regular r:id="rId93"/>
    </p:embeddedFont>
    <p:embeddedFont>
      <p:font typeface="Poppins Light" panose="020B0604020202020204" charset="0"/>
      <p:regular r:id="rId94"/>
      <p:italic r:id="rId95"/>
    </p:embeddedFont>
    <p:embeddedFont>
      <p:font typeface="맑은 고딕" panose="020B0503020000020004" pitchFamily="50" charset="-127"/>
      <p:regular r:id="rId85"/>
      <p:bold r:id="rId8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7F3"/>
    <a:srgbClr val="52529A"/>
    <a:srgbClr val="CCECFF"/>
    <a:srgbClr val="E5F5FF"/>
    <a:srgbClr val="FAFFF7"/>
    <a:srgbClr val="FFF9E7"/>
    <a:srgbClr val="FFF7FF"/>
    <a:srgbClr val="E4F8F4"/>
    <a:srgbClr val="FFF7F7"/>
    <a:srgbClr val="F4E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85" autoAdjust="0"/>
    <p:restoredTop sz="79147" autoAdjust="0"/>
  </p:normalViewPr>
  <p:slideViewPr>
    <p:cSldViewPr snapToGrid="0">
      <p:cViewPr varScale="1">
        <p:scale>
          <a:sx n="92" d="100"/>
          <a:sy n="92" d="100"/>
        </p:scale>
        <p:origin x="14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font" Target="fonts/font3.fntdata"/><Relationship Id="rId89" Type="http://schemas.openxmlformats.org/officeDocument/2006/relationships/font" Target="fonts/font8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font" Target="fonts/font9.fntdata"/><Relationship Id="rId95" Type="http://schemas.openxmlformats.org/officeDocument/2006/relationships/font" Target="fonts/font14.fntdata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notesMaster" Target="notesMasters/notesMaster1.xml"/><Relationship Id="rId85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2.fntdata"/><Relationship Id="rId88" Type="http://schemas.openxmlformats.org/officeDocument/2006/relationships/font" Target="fonts/font7.fntdata"/><Relationship Id="rId91" Type="http://schemas.openxmlformats.org/officeDocument/2006/relationships/font" Target="fonts/font10.fntdata"/><Relationship Id="rId96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handoutMaster" Target="handoutMasters/handoutMaster1.xml"/><Relationship Id="rId86" Type="http://schemas.openxmlformats.org/officeDocument/2006/relationships/font" Target="fonts/font5.fntdata"/><Relationship Id="rId94" Type="http://schemas.openxmlformats.org/officeDocument/2006/relationships/font" Target="fonts/font13.fntdata"/><Relationship Id="rId9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font" Target="fonts/font11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font" Target="fonts/font6.fntdata"/><Relationship Id="rId61" Type="http://schemas.openxmlformats.org/officeDocument/2006/relationships/slide" Target="slides/slide60.xml"/><Relationship Id="rId82" Type="http://schemas.openxmlformats.org/officeDocument/2006/relationships/font" Target="fonts/font1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font" Target="fonts/font12.fntdata"/><Relationship Id="rId98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F&#46300;&#46972;&#51060;&#48652;\K-2-&#49324;&#51060;&#48260;&#54253;&#47141;-2021&#45380;\E-&#54364;&#51456;&#50672;&#49688;&#50504;\220425-&#49688;&#51221;&#48376;-&#49892;&#53468;&#51312;&#49324;%20&#52628;&#44032;\&#49324;&#51060;&#48260;&#54253;&#47141;%20&#49892;&#53468;&#51312;&#49324;%20&#44536;&#47000;&#54532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F&#46300;&#46972;&#51060;&#48652;\K-2-&#49324;&#51060;&#48260;&#54253;&#47141;-2021&#45380;\E-&#54364;&#51456;&#50672;&#49688;&#50504;\220425-&#49688;&#51221;&#48376;-&#49892;&#53468;&#51312;&#49324;%20&#52628;&#44032;\&#49324;&#51060;&#48260;&#54253;&#47141;%20&#49892;&#53468;&#51312;&#49324;%20&#44536;&#47000;&#54532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F&#46300;&#46972;&#51060;&#48652;\K-2-&#49324;&#51060;&#48260;&#54253;&#47141;-2021&#45380;\E-&#54364;&#51456;&#50672;&#49688;&#50504;\220425-&#49688;&#51221;&#48376;-&#49892;&#53468;&#51312;&#49324;%20&#52628;&#44032;\&#49324;&#51060;&#48260;&#54253;&#47141;%20&#49892;&#53468;&#51312;&#49324;%20&#44536;&#47000;&#54532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F&#46300;&#46972;&#51060;&#48652;\K-2-&#49324;&#51060;&#48260;&#54253;&#47141;-2021&#45380;\E-&#54364;&#51456;&#50672;&#49688;&#50504;\220425-&#49688;&#51221;&#48376;-&#49892;&#53468;&#51312;&#49324;%20&#52628;&#44032;\&#49324;&#51060;&#48260;&#54253;&#47141;%20&#49892;&#53468;&#51312;&#49324;%20&#44536;&#47000;&#54532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0.xml"/><Relationship Id="rId2" Type="http://schemas.microsoft.com/office/2011/relationships/chartStyle" Target="style10.xml"/><Relationship Id="rId1" Type="http://schemas.openxmlformats.org/officeDocument/2006/relationships/package" Target="../embeddings/Microsoft_Excel_____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275571531819394E-2"/>
          <c:y val="3.2713006413993134E-2"/>
          <c:w val="0.9494394043135912"/>
          <c:h val="0.7092424407777000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 학교폭력 피해 중 사이버폭력 피해 비율(%)-푸른나무재단</c:v>
                </c:pt>
              </c:strCache>
            </c:strRef>
          </c:tx>
          <c:spPr>
            <a:ln w="412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28575">
                <a:solidFill>
                  <a:schemeClr val="accent1"/>
                </a:solidFill>
              </a:ln>
              <a:effectLst/>
            </c:spPr>
          </c:marker>
          <c:dLbls>
            <c:dLbl>
              <c:idx val="5"/>
              <c:layout>
                <c:manualLayout>
                  <c:x val="-2.372893605690593E-2"/>
                  <c:y val="5.32702979933375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9272414317775497E-2"/>
                  <c:y val="5.02947225475049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4936665525504963E-2"/>
                  <c:y val="-5.980156894830043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AB0-4872-9EE5-D297E33BF4B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Sheet1!$A$2:$A$12</c:f>
              <c:numCache>
                <c:formatCode>General</c:formatCode>
                <c:ptCount val="11"/>
                <c:pt idx="0">
                  <c:v>2006</c:v>
                </c:pt>
                <c:pt idx="1">
                  <c:v>2007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4.5999999999999996</c:v>
                </c:pt>
                <c:pt idx="1">
                  <c:v>6.1</c:v>
                </c:pt>
                <c:pt idx="2">
                  <c:v>4.5</c:v>
                </c:pt>
                <c:pt idx="3">
                  <c:v>14.2</c:v>
                </c:pt>
                <c:pt idx="4">
                  <c:v>6.8</c:v>
                </c:pt>
                <c:pt idx="5">
                  <c:v>9.1999999999999993</c:v>
                </c:pt>
                <c:pt idx="6">
                  <c:v>5.0999999999999996</c:v>
                </c:pt>
                <c:pt idx="7">
                  <c:v>7.4</c:v>
                </c:pt>
                <c:pt idx="8">
                  <c:v>10.199999999999999</c:v>
                </c:pt>
                <c:pt idx="9">
                  <c:v>5.3</c:v>
                </c:pt>
                <c:pt idx="10">
                  <c:v>16.3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1AB0-4872-9EE5-D297E33BF4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전체 학교폭력 피해 중 사이버폭력 피해 비율(%)-교육부</c:v>
                </c:pt>
              </c:strCache>
            </c:strRef>
          </c:tx>
          <c:spPr>
            <a:ln w="412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31750">
                <a:solidFill>
                  <a:schemeClr val="accent6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6413043478260881E-2"/>
                  <c:y val="-5.05847825791538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3728936056905976E-2"/>
                  <c:y val="-4.463363168748866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2521206588306895E-2"/>
                  <c:y val="-4.16580562416561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6210772566472668E-2"/>
                  <c:y val="-4.14872535251197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372893605690593E-2"/>
                  <c:y val="-4.463363168748866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3728936056906017E-2"/>
                  <c:y val="-4.463363168748866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6210772566472668E-2"/>
                  <c:y val="-5.8714429572815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6144394994103998E-2"/>
                  <c:y val="-5.65359334708189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1AB0-4872-9EE5-D297E33BF4B0}"/>
                </c:ex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2.6856955380577429E-2"/>
                  <c:y val="-4.463363168748866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1AB0-4872-9EE5-D297E33BF4B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ln>
                      <a:solidFill>
                        <a:schemeClr val="accent6">
                          <a:alpha val="0"/>
                        </a:schemeClr>
                      </a:solidFill>
                    </a:ln>
                    <a:solidFill>
                      <a:schemeClr val="accent6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Sheet1!$A$2:$A$12</c:f>
              <c:numCache>
                <c:formatCode>General</c:formatCode>
                <c:ptCount val="11"/>
                <c:pt idx="0">
                  <c:v>2006</c:v>
                </c:pt>
                <c:pt idx="1">
                  <c:v>2007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Sheet1!$C$2:$C$12</c:f>
              <c:numCache>
                <c:formatCode>General</c:formatCode>
                <c:ptCount val="11"/>
                <c:pt idx="0">
                  <c:v>0</c:v>
                </c:pt>
                <c:pt idx="3">
                  <c:v>9.1</c:v>
                </c:pt>
                <c:pt idx="4">
                  <c:v>9.3000000000000007</c:v>
                </c:pt>
                <c:pt idx="5">
                  <c:v>10.8</c:v>
                </c:pt>
                <c:pt idx="6">
                  <c:v>9.1</c:v>
                </c:pt>
                <c:pt idx="7">
                  <c:v>9.8000000000000007</c:v>
                </c:pt>
                <c:pt idx="8">
                  <c:v>10.8</c:v>
                </c:pt>
                <c:pt idx="9">
                  <c:v>8.9</c:v>
                </c:pt>
                <c:pt idx="10">
                  <c:v>12.3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1AB0-4872-9EE5-D297E33BF4B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1476108848"/>
        <c:axId val="-1476105584"/>
      </c:lineChart>
      <c:catAx>
        <c:axId val="-1476108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476105584"/>
        <c:crosses val="autoZero"/>
        <c:auto val="1"/>
        <c:lblAlgn val="ctr"/>
        <c:lblOffset val="100"/>
        <c:noMultiLvlLbl val="0"/>
      </c:catAx>
      <c:valAx>
        <c:axId val="-1476105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476108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나눔스퀘어" panose="020B0600000101010101" pitchFamily="50" charset="-127"/>
          <a:ea typeface="나눔스퀘어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090363704536931E-2"/>
          <c:y val="4.2895867093269799E-2"/>
          <c:w val="0.94881439820022495"/>
          <c:h val="0.71222876544420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Sheet1!$B$4</c:f>
              <c:strCache>
                <c:ptCount val="1"/>
                <c:pt idx="0">
                  <c:v>사이버폭력 피해 경험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Sheet1!$C$3:$J$3</c:f>
              <c:strCache>
                <c:ptCount val="8"/>
                <c:pt idx="0">
                  <c:v>사이버 언어폭력</c:v>
                </c:pt>
                <c:pt idx="1">
                  <c:v>사이버 명예훼손</c:v>
                </c:pt>
                <c:pt idx="2">
                  <c:v>사이버 스토킹</c:v>
                </c:pt>
                <c:pt idx="3">
                  <c:v>사이버 성폭력</c:v>
                </c:pt>
                <c:pt idx="4">
                  <c:v>신상정보 유출</c:v>
                </c:pt>
                <c:pt idx="5">
                  <c:v>사이버 따돌림</c:v>
                </c:pt>
                <c:pt idx="6">
                  <c:v>사이버 갈취</c:v>
                </c:pt>
                <c:pt idx="7">
                  <c:v>사이버 강요</c:v>
                </c:pt>
              </c:strCache>
            </c:strRef>
          </c:cat>
          <c:val>
            <c:numRef>
              <c:f>Sheet1!$C$4:$J$4</c:f>
              <c:numCache>
                <c:formatCode>General</c:formatCode>
                <c:ptCount val="8"/>
                <c:pt idx="0">
                  <c:v>16.399999999999999</c:v>
                </c:pt>
                <c:pt idx="1">
                  <c:v>10.8</c:v>
                </c:pt>
                <c:pt idx="2">
                  <c:v>8.3000000000000007</c:v>
                </c:pt>
                <c:pt idx="3">
                  <c:v>5.0999999999999996</c:v>
                </c:pt>
                <c:pt idx="4">
                  <c:v>4.4000000000000004</c:v>
                </c:pt>
                <c:pt idx="5">
                  <c:v>4</c:v>
                </c:pt>
                <c:pt idx="6">
                  <c:v>3.5</c:v>
                </c:pt>
                <c:pt idx="7">
                  <c:v>3.4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FB7-47D9-99B6-80A8A0B22A99}"/>
            </c:ext>
          </c:extLst>
        </c:ser>
        <c:ser>
          <c:idx val="1"/>
          <c:order val="1"/>
          <c:tx>
            <c:strRef>
              <c:f>Sheet1!$B$5</c:f>
              <c:strCache>
                <c:ptCount val="1"/>
                <c:pt idx="0">
                  <c:v>사이버폭력 가해 경험</c:v>
                </c:pt>
              </c:strCache>
            </c:strRef>
          </c:tx>
          <c:spPr>
            <a:solidFill>
              <a:srgbClr val="52529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rgbClr val="52529A">
                          <a:alpha val="0"/>
                        </a:srgbClr>
                      </a:solidFill>
                    </a:ln>
                    <a:solidFill>
                      <a:srgbClr val="52529A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Sheet1!$C$3:$J$3</c:f>
              <c:strCache>
                <c:ptCount val="8"/>
                <c:pt idx="0">
                  <c:v>사이버 언어폭력</c:v>
                </c:pt>
                <c:pt idx="1">
                  <c:v>사이버 명예훼손</c:v>
                </c:pt>
                <c:pt idx="2">
                  <c:v>사이버 스토킹</c:v>
                </c:pt>
                <c:pt idx="3">
                  <c:v>사이버 성폭력</c:v>
                </c:pt>
                <c:pt idx="4">
                  <c:v>신상정보 유출</c:v>
                </c:pt>
                <c:pt idx="5">
                  <c:v>사이버 따돌림</c:v>
                </c:pt>
                <c:pt idx="6">
                  <c:v>사이버 갈취</c:v>
                </c:pt>
                <c:pt idx="7">
                  <c:v>사이버 강요</c:v>
                </c:pt>
              </c:strCache>
            </c:strRef>
          </c:cat>
          <c:val>
            <c:numRef>
              <c:f>Sheet1!$C$5:$J$5</c:f>
              <c:numCache>
                <c:formatCode>General</c:formatCode>
                <c:ptCount val="8"/>
                <c:pt idx="0">
                  <c:v>12</c:v>
                </c:pt>
                <c:pt idx="1">
                  <c:v>4.2</c:v>
                </c:pt>
                <c:pt idx="2">
                  <c:v>2.5</c:v>
                </c:pt>
                <c:pt idx="3">
                  <c:v>1.8</c:v>
                </c:pt>
                <c:pt idx="4">
                  <c:v>2.4</c:v>
                </c:pt>
                <c:pt idx="5">
                  <c:v>2.2999999999999998</c:v>
                </c:pt>
                <c:pt idx="6">
                  <c:v>1.7</c:v>
                </c:pt>
                <c:pt idx="7">
                  <c:v>1.6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FB7-47D9-99B6-80A8A0B22A9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85"/>
        <c:axId val="-1578997424"/>
        <c:axId val="-1578996880"/>
      </c:barChart>
      <c:catAx>
        <c:axId val="-1578997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578996880"/>
        <c:crosses val="autoZero"/>
        <c:auto val="1"/>
        <c:lblAlgn val="ctr"/>
        <c:lblOffset val="100"/>
        <c:noMultiLvlLbl val="0"/>
      </c:catAx>
      <c:valAx>
        <c:axId val="-1578996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578997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367415635545557"/>
          <c:y val="0.86819771529708412"/>
          <c:w val="0.33127868391451071"/>
          <c:h val="6.12387462015904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580273140373739E-2"/>
          <c:y val="4.2375885201259969E-2"/>
          <c:w val="0.94815606084500281"/>
          <c:h val="0.683743461079626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Sheet1!$B$26</c:f>
              <c:strCache>
                <c:ptCount val="1"/>
                <c:pt idx="0">
                  <c:v>초등학교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chemeClr val="tx1">
                          <a:lumMod val="75000"/>
                          <a:lumOff val="25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Sheet1!$C$25:$H$25</c:f>
              <c:strCache>
                <c:ptCount val="6"/>
                <c:pt idx="0">
                  <c:v>피해당한 사람을 위로함</c:v>
                </c:pt>
                <c:pt idx="1">
                  <c:v>주변에 도움을
요청함</c:v>
                </c:pt>
                <c:pt idx="2">
                  <c:v>가해자에게 그만하거나 사과하도록 요구함</c:v>
                </c:pt>
                <c:pt idx="3">
                  <c:v>해당 웹사이트나 상담센터 또는 경찰에 신고함</c:v>
                </c:pt>
                <c:pt idx="4">
                  <c:v>가해 행동에
가담하거나 간접적으로 가해 행동을 도움</c:v>
                </c:pt>
                <c:pt idx="5">
                  <c:v>아무런 행동도
하지 않았음</c:v>
                </c:pt>
              </c:strCache>
            </c:strRef>
          </c:cat>
          <c:val>
            <c:numRef>
              <c:f>Sheet1!$C$26:$H$26</c:f>
              <c:numCache>
                <c:formatCode>General</c:formatCode>
                <c:ptCount val="6"/>
                <c:pt idx="0">
                  <c:v>50.7</c:v>
                </c:pt>
                <c:pt idx="1">
                  <c:v>47.7</c:v>
                </c:pt>
                <c:pt idx="2">
                  <c:v>22.8</c:v>
                </c:pt>
                <c:pt idx="3">
                  <c:v>19.5</c:v>
                </c:pt>
                <c:pt idx="4">
                  <c:v>13.9</c:v>
                </c:pt>
                <c:pt idx="5">
                  <c:v>11.9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2B-4C50-A44F-6EA7DC0CD2F2}"/>
            </c:ext>
          </c:extLst>
        </c:ser>
        <c:ser>
          <c:idx val="1"/>
          <c:order val="1"/>
          <c:tx>
            <c:strRef>
              <c:f>Sheet1!$B$27</c:f>
              <c:strCache>
                <c:ptCount val="1"/>
                <c:pt idx="0">
                  <c:v>중학교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Sheet1!$C$25:$H$25</c:f>
              <c:strCache>
                <c:ptCount val="6"/>
                <c:pt idx="0">
                  <c:v>피해당한 사람을 위로함</c:v>
                </c:pt>
                <c:pt idx="1">
                  <c:v>주변에 도움을
요청함</c:v>
                </c:pt>
                <c:pt idx="2">
                  <c:v>가해자에게 그만하거나 사과하도록 요구함</c:v>
                </c:pt>
                <c:pt idx="3">
                  <c:v>해당 웹사이트나 상담센터 또는 경찰에 신고함</c:v>
                </c:pt>
                <c:pt idx="4">
                  <c:v>가해 행동에
가담하거나 간접적으로 가해 행동을 도움</c:v>
                </c:pt>
                <c:pt idx="5">
                  <c:v>아무런 행동도
하지 않았음</c:v>
                </c:pt>
              </c:strCache>
            </c:strRef>
          </c:cat>
          <c:val>
            <c:numRef>
              <c:f>Sheet1!$C$27:$H$27</c:f>
              <c:numCache>
                <c:formatCode>General</c:formatCode>
                <c:ptCount val="6"/>
                <c:pt idx="0">
                  <c:v>52.6</c:v>
                </c:pt>
                <c:pt idx="1">
                  <c:v>49</c:v>
                </c:pt>
                <c:pt idx="2">
                  <c:v>18.5</c:v>
                </c:pt>
                <c:pt idx="3">
                  <c:v>18.7</c:v>
                </c:pt>
                <c:pt idx="4">
                  <c:v>11.4</c:v>
                </c:pt>
                <c:pt idx="5">
                  <c:v>13.6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22B-4C50-A44F-6EA7DC0CD2F2}"/>
            </c:ext>
          </c:extLst>
        </c:ser>
        <c:ser>
          <c:idx val="2"/>
          <c:order val="2"/>
          <c:tx>
            <c:strRef>
              <c:f>Sheet1!$B$28</c:f>
              <c:strCache>
                <c:ptCount val="1"/>
                <c:pt idx="0">
                  <c:v>고등학교</c:v>
                </c:pt>
              </c:strCache>
            </c:strRef>
          </c:tx>
          <c:spPr>
            <a:solidFill>
              <a:srgbClr val="52529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rgbClr val="52529A">
                          <a:alpha val="0"/>
                        </a:srgbClr>
                      </a:solidFill>
                    </a:ln>
                    <a:solidFill>
                      <a:srgbClr val="52529A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Sheet1!$C$25:$H$25</c:f>
              <c:strCache>
                <c:ptCount val="6"/>
                <c:pt idx="0">
                  <c:v>피해당한 사람을 위로함</c:v>
                </c:pt>
                <c:pt idx="1">
                  <c:v>주변에 도움을
요청함</c:v>
                </c:pt>
                <c:pt idx="2">
                  <c:v>가해자에게 그만하거나 사과하도록 요구함</c:v>
                </c:pt>
                <c:pt idx="3">
                  <c:v>해당 웹사이트나 상담센터 또는 경찰에 신고함</c:v>
                </c:pt>
                <c:pt idx="4">
                  <c:v>가해 행동에
가담하거나 간접적으로 가해 행동을 도움</c:v>
                </c:pt>
                <c:pt idx="5">
                  <c:v>아무런 행동도
하지 않았음</c:v>
                </c:pt>
              </c:strCache>
            </c:strRef>
          </c:cat>
          <c:val>
            <c:numRef>
              <c:f>Sheet1!$C$28:$H$28</c:f>
              <c:numCache>
                <c:formatCode>General</c:formatCode>
                <c:ptCount val="6"/>
                <c:pt idx="0">
                  <c:v>54.3</c:v>
                </c:pt>
                <c:pt idx="1">
                  <c:v>44.5</c:v>
                </c:pt>
                <c:pt idx="2">
                  <c:v>29.1</c:v>
                </c:pt>
                <c:pt idx="3">
                  <c:v>17.2</c:v>
                </c:pt>
                <c:pt idx="4">
                  <c:v>17.5</c:v>
                </c:pt>
                <c:pt idx="5">
                  <c:v>15.6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22B-4C50-A44F-6EA7DC0CD2F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9"/>
        <c:axId val="-1578996336"/>
        <c:axId val="-1579001232"/>
      </c:barChart>
      <c:catAx>
        <c:axId val="-1578996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579001232"/>
        <c:crosses val="autoZero"/>
        <c:auto val="1"/>
        <c:lblAlgn val="ctr"/>
        <c:lblOffset val="100"/>
        <c:noMultiLvlLbl val="0"/>
      </c:catAx>
      <c:valAx>
        <c:axId val="-1579001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578996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Sheet1!$B$79</c:f>
              <c:strCache>
                <c:ptCount val="1"/>
                <c:pt idx="0">
                  <c:v>초등학교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Sheet1!$C$78:$H$78</c:f>
              <c:strCache>
                <c:ptCount val="6"/>
                <c:pt idx="0">
                  <c:v>상대방이 먼저
그런 행동을 해서,
보복하기 위해</c:v>
                </c:pt>
                <c:pt idx="1">
                  <c:v>재미나 장난으로, 스트레스 해소를 위해</c:v>
                </c:pt>
                <c:pt idx="2">
                  <c:v>상대방이 싫어서, 상대방에게 화가 나서</c:v>
                </c:pt>
                <c:pt idx="3">
                  <c:v>주변에서 함께
하므로, 친구들과 어울리기 위해</c:v>
                </c:pt>
                <c:pt idx="4">
                  <c:v>내 의견과 달라서, 상대방이 틀린
말을 해서</c:v>
                </c:pt>
                <c:pt idx="5">
                  <c:v>그냥 특별한
이유 없이</c:v>
                </c:pt>
              </c:strCache>
            </c:strRef>
          </c:cat>
          <c:val>
            <c:numRef>
              <c:f>Sheet1!$C$79:$H$79</c:f>
              <c:numCache>
                <c:formatCode>General</c:formatCode>
                <c:ptCount val="6"/>
                <c:pt idx="0">
                  <c:v>36.5</c:v>
                </c:pt>
                <c:pt idx="1">
                  <c:v>22.5</c:v>
                </c:pt>
                <c:pt idx="2">
                  <c:v>22.2</c:v>
                </c:pt>
                <c:pt idx="3">
                  <c:v>14.5</c:v>
                </c:pt>
                <c:pt idx="4">
                  <c:v>16.3</c:v>
                </c:pt>
                <c:pt idx="5">
                  <c:v>13.6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979-495A-AE38-8E3C82D088E4}"/>
            </c:ext>
          </c:extLst>
        </c:ser>
        <c:ser>
          <c:idx val="1"/>
          <c:order val="1"/>
          <c:tx>
            <c:strRef>
              <c:f>Sheet1!$B$80</c:f>
              <c:strCache>
                <c:ptCount val="1"/>
                <c:pt idx="0">
                  <c:v>중학교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Sheet1!$C$78:$H$78</c:f>
              <c:strCache>
                <c:ptCount val="6"/>
                <c:pt idx="0">
                  <c:v>상대방이 먼저
그런 행동을 해서,
보복하기 위해</c:v>
                </c:pt>
                <c:pt idx="1">
                  <c:v>재미나 장난으로, 스트레스 해소를 위해</c:v>
                </c:pt>
                <c:pt idx="2">
                  <c:v>상대방이 싫어서, 상대방에게 화가 나서</c:v>
                </c:pt>
                <c:pt idx="3">
                  <c:v>주변에서 함께
하므로, 친구들과 어울리기 위해</c:v>
                </c:pt>
                <c:pt idx="4">
                  <c:v>내 의견과 달라서, 상대방이 틀린
말을 해서</c:v>
                </c:pt>
                <c:pt idx="5">
                  <c:v>그냥 특별한
이유 없이</c:v>
                </c:pt>
              </c:strCache>
            </c:strRef>
          </c:cat>
          <c:val>
            <c:numRef>
              <c:f>Sheet1!$C$80:$H$80</c:f>
              <c:numCache>
                <c:formatCode>General</c:formatCode>
                <c:ptCount val="6"/>
                <c:pt idx="0">
                  <c:v>39.4</c:v>
                </c:pt>
                <c:pt idx="1">
                  <c:v>32.200000000000003</c:v>
                </c:pt>
                <c:pt idx="2">
                  <c:v>24.9</c:v>
                </c:pt>
                <c:pt idx="3">
                  <c:v>19.100000000000001</c:v>
                </c:pt>
                <c:pt idx="4">
                  <c:v>12.7</c:v>
                </c:pt>
                <c:pt idx="5">
                  <c:v>7.5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979-495A-AE38-8E3C82D088E4}"/>
            </c:ext>
          </c:extLst>
        </c:ser>
        <c:ser>
          <c:idx val="2"/>
          <c:order val="2"/>
          <c:tx>
            <c:strRef>
              <c:f>Sheet1!$B$81</c:f>
              <c:strCache>
                <c:ptCount val="1"/>
                <c:pt idx="0">
                  <c:v>고등학교</c:v>
                </c:pt>
              </c:strCache>
            </c:strRef>
          </c:tx>
          <c:spPr>
            <a:solidFill>
              <a:srgbClr val="52529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rgbClr val="52529A">
                          <a:alpha val="0"/>
                        </a:srgbClr>
                      </a:solidFill>
                    </a:ln>
                    <a:solidFill>
                      <a:srgbClr val="52529A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Sheet1!$C$78:$H$78</c:f>
              <c:strCache>
                <c:ptCount val="6"/>
                <c:pt idx="0">
                  <c:v>상대방이 먼저
그런 행동을 해서,
보복하기 위해</c:v>
                </c:pt>
                <c:pt idx="1">
                  <c:v>재미나 장난으로, 스트레스 해소를 위해</c:v>
                </c:pt>
                <c:pt idx="2">
                  <c:v>상대방이 싫어서, 상대방에게 화가 나서</c:v>
                </c:pt>
                <c:pt idx="3">
                  <c:v>주변에서 함께
하므로, 친구들과 어울리기 위해</c:v>
                </c:pt>
                <c:pt idx="4">
                  <c:v>내 의견과 달라서, 상대방이 틀린
말을 해서</c:v>
                </c:pt>
                <c:pt idx="5">
                  <c:v>그냥 특별한
이유 없이</c:v>
                </c:pt>
              </c:strCache>
            </c:strRef>
          </c:cat>
          <c:val>
            <c:numRef>
              <c:f>Sheet1!$C$81:$H$81</c:f>
              <c:numCache>
                <c:formatCode>General</c:formatCode>
                <c:ptCount val="6"/>
                <c:pt idx="0">
                  <c:v>33.700000000000003</c:v>
                </c:pt>
                <c:pt idx="1">
                  <c:v>22.9</c:v>
                </c:pt>
                <c:pt idx="2">
                  <c:v>27.1</c:v>
                </c:pt>
                <c:pt idx="3">
                  <c:v>17.899999999999999</c:v>
                </c:pt>
                <c:pt idx="4">
                  <c:v>18.5</c:v>
                </c:pt>
                <c:pt idx="5">
                  <c:v>9.4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979-495A-AE38-8E3C82D088E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39"/>
        <c:axId val="-1476433760"/>
        <c:axId val="-1476433216"/>
      </c:barChart>
      <c:catAx>
        <c:axId val="-1476433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476433216"/>
        <c:crosses val="autoZero"/>
        <c:auto val="1"/>
        <c:lblAlgn val="ctr"/>
        <c:lblOffset val="100"/>
        <c:noMultiLvlLbl val="0"/>
      </c:catAx>
      <c:valAx>
        <c:axId val="-1476433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476433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Sheet1!$B$56</c:f>
              <c:strCache>
                <c:ptCount val="1"/>
                <c:pt idx="0">
                  <c:v>초등학교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637-4698-9E9A-AE6B6A9020F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Sheet1!$C$55:$H$55</c:f>
              <c:strCache>
                <c:ptCount val="6"/>
                <c:pt idx="0">
                  <c:v>가해자를 차단 하거나, 나의 아이디나 이메일을 삭제 또는 변경하였다</c:v>
                </c:pt>
                <c:pt idx="1">
                  <c:v>가해자에게 직접 삭제하도록 하거나 사과를 요구하였다</c:v>
                </c:pt>
                <c:pt idx="2">
                  <c:v>가족, 친구, 선·후배, 선생님 등 주변에 알리거나 도움을 요청하였다</c:v>
                </c:pt>
                <c:pt idx="3">
                  <c:v>아무런 행동도
하지 않았다</c:v>
                </c:pt>
                <c:pt idx="4">
                  <c:v>해당 웹사이트나 상담센터 또는 경찰(학교폭력 신고센터 117 등)에
신고했다</c:v>
                </c:pt>
                <c:pt idx="5">
                  <c:v>가해자에게 보복하거나 다른 사람을 대신 괴롭혔다</c:v>
                </c:pt>
              </c:strCache>
            </c:strRef>
          </c:cat>
          <c:val>
            <c:numRef>
              <c:f>Sheet1!$C$56:$H$56</c:f>
              <c:numCache>
                <c:formatCode>General</c:formatCode>
                <c:ptCount val="6"/>
                <c:pt idx="0">
                  <c:v>40.299999999999997</c:v>
                </c:pt>
                <c:pt idx="1">
                  <c:v>24.1</c:v>
                </c:pt>
                <c:pt idx="2">
                  <c:v>28.8</c:v>
                </c:pt>
                <c:pt idx="3">
                  <c:v>23.5</c:v>
                </c:pt>
                <c:pt idx="4">
                  <c:v>5</c:v>
                </c:pt>
                <c:pt idx="5">
                  <c:v>1.1000000000000001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637-4698-9E9A-AE6B6A9020FA}"/>
            </c:ext>
          </c:extLst>
        </c:ser>
        <c:ser>
          <c:idx val="1"/>
          <c:order val="1"/>
          <c:tx>
            <c:strRef>
              <c:f>Sheet1!$B$57</c:f>
              <c:strCache>
                <c:ptCount val="1"/>
                <c:pt idx="0">
                  <c:v>중학교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accent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Sheet1!$C$55:$H$55</c:f>
              <c:strCache>
                <c:ptCount val="6"/>
                <c:pt idx="0">
                  <c:v>가해자를 차단 하거나, 나의 아이디나 이메일을 삭제 또는 변경하였다</c:v>
                </c:pt>
                <c:pt idx="1">
                  <c:v>가해자에게 직접 삭제하도록 하거나 사과를 요구하였다</c:v>
                </c:pt>
                <c:pt idx="2">
                  <c:v>가족, 친구, 선·후배, 선생님 등 주변에 알리거나 도움을 요청하였다</c:v>
                </c:pt>
                <c:pt idx="3">
                  <c:v>아무런 행동도
하지 않았다</c:v>
                </c:pt>
                <c:pt idx="4">
                  <c:v>해당 웹사이트나 상담센터 또는 경찰(학교폭력 신고센터 117 등)에
신고했다</c:v>
                </c:pt>
                <c:pt idx="5">
                  <c:v>가해자에게 보복하거나 다른 사람을 대신 괴롭혔다</c:v>
                </c:pt>
              </c:strCache>
            </c:strRef>
          </c:cat>
          <c:val>
            <c:numRef>
              <c:f>Sheet1!$C$57:$H$57</c:f>
              <c:numCache>
                <c:formatCode>General</c:formatCode>
                <c:ptCount val="6"/>
                <c:pt idx="0">
                  <c:v>43.8</c:v>
                </c:pt>
                <c:pt idx="1">
                  <c:v>26.2</c:v>
                </c:pt>
                <c:pt idx="2">
                  <c:v>23.6</c:v>
                </c:pt>
                <c:pt idx="3">
                  <c:v>23.3</c:v>
                </c:pt>
                <c:pt idx="4">
                  <c:v>5.3</c:v>
                </c:pt>
                <c:pt idx="5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637-4698-9E9A-AE6B6A9020FA}"/>
            </c:ext>
          </c:extLst>
        </c:ser>
        <c:ser>
          <c:idx val="2"/>
          <c:order val="2"/>
          <c:tx>
            <c:strRef>
              <c:f>Sheet1!$B$58</c:f>
              <c:strCache>
                <c:ptCount val="1"/>
                <c:pt idx="0">
                  <c:v>고등학교</c:v>
                </c:pt>
              </c:strCache>
            </c:strRef>
          </c:tx>
          <c:spPr>
            <a:solidFill>
              <a:srgbClr val="52529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ln>
                      <a:solidFill>
                        <a:srgbClr val="52529A">
                          <a:alpha val="0"/>
                        </a:srgbClr>
                      </a:solidFill>
                    </a:ln>
                    <a:solidFill>
                      <a:srgbClr val="52529A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Sheet1!$C$55:$H$55</c:f>
              <c:strCache>
                <c:ptCount val="6"/>
                <c:pt idx="0">
                  <c:v>가해자를 차단 하거나, 나의 아이디나 이메일을 삭제 또는 변경하였다</c:v>
                </c:pt>
                <c:pt idx="1">
                  <c:v>가해자에게 직접 삭제하도록 하거나 사과를 요구하였다</c:v>
                </c:pt>
                <c:pt idx="2">
                  <c:v>가족, 친구, 선·후배, 선생님 등 주변에 알리거나 도움을 요청하였다</c:v>
                </c:pt>
                <c:pt idx="3">
                  <c:v>아무런 행동도
하지 않았다</c:v>
                </c:pt>
                <c:pt idx="4">
                  <c:v>해당 웹사이트나 상담센터 또는 경찰(학교폭력 신고센터 117 등)에
신고했다</c:v>
                </c:pt>
                <c:pt idx="5">
                  <c:v>가해자에게 보복하거나 다른 사람을 대신 괴롭혔다</c:v>
                </c:pt>
              </c:strCache>
            </c:strRef>
          </c:cat>
          <c:val>
            <c:numRef>
              <c:f>Sheet1!$C$58:$H$58</c:f>
              <c:numCache>
                <c:formatCode>General</c:formatCode>
                <c:ptCount val="6"/>
                <c:pt idx="0">
                  <c:v>45.7</c:v>
                </c:pt>
                <c:pt idx="1">
                  <c:v>25.5</c:v>
                </c:pt>
                <c:pt idx="2">
                  <c:v>19.2</c:v>
                </c:pt>
                <c:pt idx="3">
                  <c:v>24.2</c:v>
                </c:pt>
                <c:pt idx="4">
                  <c:v>4.4000000000000004</c:v>
                </c:pt>
                <c:pt idx="5">
                  <c:v>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637-4698-9E9A-AE6B6A9020F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4"/>
        <c:axId val="-1476428864"/>
        <c:axId val="-1476431584"/>
      </c:barChart>
      <c:catAx>
        <c:axId val="-1476428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spc="-1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476431584"/>
        <c:crosses val="autoZero"/>
        <c:auto val="1"/>
        <c:lblAlgn val="ctr"/>
        <c:lblOffset val="100"/>
        <c:noMultiLvlLbl val="0"/>
      </c:catAx>
      <c:valAx>
        <c:axId val="-1476431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endParaRPr lang="ko-KR"/>
          </a:p>
        </c:txPr>
        <c:crossAx val="-14764288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 dir="row">Sheet1!$A$2:$A$9</cx:f>
        <cx:lvl ptCount="8">
          <cx:pt idx="0">언어폭력</cx:pt>
          <cx:pt idx="1">집단따돌림</cx:pt>
          <cx:pt idx="2">스토킹</cx:pt>
          <cx:pt idx="3">신체폭력</cx:pt>
          <cx:pt idx="4">사이버폭력</cx:pt>
          <cx:pt idx="5">금품갈취</cx:pt>
          <cx:pt idx="6">성폭력</cx:pt>
          <cx:pt idx="7">강요</cx:pt>
        </cx:lvl>
      </cx:strDim>
      <cx:numDim type="size">
        <cx:f dir="row">Sheet1!$B$2:$B$9</cx:f>
        <cx:lvl ptCount="8" formatCode="General">
          <cx:pt idx="0">0.41699999999999998</cx:pt>
          <cx:pt idx="1">0.14499999999999999</cx:pt>
          <cx:pt idx="2">0.062</cx:pt>
          <cx:pt idx="3">0.124</cx:pt>
          <cx:pt idx="4">0.098000000000000004</cx:pt>
          <cx:pt idx="5">0.058000000000000003</cx:pt>
          <cx:pt idx="6">0.041000000000000002</cx:pt>
          <cx:pt idx="7">0.053999999999999999</cx:pt>
        </cx:lvl>
      </cx:numDim>
    </cx:data>
  </cx:chartData>
  <cx:chart>
    <cx:plotArea>
      <cx:plotAreaRegion>
        <cx:series layoutId="treemap" uniqueId="{0613C1AC-61D5-40FB-90B4-56517F899B6A}">
          <cx:tx>
            <cx:txData>
              <cx:f>Sheet1!$B$1</cx:f>
              <cx:v>열1</cx:v>
            </cx:txData>
          </cx:tx>
          <cx:dataPt idx="4">
            <cx:spPr>
              <a:solidFill>
                <a:schemeClr val="accent6"/>
              </a:solidFill>
            </cx:spPr>
          </cx:dataPt>
          <cx:dataPt idx="5">
            <cx:spPr>
              <a:solidFill>
                <a:schemeClr val="accent5"/>
              </a:solidFill>
            </cx:spPr>
          </cx:dataPt>
          <cx:dataPt idx="6">
            <cx:spPr>
              <a:solidFill>
                <a:schemeClr val="tx1">
                  <a:lumMod val="50000"/>
                  <a:lumOff val="50000"/>
                </a:schemeClr>
              </a:solidFill>
            </cx:spPr>
          </cx:dataPt>
          <cx:dataPt idx="7">
            <cx:spPr>
              <a:solidFill>
                <a:schemeClr val="tx1">
                  <a:lumMod val="75000"/>
                  <a:lumOff val="25000"/>
                </a:schemeClr>
              </a:solidFill>
            </cx:spPr>
          </cx:dataPt>
          <cx:dataLabels>
            <cx:txPr>
              <a:bodyPr spcFirstLastPara="1" vertOverflow="ellipsis" wrap="square" lIns="0" tIns="0" rIns="0" bIns="0" anchor="ctr" anchorCtr="1"/>
              <a:lstStyle/>
              <a:p>
                <a:pPr>
                  <a:defRPr sz="1400" b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나눔스퀘어 ExtraBold" panose="020B0600000101010101" pitchFamily="50" charset="-127"/>
                  </a:defRPr>
                </a:pPr>
                <a:endParaRPr lang="ko-KR" sz="1400" b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cx:txPr>
            <cx:visibility seriesName="0" categoryName="1" value="0"/>
            <cx:separator>, </cx:separator>
          </cx:dataLabels>
          <cx:dataId val="0"/>
          <cx:layoutPr>
            <cx:parentLabelLayout val="overlapping"/>
          </cx:layoutPr>
        </cx:series>
      </cx:plotAreaRegion>
    </cx:plotArea>
  </cx:chart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042" cy="513789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348" y="0"/>
            <a:ext cx="3079040" cy="513789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fld id="{A22DDA23-8AB2-4F67-AE4D-D5209BCE03F0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0824"/>
            <a:ext cx="3079042" cy="513789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348" y="9720824"/>
            <a:ext cx="3079040" cy="513789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fld id="{0032D196-C20B-4557-AE30-B459EA3CB5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61241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8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1" y="0"/>
            <a:ext cx="3078428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fld id="{92CEA07D-6F26-4F15-BB6F-E41DA187A498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91" tIns="47745" rIns="95491" bIns="4774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8"/>
            <a:ext cx="5683250" cy="4029879"/>
          </a:xfrm>
          <a:prstGeom prst="rect">
            <a:avLst/>
          </a:prstGeom>
        </p:spPr>
        <p:txBody>
          <a:bodyPr vert="horz" lIns="95491" tIns="47745" rIns="95491" bIns="47745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8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1" y="9721107"/>
            <a:ext cx="3078428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fld id="{42A61FF7-2E3D-4576-9880-38C6439599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5359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사이버폭력</a:t>
            </a:r>
            <a:r>
              <a:rPr lang="ko-KR" altLang="en-US" baseline="0" dirty="0" smtClean="0"/>
              <a:t> 예방 역량강화 교원 표준 연수 강의를 시작하겠습니다</a:t>
            </a:r>
            <a:r>
              <a:rPr lang="en-US" altLang="ko-KR" baseline="0" dirty="0" smtClean="0"/>
              <a:t>.</a:t>
            </a:r>
            <a:r>
              <a:rPr lang="ko-KR" altLang="en-US" dirty="0" smtClean="0"/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674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사이버폭력</a:t>
            </a:r>
            <a:r>
              <a:rPr lang="ko-KR" altLang="en-US" baseline="0" dirty="0" smtClean="0"/>
              <a:t> 예방 역량강화 교원 표준 연수는 다음과 같은 순서로 진행됩니다</a:t>
            </a:r>
            <a:r>
              <a:rPr lang="en-US" altLang="ko-KR" baseline="0" dirty="0" smtClean="0"/>
              <a:t>.</a:t>
            </a:r>
          </a:p>
          <a:p>
            <a:pPr defTabSz="954908">
              <a:defRPr/>
            </a:pPr>
            <a:r>
              <a:rPr lang="ko-KR" altLang="en-US" dirty="0" smtClean="0"/>
              <a:t>먼저 사이버폭력</a:t>
            </a:r>
            <a:r>
              <a:rPr lang="ko-KR" altLang="en-US" baseline="0" dirty="0" smtClean="0"/>
              <a:t> 이해의 장으로서 사이버폭력의 개념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특징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실태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유형 등에 대해서 알아봅니다</a:t>
            </a:r>
            <a:r>
              <a:rPr lang="en-US" altLang="ko-KR" baseline="0" dirty="0" smtClean="0"/>
              <a:t>.</a:t>
            </a:r>
          </a:p>
          <a:p>
            <a:pPr defTabSz="954908">
              <a:defRPr/>
            </a:pPr>
            <a:r>
              <a:rPr lang="ko-KR" altLang="en-US" baseline="0" dirty="0" smtClean="0"/>
              <a:t>다음으로 사이버폭력의 심각성에 대해 살펴봅니다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사이버폭력의 영향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관련 법에 대해 이해하는 장입니다</a:t>
            </a:r>
            <a:r>
              <a:rPr lang="en-US" altLang="ko-KR" baseline="0" dirty="0" smtClean="0"/>
              <a:t>.</a:t>
            </a:r>
          </a:p>
          <a:p>
            <a:pPr defTabSz="954908">
              <a:defRPr/>
            </a:pPr>
            <a:r>
              <a:rPr lang="ko-KR" altLang="en-US" baseline="0" dirty="0" err="1" smtClean="0"/>
              <a:t>세번째</a:t>
            </a:r>
            <a:r>
              <a:rPr lang="ko-KR" altLang="en-US" baseline="0" dirty="0" smtClean="0"/>
              <a:t> 장은 사이버폭력의 예방교육 및 지도에 대해서 살펴봅니다</a:t>
            </a:r>
            <a:r>
              <a:rPr lang="en-US" altLang="ko-KR" baseline="0" dirty="0" smtClean="0"/>
              <a:t>.  </a:t>
            </a:r>
            <a:r>
              <a:rPr lang="ko-KR" altLang="en-US" baseline="0" dirty="0" smtClean="0"/>
              <a:t>사이버폭력 예방교육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사이버폭력 징후 발견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사이버폭력 유형별 예방 지도 등에 대해서 알아봅니다</a:t>
            </a:r>
            <a:r>
              <a:rPr lang="en-US" altLang="ko-KR" baseline="0" dirty="0" smtClean="0"/>
              <a:t>.</a:t>
            </a:r>
          </a:p>
          <a:p>
            <a:pPr defTabSz="954908">
              <a:defRPr/>
            </a:pPr>
            <a:r>
              <a:rPr lang="ko-KR" altLang="en-US" baseline="0" dirty="0" err="1" smtClean="0"/>
              <a:t>네번째</a:t>
            </a:r>
            <a:r>
              <a:rPr lang="ko-KR" altLang="en-US" baseline="0" dirty="0" smtClean="0"/>
              <a:t> 장은 학생 상담 및 관계회복에 대한 내용입니다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사이버폭력 피해학생 상담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가해학생 지도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관계회복에 대해 살펴봅니다</a:t>
            </a:r>
            <a:r>
              <a:rPr lang="en-US" altLang="ko-KR" baseline="0" dirty="0" smtClean="0"/>
              <a:t>.</a:t>
            </a:r>
          </a:p>
          <a:p>
            <a:pPr defTabSz="954908">
              <a:defRPr/>
            </a:pPr>
            <a:r>
              <a:rPr lang="ko-KR" altLang="en-US" baseline="0" dirty="0" smtClean="0"/>
              <a:t>마지막 장에서는 학부모 지원에 대해서 알아보기로 합니다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407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먼저 사이버폭력 이해의 장으로 사이버폭력의 개념</a:t>
            </a:r>
            <a:r>
              <a:rPr lang="en-US" altLang="ko-KR" dirty="0" smtClean="0"/>
              <a:t>, </a:t>
            </a:r>
            <a:r>
              <a:rPr lang="ko-KR" altLang="en-US" dirty="0" smtClean="0"/>
              <a:t>특징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실태 및 유형에 대해 살펴보겠습니다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416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학교폭력은 빠르게 변화하고 있습니다</a:t>
            </a:r>
            <a:r>
              <a:rPr lang="en-US" altLang="ko-KR" dirty="0" smtClean="0"/>
              <a:t>. 1990</a:t>
            </a:r>
            <a:r>
              <a:rPr lang="ko-KR" altLang="en-US" dirty="0" smtClean="0"/>
              <a:t>년 중</a:t>
            </a:r>
            <a:r>
              <a:rPr lang="en-US" altLang="ko-KR" dirty="0" smtClean="0">
                <a:latin typeface="Bell MT" panose="02020503060305020303" pitchFamily="18" charset="0"/>
              </a:rPr>
              <a:t>·</a:t>
            </a:r>
            <a:r>
              <a:rPr lang="ko-KR" altLang="en-US" dirty="0" smtClean="0"/>
              <a:t>후반 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왕따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신조어가 생겨났으며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이후 </a:t>
            </a:r>
            <a:r>
              <a:rPr lang="ko-KR" altLang="en-US" dirty="0" err="1" smtClean="0"/>
              <a:t>카카오톡을</a:t>
            </a:r>
            <a:r>
              <a:rPr lang="ko-KR" altLang="en-US" dirty="0" smtClean="0"/>
              <a:t> 통한 따돌림을 뜻하는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카따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사이버폭력으로 변화했습니다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빵셔틀은</a:t>
            </a:r>
            <a:r>
              <a:rPr lang="ko-KR" altLang="en-US" dirty="0" smtClean="0"/>
              <a:t> 강요에 의해 빵</a:t>
            </a:r>
            <a:r>
              <a:rPr lang="ko-KR" altLang="en-US" baseline="0" dirty="0" smtClean="0"/>
              <a:t>이나 물건 등을 대신 </a:t>
            </a:r>
            <a:r>
              <a:rPr lang="ko-KR" altLang="en-US" baseline="0" dirty="0" err="1" smtClean="0"/>
              <a:t>사다주는</a:t>
            </a:r>
            <a:r>
              <a:rPr lang="ko-KR" altLang="en-US" baseline="0" dirty="0" smtClean="0"/>
              <a:t> 행위를 일컫는 용어입니다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이는 </a:t>
            </a:r>
            <a:r>
              <a:rPr lang="ko-KR" altLang="en-US" baseline="0" dirty="0" err="1" smtClean="0"/>
              <a:t>시이버</a:t>
            </a:r>
            <a:r>
              <a:rPr lang="ko-KR" altLang="en-US" baseline="0" dirty="0" smtClean="0"/>
              <a:t> 공간에서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와이파이</a:t>
            </a:r>
            <a:r>
              <a:rPr lang="ko-KR" altLang="en-US" dirty="0" smtClean="0"/>
              <a:t> 셔틀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로 변화하였습니다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와이파이</a:t>
            </a:r>
            <a:r>
              <a:rPr lang="ko-KR" altLang="en-US" dirty="0" smtClean="0"/>
              <a:t> 셔틀이란 강압적으로 상대방의 </a:t>
            </a:r>
            <a:r>
              <a:rPr lang="ko-KR" altLang="en-US" dirty="0" err="1" smtClean="0"/>
              <a:t>스마트폰</a:t>
            </a:r>
            <a:r>
              <a:rPr lang="ko-KR" altLang="en-US" dirty="0" smtClean="0"/>
              <a:t> 데이터를 사용하는 것을 일컫는 사이버폭력을 뜻합니다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그림과 같이 피해학생에게 </a:t>
            </a:r>
            <a:r>
              <a:rPr lang="ko-KR" altLang="en-US" dirty="0" err="1" smtClean="0"/>
              <a:t>스마트폰의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핫스팟을</a:t>
            </a:r>
            <a:r>
              <a:rPr lang="ko-KR" altLang="en-US" dirty="0" smtClean="0"/>
              <a:t> 켜게 한 후 피해학생의 데이터를 갈취하여 공짜로 </a:t>
            </a:r>
            <a:r>
              <a:rPr lang="ko-KR" altLang="en-US" dirty="0" err="1" smtClean="0"/>
              <a:t>와이파이를</a:t>
            </a:r>
            <a:r>
              <a:rPr lang="ko-KR" altLang="en-US" dirty="0" smtClean="0"/>
              <a:t> 사용하는 경우를 말합니다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6247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사이버폭력의 일반적 개념은 정보통신망을 이용한 </a:t>
            </a:r>
            <a:r>
              <a:rPr lang="ko-KR" altLang="en-US" sz="1300" spc="-104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이용한 </a:t>
            </a:r>
            <a:r>
              <a:rPr lang="ko-KR" altLang="en-US" sz="1300" spc="-104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음란</a:t>
            </a:r>
            <a:r>
              <a:rPr lang="en-US" altLang="ko-KR" sz="1300" spc="-104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·</a:t>
            </a:r>
            <a:r>
              <a:rPr lang="ko-KR" altLang="en-US" sz="1300" spc="-104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폭력 정보 </a:t>
            </a:r>
            <a:r>
              <a:rPr lang="ko-KR" altLang="en-US" sz="1300" spc="-104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등에 의하여 </a:t>
            </a:r>
            <a:r>
              <a:rPr lang="ko-KR" altLang="en-US" sz="1300" spc="-104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신체</a:t>
            </a:r>
            <a:r>
              <a:rPr lang="en-US" altLang="ko-KR" sz="1300" spc="-104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·</a:t>
            </a:r>
            <a:r>
              <a:rPr lang="ko-KR" altLang="en-US" sz="1300" spc="-104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정신 또는 재산상의 피해를 수반하는 행위</a:t>
            </a:r>
            <a:r>
              <a:rPr lang="ko-KR" altLang="en-US" sz="1300" spc="-104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를  의미합니다</a:t>
            </a:r>
            <a:r>
              <a:rPr lang="en-US" altLang="ko-KR" sz="1300" spc="-104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.  </a:t>
            </a:r>
            <a:r>
              <a:rPr lang="ko-KR" altLang="en-US" sz="1300" spc="-104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 </a:t>
            </a:r>
            <a:r>
              <a:rPr lang="ko-KR" altLang="en-US" sz="1300" spc="-157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학생 대상으로 사이버폭력을 행한 경우에는 학교 사이버폭력에 해당합니다</a:t>
            </a:r>
            <a:r>
              <a:rPr lang="en-US" altLang="ko-KR" sz="1300" spc="-157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cs typeface="Poppins Light" panose="02000000000000000000" pitchFamily="2" charset="0"/>
              </a:rPr>
              <a:t>.</a:t>
            </a:r>
          </a:p>
          <a:p>
            <a:pPr defTabSz="954908">
              <a:defRPr/>
            </a:pP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사이버폭력의 법률적 정의를 살펴보면</a:t>
            </a:r>
            <a:r>
              <a:rPr lang="en-US" altLang="ko-KR" b="0" dirty="0" smtClean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학교폭력예방 및 대책에 관한 법률에서는 </a:t>
            </a:r>
            <a:r>
              <a:rPr lang="en-US" altLang="ko-KR" b="0" dirty="0" smtClean="0">
                <a:solidFill>
                  <a:schemeClr val="tx1"/>
                </a:solidFill>
                <a:latin typeface="+mn-ea"/>
                <a:ea typeface="+mn-ea"/>
              </a:rPr>
              <a:t>‘</a:t>
            </a: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사이버 따돌림</a:t>
            </a:r>
            <a:r>
              <a:rPr lang="en-US" altLang="ko-KR" b="0" dirty="0" smtClean="0">
                <a:solidFill>
                  <a:schemeClr val="tx1"/>
                </a:solidFill>
                <a:latin typeface="+mn-ea"/>
                <a:ea typeface="+mn-ea"/>
              </a:rPr>
              <a:t>’</a:t>
            </a: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이라는 용어로 사이버폭력의 개념을 설명하고 있습니다</a:t>
            </a:r>
            <a:r>
              <a:rPr lang="en-US" altLang="ko-KR" b="0" dirty="0" smtClean="0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사이버폭력을 의미하는 사이버 따돌림이란 </a:t>
            </a:r>
            <a:r>
              <a:rPr lang="ko-KR" altLang="en-US" sz="1300" dirty="0">
                <a:latin typeface="+mn-ea"/>
              </a:rPr>
              <a:t>인터넷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휴대전화 등 정보통신기기를 이용하여 특정 학생을 지속적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반복적으로 공격하여 상대방이 고통을 느끼도록 하는 일체의 행위를 뜻합니다</a:t>
            </a:r>
            <a:r>
              <a:rPr lang="en-US" altLang="ko-KR" sz="1300" dirty="0">
                <a:latin typeface="+mn-ea"/>
              </a:rPr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145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사이버폭력과 흔히 혼용되는 유사 개념으로 </a:t>
            </a:r>
            <a:r>
              <a:rPr lang="ko-KR" altLang="en-US" dirty="0" err="1" smtClean="0">
                <a:solidFill>
                  <a:schemeClr val="tx1"/>
                </a:solidFill>
              </a:rPr>
              <a:t>사이버불링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사이버 괴롭힘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사이버 비행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사이버 범죄 등이 있습니다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</a:p>
          <a:p>
            <a:pPr latinLnBrk="1"/>
            <a:r>
              <a:rPr lang="ko-KR" altLang="en-US" b="0" dirty="0" err="1" smtClean="0">
                <a:solidFill>
                  <a:schemeClr val="tx1"/>
                </a:solidFill>
              </a:rPr>
              <a:t>사이버불링은</a:t>
            </a:r>
            <a:r>
              <a:rPr lang="ko-KR" altLang="en-US" b="0" dirty="0" smtClean="0">
                <a:solidFill>
                  <a:schemeClr val="tx1"/>
                </a:solidFill>
              </a:rPr>
              <a:t> 사이버폭력 중에서도 특히 </a:t>
            </a:r>
            <a:r>
              <a:rPr lang="ko-KR" altLang="en-US" b="0" dirty="0" err="1" smtClean="0">
                <a:solidFill>
                  <a:schemeClr val="tx1"/>
                </a:solidFill>
              </a:rPr>
              <a:t>가해학생와</a:t>
            </a:r>
            <a:r>
              <a:rPr lang="ko-KR" altLang="en-US" b="0" dirty="0" smtClean="0">
                <a:solidFill>
                  <a:schemeClr val="tx1"/>
                </a:solidFill>
              </a:rPr>
              <a:t> 피해학생의 힘의 불균형에 기초하여</a:t>
            </a:r>
            <a:r>
              <a:rPr lang="en-US" altLang="ko-KR" b="0" dirty="0" smtClean="0">
                <a:solidFill>
                  <a:schemeClr val="tx1"/>
                </a:solidFill>
              </a:rPr>
              <a:t> </a:t>
            </a:r>
            <a:r>
              <a:rPr lang="ko-KR" altLang="en-US" sz="1300" dirty="0"/>
              <a:t>반복적이고 의도적으로 일어나는 폭력을 일컫는 용어입니다</a:t>
            </a:r>
            <a:r>
              <a:rPr lang="en-US" altLang="ko-KR" sz="1300" dirty="0"/>
              <a:t>. </a:t>
            </a:r>
          </a:p>
          <a:p>
            <a:pPr latinLnBrk="1"/>
            <a:r>
              <a:rPr lang="ko-KR" altLang="en-US" b="0" dirty="0" smtClean="0">
                <a:solidFill>
                  <a:schemeClr val="tx1"/>
                </a:solidFill>
              </a:rPr>
              <a:t>사이버 괴롭힘은 </a:t>
            </a:r>
            <a:r>
              <a:rPr lang="ko-KR" altLang="en-US" b="0" dirty="0" err="1" smtClean="0">
                <a:solidFill>
                  <a:schemeClr val="tx1"/>
                </a:solidFill>
              </a:rPr>
              <a:t>사이버불링을</a:t>
            </a:r>
            <a:r>
              <a:rPr lang="ko-KR" altLang="en-US" b="0" baseline="0" dirty="0" smtClean="0">
                <a:solidFill>
                  <a:schemeClr val="tx1"/>
                </a:solidFill>
              </a:rPr>
              <a:t> 우리 말로</a:t>
            </a:r>
            <a:r>
              <a:rPr lang="ko-KR" altLang="en-US" b="0" dirty="0" smtClean="0">
                <a:solidFill>
                  <a:schemeClr val="tx1"/>
                </a:solidFill>
              </a:rPr>
              <a:t> 번역한 용어로 </a:t>
            </a:r>
            <a:r>
              <a:rPr lang="ko-KR" altLang="en-US" b="0" dirty="0" err="1" smtClean="0">
                <a:solidFill>
                  <a:schemeClr val="tx1"/>
                </a:solidFill>
              </a:rPr>
              <a:t>사이버불링과</a:t>
            </a:r>
            <a:r>
              <a:rPr lang="ko-KR" altLang="en-US" b="0" dirty="0" smtClean="0">
                <a:solidFill>
                  <a:schemeClr val="tx1"/>
                </a:solidFill>
              </a:rPr>
              <a:t> 동의어로 이해할 수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</a:rPr>
              <a:t>여러 국내 문헌에서 </a:t>
            </a:r>
            <a:r>
              <a:rPr lang="ko-KR" altLang="en-US" b="0" dirty="0" err="1" smtClean="0">
                <a:solidFill>
                  <a:schemeClr val="tx1"/>
                </a:solidFill>
              </a:rPr>
              <a:t>불링은</a:t>
            </a:r>
            <a:r>
              <a:rPr lang="ko-KR" altLang="en-US" b="0" dirty="0" smtClean="0">
                <a:solidFill>
                  <a:schemeClr val="tx1"/>
                </a:solidFill>
              </a:rPr>
              <a:t> 괴롭힘으로 번역되고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pPr latinLnBrk="1"/>
            <a:r>
              <a:rPr lang="ko-KR" altLang="en-US" b="0" dirty="0" smtClean="0">
                <a:solidFill>
                  <a:schemeClr val="tx1"/>
                </a:solidFill>
              </a:rPr>
              <a:t>한편 사이버 비행은 사이버 공간에서 발생하는 청소년의 비규범적 행동을 말합니다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</a:rPr>
              <a:t>폭력 행동도 포함되지만</a:t>
            </a:r>
            <a:r>
              <a:rPr lang="en-US" altLang="ko-KR" b="0" dirty="0" smtClean="0">
                <a:solidFill>
                  <a:schemeClr val="tx1"/>
                </a:solidFill>
              </a:rPr>
              <a:t> </a:t>
            </a:r>
            <a:r>
              <a:rPr lang="ko-KR" altLang="en-US" b="0" dirty="0" smtClean="0">
                <a:solidFill>
                  <a:schemeClr val="tx1"/>
                </a:solidFill>
              </a:rPr>
              <a:t>인터넷 음란물 접촉</a:t>
            </a:r>
            <a:r>
              <a:rPr lang="en-US" altLang="ko-KR" b="0" dirty="0" smtClean="0">
                <a:solidFill>
                  <a:schemeClr val="tx1"/>
                </a:solidFill>
              </a:rPr>
              <a:t>, </a:t>
            </a:r>
            <a:r>
              <a:rPr lang="ko-KR" altLang="en-US" b="0" dirty="0" smtClean="0">
                <a:solidFill>
                  <a:schemeClr val="tx1"/>
                </a:solidFill>
              </a:rPr>
              <a:t>사이버 사기 등과 같은 규범을 벗어나는 비폭력적 행동이 포함됩니다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pPr latinLnBrk="1"/>
            <a:r>
              <a:rPr lang="ko-KR" altLang="en-US" b="0" dirty="0" smtClean="0">
                <a:solidFill>
                  <a:schemeClr val="tx1"/>
                </a:solidFill>
              </a:rPr>
              <a:t>사이버 범죄는 전통적인 범죄가 </a:t>
            </a:r>
            <a:r>
              <a:rPr lang="ko-KR" altLang="en-US" b="0" dirty="0" err="1" smtClean="0">
                <a:solidFill>
                  <a:schemeClr val="tx1"/>
                </a:solidFill>
              </a:rPr>
              <a:t>비대면에서</a:t>
            </a:r>
            <a:r>
              <a:rPr lang="ko-KR" altLang="en-US" b="0" dirty="0" smtClean="0">
                <a:solidFill>
                  <a:schemeClr val="tx1"/>
                </a:solidFill>
              </a:rPr>
              <a:t> 일어나는 범죄를 의미하며</a:t>
            </a:r>
            <a:r>
              <a:rPr lang="en-US" altLang="ko-KR" b="0" dirty="0" smtClean="0">
                <a:solidFill>
                  <a:schemeClr val="tx1"/>
                </a:solidFill>
              </a:rPr>
              <a:t>,</a:t>
            </a:r>
            <a:r>
              <a:rPr lang="ko-KR" altLang="en-US" b="0" dirty="0" smtClean="0">
                <a:solidFill>
                  <a:schemeClr val="tx1"/>
                </a:solidFill>
              </a:rPr>
              <a:t> 가장 전형적인 행태의 형사적 처벌을 받는 심각한 범죄행위를 말합니다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사이버폭력과 비교하여 네 가지 용어는 약간의 다른 개념을 포함하지만 서로 중복되는</a:t>
            </a:r>
            <a:r>
              <a:rPr lang="ko-KR" altLang="en-US" baseline="0" dirty="0" smtClean="0">
                <a:solidFill>
                  <a:schemeClr val="tx1"/>
                </a:solidFill>
              </a:rPr>
              <a:t> 면이 있음을 알 수 있습니다</a:t>
            </a:r>
            <a:r>
              <a:rPr lang="en-US" altLang="ko-KR" baseline="0" dirty="0" smtClean="0">
                <a:solidFill>
                  <a:schemeClr val="tx1"/>
                </a:solidFill>
              </a:rPr>
              <a:t>.</a:t>
            </a:r>
            <a:endParaRPr lang="ko-KR" altLang="en-US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3883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>
                <a:solidFill>
                  <a:schemeClr val="tx1"/>
                </a:solidFill>
              </a:rPr>
              <a:t>사이버 공간에서는 익명성을 통해 자신을 숨길 수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</a:rPr>
              <a:t>따라서 폭력을 행사하고도 죄책감이 낮아져 폭력을 지속할 가능성이 높습니다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endParaRPr lang="ko-KR" altLang="en-US" b="0" dirty="0" smtClean="0">
              <a:solidFill>
                <a:schemeClr val="tx1"/>
              </a:solidFill>
            </a:endParaRPr>
          </a:p>
          <a:p>
            <a:pPr>
              <a:buClr>
                <a:schemeClr val="dk1"/>
              </a:buClr>
              <a:buSzPts val="1200"/>
            </a:pPr>
            <a:r>
              <a:rPr lang="ko-KR" altLang="en-US" sz="1300" dirty="0"/>
              <a:t>사람은 타인의 시선을 의식하면 자연스럽게 폭력을 억제합니다</a:t>
            </a:r>
            <a:r>
              <a:rPr lang="en-US" altLang="ko-KR" sz="1300" dirty="0"/>
              <a:t>. </a:t>
            </a:r>
            <a:r>
              <a:rPr lang="ko-KR" altLang="en-US" sz="1300" dirty="0"/>
              <a:t>그러나 사이버 공간처럼 익명성이 보장되는 공간에서는 그러한 억제가 줄어드는 </a:t>
            </a:r>
            <a:r>
              <a:rPr lang="ko-KR" altLang="en-US" sz="1300" dirty="0" err="1"/>
              <a:t>탈억제</a:t>
            </a:r>
            <a:r>
              <a:rPr lang="ko-KR" altLang="en-US" sz="1300" dirty="0"/>
              <a:t> 현상이 나타납니다</a:t>
            </a:r>
            <a:r>
              <a:rPr lang="en-US" altLang="ko-KR" sz="1300" dirty="0"/>
              <a:t>.</a:t>
            </a:r>
            <a:r>
              <a:rPr lang="ko-KR" altLang="en-US" sz="1300" dirty="0"/>
              <a:t> 결과적으로 충동성이 높아져 폭력이 쉽게 발생할 수 있습니다</a:t>
            </a:r>
            <a:r>
              <a:rPr lang="en-US" altLang="ko-KR" sz="1300" dirty="0"/>
              <a:t>. </a:t>
            </a:r>
            <a:endParaRPr lang="ko-KR" altLang="en-US" b="0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9022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/>
              <a:t>사이버 공간은 대면이 아닌 비대면 상황으로 상대의 반응이나 상태를 즉시 확인하기가 어렵습니다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따라서 폭력 가해 횟수가 늘고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괴롭히는 강도나 수위 등의 정도가 심각해질 수 있습니다</a:t>
            </a:r>
            <a:r>
              <a:rPr lang="en-US" altLang="ko-KR" b="0" dirty="0" smtClean="0"/>
              <a:t>.</a:t>
            </a:r>
            <a:endParaRPr lang="ko-KR" altLang="en-US" b="0" dirty="0" smtClean="0"/>
          </a:p>
          <a:p>
            <a:r>
              <a:rPr lang="ko-KR" altLang="en-US" b="0" dirty="0" smtClean="0"/>
              <a:t>대면 상황에서는 표정이나 목소리 등 다양한 정보를 통해 상대의 감정을 읽을 수 있습니다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그러나 사이버 공간에서는 </a:t>
            </a:r>
            <a:r>
              <a:rPr lang="ko-KR" altLang="en-US" b="0" dirty="0" err="1" smtClean="0"/>
              <a:t>비대면성으로</a:t>
            </a:r>
            <a:r>
              <a:rPr lang="ko-KR" altLang="en-US" b="0" dirty="0" smtClean="0"/>
              <a:t> 인해 상대적으로 다른 사람의 감정을 파악하기가 어렵습니다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때문에 의사소통의 오해와 갈등이 폭력으로 발전될 가능성이 커집니다</a:t>
            </a:r>
            <a:r>
              <a:rPr lang="en-US" altLang="ko-KR" b="0" dirty="0" smtClean="0"/>
              <a:t>.</a:t>
            </a:r>
            <a:endParaRPr lang="ko-KR" altLang="en-US" b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805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/>
              <a:t>사이버 공간에서는 시공간을 초월하여 언제 어디서든 사이버 폭력에 노출될 수 있습니다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따라서 시공간의 제약이 없어 폭력의 지속성이 더 늘고 폭력의 위험성이 커집니다</a:t>
            </a:r>
            <a:r>
              <a:rPr lang="en-US" altLang="ko-KR" b="0" dirty="0" smtClean="0"/>
              <a:t>.</a:t>
            </a:r>
            <a:endParaRPr lang="ko-KR" altLang="en-US" b="0" dirty="0" smtClean="0"/>
          </a:p>
          <a:p>
            <a:r>
              <a:rPr lang="ko-KR" altLang="en-US" b="0" dirty="0" smtClean="0"/>
              <a:t>또한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오프라인에서 입으로 전해지는 소문의 속도 및 범위와 달리 인터넷</a:t>
            </a:r>
            <a:r>
              <a:rPr lang="en-US" altLang="ko-KR" b="0" dirty="0" smtClean="0"/>
              <a:t>, SNS </a:t>
            </a:r>
            <a:r>
              <a:rPr lang="ko-KR" altLang="en-US" b="0" dirty="0" smtClean="0"/>
              <a:t>등 온라인 매체를 통한 자료는 손쉽게 게시 및 전달 가능하여 불특정 다수에게 매우 빠르게 확산될 수 있습니다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이로 인해 폭력으로 인한 피해가 확대되고 매우 심각해질 수 있습니다</a:t>
            </a:r>
            <a:r>
              <a:rPr lang="en-US" altLang="ko-KR" b="0" dirty="0" smtClean="0"/>
              <a:t>.</a:t>
            </a:r>
            <a:endParaRPr lang="ko-KR" altLang="en-US" b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446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/>
              <a:t>현대사회는 인터넷이나 </a:t>
            </a:r>
            <a:r>
              <a:rPr lang="ko-KR" altLang="en-US" b="0" dirty="0" err="1" smtClean="0"/>
              <a:t>스마트폰의</a:t>
            </a:r>
            <a:r>
              <a:rPr lang="ko-KR" altLang="en-US" b="0" dirty="0" smtClean="0"/>
              <a:t> 보급이 대중화됨에 따라 사이버공간에 접속 및 접근이 용이해졌습니다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이로 인해 사이버폭력에 손쉽게 가담하며 상대를 더욱 집요하게 괴롭힐 수 있게 되었습니다</a:t>
            </a:r>
            <a:r>
              <a:rPr lang="en-US" altLang="ko-KR" b="0" dirty="0" smtClean="0"/>
              <a:t>.</a:t>
            </a:r>
          </a:p>
          <a:p>
            <a:r>
              <a:rPr lang="ko-KR" altLang="en-US" b="0" dirty="0" smtClean="0"/>
              <a:t>또한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사이버공간에</a:t>
            </a:r>
            <a:r>
              <a:rPr lang="ko-KR" altLang="en-US" b="0" baseline="0" dirty="0" smtClean="0"/>
              <a:t> 게시된 자료는</a:t>
            </a:r>
            <a:r>
              <a:rPr lang="ko-KR" altLang="en-US" b="0" dirty="0" smtClean="0"/>
              <a:t> 무한 복사와 빠른 공유로 확산되기 때문에 완전한 삭제가 어려울 수 있습니다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따라서 사이버 상에서 피해 기록이 영구적으로 남아 피해가 지속될 가능성이 높아집니다</a:t>
            </a:r>
            <a:r>
              <a:rPr lang="en-US" altLang="ko-KR" b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2968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온라인 공간에서 발생하는 사이버폭력과 오프라인 공간에서 발생하는 전통적 폭력은 상호 연결되어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baseline="0" dirty="0" smtClean="0"/>
              <a:t>오프라인에서 발생한 전통적 폭력이 온라인 공간으로 확장되기도 하고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그 반대로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온라인 공간에서 발생한 폭력이 오프라인 공간에서 다시 발생하기도 합니다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93164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연구에 따르면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오프라인 폭력과 사이버폭력을 비교해보았을 때 그림과 같이 사이버폭력의 경우 가해와 피해를 동시에 경험하는 중복 비율이 높습니다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이는 힘의 불균형에 의해 발생하는 오프라인 폭력의 경우 보복</a:t>
            </a:r>
            <a:r>
              <a:rPr lang="ko-KR" altLang="en-US" baseline="0" dirty="0" smtClean="0"/>
              <a:t>으로 대응하기가 어렵지만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사이버폭력은</a:t>
            </a:r>
            <a:r>
              <a:rPr lang="ko-KR" altLang="en-US" dirty="0" smtClean="0"/>
              <a:t> 피해학생이 익명성을 이용하여 가해학생에게 보복할 가능성이 크기 때문입니다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따라서 순수한 가해 혹은 피해 집단과 비교하여 가해와 피해를 동시에 경험하는 중복 집단은 더욱 큰 위험성을 지닌 것으로 알려져 있습니다</a:t>
            </a:r>
            <a:r>
              <a:rPr lang="en-US" altLang="ko-KR" dirty="0" smtClean="0"/>
              <a:t>. </a:t>
            </a:r>
          </a:p>
          <a:p>
            <a:endParaRPr lang="en-US" altLang="ko-KR" dirty="0" smtClean="0"/>
          </a:p>
          <a:p>
            <a:pPr defTabSz="954908">
              <a:defRPr/>
            </a:pPr>
            <a:r>
              <a:rPr lang="ko-KR" altLang="en-US" dirty="0" smtClean="0"/>
              <a:t>그림 출처</a:t>
            </a:r>
            <a:r>
              <a:rPr lang="en-US" altLang="ko-KR" dirty="0" smtClean="0"/>
              <a:t>: </a:t>
            </a:r>
            <a:r>
              <a:rPr lang="ko-KR" altLang="en-US" dirty="0" smtClean="0"/>
              <a:t>안성진 외 </a:t>
            </a:r>
            <a:r>
              <a:rPr lang="en-US" altLang="ko-KR" dirty="0" smtClean="0"/>
              <a:t>12</a:t>
            </a:r>
            <a:r>
              <a:rPr lang="ko-KR" altLang="en-US" dirty="0" smtClean="0"/>
              <a:t>명</a:t>
            </a:r>
            <a:r>
              <a:rPr lang="en-US" altLang="ko-KR" baseline="0" dirty="0" smtClean="0"/>
              <a:t> (2015). </a:t>
            </a:r>
            <a:r>
              <a:rPr lang="ko-KR" altLang="en-US" baseline="0" dirty="0" err="1" smtClean="0"/>
              <a:t>사이버불링의</a:t>
            </a:r>
            <a:r>
              <a:rPr lang="ko-KR" altLang="en-US" baseline="0" dirty="0" smtClean="0"/>
              <a:t> 이해와 대책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경기</a:t>
            </a:r>
            <a:r>
              <a:rPr lang="en-US" altLang="ko-KR" baseline="0" dirty="0" smtClean="0"/>
              <a:t>: </a:t>
            </a:r>
            <a:r>
              <a:rPr lang="ko-KR" altLang="en-US" baseline="0" dirty="0" smtClean="0"/>
              <a:t>교육과학사</a:t>
            </a:r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40091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2018</a:t>
            </a:r>
            <a:r>
              <a:rPr lang="ko-KR" altLang="en-US" dirty="0" smtClean="0"/>
              <a:t>년부터 </a:t>
            </a:r>
            <a:r>
              <a:rPr lang="en-US" altLang="ko-KR" dirty="0" smtClean="0"/>
              <a:t>2021</a:t>
            </a:r>
            <a:r>
              <a:rPr lang="ko-KR" altLang="en-US" dirty="0" smtClean="0"/>
              <a:t>년까지 전체 학교폭력의 유형별 비율을 보면 사이버폭력은 약 </a:t>
            </a:r>
            <a:r>
              <a:rPr lang="en-US" altLang="ko-KR" dirty="0" smtClean="0"/>
              <a:t>10% </a:t>
            </a:r>
            <a:r>
              <a:rPr lang="ko-KR" altLang="en-US" dirty="0" smtClean="0"/>
              <a:t>내외의 비율을 차지하고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해가 거듭될수록 학생들의 온라인 활동이 증가하는 점을 감안하면 향후 학교폭력에서 사이버폭력이 차지하는 비율은 증가할 가능성이 큽니다</a:t>
            </a:r>
            <a:r>
              <a:rPr lang="en-US" altLang="ko-KR" dirty="0" smtClean="0"/>
              <a:t>. </a:t>
            </a:r>
          </a:p>
          <a:p>
            <a:r>
              <a:rPr lang="en-US" altLang="ko-KR" dirty="0" smtClean="0"/>
              <a:t>*</a:t>
            </a:r>
            <a:r>
              <a:rPr lang="ko-KR" altLang="en-US" dirty="0" smtClean="0"/>
              <a:t>연도별 비율은 교육부의 학교폭력 실태조사 내용임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4717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기관에 따라 사이버폭력의 피해 비율은 다소 차이가 있지만</a:t>
            </a:r>
            <a:r>
              <a:rPr lang="en-US" altLang="ko-KR" dirty="0" smtClean="0"/>
              <a:t>,</a:t>
            </a:r>
            <a:r>
              <a:rPr lang="ko-KR" altLang="en-US" dirty="0" smtClean="0"/>
              <a:t> 비율의 연도별 변화는 유사한 패턴을 보이고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2006</a:t>
            </a:r>
            <a:r>
              <a:rPr lang="ko-KR" altLang="en-US" dirty="0" smtClean="0"/>
              <a:t>년부터 시작한 </a:t>
            </a:r>
            <a:r>
              <a:rPr lang="ko-KR" altLang="en-US" dirty="0" err="1" smtClean="0"/>
              <a:t>푸른나무재단의</a:t>
            </a:r>
            <a:r>
              <a:rPr lang="ko-KR" altLang="en-US" dirty="0" smtClean="0"/>
              <a:t> 실태조사와 </a:t>
            </a:r>
            <a:r>
              <a:rPr lang="en-US" altLang="ko-KR" dirty="0" smtClean="0"/>
              <a:t>2013</a:t>
            </a:r>
            <a:r>
              <a:rPr lang="ko-KR" altLang="en-US" dirty="0" smtClean="0"/>
              <a:t>년부터 시작한 교육부 실태조사는 모두 해를 거듭할수록 증감을 반복합니다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그러나 사이버폭력의 피해는 줄지 않고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특히 </a:t>
            </a:r>
            <a:r>
              <a:rPr lang="en-US" altLang="ko-KR" dirty="0" smtClean="0"/>
              <a:t>2019</a:t>
            </a:r>
            <a:r>
              <a:rPr lang="ko-KR" altLang="en-US" dirty="0" smtClean="0"/>
              <a:t>년 발생한 코로나</a:t>
            </a:r>
            <a:r>
              <a:rPr lang="en-US" altLang="ko-KR" dirty="0" smtClean="0"/>
              <a:t>19</a:t>
            </a:r>
            <a:r>
              <a:rPr lang="ko-KR" altLang="en-US" dirty="0" smtClean="0"/>
              <a:t>의 영향을 받은 </a:t>
            </a:r>
            <a:r>
              <a:rPr lang="en-US" altLang="ko-KR" dirty="0" smtClean="0"/>
              <a:t>2020</a:t>
            </a:r>
            <a:r>
              <a:rPr lang="ko-KR" altLang="en-US" dirty="0" smtClean="0"/>
              <a:t>년 결과를 보면 사이버폭력의 비율이 급증한 것을 확인할 수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이는 코로나</a:t>
            </a:r>
            <a:r>
              <a:rPr lang="en-US" altLang="ko-KR" dirty="0" smtClean="0"/>
              <a:t>19</a:t>
            </a:r>
            <a:r>
              <a:rPr lang="ko-KR" altLang="en-US" dirty="0" smtClean="0"/>
              <a:t>로 인해 학생들의 온라인 활동 시간 증가가 사이버폭력에 영향을 미친 것으로 보입니다</a:t>
            </a:r>
            <a:r>
              <a:rPr lang="en-US" altLang="ko-KR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2128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이 그래프는 방송통신위원회와</a:t>
            </a:r>
            <a:r>
              <a:rPr lang="ko-KR" altLang="en-US" baseline="0" dirty="0" smtClean="0"/>
              <a:t> 한국지능정보사회진흥원</a:t>
            </a:r>
            <a:r>
              <a:rPr lang="ko-KR" altLang="en-US" dirty="0" smtClean="0"/>
              <a:t>의 </a:t>
            </a:r>
            <a:r>
              <a:rPr lang="en-US" altLang="ko-KR" dirty="0" smtClean="0"/>
              <a:t>2021</a:t>
            </a:r>
            <a:r>
              <a:rPr lang="ko-KR" altLang="en-US" dirty="0" smtClean="0"/>
              <a:t>년 사이버폭력 실태조사 결과입니다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사이버폭력의 유형별 피해 및 가해 비율을 살펴보면 언어폭력이 가장 큰 비율을 차지하고 그 다음으로 명예훼손의</a:t>
            </a:r>
            <a:r>
              <a:rPr lang="ko-KR" altLang="en-US" baseline="0" dirty="0" smtClean="0"/>
              <a:t> 비율이 높습니다</a:t>
            </a:r>
            <a:r>
              <a:rPr lang="en-US" altLang="ko-KR" baseline="0" dirty="0" smtClean="0"/>
              <a:t>. </a:t>
            </a:r>
          </a:p>
          <a:p>
            <a:r>
              <a:rPr lang="ko-KR" altLang="en-US" baseline="0" dirty="0" smtClean="0"/>
              <a:t>그 밖에 </a:t>
            </a:r>
            <a:r>
              <a:rPr lang="ko-KR" altLang="en-US" dirty="0" err="1" smtClean="0"/>
              <a:t>스토킹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성폭력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신상정보 유출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따돌림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갈취</a:t>
            </a:r>
            <a:r>
              <a:rPr lang="en-US" altLang="ko-KR" dirty="0" smtClean="0"/>
              <a:t>,  </a:t>
            </a:r>
            <a:r>
              <a:rPr lang="ko-KR" altLang="en-US" dirty="0" smtClean="0"/>
              <a:t>강요 순으로 나타나고 있습니다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72620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목격 후 대응을 </a:t>
            </a:r>
            <a:r>
              <a:rPr lang="ko-KR" altLang="en-US" dirty="0" err="1" smtClean="0"/>
              <a:t>학교급별로</a:t>
            </a:r>
            <a:r>
              <a:rPr lang="ko-KR" altLang="en-US" dirty="0" smtClean="0"/>
              <a:t> 살펴보면</a:t>
            </a:r>
            <a:r>
              <a:rPr lang="en-US" altLang="ko-KR" dirty="0" smtClean="0"/>
              <a:t>,</a:t>
            </a:r>
          </a:p>
          <a:p>
            <a:r>
              <a:rPr lang="ko-KR" altLang="en-US" dirty="0" err="1" smtClean="0"/>
              <a:t>학교급별</a:t>
            </a:r>
            <a:r>
              <a:rPr lang="ko-KR" altLang="en-US" dirty="0" smtClean="0"/>
              <a:t> 모두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피해당한</a:t>
            </a:r>
            <a:r>
              <a:rPr lang="ko-KR" altLang="en-US" dirty="0" smtClean="0"/>
              <a:t> 사람을 위로함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의 비율이 높고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다음으로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주변에 도움을 요청함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비율이 높았습니다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978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가해 이유는 모든 </a:t>
            </a:r>
            <a:r>
              <a:rPr lang="ko-KR" altLang="en-US" dirty="0" err="1" smtClean="0"/>
              <a:t>학교급에서</a:t>
            </a:r>
            <a:r>
              <a:rPr lang="ko-KR" altLang="en-US" dirty="0" smtClean="0"/>
              <a:t> 피해에 대한 보복으로 가해를 한 경우가 가장 많았습니다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이처럼 사이버폭력은 피해자가 다시 가해자로</a:t>
            </a:r>
            <a:r>
              <a:rPr lang="ko-KR" altLang="en-US" baseline="0" dirty="0" smtClean="0"/>
              <a:t> 역할이 바뀌는 비율이 높아 오프라인 폭력에 비해 그 위험성이 큽니다</a:t>
            </a:r>
            <a:r>
              <a:rPr lang="en-US" altLang="ko-KR" baseline="0" dirty="0" smtClean="0"/>
              <a:t>. </a:t>
            </a:r>
            <a:endParaRPr lang="en-US" altLang="ko-KR" dirty="0" smtClean="0"/>
          </a:p>
          <a:p>
            <a:r>
              <a:rPr lang="ko-KR" altLang="en-US" dirty="0" smtClean="0"/>
              <a:t>그 다음으로 재미나 장난으로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스트레스 해소를 위해서가 높았고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상대방이 싫어서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상대방에게 화가 나서의 비율도 </a:t>
            </a:r>
            <a:r>
              <a:rPr lang="en-US" altLang="ko-KR" dirty="0" smtClean="0"/>
              <a:t>20%</a:t>
            </a:r>
            <a:r>
              <a:rPr lang="ko-KR" altLang="en-US" dirty="0" smtClean="0"/>
              <a:t>가 넘었습니다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이외에도 주변인으로서 동조한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자신과 의견이 다른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특별한 이유 없이 가해한 경우 등으로 사이버폭력 가해 이유가 확인되었습니다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37110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피해 후 대응에 대해 </a:t>
            </a:r>
            <a:r>
              <a:rPr lang="ko-KR" altLang="en-US" dirty="0" err="1" smtClean="0"/>
              <a:t>학교급별로</a:t>
            </a:r>
            <a:r>
              <a:rPr lang="ko-KR" altLang="en-US" dirty="0" smtClean="0"/>
              <a:t> 알아본 결과 상대방을 차단하는 등 기술적 대응의 비율이 모든 </a:t>
            </a:r>
            <a:r>
              <a:rPr lang="ko-KR" altLang="en-US" dirty="0" err="1" smtClean="0"/>
              <a:t>학교급에서</a:t>
            </a:r>
            <a:r>
              <a:rPr lang="ko-KR" altLang="en-US" dirty="0" smtClean="0"/>
              <a:t> 가장 높게 나타났습니다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상대방에게 직접 사과를 요구하는 등의 행동도 높은 비율로 나타났으나</a:t>
            </a:r>
            <a:r>
              <a:rPr lang="en-US" altLang="ko-KR" dirty="0" smtClean="0"/>
              <a:t>,</a:t>
            </a:r>
            <a:r>
              <a:rPr lang="ko-KR" altLang="en-US" dirty="0" smtClean="0"/>
              <a:t> 이와 반대로 어떠한 행동도 하지 않는다는 응답도 비슷한 비율로 나타났습니다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상대적으로 웹사이트나</a:t>
            </a:r>
            <a:r>
              <a:rPr lang="en-US" altLang="ko-KR" dirty="0" smtClean="0"/>
              <a:t> </a:t>
            </a:r>
            <a:r>
              <a:rPr lang="ko-KR" altLang="en-US" dirty="0" smtClean="0"/>
              <a:t>주변인 혹은 신고센터 등에 알리는 비율은 낮은 것으로 확인되었습니다</a:t>
            </a:r>
            <a:r>
              <a:rPr lang="en-US" altLang="ko-KR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5141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b="0" dirty="0" smtClean="0"/>
              <a:t>사이버폭력의 유형에 대해 살펴보면 다음과 같습니다</a:t>
            </a:r>
            <a:r>
              <a:rPr kumimoji="1" lang="en-US" altLang="ko-KR" b="0" dirty="0" smtClean="0"/>
              <a:t>.</a:t>
            </a:r>
            <a:endParaRPr kumimoji="1" lang="en-US" altLang="x-none" b="0" dirty="0" smtClean="0"/>
          </a:p>
          <a:p>
            <a:r>
              <a:rPr kumimoji="1" lang="x-none" altLang="en-US" b="0" dirty="0" smtClean="0"/>
              <a:t>먼저</a:t>
            </a:r>
            <a:r>
              <a:rPr kumimoji="1" lang="ko-KR" altLang="en-US" b="0" dirty="0" smtClean="0"/>
              <a:t> </a:t>
            </a:r>
            <a:r>
              <a:rPr kumimoji="1" lang="x-none" altLang="en-US" b="0" dirty="0" smtClean="0"/>
              <a:t>사이버</a:t>
            </a:r>
            <a:r>
              <a:rPr kumimoji="1" lang="ko-KR" altLang="en-US" b="0" dirty="0" smtClean="0"/>
              <a:t> 명예훼손이란</a:t>
            </a:r>
            <a:r>
              <a:rPr kumimoji="1" lang="en-US" altLang="ko-KR" b="0" dirty="0" smtClean="0"/>
              <a:t>,</a:t>
            </a:r>
            <a:r>
              <a:rPr kumimoji="1" lang="ko-KR" altLang="en-US" b="0" dirty="0" smtClean="0"/>
              <a:t> 사이버공간에서 상대를 비하할 목적으로 사실 또는 거짓을 말하여 상대방의 명예를 떨어뜨리거나 인격을 침해하는 행위를 말합니다</a:t>
            </a:r>
            <a:r>
              <a:rPr kumimoji="1" lang="en-US" altLang="ko-KR" b="0" dirty="0" smtClean="0"/>
              <a:t>.</a:t>
            </a:r>
          </a:p>
          <a:p>
            <a:r>
              <a:rPr kumimoji="1" lang="ko-KR" altLang="en-US" b="0" dirty="0" smtClean="0"/>
              <a:t>예를 들어</a:t>
            </a:r>
            <a:r>
              <a:rPr kumimoji="1" lang="en-US" altLang="ko-KR" b="0" dirty="0" smtClean="0"/>
              <a:t>, </a:t>
            </a:r>
            <a:r>
              <a:rPr lang="ko-KR" altLang="en-US" sz="1300" dirty="0"/>
              <a:t>익명으로 </a:t>
            </a:r>
            <a:r>
              <a:rPr lang="ko-KR" altLang="en-US" sz="1300" dirty="0" err="1"/>
              <a:t>댓글을</a:t>
            </a:r>
            <a:r>
              <a:rPr lang="ko-KR" altLang="en-US" sz="1300" dirty="0"/>
              <a:t> 달아 피해학생에 대한 헛소문을 퍼뜨리는 경우는 </a:t>
            </a:r>
            <a:r>
              <a:rPr kumimoji="1" lang="ko-KR" altLang="en-US" b="0" dirty="0" smtClean="0"/>
              <a:t>불특정 다수가 이를 볼 수 있기 때문에 피해가 매우 광범위하고 심각해지는 특징을 갖습니다</a:t>
            </a:r>
            <a:r>
              <a:rPr kumimoji="1" lang="en-US" altLang="ko-KR" b="0" dirty="0" smtClean="0"/>
              <a:t>.</a:t>
            </a:r>
            <a:r>
              <a:rPr kumimoji="1" lang="ko-KR" altLang="en-US" b="0" dirty="0" smtClean="0"/>
              <a:t> </a:t>
            </a:r>
            <a:endParaRPr kumimoji="1" lang="en-US" altLang="ko-KR" b="0" dirty="0" smtClean="0"/>
          </a:p>
          <a:p>
            <a:r>
              <a:rPr kumimoji="1" lang="ko-KR" altLang="en-US" b="0" dirty="0" smtClean="0"/>
              <a:t>이러한 사이버 명예훼손은 명예훼손의 가능성이 있는 정보가 온라인에서 유포될 경우 인터넷에 접속하는 즉시 불특정 다수가 이를 볼 수 있기 때문에 피해가 매우 광범위하고 심각하다는 특징을 갖습니다</a:t>
            </a:r>
            <a:r>
              <a:rPr kumimoji="1" lang="en-US" altLang="ko-KR" b="0" dirty="0" smtClean="0"/>
              <a:t>.</a:t>
            </a:r>
            <a:r>
              <a:rPr kumimoji="1" lang="ko-KR" altLang="en-US" b="0" dirty="0" smtClean="0"/>
              <a:t> 또한</a:t>
            </a:r>
            <a:r>
              <a:rPr kumimoji="1" lang="en-US" altLang="ko-KR" b="0" dirty="0" smtClean="0"/>
              <a:t>,</a:t>
            </a:r>
            <a:r>
              <a:rPr kumimoji="1" lang="ko-KR" altLang="en-US" b="0" dirty="0" smtClean="0"/>
              <a:t> 익명으로 </a:t>
            </a:r>
            <a:r>
              <a:rPr kumimoji="1" lang="ko-KR" altLang="en-US" b="0" dirty="0" err="1" smtClean="0"/>
              <a:t>댓글을</a:t>
            </a:r>
            <a:r>
              <a:rPr kumimoji="1" lang="ko-KR" altLang="en-US" b="0" dirty="0" smtClean="0"/>
              <a:t> 달 수 있기 때문에 거짓 정보 등이 더욱 쉽게 유포되어 명예훼손의 가능성이 커질 수 있습니다</a:t>
            </a:r>
            <a:r>
              <a:rPr kumimoji="1" lang="en-US" altLang="ko-KR" b="0" dirty="0" smtClean="0"/>
              <a:t>.</a:t>
            </a:r>
            <a:endParaRPr kumimoji="1" lang="x-none" altLang="en-US" b="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20009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x-none" altLang="en-US" b="0" dirty="0" smtClean="0"/>
              <a:t>사이버</a:t>
            </a:r>
            <a:r>
              <a:rPr kumimoji="1" lang="ko-KR" altLang="en-US" b="0" dirty="0" smtClean="0"/>
              <a:t> 언어폭력이랑 문자나 사진 및 동영상 등으로 이루어지는 게시판 </a:t>
            </a:r>
            <a:r>
              <a:rPr kumimoji="1" lang="ko-KR" altLang="en-US" b="0" dirty="0" err="1" smtClean="0"/>
              <a:t>비방글</a:t>
            </a:r>
            <a:r>
              <a:rPr kumimoji="1" lang="en-US" altLang="ko-KR" b="0" dirty="0" smtClean="0"/>
              <a:t>, </a:t>
            </a:r>
            <a:r>
              <a:rPr kumimoji="1" lang="ko-KR" altLang="en-US" b="0" dirty="0" smtClean="0"/>
              <a:t>악성 </a:t>
            </a:r>
            <a:r>
              <a:rPr kumimoji="1" lang="ko-KR" altLang="en-US" b="0" dirty="0" err="1" smtClean="0"/>
              <a:t>댓글</a:t>
            </a:r>
            <a:r>
              <a:rPr kumimoji="1" lang="en-US" altLang="ko-KR" b="0" dirty="0" smtClean="0"/>
              <a:t>, </a:t>
            </a:r>
            <a:r>
              <a:rPr kumimoji="1" lang="ko-KR" altLang="en-US" b="0" dirty="0" smtClean="0"/>
              <a:t>욕설 등으로</a:t>
            </a:r>
            <a:r>
              <a:rPr kumimoji="1" lang="en-US" altLang="ko-KR" b="0" dirty="0" smtClean="0"/>
              <a:t>, </a:t>
            </a:r>
            <a:r>
              <a:rPr kumimoji="1" lang="ko-KR" altLang="en-US" b="0" dirty="0" smtClean="0"/>
              <a:t>사이버 모욕 혹은 사이버 명예훼손 등으로 확대될 수 있습니다</a:t>
            </a:r>
            <a:r>
              <a:rPr kumimoji="1" lang="en-US" altLang="ko-KR" b="0" dirty="0" smtClean="0"/>
              <a:t>. </a:t>
            </a:r>
          </a:p>
          <a:p>
            <a:pPr defTabSz="954908">
              <a:defRPr/>
            </a:pPr>
            <a:r>
              <a:rPr kumimoji="1" lang="ko-KR" altLang="en-US" b="0" dirty="0" smtClean="0"/>
              <a:t>예를 들어</a:t>
            </a:r>
            <a:r>
              <a:rPr kumimoji="1" lang="en-US" altLang="ko-KR" b="0" dirty="0" smtClean="0"/>
              <a:t>,</a:t>
            </a:r>
            <a:r>
              <a:rPr kumimoji="1" lang="ko-KR" altLang="en-US" b="0" dirty="0" smtClean="0"/>
              <a:t> </a:t>
            </a:r>
            <a:r>
              <a:rPr lang="ko-KR" altLang="en-US" sz="1300" dirty="0"/>
              <a:t>문자나 </a:t>
            </a:r>
            <a:r>
              <a:rPr lang="en-US" altLang="ko-KR" sz="1300" dirty="0"/>
              <a:t>SNS</a:t>
            </a:r>
            <a:r>
              <a:rPr lang="ko-KR" altLang="en-US" sz="1300" dirty="0"/>
              <a:t> 메시지를 통해</a:t>
            </a:r>
            <a:r>
              <a:rPr lang="en-US" altLang="ko-KR" sz="1300" dirty="0"/>
              <a:t> </a:t>
            </a:r>
            <a:r>
              <a:rPr lang="ko-KR" altLang="en-US" sz="1300" dirty="0"/>
              <a:t>피해학생에게 욕설을 하는 경우가 이에 해당됩니다</a:t>
            </a:r>
            <a:r>
              <a:rPr lang="en-US" altLang="ko-KR" sz="1300" dirty="0"/>
              <a:t>. </a:t>
            </a:r>
            <a:endParaRPr kumimoji="1" lang="en-US" altLang="ko-KR" b="0" dirty="0" smtClean="0"/>
          </a:p>
          <a:p>
            <a:pPr defTabSz="954908">
              <a:defRPr/>
            </a:pPr>
            <a:r>
              <a:rPr lang="ko-KR" altLang="en-US" sz="1300" dirty="0"/>
              <a:t>사이버 공간에서는 </a:t>
            </a:r>
            <a:r>
              <a:rPr lang="ko-KR" altLang="en-US" sz="1300" dirty="0" err="1"/>
              <a:t>탈억제성으로</a:t>
            </a:r>
            <a:r>
              <a:rPr lang="ko-KR" altLang="en-US" sz="1300" dirty="0"/>
              <a:t> 인해 즉흥적이고 공격적인 행동이 증가합니다</a:t>
            </a:r>
            <a:r>
              <a:rPr lang="en-US" altLang="ko-KR" sz="1300" dirty="0"/>
              <a:t>. </a:t>
            </a:r>
            <a:r>
              <a:rPr lang="ko-KR" altLang="en-US" sz="1300" dirty="0"/>
              <a:t>따라서 오프라인보다 거친 말이나 상대에게 모욕감을 줄 수 있는 표현을 주저 없이 하는 경향이 있습니다</a:t>
            </a:r>
            <a:r>
              <a:rPr lang="en-US" altLang="ko-KR" sz="1300" dirty="0"/>
              <a:t>.</a:t>
            </a:r>
            <a:r>
              <a:rPr lang="ko-KR" altLang="en-US" sz="1300" dirty="0"/>
              <a:t> 또한</a:t>
            </a:r>
            <a:r>
              <a:rPr lang="en-US" altLang="ko-KR" sz="1300" dirty="0"/>
              <a:t>,</a:t>
            </a:r>
            <a:r>
              <a:rPr lang="ko-KR" altLang="en-US" sz="1300" dirty="0"/>
              <a:t> 단체 대화방과 같은 공간에서 모욕적인 글이 올라온 경우 이에 피해학생이 공격적이고 감정적인 답을 하면서 가해학생이 되는 경우도 많습니다</a:t>
            </a:r>
            <a:r>
              <a:rPr lang="en-US" altLang="ko-KR" sz="1300" dirty="0"/>
              <a:t>. </a:t>
            </a:r>
            <a:r>
              <a:rPr lang="ko-KR" altLang="en-US" sz="1300" dirty="0"/>
              <a:t>이로 인해 사이버 언어폭력 및 모욕이 발생한 경우 가해학생과 피해학생을 분별하기 어렵다는 특징이 있습니다</a:t>
            </a:r>
            <a:r>
              <a:rPr lang="en-US" altLang="ko-KR" sz="1300" dirty="0"/>
              <a:t>.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x-none" altLang="en-US" b="0" dirty="0" smtClean="0"/>
              <a:t>사이버</a:t>
            </a:r>
            <a:r>
              <a:rPr kumimoji="1" lang="ko-KR" altLang="en-US" b="0" dirty="0" smtClean="0"/>
              <a:t> 영상 유포는 사이버 공간에서 상대방의 동의 없이 개인의 사생활과 관련되거나 각종 유해성 사진이나 영상을 전송 및</a:t>
            </a:r>
            <a:r>
              <a:rPr kumimoji="1" lang="ko-KR" altLang="en-US" b="0" baseline="0" dirty="0" smtClean="0"/>
              <a:t> 유포하여 괴롭히는 행위를 말합니다</a:t>
            </a:r>
            <a:r>
              <a:rPr kumimoji="1" lang="en-US" altLang="ko-KR" b="0" baseline="0" dirty="0" smtClean="0"/>
              <a:t>. </a:t>
            </a:r>
            <a:r>
              <a:rPr kumimoji="1" lang="ko-KR" altLang="en-US" b="0" baseline="0" dirty="0" smtClean="0"/>
              <a:t>특히 성적 불쾌감을 주는 사진이나 영상인 경우 사이버 성폭력이 될 수도 있습니다</a:t>
            </a:r>
            <a:r>
              <a:rPr kumimoji="1" lang="en-US" altLang="ko-KR" b="0" baseline="0" dirty="0" smtClean="0"/>
              <a:t>.</a:t>
            </a:r>
            <a:r>
              <a:rPr lang="en-US" altLang="ko-KR" sz="1300" dirty="0"/>
              <a:t> </a:t>
            </a:r>
          </a:p>
          <a:p>
            <a:pPr defTabSz="954908">
              <a:defRPr/>
            </a:pPr>
            <a:r>
              <a:rPr lang="ko-KR" altLang="en-US" sz="1300" dirty="0"/>
              <a:t>사이버 영상 유포는 소수의 피해자에 대해 수없이 많은 익명의 가해자의 구도를 형성하기 때문에 가해자를 찾아 책임을 묻는 것이 매우 어렵습니다</a:t>
            </a:r>
            <a:r>
              <a:rPr lang="en-US" altLang="ko-KR" sz="1300" dirty="0"/>
              <a:t>.</a:t>
            </a:r>
            <a:r>
              <a:rPr lang="ko-KR" altLang="en-US" sz="1300" dirty="0"/>
              <a:t> 또한</a:t>
            </a:r>
            <a:r>
              <a:rPr lang="en-US" altLang="ko-KR" sz="1300" dirty="0"/>
              <a:t>,</a:t>
            </a:r>
            <a:r>
              <a:rPr lang="ko-KR" altLang="en-US" sz="1300" dirty="0"/>
              <a:t> 청소년 사이에서는 사이버 영상 유포가 마치 장난처럼 생각되거나 일종의 하위문화로 자리 잡은 경향이 있어 피해학생이 피해를 호소하더라도 </a:t>
            </a:r>
            <a:r>
              <a:rPr lang="en-US" altLang="ko-KR" sz="1300" dirty="0"/>
              <a:t>2</a:t>
            </a:r>
            <a:r>
              <a:rPr lang="ko-KR" altLang="en-US" sz="1300" dirty="0"/>
              <a:t>차 가해가 발생하거나 무시될 가능성이 있습니다</a:t>
            </a:r>
            <a:r>
              <a:rPr lang="en-US" altLang="ko-KR" sz="1300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8046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x-none" altLang="en-US" b="0" dirty="0" smtClean="0">
                <a:solidFill>
                  <a:schemeClr val="tx1"/>
                </a:solidFill>
              </a:rPr>
              <a:t>사이버</a:t>
            </a:r>
            <a:r>
              <a:rPr kumimoji="1" lang="ko-KR" altLang="en-US" b="0" dirty="0" smtClean="0">
                <a:solidFill>
                  <a:schemeClr val="tx1"/>
                </a:solidFill>
              </a:rPr>
              <a:t> </a:t>
            </a:r>
            <a:r>
              <a:rPr kumimoji="1" lang="ko-KR" altLang="en-US" b="0" dirty="0" err="1" smtClean="0">
                <a:solidFill>
                  <a:schemeClr val="tx1"/>
                </a:solidFill>
              </a:rPr>
              <a:t>스토킹이란</a:t>
            </a:r>
            <a:r>
              <a:rPr kumimoji="1" lang="ko-KR" altLang="en-US" b="0" dirty="0" smtClean="0">
                <a:solidFill>
                  <a:schemeClr val="tx1"/>
                </a:solidFill>
              </a:rPr>
              <a:t> </a:t>
            </a:r>
            <a:r>
              <a:rPr lang="ko-KR" altLang="en-US" sz="1300" dirty="0"/>
              <a:t>상대가 원치 않음에도 반복적으로 </a:t>
            </a:r>
            <a:r>
              <a:rPr lang="ko-KR" altLang="en-US" sz="1300" dirty="0" err="1"/>
              <a:t>이메일</a:t>
            </a:r>
            <a:r>
              <a:rPr lang="en-US" altLang="ko-KR" sz="1300" dirty="0"/>
              <a:t>, </a:t>
            </a:r>
            <a:r>
              <a:rPr lang="ko-KR" altLang="en-US" sz="1300" dirty="0"/>
              <a:t>문자 등을 보내거나 특정인의 </a:t>
            </a:r>
            <a:r>
              <a:rPr lang="en" altLang="x-none" sz="1300" dirty="0"/>
              <a:t>SNS</a:t>
            </a:r>
            <a:r>
              <a:rPr lang="ko-KR" altLang="en-US" sz="1300" dirty="0"/>
              <a:t>에 방문 및 게시물을 남기는 행위</a:t>
            </a:r>
            <a:r>
              <a:rPr kumimoji="1" lang="x-none" altLang="en-US" sz="1300" dirty="0"/>
              <a:t>를</a:t>
            </a:r>
            <a:r>
              <a:rPr kumimoji="1" lang="ko-KR" altLang="en-US" sz="1300" dirty="0"/>
              <a:t> 말합니다</a:t>
            </a:r>
            <a:r>
              <a:rPr kumimoji="1" lang="en-US" altLang="ko-KR" sz="1300" dirty="0"/>
              <a:t>. </a:t>
            </a:r>
            <a:r>
              <a:rPr kumimoji="1" lang="ko-KR" altLang="en-US" sz="1300" dirty="0"/>
              <a:t>예를 들어</a:t>
            </a:r>
            <a:r>
              <a:rPr kumimoji="1" lang="en-US" altLang="ko-KR" sz="1300" dirty="0"/>
              <a:t>, </a:t>
            </a:r>
            <a:r>
              <a:rPr lang="ko-KR" altLang="en-US" sz="1300" dirty="0"/>
              <a:t>피해학생에게 관심이 있어 일방적으로 메시지를 보내며 만남을 요구하는 경우에 해당됩니다</a:t>
            </a:r>
            <a:r>
              <a:rPr lang="en-US" altLang="ko-KR" sz="1300" dirty="0"/>
              <a:t>. </a:t>
            </a:r>
            <a:endParaRPr kumimoji="1" lang="en-US" altLang="ko-KR" sz="1300" dirty="0"/>
          </a:p>
          <a:p>
            <a:pPr defTabSz="954908">
              <a:defRPr/>
            </a:pPr>
            <a:r>
              <a:rPr kumimoji="1" lang="ko-KR" altLang="en-US" sz="1300" dirty="0"/>
              <a:t>사이버 </a:t>
            </a:r>
            <a:r>
              <a:rPr kumimoji="1" lang="ko-KR" altLang="en-US" sz="1300" dirty="0" err="1"/>
              <a:t>스토킹은</a:t>
            </a:r>
            <a:r>
              <a:rPr kumimoji="1" lang="ko-KR" altLang="en-US" sz="1300" dirty="0"/>
              <a:t> </a:t>
            </a:r>
            <a:r>
              <a:rPr lang="en" altLang="x-none" sz="1300" dirty="0"/>
              <a:t>SNS, </a:t>
            </a:r>
            <a:r>
              <a:rPr lang="ko-KR" altLang="en-US" sz="1300" dirty="0"/>
              <a:t>문자</a:t>
            </a:r>
            <a:r>
              <a:rPr lang="en-US" altLang="ko-KR" sz="1300" dirty="0"/>
              <a:t>, </a:t>
            </a:r>
            <a:r>
              <a:rPr lang="ko-KR" altLang="en-US" sz="1300" dirty="0" err="1"/>
              <a:t>이메일</a:t>
            </a:r>
            <a:r>
              <a:rPr lang="ko-KR" altLang="en-US" sz="1300" dirty="0"/>
              <a:t> 등을 통해 발생하는 경우가 많아 실태 파악이 어렵습니다</a:t>
            </a:r>
            <a:r>
              <a:rPr lang="en-US" altLang="ko-KR" sz="1300" dirty="0"/>
              <a:t>.</a:t>
            </a:r>
            <a:r>
              <a:rPr lang="ko-KR" altLang="en-US" sz="1300" dirty="0"/>
              <a:t> 또한</a:t>
            </a:r>
            <a:r>
              <a:rPr lang="en-US" altLang="ko-KR" sz="1300" dirty="0"/>
              <a:t>,</a:t>
            </a:r>
            <a:r>
              <a:rPr lang="ko-KR" altLang="en-US" sz="1300" dirty="0"/>
              <a:t> 사이버 </a:t>
            </a:r>
            <a:r>
              <a:rPr lang="ko-KR" altLang="en-US" sz="1300" dirty="0" err="1"/>
              <a:t>스토킹의</a:t>
            </a:r>
            <a:r>
              <a:rPr lang="ko-KR" altLang="en-US" sz="1300" dirty="0"/>
              <a:t> 영향은 피해학생뿐만 아니라 피해학생의 가족을 포함한 주변까지 영향을 미칠 수 있는 확률이 크기 때문에 피해학생은 불안과 공포 등을 경험할 수 있습니다</a:t>
            </a:r>
            <a:r>
              <a:rPr lang="en-US" altLang="ko-KR" sz="1300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4834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x-none" altLang="en-US" b="0" dirty="0" smtClean="0"/>
              <a:t>사이버</a:t>
            </a:r>
            <a:r>
              <a:rPr kumimoji="1" lang="ko-KR" altLang="en-US" b="0" dirty="0" smtClean="0"/>
              <a:t> 따돌림은 </a:t>
            </a:r>
            <a:r>
              <a:rPr lang="ko-KR" altLang="en-US" sz="1300" dirty="0"/>
              <a:t>사이버 공간에서 특정 학생을 지목하여 지속적이고 의도적으로 배제하는 등의 따돌리는 행위를</a:t>
            </a:r>
            <a:r>
              <a:rPr kumimoji="1" lang="ko-KR" altLang="en-US" sz="1300" dirty="0"/>
              <a:t> </a:t>
            </a:r>
            <a:r>
              <a:rPr kumimoji="1" lang="x-none" altLang="en-US" sz="1300" dirty="0"/>
              <a:t>말합니다</a:t>
            </a:r>
            <a:r>
              <a:rPr kumimoji="1" lang="en-US" altLang="x-none" sz="1300" dirty="0"/>
              <a:t>. </a:t>
            </a:r>
            <a:r>
              <a:rPr kumimoji="1" lang="ko-KR" altLang="en-US" sz="1300" dirty="0"/>
              <a:t>예를 들어</a:t>
            </a:r>
            <a:r>
              <a:rPr kumimoji="1" lang="en-US" altLang="ko-KR" sz="1300" dirty="0"/>
              <a:t>, SNS </a:t>
            </a:r>
            <a:r>
              <a:rPr lang="ko-KR" altLang="en-US" sz="1300" dirty="0"/>
              <a:t>단체 대화방에 초대한 친구를 투명인간 취급하며 일제히 대화방을 나가는 경우에 해당됩니다</a:t>
            </a:r>
            <a:r>
              <a:rPr lang="en-US" altLang="ko-KR" sz="1300" dirty="0"/>
              <a:t>. </a:t>
            </a:r>
          </a:p>
          <a:p>
            <a:pPr defTabSz="954908">
              <a:defRPr/>
            </a:pPr>
            <a:r>
              <a:rPr lang="ko-KR" altLang="en-US" sz="1300" dirty="0"/>
              <a:t>사이버 공간에서 발생하는 따돌림은 오프라인의 따돌림에 비해 목격자가 더욱 많으며 따돌림의 흔적이 더욱 오래 남습니다</a:t>
            </a:r>
            <a:r>
              <a:rPr lang="en-US" altLang="ko-KR" sz="1300" dirty="0"/>
              <a:t>.</a:t>
            </a:r>
            <a:r>
              <a:rPr lang="ko-KR" altLang="en-US" sz="1300" dirty="0"/>
              <a:t> </a:t>
            </a:r>
            <a:endParaRPr lang="en-US" altLang="ko-KR" sz="1300" dirty="0"/>
          </a:p>
          <a:p>
            <a:pPr defTabSz="954908">
              <a:defRPr/>
            </a:pPr>
            <a:r>
              <a:rPr lang="ko-KR" altLang="en-US" sz="1300" dirty="0"/>
              <a:t>또한</a:t>
            </a:r>
            <a:r>
              <a:rPr lang="en-US" altLang="ko-KR" sz="1300" dirty="0"/>
              <a:t>,</a:t>
            </a:r>
            <a:r>
              <a:rPr lang="ko-KR" altLang="en-US" sz="1300" dirty="0"/>
              <a:t> 새로운 사이버폭력의 유형인 </a:t>
            </a:r>
            <a:r>
              <a:rPr lang="ko-KR" altLang="en-US" sz="1300" dirty="0" err="1"/>
              <a:t>방폭은</a:t>
            </a:r>
            <a:r>
              <a:rPr lang="ko-KR" altLang="en-US" sz="1300" dirty="0"/>
              <a:t> 특정 학생만을 남겨두고 나머지 학생들이 갑자기 대화방을 나가는 행위로</a:t>
            </a:r>
            <a:r>
              <a:rPr lang="en-US" altLang="ko-KR" sz="1300" dirty="0"/>
              <a:t>,</a:t>
            </a:r>
            <a:r>
              <a:rPr lang="ko-KR" altLang="en-US" sz="1300" dirty="0"/>
              <a:t> 사이버 따돌림이 진화한 것으로 볼 수 있습니다</a:t>
            </a:r>
            <a:r>
              <a:rPr lang="en-US" altLang="ko-KR" sz="1300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41797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sz="1300" dirty="0"/>
              <a:t>사이버 갈취란 사이버 공간에서 금전적 가치가 있는 사이버 머니</a:t>
            </a:r>
            <a:r>
              <a:rPr lang="en-US" altLang="ko-KR" sz="1300" dirty="0"/>
              <a:t>, </a:t>
            </a:r>
            <a:r>
              <a:rPr lang="ko-KR" altLang="en-US" sz="1300" dirty="0" err="1"/>
              <a:t>스마트폰</a:t>
            </a:r>
            <a:r>
              <a:rPr lang="ko-KR" altLang="en-US" sz="1300" dirty="0"/>
              <a:t> 데이터</a:t>
            </a:r>
            <a:r>
              <a:rPr lang="en-US" altLang="ko-KR" sz="1300" dirty="0"/>
              <a:t>, </a:t>
            </a:r>
            <a:r>
              <a:rPr lang="ko-KR" altLang="en-US" sz="1300" dirty="0"/>
              <a:t>게임 아이템 등을 강제로 빼앗는 행위를 말합니다</a:t>
            </a:r>
            <a:r>
              <a:rPr lang="en-US" altLang="ko-KR" sz="1300" dirty="0"/>
              <a:t>. </a:t>
            </a:r>
            <a:r>
              <a:rPr lang="ko-KR" altLang="en-US" sz="1300" dirty="0"/>
              <a:t>예를 들어</a:t>
            </a:r>
            <a:r>
              <a:rPr lang="en-US" altLang="ko-KR" sz="1300" dirty="0"/>
              <a:t>, </a:t>
            </a:r>
            <a:r>
              <a:rPr lang="ko-KR" altLang="en-US" sz="1300" dirty="0"/>
              <a:t>피해학생에게 </a:t>
            </a:r>
            <a:r>
              <a:rPr lang="ko-KR" altLang="en-US" sz="1300" dirty="0" err="1"/>
              <a:t>스마트폰의</a:t>
            </a:r>
            <a:r>
              <a:rPr lang="ko-KR" altLang="en-US" sz="1300" dirty="0"/>
              <a:t> </a:t>
            </a:r>
            <a:r>
              <a:rPr lang="ko-KR" altLang="en-US" sz="1300" dirty="0" err="1"/>
              <a:t>핫스팟을</a:t>
            </a:r>
            <a:r>
              <a:rPr lang="ko-KR" altLang="en-US" sz="1300" dirty="0"/>
              <a:t> 켜게 한 후 </a:t>
            </a:r>
            <a:r>
              <a:rPr lang="ko-KR" altLang="en-US" sz="1300" dirty="0" err="1"/>
              <a:t>와이파이</a:t>
            </a:r>
            <a:r>
              <a:rPr lang="ko-KR" altLang="en-US" sz="1300" dirty="0"/>
              <a:t> 셔틀로 데이터를 사용하는 경우로 피해학생의 데이터를 갈취하는 경우입니다</a:t>
            </a:r>
            <a:r>
              <a:rPr lang="en-US" altLang="ko-KR" sz="1300" dirty="0"/>
              <a:t>. </a:t>
            </a:r>
            <a:endParaRPr kumimoji="1" lang="en-US" altLang="ko-KR" sz="1300" dirty="0"/>
          </a:p>
          <a:p>
            <a:pPr defTabSz="954908">
              <a:defRPr/>
            </a:pPr>
            <a:r>
              <a:rPr kumimoji="1" lang="ko-KR" altLang="en-US" sz="1300" dirty="0"/>
              <a:t>최근 </a:t>
            </a:r>
            <a:r>
              <a:rPr lang="ko-KR" altLang="en-US" sz="1300" dirty="0"/>
              <a:t>새로운 사이버 폭력의 유형으로 주목되고 있는 </a:t>
            </a:r>
            <a:r>
              <a:rPr lang="ko-KR" altLang="en-US" sz="1300" dirty="0" err="1"/>
              <a:t>와이파이</a:t>
            </a:r>
            <a:r>
              <a:rPr lang="ko-KR" altLang="en-US" sz="1300" dirty="0"/>
              <a:t> 셔틀</a:t>
            </a:r>
            <a:r>
              <a:rPr lang="en-US" altLang="ko-KR" sz="1300" dirty="0"/>
              <a:t>, </a:t>
            </a:r>
            <a:r>
              <a:rPr lang="ko-KR" altLang="en-US" sz="1300" dirty="0"/>
              <a:t>게임 아이템 셔틀</a:t>
            </a:r>
            <a:r>
              <a:rPr lang="en-US" altLang="ko-KR" sz="1300" dirty="0"/>
              <a:t>, </a:t>
            </a:r>
            <a:r>
              <a:rPr lang="ko-KR" altLang="en-US" sz="1300" dirty="0" err="1"/>
              <a:t>기프티콘</a:t>
            </a:r>
            <a:r>
              <a:rPr lang="ko-KR" altLang="en-US" sz="1300" dirty="0"/>
              <a:t> 셔틀 등 각종 셔틀이 모두 사이버 갈취에 해당합니다</a:t>
            </a:r>
            <a:r>
              <a:rPr lang="en-US" altLang="ko-KR" sz="1300" dirty="0"/>
              <a:t>.</a:t>
            </a:r>
            <a:r>
              <a:rPr lang="ko-KR" altLang="en-US" sz="1300" dirty="0"/>
              <a:t> </a:t>
            </a:r>
            <a:endParaRPr lang="en-US" altLang="ko-KR" sz="1300" dirty="0"/>
          </a:p>
          <a:p>
            <a:pPr defTabSz="954908">
              <a:defRPr/>
            </a:pPr>
            <a:r>
              <a:rPr lang="ko-KR" altLang="en-US" sz="1300" dirty="0"/>
              <a:t>사이버 갈취의 경우 직접 대면하지 않고도 금품 갈취가 가능하기 때문에 오프라인의 갈취에 비해 가해학생들은 죄책감을 낮게 느낍니다</a:t>
            </a:r>
            <a:r>
              <a:rPr lang="en-US" altLang="ko-KR" sz="1300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4281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x-none" altLang="en-US" b="0" dirty="0" smtClean="0">
                <a:solidFill>
                  <a:schemeClr val="tx1"/>
                </a:solidFill>
              </a:rPr>
              <a:t>사이버</a:t>
            </a:r>
            <a:r>
              <a:rPr kumimoji="1" lang="ko-KR" altLang="en-US" b="0" dirty="0" smtClean="0">
                <a:solidFill>
                  <a:schemeClr val="tx1"/>
                </a:solidFill>
              </a:rPr>
              <a:t> 강요는 </a:t>
            </a:r>
            <a:r>
              <a:rPr lang="ko-KR" altLang="en-US" sz="1300" dirty="0"/>
              <a:t>사이버 공간에서 상대방이 원치 않는 말 또는 행동을 하도록 강요하거나 강제 심부름을 시키는 행위</a:t>
            </a:r>
            <a:r>
              <a:rPr kumimoji="1" lang="x-none" altLang="en-US" sz="1300" dirty="0"/>
              <a:t>를</a:t>
            </a:r>
            <a:r>
              <a:rPr kumimoji="1" lang="ko-KR" altLang="en-US" sz="1300" dirty="0"/>
              <a:t> 말합니다</a:t>
            </a:r>
            <a:r>
              <a:rPr kumimoji="1" lang="en-US" altLang="ko-KR" sz="1300" dirty="0"/>
              <a:t>. </a:t>
            </a:r>
            <a:r>
              <a:rPr kumimoji="1" lang="ko-KR" altLang="en-US" sz="1300" dirty="0"/>
              <a:t>예를 들어</a:t>
            </a:r>
            <a:r>
              <a:rPr kumimoji="1" lang="en-US" altLang="ko-KR" sz="1300" dirty="0"/>
              <a:t>, </a:t>
            </a:r>
            <a:r>
              <a:rPr lang="ko-KR" altLang="en-US" sz="1300" dirty="0"/>
              <a:t>피해학생에게 자신의 게임 캐릭터 레벨을 특정 수준까지 올려놓도록 강요하는 경우입니다</a:t>
            </a:r>
            <a:r>
              <a:rPr lang="en-US" altLang="ko-KR" sz="1300" dirty="0"/>
              <a:t>. </a:t>
            </a:r>
            <a:endParaRPr kumimoji="1" lang="en-US" altLang="ko-KR" sz="1300" dirty="0"/>
          </a:p>
          <a:p>
            <a:pPr defTabSz="954908">
              <a:defRPr/>
            </a:pPr>
            <a:r>
              <a:rPr kumimoji="1" lang="ko-KR" altLang="en-US" sz="1300" dirty="0"/>
              <a:t>최근에는 </a:t>
            </a:r>
            <a:r>
              <a:rPr lang="ko-KR" altLang="en-US" sz="1300" dirty="0"/>
              <a:t>자해를 강요하여 이를 사이버 공간에 인증하도록 하는 인증 놀이가 등장하는 등 강요의 양상이 매우 위험하고 심각해지고 있습니다</a:t>
            </a:r>
            <a:r>
              <a:rPr lang="en-US" altLang="ko-KR" sz="1300" dirty="0"/>
              <a:t>.</a:t>
            </a:r>
            <a:r>
              <a:rPr lang="ko-KR" altLang="en-US" sz="1300" dirty="0"/>
              <a:t> </a:t>
            </a:r>
            <a:endParaRPr lang="en-US" altLang="ko-KR" sz="1300" dirty="0"/>
          </a:p>
          <a:p>
            <a:pPr defTabSz="954908">
              <a:defRPr/>
            </a:pPr>
            <a:r>
              <a:rPr lang="ko-KR" altLang="en-US" sz="1300" dirty="0"/>
              <a:t>또한</a:t>
            </a:r>
            <a:r>
              <a:rPr lang="en-US" altLang="ko-KR" sz="1300" dirty="0"/>
              <a:t>,</a:t>
            </a:r>
            <a:r>
              <a:rPr lang="ko-KR" altLang="en-US" sz="1300" dirty="0"/>
              <a:t> 사이버 강요는 신체 폭행과 같은 오프라인에서의 전통적인 학교폭력과 함께 발생하는 경향이 있습니다</a:t>
            </a:r>
            <a:r>
              <a:rPr lang="en-US" altLang="ko-KR" sz="1300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60912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x-none" altLang="en-US" dirty="0" smtClean="0"/>
              <a:t>앞에서</a:t>
            </a:r>
            <a:r>
              <a:rPr kumimoji="1" lang="ko-KR" altLang="en-US" dirty="0" smtClean="0"/>
              <a:t> 살펴본 </a:t>
            </a:r>
            <a:r>
              <a:rPr kumimoji="1" lang="x-none" altLang="en-US" dirty="0" smtClean="0"/>
              <a:t>사이버폭력의</a:t>
            </a:r>
            <a:r>
              <a:rPr kumimoji="1" lang="ko-KR" altLang="en-US" dirty="0" smtClean="0"/>
              <a:t> 유형은 서로 중복되어 발생하기도 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즉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특정 행위는 하나의 사이버폭력 유형이 아닌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다양한 유형에 동시에 해당될 수 있습니다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일례로 </a:t>
            </a:r>
            <a:r>
              <a:rPr kumimoji="1" lang="ko-KR" altLang="en-US" dirty="0" err="1" smtClean="0"/>
              <a:t>패드립의</a:t>
            </a:r>
            <a:r>
              <a:rPr kumimoji="1" lang="ko-KR" altLang="en-US" dirty="0" smtClean="0"/>
              <a:t> 경우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사이버 명예훼손과 언어폭력에 해당하며 성적 불쾌감을 일으키는 내용을 담고 있다면 사이버 성폭력에도 해당됩니다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단체 대화방에서 집단으로 욕설을 하는 </a:t>
            </a:r>
            <a:r>
              <a:rPr kumimoji="1" lang="ko-KR" altLang="en-US" dirty="0" err="1" smtClean="0"/>
              <a:t>떼카가</a:t>
            </a:r>
            <a:r>
              <a:rPr kumimoji="1" lang="ko-KR" altLang="en-US" dirty="0" smtClean="0"/>
              <a:t> 발생한 후 피해학생만 남겨두고 모두 퇴장하는 </a:t>
            </a:r>
            <a:r>
              <a:rPr kumimoji="1" lang="ko-KR" altLang="en-US" dirty="0" err="1" smtClean="0"/>
              <a:t>방폭이</a:t>
            </a:r>
            <a:r>
              <a:rPr kumimoji="1" lang="ko-KR" altLang="en-US" dirty="0" smtClean="0"/>
              <a:t> 함께 발생하면 이는 사이버 언어폭력과 사이버 따돌림에 해당될 수 있습니다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1587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두 번째 장은 사이버폭력의 심각성에 대한 것으로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사이버폭력의 영향 및 관련법에 대해 살펴보겠습니다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94251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사이버폭력은 심리적 측면에서 피해학생에게 심각한 영향을 미칠 수 있습니다</a:t>
            </a:r>
            <a:r>
              <a:rPr kumimoji="1" lang="en-US" altLang="ko-KR" dirty="0" smtClean="0"/>
              <a:t>. </a:t>
            </a:r>
            <a:endParaRPr kumimoji="1" lang="en-US" altLang="en-US" dirty="0" smtClean="0"/>
          </a:p>
          <a:p>
            <a:r>
              <a:rPr kumimoji="1" lang="x-none" altLang="en-US" dirty="0" smtClean="0"/>
              <a:t>방송통신위원회의</a:t>
            </a:r>
            <a:r>
              <a:rPr kumimoji="1" lang="ko-KR" altLang="en-US" dirty="0" smtClean="0"/>
              <a:t> </a:t>
            </a:r>
            <a:r>
              <a:rPr kumimoji="1" lang="en-US" altLang="ko-KR" dirty="0" smtClean="0"/>
              <a:t>2020</a:t>
            </a:r>
            <a:r>
              <a:rPr kumimoji="1" lang="ko-KR" altLang="en-US" dirty="0" smtClean="0"/>
              <a:t>년 사이버폭력 실태조사 자료에 따르면 사이버폭력 피해학생들의 약 </a:t>
            </a:r>
            <a:r>
              <a:rPr kumimoji="1" lang="en-US" altLang="ko-KR" dirty="0" smtClean="0"/>
              <a:t>21%</a:t>
            </a:r>
            <a:r>
              <a:rPr kumimoji="1" lang="ko-KR" altLang="en-US" dirty="0" smtClean="0"/>
              <a:t>는 피해 경험 후 우울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불안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스트레스를 호소하였습니다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사이버폭력 피해학생들의 약 </a:t>
            </a:r>
            <a:r>
              <a:rPr kumimoji="1" lang="en-US" altLang="ko-KR" dirty="0" smtClean="0"/>
              <a:t>8.1%</a:t>
            </a:r>
            <a:r>
              <a:rPr kumimoji="1" lang="ko-KR" altLang="en-US" dirty="0" smtClean="0"/>
              <a:t>는 자살을 생각하는 것으로 나타났습니다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430935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사이버폭력 피해 경험은 분노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무력감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좌절감과 같은 부정적 감정 변화를 야기하기도 하며 피해학생의 </a:t>
            </a:r>
            <a:r>
              <a:rPr kumimoji="1" lang="ko-KR" altLang="en-US" dirty="0" err="1" smtClean="0"/>
              <a:t>자존감을</a:t>
            </a:r>
            <a:r>
              <a:rPr kumimoji="1" lang="ko-KR" altLang="en-US" dirty="0" smtClean="0"/>
              <a:t> 저하시키기도 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ko-KR" altLang="en-US" dirty="0" smtClean="0"/>
              <a:t>특히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</a:t>
            </a:r>
            <a:r>
              <a:rPr kumimoji="1" lang="ko-KR" altLang="en-US" dirty="0" err="1" smtClean="0"/>
              <a:t>자존감이</a:t>
            </a:r>
            <a:r>
              <a:rPr kumimoji="1" lang="ko-KR" altLang="en-US" dirty="0" smtClean="0"/>
              <a:t> 낮은 학생은 그렇지 않은 학생에 비해 사이버폭력을 가해 혹은 피해학생으로서 경험할 확률이 더 큽니다</a:t>
            </a:r>
            <a:r>
              <a:rPr kumimoji="1" lang="en-US" altLang="ko-KR" dirty="0" smtClean="0"/>
              <a:t>.</a:t>
            </a:r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495357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피해를 입으면 분노와 좌절이 증가하고 이를 참지 못하면 오히려 폭력의 가해 행동이 증가할 가능성이 높습니다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</a:t>
            </a:r>
            <a:r>
              <a:rPr lang="ko-KR" altLang="en-US" dirty="0" smtClean="0"/>
              <a:t> 연구에 따르면 피해학생은 일반 학생에 비해 폭음 등의 부적절한 비행 행동을 할 가능성이 큰 것으로 알려져 있습니다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396921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자료 화면은 최근 보도 중 사이버폭력 피해학생의 자살과 관련한 사건을 소개하고 있습니다</a:t>
            </a:r>
            <a:r>
              <a:rPr lang="en-US" altLang="ko-KR" dirty="0" smtClean="0"/>
              <a:t>.</a:t>
            </a:r>
          </a:p>
          <a:p>
            <a:pPr defTabSz="954908">
              <a:defRPr/>
            </a:pPr>
            <a:r>
              <a:rPr lang="ko-KR" altLang="en-US" dirty="0" smtClean="0"/>
              <a:t>연구에 따르면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사이버폭력</a:t>
            </a:r>
            <a:r>
              <a:rPr lang="ko-KR" altLang="en-US" baseline="0" dirty="0" smtClean="0"/>
              <a:t> 피해학생 </a:t>
            </a:r>
            <a:r>
              <a:rPr lang="ko-KR" altLang="en-US" dirty="0" smtClean="0"/>
              <a:t>중 우울을 경험하는 학생은 자살을 시도할 가능성이 더욱더 큽니다</a:t>
            </a:r>
            <a:r>
              <a:rPr lang="en-US" altLang="ko-KR" dirty="0" smtClean="0"/>
              <a:t>. </a:t>
            </a:r>
          </a:p>
          <a:p>
            <a:pPr defTabSz="954908">
              <a:defRPr/>
            </a:pPr>
            <a:r>
              <a:rPr lang="ko-KR" altLang="en-US" sz="13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또한</a:t>
            </a:r>
            <a:r>
              <a:rPr lang="en-US" altLang="ko-KR" sz="13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, </a:t>
            </a:r>
            <a:r>
              <a:rPr lang="ko-KR" altLang="en-US" sz="13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사이버폭력과 전통적 폭력 둘 다를 경험한 학생은 일반 학생에 비해 자살시도 경험이 </a:t>
            </a:r>
            <a:r>
              <a:rPr lang="en-US" altLang="ko-KR" sz="13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5.3</a:t>
            </a:r>
            <a:r>
              <a:rPr lang="ko-KR" altLang="en-US" sz="13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배 높은 것으로 확인되었습니다</a:t>
            </a:r>
            <a:r>
              <a:rPr lang="en-US" altLang="ko-KR" sz="1300" dirty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75612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사이버폭력은 관계적 영역에도 큰 영향을 미칩니다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사이버폭력 피해학생은 일반 학생에 비해 또래 및 사회관계와 부모 관계에서 어려움을 겪을 수 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ko-KR" altLang="en-US" dirty="0" smtClean="0"/>
              <a:t>사이버폭력은 학생들의 관계 형성을 저해하여 사회성 발달에도 부정적인 영향을 미칠 수 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</a:t>
            </a:r>
            <a:r>
              <a:rPr lang="ko-KR" altLang="en-US" dirty="0" smtClean="0"/>
              <a:t> 우정을 견고히 하는 학생들과 달리 온라인상의 그룹을 통해 유대감을 형성하기 때문에 오프라인의 집단으로부터 소외감을 느끼거나 소속감이 반감될 가능성이 높아집니다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2419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마지막으로 사이버폭력의 피해는 신체화 증상으로 나타나며 신체적 영역에도 큰 영향을 미칩니다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ko-KR" altLang="en-US" dirty="0" smtClean="0"/>
              <a:t>특히 사이버폭력 피해와 가해를 중첩적으로 경험한 학생은 수면장애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두통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식욕부진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피부질환 등과 같은 건강상의 문제를 경험할 가능성이 더욱 큰 것으로 알려져 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79586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학생을 대상으로 하는 사이버폭력 관련 법 중 가장 주목해야 할 법은 학교폭력예방 및 대책에 관한 법률</a:t>
            </a:r>
            <a:r>
              <a:rPr lang="en-US" altLang="ko-KR" sz="1300" dirty="0"/>
              <a:t>(</a:t>
            </a:r>
            <a:r>
              <a:rPr lang="ko-KR" altLang="en-US" sz="1300" dirty="0"/>
              <a:t>이하 </a:t>
            </a:r>
            <a:r>
              <a:rPr lang="en-US" altLang="ko-KR" sz="1300" dirty="0"/>
              <a:t>‘</a:t>
            </a:r>
            <a:r>
              <a:rPr lang="ko-KR" altLang="en-US" sz="1300" dirty="0"/>
              <a:t>학교폭력예방법</a:t>
            </a:r>
            <a:r>
              <a:rPr lang="en-US" altLang="ko-KR" sz="1300" dirty="0"/>
              <a:t>’)</a:t>
            </a:r>
            <a:r>
              <a:rPr lang="ko-KR" altLang="en-US" dirty="0" smtClean="0"/>
              <a:t>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15</a:t>
            </a:r>
            <a:r>
              <a:rPr lang="ko-KR" altLang="en-US" dirty="0" smtClean="0"/>
              <a:t>조에서는 사이버폭력의 예방을 위해 학교장이 학기 별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이상 학교폭력예방교육을 학생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교직원 및 학부모에게 실시할 것을 의무로 규정합니다</a:t>
            </a:r>
            <a:r>
              <a:rPr lang="en-US" altLang="ko-KR" dirty="0" smtClean="0"/>
              <a:t>.</a:t>
            </a:r>
          </a:p>
          <a:p>
            <a:pPr defTabSz="954908">
              <a:defRPr/>
            </a:pPr>
            <a:r>
              <a:rPr lang="en-US" altLang="ko-KR" dirty="0" smtClean="0"/>
              <a:t>16</a:t>
            </a:r>
            <a:r>
              <a:rPr lang="ko-KR" altLang="en-US" dirty="0" smtClean="0"/>
              <a:t>조에서는 사이버폭력의 피해학생으로 확인되면 심리상담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일시 보호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치료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학급 교체 등 다양한 보호 조치를 취할 수 있음을 보장하고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반면 가해학생으로 확인되면 </a:t>
            </a:r>
            <a:r>
              <a:rPr lang="en-US" altLang="ko-KR" dirty="0" smtClean="0"/>
              <a:t>1~9</a:t>
            </a:r>
            <a:r>
              <a:rPr lang="ko-KR" altLang="en-US" dirty="0" smtClean="0"/>
              <a:t>호 조치</a:t>
            </a:r>
            <a:r>
              <a:rPr lang="ko-KR" altLang="en-US" baseline="0" dirty="0" smtClean="0"/>
              <a:t> 중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가지 이상의 처벌을</a:t>
            </a:r>
            <a:r>
              <a:rPr lang="ko-KR" altLang="en-US" dirty="0" smtClean="0"/>
              <a:t> 받게 되는데 서면 사과부터 심하면 퇴학의 조치까지 내려질 수 있음이 </a:t>
            </a:r>
            <a:r>
              <a:rPr lang="en-US" altLang="ko-KR" dirty="0" smtClean="0"/>
              <a:t>17</a:t>
            </a:r>
            <a:r>
              <a:rPr lang="ko-KR" altLang="en-US" dirty="0" smtClean="0"/>
              <a:t>조에 나와 있습니다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066666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같은 수준의 학교폭력이 발생하여도 사이버 공간에서 발생한 폭력은 오프라인 공간에서 발생한 폭력에 비해 더 큰 처벌의 가능성이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화면에 제시된 표는 학교폭력</a:t>
            </a:r>
            <a:r>
              <a:rPr lang="ko-KR" altLang="en-US" baseline="0" dirty="0" smtClean="0"/>
              <a:t> 가해학생의 처벌 수위를 정하기 위한 점수표의 예시입니다</a:t>
            </a:r>
            <a:r>
              <a:rPr lang="en-US" altLang="ko-KR" baseline="0" dirty="0" smtClean="0"/>
              <a:t>. </a:t>
            </a:r>
          </a:p>
          <a:p>
            <a:r>
              <a:rPr lang="ko-KR" altLang="en-US" baseline="0" dirty="0" smtClean="0"/>
              <a:t>만약 </a:t>
            </a:r>
            <a:r>
              <a:rPr lang="ko-KR" altLang="en-US" dirty="0" smtClean="0"/>
              <a:t>친구에게 욕설을 한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심각성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지속성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고의성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반성 정도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화해 정도 모두에서 </a:t>
            </a:r>
            <a:r>
              <a:rPr lang="en-US" altLang="ko-KR" dirty="0" smtClean="0"/>
              <a:t>1</a:t>
            </a:r>
            <a:r>
              <a:rPr lang="ko-KR" altLang="en-US" dirty="0" smtClean="0"/>
              <a:t>점을 받는다면</a:t>
            </a:r>
            <a:r>
              <a:rPr lang="en-US" altLang="ko-KR" dirty="0" smtClean="0"/>
              <a:t>,</a:t>
            </a:r>
            <a:r>
              <a:rPr lang="ko-KR" altLang="en-US" dirty="0" smtClean="0"/>
              <a:t> 총 </a:t>
            </a:r>
            <a:r>
              <a:rPr lang="en-US" altLang="ko-KR" dirty="0" smtClean="0"/>
              <a:t>5</a:t>
            </a:r>
            <a:r>
              <a:rPr lang="ko-KR" altLang="en-US" dirty="0" smtClean="0"/>
              <a:t>점으로 </a:t>
            </a:r>
            <a:r>
              <a:rPr lang="en-US" altLang="ko-KR" dirty="0" smtClean="0"/>
              <a:t>3</a:t>
            </a:r>
            <a:r>
              <a:rPr lang="ko-KR" altLang="en-US" dirty="0" smtClean="0"/>
              <a:t>호 조치인 학교 봉사의 조치가 취해질 수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그러나 같은 수준의 욕설을 사이버공간에서 하게 되면 폭력의 위험수위가 더 높아지게 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SNS </a:t>
            </a:r>
            <a:r>
              <a:rPr lang="ko-KR" altLang="en-US" dirty="0" smtClean="0"/>
              <a:t>공간에서 욕설을 했다면 이를 지켜보는 다수의 사람들이 있기 때문에 대면보다 심각한 폭력으로 평가되어 </a:t>
            </a:r>
            <a:r>
              <a:rPr lang="en-US" altLang="ko-KR" dirty="0" smtClean="0"/>
              <a:t>3</a:t>
            </a:r>
            <a:r>
              <a:rPr lang="ko-KR" altLang="en-US" dirty="0" smtClean="0"/>
              <a:t>점으로 평가할 수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또한 일회적으로 욕설을 했다 할지라도 사이버 공간에서는 반복 재생산되며 확산되기 때문에 지속성 측면에서도 </a:t>
            </a:r>
            <a:r>
              <a:rPr lang="en-US" altLang="ko-KR" dirty="0" smtClean="0"/>
              <a:t>2</a:t>
            </a:r>
            <a:r>
              <a:rPr lang="ko-KR" altLang="en-US" dirty="0" smtClean="0"/>
              <a:t>점으로 점수가 높아질 수 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마찬가지로 욕설 행위가 온라인상에서 유포되면 그 영향력을 알면서도 했을 가능성이 높기 때문에 고의성 측면에서도 점수가 </a:t>
            </a:r>
            <a:r>
              <a:rPr lang="en-US" altLang="ko-KR" dirty="0" smtClean="0"/>
              <a:t>3</a:t>
            </a:r>
            <a:r>
              <a:rPr lang="ko-KR" altLang="en-US" dirty="0" smtClean="0"/>
              <a:t>점으로 높아질 가능성이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결과적으로 총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점이 되어 </a:t>
            </a:r>
            <a:r>
              <a:rPr lang="en-US" altLang="ko-KR" dirty="0" smtClean="0"/>
              <a:t>6</a:t>
            </a:r>
            <a:r>
              <a:rPr lang="ko-KR" altLang="en-US" dirty="0" smtClean="0"/>
              <a:t>호 조치인 출석정지의 처벌을 받을 수 있습니다</a:t>
            </a:r>
            <a:r>
              <a:rPr lang="en-US" altLang="ko-KR" dirty="0" smtClean="0"/>
              <a:t>. </a:t>
            </a:r>
          </a:p>
          <a:p>
            <a:pPr defTabSz="954908">
              <a:defRPr/>
            </a:pPr>
            <a:r>
              <a:rPr lang="ko-KR" altLang="en-US" dirty="0" smtClean="0"/>
              <a:t>이와 같이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사이버폭력의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 공간이 갖는 특징으로 인하여 오프라인 폭력에 비해 더 큰 처벌을 받을 수 있습니다</a:t>
            </a:r>
            <a:r>
              <a:rPr lang="en-US" altLang="ko-KR" dirty="0" smtClean="0"/>
              <a:t>.</a:t>
            </a:r>
          </a:p>
          <a:p>
            <a:pPr defTabSz="954908">
              <a:defRPr/>
            </a:pPr>
            <a:r>
              <a:rPr lang="en-US" altLang="ko-KR" b="0" i="0" dirty="0" smtClean="0">
                <a:solidFill>
                  <a:srgbClr val="1C1C1C"/>
                </a:solidFill>
                <a:effectLst/>
                <a:latin typeface="+mn-ea"/>
                <a:ea typeface="+mn-ea"/>
              </a:rPr>
              <a:t>*</a:t>
            </a:r>
            <a:r>
              <a:rPr lang="ko-KR" altLang="en-US" b="0" i="0" dirty="0" err="1" smtClean="0">
                <a:solidFill>
                  <a:srgbClr val="1C1C1C"/>
                </a:solidFill>
                <a:effectLst/>
                <a:latin typeface="+mn-ea"/>
                <a:ea typeface="+mn-ea"/>
              </a:rPr>
              <a:t>점수표는</a:t>
            </a:r>
            <a:r>
              <a:rPr lang="en-US" altLang="ko-KR" b="0" i="0" dirty="0" smtClean="0">
                <a:solidFill>
                  <a:srgbClr val="1C1C1C"/>
                </a:solidFill>
                <a:effectLst/>
                <a:latin typeface="+mn-ea"/>
                <a:ea typeface="+mn-ea"/>
              </a:rPr>
              <a:t> </a:t>
            </a:r>
            <a:r>
              <a:rPr lang="ko-KR" altLang="en-US" b="0" i="0" dirty="0" smtClean="0">
                <a:solidFill>
                  <a:srgbClr val="1C1C1C"/>
                </a:solidFill>
                <a:effectLst/>
                <a:latin typeface="+mn-ea"/>
                <a:ea typeface="+mn-ea"/>
              </a:rPr>
              <a:t>학교폭력 가해학생 </a:t>
            </a:r>
            <a:r>
              <a:rPr lang="ko-KR" altLang="en-US" b="0" i="0" dirty="0" err="1" smtClean="0">
                <a:solidFill>
                  <a:srgbClr val="1C1C1C"/>
                </a:solidFill>
                <a:effectLst/>
                <a:latin typeface="+mn-ea"/>
                <a:ea typeface="+mn-ea"/>
              </a:rPr>
              <a:t>조치별</a:t>
            </a:r>
            <a:r>
              <a:rPr lang="ko-KR" altLang="en-US" b="0" i="0" dirty="0" smtClean="0">
                <a:solidFill>
                  <a:srgbClr val="1C1C1C"/>
                </a:solidFill>
                <a:effectLst/>
                <a:latin typeface="+mn-ea"/>
                <a:ea typeface="+mn-ea"/>
              </a:rPr>
              <a:t> 적용 세부기준 고시에 준하여 작성됨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99301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소년법은 </a:t>
            </a:r>
            <a:r>
              <a:rPr lang="en-US" altLang="ko-KR" dirty="0" smtClean="0"/>
              <a:t>19</a:t>
            </a:r>
            <a:r>
              <a:rPr lang="ko-KR" altLang="en-US" dirty="0" smtClean="0"/>
              <a:t>세 미만의 아동</a:t>
            </a:r>
            <a:r>
              <a:rPr lang="en-US" altLang="ko-KR" dirty="0" smtClean="0">
                <a:latin typeface="Bell MT" panose="02020503060305020303" pitchFamily="18" charset="0"/>
              </a:rPr>
              <a:t>·</a:t>
            </a:r>
            <a:r>
              <a:rPr lang="ko-KR" altLang="en-US" dirty="0" smtClean="0">
                <a:latin typeface="Bell MT" panose="02020503060305020303" pitchFamily="18" charset="0"/>
              </a:rPr>
              <a:t>청소년을 대상으로 하는 보호처분과 형사처분에 관한 특별 조치 법률입니다</a:t>
            </a:r>
            <a:r>
              <a:rPr lang="en-US" altLang="ko-KR" dirty="0" smtClean="0">
                <a:latin typeface="Bell MT" panose="02020503060305020303" pitchFamily="18" charset="0"/>
              </a:rPr>
              <a:t>.</a:t>
            </a:r>
          </a:p>
          <a:p>
            <a:pPr defTabSz="954908">
              <a:defRPr/>
            </a:pPr>
            <a:r>
              <a:rPr lang="ko-KR" altLang="en-US" dirty="0" smtClean="0"/>
              <a:t>만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세에서 </a:t>
            </a:r>
            <a:r>
              <a:rPr lang="en-US" altLang="ko-KR" dirty="0" smtClean="0"/>
              <a:t>14</a:t>
            </a:r>
            <a:r>
              <a:rPr lang="ko-KR" altLang="en-US" dirty="0" smtClean="0"/>
              <a:t>세 사이의 학생은 소년법에 적용을 받아 보호 처분만이 가능합니다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최근에는 사이버폭력만으로도 소년법의 처벌을 받는 경우가 늘고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수위는 감호 위탁부터 장기 소년원 송치에 이르는 처분이 내려집니다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오프라인 폭력과 함께 온라인상의 명예훼손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모욕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공갈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협박 등이 발생했을 경우 가중 처벌될 수 있습니다</a:t>
            </a:r>
            <a:r>
              <a:rPr lang="en-US" altLang="ko-KR" dirty="0" smtClean="0"/>
              <a:t>. 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그림 출처</a:t>
            </a:r>
            <a:r>
              <a:rPr lang="en-US" altLang="ko-KR" dirty="0" smtClean="0"/>
              <a:t>:</a:t>
            </a:r>
          </a:p>
          <a:p>
            <a:r>
              <a:rPr lang="en-US" altLang="ko-KR" dirty="0" smtClean="0"/>
              <a:t>https://www.google.com/url?sa=i&amp;url=https%3A%2F%2Fwww.youtube.com%2Fwatch%3Fv%3DCMHwLxjRNMQ&amp;psig=AOvVaw3GhGZ98ZNWXt9u2n9l_7FN&amp;ust=1641000935885000&amp;source=images&amp;cd=vfe&amp;ved=0CAsQjRxqFwoTCNjRpoLzjPUCFQAAAAAdAAAAABAD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8124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>
                <a:solidFill>
                  <a:schemeClr val="tx1"/>
                </a:solidFill>
              </a:rPr>
              <a:t>사이버폭력의 경우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en-US" altLang="ko-KR" baseline="0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만 </a:t>
            </a:r>
            <a:r>
              <a:rPr lang="en-US" altLang="ko-KR" dirty="0" smtClean="0">
                <a:solidFill>
                  <a:schemeClr val="tx1"/>
                </a:solidFill>
              </a:rPr>
              <a:t>14</a:t>
            </a:r>
            <a:r>
              <a:rPr lang="ko-KR" altLang="en-US" dirty="0" smtClean="0">
                <a:solidFill>
                  <a:schemeClr val="tx1"/>
                </a:solidFill>
              </a:rPr>
              <a:t>세 이상의 청소년은 형사처벌이 가능합니다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sz="1300" dirty="0"/>
              <a:t>성폭력범죄의 처벌 및 피해자보호 등에 관한 법률</a:t>
            </a:r>
            <a:r>
              <a:rPr lang="en-US" altLang="ko-KR" sz="1300" dirty="0"/>
              <a:t>, </a:t>
            </a:r>
            <a:r>
              <a:rPr lang="ko-KR" altLang="en-US" sz="1300" kern="0" dirty="0">
                <a:latin typeface="나눔스퀘어"/>
                <a:ea typeface="나눔스퀘어"/>
              </a:rPr>
              <a:t>정보통신망 이용촉진 및 정보보호 등에 관한 법률</a:t>
            </a:r>
            <a:r>
              <a:rPr lang="en-US" altLang="ko-KR" sz="1300" kern="0" dirty="0">
                <a:latin typeface="나눔스퀘어"/>
                <a:ea typeface="나눔스퀘어"/>
              </a:rPr>
              <a:t>,</a:t>
            </a:r>
            <a:r>
              <a:rPr lang="ko-KR" altLang="en-US" sz="1300" kern="0" dirty="0">
                <a:latin typeface="나눔스퀘어"/>
                <a:ea typeface="나눔스퀘어"/>
              </a:rPr>
              <a:t> </a:t>
            </a:r>
            <a:r>
              <a:rPr lang="ko-KR" altLang="en-US" sz="1100" dirty="0" err="1"/>
              <a:t>스토킹범죄의</a:t>
            </a:r>
            <a:r>
              <a:rPr lang="ko-KR" altLang="en-US" sz="1100" dirty="0"/>
              <a:t> 처벌 등에 관한 법률 </a:t>
            </a:r>
            <a:r>
              <a:rPr lang="en-US" altLang="ko-KR" sz="1100" dirty="0"/>
              <a:t>(</a:t>
            </a:r>
            <a:r>
              <a:rPr lang="ko-KR" altLang="en-US" sz="1100" dirty="0"/>
              <a:t>이하</a:t>
            </a:r>
            <a:r>
              <a:rPr lang="en-US" altLang="ko-KR" sz="1100" dirty="0"/>
              <a:t>’</a:t>
            </a:r>
            <a:r>
              <a:rPr lang="ko-KR" altLang="en-US" sz="1100" dirty="0"/>
              <a:t>성폭력처벌법</a:t>
            </a:r>
            <a:r>
              <a:rPr lang="en-US" altLang="ko-KR" sz="1100" dirty="0"/>
              <a:t>’,</a:t>
            </a:r>
            <a:r>
              <a:rPr lang="ko-KR" altLang="en-US" sz="1100" dirty="0"/>
              <a:t> </a:t>
            </a:r>
            <a:r>
              <a:rPr lang="en-US" altLang="ko-KR" sz="1100" dirty="0"/>
              <a:t>‘</a:t>
            </a:r>
            <a:r>
              <a:rPr lang="ko-KR" altLang="en-US" sz="1100" dirty="0" err="1"/>
              <a:t>정보통신망법</a:t>
            </a:r>
            <a:r>
              <a:rPr lang="en-US" altLang="ko-KR" sz="1100" dirty="0"/>
              <a:t>’, ‘</a:t>
            </a:r>
            <a:r>
              <a:rPr lang="ko-KR" altLang="en-US" sz="1100" dirty="0" err="1"/>
              <a:t>스토킹처벌법</a:t>
            </a:r>
            <a:r>
              <a:rPr lang="en-US" altLang="ko-KR" sz="1100" dirty="0"/>
              <a:t>’)</a:t>
            </a:r>
            <a:r>
              <a:rPr lang="ko-KR" altLang="en-US" sz="1100" dirty="0"/>
              <a:t>은 특별법이기 때문에 동일한 대상이 적용됩니다</a:t>
            </a:r>
            <a:r>
              <a:rPr lang="en-US" altLang="ko-KR" sz="1100" dirty="0"/>
              <a:t>.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사이버 성폭력의 경우 성폭력처벌법과 </a:t>
            </a:r>
            <a:r>
              <a:rPr lang="ko-KR" altLang="en-US" dirty="0" err="1" smtClean="0">
                <a:solidFill>
                  <a:schemeClr val="tx1"/>
                </a:solidFill>
              </a:rPr>
              <a:t>정보통신망법에</a:t>
            </a:r>
            <a:r>
              <a:rPr lang="ko-KR" altLang="en-US" dirty="0" smtClean="0">
                <a:solidFill>
                  <a:schemeClr val="tx1"/>
                </a:solidFill>
              </a:rPr>
              <a:t> 의해 </a:t>
            </a:r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r>
              <a:rPr lang="ko-KR" altLang="en-US" dirty="0" smtClean="0">
                <a:solidFill>
                  <a:schemeClr val="tx1"/>
                </a:solidFill>
              </a:rPr>
              <a:t>년 이하의 징역 또는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천만 원 이하의 벌금형에 처해질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사이버 </a:t>
            </a:r>
            <a:r>
              <a:rPr lang="ko-KR" altLang="en-US" dirty="0" err="1" smtClean="0">
                <a:solidFill>
                  <a:schemeClr val="tx1"/>
                </a:solidFill>
              </a:rPr>
              <a:t>스토킹은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스토킹범죄의</a:t>
            </a:r>
            <a:r>
              <a:rPr lang="ko-KR" altLang="en-US" dirty="0" smtClean="0">
                <a:solidFill>
                  <a:schemeClr val="tx1"/>
                </a:solidFill>
              </a:rPr>
              <a:t> 처벌 등에 관한 법률에 따라 </a:t>
            </a:r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r>
              <a:rPr lang="ko-KR" altLang="en-US" dirty="0" smtClean="0">
                <a:solidFill>
                  <a:schemeClr val="tx1"/>
                </a:solidFill>
              </a:rPr>
              <a:t>년 이하 </a:t>
            </a:r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r>
              <a:rPr lang="ko-KR" altLang="en-US" dirty="0" err="1" smtClean="0">
                <a:solidFill>
                  <a:schemeClr val="tx1"/>
                </a:solidFill>
              </a:rPr>
              <a:t>천만원</a:t>
            </a:r>
            <a:r>
              <a:rPr lang="ko-KR" altLang="en-US" dirty="0" smtClean="0">
                <a:solidFill>
                  <a:schemeClr val="tx1"/>
                </a:solidFill>
              </a:rPr>
              <a:t> 이하로 처벌될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.(2021.10.21.</a:t>
            </a:r>
            <a:r>
              <a:rPr lang="ko-KR" altLang="en-US" dirty="0" smtClean="0">
                <a:solidFill>
                  <a:schemeClr val="tx1"/>
                </a:solidFill>
              </a:rPr>
              <a:t>시행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사이버 명예훼손은 </a:t>
            </a:r>
            <a:r>
              <a:rPr lang="ko-KR" altLang="en-US" dirty="0" err="1" smtClean="0">
                <a:solidFill>
                  <a:schemeClr val="tx1"/>
                </a:solidFill>
              </a:rPr>
              <a:t>정보통신망법에</a:t>
            </a:r>
            <a:r>
              <a:rPr lang="ko-KR" altLang="en-US" dirty="0" smtClean="0">
                <a:solidFill>
                  <a:schemeClr val="tx1"/>
                </a:solidFill>
              </a:rPr>
              <a:t> 의해</a:t>
            </a:r>
            <a:r>
              <a:rPr lang="en-US" altLang="ko-KR" dirty="0" smtClean="0">
                <a:solidFill>
                  <a:schemeClr val="tx1"/>
                </a:solidFill>
              </a:rPr>
              <a:t> 7</a:t>
            </a:r>
            <a:r>
              <a:rPr lang="ko-KR" altLang="en-US" dirty="0" smtClean="0">
                <a:solidFill>
                  <a:schemeClr val="tx1"/>
                </a:solidFill>
              </a:rPr>
              <a:t>년 이하의 징역 또는 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천만 원 이하의 벌금으로 가중 처벌 될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사이버 모욕은 형법에 의해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년 이하의 징역이나 </a:t>
            </a:r>
            <a:r>
              <a:rPr lang="en-US" altLang="ko-KR" dirty="0" smtClean="0">
                <a:solidFill>
                  <a:schemeClr val="tx1"/>
                </a:solidFill>
              </a:rPr>
              <a:t>200</a:t>
            </a:r>
            <a:r>
              <a:rPr lang="ko-KR" altLang="en-US" dirty="0" smtClean="0">
                <a:solidFill>
                  <a:schemeClr val="tx1"/>
                </a:solidFill>
              </a:rPr>
              <a:t>만 원 이하의 벌금에 처해질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형사처분과 별개로 피해자가 가해자를 상대로 손해배상을 청구할 수 있으며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ko-KR" altLang="en-US" dirty="0" smtClean="0">
                <a:solidFill>
                  <a:schemeClr val="tx1"/>
                </a:solidFill>
              </a:rPr>
              <a:t> 그 대상에 있어서 인과관계가 상당부분 인정되면 학교장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교사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지방자치단체에까지 손해배상책임을 인정한 판례가 있어 주의를 요합니다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47968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세</a:t>
            </a:r>
            <a:r>
              <a:rPr lang="ko-KR" altLang="en-US" baseline="0" dirty="0" smtClean="0"/>
              <a:t> 번째 장에서는 사이버 예방교육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및 사이버폭력 예방 유형별 지도</a:t>
            </a:r>
            <a:r>
              <a:rPr lang="ko-KR" altLang="en-US" dirty="0" smtClean="0"/>
              <a:t>에 대해 살펴보겠습니다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91275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사이버어울림</a:t>
            </a:r>
            <a:r>
              <a:rPr lang="ko-KR" altLang="en-US" dirty="0" smtClean="0"/>
              <a:t> 프로그램은 교육부</a:t>
            </a:r>
            <a:r>
              <a:rPr lang="en-US" altLang="ko-KR" dirty="0" smtClean="0"/>
              <a:t>, 17</a:t>
            </a:r>
            <a:r>
              <a:rPr lang="ko-KR" altLang="en-US" dirty="0" smtClean="0"/>
              <a:t>개 시도교육청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한국교육학술정보원이 개발한 </a:t>
            </a:r>
            <a:r>
              <a:rPr lang="ko-KR" altLang="en-US" dirty="0" smtClean="0"/>
              <a:t> 사이버폭력 예방교육 프로그램입니다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학교폭력 예방을 위해 기존에 개발된 어울림 프로그램과 달리 사이버폭력에 초점을 두고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사이버폭력 예방 역량을 중심으로 한 </a:t>
            </a:r>
            <a:r>
              <a:rPr lang="ko-KR" altLang="en-US" dirty="0" err="1" smtClean="0"/>
              <a:t>사이버어울림</a:t>
            </a:r>
            <a:r>
              <a:rPr lang="ko-KR" altLang="en-US" dirty="0" smtClean="0"/>
              <a:t> 기본</a:t>
            </a:r>
            <a:r>
              <a:rPr lang="en-US" altLang="ko-KR" dirty="0" smtClean="0"/>
              <a:t>(</a:t>
            </a:r>
            <a:r>
              <a:rPr lang="ko-KR" altLang="en-US" dirty="0" smtClean="0"/>
              <a:t>역량</a:t>
            </a:r>
            <a:r>
              <a:rPr lang="en-US" altLang="ko-KR" dirty="0" smtClean="0"/>
              <a:t>) </a:t>
            </a:r>
            <a:r>
              <a:rPr lang="ko-KR" altLang="en-US" dirty="0" smtClean="0"/>
              <a:t>프로그램은</a:t>
            </a:r>
            <a:r>
              <a:rPr lang="ko-KR" altLang="en-US" baseline="0" dirty="0" smtClean="0"/>
              <a:t> </a:t>
            </a:r>
            <a:r>
              <a:rPr lang="ko-KR" altLang="en-US" dirty="0" smtClean="0"/>
              <a:t>초등학교 저학년과 고학년 그리고 중등용 프로그램의 </a:t>
            </a:r>
            <a:r>
              <a:rPr lang="en-US" altLang="ko-KR" dirty="0" smtClean="0"/>
              <a:t>3</a:t>
            </a:r>
            <a:r>
              <a:rPr lang="ko-KR" altLang="en-US" dirty="0" smtClean="0"/>
              <a:t>권으로 구분되어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기존 어울림 프로그램의 </a:t>
            </a:r>
            <a:r>
              <a:rPr lang="en-US" altLang="ko-KR" dirty="0" smtClean="0"/>
              <a:t>6</a:t>
            </a:r>
            <a:r>
              <a:rPr lang="ko-KR" altLang="en-US" dirty="0" smtClean="0"/>
              <a:t>대 역량인 공감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의사소통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감정 조절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자기존중감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갈등해결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학교폭력 인식 및 대처를 사이버폭력 상황에 적용하여 사이버폭력 예방 </a:t>
            </a:r>
            <a:r>
              <a:rPr lang="en-US" altLang="ko-KR" dirty="0" smtClean="0"/>
              <a:t>8</a:t>
            </a:r>
            <a:r>
              <a:rPr lang="ko-KR" altLang="en-US" dirty="0" smtClean="0"/>
              <a:t>대 역량 중심으로 프로그램이 구성되어 있습니다</a:t>
            </a:r>
            <a:r>
              <a:rPr lang="en-US" altLang="ko-KR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57938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사이버어울림</a:t>
            </a:r>
            <a:r>
              <a:rPr lang="ko-KR" altLang="en-US" dirty="0" smtClean="0"/>
              <a:t> 심층</a:t>
            </a:r>
            <a:r>
              <a:rPr lang="en-US" altLang="ko-KR" dirty="0" smtClean="0"/>
              <a:t>(</a:t>
            </a:r>
            <a:r>
              <a:rPr lang="ko-KR" altLang="en-US" dirty="0" smtClean="0"/>
              <a:t>유형</a:t>
            </a:r>
            <a:r>
              <a:rPr lang="en-US" altLang="ko-KR" dirty="0" smtClean="0"/>
              <a:t>) </a:t>
            </a:r>
            <a:r>
              <a:rPr lang="ko-KR" altLang="en-US" dirty="0" smtClean="0"/>
              <a:t>프로그램의 경우 초등학교용과 중등학교</a:t>
            </a:r>
            <a:r>
              <a:rPr lang="en-US" altLang="ko-KR" dirty="0" smtClean="0"/>
              <a:t>(</a:t>
            </a:r>
            <a:r>
              <a:rPr lang="ko-KR" altLang="en-US" dirty="0" smtClean="0"/>
              <a:t>중학교</a:t>
            </a:r>
            <a:r>
              <a:rPr lang="en-US" altLang="ko-KR" dirty="0" smtClean="0"/>
              <a:t>/</a:t>
            </a:r>
            <a:r>
              <a:rPr lang="ko-KR" altLang="en-US" dirty="0" smtClean="0"/>
              <a:t>고등학교</a:t>
            </a:r>
            <a:r>
              <a:rPr lang="en-US" altLang="ko-KR" dirty="0" smtClean="0"/>
              <a:t>) </a:t>
            </a:r>
            <a:r>
              <a:rPr lang="ko-KR" altLang="en-US" dirty="0" smtClean="0"/>
              <a:t>용 </a:t>
            </a:r>
            <a:r>
              <a:rPr lang="en-US" altLang="ko-KR" dirty="0" smtClean="0"/>
              <a:t>2</a:t>
            </a:r>
            <a:r>
              <a:rPr lang="ko-KR" altLang="en-US" dirty="0" smtClean="0"/>
              <a:t>권으로 개발되었습니다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각 프로그램은 </a:t>
            </a:r>
            <a:r>
              <a:rPr lang="en-US" altLang="ko-KR" dirty="0" smtClean="0"/>
              <a:t>2-3</a:t>
            </a:r>
            <a:r>
              <a:rPr lang="ko-KR" altLang="en-US" dirty="0" err="1" smtClean="0"/>
              <a:t>차시</a:t>
            </a:r>
            <a:r>
              <a:rPr lang="ko-KR" altLang="en-US" dirty="0" smtClean="0"/>
              <a:t> 모듈로 구성되며 전체 </a:t>
            </a:r>
            <a:r>
              <a:rPr lang="en-US" altLang="ko-KR" dirty="0" smtClean="0"/>
              <a:t>32</a:t>
            </a:r>
            <a:r>
              <a:rPr lang="ko-KR" altLang="en-US" dirty="0" err="1" smtClean="0"/>
              <a:t>차시로</a:t>
            </a:r>
            <a:r>
              <a:rPr lang="ko-KR" altLang="en-US" dirty="0" smtClean="0"/>
              <a:t> 이루어졌습니다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청소년들이 관여하기 쉬운 사이버폭력과 자주 발생되거나 집중 교육이 필요한 사이버폭력의 신종 유형을 고려하여 프로그램이 개발되었습니다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예를 들어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초등학생 대상 프로그램의 경우 사이버폭력 유형 중 사이버 영상 유포에 대한 프로그램의 경우는 예시와 같이 </a:t>
            </a:r>
            <a:r>
              <a:rPr lang="en-US" altLang="ko-KR" dirty="0" smtClean="0"/>
              <a:t>3</a:t>
            </a:r>
            <a:r>
              <a:rPr lang="ko-KR" altLang="en-US" dirty="0" err="1" smtClean="0"/>
              <a:t>차시로</a:t>
            </a:r>
            <a:r>
              <a:rPr lang="ko-KR" altLang="en-US" dirty="0" smtClean="0"/>
              <a:t> 구성되어 있습니다</a:t>
            </a:r>
            <a:r>
              <a:rPr lang="en-US" altLang="ko-KR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341453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>
                <a:solidFill>
                  <a:schemeClr val="tx1"/>
                </a:solidFill>
              </a:rPr>
              <a:t>최근에는 중고등학교 현장에서 교과 수업이나 창의적 체험활동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자유학기제</a:t>
            </a:r>
            <a:r>
              <a:rPr lang="ko-KR" altLang="en-US" dirty="0" smtClean="0">
                <a:solidFill>
                  <a:schemeClr val="tx1"/>
                </a:solidFill>
              </a:rPr>
              <a:t> 등 다양한 교육과정과 연계할 수 있는 교과연계 </a:t>
            </a:r>
            <a:r>
              <a:rPr lang="ko-KR" altLang="en-US" dirty="0" err="1" smtClean="0">
                <a:solidFill>
                  <a:schemeClr val="tx1"/>
                </a:solidFill>
              </a:rPr>
              <a:t>사이버어울림</a:t>
            </a:r>
            <a:r>
              <a:rPr lang="ko-KR" altLang="en-US" dirty="0" smtClean="0">
                <a:solidFill>
                  <a:schemeClr val="tx1"/>
                </a:solidFill>
              </a:rPr>
              <a:t> 프로그램 개발하였습니다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defTabSz="954908">
              <a:defRPr/>
            </a:pPr>
            <a:r>
              <a:rPr lang="ko-KR" altLang="en-US" sz="1300" kern="0" dirty="0">
                <a:latin typeface="나눔스퀘어"/>
                <a:ea typeface="나눔스퀘어"/>
              </a:rPr>
              <a:t>이 프로그램은 교과과정을 기본으로 해당 교과 성취기준을 고려하여 제작되었으며 특정 교과를 중심으로 교과별 진행이 가능한 프로그램입니다</a:t>
            </a:r>
            <a:r>
              <a:rPr lang="en-US" altLang="ko-KR" sz="1300" kern="0" dirty="0">
                <a:latin typeface="나눔스퀘어"/>
                <a:ea typeface="나눔스퀘어"/>
              </a:rPr>
              <a:t>. </a:t>
            </a:r>
          </a:p>
          <a:p>
            <a:pPr defTabSz="954908">
              <a:defRPr/>
            </a:pPr>
            <a:r>
              <a:rPr lang="ko-KR" altLang="en-US" sz="1300" kern="0" dirty="0">
                <a:latin typeface="나눔스퀘어"/>
              </a:rPr>
              <a:t>예를 들어</a:t>
            </a:r>
            <a:r>
              <a:rPr lang="en-US" altLang="ko-KR" sz="1300" kern="0" dirty="0">
                <a:latin typeface="나눔스퀘어"/>
              </a:rPr>
              <a:t>,</a:t>
            </a:r>
            <a:r>
              <a:rPr lang="ko-KR" altLang="en-US" sz="1300" kern="0" dirty="0">
                <a:latin typeface="나눔스퀘어"/>
              </a:rPr>
              <a:t> 고등학교 국어교과 연계 프로그램의 경우</a:t>
            </a:r>
            <a:r>
              <a:rPr lang="en-US" altLang="ko-KR" sz="1300" kern="0" dirty="0">
                <a:latin typeface="나눔스퀘어"/>
              </a:rPr>
              <a:t>, </a:t>
            </a:r>
            <a:r>
              <a:rPr lang="ko-KR" altLang="en-US" sz="1300" kern="0" dirty="0">
                <a:latin typeface="나눔스퀘어"/>
              </a:rPr>
              <a:t>고등학교 </a:t>
            </a:r>
            <a:r>
              <a:rPr lang="en-US" altLang="ko-KR" sz="1300" kern="0" dirty="0">
                <a:latin typeface="나눔스퀘어"/>
              </a:rPr>
              <a:t>1</a:t>
            </a:r>
            <a:r>
              <a:rPr lang="ko-KR" altLang="en-US" sz="1300" kern="0" dirty="0">
                <a:latin typeface="나눔스퀘어"/>
              </a:rPr>
              <a:t>학년 국어시간에 사이버 자기조절과 사이버 의사소통 역량을 다루는 방법을 제시하고 있습니다</a:t>
            </a:r>
            <a:r>
              <a:rPr lang="en-US" altLang="ko-KR" sz="1300" kern="0" dirty="0">
                <a:latin typeface="나눔스퀘어"/>
              </a:rPr>
              <a:t>. </a:t>
            </a:r>
            <a:endParaRPr lang="ko-KR" altLang="en-US" sz="1300" kern="0" dirty="0">
              <a:latin typeface="나눔스퀘어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63829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sz="1300" kern="100" spc="-52" dirty="0">
                <a:solidFill>
                  <a:srgbClr val="000000"/>
                </a:solidFill>
                <a:latin typeface="나눔스퀘어"/>
                <a:ea typeface="나눔스퀘어"/>
              </a:rPr>
              <a:t>다음은 </a:t>
            </a:r>
            <a:r>
              <a:rPr lang="ko-KR" altLang="en-US" sz="1300" kern="100" spc="-52" dirty="0" err="1">
                <a:solidFill>
                  <a:srgbClr val="000000"/>
                </a:solidFill>
                <a:latin typeface="나눔스퀘어"/>
                <a:ea typeface="나눔스퀘어"/>
              </a:rPr>
              <a:t>사이버어울림</a:t>
            </a:r>
            <a:r>
              <a:rPr lang="ko-KR" altLang="en-US" sz="1300" kern="100" spc="-52" dirty="0">
                <a:solidFill>
                  <a:srgbClr val="000000"/>
                </a:solidFill>
                <a:latin typeface="나눔스퀘어"/>
                <a:ea typeface="나눔스퀘어"/>
              </a:rPr>
              <a:t> 교과연계 프로그램이 수업에서 적용되는 실제 지도안입니다</a:t>
            </a:r>
            <a:r>
              <a:rPr lang="en-US" altLang="ko-KR" sz="1300" kern="100" spc="-52" dirty="0">
                <a:solidFill>
                  <a:srgbClr val="000000"/>
                </a:solidFill>
                <a:latin typeface="나눔스퀘어"/>
                <a:ea typeface="나눔스퀘어"/>
              </a:rPr>
              <a:t>.</a:t>
            </a:r>
            <a:endParaRPr lang="ko-KR" altLang="en-US" sz="1300" kern="100" spc="-52" dirty="0">
              <a:solidFill>
                <a:srgbClr val="000000"/>
              </a:solidFill>
              <a:latin typeface="나눔스퀘어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34117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>
                <a:solidFill>
                  <a:schemeClr val="tx1"/>
                </a:solidFill>
              </a:rPr>
              <a:t>사이버어울림</a:t>
            </a:r>
            <a:r>
              <a:rPr lang="ko-KR" altLang="en-US" dirty="0" smtClean="0">
                <a:solidFill>
                  <a:schemeClr val="tx1"/>
                </a:solidFill>
              </a:rPr>
              <a:t> 프로그램은 실제 학교 현장에서 활용하는데 매우 적합합니다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우선 교과 및 창의적 체험활동 등 교육과정과 연계하여 프로그램을 활용할 수 있는 장점이 있으며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역량 또는 유형별로 프로그램이 모듈화 되어있어 현장의 상황을 고려하여 선택적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탄력적으로 운영할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활용 가능한 다양한 형태의 교육자료를 포함하고 있어 실효성이 높으며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역량에 초점을 둔 기본 프로그램과 유형에 초점을 둔 심층 프로그램이 상호 연계되어 있어 사이버폭력 예방 교육의 시너지효과를 낼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마지막으로 </a:t>
            </a:r>
            <a:r>
              <a:rPr lang="ko-KR" altLang="en-US" dirty="0" err="1" smtClean="0">
                <a:solidFill>
                  <a:schemeClr val="tx1"/>
                </a:solidFill>
              </a:rPr>
              <a:t>사이버어울림</a:t>
            </a:r>
            <a:r>
              <a:rPr lang="ko-KR" altLang="en-US" dirty="0" smtClean="0">
                <a:solidFill>
                  <a:schemeClr val="tx1"/>
                </a:solidFill>
              </a:rPr>
              <a:t> 프로그램 관련 자료는 도란도란 학교폭력예방 종합정보서비스 </a:t>
            </a:r>
            <a:r>
              <a:rPr lang="ko-KR" altLang="en-US" dirty="0" err="1" smtClean="0">
                <a:solidFill>
                  <a:schemeClr val="tx1"/>
                </a:solidFill>
              </a:rPr>
              <a:t>누리집에서</a:t>
            </a:r>
            <a:r>
              <a:rPr lang="ko-KR" altLang="en-US" dirty="0" smtClean="0">
                <a:solidFill>
                  <a:schemeClr val="tx1"/>
                </a:solidFill>
              </a:rPr>
              <a:t> 다운받아 활용하실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pPr defTabSz="954908">
              <a:defRPr/>
            </a:pPr>
            <a:r>
              <a:rPr lang="ko-KR" altLang="en-US" dirty="0" smtClean="0">
                <a:solidFill>
                  <a:schemeClr val="tx1"/>
                </a:solidFill>
              </a:rPr>
              <a:t>사진 출처</a:t>
            </a:r>
            <a:r>
              <a:rPr lang="en-US" altLang="ko-KR" dirty="0" smtClean="0">
                <a:solidFill>
                  <a:schemeClr val="tx1"/>
                </a:solidFill>
              </a:rPr>
              <a:t>: http://www.grinews.co.kr/front/news/view.do?articleId=ARTICLE_00018240 </a:t>
            </a:r>
            <a:r>
              <a:rPr lang="ko-KR" altLang="en-US" dirty="0" smtClean="0">
                <a:solidFill>
                  <a:schemeClr val="tx1"/>
                </a:solidFill>
              </a:rPr>
              <a:t>고령인터넷뉴스 </a:t>
            </a:r>
            <a:r>
              <a:rPr lang="ko-KR" altLang="en-US" dirty="0" err="1" smtClean="0">
                <a:solidFill>
                  <a:schemeClr val="tx1"/>
                </a:solidFill>
              </a:rPr>
              <a:t>사이버어울림</a:t>
            </a:r>
            <a:r>
              <a:rPr lang="ko-KR" altLang="en-US" dirty="0" smtClean="0">
                <a:solidFill>
                  <a:schemeClr val="tx1"/>
                </a:solidFill>
              </a:rPr>
              <a:t> 프로그램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갈등 해결</a:t>
            </a:r>
            <a:r>
              <a:rPr lang="en-US" altLang="ko-KR" dirty="0" smtClean="0">
                <a:solidFill>
                  <a:schemeClr val="tx1"/>
                </a:solidFill>
              </a:rPr>
              <a:t>) </a:t>
            </a:r>
            <a:r>
              <a:rPr lang="ko-KR" altLang="en-US" dirty="0" smtClean="0">
                <a:solidFill>
                  <a:schemeClr val="tx1"/>
                </a:solidFill>
              </a:rPr>
              <a:t>운영</a:t>
            </a:r>
            <a:r>
              <a:rPr lang="en-US" altLang="ko-KR" dirty="0" smtClean="0">
                <a:solidFill>
                  <a:schemeClr val="tx1"/>
                </a:solidFill>
              </a:rPr>
              <a:t> – </a:t>
            </a:r>
            <a:r>
              <a:rPr lang="ko-KR" altLang="en-US" dirty="0" smtClean="0">
                <a:solidFill>
                  <a:schemeClr val="tx1"/>
                </a:solidFill>
              </a:rPr>
              <a:t>사이버 공간에서도 역지사지 자세를 배우다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776590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사이버폭력 피해 징후를 발견하는 것은 빠른 개입과 조치를 가능하게 하여 더 심각한 상황으로 이어지는 것을 예방할 수 있습니다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따라서 교사는 사이버폭력 징후를 숙지하여 학생들을 관찰할 필요가 있습니다</a:t>
            </a:r>
            <a:r>
              <a:rPr kumimoji="1" lang="en-US" altLang="ko-KR" dirty="0" smtClean="0"/>
              <a:t>.</a:t>
            </a:r>
          </a:p>
          <a:p>
            <a:endParaRPr kumimoji="1" lang="en-US" altLang="ko-KR" dirty="0" smtClean="0"/>
          </a:p>
          <a:p>
            <a:r>
              <a:rPr kumimoji="1" lang="ko-KR" altLang="en-US" dirty="0" smtClean="0"/>
              <a:t>사이버폭력 피해를 암시하는 신호는 먼저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학생이 문자나 </a:t>
            </a:r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 메시지 등을 자주 확인하며 유독 긴장하거나 불안한 모습일 수 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ko-KR" altLang="en-US" dirty="0" smtClean="0"/>
              <a:t>다음으로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온라인 활동에 대해 이야기 나누는 것을 회피하거나 또래나 가까운 사람들로부터 점차 소외되는 모습이 해당됩니다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등교를 거부하거나 학교에서 피곤한 모습을 보이고 학업 성적이 떨어지는 등 학교생활 및 학업에 어려움을 보이기도 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또한 식욕을 잃거나 체중이 감소하며 건강상의 문제를 자주 보이기도 합니다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483201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ko-KR" altLang="en-US" dirty="0" smtClean="0"/>
              <a:t>한편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용돈을 많이 요구하거나 </a:t>
            </a:r>
            <a:r>
              <a:rPr kumimoji="1" lang="ko-KR" altLang="en-US" dirty="0" err="1" smtClean="0"/>
              <a:t>스마트폰</a:t>
            </a:r>
            <a:r>
              <a:rPr kumimoji="1" lang="ko-KR" altLang="en-US" dirty="0" smtClean="0"/>
              <a:t> 사용요금이 지나치게 많이 나오는 것은 사이버 갈취와 관련된 징후로 볼 수 있습니다</a:t>
            </a:r>
            <a:r>
              <a:rPr kumimoji="1" lang="en-US" altLang="ko-KR" dirty="0" smtClean="0"/>
              <a:t>.</a:t>
            </a:r>
            <a:endParaRPr kumimoji="1" lang="en-US" altLang="x-none" dirty="0" smtClean="0"/>
          </a:p>
          <a:p>
            <a:r>
              <a:rPr kumimoji="1" lang="ko-KR" altLang="en-US" dirty="0" smtClean="0"/>
              <a:t>또한 </a:t>
            </a:r>
            <a:r>
              <a:rPr kumimoji="1" lang="en-US" altLang="x-none" dirty="0" smtClean="0"/>
              <a:t>SNS</a:t>
            </a:r>
            <a:r>
              <a:rPr kumimoji="1" lang="ko-KR" altLang="en-US" dirty="0" smtClean="0"/>
              <a:t>를 통해 드러나는 징후도 있습니다</a:t>
            </a:r>
            <a:r>
              <a:rPr kumimoji="1" lang="en-US" altLang="ko-KR" dirty="0" smtClean="0"/>
              <a:t>. SNS </a:t>
            </a:r>
            <a:r>
              <a:rPr kumimoji="1" lang="ko-KR" altLang="en-US" dirty="0" smtClean="0"/>
              <a:t>게시물의 분위기가 이전과는 달리 우울하거나 어둡고 </a:t>
            </a:r>
            <a:r>
              <a:rPr kumimoji="1" lang="en-US" altLang="ko-KR" dirty="0" smtClean="0"/>
              <a:t>SNS </a:t>
            </a:r>
            <a:r>
              <a:rPr kumimoji="1" lang="ko-KR" altLang="en-US" dirty="0" smtClean="0"/>
              <a:t>계정을 갑작스럽게 삭제할 수 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에서 특정 학생이 다른 학생들로부터 반복적으로 심리적 공격을 당하거나 이름 대신 욕설로 불리는 것 또한 이에 해당합니다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학생이 자해 혹은 자살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복수 등에 대한 이야기를 하는 것은 즉각적인 개입을 필요로 하는 위험한 징후이므로 관련 징후가 발견됐다면 절대 가볍게 여겨서는 안됩니다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224810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x-none" altLang="en-US" dirty="0" smtClean="0"/>
              <a:t>사이버폭력을</a:t>
            </a:r>
            <a:r>
              <a:rPr kumimoji="1" lang="ko-KR" altLang="en-US" dirty="0" smtClean="0"/>
              <a:t> 효과적으로 예방할 수 있는 지도방법은 다음과 같습니다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ko-KR" altLang="en-US" dirty="0" smtClean="0"/>
              <a:t>먼저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정기적으로 사이버폭력의 심각성과 위험성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각자의 온라인 활동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개인 정보를 안전하게 보호하는 방법 등과 같은 사이버폭력에 대해 교육을 할 수 있는 기회를 마련하는 것이 중요합니다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ko-KR" altLang="en-US" dirty="0" smtClean="0"/>
              <a:t>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학생의 온라인 활동을 주기적으로 </a:t>
            </a:r>
            <a:r>
              <a:rPr kumimoji="1" lang="ko-KR" altLang="en-US" dirty="0" err="1" smtClean="0"/>
              <a:t>모니터링하여</a:t>
            </a:r>
            <a:r>
              <a:rPr kumimoji="1" lang="ko-KR" altLang="en-US" dirty="0" smtClean="0"/>
              <a:t> 잘 드러나지 않는 고민이나 피해 사실 등을 확인하고</a:t>
            </a:r>
            <a:r>
              <a:rPr kumimoji="1" lang="en-US" altLang="ko-KR" dirty="0" smtClean="0"/>
              <a:t>, </a:t>
            </a:r>
            <a:r>
              <a:rPr kumimoji="1" lang="ko-KR" altLang="en-US" dirty="0" smtClean="0"/>
              <a:t>학생과 면담하여 학생의 온라</a:t>
            </a:r>
            <a:r>
              <a:rPr kumimoji="1" lang="ko-KR" altLang="en-US" baseline="0" dirty="0" smtClean="0"/>
              <a:t>인 활동을 파악하는 것이 중요합니다</a:t>
            </a:r>
            <a:r>
              <a:rPr kumimoji="1" lang="en-US" altLang="ko-KR" baseline="0" dirty="0" smtClean="0"/>
              <a:t>.</a:t>
            </a:r>
            <a:endParaRPr kumimoji="1" lang="en-US" altLang="ko-KR" dirty="0" smtClean="0"/>
          </a:p>
          <a:p>
            <a:r>
              <a:rPr kumimoji="1" lang="ko-KR" altLang="en-US" dirty="0" smtClean="0"/>
              <a:t>교사는 모니터링과 상담을 통해 피해 사실이 확인된 경우 즉시 해당 학부모에게 알리고 협력할 수 있도록 합니다</a:t>
            </a:r>
            <a:r>
              <a:rPr kumimoji="1" lang="en-US" altLang="ko-KR" dirty="0" smtClean="0"/>
              <a:t>.</a:t>
            </a:r>
          </a:p>
          <a:p>
            <a:pPr defTabSz="954908">
              <a:defRPr/>
            </a:pPr>
            <a:r>
              <a:rPr kumimoji="1" lang="ko-KR" altLang="en-US" dirty="0" smtClean="0"/>
              <a:t>마지막으로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사이버폭력에 대한 안전 교육을 강화하는 것이 필요합니다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pPr defTabSz="954908">
              <a:defRPr/>
            </a:pPr>
            <a:r>
              <a:rPr lang="ko-KR" altLang="en-US" sz="1300" dirty="0"/>
              <a:t>평소 교사는 정보통신기기의 올바른 사용법에 대해 교육하거나 사이버 공간에서의 책임감 및 사이버폭력 발생 시 신고 방법 등에 대해 안내하여 학생들이 사이버폭력에 대해 경각심을 가질 수 있도록 지도합니다</a:t>
            </a:r>
            <a:r>
              <a:rPr lang="en-US" altLang="ko-KR" sz="1300" dirty="0"/>
              <a:t>.</a:t>
            </a:r>
            <a:endParaRPr lang="ko-KR" altLang="en-US" sz="13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860996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사이버폭력의 유형별 대응방법을 살펴보기에 앞서 모든 사이버폭력에 해당하는 공통적인 대응방법을 먼저 알아보도록 하겠습니다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교사는 무엇보다 피해학생의 심리적 안정과 피해학생에 대한 보호 조치가 우선임을 명심해야 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그리고 피해학생이 폭력에 대해 감정적으로 맞대응 하거나 피해 사실을 숨기기보다는 관련 자료를 </a:t>
            </a:r>
            <a:r>
              <a:rPr kumimoji="1" lang="ko-KR" altLang="en-US" dirty="0" err="1" smtClean="0"/>
              <a:t>캡처하여</a:t>
            </a:r>
            <a:r>
              <a:rPr kumimoji="1" lang="ko-KR" altLang="en-US" dirty="0" smtClean="0"/>
              <a:t> 증거자료를 확보한 후 교사나 부모 등 주변 어른들에게 도움을 요청할 수 있도록 지도합니다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피해학생은 피해 사실을 주변에 알리는 것에 대해 두려움을 가지고 있을 수 있으므로 평소 주변 어른들이 무조건적으로 피해학생을 보호하고 지지할 것임을 충분히 이해시키는 것이 필요합니다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많은 피해학생은 정신적 충격으로 인해 고통을 호소할 수 있으므로 상담센터나 상담교사와 연계하여 피해학생이 상담을 받을 수 있도록 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마지막으로 사이버폭력이 오프라인의 학교폭력으로 이어질 가능성이 있으므로 피해학생이 가해학생을 직접 대면하는 일은 없도록 주의시킵니다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13714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사이버폭력의 각 유형의 대표적인 사례와 대응방법에 대해 알아보도록 하겠습니다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endParaRPr kumimoji="1" lang="en-US" altLang="ko-KR" dirty="0" smtClean="0"/>
          </a:p>
          <a:p>
            <a:r>
              <a:rPr kumimoji="1" lang="ko-KR" altLang="en-US" dirty="0" smtClean="0"/>
              <a:t>먼저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사이버 명예훼손입니다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x-none" altLang="en-US" dirty="0" smtClean="0"/>
              <a:t>전학을</a:t>
            </a:r>
            <a:r>
              <a:rPr kumimoji="1" lang="ko-KR" altLang="en-US" dirty="0" smtClean="0"/>
              <a:t> 온 중학생 </a:t>
            </a:r>
            <a:r>
              <a:rPr kumimoji="1" lang="en-US" altLang="ko-KR" dirty="0" smtClean="0"/>
              <a:t>A</a:t>
            </a:r>
            <a:r>
              <a:rPr kumimoji="1" lang="ko-KR" altLang="en-US" dirty="0" smtClean="0"/>
              <a:t>양은 </a:t>
            </a:r>
            <a:r>
              <a:rPr kumimoji="1" lang="x-none" altLang="en-US" dirty="0" smtClean="0"/>
              <a:t>익명으로</a:t>
            </a:r>
            <a:r>
              <a:rPr kumimoji="1" lang="ko-KR" altLang="en-US" dirty="0" smtClean="0"/>
              <a:t> 질의응답을 할 수 있는 채팅 애플리케이션에 친구를 사귀고 싶다는 글을 올렸습니다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그러자 이 학생을 알아본 이전 학교의 학생들은 </a:t>
            </a:r>
            <a:r>
              <a:rPr kumimoji="1" lang="en-US" altLang="ko-KR" dirty="0" smtClean="0"/>
              <a:t>A</a:t>
            </a:r>
            <a:r>
              <a:rPr kumimoji="1" lang="ko-KR" altLang="en-US" dirty="0" smtClean="0"/>
              <a:t>양이 같은 학교 학생들로부터 성폭력 피해를 입은 것을 포함하여 사실과 관계없이 각종 과거 사실을 폭로하는 </a:t>
            </a:r>
            <a:r>
              <a:rPr kumimoji="1" lang="ko-KR" altLang="en-US" dirty="0" err="1" smtClean="0"/>
              <a:t>댓글을</a:t>
            </a:r>
            <a:r>
              <a:rPr kumimoji="1" lang="ko-KR" altLang="en-US" dirty="0" smtClean="0"/>
              <a:t> 달았습니다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그리고 얼마 지나지 않아 </a:t>
            </a:r>
            <a:r>
              <a:rPr kumimoji="1" lang="en-US" altLang="ko-KR" dirty="0" smtClean="0"/>
              <a:t>A</a:t>
            </a:r>
            <a:r>
              <a:rPr kumimoji="1" lang="ko-KR" altLang="en-US" dirty="0" smtClean="0"/>
              <a:t>양을 전혀 모르는 학생들까지 몰려와 </a:t>
            </a:r>
            <a:r>
              <a:rPr kumimoji="1" lang="en-US" altLang="ko-KR" dirty="0" smtClean="0"/>
              <a:t>2</a:t>
            </a:r>
            <a:r>
              <a:rPr kumimoji="1" lang="ko-KR" altLang="en-US" dirty="0" smtClean="0"/>
              <a:t>차 가해 및 인신공격 성격의 무차별적인 욕설이 </a:t>
            </a:r>
            <a:r>
              <a:rPr kumimoji="1" lang="ko-KR" altLang="en-US" dirty="0" err="1" smtClean="0"/>
              <a:t>댓글</a:t>
            </a:r>
            <a:r>
              <a:rPr kumimoji="1" lang="ko-KR" altLang="en-US" dirty="0" smtClean="0"/>
              <a:t> 창에 난무했습니다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결국 </a:t>
            </a:r>
            <a:r>
              <a:rPr kumimoji="1" lang="en-US" altLang="ko-KR" dirty="0" smtClean="0"/>
              <a:t>A</a:t>
            </a:r>
            <a:r>
              <a:rPr kumimoji="1" lang="ko-KR" altLang="en-US" dirty="0" smtClean="0"/>
              <a:t>양의 실명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나이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가족관계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집 주소 등 신상정보까지 온라인에 공개되었습니다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4348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이 사례는 특히 피해학생의 과거 성폭력 피해 사실이 공개되며 이에 대해 </a:t>
            </a:r>
            <a:r>
              <a:rPr kumimoji="1" lang="en-US" altLang="ko-KR" dirty="0" smtClean="0"/>
              <a:t>2</a:t>
            </a:r>
            <a:r>
              <a:rPr kumimoji="1" lang="ko-KR" altLang="en-US" dirty="0" smtClean="0"/>
              <a:t>차 </a:t>
            </a:r>
            <a:r>
              <a:rPr kumimoji="1" lang="ko-KR" altLang="en-US" dirty="0" err="1" smtClean="0"/>
              <a:t>가해성</a:t>
            </a:r>
            <a:r>
              <a:rPr kumimoji="1" lang="ko-KR" altLang="en-US" dirty="0" smtClean="0"/>
              <a:t> </a:t>
            </a:r>
            <a:r>
              <a:rPr kumimoji="1" lang="ko-KR" altLang="en-US" dirty="0" err="1" smtClean="0"/>
              <a:t>댓글이</a:t>
            </a:r>
            <a:r>
              <a:rPr kumimoji="1" lang="ko-KR" altLang="en-US" dirty="0" smtClean="0"/>
              <a:t> 달렸다는 점에서 피해학생에게는 더욱 큰 정신적 충격을 주었습니다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익명성에 기반한 애플리케이션에서 발생한 사이버 명예훼손이므로 동조가 더욱 쉬워 피해학생을 전혀 모르는 학생들까지 가해행동에 동참하는 등 가해학생의 구성이 매우 다양하고 광범위하게 되었습니다</a:t>
            </a:r>
            <a:r>
              <a:rPr kumimoji="1" lang="en-US" altLang="ko-KR" dirty="0" smtClean="0"/>
              <a:t>.</a:t>
            </a:r>
          </a:p>
          <a:p>
            <a:endParaRPr kumimoji="1" lang="en-US" altLang="ko-KR" dirty="0" smtClean="0"/>
          </a:p>
          <a:p>
            <a:r>
              <a:rPr kumimoji="1" lang="ko-KR" altLang="en-US" dirty="0" smtClean="0"/>
              <a:t>이와 같은 사이버 명예훼손의 피해가 발생한 경우 교사는 유포된 게시물에 대해 피해학생이 삭제 및 반론을 요청할 권리가 있다는 사실을 설명합니다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평상시 학생들에게는 확인되지 않은 사실을 온라인에서 퍼 나르며 소문을 퍼뜨리는 것이 처벌될 수 있는 행동임을 경고할 필요가 있습니다</a:t>
            </a:r>
            <a:r>
              <a:rPr kumimoji="1" lang="en-US" altLang="ko-KR" dirty="0" smtClean="0"/>
              <a:t>.</a:t>
            </a:r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78490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x-none" altLang="en-US" dirty="0" smtClean="0"/>
              <a:t>다음으로</a:t>
            </a:r>
            <a:r>
              <a:rPr kumimoji="1" lang="en-US" altLang="x-none" dirty="0" smtClean="0"/>
              <a:t>,</a:t>
            </a:r>
            <a:r>
              <a:rPr kumimoji="1" lang="ko-KR" altLang="en-US" dirty="0" smtClean="0"/>
              <a:t> 사이버 언어폭력입니다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익명 소통 </a:t>
            </a:r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가 사이버학교폭력의 온상이 되고 있다고 합니다</a:t>
            </a:r>
            <a:r>
              <a:rPr kumimoji="1" lang="en-US" altLang="ko-KR" dirty="0" smtClean="0"/>
              <a:t>. </a:t>
            </a:r>
            <a:r>
              <a:rPr kumimoji="1" lang="ko-KR" altLang="en-US" dirty="0" smtClean="0"/>
              <a:t>이 </a:t>
            </a:r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는 익명 계정을 통해 서로 질문을 하거나 메시지를 남길 수 있는데</a:t>
            </a:r>
            <a:r>
              <a:rPr kumimoji="1" lang="en-US" altLang="ko-KR" dirty="0" smtClean="0"/>
              <a:t>, </a:t>
            </a:r>
            <a:r>
              <a:rPr kumimoji="1" lang="ko-KR" altLang="en-US" dirty="0" smtClean="0"/>
              <a:t>익명성을 악용한 언어폭력 사례가 나타나고 있다고 합니다</a:t>
            </a:r>
            <a:r>
              <a:rPr kumimoji="1" lang="en-US" altLang="ko-KR" dirty="0" smtClean="0"/>
              <a:t>. </a:t>
            </a:r>
            <a:r>
              <a:rPr kumimoji="1" lang="ko-KR" altLang="en-US" dirty="0" err="1" smtClean="0"/>
              <a:t>앱을</a:t>
            </a:r>
            <a:r>
              <a:rPr kumimoji="1" lang="ko-KR" altLang="en-US" dirty="0" smtClean="0"/>
              <a:t> 통해 뒤져라 등 욕과 성희롱 메시지를 받고 있다며</a:t>
            </a:r>
            <a:r>
              <a:rPr kumimoji="1" lang="en-US" altLang="ko-KR" dirty="0" smtClean="0"/>
              <a:t>, </a:t>
            </a:r>
            <a:r>
              <a:rPr kumimoji="1" lang="ko-KR" altLang="en-US" dirty="0" smtClean="0"/>
              <a:t>정신적 고통을 호소하고 있다고 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32269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이와 같은 사례를 포함하여 대부분의 사이버 언어폭력의 사례는 학생들이 자신의 행동이 엄연한 폭력임을 인지하지 못하고 마치 장난처럼 가볍게 여긴다는 점에서 큰 문제점을 보입니다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소개된 사례에서는 사진을 합성하기도 하였는데 이는 자칫하면 사이버 영상유포 또는 사이버 성폭력으로도 이어질 가능성이 있으므로 더욱 위험합니다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이에 대응하기 위해 평소 익명으로 활동하는 애플리케이션에서는 사이버 언어폭력 및 모욕의 위험성이 크다는 사실을 경고합니다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더불어 게시물을 유포하는 과정에서 그 내용이 확대재생산 될 수 있어 사이버 언어폭력의 부정적 영향이 심각함을 학생들에게 인식시킵니다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015387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ko-KR" altLang="en-US" dirty="0" smtClean="0"/>
              <a:t>다음으로 사이버 영상 유포입니다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남학생들만 모인 단체 대화방에서 여러 학생들이 자신의 여자 친구 혹은 아는 여학생의 사진 또는 영상을 동의 없이 올렸습니다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그러자 다른 학생들은 올라온 게시물 속의 여학생의 외모를 평가하거나 성적 비하 발언을 거리낌 없이 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심한 경우 해당 게시물을 다른 음란물과 악의적으로 합성</a:t>
            </a:r>
            <a:r>
              <a:rPr kumimoji="1" lang="en-US" altLang="ko-KR" dirty="0" smtClean="0"/>
              <a:t>·</a:t>
            </a:r>
            <a:r>
              <a:rPr kumimoji="1" lang="ko-KR" altLang="en-US" dirty="0" smtClean="0"/>
              <a:t>유포하여 사이버 성폭력으로 이어졌습니다</a:t>
            </a:r>
            <a:r>
              <a:rPr kumimoji="1" lang="en-US" altLang="ko-KR" dirty="0" smtClean="0"/>
              <a:t>. </a:t>
            </a:r>
            <a:r>
              <a:rPr kumimoji="1" lang="ko-KR" altLang="en-US" dirty="0" smtClean="0"/>
              <a:t>고등학생 </a:t>
            </a:r>
            <a:r>
              <a:rPr kumimoji="1" lang="en-US" altLang="ko-KR" dirty="0" smtClean="0"/>
              <a:t>B</a:t>
            </a:r>
            <a:r>
              <a:rPr kumimoji="1" lang="ko-KR" altLang="en-US" dirty="0" smtClean="0"/>
              <a:t>양은 자신이 이와 같은 피해를 입었으며 이로 인해 학교에 자신에 대한 좋지 않은 소문까지 돌고 있다는 사실을 알게 되자 큰 충격에 빠졌습니다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202179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악의적으로 합성된 사진과 영상물이 온라인에 유포되었다면 다양한 경로로 이동하기 때문에 기술적인 방법으로 공유를 차단하고 통제하기가 사실상 매우 어렵습니다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사례처럼 이와 같은 사진과 영상물을 접한 또래 학생들이 특정 피해학생에 대한 좋지 않은 거짓 소문까지 만들어 내었고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이 모든 것을 피해학생이 알게 되었기 때문에 피해학생에게 가해진 정신적 충격은 말할 수 없을 정도로 클 것입니다</a:t>
            </a:r>
            <a:r>
              <a:rPr kumimoji="1" lang="en-US" altLang="ko-KR" dirty="0" smtClean="0"/>
              <a:t>.</a:t>
            </a:r>
            <a:endParaRPr kumimoji="1" lang="en-US" altLang="x-none" dirty="0" smtClean="0"/>
          </a:p>
          <a:p>
            <a:r>
              <a:rPr kumimoji="1" lang="ko-KR" altLang="en-US" dirty="0" smtClean="0"/>
              <a:t>사이버 영상 유포 발생 시 특히나 교사는 피해학생의 보호가 우선임을 명심해야 하며 피해학생이 관련 게시물 모두에 대해 정보 삭제 또는 반론 게재를 요청할 수 있는 권리를 가진다는 사실을 안내합니다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</a:t>
            </a:r>
            <a:r>
              <a:rPr kumimoji="1" lang="en-US" altLang="ko-KR" dirty="0" smtClean="0"/>
              <a:t>2</a:t>
            </a:r>
            <a:r>
              <a:rPr kumimoji="1" lang="ko-KR" altLang="en-US" dirty="0" smtClean="0"/>
              <a:t>차 가해가 발생하는 것에 대비하여 사이버 영상 유포를 목격한 다른 학생들이 피해학생에 대해 낙인을 찍거나 피해 사실과 관련하여 왜곡된 소문을 퍼뜨리지 않도록 각별히 주의시켜야 합니다</a:t>
            </a:r>
            <a:r>
              <a:rPr kumimoji="1" lang="en-US" altLang="ko-KR" dirty="0" smtClean="0"/>
              <a:t>.</a:t>
            </a:r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846554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ko-KR" altLang="en-US" dirty="0" smtClean="0"/>
              <a:t>다음은 사이버 </a:t>
            </a:r>
            <a:r>
              <a:rPr kumimoji="1" lang="ko-KR" altLang="en-US" dirty="0" err="1" smtClean="0"/>
              <a:t>스토킹입니다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고등학생 </a:t>
            </a:r>
            <a:r>
              <a:rPr kumimoji="1" lang="en-US" altLang="ko-KR" dirty="0" smtClean="0"/>
              <a:t>B</a:t>
            </a:r>
            <a:r>
              <a:rPr kumimoji="1" lang="ko-KR" altLang="en-US" dirty="0" smtClean="0"/>
              <a:t>군은 </a:t>
            </a:r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에 게시된 중학생 </a:t>
            </a:r>
            <a:r>
              <a:rPr kumimoji="1" lang="en-US" altLang="ko-KR" dirty="0" smtClean="0"/>
              <a:t>C</a:t>
            </a:r>
            <a:r>
              <a:rPr kumimoji="1" lang="ko-KR" altLang="en-US" dirty="0" smtClean="0"/>
              <a:t>양의 사진을 보고 관심이 있다며 익명으로 </a:t>
            </a:r>
            <a:r>
              <a:rPr kumimoji="1" lang="en-US" altLang="ko-KR" dirty="0" smtClean="0"/>
              <a:t>SNS </a:t>
            </a:r>
            <a:r>
              <a:rPr kumimoji="1" lang="ko-KR" altLang="en-US" dirty="0" smtClean="0"/>
              <a:t>메시지를 보내고 게시물에 </a:t>
            </a:r>
            <a:r>
              <a:rPr kumimoji="1" lang="ko-KR" altLang="en-US" dirty="0" err="1" smtClean="0"/>
              <a:t>댓글을</a:t>
            </a:r>
            <a:r>
              <a:rPr kumimoji="1" lang="ko-KR" altLang="en-US" dirty="0" smtClean="0"/>
              <a:t> 달기 시작하였습니다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시간이 지나자 </a:t>
            </a:r>
            <a:r>
              <a:rPr kumimoji="1" lang="en-US" altLang="ko-KR" dirty="0" smtClean="0"/>
              <a:t>B</a:t>
            </a:r>
            <a:r>
              <a:rPr kumimoji="1" lang="ko-KR" altLang="en-US" dirty="0" smtClean="0"/>
              <a:t>군은 </a:t>
            </a:r>
            <a:r>
              <a:rPr kumimoji="1" lang="en-US" altLang="ko-KR" dirty="0" smtClean="0"/>
              <a:t>C</a:t>
            </a:r>
            <a:r>
              <a:rPr kumimoji="1" lang="ko-KR" altLang="en-US" dirty="0" smtClean="0"/>
              <a:t>양에게 </a:t>
            </a:r>
            <a:r>
              <a:rPr kumimoji="1" lang="en-US" altLang="ko-KR" dirty="0" smtClean="0"/>
              <a:t>“</a:t>
            </a:r>
            <a:r>
              <a:rPr kumimoji="1" lang="ko-KR" altLang="en-US" dirty="0" smtClean="0"/>
              <a:t>우리 언제 볼 수 </a:t>
            </a:r>
            <a:r>
              <a:rPr kumimoji="1" lang="ko-KR" altLang="en-US" dirty="0" err="1" smtClean="0"/>
              <a:t>있는거야</a:t>
            </a:r>
            <a:r>
              <a:rPr kumimoji="1" lang="en-US" altLang="ko-KR" dirty="0" smtClean="0"/>
              <a:t>”,</a:t>
            </a:r>
            <a:r>
              <a:rPr kumimoji="1" lang="ko-KR" altLang="en-US" dirty="0" smtClean="0"/>
              <a:t> </a:t>
            </a:r>
            <a:r>
              <a:rPr kumimoji="1" lang="en-US" altLang="ko-KR" dirty="0" smtClean="0"/>
              <a:t>“</a:t>
            </a:r>
            <a:r>
              <a:rPr kumimoji="1" lang="ko-KR" altLang="en-US" dirty="0" smtClean="0"/>
              <a:t>왜 연락 안 받아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죽고 </a:t>
            </a:r>
            <a:r>
              <a:rPr kumimoji="1" lang="ko-KR" altLang="en-US" dirty="0" err="1" smtClean="0"/>
              <a:t>싶냐</a:t>
            </a:r>
            <a:r>
              <a:rPr kumimoji="1" lang="en-US" altLang="ko-KR" dirty="0" smtClean="0"/>
              <a:t>?</a:t>
            </a:r>
            <a:r>
              <a:rPr kumimoji="1" lang="ko-KR" altLang="en-US" dirty="0" smtClean="0"/>
              <a:t> 밤길 조심해라</a:t>
            </a:r>
            <a:r>
              <a:rPr kumimoji="1" lang="en-US" altLang="ko-KR" dirty="0" smtClean="0"/>
              <a:t>”</a:t>
            </a:r>
            <a:r>
              <a:rPr kumimoji="1" lang="ko-KR" altLang="en-US" dirty="0" smtClean="0"/>
              <a:t>와 같은 메시지를 일방적으로 계속해서 보냈습니다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이윽고 그는 </a:t>
            </a:r>
            <a:r>
              <a:rPr kumimoji="1" lang="en-US" altLang="ko-KR" dirty="0" smtClean="0"/>
              <a:t>C</a:t>
            </a:r>
            <a:r>
              <a:rPr kumimoji="1" lang="ko-KR" altLang="en-US" dirty="0" smtClean="0"/>
              <a:t>양의 실명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나이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학교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가족관계 등 개인정보를 알아내어 이를 바탕으로 수시로 만남을 요구하며 </a:t>
            </a:r>
            <a:r>
              <a:rPr kumimoji="1" lang="en-US" altLang="ko-KR" dirty="0" smtClean="0"/>
              <a:t>C</a:t>
            </a:r>
            <a:r>
              <a:rPr kumimoji="1" lang="ko-KR" altLang="en-US" dirty="0" smtClean="0"/>
              <a:t>양을 협박하였습니다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585491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이와 같은 경우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가해학생에게 피해학생의 개인 정보가 노출되었기 때문에 피해학생과 피해학생의 가족 모두는 신변의 위협을 느낄 수 있어 정신적 고통이 극심할 수 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이처럼 피해학생의 개인 정보를 알아낸 경우 가해학생은 이를 또 다른 범죄에 사용할 가능성이 높기 때문에 매우 위험합니다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사이버 </a:t>
            </a:r>
            <a:r>
              <a:rPr kumimoji="1" lang="ko-KR" altLang="en-US" dirty="0" err="1" smtClean="0"/>
              <a:t>스토킹의</a:t>
            </a:r>
            <a:r>
              <a:rPr kumimoji="1" lang="ko-KR" altLang="en-US" dirty="0" smtClean="0"/>
              <a:t> 피해학생은 대부분 신변에 위협을 느낄 수 있으므로 교사는 학부모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학교 등과 협력하여 보호 조치를 취합니다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이와 더불어 평소 사이버 </a:t>
            </a:r>
            <a:r>
              <a:rPr kumimoji="1" lang="ko-KR" altLang="en-US" dirty="0" err="1" smtClean="0"/>
              <a:t>스토킹은</a:t>
            </a:r>
            <a:r>
              <a:rPr kumimoji="1" lang="ko-KR" altLang="en-US" dirty="0" smtClean="0"/>
              <a:t> 관심의 표현이 아닌 엄연한 폭력이며 처벌의 대상이라는 사실을 학생들이 정확히 인식할 수 있도록 합니다</a:t>
            </a:r>
            <a:r>
              <a:rPr kumimoji="1" lang="en-US" altLang="ko-KR" dirty="0" smtClean="0"/>
              <a:t>.</a:t>
            </a:r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07277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x-none" altLang="en-US" dirty="0" smtClean="0"/>
              <a:t>사이버</a:t>
            </a:r>
            <a:r>
              <a:rPr kumimoji="1" lang="ko-KR" altLang="en-US" dirty="0" smtClean="0"/>
              <a:t> 따돌림의 경우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최근 멤버 놀이와 </a:t>
            </a:r>
            <a:r>
              <a:rPr kumimoji="1" lang="ko-KR" altLang="en-US" dirty="0" err="1" smtClean="0"/>
              <a:t>방폭과</a:t>
            </a:r>
            <a:r>
              <a:rPr kumimoji="1" lang="ko-KR" altLang="en-US" dirty="0" smtClean="0"/>
              <a:t> 같은 새로운 유형이 등장하면서 그 양상이 더욱 진화하고 있습니다</a:t>
            </a:r>
            <a:r>
              <a:rPr kumimoji="1" lang="en-US" altLang="ko-KR" dirty="0" smtClean="0"/>
              <a:t>.</a:t>
            </a:r>
          </a:p>
          <a:p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에서 특정 연예인인 척 연기를 하며 교류를 하는 </a:t>
            </a:r>
            <a:r>
              <a:rPr kumimoji="1" lang="en-US" altLang="ko-KR" dirty="0" smtClean="0"/>
              <a:t>‘</a:t>
            </a:r>
            <a:r>
              <a:rPr kumimoji="1" lang="ko-KR" altLang="en-US" dirty="0" smtClean="0"/>
              <a:t>멤버놀이</a:t>
            </a:r>
            <a:r>
              <a:rPr kumimoji="1" lang="en-US" altLang="ko-KR" dirty="0" smtClean="0"/>
              <a:t>’</a:t>
            </a:r>
            <a:r>
              <a:rPr kumimoji="1" lang="ko-KR" altLang="en-US" dirty="0" smtClean="0"/>
              <a:t>를 즐기던 무리 중에서 고등학생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양이 무리의 나머지 학생들과 사소한 이유로 다투는 일이 벌어졌습니다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그러자 함께 어울리던 학생들이 </a:t>
            </a:r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의 상태 메시지를 통해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양을 저격하거나 비하하기 시작하였고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양을 단체 대화방에 초대하여 일방적으로 욕설을 쏟아낸 후 갑자기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양만을 남겨 놓고 대화방을 나갔습니다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이러한 일이 반복되자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양은 자살을 시도하기도 하였다고 토로하였습니다</a:t>
            </a:r>
            <a:endParaRPr kumimoji="1"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4994163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ko-KR" altLang="en-US" dirty="0" smtClean="0"/>
              <a:t>시간과 공간의 제약 없이 발생할 수 있기 때문에 사이버 따돌림은 피해학생에게 매우 극심한 정신적 고통을 줍니다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사례 속의 피해학생의 경우 자살을 시도하였을 정도로 사이버 따돌림의 위험성은 매우 크다는 것을 알 수 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최근에는 특정 학생을 따돌리는 단체 대화방 링크를 불특정 다수에게 공유하기도 하여 가해 및 동조자가 더욱 다양하고 광범위해질 수 있습니다</a:t>
            </a:r>
            <a:r>
              <a:rPr kumimoji="1" lang="en-US" altLang="ko-KR" dirty="0" smtClean="0"/>
              <a:t>.</a:t>
            </a:r>
          </a:p>
          <a:p>
            <a:pPr defTabSz="954908">
              <a:defRPr/>
            </a:pPr>
            <a:r>
              <a:rPr kumimoji="1" lang="ko-KR" altLang="en-US" dirty="0" smtClean="0"/>
              <a:t>사이버 따돌림 피해를 입은 경우 교사는 </a:t>
            </a:r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에서는 가해학생을 차단할 수 있는 기능이 있음을 안내하고 학생이 이를 이용할 수 있도록 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pPr defTabSz="954908">
              <a:defRPr/>
            </a:pPr>
            <a:r>
              <a:rPr kumimoji="1" lang="ko-KR" altLang="en-US" dirty="0" smtClean="0"/>
              <a:t>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링크를 통해 사이버 따돌림이 발생하는 공간에 가해 혹은 피해학생으로서 초대될 수 있으므로 평소 출처가 불분명한 링크는 접속하지 않도록 경고하는 것도 필요합니다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402463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최근 새로운 사이버폭력의 유형으로 </a:t>
            </a:r>
            <a:r>
              <a:rPr kumimoji="1" lang="x-none" altLang="en-US" dirty="0" smtClean="0"/>
              <a:t>사이버</a:t>
            </a:r>
            <a:r>
              <a:rPr kumimoji="1" lang="ko-KR" altLang="en-US" dirty="0" smtClean="0"/>
              <a:t> 갈취에 대한 사례는 </a:t>
            </a:r>
            <a:r>
              <a:rPr kumimoji="1" lang="ko-KR" altLang="en-US" dirty="0" err="1" smtClean="0"/>
              <a:t>기프티콘</a:t>
            </a:r>
            <a:r>
              <a:rPr kumimoji="1" lang="ko-KR" altLang="en-US" dirty="0" smtClean="0"/>
              <a:t> 셔틀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게임 아이템 셔틀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</a:t>
            </a:r>
            <a:r>
              <a:rPr kumimoji="1" lang="ko-KR" altLang="en-US" dirty="0" err="1" smtClean="0"/>
              <a:t>와이파이</a:t>
            </a:r>
            <a:r>
              <a:rPr kumimoji="1" lang="ko-KR" altLang="en-US" dirty="0" smtClean="0"/>
              <a:t> 셔틀 등 각종 셔틀과 관련되어 있습니다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이 중 </a:t>
            </a:r>
            <a:r>
              <a:rPr kumimoji="1" lang="ko-KR" altLang="en-US" dirty="0" err="1" smtClean="0"/>
              <a:t>와이파이</a:t>
            </a:r>
            <a:r>
              <a:rPr kumimoji="1" lang="ko-KR" altLang="en-US" dirty="0" smtClean="0"/>
              <a:t> 셔틀과 관련한 사례를 소개하고자 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학교에 </a:t>
            </a:r>
            <a:r>
              <a:rPr kumimoji="1" lang="ko-KR" altLang="en-US" dirty="0" err="1" smtClean="0"/>
              <a:t>와이파이가</a:t>
            </a:r>
            <a:r>
              <a:rPr kumimoji="1" lang="ko-KR" altLang="en-US" dirty="0" smtClean="0"/>
              <a:t> 없으니 같은 반 학생이 자신의 데이터를 아끼기 위해 중학생 </a:t>
            </a:r>
            <a:r>
              <a:rPr kumimoji="1" lang="en-US" altLang="ko-KR" dirty="0" smtClean="0"/>
              <a:t>C</a:t>
            </a:r>
            <a:r>
              <a:rPr kumimoji="1" lang="ko-KR" altLang="en-US" dirty="0" smtClean="0"/>
              <a:t>군에게 </a:t>
            </a:r>
            <a:r>
              <a:rPr kumimoji="1" lang="ko-KR" altLang="en-US" dirty="0" err="1" smtClean="0"/>
              <a:t>와이파이</a:t>
            </a:r>
            <a:r>
              <a:rPr kumimoji="1" lang="ko-KR" altLang="en-US" dirty="0" smtClean="0"/>
              <a:t> 셔틀을 강요하였습니다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처음에는 이 학생만이 </a:t>
            </a:r>
            <a:r>
              <a:rPr kumimoji="1" lang="en-US" altLang="ko-KR" dirty="0" smtClean="0"/>
              <a:t>C</a:t>
            </a:r>
            <a:r>
              <a:rPr kumimoji="1" lang="ko-KR" altLang="en-US" dirty="0" smtClean="0"/>
              <a:t>군의 데이터를 이용하였지만 시간이 지나자 점차 같은 반 학생 모두가 </a:t>
            </a:r>
            <a:r>
              <a:rPr kumimoji="1" lang="en-US" altLang="ko-KR" dirty="0" smtClean="0"/>
              <a:t>C</a:t>
            </a:r>
            <a:r>
              <a:rPr kumimoji="1" lang="ko-KR" altLang="en-US" dirty="0" smtClean="0"/>
              <a:t>군의 데이터를 사용하기 시작하였습니다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이로 인해 </a:t>
            </a:r>
            <a:r>
              <a:rPr kumimoji="1" lang="en-US" altLang="ko-KR" dirty="0" smtClean="0"/>
              <a:t>C</a:t>
            </a:r>
            <a:r>
              <a:rPr kumimoji="1" lang="ko-KR" altLang="en-US" dirty="0" smtClean="0"/>
              <a:t>군은 데이터 이용료가 한 달에 </a:t>
            </a:r>
            <a:r>
              <a:rPr kumimoji="1" lang="en-US" altLang="ko-KR" dirty="0" smtClean="0"/>
              <a:t>24</a:t>
            </a:r>
            <a:r>
              <a:rPr kumimoji="1" lang="ko-KR" altLang="en-US" dirty="0" smtClean="0"/>
              <a:t>만원 가량 나왔으며 가해학생의 집요한 요구로 결국 무제한 요금제로 휴대폰 요금제를 변경하였습니다</a:t>
            </a:r>
            <a:r>
              <a:rPr kumimoji="1" lang="en-US" altLang="ko-KR" dirty="0" smtClean="0"/>
              <a:t>.</a:t>
            </a:r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770626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이 사례에서는 데이터 사용료가 한 달에 </a:t>
            </a:r>
            <a:r>
              <a:rPr kumimoji="1" lang="en-US" altLang="ko-KR" dirty="0" smtClean="0"/>
              <a:t>24</a:t>
            </a:r>
            <a:r>
              <a:rPr kumimoji="1" lang="ko-KR" altLang="en-US" dirty="0" smtClean="0"/>
              <a:t>만원 가량 나왔으며 결국 데이터 요금제를 무제한 요금제로 바꾸었기 때문에 실제 피해 금액이 상당합니다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데이터는 눈에 보이는 피해가 아니기 때문에 가해학생은 죄책감을 덜 느꼈던 것으로 보입니다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이로 인해 사례 속에서 한 명이었던 가해학생은 결국 학급 전체로 확대되었습니다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갈취와 관련된 협박 문자를 받았다면 피해학생에게 우선 해당 가해학생을 차단할 수 있음을 안내합니다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평소 학생들에게 사이버 공간에서만 값어치 있는 아이템이라 하더라도 금액에 상관없이 이를 갈취하는 것은 처벌 가능한 행위임을 명확하게 인식시킵니다</a:t>
            </a:r>
            <a:r>
              <a:rPr kumimoji="1" lang="en-US" altLang="ko-KR" dirty="0" smtClean="0"/>
              <a:t>.</a:t>
            </a:r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650801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kumimoji="1" lang="x-none" altLang="en-US" dirty="0" smtClean="0"/>
              <a:t>마지막으로</a:t>
            </a:r>
            <a:r>
              <a:rPr kumimoji="1" lang="en-US" altLang="x-none" dirty="0" smtClean="0"/>
              <a:t>,</a:t>
            </a:r>
            <a:r>
              <a:rPr kumimoji="1" lang="ko-KR" altLang="en-US" dirty="0" smtClean="0"/>
              <a:t> </a:t>
            </a:r>
            <a:r>
              <a:rPr kumimoji="1" lang="x-none" altLang="en-US" dirty="0" smtClean="0"/>
              <a:t>사이버</a:t>
            </a:r>
            <a:r>
              <a:rPr kumimoji="1" lang="ko-KR" altLang="en-US" dirty="0" smtClean="0"/>
              <a:t> 강요입니다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중학생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군은 수업이 끝나면 하루 종일 게임을 해야 한다고 토로하였습니다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같은 반 일진이 자신의 게임 캐릭터의 레벨을 특정 수준까지 올려놓으라고 강요했기 때문입니다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해당 가해학생은 자신이 원하는 수준만큼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군이 캐릭터의 레벨을 올리지 못하면 등교 후 학교나 혹은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군의 집 근처를 직접 찾아가 </a:t>
            </a:r>
            <a:r>
              <a:rPr kumimoji="1" lang="en-US" altLang="ko-KR" dirty="0" smtClean="0"/>
              <a:t>D</a:t>
            </a:r>
            <a:r>
              <a:rPr kumimoji="1" lang="ko-KR" altLang="en-US" dirty="0" smtClean="0"/>
              <a:t>군에게 신체적 폭력까지 행사한 것으로 밝혀졌습니다</a:t>
            </a:r>
            <a:r>
              <a:rPr kumimoji="1" lang="en-US" altLang="ko-KR" dirty="0" smtClean="0"/>
              <a:t>.</a:t>
            </a:r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343998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이와 같은 경우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피해학생은 하교 후 일반적인 일상생활은 불가능하며 오로지 게임에만 매진해야 하기 때문에 강요의 정도가 매우 심각합니다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소개된 사례와 마찬가지로 많은 사이버 강요는 신체적 폭력과 같은 전통적 학교폭력과 함께 발생하는 경향이 있습니다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문자나 채팅을 통해 의사에 반하는 행위를 요구 받았다면 이에 부응하지 않고 우선 해당 가해학생을 차단하도록 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사이버 강요는 오프라인에서의 전통적 학교폭력과 함께 발생할 수 있으므로 신체 폭행 등의 피해 사실에 대해서도 확인합니다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066536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네</a:t>
            </a:r>
            <a:r>
              <a:rPr lang="ko-KR" altLang="en-US" baseline="0" dirty="0" smtClean="0"/>
              <a:t> 번째 장에서는 학생 상담 및 관계회복에 대해</a:t>
            </a:r>
            <a:r>
              <a:rPr lang="ko-KR" altLang="en-US" dirty="0" smtClean="0"/>
              <a:t> 살펴보겠습니다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7654330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피해학생 상담의 접근은 피해학생의 심리적 충격을 회복하는 접근과 피해학생의 역량을 강화하는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가지 방향으로 구분됩니다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우선 사이버폭력의 피해로 인한 피해학생의 심리적 충격을 줄이기 위해 불안과 우울을 줄이는 상담을 실시할 수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사이버 공간의 어떠한 특정 상황에서 불안이나 두려움을 자주 느끼는지 탐색하도록 하며 불안을 조절할 수 있는 다양한 이완훈련을 익히도록 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이후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 상에서 불안을 일으키는 부정적인 생각보다 긍정적인 생각을 할 수 있도록 상담합니다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피해학생의 높아진 우울을 감소시키기 위해 먼저 다양한 우울의 증상을 이해하는 것이 중요합니다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아동과 청소년은 성인과 달리 비전형적인 우울 증상으로 신체화 증상이나 무기력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주의 집중 문제 등이 나타날 수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사이버 상에서 우울을 유발하는 사고 오류를 탐색할 필요가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앞으로도 계속 피해를 당할 것이라고 믿는 과잉 일반화 또는 자신의 인생은 망했다고 여기는 파국적인 생각 등을 바로잡아주어야 합니다</a:t>
            </a:r>
            <a:r>
              <a:rPr lang="en-US" altLang="ko-KR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856305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피해학생 역량 강화를 위한 상담은 피해학생의 </a:t>
            </a:r>
            <a:r>
              <a:rPr lang="ko-KR" altLang="en-US" dirty="0" err="1" smtClean="0"/>
              <a:t>자존감과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자기주장성</a:t>
            </a:r>
            <a:r>
              <a:rPr lang="en-US" altLang="ko-KR" dirty="0" smtClean="0"/>
              <a:t>,</a:t>
            </a:r>
            <a:r>
              <a:rPr lang="ko-KR" altLang="en-US" dirty="0" smtClean="0"/>
              <a:t> 그리고 사회성 기술을 향상시키는 것에 초점을 둡니다</a:t>
            </a:r>
            <a:r>
              <a:rPr lang="en-US" altLang="ko-KR" dirty="0" smtClean="0"/>
              <a:t>. </a:t>
            </a:r>
          </a:p>
          <a:p>
            <a:pPr defTabSz="954908">
              <a:defRPr/>
            </a:pPr>
            <a:r>
              <a:rPr lang="ko-KR" altLang="en-US" dirty="0" smtClean="0"/>
              <a:t>피해학생의 </a:t>
            </a:r>
            <a:r>
              <a:rPr lang="ko-KR" altLang="en-US" dirty="0" err="1" smtClean="0"/>
              <a:t>자존감을</a:t>
            </a:r>
            <a:r>
              <a:rPr lang="ko-KR" altLang="en-US" dirty="0" smtClean="0"/>
              <a:t> 향상시키기 위해 우선 자신의 </a:t>
            </a:r>
            <a:r>
              <a:rPr lang="ko-KR" altLang="en-US" dirty="0" err="1" smtClean="0"/>
              <a:t>자존감을</a:t>
            </a:r>
            <a:r>
              <a:rPr lang="ko-KR" altLang="en-US" dirty="0" smtClean="0"/>
              <a:t> 탐색하는 시간이 필요합니다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자신의 장점을 발견하고 긍정적인 면에 초점을 두어 자신을 인식하도록 돕습니다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사이버공간에서 톡이나 </a:t>
            </a:r>
            <a:r>
              <a:rPr lang="en-US" altLang="ko-KR" dirty="0" smtClean="0"/>
              <a:t>SNS</a:t>
            </a:r>
            <a:r>
              <a:rPr lang="ko-KR" altLang="en-US" dirty="0" smtClean="0"/>
              <a:t>를 통해 긍정 </a:t>
            </a:r>
            <a:r>
              <a:rPr lang="ko-KR" altLang="en-US" dirty="0" err="1" smtClean="0"/>
              <a:t>댓글과</a:t>
            </a:r>
            <a:r>
              <a:rPr lang="ko-KR" altLang="en-US" dirty="0" smtClean="0"/>
              <a:t> 긍정 피드백을 통해 </a:t>
            </a:r>
            <a:r>
              <a:rPr lang="ko-KR" altLang="en-US" dirty="0" err="1" smtClean="0"/>
              <a:t>자존감을</a:t>
            </a:r>
            <a:r>
              <a:rPr lang="ko-KR" altLang="en-US" dirty="0" smtClean="0"/>
              <a:t> 높일 수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피해학생은 자신의 생각을 명확하게 표현하는 것에 취약한 경향이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따라서 사이버 상에서 바람직한 자기주장 행동을 할 수 있도록 적절한 주장 행동의 필요성과 장점이 무엇인지 설명해 줍니다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특히 자기주장이 어려운 상황에서 어떻게 자기주장을 할 수 있는지 </a:t>
            </a:r>
            <a:r>
              <a:rPr lang="ko-KR" altLang="en-US" dirty="0" err="1" smtClean="0"/>
              <a:t>상황별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대처법을</a:t>
            </a:r>
            <a:r>
              <a:rPr lang="ko-KR" altLang="en-US" dirty="0" smtClean="0"/>
              <a:t> 설명하는 것이 필요합니다</a:t>
            </a:r>
            <a:r>
              <a:rPr lang="en-US" altLang="ko-KR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6769120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마지막으로 사이버 공간에서 사회성 기술을 향상시키기 위해 사이버 공간에서 관계 맺는 방법을 연습하도록 돕습니다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또한 온라인 상에서 만나는 사람과 좋은 관계를 맺기 위해 </a:t>
            </a:r>
            <a:r>
              <a:rPr lang="ko-KR" altLang="en-US" dirty="0" err="1" smtClean="0"/>
              <a:t>선플과</a:t>
            </a:r>
            <a:r>
              <a:rPr lang="ko-KR" altLang="en-US" dirty="0" smtClean="0"/>
              <a:t> 같이 타인을 칭찬하는 기술을 연습해 보도록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경우에 따라 친구에게 위로의 메시지를 보내며 온라인 상에서도 타인을 배려하는 연습을 할 수 있도록 격려합니다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567379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가해학생을 지도하는 데 있어 중요한 첫 번째 요소는 공격성과 분노 조절입니다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사이버폭력과 공격성</a:t>
            </a:r>
            <a:r>
              <a:rPr lang="en-US" altLang="ko-KR" dirty="0" smtClean="0"/>
              <a:t> </a:t>
            </a:r>
            <a:r>
              <a:rPr lang="ko-KR" altLang="en-US" dirty="0" smtClean="0"/>
              <a:t>및 분노는 높은 상관관계를 보이는 것으로 알려져 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가해학생의 공격성과 분노를 조절하기 위해서는 우선 언제 공격적인 행동을 하며 화내는지 그 촉발요인을 파악하여 제거해야 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특정 맥락과 상황에서 공격성이 나타나고 화가 발생한다면 그러한 상황을 피할 수 있도록 도와야 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이후 공격적 행동을 대체할 수 있는 대안 행동을 연습할 수 있도록 지도합니다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예를 들어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친구가 자신을 놀렸다면 바로 보복하지 않고 침착하게 대응할 수 있도록 지도해야 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또한 화가 나는 상황에서 어떻게 스스로 화를 조절할 수 있는지 대처 방법을 알려주어야 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예를 들어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심호흡을 하거나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주먹을 강하게 쥐며 근육을 이완하는 방법</a:t>
            </a:r>
            <a:r>
              <a:rPr lang="en-US" altLang="ko-KR" dirty="0" smtClean="0"/>
              <a:t>,</a:t>
            </a:r>
            <a:r>
              <a:rPr lang="ko-KR" altLang="en-US" dirty="0" smtClean="0"/>
              <a:t> 또는 속으로 스스로를 달래는 혼잣말 훈련을 통해 화를 조절하는 방법을 익힐 수 있도록 돕습니다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168201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>
                <a:solidFill>
                  <a:schemeClr val="tx1"/>
                </a:solidFill>
              </a:rPr>
              <a:t>사이버폭력의 가해 학생은 대체로 상대방의 감정을 인식하고 공감하는 능력이 낮은 것으로 알려져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sz="1300" dirty="0"/>
              <a:t>먼저 사이버 공간에서 타인의 입장을 이해하도록 돕습니다</a:t>
            </a:r>
            <a:r>
              <a:rPr lang="en-US" altLang="ko-KR" sz="1300" dirty="0"/>
              <a:t>. </a:t>
            </a:r>
            <a:r>
              <a:rPr lang="ko-KR" altLang="en-US" sz="1300" dirty="0">
                <a:sym typeface="Wingdings" panose="05000000000000000000" pitchFamily="2" charset="2"/>
              </a:rPr>
              <a:t>역지사지의 관점으로 피해학생의 입장이 되어보는 것은 피해학생에 대한 공감 능력 향상에 도움이 됩니다</a:t>
            </a:r>
            <a:r>
              <a:rPr lang="en-US" altLang="ko-KR" sz="1300" dirty="0">
                <a:sym typeface="Wingdings" panose="05000000000000000000" pitchFamily="2" charset="2"/>
              </a:rPr>
              <a:t>. </a:t>
            </a:r>
            <a:endParaRPr lang="en-US" altLang="ko-KR" sz="800" dirty="0"/>
          </a:p>
          <a:p>
            <a:r>
              <a:rPr lang="ko-KR" altLang="en-US" sz="1300" dirty="0"/>
              <a:t>또한</a:t>
            </a:r>
            <a:r>
              <a:rPr lang="en-US" altLang="ko-KR" sz="1300" dirty="0"/>
              <a:t> </a:t>
            </a:r>
            <a:r>
              <a:rPr lang="ko-KR" altLang="en-US" sz="1300" dirty="0"/>
              <a:t>사이버 공간에서 타인의 감정을 직접 느끼도록 돕습니다</a:t>
            </a:r>
            <a:r>
              <a:rPr lang="en-US" altLang="ko-KR" sz="1300" dirty="0"/>
              <a:t>. </a:t>
            </a:r>
            <a:r>
              <a:rPr lang="ko-KR" altLang="en-US" sz="1300" dirty="0"/>
              <a:t>예를 들어</a:t>
            </a:r>
            <a:r>
              <a:rPr lang="en-US" altLang="ko-KR" sz="1300" dirty="0"/>
              <a:t>, </a:t>
            </a:r>
            <a:r>
              <a:rPr lang="ko-KR" altLang="en-US" sz="1300" dirty="0"/>
              <a:t>사이버폭력 상황에서</a:t>
            </a:r>
            <a:r>
              <a:rPr lang="en-US" altLang="ko-KR" sz="1300" dirty="0">
                <a:sym typeface="Wingdings" panose="05000000000000000000" pitchFamily="2" charset="2"/>
              </a:rPr>
              <a:t> </a:t>
            </a:r>
            <a:r>
              <a:rPr lang="ko-KR" altLang="en-US" sz="1300" dirty="0">
                <a:sym typeface="Wingdings" panose="05000000000000000000" pitchFamily="2" charset="2"/>
              </a:rPr>
              <a:t>피해학생이 느꼈을 감정을 탐색하고 이를 느껴볼 수 있도록 지도합니다</a:t>
            </a:r>
            <a:r>
              <a:rPr lang="en-US" altLang="ko-KR" sz="1300" dirty="0"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9985814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학교폭력사안에 대한 응보적 접근이 가진 한계를 보완하기 위하여 </a:t>
            </a:r>
            <a:r>
              <a:rPr lang="en-US" altLang="ko-KR" dirty="0" smtClean="0"/>
              <a:t>2020</a:t>
            </a:r>
            <a:r>
              <a:rPr lang="ko-KR" altLang="en-US" dirty="0" smtClean="0"/>
              <a:t>년 학교폭력예방법 시행령이 개정되면서 학교장 자체 해결제가 도입되었습니다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이를 통해 피해학생과 가해학생의 관계를 회복하는 개입을 시도할 수 있으며 이 과정에서 관계회복 프로그램을 운영할 수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사이버폭력 관련 학생의 관계 회복 목표는 사이버폭력이 발생한 상황을 상대방의 관점에서 이해함으로써 갈등을 해결하고 관계를 회복하여 궁극적으로는 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 피해를 최소화하고 사이버폭력의 재발을 방지하는 것입니다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6231874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관계회복을 위해서는 먼저 사이버폭력 상황에 대한 탐색이 필요합니다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사이버폭력 가해 및 피해학생이 자신들이 경험한 갈등 유발 사건에 대해 함께 이야기 나누며 해당 사건이 사이버폭력에 해당함을 인식할 수 있도록 지도해야 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그런 다음 </a:t>
            </a:r>
            <a:r>
              <a:rPr lang="ko-KR" altLang="en-US" sz="1300" dirty="0"/>
              <a:t>사이버폭력의 특징을 살펴보고 학생들 스스로 자신들의 사건이 어떤 점에서 심각한지를 생각해 보도록 합니다</a:t>
            </a:r>
            <a:r>
              <a:rPr lang="en-US" altLang="ko-KR" sz="1300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58386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또한 사이버폭력 상황에서 상대방의 관점을 이해할 수 있도록 가해학생과 피해학생이 각각 자신이 생각하는 상황에 대해 적어보도록 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적은 내용을 바탕으로 함께 이야기 나누며</a:t>
            </a:r>
            <a:r>
              <a:rPr lang="en-US" altLang="ko-KR" dirty="0" smtClean="0"/>
              <a:t>,</a:t>
            </a:r>
            <a:r>
              <a:rPr lang="ko-KR" altLang="en-US" dirty="0" smtClean="0"/>
              <a:t> 두 학생이 인식하는 피해의 정도에 차이가 있을 경우 상대방의 관점을 이해할 수 있도록 도와야 합니다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defTabSz="954908">
              <a:defRPr/>
            </a:pPr>
            <a:r>
              <a:rPr lang="ko-KR" altLang="en-US" sz="1000" dirty="0"/>
              <a:t>그림 출처</a:t>
            </a:r>
            <a:r>
              <a:rPr lang="en-US" altLang="ko-KR" sz="1000" dirty="0"/>
              <a:t>: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교육부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,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경상남도교육청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, </a:t>
            </a:r>
            <a:r>
              <a:rPr lang="ko-KR" altLang="en-US" sz="1300" kern="0" dirty="0" err="1">
                <a:solidFill>
                  <a:srgbClr val="000000"/>
                </a:solidFill>
                <a:ea typeface="나눔스퀘어"/>
              </a:rPr>
              <a:t>푸른나무재단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(2020).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학교폭력 관계회복 프로그램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(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중등용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).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세종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: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교육부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.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3283959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sz="1300" dirty="0"/>
              <a:t>사이버폭력의 특징과 심각성을 이해할 때는 가해학생과 피해학생이 경험한 사례와 관련해 이해할 수 있도록 지도해야 합니다</a:t>
            </a:r>
            <a:r>
              <a:rPr lang="en-US" altLang="ko-KR" sz="1300" dirty="0"/>
              <a:t>. </a:t>
            </a:r>
          </a:p>
          <a:p>
            <a:pPr defTabSz="954908">
              <a:defRPr/>
            </a:pPr>
            <a:r>
              <a:rPr lang="ko-KR" altLang="en-US" sz="1300" dirty="0"/>
              <a:t>이 때 충분한 대화시간을 가짐으로써 가해학생에게는 이해를 통한 반성의 기회를 제공하고</a:t>
            </a:r>
            <a:r>
              <a:rPr lang="en-US" altLang="ko-KR" sz="1300" dirty="0"/>
              <a:t>,</a:t>
            </a:r>
            <a:r>
              <a:rPr lang="ko-KR" altLang="en-US" sz="1300" dirty="0"/>
              <a:t> 피해학생에게는 자신의 생각과 느낌을 표현하는 기회를 제공하여 분노 해소를 도울 수 있습니다</a:t>
            </a:r>
            <a:r>
              <a:rPr lang="en-US" altLang="ko-KR" sz="1300" dirty="0"/>
              <a:t>.</a:t>
            </a:r>
          </a:p>
          <a:p>
            <a:pPr defTabSz="954908">
              <a:defRPr/>
            </a:pPr>
            <a:r>
              <a:rPr lang="ko-KR" altLang="en-US" sz="1300" dirty="0"/>
              <a:t>사이버폭력으로 발생한 오해가 풀리고 진정한 사과와 용서가 이루어진 후에는 그림과 같이 진심을 담아 서로에게 하고 싶었던 말을 전할 수 있도록 합니다</a:t>
            </a:r>
            <a:r>
              <a:rPr lang="en-US" altLang="ko-KR" sz="1300" dirty="0"/>
              <a:t>. </a:t>
            </a:r>
          </a:p>
          <a:p>
            <a:pPr defTabSz="954908">
              <a:defRPr/>
            </a:pPr>
            <a:endParaRPr lang="en-US" altLang="ko-KR" sz="1300" dirty="0"/>
          </a:p>
          <a:p>
            <a:pPr defTabSz="954908">
              <a:defRPr/>
            </a:pPr>
            <a:endParaRPr lang="en-US" altLang="ko-KR" sz="1300" dirty="0"/>
          </a:p>
          <a:p>
            <a:pPr defTabSz="954908">
              <a:defRPr/>
            </a:pPr>
            <a:r>
              <a:rPr lang="ko-KR" altLang="en-US" sz="1000" dirty="0"/>
              <a:t>그림 출처</a:t>
            </a:r>
            <a:r>
              <a:rPr lang="en-US" altLang="ko-KR" sz="1000" dirty="0"/>
              <a:t>: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교육부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,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경상남도교육청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, </a:t>
            </a:r>
            <a:r>
              <a:rPr lang="ko-KR" altLang="en-US" sz="1300" kern="0" dirty="0" err="1">
                <a:solidFill>
                  <a:srgbClr val="000000"/>
                </a:solidFill>
                <a:ea typeface="나눔스퀘어"/>
              </a:rPr>
              <a:t>푸른나무재단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(2020).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학교폭력 관계회복 프로그램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(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중등용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).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세종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: </a:t>
            </a:r>
            <a:r>
              <a:rPr lang="ko-KR" altLang="en-US" sz="1300" kern="0" dirty="0">
                <a:solidFill>
                  <a:srgbClr val="000000"/>
                </a:solidFill>
                <a:ea typeface="나눔스퀘어"/>
              </a:rPr>
              <a:t>교육부</a:t>
            </a:r>
            <a:r>
              <a:rPr lang="en-US" altLang="ko-KR" sz="1300" kern="0" dirty="0">
                <a:solidFill>
                  <a:srgbClr val="000000"/>
                </a:solidFill>
                <a:latin typeface="나눔스퀘어"/>
              </a:rPr>
              <a:t>.</a:t>
            </a:r>
            <a:endParaRPr lang="ko-KR" altLang="en-US" sz="1300" kern="0" dirty="0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438365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908">
              <a:defRPr/>
            </a:pPr>
            <a:r>
              <a:rPr lang="ko-KR" altLang="en-US" dirty="0" smtClean="0"/>
              <a:t>마지막 장에서는 학부모 지원에 대해 살펴보겠습니다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5704739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사이버폭력을 예방하기 위해서는 가정에서 학부모의 역할이 매우 중요합니다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r>
              <a:rPr lang="ko-KR" altLang="en-US" dirty="0" smtClean="0"/>
              <a:t>따라서 교사는 학부모가 가정에서 사이버폭력을 예방할 수 있는 내용을 지원해야 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r>
              <a:rPr lang="ko-KR" altLang="en-US" dirty="0" smtClean="0"/>
              <a:t>학부모가 평소 자녀와의 대화에서 사이버폭력의 위험성을 언급하도록 안내합니다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이를 통해 사이버 위험을 판단하는 미디어 소양을 자녀가 함양하도록 안내합니다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r>
              <a:rPr lang="ko-KR" altLang="en-US" dirty="0" smtClean="0"/>
              <a:t>학부모는 매우 중요한 </a:t>
            </a:r>
            <a:r>
              <a:rPr lang="ko-KR" altLang="en-US" dirty="0" err="1" smtClean="0"/>
              <a:t>롤</a:t>
            </a:r>
            <a:r>
              <a:rPr lang="ko-KR" altLang="en-US" dirty="0" smtClean="0"/>
              <a:t> 모델입니다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따라서 학부모 스스로 온라인에서 모범적인 행동을 하도록 자문합니다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이를 통해 자녀가 바른 온라인 행동을 학습하도록 돕습니다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가족 내에서 긍정적인 온라인 사용 문화를 만들도록 권유합니다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예를 들어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온라인 사용 규칙을 함께 만들거나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온라인 취미활동을 공유하여 건강한 온라인 행동을 할 수 있도록 안내합니다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199883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온라인상에서 발생하는 사이버폭력과 유해 </a:t>
            </a:r>
            <a:r>
              <a:rPr lang="ko-KR" altLang="en-US" dirty="0" err="1" smtClean="0"/>
              <a:t>매체물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인터넷 중독 등으로부터 자녀를 보호할 수 있도록 돕는 다양한 앱이 개발되어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교사는 이러한 앱을 학부모에게 소개함으로써 가정에서 사이버폭력 예방을 위해 노력할 수 있도록 안내해야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방송통신위원회와 한국모바일산업연합회에서는 청소년들의 건전한 인터넷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스마트폰 이용과 청소년의 스마트폰 </a:t>
            </a:r>
            <a:r>
              <a:rPr lang="ko-KR" altLang="en-US" dirty="0" err="1" smtClean="0"/>
              <a:t>과몰입과</a:t>
            </a:r>
            <a:r>
              <a:rPr lang="ko-KR" altLang="en-US" dirty="0" smtClean="0"/>
              <a:t> 역기능 예방을 위한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사이버안심존</a:t>
            </a:r>
            <a:r>
              <a:rPr lang="en-US" altLang="ko-KR" dirty="0" smtClean="0"/>
              <a:t>SW’</a:t>
            </a:r>
            <a:r>
              <a:rPr lang="ko-KR" altLang="en-US" dirty="0" smtClean="0"/>
              <a:t>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사이버 </a:t>
            </a:r>
            <a:r>
              <a:rPr lang="ko-KR" altLang="en-US" dirty="0" err="1" smtClean="0"/>
              <a:t>언어폭력으로부터</a:t>
            </a:r>
            <a:r>
              <a:rPr lang="ko-KR" altLang="en-US" dirty="0" smtClean="0"/>
              <a:t> 청소년 보호를 위한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스마트안심드림</a:t>
            </a:r>
            <a:r>
              <a:rPr lang="en-US" altLang="ko-KR" dirty="0" smtClean="0"/>
              <a:t>SW’</a:t>
            </a:r>
            <a:r>
              <a:rPr lang="ko-KR" altLang="en-US" dirty="0" smtClean="0"/>
              <a:t>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무료 보급하고 있습니다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7877090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2015</a:t>
            </a:r>
            <a:r>
              <a:rPr lang="ko-KR" altLang="en-US" dirty="0" smtClean="0"/>
              <a:t>부터 시행된 전기통신사업법 시행령 제</a:t>
            </a:r>
            <a:r>
              <a:rPr lang="en-US" altLang="ko-KR" dirty="0" smtClean="0"/>
              <a:t>37</a:t>
            </a:r>
            <a:r>
              <a:rPr lang="ko-KR" altLang="en-US" dirty="0" smtClean="0"/>
              <a:t>조의</a:t>
            </a:r>
            <a:r>
              <a:rPr lang="en-US" altLang="ko-KR" dirty="0" smtClean="0"/>
              <a:t>9</a:t>
            </a:r>
            <a:r>
              <a:rPr lang="ko-KR" altLang="en-US" dirty="0" smtClean="0"/>
              <a:t>에 따라 전기통신사업자는 청소년과 계약을 체결할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유해 </a:t>
            </a:r>
            <a:r>
              <a:rPr lang="ko-KR" altLang="en-US" dirty="0" err="1" smtClean="0"/>
              <a:t>매체물</a:t>
            </a:r>
            <a:r>
              <a:rPr lang="ko-KR" altLang="en-US" dirty="0" smtClean="0"/>
              <a:t> 및 음란정보에 대해 차단하는 소프트웨어 등의 수단을 제공하도록 명시되어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따라서 국내 이동통신 </a:t>
            </a:r>
            <a:r>
              <a:rPr lang="en-US" altLang="ko-KR" dirty="0" smtClean="0"/>
              <a:t>3</a:t>
            </a:r>
            <a:r>
              <a:rPr lang="ko-KR" altLang="en-US" dirty="0" smtClean="0"/>
              <a:t>사에서는 청소년을 보호하기 위한 </a:t>
            </a:r>
            <a:r>
              <a:rPr lang="ko-KR" altLang="en-US" baseline="0" dirty="0" err="1" smtClean="0"/>
              <a:t>앱과</a:t>
            </a:r>
            <a:r>
              <a:rPr lang="ko-KR" altLang="en-US" baseline="0" dirty="0" smtClean="0"/>
              <a:t> 부가 서비스를 제공하며 계약 시 설치하도록 권장하고 있습니다</a:t>
            </a:r>
            <a:r>
              <a:rPr lang="en-US" altLang="ko-KR" baseline="0" dirty="0" smtClean="0"/>
              <a:t>.</a:t>
            </a:r>
            <a:r>
              <a:rPr lang="ko-KR" altLang="en-US" dirty="0" smtClean="0"/>
              <a:t>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>
                <a:solidFill>
                  <a:prstClr val="black"/>
                </a:solidFill>
              </a:rPr>
              <a:pPr/>
              <a:t>75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626209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대응을 위한 피해학생 학부모의 태도는 매우 중요합니다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자녀의 피해 사실로 걱정되고 불안할지라도 자녀에 대한 비난을 자제해야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누구보다 당사자인 자녀가 가장 힘들다는 사실을 기억하며 침착하게 공감과 적극적인 경청으로 대화하도록 지원합니다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자녀의 보복 행동을 방지하고 구체적인 피해 사실을 기록하며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증거자료를 적극적으로 확보할 수 있도록 돕습니다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학교 및 전문 기관을 통해 사이버폭력 사안 처리 또는 사이버폭력 신고와 피해 회복을 위한 상담 등</a:t>
            </a:r>
            <a:r>
              <a:rPr lang="ko-KR" altLang="en-US" baseline="0" dirty="0" smtClean="0"/>
              <a:t>과 관련한 </a:t>
            </a:r>
            <a:r>
              <a:rPr lang="ko-KR" altLang="en-US" dirty="0" smtClean="0"/>
              <a:t>도움을 요청할 수 있도록 안내합니다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8626224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대응을 위해서는 가해학생 학부모의 태도 또한 매우 중요합니다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화를 내고 꾸짖는 등의 감정적 반응보다 대화를 통해 가해 행동에 대한 자녀의 감정과 동기를 탐색할 수 있도록 안내해야 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또한</a:t>
            </a:r>
            <a:r>
              <a:rPr lang="en-US" altLang="ko-KR" dirty="0" smtClean="0"/>
              <a:t>,</a:t>
            </a:r>
            <a:r>
              <a:rPr lang="ko-KR" altLang="en-US" baseline="0" dirty="0" smtClean="0"/>
              <a:t> 사이버폭력 가해행동의 심각성 및 영향에 대해 설명하여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피해학생의 입장을 이해하고 사과 등의 </a:t>
            </a:r>
            <a:r>
              <a:rPr lang="ko-KR" altLang="en-US" dirty="0" smtClean="0"/>
              <a:t>적절한 대처를 위해 소통할 수 있도록 지원합니다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온라인상에서</a:t>
            </a:r>
            <a:r>
              <a:rPr lang="ko-KR" altLang="en-US" baseline="0" dirty="0" smtClean="0"/>
              <a:t> 자녀의 행동을 주시하며 후속적으로 더 많은 피해자가 발생하지 않도록 주의할 것을 안내하고</a:t>
            </a:r>
            <a:r>
              <a:rPr lang="en-US" altLang="ko-KR" baseline="0" dirty="0" smtClean="0"/>
              <a:t>,</a:t>
            </a:r>
            <a:endParaRPr lang="ko-KR" altLang="en-US" dirty="0" smtClean="0"/>
          </a:p>
          <a:p>
            <a:r>
              <a:rPr lang="ko-KR" altLang="en-US" dirty="0" smtClean="0"/>
              <a:t>학교 및 전문 기관을 통해 온라인 중독 및 분노와 같은 가해 행동의 동기와 법적 분쟁 등의 문제를 위한 교육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상담 및 자문을 구하도록 돕습니다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2742934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>
                <a:solidFill>
                  <a:schemeClr val="tx1"/>
                </a:solidFill>
              </a:rPr>
              <a:t>역사학자 토인비는 인간의 역사는 도전과 응전의 결과라고 설명합니다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사이버폭력은 빠르게 변화하며</a:t>
            </a:r>
            <a:r>
              <a:rPr lang="en-US" altLang="ko-KR" b="0" dirty="0" smtClean="0">
                <a:solidFill>
                  <a:schemeClr val="tx1"/>
                </a:solidFill>
              </a:rPr>
              <a:t>,</a:t>
            </a:r>
            <a:r>
              <a:rPr lang="ko-KR" altLang="en-US" b="0" dirty="0" smtClean="0">
                <a:solidFill>
                  <a:schemeClr val="tx1"/>
                </a:solidFill>
              </a:rPr>
              <a:t> 증가하고</a:t>
            </a:r>
            <a:r>
              <a:rPr lang="en-US" altLang="ko-KR" b="0" dirty="0" smtClean="0">
                <a:solidFill>
                  <a:schemeClr val="tx1"/>
                </a:solidFill>
              </a:rPr>
              <a:t>,</a:t>
            </a:r>
            <a:r>
              <a:rPr lang="ko-KR" altLang="en-US" b="0" dirty="0" smtClean="0">
                <a:solidFill>
                  <a:schemeClr val="tx1"/>
                </a:solidFill>
              </a:rPr>
              <a:t> 다양화되어 교사에게는 큰 도전 요소로 작용합니다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교사는 사이버폭력의 대응역량을 신장시켜 사이버폭력의 위협에 응전해야 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이를 위해서는 사이버 폭력을 민감하게 인식하고 사이버 폭력에 대한 지식을 업데이트하며 사이버 폭력에 대한 대처 기술을 향상시킬 필요가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사이버폭력에 대한 교사의 대응역량이 사이버폭력</a:t>
            </a:r>
            <a:r>
              <a:rPr lang="ko-KR" altLang="en-US" b="0" baseline="0" dirty="0" smtClean="0">
                <a:solidFill>
                  <a:schemeClr val="tx1"/>
                </a:solidFill>
              </a:rPr>
              <a:t> 문제 해결</a:t>
            </a:r>
            <a:r>
              <a:rPr lang="ko-KR" altLang="en-US" b="0" dirty="0" smtClean="0">
                <a:solidFill>
                  <a:schemeClr val="tx1"/>
                </a:solidFill>
              </a:rPr>
              <a:t>을 위한 열쇠임을 기억해야 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endParaRPr lang="ko-KR" altLang="en-US" b="0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546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9776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8967157" y="263563"/>
            <a:ext cx="2433680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01.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이해</a:t>
            </a:r>
          </a:p>
        </p:txBody>
      </p:sp>
    </p:spTree>
    <p:extLst>
      <p:ext uri="{BB962C8B-B14F-4D97-AF65-F5344CB8AC3E}">
        <p14:creationId xmlns:p14="http://schemas.microsoft.com/office/powerpoint/2010/main" val="2254600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8635336" y="263563"/>
            <a:ext cx="2765501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02.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심각성</a:t>
            </a:r>
            <a:endParaRPr lang="ko-KR" altLang="en-US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2416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7679947" y="263563"/>
            <a:ext cx="3720890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03.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예방교육 및 지도</a:t>
            </a:r>
          </a:p>
        </p:txBody>
      </p:sp>
    </p:spTree>
    <p:extLst>
      <p:ext uri="{BB962C8B-B14F-4D97-AF65-F5344CB8AC3E}">
        <p14:creationId xmlns:p14="http://schemas.microsoft.com/office/powerpoint/2010/main" val="1020009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8566407" y="263563"/>
            <a:ext cx="2834430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04.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학생 상담 및 관계회복</a:t>
            </a:r>
          </a:p>
        </p:txBody>
      </p:sp>
    </p:spTree>
    <p:extLst>
      <p:ext uri="{BB962C8B-B14F-4D97-AF65-F5344CB8AC3E}">
        <p14:creationId xmlns:p14="http://schemas.microsoft.com/office/powerpoint/2010/main" val="3891101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7457129" y="263563"/>
            <a:ext cx="3943708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05.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관련 학생의 관계회복</a:t>
            </a:r>
          </a:p>
        </p:txBody>
      </p:sp>
    </p:spTree>
    <p:extLst>
      <p:ext uri="{BB962C8B-B14F-4D97-AF65-F5344CB8AC3E}">
        <p14:creationId xmlns:p14="http://schemas.microsoft.com/office/powerpoint/2010/main" val="3922738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9590726" y="263563"/>
            <a:ext cx="1810111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05.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</a:p>
        </p:txBody>
      </p:sp>
    </p:spTree>
    <p:extLst>
      <p:ext uri="{BB962C8B-B14F-4D97-AF65-F5344CB8AC3E}">
        <p14:creationId xmlns:p14="http://schemas.microsoft.com/office/powerpoint/2010/main" val="3732001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7EEF8-F7E2-46F1-9997-C89514DC2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21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1" r:id="rId2"/>
    <p:sldLayoutId id="2147483662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tmp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5.jpg"/><Relationship Id="rId4" Type="http://schemas.openxmlformats.org/officeDocument/2006/relationships/image" Target="../media/image5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7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9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3.png"/><Relationship Id="rId4" Type="http://schemas.openxmlformats.org/officeDocument/2006/relationships/image" Target="../media/image72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3.png"/><Relationship Id="rId4" Type="http://schemas.openxmlformats.org/officeDocument/2006/relationships/image" Target="../media/image72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-1"/>
            <a:ext cx="12192000" cy="6160169"/>
          </a:xfrm>
          <a:prstGeom prst="rect">
            <a:avLst/>
          </a:prstGeom>
          <a:solidFill>
            <a:srgbClr val="FC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6160168"/>
            <a:ext cx="12192000" cy="69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784910" y="1470018"/>
            <a:ext cx="6622180" cy="651905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</a:t>
            </a:r>
            <a:r>
              <a:rPr lang="en-US" altLang="ko-KR" sz="40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4000" spc="-2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pic>
        <p:nvPicPr>
          <p:cNvPr id="2050" name="Picture 2" descr="조합4 : 교육부 Ministry of Educ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22" y="6267550"/>
            <a:ext cx="1925719" cy="48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서울특별시교육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830" y="626597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부산광역시교육청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593" y="6274807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대구광역시교육청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685" y="6287039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인천광역시교육청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480" y="6298750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광주광역시교육청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834" y="6323263"/>
            <a:ext cx="686020" cy="20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대전광역시교육청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358" y="6281233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울산광역시교육청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420" y="6274806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세종특별자치시교육청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492" y="6278293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경기도교육청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6811" y="6281233"/>
            <a:ext cx="709003" cy="20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충청남도교육청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202" y="652845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전라북도교육청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256" y="6544633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전라남도교육청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706" y="6537382"/>
            <a:ext cx="687147" cy="20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경상북도교육청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888" y="6538977"/>
            <a:ext cx="725435" cy="2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경상남도교육청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37" y="652845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제주특별자치도교육청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662" y="6516672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강원도교육청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648" y="6544633"/>
            <a:ext cx="725434" cy="2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충청북도교육청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066" y="6524453"/>
            <a:ext cx="846272" cy="226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KERIS 한국교육학술정보원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387" y="6531837"/>
            <a:ext cx="1097112" cy="16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2672815" y="2260505"/>
            <a:ext cx="6622180" cy="467239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28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en-US" altLang="ko-KR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chemeClr val="accent2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chemeClr val="accent2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심화</a:t>
            </a:r>
            <a:r>
              <a:rPr lang="en-US" altLang="ko-KR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chemeClr val="accent2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2800" spc="-2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chemeClr val="accent2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065" y="3093614"/>
            <a:ext cx="8833870" cy="3066554"/>
          </a:xfrm>
          <a:prstGeom prst="rect">
            <a:avLst/>
          </a:prstGeom>
        </p:spPr>
      </p:pic>
      <p:sp>
        <p:nvSpPr>
          <p:cNvPr id="28" name="타원 27"/>
          <p:cNvSpPr/>
          <p:nvPr/>
        </p:nvSpPr>
        <p:spPr>
          <a:xfrm>
            <a:off x="10560947" y="186351"/>
            <a:ext cx="1357086" cy="1357086"/>
          </a:xfrm>
          <a:prstGeom prst="ellipse">
            <a:avLst/>
          </a:prstGeom>
          <a:solidFill>
            <a:srgbClr val="525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lvl="0" algn="ctr">
              <a:lnSpc>
                <a:spcPct val="120000"/>
              </a:lnSpc>
            </a:pPr>
            <a:endParaRPr lang="ko-KR" altLang="en-US" sz="72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14383" y="597128"/>
            <a:ext cx="10349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ko-KR" altLang="en-US" sz="24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심화</a:t>
            </a:r>
            <a:endParaRPr lang="ko-KR" altLang="en-US" sz="24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bg1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75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C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81590" y="842337"/>
            <a:ext cx="1577219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목차</a:t>
            </a:r>
            <a:endParaRPr lang="ko-KR" altLang="en-US" sz="54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16138" y="2140925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이해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16138" y="3010793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심각성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16138" y="3870501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예방교육 및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지도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16138" y="4750529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학생 상담 및 관계회복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24376" y="5630557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학부모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지원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1138094" y="2110148"/>
            <a:ext cx="702644" cy="535531"/>
            <a:chOff x="1472527" y="2224448"/>
            <a:chExt cx="702644" cy="535531"/>
          </a:xfrm>
        </p:grpSpPr>
        <p:sp>
          <p:nvSpPr>
            <p:cNvPr id="9" name="직사각형 8"/>
            <p:cNvSpPr/>
            <p:nvPr/>
          </p:nvSpPr>
          <p:spPr>
            <a:xfrm>
              <a:off x="1472527" y="2224448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01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1488402" y="2371677"/>
              <a:ext cx="260270" cy="260270"/>
              <a:chOff x="1589116" y="2560921"/>
              <a:chExt cx="360000" cy="360000"/>
            </a:xfrm>
          </p:grpSpPr>
          <p:sp>
            <p:nvSpPr>
              <p:cNvPr id="24" name="이등변 삼각형 23"/>
              <p:cNvSpPr/>
              <p:nvPr/>
            </p:nvSpPr>
            <p:spPr>
              <a:xfrm>
                <a:off x="1589116" y="256092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CF7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26" name="직선 연결선 25"/>
              <p:cNvCxnSpPr>
                <a:stCxn id="24" idx="0"/>
                <a:endCxn id="24" idx="4"/>
              </p:cNvCxnSpPr>
              <p:nvPr/>
            </p:nvCxnSpPr>
            <p:spPr>
              <a:xfrm>
                <a:off x="1589116" y="256092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그룹 2"/>
          <p:cNvGrpSpPr/>
          <p:nvPr/>
        </p:nvGrpSpPr>
        <p:grpSpPr>
          <a:xfrm>
            <a:off x="1138094" y="2980432"/>
            <a:ext cx="702644" cy="535531"/>
            <a:chOff x="1472527" y="3033874"/>
            <a:chExt cx="702644" cy="535531"/>
          </a:xfrm>
        </p:grpSpPr>
        <p:sp>
          <p:nvSpPr>
            <p:cNvPr id="12" name="직사각형 11"/>
            <p:cNvSpPr/>
            <p:nvPr/>
          </p:nvSpPr>
          <p:spPr>
            <a:xfrm>
              <a:off x="1472527" y="3033874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02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33" name="그룹 32"/>
            <p:cNvGrpSpPr/>
            <p:nvPr/>
          </p:nvGrpSpPr>
          <p:grpSpPr>
            <a:xfrm>
              <a:off x="1488402" y="3179216"/>
              <a:ext cx="260270" cy="260270"/>
              <a:chOff x="1589116" y="2560921"/>
              <a:chExt cx="360000" cy="360000"/>
            </a:xfrm>
          </p:grpSpPr>
          <p:sp>
            <p:nvSpPr>
              <p:cNvPr id="34" name="이등변 삼각형 33"/>
              <p:cNvSpPr/>
              <p:nvPr/>
            </p:nvSpPr>
            <p:spPr>
              <a:xfrm>
                <a:off x="1589116" y="256092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CF7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35" name="직선 연결선 34"/>
              <p:cNvCxnSpPr>
                <a:stCxn id="34" idx="0"/>
                <a:endCxn id="34" idx="4"/>
              </p:cNvCxnSpPr>
              <p:nvPr/>
            </p:nvCxnSpPr>
            <p:spPr>
              <a:xfrm>
                <a:off x="1589116" y="256092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그룹 3"/>
          <p:cNvGrpSpPr/>
          <p:nvPr/>
        </p:nvGrpSpPr>
        <p:grpSpPr>
          <a:xfrm>
            <a:off x="1138094" y="3850716"/>
            <a:ext cx="702644" cy="535531"/>
            <a:chOff x="1472527" y="3859777"/>
            <a:chExt cx="702644" cy="535531"/>
          </a:xfrm>
        </p:grpSpPr>
        <p:sp>
          <p:nvSpPr>
            <p:cNvPr id="13" name="직사각형 12"/>
            <p:cNvSpPr/>
            <p:nvPr/>
          </p:nvSpPr>
          <p:spPr>
            <a:xfrm>
              <a:off x="1472527" y="3859777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03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36" name="그룹 35"/>
            <p:cNvGrpSpPr/>
            <p:nvPr/>
          </p:nvGrpSpPr>
          <p:grpSpPr>
            <a:xfrm>
              <a:off x="1488402" y="4003232"/>
              <a:ext cx="260270" cy="260270"/>
              <a:chOff x="1589116" y="2560921"/>
              <a:chExt cx="360000" cy="360000"/>
            </a:xfrm>
          </p:grpSpPr>
          <p:sp>
            <p:nvSpPr>
              <p:cNvPr id="37" name="이등변 삼각형 36"/>
              <p:cNvSpPr/>
              <p:nvPr/>
            </p:nvSpPr>
            <p:spPr>
              <a:xfrm>
                <a:off x="1589116" y="256092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CF7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38" name="직선 연결선 37"/>
              <p:cNvCxnSpPr>
                <a:stCxn id="37" idx="0"/>
                <a:endCxn id="37" idx="4"/>
              </p:cNvCxnSpPr>
              <p:nvPr/>
            </p:nvCxnSpPr>
            <p:spPr>
              <a:xfrm>
                <a:off x="1589116" y="256092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그룹 4"/>
          <p:cNvGrpSpPr/>
          <p:nvPr/>
        </p:nvGrpSpPr>
        <p:grpSpPr>
          <a:xfrm>
            <a:off x="1138094" y="4721000"/>
            <a:ext cx="702644" cy="535531"/>
            <a:chOff x="1472527" y="4847834"/>
            <a:chExt cx="702644" cy="535531"/>
          </a:xfrm>
        </p:grpSpPr>
        <p:sp>
          <p:nvSpPr>
            <p:cNvPr id="14" name="직사각형 13"/>
            <p:cNvSpPr/>
            <p:nvPr/>
          </p:nvSpPr>
          <p:spPr>
            <a:xfrm>
              <a:off x="1472527" y="4847834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04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39" name="그룹 38"/>
            <p:cNvGrpSpPr/>
            <p:nvPr/>
          </p:nvGrpSpPr>
          <p:grpSpPr>
            <a:xfrm>
              <a:off x="1488402" y="5010567"/>
              <a:ext cx="260270" cy="260270"/>
              <a:chOff x="1589116" y="2590196"/>
              <a:chExt cx="360000" cy="360000"/>
            </a:xfrm>
          </p:grpSpPr>
          <p:sp>
            <p:nvSpPr>
              <p:cNvPr id="40" name="이등변 삼각형 39"/>
              <p:cNvSpPr/>
              <p:nvPr/>
            </p:nvSpPr>
            <p:spPr>
              <a:xfrm>
                <a:off x="1589116" y="2590196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CF7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41" name="직선 연결선 40"/>
              <p:cNvCxnSpPr>
                <a:stCxn id="40" idx="0"/>
                <a:endCxn id="40" idx="4"/>
              </p:cNvCxnSpPr>
              <p:nvPr/>
            </p:nvCxnSpPr>
            <p:spPr>
              <a:xfrm>
                <a:off x="1589116" y="2590196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그룹 6"/>
          <p:cNvGrpSpPr/>
          <p:nvPr/>
        </p:nvGrpSpPr>
        <p:grpSpPr>
          <a:xfrm>
            <a:off x="1138094" y="5591282"/>
            <a:ext cx="702644" cy="535531"/>
            <a:chOff x="1472527" y="5659862"/>
            <a:chExt cx="702644" cy="535531"/>
          </a:xfrm>
        </p:grpSpPr>
        <p:sp>
          <p:nvSpPr>
            <p:cNvPr id="15" name="직사각형 14"/>
            <p:cNvSpPr/>
            <p:nvPr/>
          </p:nvSpPr>
          <p:spPr>
            <a:xfrm>
              <a:off x="1472527" y="5659862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05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42" name="그룹 41"/>
            <p:cNvGrpSpPr/>
            <p:nvPr/>
          </p:nvGrpSpPr>
          <p:grpSpPr>
            <a:xfrm>
              <a:off x="1488402" y="5833407"/>
              <a:ext cx="260270" cy="260270"/>
              <a:chOff x="1589116" y="2607761"/>
              <a:chExt cx="360000" cy="360000"/>
            </a:xfrm>
          </p:grpSpPr>
          <p:sp>
            <p:nvSpPr>
              <p:cNvPr id="43" name="이등변 삼각형 42"/>
              <p:cNvSpPr/>
              <p:nvPr/>
            </p:nvSpPr>
            <p:spPr>
              <a:xfrm>
                <a:off x="1589116" y="260776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CF7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44" name="직선 연결선 43"/>
              <p:cNvCxnSpPr>
                <a:stCxn id="43" idx="0"/>
                <a:endCxn id="43" idx="4"/>
              </p:cNvCxnSpPr>
              <p:nvPr/>
            </p:nvCxnSpPr>
            <p:spPr>
              <a:xfrm>
                <a:off x="1589116" y="260776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직사각형 44"/>
          <p:cNvSpPr/>
          <p:nvPr/>
        </p:nvSpPr>
        <p:spPr>
          <a:xfrm>
            <a:off x="2785788" y="1369157"/>
            <a:ext cx="1980945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contents</a:t>
            </a:r>
            <a:endParaRPr lang="ko-KR" altLang="en-US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26298" y="2579390"/>
            <a:ext cx="5495624" cy="307777"/>
          </a:xfrm>
          <a:prstGeom prst="rect">
            <a:avLst/>
          </a:prstGeom>
          <a:solidFill>
            <a:srgbClr val="FCF7F3"/>
          </a:solidFill>
        </p:spPr>
        <p:txBody>
          <a:bodyPr wrap="square" rtlCol="0">
            <a:spAutoFit/>
          </a:bodyPr>
          <a:lstStyle/>
          <a:p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개념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특징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실태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유형</a:t>
            </a:r>
            <a:endParaRPr lang="ko-KR" altLang="en-US" sz="14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126298" y="3443639"/>
            <a:ext cx="2653075" cy="307777"/>
          </a:xfrm>
          <a:prstGeom prst="rect">
            <a:avLst/>
          </a:prstGeom>
          <a:solidFill>
            <a:srgbClr val="FCF7F3"/>
          </a:solidFill>
        </p:spPr>
        <p:txBody>
          <a:bodyPr wrap="square" rtlCol="0">
            <a:spAutoFit/>
          </a:bodyPr>
          <a:lstStyle/>
          <a:p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영향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사이버폭력과 법</a:t>
            </a:r>
            <a:endParaRPr lang="ko-KR" altLang="en-US" sz="14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126298" y="4283628"/>
            <a:ext cx="5169389" cy="307777"/>
          </a:xfrm>
          <a:prstGeom prst="rect">
            <a:avLst/>
          </a:prstGeom>
          <a:solidFill>
            <a:srgbClr val="FCF7F3"/>
          </a:solidFill>
        </p:spPr>
        <p:txBody>
          <a:bodyPr wrap="square" rtlCol="0">
            <a:spAutoFit/>
          </a:bodyPr>
          <a:lstStyle/>
          <a:p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예방교육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징후 발견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 유형별 지도</a:t>
            </a:r>
            <a:endParaRPr lang="ko-KR" altLang="en-US" sz="14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126298" y="5174658"/>
            <a:ext cx="5321892" cy="307777"/>
          </a:xfrm>
          <a:prstGeom prst="rect">
            <a:avLst/>
          </a:prstGeom>
          <a:solidFill>
            <a:srgbClr val="FCF7F3"/>
          </a:solidFill>
        </p:spPr>
        <p:txBody>
          <a:bodyPr wrap="square" rtlCol="0">
            <a:spAutoFit/>
          </a:bodyPr>
          <a:lstStyle/>
          <a:p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피해학생 상담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가해학생 지도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관계회복</a:t>
            </a:r>
            <a:endParaRPr lang="ko-KR" altLang="en-US" sz="14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984347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 algn="r"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심화</a:t>
            </a:r>
            <a:r>
              <a:rPr lang="en-US" altLang="ko-KR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grpSp>
        <p:nvGrpSpPr>
          <p:cNvPr id="59" name="그룹 58"/>
          <p:cNvGrpSpPr/>
          <p:nvPr/>
        </p:nvGrpSpPr>
        <p:grpSpPr>
          <a:xfrm>
            <a:off x="7224156" y="2921542"/>
            <a:ext cx="4888101" cy="3170679"/>
            <a:chOff x="7224156" y="2921542"/>
            <a:chExt cx="4888101" cy="3170679"/>
          </a:xfrm>
        </p:grpSpPr>
        <p:pic>
          <p:nvPicPr>
            <p:cNvPr id="60" name="그림 5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172" r="-796"/>
            <a:stretch/>
          </p:blipFill>
          <p:spPr>
            <a:xfrm>
              <a:off x="7305847" y="2921542"/>
              <a:ext cx="4806410" cy="3170679"/>
            </a:xfrm>
            <a:prstGeom prst="rect">
              <a:avLst/>
            </a:prstGeom>
          </p:spPr>
        </p:pic>
        <p:sp>
          <p:nvSpPr>
            <p:cNvPr id="61" name="타원 60"/>
            <p:cNvSpPr/>
            <p:nvPr/>
          </p:nvSpPr>
          <p:spPr>
            <a:xfrm>
              <a:off x="7295687" y="4332166"/>
              <a:ext cx="152503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타원 61"/>
            <p:cNvSpPr/>
            <p:nvPr/>
          </p:nvSpPr>
          <p:spPr>
            <a:xfrm>
              <a:off x="7367124" y="4351216"/>
              <a:ext cx="152503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타원 62"/>
            <p:cNvSpPr/>
            <p:nvPr/>
          </p:nvSpPr>
          <p:spPr>
            <a:xfrm>
              <a:off x="7224156" y="5431214"/>
              <a:ext cx="509594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타원 63"/>
            <p:cNvSpPr/>
            <p:nvPr/>
          </p:nvSpPr>
          <p:spPr>
            <a:xfrm>
              <a:off x="7580887" y="5328326"/>
              <a:ext cx="152503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7637019" y="5288370"/>
              <a:ext cx="152503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30134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C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7875"/>
            <a:ext cx="7979942" cy="277012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904067" y="2473119"/>
            <a:ext cx="638386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5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이해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0   1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88231" y="3482240"/>
            <a:ext cx="38155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개념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특징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실태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유형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심화</a:t>
            </a:r>
            <a:r>
              <a:rPr lang="en-US" altLang="ko-KR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3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62520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다양화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76007" y="3202578"/>
            <a:ext cx="28344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rPr>
              <a:t>핫스팟</a:t>
            </a:r>
            <a:r>
              <a:rPr lang="ko-KR" altLang="en-US" sz="4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rPr>
              <a:t> 빨리 키라고</a:t>
            </a:r>
            <a:r>
              <a:rPr lang="en-US" altLang="ko-KR" sz="4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rPr>
              <a:t>!</a:t>
            </a:r>
            <a:endParaRPr lang="ko-KR" altLang="en-US" sz="1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손글씨 세화체" panose="02000503000000000000" pitchFamily="2" charset="-127"/>
              <a:ea typeface="나눔손글씨 세화체" panose="02000503000000000000" pitchFamily="2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016452" y="1594751"/>
            <a:ext cx="124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1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저격</a:t>
            </a:r>
            <a:endParaRPr lang="ko-KR" altLang="en-US" sz="14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1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4</a:t>
            </a:fld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4251491" y="2954264"/>
            <a:ext cx="147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3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패드립</a:t>
            </a:r>
            <a:endParaRPr lang="ko-KR" altLang="en-US" sz="11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945790" y="4973767"/>
            <a:ext cx="2406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6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불법촬영</a:t>
            </a:r>
            <a:r>
              <a:rPr lang="en-US" altLang="ko-KR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6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6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유포</a:t>
            </a:r>
            <a:r>
              <a:rPr lang="en-US" altLang="ko-KR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6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28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6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588090" y="4929356"/>
            <a:ext cx="23070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70C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지인능욕</a:t>
            </a:r>
            <a:endParaRPr lang="ko-KR" altLang="en-US" sz="14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rgbClr val="0070C0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29400" y="3494645"/>
            <a:ext cx="36567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8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4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디지털그루밍</a:t>
            </a:r>
            <a:endParaRPr lang="ko-KR" altLang="en-US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4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830921" y="2831154"/>
            <a:ext cx="124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4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206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떼카</a:t>
            </a:r>
            <a:endParaRPr lang="ko-KR" altLang="en-US" sz="14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rgbClr val="002060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106364" y="3525743"/>
            <a:ext cx="124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4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bg2">
                    <a:lumMod val="5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방폭</a:t>
            </a:r>
            <a:endParaRPr lang="en-US" altLang="ko-KR" sz="4400" spc="-100" dirty="0" smtClean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bg2">
                  <a:lumMod val="50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16627" y="2348106"/>
            <a:ext cx="31582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28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카톡감옥</a:t>
            </a:r>
            <a:r>
              <a:rPr lang="ko-KR" altLang="en-US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en-US" altLang="ko-KR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28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카톡감금</a:t>
            </a:r>
            <a:r>
              <a:rPr lang="en-US" altLang="ko-KR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)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815346" y="2972295"/>
            <a:ext cx="8483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28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맴놀</a:t>
            </a:r>
            <a:endParaRPr lang="en-US" altLang="ko-KR" sz="2800" spc="-100" dirty="0" smtClean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167334" y="5630899"/>
            <a:ext cx="8483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부계</a:t>
            </a:r>
            <a:endParaRPr lang="en-US" altLang="ko-KR" sz="2800" spc="-100" dirty="0" smtClean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4">
                  <a:lumMod val="75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287789" y="6145112"/>
            <a:ext cx="13292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3200" spc="-100" dirty="0" err="1" smtClean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accent5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랜선팸</a:t>
            </a:r>
            <a:endParaRPr lang="en-US" altLang="ko-KR" sz="3200" spc="-100" dirty="0" smtClean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accent5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815346" y="4185787"/>
            <a:ext cx="428995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54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와이파이</a:t>
            </a:r>
            <a:r>
              <a:rPr lang="ko-KR" altLang="en-US" sz="5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셔틀</a:t>
            </a:r>
            <a:endParaRPr lang="en-US" altLang="ko-KR" sz="5400" spc="-100" dirty="0" smtClean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rgbClr val="00B050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167278" y="5590050"/>
            <a:ext cx="19094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3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게임부주</a:t>
            </a:r>
            <a:endParaRPr lang="ko-KR" altLang="en-US" sz="3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3">
                  <a:lumMod val="75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710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개념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07403" y="1623986"/>
            <a:ext cx="36199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사이버폭력이란 무엇일까요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?</a:t>
            </a:r>
            <a:endParaRPr lang="ko-KR" altLang="en-US" sz="9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209041" y="2552119"/>
            <a:ext cx="1148607" cy="163986"/>
            <a:chOff x="4059767" y="2650066"/>
            <a:chExt cx="2093383" cy="254001"/>
          </a:xfrm>
        </p:grpSpPr>
        <p:sp>
          <p:nvSpPr>
            <p:cNvPr id="9" name="직사각형 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3" name="직선 연결선 12"/>
          <p:cNvCxnSpPr/>
          <p:nvPr/>
        </p:nvCxnSpPr>
        <p:spPr>
          <a:xfrm>
            <a:off x="776602" y="2151573"/>
            <a:ext cx="3450703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5</a:t>
            </a:fld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4323434" y="2552119"/>
            <a:ext cx="1518865" cy="163986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708325" y="2928039"/>
            <a:ext cx="4514850" cy="163986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직사각형 43"/>
          <p:cNvSpPr/>
          <p:nvPr/>
        </p:nvSpPr>
        <p:spPr>
          <a:xfrm>
            <a:off x="641271" y="3469283"/>
            <a:ext cx="513191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사이버폭력 예방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대응 가이드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사이버폭력 예방 및 대응 실무협의체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2022)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607403" y="4138588"/>
            <a:ext cx="32576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법률적 정의</a:t>
            </a:r>
            <a:endParaRPr lang="ko-KR" altLang="en-US" sz="9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50" name="직선 연결선 49"/>
          <p:cNvCxnSpPr/>
          <p:nvPr/>
        </p:nvCxnSpPr>
        <p:spPr>
          <a:xfrm>
            <a:off x="776602" y="4666175"/>
            <a:ext cx="30199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641271" y="6339271"/>
            <a:ext cx="473934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학교폭력예방 및 대책에 관한 </a:t>
            </a:r>
            <a:r>
              <a:rPr lang="ko-KR" altLang="en-US" sz="1100" spc="-4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법률 제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17668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호 제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 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en-US" altLang="ko-KR" sz="1100" spc="-4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1100" spc="-4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4585901" y="5058253"/>
            <a:ext cx="1518865" cy="163986"/>
            <a:chOff x="4059767" y="2650066"/>
            <a:chExt cx="2093383" cy="254001"/>
          </a:xfrm>
        </p:grpSpPr>
        <p:sp>
          <p:nvSpPr>
            <p:cNvPr id="59" name="직사각형 5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3942434" y="5422319"/>
            <a:ext cx="1987708" cy="163986"/>
            <a:chOff x="4059767" y="2650066"/>
            <a:chExt cx="2093383" cy="254001"/>
          </a:xfrm>
        </p:grpSpPr>
        <p:sp>
          <p:nvSpPr>
            <p:cNvPr id="62" name="직사각형 6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1800368" y="6163152"/>
            <a:ext cx="1750640" cy="163986"/>
            <a:chOff x="4059767" y="2650066"/>
            <a:chExt cx="2093383" cy="254001"/>
          </a:xfrm>
        </p:grpSpPr>
        <p:sp>
          <p:nvSpPr>
            <p:cNvPr id="65" name="직사각형 6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직사각형 5"/>
          <p:cNvSpPr/>
          <p:nvPr/>
        </p:nvSpPr>
        <p:spPr>
          <a:xfrm>
            <a:off x="607404" y="2297329"/>
            <a:ext cx="66520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사이버폭력이란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정보통신망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이용한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음란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폭력 정보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등에 의하여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신체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정신 또는 재산상의 피해를 수반하는 행위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말합니다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특히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학생을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대상으로 사이버폭력을 행한 경우에는 학교폭력에 해당합니다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607404" y="4811931"/>
            <a:ext cx="6760348" cy="1606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“사이버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따돌림”이란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인터넷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휴대전화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정보통신기기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이용하여 학생들이 특정 학생들을 대상으로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지속적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반복적으로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심리적 공격을 가하거나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특정 학생과 관련된 개인정보 또는 허위사실을 유포하여 상대방이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고통을 느끼도록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모든 행위를 말한다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310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개념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35205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32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유사개념</a:t>
            </a:r>
            <a:endParaRPr lang="ko-KR" altLang="en-US" sz="105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328240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모서리가 둥근 직사각형 22"/>
          <p:cNvSpPr/>
          <p:nvPr/>
        </p:nvSpPr>
        <p:spPr>
          <a:xfrm>
            <a:off x="626784" y="2590800"/>
            <a:ext cx="2675215" cy="3835400"/>
          </a:xfrm>
          <a:prstGeom prst="roundRect">
            <a:avLst>
              <a:gd name="adj" fmla="val 3353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3423606" y="2590800"/>
            <a:ext cx="2675215" cy="3835400"/>
          </a:xfrm>
          <a:prstGeom prst="roundRect">
            <a:avLst>
              <a:gd name="adj" fmla="val 3353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6220428" y="2590800"/>
            <a:ext cx="2675215" cy="3835400"/>
          </a:xfrm>
          <a:prstGeom prst="roundRect">
            <a:avLst>
              <a:gd name="adj" fmla="val 3353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9017251" y="2590800"/>
            <a:ext cx="2675215" cy="3835400"/>
          </a:xfrm>
          <a:prstGeom prst="roundRect">
            <a:avLst>
              <a:gd name="adj" fmla="val 3353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860888" y="2744705"/>
            <a:ext cx="2207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8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불링</a:t>
            </a:r>
            <a:endParaRPr lang="ko-KR" altLang="en-US" sz="1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57710" y="2744705"/>
            <a:ext cx="2207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괴롭힘</a:t>
            </a:r>
            <a:endParaRPr lang="ko-KR" altLang="en-US" sz="28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440422" y="2744705"/>
            <a:ext cx="2207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비행</a:t>
            </a:r>
            <a:endParaRPr lang="ko-KR" altLang="en-US" sz="28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9237244" y="2744705"/>
            <a:ext cx="2207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범죄</a:t>
            </a:r>
            <a:endParaRPr lang="ko-KR" altLang="en-US" sz="28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29981" y="3960952"/>
            <a:ext cx="22688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중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힘의 불균형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기초하여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반복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적이고 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의도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적으로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일어나는 폭력을 일컫는 용어</a:t>
            </a:r>
          </a:p>
        </p:txBody>
      </p:sp>
      <p:cxnSp>
        <p:nvCxnSpPr>
          <p:cNvPr id="36" name="직선 연결선 35"/>
          <p:cNvCxnSpPr/>
          <p:nvPr/>
        </p:nvCxnSpPr>
        <p:spPr>
          <a:xfrm>
            <a:off x="1525453" y="3433161"/>
            <a:ext cx="877873" cy="0"/>
          </a:xfrm>
          <a:prstGeom prst="line">
            <a:avLst/>
          </a:prstGeom>
          <a:ln w="41275" cap="rnd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4322275" y="3433161"/>
            <a:ext cx="877873" cy="0"/>
          </a:xfrm>
          <a:prstGeom prst="line">
            <a:avLst/>
          </a:prstGeom>
          <a:ln w="41275" cap="rnd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>
            <a:off x="7104986" y="3433161"/>
            <a:ext cx="877873" cy="0"/>
          </a:xfrm>
          <a:prstGeom prst="line">
            <a:avLst/>
          </a:prstGeom>
          <a:ln w="41275" cap="rnd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9901808" y="3433161"/>
            <a:ext cx="877873" cy="0"/>
          </a:xfrm>
          <a:prstGeom prst="line">
            <a:avLst/>
          </a:prstGeom>
          <a:ln w="41275" cap="rnd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40"/>
          <p:cNvSpPr/>
          <p:nvPr/>
        </p:nvSpPr>
        <p:spPr>
          <a:xfrm>
            <a:off x="3666314" y="3960952"/>
            <a:ext cx="22688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사이버불링을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국문으로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번역한 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개념으로 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사이버불링과</a:t>
            </a:r>
            <a:endParaRPr lang="en-US" altLang="ko-KR" sz="20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동의어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6409514" y="3960952"/>
            <a:ext cx="22688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발생하는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청소년의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비규범적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행동 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9207346" y="3960952"/>
            <a:ext cx="23525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상에서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이루어지는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비대면 범죄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전형적인 형태로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형법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법적</a:t>
            </a:r>
            <a:endParaRPr lang="en-US" altLang="ko-KR" sz="20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처벌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받게 되는 행위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6</a:t>
            </a:fld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695871" y="2657392"/>
            <a:ext cx="123908" cy="123908"/>
            <a:chOff x="712802" y="2644692"/>
            <a:chExt cx="168261" cy="168261"/>
          </a:xfrm>
        </p:grpSpPr>
        <p:cxnSp>
          <p:nvCxnSpPr>
            <p:cNvPr id="4" name="직선 연결선 3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그룹 36"/>
          <p:cNvGrpSpPr/>
          <p:nvPr/>
        </p:nvGrpSpPr>
        <p:grpSpPr>
          <a:xfrm>
            <a:off x="3502571" y="2657392"/>
            <a:ext cx="123908" cy="123908"/>
            <a:chOff x="712802" y="2644692"/>
            <a:chExt cx="168261" cy="168261"/>
          </a:xfrm>
        </p:grpSpPr>
        <p:cxnSp>
          <p:nvCxnSpPr>
            <p:cNvPr id="44" name="직선 연결선 43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그룹 46"/>
          <p:cNvGrpSpPr/>
          <p:nvPr/>
        </p:nvGrpSpPr>
        <p:grpSpPr>
          <a:xfrm>
            <a:off x="6302921" y="2657392"/>
            <a:ext cx="123908" cy="123908"/>
            <a:chOff x="712802" y="2644692"/>
            <a:chExt cx="168261" cy="168261"/>
          </a:xfrm>
        </p:grpSpPr>
        <p:cxnSp>
          <p:nvCxnSpPr>
            <p:cNvPr id="48" name="직선 연결선 47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그룹 49"/>
          <p:cNvGrpSpPr/>
          <p:nvPr/>
        </p:nvGrpSpPr>
        <p:grpSpPr>
          <a:xfrm>
            <a:off x="9109621" y="2657392"/>
            <a:ext cx="123908" cy="123908"/>
            <a:chOff x="712802" y="2644692"/>
            <a:chExt cx="168261" cy="168261"/>
          </a:xfrm>
        </p:grpSpPr>
        <p:cxnSp>
          <p:nvCxnSpPr>
            <p:cNvPr id="51" name="직선 연결선 50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그룹 52"/>
          <p:cNvGrpSpPr/>
          <p:nvPr/>
        </p:nvGrpSpPr>
        <p:grpSpPr>
          <a:xfrm flipH="1" flipV="1">
            <a:off x="3098801" y="6233843"/>
            <a:ext cx="123908" cy="123908"/>
            <a:chOff x="712802" y="2644692"/>
            <a:chExt cx="168261" cy="168261"/>
          </a:xfrm>
        </p:grpSpPr>
        <p:cxnSp>
          <p:nvCxnSpPr>
            <p:cNvPr id="54" name="직선 연결선 53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그룹 55"/>
          <p:cNvGrpSpPr/>
          <p:nvPr/>
        </p:nvGrpSpPr>
        <p:grpSpPr>
          <a:xfrm flipH="1" flipV="1">
            <a:off x="5905501" y="6233843"/>
            <a:ext cx="123908" cy="123908"/>
            <a:chOff x="712802" y="2644692"/>
            <a:chExt cx="168261" cy="168261"/>
          </a:xfrm>
        </p:grpSpPr>
        <p:cxnSp>
          <p:nvCxnSpPr>
            <p:cNvPr id="57" name="직선 연결선 56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그룹 58"/>
          <p:cNvGrpSpPr/>
          <p:nvPr/>
        </p:nvGrpSpPr>
        <p:grpSpPr>
          <a:xfrm flipH="1" flipV="1">
            <a:off x="8705851" y="6233843"/>
            <a:ext cx="123908" cy="123908"/>
            <a:chOff x="712802" y="2644692"/>
            <a:chExt cx="168261" cy="168261"/>
          </a:xfrm>
        </p:grpSpPr>
        <p:cxnSp>
          <p:nvCxnSpPr>
            <p:cNvPr id="60" name="직선 연결선 59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그룹 61"/>
          <p:cNvGrpSpPr/>
          <p:nvPr/>
        </p:nvGrpSpPr>
        <p:grpSpPr>
          <a:xfrm flipH="1" flipV="1">
            <a:off x="11512551" y="6233843"/>
            <a:ext cx="123908" cy="123908"/>
            <a:chOff x="712802" y="2644692"/>
            <a:chExt cx="168261" cy="168261"/>
          </a:xfrm>
        </p:grpSpPr>
        <p:cxnSp>
          <p:nvCxnSpPr>
            <p:cNvPr id="63" name="직선 연결선 62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2692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12666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익명성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30793" y="2256295"/>
            <a:ext cx="10641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그림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533" y="2813791"/>
            <a:ext cx="4423344" cy="3176251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7</a:t>
            </a:fld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70537" y="3104444"/>
            <a:ext cx="813558" cy="163986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2885181" y="3517650"/>
            <a:ext cx="1942192" cy="148188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2383741" y="4576168"/>
            <a:ext cx="1520993" cy="185301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5259895" y="4581007"/>
            <a:ext cx="2005877" cy="180462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671320" y="2888344"/>
            <a:ext cx="67368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공간에서는 자신을 숨길 수 있는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‘익명성‘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때문에 폭력에 대한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죄책감이 낮아져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폭력이 지속됨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타인의 시선을 의식하면 폭력이 억제되지만 익명의 상황에서는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탈억제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현상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나타나고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충동성이 높아져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폭력이 쉽게 발생함</a:t>
            </a:r>
          </a:p>
        </p:txBody>
      </p:sp>
    </p:spTree>
    <p:extLst>
      <p:ext uri="{BB962C8B-B14F-4D97-AF65-F5344CB8AC3E}">
        <p14:creationId xmlns:p14="http://schemas.microsoft.com/office/powerpoint/2010/main" val="298770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1627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비대면성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14197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070" y="2761413"/>
            <a:ext cx="4366758" cy="3640010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8</a:t>
            </a:fld>
            <a:endParaRPr lang="ko-KR" altLang="en-US"/>
          </a:p>
        </p:txBody>
      </p:sp>
      <p:grpSp>
        <p:nvGrpSpPr>
          <p:cNvPr id="11" name="그룹 10"/>
          <p:cNvGrpSpPr/>
          <p:nvPr/>
        </p:nvGrpSpPr>
        <p:grpSpPr>
          <a:xfrm>
            <a:off x="1115572" y="2862400"/>
            <a:ext cx="772495" cy="163986"/>
            <a:chOff x="4059767" y="2650066"/>
            <a:chExt cx="2093383" cy="254001"/>
          </a:xfrm>
        </p:grpSpPr>
        <p:sp>
          <p:nvSpPr>
            <p:cNvPr id="12" name="직사각형 1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1115572" y="3256067"/>
            <a:ext cx="2470061" cy="163986"/>
            <a:chOff x="4059767" y="2650066"/>
            <a:chExt cx="2093383" cy="254001"/>
          </a:xfrm>
        </p:grpSpPr>
        <p:sp>
          <p:nvSpPr>
            <p:cNvPr id="16" name="직사각형 1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4419230" y="2862400"/>
            <a:ext cx="3034840" cy="163986"/>
            <a:chOff x="4059767" y="2650066"/>
            <a:chExt cx="2093383" cy="254001"/>
          </a:xfrm>
        </p:grpSpPr>
        <p:sp>
          <p:nvSpPr>
            <p:cNvPr id="19" name="직사각형 1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2590922" y="4381260"/>
            <a:ext cx="2928930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47727" y="2666382"/>
            <a:ext cx="71516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비대면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사이버 공간에서는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상대의 반응이나 상태를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 즉시 확인할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수 없어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폭력의 강도가 심해지는 경향을 보임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비대면 상황에서는 표정을 통해 다른 사람의 감정을 읽는 것이 어려워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의사소통의 오해와 갈등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폭력으로 발전됨</a:t>
            </a:r>
          </a:p>
        </p:txBody>
      </p:sp>
    </p:spTree>
    <p:extLst>
      <p:ext uri="{BB962C8B-B14F-4D97-AF65-F5344CB8AC3E}">
        <p14:creationId xmlns:p14="http://schemas.microsoft.com/office/powerpoint/2010/main" val="139057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8889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빠른 피해 </a:t>
            </a:r>
            <a:r>
              <a:rPr lang="ko-KR" altLang="en-US" sz="32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확산성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64948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9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428915" y="4353815"/>
            <a:ext cx="2123101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2573038"/>
            <a:ext cx="5003972" cy="2105021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428" y="4517801"/>
            <a:ext cx="2075859" cy="1711859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8" y="2666382"/>
            <a:ext cx="60765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공간에서는 시공간을 초월하여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언제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어디에서든 사이버 폭력에 노출될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위험성이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높음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인터넷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SNS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 온라인 매체를 통해 폭력 내용이 불특정 다수에게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매우 빠르게 확산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되어 피해의 정도가 심각해질 수 있음</a:t>
            </a:r>
          </a:p>
          <a:p>
            <a:pPr>
              <a:buClr>
                <a:schemeClr val="accent6"/>
              </a:buClr>
              <a:buSzPct val="80000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9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3159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피해기록의</a:t>
            </a:r>
            <a:r>
              <a:rPr lang="ko-KR" altLang="en-US" sz="32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영구성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9194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10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2854819" y="4718747"/>
            <a:ext cx="2358531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47728" y="2666382"/>
            <a:ext cx="678716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인터넷과 스마트폰의 대중화로 사이버 공간에 접근 및 접속이 용이하여 사이버폭력이 쉽게 발생하며 더욱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집요하게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상대를 괴롭히게 됨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사이버공간의 자료는 무한 복사와 빠른 공유로 완전한 삭제가 어렵고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 기록이 영구적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으로 남아 피해가 지속될 가능성이 높아짐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097" y="1937462"/>
            <a:ext cx="2885143" cy="288514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263" y="3462307"/>
            <a:ext cx="1962217" cy="339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6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12666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연결성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1004873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11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4223289" y="3081441"/>
            <a:ext cx="1238398" cy="247408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모서리가 둥근 직사각형 3"/>
          <p:cNvSpPr/>
          <p:nvPr/>
        </p:nvSpPr>
        <p:spPr>
          <a:xfrm>
            <a:off x="4372275" y="3806003"/>
            <a:ext cx="7227058" cy="2617645"/>
          </a:xfrm>
          <a:prstGeom prst="roundRect">
            <a:avLst>
              <a:gd name="adj" fmla="val 6964"/>
            </a:avLst>
          </a:prstGeom>
          <a:noFill/>
          <a:ln w="25400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직사각형 37"/>
          <p:cNvSpPr/>
          <p:nvPr/>
        </p:nvSpPr>
        <p:spPr>
          <a:xfrm>
            <a:off x="4622298" y="4066064"/>
            <a:ext cx="6714068" cy="2152520"/>
          </a:xfrm>
          <a:prstGeom prst="roundRect">
            <a:avLst>
              <a:gd name="adj" fmla="val 696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5" name="그룹 54"/>
          <p:cNvGrpSpPr/>
          <p:nvPr/>
        </p:nvGrpSpPr>
        <p:grpSpPr>
          <a:xfrm>
            <a:off x="4902547" y="4591290"/>
            <a:ext cx="6176181" cy="1248225"/>
            <a:chOff x="4924492" y="4481565"/>
            <a:chExt cx="6176181" cy="1248225"/>
          </a:xfrm>
        </p:grpSpPr>
        <p:sp>
          <p:nvSpPr>
            <p:cNvPr id="42" name="모서리가 둥근 직사각형 41"/>
            <p:cNvSpPr/>
            <p:nvPr/>
          </p:nvSpPr>
          <p:spPr>
            <a:xfrm>
              <a:off x="4924492" y="4481565"/>
              <a:ext cx="2640114" cy="1248225"/>
            </a:xfrm>
            <a:prstGeom prst="roundRect">
              <a:avLst>
                <a:gd name="adj" fmla="val 696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8460559" y="4481565"/>
              <a:ext cx="2640114" cy="1248225"/>
            </a:xfrm>
            <a:prstGeom prst="roundRect">
              <a:avLst>
                <a:gd name="adj" fmla="val 6964"/>
              </a:avLst>
            </a:prstGeom>
            <a:solidFill>
              <a:srgbClr val="2E4F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5694013" y="4632023"/>
              <a:ext cx="114262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Poppins Light" panose="02000000000000000000" pitchFamily="2" charset="0"/>
                </a:rPr>
                <a:t>오프라인공간</a:t>
              </a:r>
              <a:endParaRPr lang="ko-KR" altLang="en-US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9321375" y="4632023"/>
              <a:ext cx="98296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spc="-30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Poppins Light" panose="02000000000000000000" pitchFamily="2" charset="0"/>
                </a:rPr>
                <a:t>온라인공간</a:t>
              </a:r>
              <a:endParaRPr lang="ko-KR" altLang="en-US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5212884" y="5101593"/>
              <a:ext cx="2063329" cy="394455"/>
            </a:xfrm>
            <a:prstGeom prst="roundRect">
              <a:avLst>
                <a:gd name="adj" fmla="val 19843"/>
              </a:avLst>
            </a:prstGeom>
            <a:solidFill>
              <a:srgbClr val="2E4F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모서리가 둥근 직사각형 47"/>
            <p:cNvSpPr/>
            <p:nvPr/>
          </p:nvSpPr>
          <p:spPr>
            <a:xfrm>
              <a:off x="8762534" y="5101593"/>
              <a:ext cx="2063329" cy="394455"/>
            </a:xfrm>
            <a:prstGeom prst="roundRect">
              <a:avLst>
                <a:gd name="adj" fmla="val 19843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5753326" y="5133673"/>
              <a:ext cx="102399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spc="-3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Poppins Light" panose="02000000000000000000" pitchFamily="2" charset="0"/>
                </a:rPr>
                <a:t>전통적 폭력</a:t>
              </a:r>
              <a:endParaRPr lang="ko-KR" altLang="en-US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endParaRP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9330460" y="5133673"/>
              <a:ext cx="102399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Poppins Light" panose="02000000000000000000" pitchFamily="2" charset="0"/>
                </a:rPr>
                <a:t>사이버 폭력</a:t>
              </a:r>
              <a:endParaRPr lang="ko-KR" altLang="en-US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47727" y="2537643"/>
            <a:ext cx="98864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온라인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 발생하는 사이버폭력과 오프라인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발생하는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전통적 폭력은 복합적으로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상호 연결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되어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 피해 가능성이 높아짐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6" name="직선 화살표 연결선 5"/>
          <p:cNvCxnSpPr/>
          <p:nvPr/>
        </p:nvCxnSpPr>
        <p:spPr>
          <a:xfrm>
            <a:off x="7542661" y="5159117"/>
            <a:ext cx="895953" cy="0"/>
          </a:xfrm>
          <a:prstGeom prst="straightConnector1">
            <a:avLst/>
          </a:prstGeom>
          <a:ln w="38100">
            <a:headEnd type="triangle" w="med" len="lg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38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33201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</a:t>
            </a:r>
            <a:r>
              <a:rPr lang="en-US" altLang="ko-KR" sz="32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32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피해자의 </a:t>
            </a:r>
            <a:r>
              <a:rPr lang="ko-KR" altLang="en-US" sz="32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중첩성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310460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12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673386" y="2781444"/>
            <a:ext cx="5601357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타원 8"/>
          <p:cNvSpPr/>
          <p:nvPr/>
        </p:nvSpPr>
        <p:spPr>
          <a:xfrm>
            <a:off x="2309228" y="4416841"/>
            <a:ext cx="1781154" cy="1781154"/>
          </a:xfrm>
          <a:prstGeom prst="ellipse">
            <a:avLst/>
          </a:prstGeom>
          <a:solidFill>
            <a:srgbClr val="52529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3008091" y="4416841"/>
            <a:ext cx="1781154" cy="1781154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7134747" y="4416841"/>
            <a:ext cx="1781154" cy="1781154"/>
          </a:xfrm>
          <a:prstGeom prst="ellipse">
            <a:avLst/>
          </a:prstGeom>
          <a:solidFill>
            <a:srgbClr val="52529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8460974" y="4416841"/>
            <a:ext cx="1781154" cy="1781154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033580" y="6381083"/>
            <a:ext cx="10230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 폭력</a:t>
            </a:r>
            <a:endParaRPr lang="ko-KR" altLang="en-US" sz="1400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8092699" y="6381083"/>
            <a:ext cx="11833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오프라인 폭력</a:t>
            </a:r>
            <a:endParaRPr lang="ko-KR" altLang="en-US" sz="1400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2335315" y="5119550"/>
            <a:ext cx="579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</a:t>
            </a:r>
            <a:endParaRPr lang="ko-KR" altLang="en-US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150311" y="5119550"/>
            <a:ext cx="579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</a:t>
            </a:r>
            <a:endParaRPr lang="ko-KR" altLang="en-US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618248" y="5119550"/>
            <a:ext cx="579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</a:t>
            </a:r>
            <a:endParaRPr lang="ko-KR" altLang="en-US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9233977" y="5119550"/>
            <a:ext cx="579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</a:t>
            </a:r>
            <a:endParaRPr lang="ko-KR" altLang="en-US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3255371" y="5014918"/>
            <a:ext cx="5597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4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가해</a:t>
            </a:r>
            <a:r>
              <a:rPr lang="en-US" altLang="ko-KR" sz="14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</a:t>
            </a:r>
          </a:p>
          <a:p>
            <a:pPr algn="ctr"/>
            <a:r>
              <a:rPr lang="ko-KR" altLang="en-US" sz="14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</a:t>
            </a:r>
            <a:endParaRPr lang="ko-KR" altLang="en-US" sz="14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8377704" y="5014918"/>
            <a:ext cx="5597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4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가해</a:t>
            </a:r>
            <a:r>
              <a:rPr lang="en-US" altLang="ko-KR" sz="14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</a:t>
            </a:r>
          </a:p>
          <a:p>
            <a:pPr algn="ctr"/>
            <a:r>
              <a:rPr lang="ko-KR" altLang="en-US" sz="14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</a:t>
            </a:r>
            <a:endParaRPr lang="ko-KR" altLang="en-US" sz="14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4" name="자유형 73"/>
          <p:cNvSpPr/>
          <p:nvPr/>
        </p:nvSpPr>
        <p:spPr>
          <a:xfrm>
            <a:off x="3008092" y="4484964"/>
            <a:ext cx="1082291" cy="1638504"/>
          </a:xfrm>
          <a:custGeom>
            <a:avLst/>
            <a:gdLst>
              <a:gd name="connsiteX0" fmla="*/ 541146 w 1082291"/>
              <a:gd name="connsiteY0" fmla="*/ 0 h 1638504"/>
              <a:gd name="connsiteX1" fmla="*/ 616216 w 1082291"/>
              <a:gd name="connsiteY1" fmla="*/ 36163 h 1638504"/>
              <a:gd name="connsiteX2" fmla="*/ 1082291 w 1082291"/>
              <a:gd name="connsiteY2" fmla="*/ 819252 h 1638504"/>
              <a:gd name="connsiteX3" fmla="*/ 616216 w 1082291"/>
              <a:gd name="connsiteY3" fmla="*/ 1602341 h 1638504"/>
              <a:gd name="connsiteX4" fmla="*/ 541146 w 1082291"/>
              <a:gd name="connsiteY4" fmla="*/ 1638504 h 1638504"/>
              <a:gd name="connsiteX5" fmla="*/ 466075 w 1082291"/>
              <a:gd name="connsiteY5" fmla="*/ 1602341 h 1638504"/>
              <a:gd name="connsiteX6" fmla="*/ 0 w 1082291"/>
              <a:gd name="connsiteY6" fmla="*/ 819252 h 1638504"/>
              <a:gd name="connsiteX7" fmla="*/ 466075 w 1082291"/>
              <a:gd name="connsiteY7" fmla="*/ 36163 h 1638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2291" h="1638504">
                <a:moveTo>
                  <a:pt x="541146" y="0"/>
                </a:moveTo>
                <a:lnTo>
                  <a:pt x="616216" y="36163"/>
                </a:lnTo>
                <a:cubicBezTo>
                  <a:pt x="893831" y="186973"/>
                  <a:pt x="1082291" y="481104"/>
                  <a:pt x="1082291" y="819252"/>
                </a:cubicBezTo>
                <a:cubicBezTo>
                  <a:pt x="1082291" y="1157401"/>
                  <a:pt x="893831" y="1451531"/>
                  <a:pt x="616216" y="1602341"/>
                </a:cubicBezTo>
                <a:lnTo>
                  <a:pt x="541146" y="1638504"/>
                </a:lnTo>
                <a:lnTo>
                  <a:pt x="466075" y="1602341"/>
                </a:lnTo>
                <a:cubicBezTo>
                  <a:pt x="188460" y="1451531"/>
                  <a:pt x="0" y="1157401"/>
                  <a:pt x="0" y="819252"/>
                </a:cubicBezTo>
                <a:cubicBezTo>
                  <a:pt x="0" y="481104"/>
                  <a:pt x="188460" y="186973"/>
                  <a:pt x="466075" y="36163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자유형 74"/>
          <p:cNvSpPr/>
          <p:nvPr/>
        </p:nvSpPr>
        <p:spPr>
          <a:xfrm>
            <a:off x="8460975" y="4714941"/>
            <a:ext cx="454927" cy="1178550"/>
          </a:xfrm>
          <a:custGeom>
            <a:avLst/>
            <a:gdLst>
              <a:gd name="connsiteX0" fmla="*/ 227464 w 454927"/>
              <a:gd name="connsiteY0" fmla="*/ 0 h 1178550"/>
              <a:gd name="connsiteX1" fmla="*/ 302830 w 454927"/>
              <a:gd name="connsiteY1" fmla="*/ 91345 h 1178550"/>
              <a:gd name="connsiteX2" fmla="*/ 454927 w 454927"/>
              <a:gd name="connsiteY2" fmla="*/ 589275 h 1178550"/>
              <a:gd name="connsiteX3" fmla="*/ 302830 w 454927"/>
              <a:gd name="connsiteY3" fmla="*/ 1087205 h 1178550"/>
              <a:gd name="connsiteX4" fmla="*/ 227464 w 454927"/>
              <a:gd name="connsiteY4" fmla="*/ 1178550 h 1178550"/>
              <a:gd name="connsiteX5" fmla="*/ 152097 w 454927"/>
              <a:gd name="connsiteY5" fmla="*/ 1087205 h 1178550"/>
              <a:gd name="connsiteX6" fmla="*/ 0 w 454927"/>
              <a:gd name="connsiteY6" fmla="*/ 589275 h 1178550"/>
              <a:gd name="connsiteX7" fmla="*/ 152097 w 454927"/>
              <a:gd name="connsiteY7" fmla="*/ 91345 h 117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4927" h="1178550">
                <a:moveTo>
                  <a:pt x="227464" y="0"/>
                </a:moveTo>
                <a:lnTo>
                  <a:pt x="302830" y="91345"/>
                </a:lnTo>
                <a:cubicBezTo>
                  <a:pt x="398856" y="233482"/>
                  <a:pt x="454927" y="404831"/>
                  <a:pt x="454927" y="589275"/>
                </a:cubicBezTo>
                <a:cubicBezTo>
                  <a:pt x="454927" y="773720"/>
                  <a:pt x="398856" y="945068"/>
                  <a:pt x="302830" y="1087205"/>
                </a:cubicBezTo>
                <a:lnTo>
                  <a:pt x="227464" y="1178550"/>
                </a:lnTo>
                <a:lnTo>
                  <a:pt x="152097" y="1087205"/>
                </a:lnTo>
                <a:cubicBezTo>
                  <a:pt x="56071" y="945068"/>
                  <a:pt x="0" y="773720"/>
                  <a:pt x="0" y="589275"/>
                </a:cubicBezTo>
                <a:cubicBezTo>
                  <a:pt x="0" y="404831"/>
                  <a:pt x="56071" y="233482"/>
                  <a:pt x="152097" y="91345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/>
          <p:cNvSpPr/>
          <p:nvPr/>
        </p:nvSpPr>
        <p:spPr>
          <a:xfrm>
            <a:off x="747727" y="2509452"/>
            <a:ext cx="103557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오프라인 폭력에 비해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가해 및 피해자 중복 비율이 높음</a:t>
            </a:r>
            <a:endParaRPr lang="en-US" altLang="ko-KR" sz="24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힘의 불균형으로 대응하기 어려운 오프라인폭력과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달리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사이버폭력은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학생이 익명성을 이용하여 가해학생에게 보복할 가능성이 큼</a:t>
            </a:r>
          </a:p>
        </p:txBody>
      </p:sp>
    </p:spTree>
    <p:extLst>
      <p:ext uri="{BB962C8B-B14F-4D97-AF65-F5344CB8AC3E}">
        <p14:creationId xmlns:p14="http://schemas.microsoft.com/office/powerpoint/2010/main" val="78180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실태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71060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전체 학교폭력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피해응답율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중에서 사이버폭력의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피해율은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10%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내외</a:t>
            </a:r>
          </a:p>
        </p:txBody>
      </p:sp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9" name="차트 8">
                <a:extLst>
                  <a:ext uri="{FF2B5EF4-FFF2-40B4-BE49-F238E27FC236}">
                    <a16:creationId xmlns:a16="http://schemas.microsoft.com/office/drawing/2014/main" id="{C544D528-7FB1-447B-8256-B12AB8C5492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587854522"/>
                  </p:ext>
                </p:extLst>
              </p:nvPr>
            </p:nvGraphicFramePr>
            <p:xfrm>
              <a:off x="578528" y="3518116"/>
              <a:ext cx="11021953" cy="2945922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9" name="차트 8">
                <a:extLst>
                  <a:ext uri="{FF2B5EF4-FFF2-40B4-BE49-F238E27FC236}">
                    <a16:creationId xmlns="" xmlns:a16="http://schemas.microsoft.com/office/drawing/2014/main" id="{C544D528-7FB1-447B-8256-B12AB8C5492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8528" y="3518116"/>
                <a:ext cx="11021953" cy="2945922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직사각형 9"/>
          <p:cNvSpPr/>
          <p:nvPr/>
        </p:nvSpPr>
        <p:spPr>
          <a:xfrm>
            <a:off x="640521" y="5592545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42</a:t>
            </a:r>
            <a:r>
              <a:rPr lang="en-US" altLang="ko-KR" sz="20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173776" y="5592545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15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770102" y="5592545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12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133953" y="5592545"/>
            <a:ext cx="649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8133953" y="4437921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10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9846516" y="3779243"/>
            <a:ext cx="649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9838766" y="5592545"/>
            <a:ext cx="649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5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0766157" y="5592545"/>
            <a:ext cx="649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4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198603" y="2336800"/>
            <a:ext cx="286719" cy="11939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8598976" y="2687390"/>
            <a:ext cx="286719" cy="843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8999349" y="1860550"/>
            <a:ext cx="286719" cy="167018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9399721" y="2117641"/>
            <a:ext cx="286719" cy="14130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7993950" y="1912066"/>
            <a:ext cx="696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10</a:t>
            </a:r>
            <a:r>
              <a:rPr lang="en-US" altLang="ko-KR" sz="1200" spc="-100" dirty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.8%</a:t>
            </a:r>
            <a:endParaRPr lang="ko-KR" altLang="en-US" sz="1200" spc="-100" dirty="0">
              <a:ln>
                <a:solidFill>
                  <a:schemeClr val="accent6">
                    <a:lumMod val="60000"/>
                    <a:lumOff val="40000"/>
                    <a:alpha val="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8433168" y="2326309"/>
            <a:ext cx="5661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8</a:t>
            </a:r>
            <a:r>
              <a:rPr lang="en-US" altLang="ko-KR" sz="1200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.9%</a:t>
            </a:r>
            <a:endParaRPr lang="ko-KR" altLang="en-US" sz="1200" spc="-100" dirty="0">
              <a:ln>
                <a:solidFill>
                  <a:schemeClr val="accent6">
                    <a:lumMod val="60000"/>
                    <a:lumOff val="40000"/>
                    <a:alpha val="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8794696" y="1447712"/>
            <a:ext cx="696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12</a:t>
            </a:r>
            <a:r>
              <a:rPr lang="en-US" altLang="ko-KR" sz="1200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.3%</a:t>
            </a:r>
            <a:endParaRPr lang="ko-KR" altLang="en-US" sz="1200" spc="-100" dirty="0">
              <a:ln>
                <a:solidFill>
                  <a:schemeClr val="accent6">
                    <a:lumMod val="60000"/>
                    <a:lumOff val="40000"/>
                    <a:alpha val="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9280335" y="1714412"/>
            <a:ext cx="5661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9</a:t>
            </a:r>
            <a:r>
              <a:rPr lang="en-US" altLang="ko-KR" sz="12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.8%</a:t>
            </a:r>
            <a:endParaRPr lang="ko-KR" altLang="en-US" sz="12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0" name="직사각형 39"/>
          <p:cNvSpPr/>
          <p:nvPr/>
        </p:nvSpPr>
        <p:spPr>
          <a:xfrm rot="16200000">
            <a:off x="8057269" y="307996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2018</a:t>
            </a:r>
            <a:endParaRPr lang="ko-KR" altLang="en-US" sz="1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1" name="직사각형 40"/>
          <p:cNvSpPr/>
          <p:nvPr/>
        </p:nvSpPr>
        <p:spPr>
          <a:xfrm rot="16200000">
            <a:off x="8459435" y="307996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2019</a:t>
            </a:r>
            <a:endParaRPr lang="ko-KR" altLang="en-US" sz="1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2" name="직사각형 41"/>
          <p:cNvSpPr/>
          <p:nvPr/>
        </p:nvSpPr>
        <p:spPr>
          <a:xfrm rot="16200000">
            <a:off x="8861603" y="307996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2020</a:t>
            </a:r>
            <a:endParaRPr lang="ko-KR" altLang="en-US" sz="1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3" name="직사각형 42"/>
          <p:cNvSpPr/>
          <p:nvPr/>
        </p:nvSpPr>
        <p:spPr>
          <a:xfrm rot="16200000">
            <a:off x="9263769" y="307996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2021</a:t>
            </a:r>
            <a:endParaRPr lang="ko-KR" altLang="en-US" sz="1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13</a:t>
            </a:fld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578006" y="2445166"/>
            <a:ext cx="252665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2018-2021 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교육부 학교폭력 실태조사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ko-KR" altLang="en-US" sz="11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40521" y="2824187"/>
            <a:ext cx="369203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출처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교육부 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2021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차 학교폭력 실태조사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대상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전국 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17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개 시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·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도 초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4~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고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 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재학생 전체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약 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387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만 명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조사기간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2021.04.05.~04.30.</a:t>
            </a:r>
          </a:p>
        </p:txBody>
      </p:sp>
    </p:spTree>
    <p:extLst>
      <p:ext uri="{BB962C8B-B14F-4D97-AF65-F5344CB8AC3E}">
        <p14:creationId xmlns:p14="http://schemas.microsoft.com/office/powerpoint/2010/main" val="287890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6671733" y="2336910"/>
            <a:ext cx="4682067" cy="2726159"/>
          </a:xfrm>
          <a:prstGeom prst="roundRect">
            <a:avLst>
              <a:gd name="adj" fmla="val 4531"/>
            </a:avLst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01526" y="378139"/>
            <a:ext cx="48590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2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실태</a:t>
            </a:r>
            <a:endParaRPr lang="ko-KR" altLang="en-US" sz="1600" spc="-2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048934" y="1645521"/>
            <a:ext cx="83142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교육부와 </a:t>
            </a:r>
            <a:r>
              <a:rPr lang="ko-KR" altLang="en-US" sz="2000" spc="-100" dirty="0" err="1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푸른나무재단의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피해율 보고가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점차 유사한 패턴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보임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14</a:t>
            </a:fld>
            <a:endParaRPr lang="ko-KR" altLang="en-US"/>
          </a:p>
        </p:txBody>
      </p:sp>
      <p:graphicFrame>
        <p:nvGraphicFramePr>
          <p:cNvPr id="29" name="내용 개체 틀 6">
            <a:extLst>
              <a:ext uri="{FF2B5EF4-FFF2-40B4-BE49-F238E27FC236}">
                <a16:creationId xmlns="" xmlns:a16="http://schemas.microsoft.com/office/drawing/2014/main" id="{C746FFF6-D847-46E6-A9AB-EA5903DE7A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6200595"/>
              </p:ext>
            </p:extLst>
          </p:nvPr>
        </p:nvGraphicFramePr>
        <p:xfrm>
          <a:off x="838200" y="2412121"/>
          <a:ext cx="10515600" cy="4268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모서리가 둥근 직사각형 2"/>
          <p:cNvSpPr/>
          <p:nvPr/>
        </p:nvSpPr>
        <p:spPr>
          <a:xfrm>
            <a:off x="5638799" y="635405"/>
            <a:ext cx="1769534" cy="408623"/>
          </a:xfrm>
          <a:prstGeom prst="roundRect">
            <a:avLst/>
          </a:prstGeom>
          <a:solidFill>
            <a:srgbClr val="52529A"/>
          </a:solidFill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24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피해율 추이</a:t>
            </a:r>
            <a:endParaRPr lang="ko-KR" altLang="en-US" sz="24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3073400" y="2120841"/>
            <a:ext cx="6358467" cy="0"/>
          </a:xfrm>
          <a:prstGeom prst="line">
            <a:avLst/>
          </a:prstGeom>
          <a:ln w="28575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33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차트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5139212"/>
              </p:ext>
            </p:extLst>
          </p:nvPr>
        </p:nvGraphicFramePr>
        <p:xfrm>
          <a:off x="838200" y="2595984"/>
          <a:ext cx="10668000" cy="3959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15</a:t>
            </a:fld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157B6F-8C4E-47FE-8359-91F44583265E}"/>
              </a:ext>
            </a:extLst>
          </p:cNvPr>
          <p:cNvSpPr txBox="1"/>
          <p:nvPr/>
        </p:nvSpPr>
        <p:spPr>
          <a:xfrm>
            <a:off x="7657454" y="6403135"/>
            <a:ext cx="436048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 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2021 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실태조사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한국지능정보사회진흥원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2022)</a:t>
            </a:r>
            <a:endParaRPr lang="ko-KR" altLang="en-US" sz="11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1526" y="378139"/>
            <a:ext cx="48590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2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실태</a:t>
            </a:r>
            <a:endParaRPr lang="ko-KR" altLang="en-US" sz="1600" spc="-2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451105" y="635406"/>
            <a:ext cx="3540496" cy="408623"/>
          </a:xfrm>
          <a:prstGeom prst="roundRect">
            <a:avLst/>
          </a:prstGeom>
          <a:solidFill>
            <a:srgbClr val="52529A"/>
          </a:solidFill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24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피해와 가해의 유형별 비율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05934" y="1645521"/>
            <a:ext cx="106002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</a:t>
            </a:r>
            <a:r>
              <a:rPr lang="en-US" altLang="ko-KR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 유형 </a:t>
            </a:r>
            <a:r>
              <a:rPr lang="ko-KR" altLang="en-US" sz="2000" spc="-100" dirty="0" err="1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경험율은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언어폭력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의 비율이 가장 높고</a:t>
            </a:r>
            <a:r>
              <a:rPr lang="en-US" altLang="ko-KR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다음으로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명예훼손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의 비율이 높음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2057400" y="2129308"/>
            <a:ext cx="8390467" cy="0"/>
          </a:xfrm>
          <a:prstGeom prst="line">
            <a:avLst/>
          </a:prstGeom>
          <a:ln w="28575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모서리가 둥근 직사각형 15"/>
          <p:cNvSpPr/>
          <p:nvPr/>
        </p:nvSpPr>
        <p:spPr>
          <a:xfrm>
            <a:off x="1193800" y="2480727"/>
            <a:ext cx="2582333" cy="3666073"/>
          </a:xfrm>
          <a:prstGeom prst="roundRect">
            <a:avLst>
              <a:gd name="adj" fmla="val 3782"/>
            </a:avLst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58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모서리가 둥근 직사각형 15"/>
          <p:cNvSpPr/>
          <p:nvPr/>
        </p:nvSpPr>
        <p:spPr>
          <a:xfrm>
            <a:off x="1117599" y="2480727"/>
            <a:ext cx="3437468" cy="3666073"/>
          </a:xfrm>
          <a:prstGeom prst="roundRect">
            <a:avLst>
              <a:gd name="adj" fmla="val 3782"/>
            </a:avLst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157B6F-8C4E-47FE-8359-91F44583265E}"/>
              </a:ext>
            </a:extLst>
          </p:cNvPr>
          <p:cNvSpPr txBox="1"/>
          <p:nvPr/>
        </p:nvSpPr>
        <p:spPr>
          <a:xfrm>
            <a:off x="7657454" y="6403135"/>
            <a:ext cx="436048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 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2021 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실태조사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한국지능정보사회진흥원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2022)</a:t>
            </a:r>
            <a:endParaRPr lang="ko-KR" altLang="en-US" sz="11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1526" y="378139"/>
            <a:ext cx="48590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2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실태</a:t>
            </a:r>
            <a:endParaRPr lang="ko-KR" altLang="en-US" sz="1600" spc="-2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451105" y="635406"/>
            <a:ext cx="3244162" cy="408623"/>
          </a:xfrm>
          <a:prstGeom prst="roundRect">
            <a:avLst/>
          </a:prstGeom>
          <a:solidFill>
            <a:srgbClr val="52529A"/>
          </a:solidFill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24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목격 후 대응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05934" y="1645521"/>
            <a:ext cx="106002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 err="1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학교급별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모두 </a:t>
            </a:r>
            <a:r>
              <a:rPr lang="ko-KR" altLang="en-US" sz="2000" spc="-100" dirty="0" err="1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피해당한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사람을 위로함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의 비율이  높고</a:t>
            </a:r>
            <a:r>
              <a:rPr lang="en-US" altLang="ko-KR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다음으로 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주변에 도움을 요청함 비율이 높음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1507067" y="2129308"/>
            <a:ext cx="9491133" cy="0"/>
          </a:xfrm>
          <a:prstGeom prst="line">
            <a:avLst/>
          </a:prstGeom>
          <a:ln w="28575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차트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7840727"/>
              </p:ext>
            </p:extLst>
          </p:nvPr>
        </p:nvGraphicFramePr>
        <p:xfrm>
          <a:off x="719667" y="2612602"/>
          <a:ext cx="10727265" cy="37234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4162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모서리가 둥근 직사각형 15"/>
          <p:cNvSpPr/>
          <p:nvPr/>
        </p:nvSpPr>
        <p:spPr>
          <a:xfrm>
            <a:off x="1227667" y="2396912"/>
            <a:ext cx="3454400" cy="3843025"/>
          </a:xfrm>
          <a:prstGeom prst="roundRect">
            <a:avLst>
              <a:gd name="adj" fmla="val 3782"/>
            </a:avLst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17</a:t>
            </a:fld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157B6F-8C4E-47FE-8359-91F44583265E}"/>
              </a:ext>
            </a:extLst>
          </p:cNvPr>
          <p:cNvSpPr txBox="1"/>
          <p:nvPr/>
        </p:nvSpPr>
        <p:spPr>
          <a:xfrm>
            <a:off x="7657454" y="6403135"/>
            <a:ext cx="436048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 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2021 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실태조사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한국지능정보사회진흥원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2022)</a:t>
            </a:r>
            <a:endParaRPr lang="ko-KR" altLang="en-US" sz="11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1526" y="378139"/>
            <a:ext cx="48590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2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실태</a:t>
            </a:r>
            <a:endParaRPr lang="ko-KR" altLang="en-US" sz="1600" spc="-2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451105" y="635406"/>
            <a:ext cx="2939362" cy="408623"/>
          </a:xfrm>
          <a:prstGeom prst="roundRect">
            <a:avLst/>
          </a:prstGeom>
          <a:solidFill>
            <a:srgbClr val="52529A"/>
          </a:solidFill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24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가해 이유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05934" y="1645521"/>
            <a:ext cx="106002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모든 </a:t>
            </a:r>
            <a:r>
              <a:rPr lang="ko-KR" altLang="en-US" sz="2000" spc="-100" dirty="0" err="1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학교급에서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피해에 대한 보복으로 가해를 한 경우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 가장 많음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2946400" y="2129308"/>
            <a:ext cx="6553200" cy="0"/>
          </a:xfrm>
          <a:prstGeom prst="line">
            <a:avLst/>
          </a:prstGeom>
          <a:ln w="28575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차트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8453576"/>
              </p:ext>
            </p:extLst>
          </p:nvPr>
        </p:nvGraphicFramePr>
        <p:xfrm>
          <a:off x="838200" y="2396912"/>
          <a:ext cx="10845800" cy="3853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4333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모서리가 둥근 직사각형 15"/>
          <p:cNvSpPr/>
          <p:nvPr/>
        </p:nvSpPr>
        <p:spPr>
          <a:xfrm>
            <a:off x="905934" y="2413847"/>
            <a:ext cx="1811866" cy="3504358"/>
          </a:xfrm>
          <a:prstGeom prst="roundRect">
            <a:avLst>
              <a:gd name="adj" fmla="val 3782"/>
            </a:avLst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18</a:t>
            </a:fld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157B6F-8C4E-47FE-8359-91F44583265E}"/>
              </a:ext>
            </a:extLst>
          </p:cNvPr>
          <p:cNvSpPr txBox="1"/>
          <p:nvPr/>
        </p:nvSpPr>
        <p:spPr>
          <a:xfrm>
            <a:off x="7657454" y="6403135"/>
            <a:ext cx="436048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 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2021 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실태조사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한국지능정보사회진흥원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2022)</a:t>
            </a:r>
            <a:endParaRPr lang="ko-KR" altLang="en-US" sz="11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1526" y="378139"/>
            <a:ext cx="48590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2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실태</a:t>
            </a:r>
            <a:endParaRPr lang="ko-KR" altLang="en-US" sz="1600" spc="-2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451104" y="635406"/>
            <a:ext cx="3159495" cy="408623"/>
          </a:xfrm>
          <a:prstGeom prst="roundRect">
            <a:avLst/>
          </a:prstGeom>
          <a:solidFill>
            <a:srgbClr val="52529A"/>
          </a:solidFill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24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피해 후 대응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05934" y="1645521"/>
            <a:ext cx="106002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 후 기술적 대응과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적극적 대응 못지 않게 </a:t>
            </a:r>
            <a:r>
              <a:rPr lang="ko-KR" altLang="en-US" sz="2000" spc="-100" dirty="0" err="1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무대응도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큰 비율을 차지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2946400" y="2129308"/>
            <a:ext cx="6553200" cy="0"/>
          </a:xfrm>
          <a:prstGeom prst="line">
            <a:avLst/>
          </a:prstGeom>
          <a:ln w="28575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차트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2847111"/>
              </p:ext>
            </p:extLst>
          </p:nvPr>
        </p:nvGraphicFramePr>
        <p:xfrm>
          <a:off x="508000" y="2547703"/>
          <a:ext cx="11269133" cy="37199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모서리가 둥근 직사각형 11"/>
          <p:cNvSpPr/>
          <p:nvPr/>
        </p:nvSpPr>
        <p:spPr>
          <a:xfrm>
            <a:off x="6316132" y="2413847"/>
            <a:ext cx="1769533" cy="3504358"/>
          </a:xfrm>
          <a:prstGeom prst="roundRect">
            <a:avLst>
              <a:gd name="adj" fmla="val 3782"/>
            </a:avLst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96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799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명예훼손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64036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19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1151604" y="4818782"/>
            <a:ext cx="1698688" cy="226032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3171314" y="5602154"/>
            <a:ext cx="1730200" cy="172570"/>
            <a:chOff x="4059767" y="2650066"/>
            <a:chExt cx="2093383" cy="254001"/>
          </a:xfrm>
        </p:grpSpPr>
        <p:sp>
          <p:nvSpPr>
            <p:cNvPr id="27" name="직사각형 2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직사각형 5"/>
          <p:cNvSpPr/>
          <p:nvPr/>
        </p:nvSpPr>
        <p:spPr>
          <a:xfrm>
            <a:off x="1151604" y="3355089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사이버폭력 예방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대응 가이드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사이버폭력 예방 및 대응 실무협의체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</a:t>
            </a:r>
            <a:r>
              <a:rPr lang="en-US" altLang="ko-KR" sz="11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11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732160" y="3645063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익명으로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댓글을 달아 피해학생에 대한 헛소문을 퍼뜨림 </a:t>
            </a:r>
            <a:endParaRPr lang="ko-KR" altLang="en-US" sz="14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78289" y="3709605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052" y="2099077"/>
            <a:ext cx="3177630" cy="3769080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36536" y="2583866"/>
            <a:ext cx="737478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3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 상대를 비하할 목적으로 사실 또는 거짓을 말하여 </a:t>
            </a:r>
            <a:r>
              <a:rPr lang="ko-KR" altLang="en-US" sz="2400" spc="-3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상대방의 </a:t>
            </a:r>
            <a:r>
              <a:rPr lang="ko-KR" altLang="en-US" sz="2400" spc="-3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명예를 떨어뜨리거나 인격을 침해하는 </a:t>
            </a:r>
            <a:r>
              <a:rPr lang="ko-KR" altLang="en-US" sz="2400" spc="-3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행위</a:t>
            </a:r>
            <a:endParaRPr lang="en-US" altLang="ko-KR" sz="2400" spc="-3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불특정 다수에게 정보가 유포될 수 있기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때문에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    피해가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광범위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하고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심각성이 큼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거짓 정보 등으로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익명으로 댓글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달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경우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명예훼손의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가능성이 커짐</a:t>
            </a:r>
          </a:p>
        </p:txBody>
      </p:sp>
    </p:spTree>
    <p:extLst>
      <p:ext uri="{BB962C8B-B14F-4D97-AF65-F5344CB8AC3E}">
        <p14:creationId xmlns:p14="http://schemas.microsoft.com/office/powerpoint/2010/main" val="176321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799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언어폭력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6" y="2239361"/>
            <a:ext cx="255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20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325142" y="4707771"/>
            <a:ext cx="1237125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838837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문자나 </a:t>
            </a:r>
            <a:r>
              <a:rPr lang="en-US" altLang="ko-KR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메시지를 통해 피해학생에게 욕설을 함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903379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604" y="2483047"/>
            <a:ext cx="3609951" cy="3500196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19392" y="2674590"/>
            <a:ext cx="73633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문자나 사진 및 동영상 등으로 이루어지는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게시판 </a:t>
            </a:r>
            <a:r>
              <a:rPr lang="ko-KR" altLang="en-US" sz="2400" spc="-100" dirty="0" err="1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비방글</a:t>
            </a:r>
            <a:r>
              <a:rPr lang="en-US" altLang="ko-KR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악성 </a:t>
            </a:r>
            <a:r>
              <a:rPr lang="ko-KR" altLang="en-US" sz="2400" spc="-100" dirty="0" err="1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댓글</a:t>
            </a:r>
            <a:r>
              <a:rPr lang="en-US" altLang="ko-KR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욕설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등으로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모욕 혹은 사이버 명예훼손 등으로 확대될 수 있음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탈억제성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으로 인해 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 및 모욕이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더욱 쉽게 발생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가해학생과 피해학생을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구분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하기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어려움</a:t>
            </a:r>
          </a:p>
        </p:txBody>
      </p:sp>
    </p:spTree>
    <p:extLst>
      <p:ext uri="{BB962C8B-B14F-4D97-AF65-F5344CB8AC3E}">
        <p14:creationId xmlns:p14="http://schemas.microsoft.com/office/powerpoint/2010/main" val="168662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6335107" y="5523750"/>
            <a:ext cx="767649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5540535" y="2559384"/>
            <a:ext cx="1642877" cy="163986"/>
            <a:chOff x="4059767" y="2650066"/>
            <a:chExt cx="2093383" cy="254001"/>
          </a:xfrm>
        </p:grpSpPr>
        <p:sp>
          <p:nvSpPr>
            <p:cNvPr id="26" name="직사각형 2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3175914" y="2953829"/>
            <a:ext cx="1642877" cy="163986"/>
            <a:chOff x="4059767" y="2650066"/>
            <a:chExt cx="2093383" cy="254001"/>
          </a:xfrm>
        </p:grpSpPr>
        <p:sp>
          <p:nvSpPr>
            <p:cNvPr id="37" name="직사각형 3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1327851" y="4410242"/>
            <a:ext cx="1642877" cy="163986"/>
            <a:chOff x="4059767" y="2650066"/>
            <a:chExt cx="2093383" cy="254001"/>
          </a:xfrm>
        </p:grpSpPr>
        <p:sp>
          <p:nvSpPr>
            <p:cNvPr id="46" name="직사각형 4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3866420" y="4410242"/>
            <a:ext cx="2523989" cy="163986"/>
            <a:chOff x="4059767" y="2650066"/>
            <a:chExt cx="2093383" cy="254001"/>
          </a:xfrm>
        </p:grpSpPr>
        <p:sp>
          <p:nvSpPr>
            <p:cNvPr id="50" name="직사각형 4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2651448" y="5891171"/>
            <a:ext cx="2020279" cy="225206"/>
            <a:chOff x="4059767" y="2650066"/>
            <a:chExt cx="2093383" cy="254001"/>
          </a:xfrm>
        </p:grpSpPr>
        <p:sp>
          <p:nvSpPr>
            <p:cNvPr id="53" name="직사각형 52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876873" y="2332984"/>
            <a:ext cx="684823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 상대방의 동의 없이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개인의 사생활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 관련되거나 각종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유해성 </a:t>
            </a:r>
            <a:r>
              <a:rPr lang="ko-KR" altLang="en-US" sz="2400" spc="-100" dirty="0" err="1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사진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나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영상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전송 및 유포하여 괴롭히는 행위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소수의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대해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수많은 익명의 가해자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구도를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형성함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청소년 사이에서는 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영상 유포가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마치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장난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처럼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생각되거나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일종의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하위문화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로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자리 잡는 경향이 있음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8889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영상 유포</a:t>
            </a:r>
            <a:endParaRPr lang="en-US" altLang="ko-KR" sz="32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605073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21</a:t>
            </a:fld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1252309" y="3520515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성적 불쾌감을 주는 사진이나 영상인 경우 사이버 성폭력이 될 수 있음</a:t>
            </a:r>
            <a:endParaRPr lang="ko-KR" altLang="en-US" sz="16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437" y="2868094"/>
            <a:ext cx="3164744" cy="324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76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438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32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스토킹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1817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22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2551782" y="2891253"/>
            <a:ext cx="1218001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516555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피해학생에게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관심이 있다며 일방적으로 메시지를 보내고 만남을 요구함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58109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125538" y="4754771"/>
            <a:ext cx="1803929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7076733" y="4393716"/>
            <a:ext cx="657568" cy="163986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3391175" y="5474063"/>
            <a:ext cx="2385208" cy="163986"/>
            <a:chOff x="4059767" y="2650066"/>
            <a:chExt cx="2093383" cy="254001"/>
          </a:xfrm>
        </p:grpSpPr>
        <p:sp>
          <p:nvSpPr>
            <p:cNvPr id="44" name="직사각형 4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4313766" y="2891253"/>
            <a:ext cx="823383" cy="163986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604" y="2760133"/>
            <a:ext cx="3283720" cy="3213739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7" y="2666382"/>
            <a:ext cx="736636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원치 않음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반복적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으로 이메일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문자 등을 보내거나 특정인의 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방문 및 게시물을 남기는 행위 </a:t>
            </a:r>
            <a:b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문자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이메일 등을 통해 발생하는 경우가 많아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실태  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파악이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어려움</a:t>
            </a:r>
            <a:endParaRPr lang="en-US" altLang="ko-KR" sz="2400" spc="-100" dirty="0" smtClean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영향이 피해학생의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가족을 포함한 주변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까지 미칠 확률이 큼</a:t>
            </a:r>
          </a:p>
        </p:txBody>
      </p:sp>
    </p:spTree>
    <p:extLst>
      <p:ext uri="{BB962C8B-B14F-4D97-AF65-F5344CB8AC3E}">
        <p14:creationId xmlns:p14="http://schemas.microsoft.com/office/powerpoint/2010/main" val="405853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438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따돌림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1817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23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2929466" y="3297426"/>
            <a:ext cx="1782233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485270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단체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대화방에 초대한 친구를 투명인간 취급하고 일제히 대화방을 나감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549812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065213" y="4720649"/>
            <a:ext cx="688975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937249" y="4379174"/>
            <a:ext cx="1214439" cy="163986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1184084" y="3297426"/>
            <a:ext cx="529366" cy="163986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4016334" y="4379177"/>
            <a:ext cx="854116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4533952" y="5472471"/>
            <a:ext cx="685747" cy="163986"/>
            <a:chOff x="4059767" y="2650066"/>
            <a:chExt cx="2093383" cy="254001"/>
          </a:xfrm>
        </p:grpSpPr>
        <p:sp>
          <p:nvSpPr>
            <p:cNvPr id="54" name="직사각형 5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47727" y="2666382"/>
            <a:ext cx="68299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 피해학생을 지목하여 의도적으로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배제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따돌리는 행위 </a:t>
            </a:r>
            <a:b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</a:br>
            <a:endParaRPr lang="en-US" altLang="ko-KR" sz="24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오프라인 따돌림에 비해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목격자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 많으며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따돌림의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흔적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 오래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남음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새로운 사이버폭력의 유형인 ‘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방폭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’은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사이버 따돌림이 진화한 경우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20" y="2396691"/>
            <a:ext cx="4082632" cy="350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10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077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갈취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188540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24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2820626" y="2897858"/>
            <a:ext cx="1191407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379395"/>
            <a:ext cx="4940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피해학생에게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스마트폰의 </a:t>
            </a:r>
            <a:r>
              <a:rPr lang="ko-KR" altLang="en-US" sz="16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핫스팟을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켜게 한 후 와이파이 셔틀로 데이터를 사용함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44393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2116660" y="5912091"/>
            <a:ext cx="1382190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1172819" y="5622165"/>
            <a:ext cx="2100606" cy="163986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3623490" y="3224915"/>
            <a:ext cx="529366" cy="163986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3568394" y="4705366"/>
            <a:ext cx="924231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4331926" y="3215358"/>
            <a:ext cx="1191407" cy="163986"/>
            <a:chOff x="4059767" y="2650066"/>
            <a:chExt cx="2093383" cy="254001"/>
          </a:xfrm>
        </p:grpSpPr>
        <p:sp>
          <p:nvSpPr>
            <p:cNvPr id="57" name="직사각형 5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467" y="1964267"/>
            <a:ext cx="3692181" cy="4176322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8" y="2666382"/>
            <a:ext cx="622880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금전적 가치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 있는 사이버 머니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스마트폰 데이터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게임 아이템 등을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강제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로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빼앗는 행위</a:t>
            </a:r>
            <a:endParaRPr lang="en-US" altLang="ko-KR" sz="20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새로운 사이버 폭력의 유형인 ‘와이파이 셔틀’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게임 아이템 셔틀’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‘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기프티콘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셔틀’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각종 셔틀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모두 사이버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갈취에  해당함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직접 대면하지 않고도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금품 갈취가 가능하기 때문에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  학생들은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죄책감이 낮음</a:t>
            </a:r>
          </a:p>
        </p:txBody>
      </p:sp>
    </p:spTree>
    <p:extLst>
      <p:ext uri="{BB962C8B-B14F-4D97-AF65-F5344CB8AC3E}">
        <p14:creationId xmlns:p14="http://schemas.microsoft.com/office/powerpoint/2010/main" val="121479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en-US" altLang="ko-KR" sz="5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077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강요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188540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25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736222" y="2897858"/>
            <a:ext cx="2188328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379395"/>
            <a:ext cx="4940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피해학생에게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자신의 게임 캐릭터 레벨을 특정 수준까지 올려놓도록 강요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44393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147502" y="5946981"/>
            <a:ext cx="549589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4379134" y="5635265"/>
            <a:ext cx="1685116" cy="163986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1191811" y="3182545"/>
            <a:ext cx="529366" cy="163986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1721177" y="4706792"/>
            <a:ext cx="924231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2307443" y="3210786"/>
            <a:ext cx="1191407" cy="163986"/>
            <a:chOff x="4059767" y="2650066"/>
            <a:chExt cx="2093383" cy="254001"/>
          </a:xfrm>
        </p:grpSpPr>
        <p:sp>
          <p:nvSpPr>
            <p:cNvPr id="57" name="직사각형 5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4093537" y="4706792"/>
            <a:ext cx="1253163" cy="163986"/>
            <a:chOff x="4059767" y="2650066"/>
            <a:chExt cx="2093383" cy="254001"/>
          </a:xfrm>
        </p:grpSpPr>
        <p:sp>
          <p:nvSpPr>
            <p:cNvPr id="61" name="직사각형 6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5515938" y="4706792"/>
            <a:ext cx="1009746" cy="163986"/>
            <a:chOff x="4059767" y="2650066"/>
            <a:chExt cx="2093383" cy="254001"/>
          </a:xfrm>
        </p:grpSpPr>
        <p:sp>
          <p:nvSpPr>
            <p:cNvPr id="64" name="직사각형 6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6276851" y="5635265"/>
            <a:ext cx="497666" cy="163986"/>
            <a:chOff x="4059767" y="2650066"/>
            <a:chExt cx="2093383" cy="254001"/>
          </a:xfrm>
        </p:grpSpPr>
        <p:sp>
          <p:nvSpPr>
            <p:cNvPr id="67" name="직사각형 6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1420552" y="5016706"/>
            <a:ext cx="549589" cy="163986"/>
            <a:chOff x="4059767" y="2650066"/>
            <a:chExt cx="2093383" cy="254001"/>
          </a:xfrm>
        </p:grpSpPr>
        <p:sp>
          <p:nvSpPr>
            <p:cNvPr id="70" name="직사각형 6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90"/>
          <a:stretch/>
        </p:blipFill>
        <p:spPr>
          <a:xfrm>
            <a:off x="7992035" y="2179233"/>
            <a:ext cx="3682335" cy="3767748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8" y="2666382"/>
            <a:ext cx="622880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 상대방이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원치 않는 말 또는 행동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하도록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강요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하거나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강제 심부름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시키는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행위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최근에는 자해를 강요하여 이를 사이버 공간에 인증하도록 하는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‘인증 </a:t>
            </a:r>
            <a:r>
              <a:rPr lang="ko-KR" altLang="en-US" sz="20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놀이’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등장하는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강요의 양상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매우 위험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하고 </a:t>
            </a:r>
            <a:r>
              <a:rPr lang="ko-KR" altLang="en-US" sz="20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심각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해짐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신체 폭행과 같은 오프라인에서의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전통적 학교폭력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함께 발생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경향이 있음</a:t>
            </a:r>
          </a:p>
        </p:txBody>
      </p:sp>
    </p:spTree>
    <p:extLst>
      <p:ext uri="{BB962C8B-B14F-4D97-AF65-F5344CB8AC3E}">
        <p14:creationId xmlns:p14="http://schemas.microsoft.com/office/powerpoint/2010/main" val="427170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77700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유형의 복합성  </a:t>
            </a:r>
            <a:endParaRPr lang="ko-KR" altLang="en-US" sz="16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79367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폭력 유형은 서로 중복되어 나타나기도 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760040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26</a:t>
            </a:fld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1713862" y="3379395"/>
            <a:ext cx="4940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패드립</a:t>
            </a:r>
            <a:endParaRPr lang="ko-KR" altLang="en-US" sz="16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명예훼손 </a:t>
            </a:r>
            <a:r>
              <a:rPr lang="en-US" altLang="ko-KR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+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 </a:t>
            </a:r>
            <a:r>
              <a:rPr lang="en-US" altLang="ko-KR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+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성폭력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44393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5989537" y="2797664"/>
            <a:ext cx="1399804" cy="157385"/>
            <a:chOff x="4059767" y="2650066"/>
            <a:chExt cx="2093383" cy="254001"/>
          </a:xfrm>
        </p:grpSpPr>
        <p:sp>
          <p:nvSpPr>
            <p:cNvPr id="57" name="직사각형 5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직사각형 43"/>
          <p:cNvSpPr/>
          <p:nvPr/>
        </p:nvSpPr>
        <p:spPr>
          <a:xfrm>
            <a:off x="1713862" y="4259928"/>
            <a:ext cx="4940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떼카와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16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방폭</a:t>
            </a:r>
            <a:endParaRPr lang="ko-KR" altLang="en-US" sz="16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 </a:t>
            </a:r>
            <a:r>
              <a:rPr lang="en-US" altLang="ko-KR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+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따돌림</a:t>
            </a:r>
          </a:p>
        </p:txBody>
      </p:sp>
      <p:sp>
        <p:nvSpPr>
          <p:cNvPr id="45" name="모서리가 둥근 직사각형 44"/>
          <p:cNvSpPr/>
          <p:nvPr/>
        </p:nvSpPr>
        <p:spPr>
          <a:xfrm>
            <a:off x="1259991" y="4324470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5794" y="2595983"/>
            <a:ext cx="3766099" cy="370131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400" y="3493512"/>
            <a:ext cx="2295264" cy="3130532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8" y="2493384"/>
            <a:ext cx="80090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특정 행위는 다양한 사이버폭력의 유형에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동시에 해당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할 수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있음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01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C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0   2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심화</a:t>
            </a:r>
            <a:r>
              <a:rPr lang="en-US" altLang="ko-KR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904067" y="2473119"/>
            <a:ext cx="638386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5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심각성</a:t>
            </a:r>
            <a:endParaRPr lang="ko-KR" altLang="en-US" sz="54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88231" y="3482240"/>
            <a:ext cx="38155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영향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관련법</a:t>
            </a:r>
            <a:r>
              <a:rPr lang="en-US" altLang="ko-KR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20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12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그룹 74"/>
          <p:cNvGrpSpPr/>
          <p:nvPr/>
        </p:nvGrpSpPr>
        <p:grpSpPr>
          <a:xfrm>
            <a:off x="3418728" y="4942370"/>
            <a:ext cx="1416883" cy="148614"/>
            <a:chOff x="4059767" y="2650066"/>
            <a:chExt cx="2093383" cy="254001"/>
          </a:xfrm>
        </p:grpSpPr>
        <p:sp>
          <p:nvSpPr>
            <p:cNvPr id="76" name="직사각형 7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16514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심리적 영향 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300528" y="3093808"/>
            <a:ext cx="2597763" cy="143662"/>
            <a:chOff x="4059767" y="2650066"/>
            <a:chExt cx="2093383" cy="254001"/>
          </a:xfrm>
        </p:grpSpPr>
        <p:sp>
          <p:nvSpPr>
            <p:cNvPr id="9" name="직사각형 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3" name="직선 연결선 12"/>
          <p:cNvCxnSpPr/>
          <p:nvPr/>
        </p:nvCxnSpPr>
        <p:spPr>
          <a:xfrm>
            <a:off x="776602" y="2190073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28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1100100" y="3615265"/>
            <a:ext cx="13901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2020)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1100100" y="5474847"/>
            <a:ext cx="13901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2020)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93397" y="2797191"/>
            <a:ext cx="68125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우울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불안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스트레스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호소하는 경우는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약 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21%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해당함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자살을 생각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경우는 약 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8.1%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해당함</a:t>
            </a:r>
            <a:endParaRPr lang="en-US" altLang="ko-KR" sz="16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609" y="2332251"/>
            <a:ext cx="3703960" cy="352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32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4855791" y="4213145"/>
            <a:ext cx="885982" cy="185859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2381380" y="3126286"/>
            <a:ext cx="1976436" cy="181564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심리적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영향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29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219069" y="3306731"/>
            <a:ext cx="2135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두경희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2015; Lee &amp; Chun, 2020)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219069" y="5162824"/>
            <a:ext cx="101309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김은경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2012)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693" y="2561314"/>
            <a:ext cx="3274240" cy="3386002"/>
          </a:xfrm>
          <a:prstGeom prst="rect">
            <a:avLst/>
          </a:prstGeom>
        </p:spPr>
      </p:pic>
      <p:sp>
        <p:nvSpPr>
          <p:cNvPr id="74" name="직사각형 73"/>
          <p:cNvSpPr/>
          <p:nvPr/>
        </p:nvSpPr>
        <p:spPr>
          <a:xfrm>
            <a:off x="821115" y="2485168"/>
            <a:ext cx="600920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경험은 분노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무력감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좌절감 등과 같은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부정적 감정변화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야기함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경험은 학생의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자존감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저하시키며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자존감이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낮은 학생은 사이버폭력을 경험할 확률이 더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8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2173402" y="4578972"/>
            <a:ext cx="1154684" cy="214520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1697171" y="3071912"/>
            <a:ext cx="1078980" cy="235938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행동적 영향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30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791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 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60060" y="3278417"/>
            <a:ext cx="11964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전대성 외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2015)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015895" y="4719893"/>
            <a:ext cx="136255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z="11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Gobert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et al., 2011)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267" y="2757245"/>
            <a:ext cx="5604933" cy="3207123"/>
          </a:xfrm>
          <a:prstGeom prst="rect">
            <a:avLst/>
          </a:prstGeom>
        </p:spPr>
      </p:pic>
      <p:sp>
        <p:nvSpPr>
          <p:cNvPr id="74" name="직사각형 73"/>
          <p:cNvSpPr/>
          <p:nvPr/>
        </p:nvSpPr>
        <p:spPr>
          <a:xfrm>
            <a:off x="690062" y="2485168"/>
            <a:ext cx="60732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피해학생은 분노와 좌절을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참지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못해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가해행동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할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높음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피해학생은 일반 학생과 비교하여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부적절한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비행행동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할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19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3062115" y="4695905"/>
            <a:ext cx="2869127" cy="163986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1391026" y="3235664"/>
            <a:ext cx="1485583" cy="163986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행동적 영향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31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791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 </a:t>
            </a:r>
            <a:endParaRPr lang="en-US" altLang="ko-KR" sz="5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94091" y="3393367"/>
            <a:ext cx="14459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(Bauman et al., 2013)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094091" y="4861286"/>
            <a:ext cx="136255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(Kessel et al., 2012)</a:t>
            </a:r>
          </a:p>
        </p:txBody>
      </p:sp>
      <p:grpSp>
        <p:nvGrpSpPr>
          <p:cNvPr id="3" name="그룹 2"/>
          <p:cNvGrpSpPr/>
          <p:nvPr/>
        </p:nvGrpSpPr>
        <p:grpSpPr>
          <a:xfrm>
            <a:off x="6746789" y="2355509"/>
            <a:ext cx="5134418" cy="3537291"/>
            <a:chOff x="6352590" y="2380909"/>
            <a:chExt cx="5622184" cy="3537291"/>
          </a:xfrm>
        </p:grpSpPr>
        <p:pic>
          <p:nvPicPr>
            <p:cNvPr id="28" name="Google Shape;211;p18" descr="EMB000023f0028a"/>
            <p:cNvPicPr preferRelativeResize="0"/>
            <p:nvPr/>
          </p:nvPicPr>
          <p:blipFill rotWithShape="1">
            <a:blip r:embed="rId3">
              <a:alphaModFix/>
            </a:blip>
            <a:srcRect l="26043" t="42957" r="32034" b="16023"/>
            <a:stretch/>
          </p:blipFill>
          <p:spPr>
            <a:xfrm>
              <a:off x="6382714" y="2380909"/>
              <a:ext cx="5592060" cy="31544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2590" y="2380909"/>
              <a:ext cx="5622184" cy="3537291"/>
            </a:xfrm>
            <a:prstGeom prst="rect">
              <a:avLst/>
            </a:prstGeom>
          </p:spPr>
        </p:pic>
      </p:grpSp>
      <p:sp>
        <p:nvSpPr>
          <p:cNvPr id="74" name="직사각형 73"/>
          <p:cNvSpPr/>
          <p:nvPr/>
        </p:nvSpPr>
        <p:spPr>
          <a:xfrm>
            <a:off x="687329" y="2593902"/>
            <a:ext cx="60594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피해학생 중 우울을 경험하는 학생은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자살을 시도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할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높음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전통적 폭력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둘 다 경험한 경우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일반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학생에 비해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자살시도 경험이 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5.3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배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높음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70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/>
          <p:cNvGrpSpPr/>
          <p:nvPr/>
        </p:nvGrpSpPr>
        <p:grpSpPr>
          <a:xfrm>
            <a:off x="5554086" y="5511840"/>
            <a:ext cx="822000" cy="254645"/>
            <a:chOff x="4059767" y="2650066"/>
            <a:chExt cx="2093383" cy="254001"/>
          </a:xfrm>
        </p:grpSpPr>
        <p:sp>
          <p:nvSpPr>
            <p:cNvPr id="27" name="직사각형 2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2264833" y="5909222"/>
            <a:ext cx="1756853" cy="193645"/>
            <a:chOff x="4059767" y="2650066"/>
            <a:chExt cx="2093383" cy="254001"/>
          </a:xfrm>
        </p:grpSpPr>
        <p:sp>
          <p:nvSpPr>
            <p:cNvPr id="31" name="직사각형 3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2794174" y="3031982"/>
            <a:ext cx="872579" cy="143189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3931444" y="2621527"/>
            <a:ext cx="1983323" cy="179337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1051257" y="3008274"/>
            <a:ext cx="1177308" cy="166897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관계적 영향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3061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32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9602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  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89512" y="3217506"/>
            <a:ext cx="135614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(Devine et al., 2012)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089512" y="6153664"/>
            <a:ext cx="14770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(Williams et al., 2000)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926" y="2246479"/>
            <a:ext cx="4574641" cy="3429348"/>
          </a:xfrm>
          <a:prstGeom prst="rect">
            <a:avLst/>
          </a:prstGeom>
        </p:spPr>
      </p:pic>
      <p:sp>
        <p:nvSpPr>
          <p:cNvPr id="74" name="직사각형 73"/>
          <p:cNvSpPr/>
          <p:nvPr/>
        </p:nvSpPr>
        <p:spPr>
          <a:xfrm>
            <a:off x="688969" y="2378349"/>
            <a:ext cx="627909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학생은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또래 및 사회관계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en-US" altLang="ko-KR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     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부모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어려움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겪을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학생들의 관계 형성을 저해하여 사회성 발달에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부정적인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영향을 미칠 수 있음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학생은 집단으로부터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소외감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느끼거나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소속감이 반감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될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80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3458972" y="3362974"/>
            <a:ext cx="1709805" cy="246133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신체적 영향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3061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33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791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 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86169" y="2394851"/>
            <a:ext cx="5701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또는 가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피해를 중첩적으로 경험한 학생은 수면장애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두통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식욕 부진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피부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질환 등과 같은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건강상의 문제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경험할 가능성이 큼 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226878" y="3964511"/>
            <a:ext cx="157799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(Sourander et al., 2010)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7538" y="2755042"/>
            <a:ext cx="2083490" cy="236341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046" y="3609108"/>
            <a:ext cx="2243716" cy="256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45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모서리가 둥근 직사각형 15"/>
          <p:cNvSpPr/>
          <p:nvPr/>
        </p:nvSpPr>
        <p:spPr>
          <a:xfrm>
            <a:off x="1303867" y="5538511"/>
            <a:ext cx="9948333" cy="1007431"/>
          </a:xfrm>
          <a:prstGeom prst="roundRect">
            <a:avLst>
              <a:gd name="adj" fmla="val 87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1303867" y="4007254"/>
            <a:ext cx="9948333" cy="1007431"/>
          </a:xfrm>
          <a:prstGeom prst="roundRect">
            <a:avLst>
              <a:gd name="adj" fmla="val 87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1303867" y="3071084"/>
            <a:ext cx="9948333" cy="33977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662486"/>
            <a:ext cx="57727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학교폭력예방 및 대책에 관한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법률 </a:t>
            </a:r>
            <a:r>
              <a:rPr lang="en-US" altLang="ko-KR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이하 ‘학교폭력예방법’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55141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34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49439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사이버폭력과 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666382"/>
            <a:ext cx="43324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15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</a:t>
            </a: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학교장의 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의무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16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</a:t>
            </a: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피해학생의 보호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17</a:t>
            </a:r>
            <a:r>
              <a:rPr lang="ko-KR" altLang="en-US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</a:t>
            </a: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가해학생에 대한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호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~9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호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조치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5621" y="3071084"/>
            <a:ext cx="101598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학기 별 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회 이상 학교폭력 예방 교육</a:t>
            </a:r>
            <a:r>
              <a:rPr lang="en-US" altLang="ko-KR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학교폭력의 개념</a:t>
            </a:r>
            <a:r>
              <a:rPr lang="en-US" altLang="ko-KR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실태</a:t>
            </a:r>
            <a:r>
              <a:rPr lang="en-US" altLang="ko-KR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대처방안 등</a:t>
            </a:r>
            <a:r>
              <a:rPr lang="en-US" altLang="ko-KR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학생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교직원 및 학부모에게 실시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405622" y="3981479"/>
            <a:ext cx="4368646" cy="961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학내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외 전문가에 의한 심리상담 및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조언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일시보호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치료 및 치료를 위한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요양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080156" y="3981479"/>
            <a:ext cx="4368646" cy="961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4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학급교체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5. (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삭제</a:t>
            </a: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그 밖에 피해학생의 보호를 위하여 필요한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조치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405622" y="5517856"/>
            <a:ext cx="293777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서면 사과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접촉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협박 및 </a:t>
            </a:r>
            <a:r>
              <a:rPr lang="ko-KR" altLang="en-US" sz="1600" spc="-10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보복행위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금지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봉사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080156" y="5517856"/>
            <a:ext cx="293777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4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사회봉사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5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특별 교육이수 또는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심리치료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출석정지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8750455" y="5517856"/>
            <a:ext cx="293777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7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학급교체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8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전학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9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퇴학</a:t>
            </a:r>
          </a:p>
        </p:txBody>
      </p:sp>
    </p:spTree>
    <p:extLst>
      <p:ext uri="{BB962C8B-B14F-4D97-AF65-F5344CB8AC3E}">
        <p14:creationId xmlns:p14="http://schemas.microsoft.com/office/powerpoint/2010/main" val="326940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86998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친구에게 욕설을 한 경우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사이버폭력은 오프라인에 비해 더 큰 조치 부과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83673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35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1251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사이버폭력과 법 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1" name="표 6">
            <a:extLst>
              <a:ext uri="{FF2B5EF4-FFF2-40B4-BE49-F238E27FC236}">
                <a16:creationId xmlns="" xmlns:a16="http://schemas.microsoft.com/office/drawing/2014/main" id="{FC3152BB-D366-489D-A093-1ECA68B865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806079"/>
              </p:ext>
            </p:extLst>
          </p:nvPr>
        </p:nvGraphicFramePr>
        <p:xfrm>
          <a:off x="303954" y="3579141"/>
          <a:ext cx="5718367" cy="25702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2780">
                  <a:extLst>
                    <a:ext uri="{9D8B030D-6E8A-4147-A177-3AD203B41FA5}">
                      <a16:colId xmlns="" xmlns:a16="http://schemas.microsoft.com/office/drawing/2014/main" val="813688292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2130150644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1280149430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2792928991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3025731017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758316989"/>
                    </a:ext>
                  </a:extLst>
                </a:gridCol>
                <a:gridCol w="666742">
                  <a:extLst>
                    <a:ext uri="{9D8B030D-6E8A-4147-A177-3AD203B41FA5}">
                      <a16:colId xmlns="" xmlns:a16="http://schemas.microsoft.com/office/drawing/2014/main" val="1130608234"/>
                    </a:ext>
                  </a:extLst>
                </a:gridCol>
                <a:gridCol w="868245">
                  <a:extLst>
                    <a:ext uri="{9D8B030D-6E8A-4147-A177-3AD203B41FA5}">
                      <a16:colId xmlns="" xmlns:a16="http://schemas.microsoft.com/office/drawing/2014/main" val="3274351444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심각성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판정 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점수별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 조치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16220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schemeClr val="accent5">
                              <a:alpha val="0"/>
                            </a:schemeClr>
                          </a:solidFill>
                        </a:ln>
                        <a:solidFill>
                          <a:schemeClr val="accent5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1~3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호서면사과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66865758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지속성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(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필요시</a:t>
                      </a: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호보복금지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7691047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schemeClr val="accent5">
                              <a:alpha val="0"/>
                            </a:schemeClr>
                          </a:solidFill>
                        </a:ln>
                        <a:solidFill>
                          <a:schemeClr val="accent5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4~6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호학교봉사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4041673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고의성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7~9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호사회봉사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87366198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schemeClr val="accent5">
                              <a:alpha val="0"/>
                            </a:schemeClr>
                          </a:solidFill>
                        </a:ln>
                        <a:solidFill>
                          <a:schemeClr val="accent5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필요시</a:t>
                      </a: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5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호특별교육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15254771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반성정도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10~12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6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호출석정지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8917043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schemeClr val="accent5">
                              <a:alpha val="0"/>
                            </a:schemeClr>
                          </a:solidFill>
                        </a:ln>
                        <a:solidFill>
                          <a:schemeClr val="accent5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13~15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7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호학급교체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423063108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화해정도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16~20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8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호 전학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8669890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schemeClr val="accent5">
                              <a:alpha val="0"/>
                            </a:schemeClr>
                          </a:solidFill>
                        </a:ln>
                        <a:solidFill>
                          <a:schemeClr val="accent5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16~20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9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호퇴학처분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662742359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607403" y="2347232"/>
            <a:ext cx="399051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학교폭력 가해학생 </a:t>
            </a:r>
            <a:r>
              <a:rPr lang="ko-KR" altLang="en-US" sz="11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조치별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적용 세부기준 고시에 준하여 작성됨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graphicFrame>
        <p:nvGraphicFramePr>
          <p:cNvPr id="18" name="표 6">
            <a:extLst>
              <a:ext uri="{FF2B5EF4-FFF2-40B4-BE49-F238E27FC236}">
                <a16:creationId xmlns="" xmlns:a16="http://schemas.microsoft.com/office/drawing/2014/main" id="{FC3152BB-D366-489D-A093-1ECA68B865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088117"/>
              </p:ext>
            </p:extLst>
          </p:nvPr>
        </p:nvGraphicFramePr>
        <p:xfrm>
          <a:off x="6205220" y="3579141"/>
          <a:ext cx="5718367" cy="25722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2780">
                  <a:extLst>
                    <a:ext uri="{9D8B030D-6E8A-4147-A177-3AD203B41FA5}">
                      <a16:colId xmlns="" xmlns:a16="http://schemas.microsoft.com/office/drawing/2014/main" val="813688292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2130150644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1280149430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2792928991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3025731017"/>
                    </a:ext>
                  </a:extLst>
                </a:gridCol>
                <a:gridCol w="686120">
                  <a:extLst>
                    <a:ext uri="{9D8B030D-6E8A-4147-A177-3AD203B41FA5}">
                      <a16:colId xmlns="" xmlns:a16="http://schemas.microsoft.com/office/drawing/2014/main" val="758316989"/>
                    </a:ext>
                  </a:extLst>
                </a:gridCol>
                <a:gridCol w="666742">
                  <a:extLst>
                    <a:ext uri="{9D8B030D-6E8A-4147-A177-3AD203B41FA5}">
                      <a16:colId xmlns="" xmlns:a16="http://schemas.microsoft.com/office/drawing/2014/main" val="1130608234"/>
                    </a:ext>
                  </a:extLst>
                </a:gridCol>
                <a:gridCol w="868245">
                  <a:extLst>
                    <a:ext uri="{9D8B030D-6E8A-4147-A177-3AD203B41FA5}">
                      <a16:colId xmlns="" xmlns:a16="http://schemas.microsoft.com/office/drawing/2014/main" val="3274351444"/>
                    </a:ext>
                  </a:extLst>
                </a:gridCol>
              </a:tblGrid>
              <a:tr h="25702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심각성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판정 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점수별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 조치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1622021"/>
                  </a:ext>
                </a:extLst>
              </a:tr>
              <a:tr h="25702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1~3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호서면사과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66865758"/>
                  </a:ext>
                </a:extLst>
              </a:tr>
              <a:tr h="25702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지속성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(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필요시</a:t>
                      </a: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호보복금지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76910474"/>
                  </a:ext>
                </a:extLst>
              </a:tr>
              <a:tr h="25702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4~6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호학교봉사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64041673"/>
                  </a:ext>
                </a:extLst>
              </a:tr>
              <a:tr h="25702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고의성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7~9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호사회봉사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87366198"/>
                  </a:ext>
                </a:extLst>
              </a:tr>
              <a:tr h="25702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필요시</a:t>
                      </a: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5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호특별교육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52547711"/>
                  </a:ext>
                </a:extLst>
              </a:tr>
              <a:tr h="25702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반성정도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10~12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6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호출석정지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89170430"/>
                  </a:ext>
                </a:extLst>
              </a:tr>
              <a:tr h="25702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schemeClr val="accent5">
                              <a:alpha val="0"/>
                            </a:schemeClr>
                          </a:solidFill>
                        </a:ln>
                        <a:solidFill>
                          <a:schemeClr val="accent5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13~15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7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호학급교체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423063108"/>
                  </a:ext>
                </a:extLst>
              </a:tr>
              <a:tr h="25702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화해정도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*없음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*낮음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*보통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*높음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*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매우높음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16~20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8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호 전학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86698905"/>
                  </a:ext>
                </a:extLst>
              </a:tr>
              <a:tr h="25702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170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schemeClr val="accent5">
                                <a:alpha val="0"/>
                              </a:schemeClr>
                            </a:solidFill>
                          </a:ln>
                          <a:solidFill>
                            <a:schemeClr val="accent5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endParaRPr lang="ko-KR" altLang="en-US" sz="1100" kern="1200" spc="-40" dirty="0">
                        <a:ln>
                          <a:solidFill>
                            <a:schemeClr val="accent5">
                              <a:alpha val="0"/>
                            </a:schemeClr>
                          </a:solidFill>
                        </a:ln>
                        <a:solidFill>
                          <a:schemeClr val="accent5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16~20</a:t>
                      </a:r>
                      <a:r>
                        <a:rPr lang="ko-KR" altLang="en-US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9</a:t>
                      </a:r>
                      <a:r>
                        <a:rPr lang="ko-KR" altLang="en-US" sz="1100" kern="1200" spc="-40" dirty="0" err="1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호퇴학처분</a:t>
                      </a:r>
                      <a:endParaRPr lang="ko-KR" altLang="en-US" sz="11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marL="64770" marR="64770" marT="17907" marB="17907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662742359"/>
                  </a:ext>
                </a:extLst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800498" y="2931945"/>
            <a:ext cx="5181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오프라인 폭력 경우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6490098" y="2931945"/>
            <a:ext cx="5181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경우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2436991" y="3228363"/>
            <a:ext cx="1908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1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가해학생기본판단요소판정점수</a:t>
            </a:r>
            <a:endParaRPr lang="ko-KR" altLang="en-US" sz="11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8126591" y="3228363"/>
            <a:ext cx="1908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1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가해학생기본판단요소판정점수</a:t>
            </a:r>
            <a:endParaRPr lang="ko-KR" altLang="en-US" sz="11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39103" y="6478566"/>
            <a:ext cx="27908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위원회 평균이 아닌 협의로 점수 산정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- 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총 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( 5 </a:t>
            </a:r>
            <a:r>
              <a:rPr lang="en-US" altLang="ko-KR" sz="11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ko-KR" altLang="en-US" sz="11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점 </a:t>
            </a:r>
            <a:endParaRPr lang="en-US" altLang="ko-KR" sz="11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007703" y="6478566"/>
            <a:ext cx="91820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|    (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3)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호 조치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6216570" y="6478566"/>
            <a:ext cx="289310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위원회 평균이 아닌 협의로 점수 산정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- 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총 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 </a:t>
            </a:r>
            <a:r>
              <a:rPr lang="en-US" altLang="ko-KR" sz="11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10 )</a:t>
            </a:r>
            <a:r>
              <a:rPr lang="ko-KR" altLang="en-US" sz="11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점 </a:t>
            </a:r>
            <a:endParaRPr lang="en-US" altLang="ko-KR" sz="11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8985170" y="6478566"/>
            <a:ext cx="147380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|    (6)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호 조치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en-US" altLang="ko-KR" sz="11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5</a:t>
            </a:r>
            <a:r>
              <a:rPr lang="ko-KR" altLang="en-US" sz="11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호병과</a:t>
            </a:r>
            <a:endParaRPr lang="ko-KR" altLang="en-US" sz="11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670178" y="3579141"/>
            <a:ext cx="673722" cy="527188"/>
          </a:xfrm>
          <a:prstGeom prst="rect">
            <a:avLst/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7670178" y="4620541"/>
            <a:ext cx="673722" cy="527188"/>
          </a:xfrm>
          <a:prstGeom prst="rect">
            <a:avLst/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8355978" y="4095607"/>
            <a:ext cx="673722" cy="527188"/>
          </a:xfrm>
          <a:prstGeom prst="rect">
            <a:avLst/>
          </a:prstGeom>
          <a:solidFill>
            <a:schemeClr val="accent6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905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337734" y="3743599"/>
            <a:ext cx="6629400" cy="1346200"/>
          </a:xfrm>
          <a:prstGeom prst="roundRect">
            <a:avLst>
              <a:gd name="adj" fmla="val 660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662486"/>
            <a:ext cx="9877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소년법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6881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36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49439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사이버폭력과 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666382"/>
            <a:ext cx="94884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아동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청소년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10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이상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~19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미만 대상에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적용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범법소년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촉법소년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범죄소년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수위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호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감호위탁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~10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호 장기 소년원 송치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433413" y="3769000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lvl="0" indent="-36000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10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범법소년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 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10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미만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소년법으로 처벌 불가 </a:t>
            </a:r>
          </a:p>
          <a:p>
            <a:pPr marL="360000" lvl="0" indent="-36000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10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촉법소년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 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10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~14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미만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보호처분 가능</a:t>
            </a:r>
          </a:p>
          <a:p>
            <a:pPr marL="360000" lvl="0" indent="-36000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10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범죄소년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 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14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~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 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19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미만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보호처분과 형사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처분에 관한 특별조치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A839BA07-A3CD-4A8C-A372-D0391B64D0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092" y="2769883"/>
            <a:ext cx="4308107" cy="266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80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6426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형법 및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관련 특별법 </a:t>
            </a:r>
            <a:r>
              <a:rPr lang="en-US" altLang="ko-KR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스토킹처벌법</a:t>
            </a:r>
            <a:r>
              <a:rPr lang="en-US" altLang="ko-KR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정보통신망법</a:t>
            </a:r>
            <a:r>
              <a:rPr lang="en-US" altLang="ko-KR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성폭력처벌법</a:t>
            </a:r>
            <a:r>
              <a:rPr lang="en-US" altLang="ko-KR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61321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37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49439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사이버폭력과 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666382"/>
            <a:ext cx="704160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형법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및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관련 특별법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14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이상 청소년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대상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buClr>
                <a:schemeClr val="accent6"/>
              </a:buClr>
              <a:buSzPct val="80000"/>
              <a:buFont typeface="+mj-ea"/>
              <a:buAutoNum type="circleNumDbPlain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성폭력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성폭력범죄의 처벌 및 피해자보호 등에 관한 법률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 이용촉진 및 정보보호 등에 관한 법률 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이하’성폭력처벌법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’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‘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정보통신망법’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</a:p>
          <a:p>
            <a:pPr marL="457200" indent="-457200">
              <a:buClr>
                <a:schemeClr val="accent6"/>
              </a:buClr>
              <a:buSzPct val="80000"/>
              <a:buFont typeface="+mj-ea"/>
              <a:buAutoNum type="circleNumDbPlain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스토킹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스토킹범죄의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처벌 등에 관한 법률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이하’스토킹처벌법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’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정보통신망법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buClr>
                <a:schemeClr val="accent6"/>
              </a:buClr>
              <a:buSzPct val="80000"/>
              <a:buFont typeface="+mj-ea"/>
              <a:buAutoNum type="circleNumDbPlain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명예훼손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정보통신망법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buClr>
                <a:schemeClr val="accent6"/>
              </a:buClr>
              <a:buSzPct val="80000"/>
              <a:buFont typeface="+mj-ea"/>
              <a:buAutoNum type="circleNumDbPlain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모욕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형법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222599" y="6412574"/>
            <a:ext cx="31717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11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윤해성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(2009). 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사이버폭력에 대한 형사법적 </a:t>
            </a:r>
            <a:r>
              <a:rPr lang="ko-KR" altLang="en-US" sz="11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고찰</a:t>
            </a:r>
            <a:endParaRPr lang="en-US" altLang="ko-KR" sz="11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362" y="2945331"/>
            <a:ext cx="3905639" cy="3922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56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C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0   3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심화</a:t>
            </a:r>
            <a:r>
              <a:rPr lang="en-US" altLang="ko-KR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85333" y="2473119"/>
            <a:ext cx="98213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</a:t>
            </a:r>
            <a:endParaRPr lang="en-US" altLang="ko-KR" sz="54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예방교육 </a:t>
            </a:r>
            <a:r>
              <a:rPr lang="ko-KR" altLang="en-US" sz="5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및 지도</a:t>
            </a:r>
          </a:p>
        </p:txBody>
      </p:sp>
    </p:spTree>
    <p:extLst>
      <p:ext uri="{BB962C8B-B14F-4D97-AF65-F5344CB8AC3E}">
        <p14:creationId xmlns:p14="http://schemas.microsoft.com/office/powerpoint/2010/main" val="234320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4256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기본</a:t>
            </a:r>
            <a:r>
              <a:rPr lang="en-US" altLang="ko-KR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역량</a:t>
            </a:r>
            <a:r>
              <a:rPr lang="en-US" altLang="ko-KR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프로그램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40578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39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135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예방교육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405329"/>
            <a:ext cx="70416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대상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초등학교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저학년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고학년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중등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차시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권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24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종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각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2-3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71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구성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8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역량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aphicFrame>
        <p:nvGraphicFramePr>
          <p:cNvPr id="11" name="표 8">
            <a:extLst>
              <a:ext uri="{FF2B5EF4-FFF2-40B4-BE49-F238E27FC236}">
                <a16:creationId xmlns="" xmlns:a16="http://schemas.microsoft.com/office/drawing/2014/main" id="{684FEDF4-F166-443B-AC74-14242EF37F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475452"/>
              </p:ext>
            </p:extLst>
          </p:nvPr>
        </p:nvGraphicFramePr>
        <p:xfrm>
          <a:off x="925728" y="5843581"/>
          <a:ext cx="10724404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96909">
                  <a:extLst>
                    <a:ext uri="{9D8B030D-6E8A-4147-A177-3AD203B41FA5}">
                      <a16:colId xmlns="" xmlns:a16="http://schemas.microsoft.com/office/drawing/2014/main" val="4022792391"/>
                    </a:ext>
                  </a:extLst>
                </a:gridCol>
                <a:gridCol w="1160363">
                  <a:extLst>
                    <a:ext uri="{9D8B030D-6E8A-4147-A177-3AD203B41FA5}">
                      <a16:colId xmlns="" xmlns:a16="http://schemas.microsoft.com/office/drawing/2014/main" val="1679691014"/>
                    </a:ext>
                  </a:extLst>
                </a:gridCol>
                <a:gridCol w="1991783">
                  <a:extLst>
                    <a:ext uri="{9D8B030D-6E8A-4147-A177-3AD203B41FA5}">
                      <a16:colId xmlns="" xmlns:a16="http://schemas.microsoft.com/office/drawing/2014/main" val="2455656795"/>
                    </a:ext>
                  </a:extLst>
                </a:gridCol>
                <a:gridCol w="1991783">
                  <a:extLst>
                    <a:ext uri="{9D8B030D-6E8A-4147-A177-3AD203B41FA5}">
                      <a16:colId xmlns="" xmlns:a16="http://schemas.microsoft.com/office/drawing/2014/main" val="3458827560"/>
                    </a:ext>
                  </a:extLst>
                </a:gridCol>
                <a:gridCol w="1991783">
                  <a:extLst>
                    <a:ext uri="{9D8B030D-6E8A-4147-A177-3AD203B41FA5}">
                      <a16:colId xmlns="" xmlns:a16="http://schemas.microsoft.com/office/drawing/2014/main" val="115844504"/>
                    </a:ext>
                  </a:extLst>
                </a:gridCol>
                <a:gridCol w="1991783">
                  <a:extLst>
                    <a:ext uri="{9D8B030D-6E8A-4147-A177-3AD203B41FA5}">
                      <a16:colId xmlns="" xmlns:a16="http://schemas.microsoft.com/office/drawing/2014/main" val="3345106783"/>
                    </a:ext>
                  </a:extLst>
                </a:gridCol>
              </a:tblGrid>
              <a:tr h="1997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역량</a:t>
                      </a:r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학교 급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프로그램 명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구성</a:t>
                      </a:r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71770709"/>
                  </a:ext>
                </a:extLst>
              </a:tr>
              <a:tr h="1997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사이버 공감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중등</a:t>
                      </a:r>
                      <a:endParaRPr lang="en-US" altLang="ko-KR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넌 나와 같이 소중해</a:t>
                      </a:r>
                      <a:r>
                        <a:rPr lang="en-US" altLang="ko-KR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!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너와 나의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연결고리</a:t>
                      </a:r>
                      <a:endParaRPr lang="en-US" altLang="ko-KR" sz="1600" kern="1200" spc="-40" dirty="0" smtClean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  <a:p>
                      <a:pPr algn="ctr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(1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en-US" altLang="ko-KR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입장 바꿔 생각해 봐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!</a:t>
                      </a:r>
                    </a:p>
                    <a:p>
                      <a:pPr algn="ctr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(2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난 너는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존중해</a:t>
                      </a:r>
                      <a:endParaRPr lang="en-US" altLang="ko-KR" sz="1600" kern="1200" spc="-40" dirty="0" smtClean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  <a:p>
                      <a:pPr algn="ctr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(3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5609042"/>
                  </a:ext>
                </a:extLst>
              </a:tr>
            </a:tbl>
          </a:graphicData>
        </a:graphic>
      </p:graphicFrame>
      <p:grpSp>
        <p:nvGrpSpPr>
          <p:cNvPr id="8" name="그룹 7"/>
          <p:cNvGrpSpPr/>
          <p:nvPr/>
        </p:nvGrpSpPr>
        <p:grpSpPr>
          <a:xfrm>
            <a:off x="7789334" y="1672196"/>
            <a:ext cx="3721503" cy="3707314"/>
            <a:chOff x="7928630" y="2026307"/>
            <a:chExt cx="3327237" cy="3314551"/>
          </a:xfrm>
        </p:grpSpPr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FBDE3EF4-34AF-49CB-8CBB-7CF632CB76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8102" y="2026307"/>
              <a:ext cx="1467765" cy="2005945"/>
            </a:xfrm>
            <a:prstGeom prst="rect">
              <a:avLst/>
            </a:prstGeom>
          </p:spPr>
        </p:pic>
        <p:pic>
          <p:nvPicPr>
            <p:cNvPr id="16" name="_x259868312">
              <a:extLst>
                <a:ext uri="{FF2B5EF4-FFF2-40B4-BE49-F238E27FC236}">
                  <a16:creationId xmlns="" xmlns:a16="http://schemas.microsoft.com/office/drawing/2014/main" id="{89E1B852-D271-42AE-B90A-BB14703C93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7339" y="2606077"/>
              <a:ext cx="1467765" cy="2004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그림 16">
              <a:extLst>
                <a:ext uri="{FF2B5EF4-FFF2-40B4-BE49-F238E27FC236}">
                  <a16:creationId xmlns="" xmlns:a16="http://schemas.microsoft.com/office/drawing/2014/main" id="{CCF01FE2-C719-4A95-A9D9-191FD50A03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8630" y="3336403"/>
              <a:ext cx="1466675" cy="2004455"/>
            </a:xfrm>
            <a:prstGeom prst="rect">
              <a:avLst/>
            </a:prstGeom>
          </p:spPr>
        </p:pic>
      </p:grpSp>
      <p:sp>
        <p:nvSpPr>
          <p:cNvPr id="5" name="직사각형 4"/>
          <p:cNvSpPr/>
          <p:nvPr/>
        </p:nvSpPr>
        <p:spPr>
          <a:xfrm>
            <a:off x="1759366" y="3642444"/>
            <a:ext cx="6096000" cy="130330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의사소통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감정조절</a:t>
            </a:r>
          </a:p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자기존중감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상의 갈등 관리 및 문제해결</a:t>
            </a:r>
          </a:p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인식 및 대처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자기조절</a:t>
            </a:r>
          </a:p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인터넷 윤리의식 및 활용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925728" y="5398933"/>
            <a:ext cx="3342803" cy="249439"/>
          </a:xfrm>
          <a:prstGeom prst="roundRect">
            <a:avLst>
              <a:gd name="adj" fmla="val 29040"/>
            </a:avLst>
          </a:prstGeom>
          <a:solidFill>
            <a:srgbClr val="52529A"/>
          </a:solidFill>
          <a:ln>
            <a:noFill/>
          </a:ln>
        </p:spPr>
        <p:txBody>
          <a:bodyPr wrap="square" lIns="0" tIns="0" rIns="0" bIns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기본</a:t>
            </a:r>
            <a:r>
              <a:rPr lang="en-US" altLang="ko-KR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</a:t>
            </a:r>
            <a:r>
              <a:rPr lang="en-US" altLang="ko-KR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) </a:t>
            </a:r>
            <a:r>
              <a:rPr lang="ko-KR" altLang="en-US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프로그램 </a:t>
            </a:r>
            <a:r>
              <a:rPr lang="en-US" altLang="ko-KR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예</a:t>
            </a:r>
            <a:r>
              <a:rPr lang="en-US" altLang="ko-KR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</a:p>
        </p:txBody>
      </p:sp>
      <p:sp>
        <p:nvSpPr>
          <p:cNvPr id="2" name="오른쪽 화살표 1"/>
          <p:cNvSpPr/>
          <p:nvPr/>
        </p:nvSpPr>
        <p:spPr>
          <a:xfrm>
            <a:off x="7504671" y="6376086"/>
            <a:ext cx="334091" cy="222421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8" name="오른쪽 화살표 17"/>
          <p:cNvSpPr/>
          <p:nvPr/>
        </p:nvSpPr>
        <p:spPr>
          <a:xfrm>
            <a:off x="9470706" y="6376085"/>
            <a:ext cx="334091" cy="222421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4256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심층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유형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프로그램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40578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40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135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예방교육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405329"/>
            <a:ext cx="70416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대상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초등학교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중등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차시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권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12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종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각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2-3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32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구성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가지 주요 유형</a:t>
            </a:r>
          </a:p>
        </p:txBody>
      </p:sp>
      <p:graphicFrame>
        <p:nvGraphicFramePr>
          <p:cNvPr id="11" name="표 8">
            <a:extLst>
              <a:ext uri="{FF2B5EF4-FFF2-40B4-BE49-F238E27FC236}">
                <a16:creationId xmlns="" xmlns:a16="http://schemas.microsoft.com/office/drawing/2014/main" id="{684FEDF4-F166-443B-AC74-14242EF37F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897686"/>
              </p:ext>
            </p:extLst>
          </p:nvPr>
        </p:nvGraphicFramePr>
        <p:xfrm>
          <a:off x="925728" y="5410425"/>
          <a:ext cx="10724404" cy="1158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96909">
                  <a:extLst>
                    <a:ext uri="{9D8B030D-6E8A-4147-A177-3AD203B41FA5}">
                      <a16:colId xmlns="" xmlns:a16="http://schemas.microsoft.com/office/drawing/2014/main" val="4022792391"/>
                    </a:ext>
                  </a:extLst>
                </a:gridCol>
                <a:gridCol w="847096">
                  <a:extLst>
                    <a:ext uri="{9D8B030D-6E8A-4147-A177-3AD203B41FA5}">
                      <a16:colId xmlns="" xmlns:a16="http://schemas.microsoft.com/office/drawing/2014/main" val="1679691014"/>
                    </a:ext>
                  </a:extLst>
                </a:gridCol>
                <a:gridCol w="1727200">
                  <a:extLst>
                    <a:ext uri="{9D8B030D-6E8A-4147-A177-3AD203B41FA5}">
                      <a16:colId xmlns="" xmlns:a16="http://schemas.microsoft.com/office/drawing/2014/main" val="2455656795"/>
                    </a:ext>
                  </a:extLst>
                </a:gridCol>
                <a:gridCol w="2277534">
                  <a:extLst>
                    <a:ext uri="{9D8B030D-6E8A-4147-A177-3AD203B41FA5}">
                      <a16:colId xmlns="" xmlns:a16="http://schemas.microsoft.com/office/drawing/2014/main" val="3458827560"/>
                    </a:ext>
                  </a:extLst>
                </a:gridCol>
                <a:gridCol w="2283882">
                  <a:extLst>
                    <a:ext uri="{9D8B030D-6E8A-4147-A177-3AD203B41FA5}">
                      <a16:colId xmlns="" xmlns:a16="http://schemas.microsoft.com/office/drawing/2014/main" val="115844504"/>
                    </a:ext>
                  </a:extLst>
                </a:gridCol>
                <a:gridCol w="1991783">
                  <a:extLst>
                    <a:ext uri="{9D8B030D-6E8A-4147-A177-3AD203B41FA5}">
                      <a16:colId xmlns="" xmlns:a16="http://schemas.microsoft.com/office/drawing/2014/main" val="3345106783"/>
                    </a:ext>
                  </a:extLst>
                </a:gridCol>
              </a:tblGrid>
              <a:tr h="1997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유형</a:t>
                      </a:r>
                    </a:p>
                  </a:txBody>
                  <a:tcPr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학교 급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프로그램 명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구성</a:t>
                      </a:r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71770709"/>
                  </a:ext>
                </a:extLst>
              </a:tr>
              <a:tr h="1997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사이버 영상유포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초등</a:t>
                      </a:r>
                      <a:endParaRPr lang="en-US" altLang="ko-KR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우리 자신을 지켜요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내가 인터넷에 올라왔대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!</a:t>
                      </a:r>
                    </a:p>
                    <a:p>
                      <a:pPr algn="ctr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(1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en-US" altLang="ko-KR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네 잘못이 아니야</a:t>
                      </a:r>
                      <a:r>
                        <a:rPr lang="en-US" altLang="ko-KR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! </a:t>
                      </a:r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우리가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도와줄게</a:t>
                      </a:r>
                      <a:endParaRPr lang="en-US" altLang="ko-KR" sz="1600" kern="1200" spc="-40" dirty="0" smtClean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  <a:p>
                      <a:pPr algn="ctr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(2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사이버 불법영상 </a:t>
                      </a:r>
                      <a:r>
                        <a:rPr lang="en-US" altLang="ko-KR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OUT! </a:t>
                      </a:r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우리</a:t>
                      </a:r>
                      <a:r>
                        <a:rPr lang="en-US" altLang="ko-KR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 </a:t>
                      </a:r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자신을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지켜요</a:t>
                      </a:r>
                      <a:endParaRPr lang="en-US" altLang="ko-KR" sz="1600" kern="1200" spc="-40" dirty="0" smtClean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  <a:p>
                      <a:pPr algn="ctr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(3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5609042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759366" y="3642444"/>
            <a:ext cx="6096000" cy="6877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언어폭력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명예훼손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따돌림</a:t>
            </a:r>
          </a:p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갈취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영상 유포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925728" y="4965777"/>
            <a:ext cx="3342803" cy="249439"/>
          </a:xfrm>
          <a:prstGeom prst="roundRect">
            <a:avLst>
              <a:gd name="adj" fmla="val 29040"/>
            </a:avLst>
          </a:prstGeom>
          <a:solidFill>
            <a:srgbClr val="52529A"/>
          </a:solidFill>
          <a:ln>
            <a:noFill/>
          </a:ln>
        </p:spPr>
        <p:txBody>
          <a:bodyPr wrap="square" lIns="0" tIns="0" rIns="0" bIns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심층</a:t>
            </a:r>
            <a:r>
              <a:rPr lang="en-US" altLang="ko-KR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</a:t>
            </a:r>
            <a:r>
              <a:rPr lang="en-US" altLang="ko-KR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) </a:t>
            </a:r>
            <a:r>
              <a:rPr lang="ko-KR" altLang="en-US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프로그램 </a:t>
            </a:r>
            <a:r>
              <a:rPr lang="en-US" altLang="ko-KR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예</a:t>
            </a:r>
            <a:r>
              <a:rPr lang="en-US" altLang="ko-KR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24BAD243-04E7-40E1-8925-BDB14166AB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231" y="1662486"/>
            <a:ext cx="2150902" cy="2939565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="" xmlns:a16="http://schemas.microsoft.com/office/drawing/2014/main" id="{25F8EC53-C314-4ADA-B623-585086EDE7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34" y="2340485"/>
            <a:ext cx="2150902" cy="2939565"/>
          </a:xfrm>
          <a:prstGeom prst="rect">
            <a:avLst/>
          </a:prstGeom>
        </p:spPr>
      </p:pic>
      <p:sp>
        <p:nvSpPr>
          <p:cNvPr id="14" name="오른쪽 화살표 13"/>
          <p:cNvSpPr/>
          <p:nvPr/>
        </p:nvSpPr>
        <p:spPr>
          <a:xfrm>
            <a:off x="7216347" y="5984372"/>
            <a:ext cx="334091" cy="222421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오른쪽 화살표 14"/>
          <p:cNvSpPr/>
          <p:nvPr/>
        </p:nvSpPr>
        <p:spPr>
          <a:xfrm>
            <a:off x="9518823" y="5984786"/>
            <a:ext cx="334091" cy="222421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37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40607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교과연계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프로그램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38800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41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135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예방교육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405329"/>
            <a:ext cx="71076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대상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고등학교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차시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16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권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134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종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1-5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총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339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구성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교과별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학교급별로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제작한 중등학교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기본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역량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b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프로그램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759366" y="4009006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국어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도덕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사회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영어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기술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가정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체육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한문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진로와직업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16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국어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윤리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통합사회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영어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기술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가정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체육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한문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진로와직업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16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925728" y="5245866"/>
            <a:ext cx="3342803" cy="249439"/>
          </a:xfrm>
          <a:prstGeom prst="roundRect">
            <a:avLst>
              <a:gd name="adj" fmla="val 29040"/>
            </a:avLst>
          </a:prstGeom>
          <a:solidFill>
            <a:srgbClr val="52529A"/>
          </a:solidFill>
          <a:ln>
            <a:noFill/>
          </a:ln>
        </p:spPr>
        <p:txBody>
          <a:bodyPr wrap="square" lIns="0" tIns="0" rIns="0" bIns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140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교과연계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프로그램 </a:t>
            </a:r>
            <a:r>
              <a:rPr lang="en-US" altLang="ko-KR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예</a:t>
            </a:r>
            <a:r>
              <a:rPr lang="en-US" altLang="ko-KR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25" name="그림 24" descr="텍스트이(가) 표시된 사진&#10;&#10;자동 생성된 설명">
            <a:extLst>
              <a:ext uri="{FF2B5EF4-FFF2-40B4-BE49-F238E27FC236}">
                <a16:creationId xmlns="" xmlns:a16="http://schemas.microsoft.com/office/drawing/2014/main" id="{A6A812EE-2DED-41DC-9590-224CC472DC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694" y="1660944"/>
            <a:ext cx="2196572" cy="300198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F2D3B546-EB7A-4802-ABDD-7B0266E8CA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184" y="2340487"/>
            <a:ext cx="2196571" cy="3001981"/>
          </a:xfrm>
          <a:prstGeom prst="rect">
            <a:avLst/>
          </a:prstGeom>
        </p:spPr>
      </p:pic>
      <p:graphicFrame>
        <p:nvGraphicFramePr>
          <p:cNvPr id="12" name="표 8">
            <a:extLst>
              <a:ext uri="{FF2B5EF4-FFF2-40B4-BE49-F238E27FC236}">
                <a16:creationId xmlns="" xmlns:a16="http://schemas.microsoft.com/office/drawing/2014/main" id="{684FEDF4-F166-443B-AC74-14242EF37F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415774"/>
              </p:ext>
            </p:extLst>
          </p:nvPr>
        </p:nvGraphicFramePr>
        <p:xfrm>
          <a:off x="925728" y="5690514"/>
          <a:ext cx="10624538" cy="1005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65537">
                  <a:extLst>
                    <a:ext uri="{9D8B030D-6E8A-4147-A177-3AD203B41FA5}">
                      <a16:colId xmlns="" xmlns:a16="http://schemas.microsoft.com/office/drawing/2014/main" val="4022792391"/>
                    </a:ext>
                  </a:extLst>
                </a:gridCol>
                <a:gridCol w="1491049">
                  <a:extLst>
                    <a:ext uri="{9D8B030D-6E8A-4147-A177-3AD203B41FA5}">
                      <a16:colId xmlns="" xmlns:a16="http://schemas.microsoft.com/office/drawing/2014/main" val="1679691014"/>
                    </a:ext>
                  </a:extLst>
                </a:gridCol>
                <a:gridCol w="3179805">
                  <a:extLst>
                    <a:ext uri="{9D8B030D-6E8A-4147-A177-3AD203B41FA5}">
                      <a16:colId xmlns="" xmlns:a16="http://schemas.microsoft.com/office/drawing/2014/main" val="2455656795"/>
                    </a:ext>
                  </a:extLst>
                </a:gridCol>
                <a:gridCol w="1631092">
                  <a:extLst>
                    <a:ext uri="{9D8B030D-6E8A-4147-A177-3AD203B41FA5}">
                      <a16:colId xmlns="" xmlns:a16="http://schemas.microsoft.com/office/drawing/2014/main" val="3458827560"/>
                    </a:ext>
                  </a:extLst>
                </a:gridCol>
                <a:gridCol w="3057055">
                  <a:extLst>
                    <a:ext uri="{9D8B030D-6E8A-4147-A177-3AD203B41FA5}">
                      <a16:colId xmlns="" xmlns:a16="http://schemas.microsoft.com/office/drawing/2014/main" val="115844504"/>
                    </a:ext>
                  </a:extLst>
                </a:gridCol>
              </a:tblGrid>
              <a:tr h="1997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과목</a:t>
                      </a:r>
                    </a:p>
                  </a:txBody>
                  <a:tcPr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프로그램 명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성취기준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역량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 err="1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차시명</a:t>
                      </a:r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71770709"/>
                  </a:ext>
                </a:extLst>
              </a:tr>
              <a:tr h="28956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국어</a:t>
                      </a:r>
                      <a:r>
                        <a:rPr lang="en-US" altLang="ko-KR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</a:t>
                      </a:r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고</a:t>
                      </a:r>
                      <a:r>
                        <a:rPr lang="en-US" altLang="ko-KR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내 안에 나 있다</a:t>
                      </a:r>
                      <a:endParaRPr lang="en-US" altLang="ko-KR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[10</a:t>
                      </a:r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국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01-02]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상황과 대상에 맞게 언어 예절을 갖추어 대화한다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. 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사이버 자기조절</a:t>
                      </a:r>
                      <a:endParaRPr lang="en-US" altLang="ko-KR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사이버 의사소통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 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: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의사소통 상황 알기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,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나 알기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5609042"/>
                  </a:ext>
                </a:extLst>
              </a:tr>
              <a:tr h="2895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en-US" altLang="ko-KR" sz="1600" kern="1200" spc="-40" baseline="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 : </a:t>
                      </a:r>
                      <a:r>
                        <a:rPr lang="ko-KR" altLang="en-US" sz="1600" kern="1200" spc="-40" baseline="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나를 알고</a:t>
                      </a:r>
                      <a:r>
                        <a:rPr lang="en-US" altLang="ko-KR" sz="1600" kern="1200" spc="-40" baseline="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, </a:t>
                      </a:r>
                      <a:r>
                        <a:rPr lang="ko-KR" altLang="en-US" sz="1600" kern="1200" spc="-40" baseline="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바른말 사용하기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80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882619"/>
            <a:ext cx="2204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중학교 </a:t>
            </a:r>
            <a:r>
              <a:rPr lang="en-US" altLang="ko-KR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– </a:t>
            </a:r>
            <a:r>
              <a:rPr lang="ko-KR" altLang="en-US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사회과</a:t>
            </a:r>
            <a:r>
              <a:rPr lang="ko-KR" altLang="en-US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4</a:t>
            </a:r>
            <a:r>
              <a:rPr lang="ko-KR" altLang="en-US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단원  </a:t>
            </a:r>
            <a:endParaRPr lang="en-US" altLang="ko-KR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42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9830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spc="-13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3200" spc="-13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교과연계</a:t>
            </a:r>
            <a:r>
              <a:rPr lang="ko-KR" altLang="en-US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32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프로그램</a:t>
            </a:r>
            <a:endParaRPr lang="en-US" altLang="ko-KR" sz="3200" spc="-13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r>
              <a:rPr lang="ko-KR" altLang="en-US" sz="32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지도안</a:t>
            </a:r>
            <a:r>
              <a:rPr lang="en-US" altLang="ko-KR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예</a:t>
            </a:r>
            <a:r>
              <a:rPr lang="en-US" altLang="ko-KR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05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679594" y="2253184"/>
            <a:ext cx="3968606" cy="442674"/>
          </a:xfrm>
          <a:prstGeom prst="roundRect">
            <a:avLst/>
          </a:prstGeom>
          <a:solidFill>
            <a:srgbClr val="52529A"/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발생하는 차이와 차별</a:t>
            </a:r>
            <a:endParaRPr lang="en-US" altLang="ko-KR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346" y="667187"/>
            <a:ext cx="4801596" cy="6071363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121980"/>
              </p:ext>
            </p:extLst>
          </p:nvPr>
        </p:nvGraphicFramePr>
        <p:xfrm>
          <a:off x="685260" y="2916328"/>
          <a:ext cx="6314630" cy="3337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906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02394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구분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내용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학습주제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공간에서의 차이와 차별 파악하기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학습목표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차이와 차별을 구분할 수 있다</a:t>
                      </a:r>
                      <a:r>
                        <a:rPr lang="en-US" altLang="ko-KR" sz="1600" dirty="0" smtClean="0"/>
                        <a:t>.</a:t>
                      </a:r>
                    </a:p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 자신이 경험한 차이와 차별을 파악할 수 있다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도입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동영상 시청</a:t>
                      </a:r>
                      <a:r>
                        <a:rPr lang="en-US" altLang="ko-KR" sz="1600" dirty="0" smtClean="0"/>
                        <a:t>(EBS </a:t>
                      </a:r>
                      <a:r>
                        <a:rPr lang="ko-KR" altLang="en-US" sz="1600" dirty="0" smtClean="0"/>
                        <a:t>지식채널 </a:t>
                      </a:r>
                      <a:r>
                        <a:rPr lang="en-US" altLang="ko-KR" sz="1600" dirty="0" smtClean="0"/>
                        <a:t>‘</a:t>
                      </a:r>
                      <a:r>
                        <a:rPr lang="ko-KR" altLang="en-US" sz="1600" dirty="0" smtClean="0"/>
                        <a:t>차별의 발견</a:t>
                      </a:r>
                      <a:r>
                        <a:rPr lang="en-US" altLang="ko-KR" sz="1600" dirty="0" smtClean="0"/>
                        <a:t>)</a:t>
                      </a: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차이와 차별의 의미 구분하기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전개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 내가 경험한 차이 파악하기</a:t>
                      </a:r>
                      <a:endParaRPr lang="en-US" altLang="ko-KR" sz="160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 사용되는 신조어 파악하기</a:t>
                      </a:r>
                      <a:endParaRPr lang="en-US" altLang="ko-KR" sz="160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 내가 경험한 차별 파악하기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정리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발표하기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자신이 경험한 사이버 공간에서의 차별</a:t>
                      </a:r>
                      <a:r>
                        <a:rPr lang="en-US" altLang="ko-KR" sz="1600" dirty="0" smtClean="0"/>
                        <a:t>)</a:t>
                      </a:r>
                      <a:endParaRPr lang="en-US" altLang="ko-KR" sz="1600" dirty="0" smtClean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38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그룹 30"/>
          <p:cNvGrpSpPr/>
          <p:nvPr/>
        </p:nvGrpSpPr>
        <p:grpSpPr>
          <a:xfrm>
            <a:off x="3391284" y="4829213"/>
            <a:ext cx="1984943" cy="163986"/>
            <a:chOff x="4059767" y="2650066"/>
            <a:chExt cx="2093383" cy="254001"/>
          </a:xfrm>
        </p:grpSpPr>
        <p:sp>
          <p:nvSpPr>
            <p:cNvPr id="32" name="직사각형 3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1587884" y="4141296"/>
            <a:ext cx="1684483" cy="163986"/>
            <a:chOff x="4059767" y="2650066"/>
            <a:chExt cx="2093383" cy="254001"/>
          </a:xfrm>
        </p:grpSpPr>
        <p:sp>
          <p:nvSpPr>
            <p:cNvPr id="29" name="직사각형 2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4889884" y="3389456"/>
            <a:ext cx="1968115" cy="163986"/>
            <a:chOff x="4059767" y="2650066"/>
            <a:chExt cx="2093383" cy="254001"/>
          </a:xfrm>
        </p:grpSpPr>
        <p:sp>
          <p:nvSpPr>
            <p:cNvPr id="26" name="직사각형 2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3797685" y="2678256"/>
            <a:ext cx="1653790" cy="163986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4392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프로그램 활용의 실제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41594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43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135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예방교육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="" xmlns:a16="http://schemas.microsoft.com/office/drawing/2014/main" id="{97B23C0A-584F-4525-A20E-0CF685AFC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93" y="2190073"/>
            <a:ext cx="3817331" cy="28600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7857893" y="5189623"/>
            <a:ext cx="3212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   </a:t>
            </a:r>
            <a:r>
              <a:rPr lang="ko-KR" altLang="en-US" sz="1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프로그램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갈등해결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활동 장면</a:t>
            </a:r>
          </a:p>
        </p:txBody>
      </p:sp>
      <p:grpSp>
        <p:nvGrpSpPr>
          <p:cNvPr id="24" name="그룹 23"/>
          <p:cNvGrpSpPr/>
          <p:nvPr/>
        </p:nvGrpSpPr>
        <p:grpSpPr>
          <a:xfrm>
            <a:off x="1096527" y="5957483"/>
            <a:ext cx="1068604" cy="127496"/>
            <a:chOff x="4059767" y="2650066"/>
            <a:chExt cx="2093383" cy="254001"/>
          </a:xfrm>
        </p:grpSpPr>
        <p:sp>
          <p:nvSpPr>
            <p:cNvPr id="25" name="직사각형 2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4" name="직사각형 73"/>
          <p:cNvSpPr/>
          <p:nvPr/>
        </p:nvSpPr>
        <p:spPr>
          <a:xfrm>
            <a:off x="776602" y="2412456"/>
            <a:ext cx="7387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교과 및 창의적 체험활동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교육과정과 연계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하여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활용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모듈화된 차시 구성으로 상황을 고려한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선택적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탄력적 운영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가능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현장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맞춤형 교육자료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수업 지도안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활동지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 자료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교사 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Tips 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포함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기본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역량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&amp;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심층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유형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프로그램 상호 연계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통해 예방 교육의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시너지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효과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제고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도란도란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학교폭력예방 종합정보서비스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(www.dorandoran.go.kr)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활용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46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1093872" y="2678256"/>
            <a:ext cx="2633578" cy="163986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4141872" y="2678256"/>
            <a:ext cx="2338303" cy="163986"/>
            <a:chOff x="4059767" y="2650066"/>
            <a:chExt cx="2093383" cy="254001"/>
          </a:xfrm>
        </p:grpSpPr>
        <p:sp>
          <p:nvSpPr>
            <p:cNvPr id="37" name="직사각형 3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징후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800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44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3908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징후 발견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7" y="2405329"/>
            <a:ext cx="678760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정보통신기기를 자주 확인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하며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긴장하거나 불안한 모습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보임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온라인 활동에 대해 이야기 나누는 것을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또래나 가까운 사람들로부터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소외됨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등교를 거부하거나 학교생활 및 학업에 어려움을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보임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식욕을 잃거나 체중이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증가 또는 감소하며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수면 장애  등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건강상의 문제를 자주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보임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610" y="2190073"/>
            <a:ext cx="2623841" cy="422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28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징후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800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45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3908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징후 발견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000" y="2987348"/>
            <a:ext cx="2585956" cy="368777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539" y="2987348"/>
            <a:ext cx="2229982" cy="1589029"/>
          </a:xfrm>
          <a:prstGeom prst="rect">
            <a:avLst/>
          </a:prstGeom>
        </p:spPr>
      </p:pic>
      <p:sp>
        <p:nvSpPr>
          <p:cNvPr id="74" name="직사각형 73"/>
          <p:cNvSpPr/>
          <p:nvPr/>
        </p:nvSpPr>
        <p:spPr>
          <a:xfrm>
            <a:off x="669894" y="2485168"/>
            <a:ext cx="716731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용돈을 많이 요구하거나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스마트폰 사용요금이 지나치게 많이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나옴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 게시물의 분위기가 어둡거나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우울함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계정을 갑작스럽게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삭제함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에서 반복적으로 심리적 공격을 당하거나 이름 대신 욕설로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불림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자해 혹은 자살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복수 등에 대한 이야기를 함</a:t>
            </a:r>
          </a:p>
        </p:txBody>
      </p:sp>
    </p:spTree>
    <p:extLst>
      <p:ext uri="{BB962C8B-B14F-4D97-AF65-F5344CB8AC3E}">
        <p14:creationId xmlns:p14="http://schemas.microsoft.com/office/powerpoint/2010/main" val="184615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776602" y="2544827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776602" y="3939707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76602" y="5351523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지도방법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98482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46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9772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지도 방법</a:t>
            </a:r>
            <a:endParaRPr lang="ko-KR" altLang="en-US" sz="16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1235139" y="2636263"/>
            <a:ext cx="80396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정기적으로 사이버폭력의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심각성 및 위험성</a:t>
            </a:r>
            <a:r>
              <a:rPr lang="en-US" altLang="ko-KR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온라인 활동</a:t>
            </a:r>
            <a:r>
              <a:rPr lang="en-US" altLang="ko-KR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개인정보 보호 방법  등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에 대해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교육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할 수 있는 기회를 마련함</a:t>
            </a:r>
            <a:endParaRPr lang="en-US" altLang="ko-KR" sz="2000" spc="-100" dirty="0" smtClean="0">
              <a:ln>
                <a:solidFill>
                  <a:srgbClr val="52529A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1269012" y="4183251"/>
            <a:ext cx="10281359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가시적으로 드러나지 않는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고민이나 피해 사실 확인 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등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학생의 온라인 활동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에 대해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모니터링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하고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상담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함</a:t>
            </a:r>
            <a:endParaRPr lang="ko-KR" altLang="en-US" sz="2000" spc="-100" dirty="0">
              <a:ln>
                <a:solidFill>
                  <a:srgbClr val="52529A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235139" y="5427058"/>
            <a:ext cx="91930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정보통신기기의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올바른 사용법</a:t>
            </a:r>
            <a:r>
              <a:rPr lang="en-US" altLang="ko-KR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공간에서의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책임감</a:t>
            </a:r>
            <a:r>
              <a:rPr lang="en-US" altLang="ko-KR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발생 시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신고 방법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등 사이버폭력에 대한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안전 교육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강화함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endParaRPr lang="ko-KR" altLang="en-US" sz="2000" spc="-100" dirty="0">
              <a:ln>
                <a:solidFill>
                  <a:srgbClr val="52529A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94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503537"/>
            <a:ext cx="2454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공통적인 지도 방법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23137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47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672962" y="2642427"/>
            <a:ext cx="1149737" cy="163986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653229" y="2642427"/>
            <a:ext cx="1026972" cy="163986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346730" y="3479824"/>
            <a:ext cx="1149737" cy="163986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1479429" y="3787833"/>
            <a:ext cx="1149737" cy="163986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1489054" y="4625231"/>
            <a:ext cx="1149737" cy="163986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7081332" y="4326848"/>
            <a:ext cx="530201" cy="163986"/>
            <a:chOff x="4059767" y="2650066"/>
            <a:chExt cx="2093383" cy="254001"/>
          </a:xfrm>
        </p:grpSpPr>
        <p:sp>
          <p:nvSpPr>
            <p:cNvPr id="27" name="직사각형 2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4870730" y="5446510"/>
            <a:ext cx="2330170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2544090" y="6320270"/>
            <a:ext cx="1998277" cy="163986"/>
            <a:chOff x="4059767" y="2650066"/>
            <a:chExt cx="2093383" cy="254001"/>
          </a:xfrm>
        </p:grpSpPr>
        <p:sp>
          <p:nvSpPr>
            <p:cNvPr id="34" name="직사각형 3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126" y="1829734"/>
            <a:ext cx="2584583" cy="4858000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5" y="2430837"/>
            <a:ext cx="695693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피해학생의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심리적 안정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 피해학생에 대한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보호 조치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 우선임을 명심함</a:t>
            </a:r>
          </a:p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사실과 관련된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증거 자료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캡처 및 수집 후 주변 어른들에게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도움을 요청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하도록 함</a:t>
            </a:r>
          </a:p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교사와 학부모 등 주변 어른들은 무조건적으로 피해학생을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보호   하고 지지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할 것임을 평상시 학생들에게 충분히 이해시킴</a:t>
            </a:r>
          </a:p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피해학생은 정신적 충격으로 고통스러워 할 수 있으므로 </a:t>
            </a:r>
            <a:r>
              <a:rPr lang="ko-KR" altLang="en-US" sz="2000" spc="-15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상담센터나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상담교사와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연계하여 피해학생이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상담을 받을 수 있도록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함</a:t>
            </a:r>
          </a:p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사이버폭력이 오프라인 폭력으로 이어질 수 있으므로 피해학생이 가해학생을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직접 만나지 않도록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주의시킴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7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자유형 44"/>
          <p:cNvSpPr/>
          <p:nvPr/>
        </p:nvSpPr>
        <p:spPr>
          <a:xfrm>
            <a:off x="747728" y="2936916"/>
            <a:ext cx="10707672" cy="3921085"/>
          </a:xfrm>
          <a:custGeom>
            <a:avLst/>
            <a:gdLst>
              <a:gd name="connsiteX0" fmla="*/ 354193 w 10707672"/>
              <a:gd name="connsiteY0" fmla="*/ 0 h 3921085"/>
              <a:gd name="connsiteX1" fmla="*/ 10353479 w 10707672"/>
              <a:gd name="connsiteY1" fmla="*/ 0 h 3921085"/>
              <a:gd name="connsiteX2" fmla="*/ 10707672 w 10707672"/>
              <a:gd name="connsiteY2" fmla="*/ 354193 h 3921085"/>
              <a:gd name="connsiteX3" fmla="*/ 10707672 w 10707672"/>
              <a:gd name="connsiteY3" fmla="*/ 3921085 h 3921085"/>
              <a:gd name="connsiteX4" fmla="*/ 0 w 10707672"/>
              <a:gd name="connsiteY4" fmla="*/ 3921085 h 3921085"/>
              <a:gd name="connsiteX5" fmla="*/ 0 w 10707672"/>
              <a:gd name="connsiteY5" fmla="*/ 354193 h 3921085"/>
              <a:gd name="connsiteX6" fmla="*/ 354193 w 10707672"/>
              <a:gd name="connsiteY6" fmla="*/ 0 h 392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07672" h="3921085">
                <a:moveTo>
                  <a:pt x="354193" y="0"/>
                </a:moveTo>
                <a:lnTo>
                  <a:pt x="10353479" y="0"/>
                </a:lnTo>
                <a:cubicBezTo>
                  <a:pt x="10549094" y="0"/>
                  <a:pt x="10707672" y="158578"/>
                  <a:pt x="10707672" y="354193"/>
                </a:cubicBezTo>
                <a:lnTo>
                  <a:pt x="10707672" y="3921085"/>
                </a:lnTo>
                <a:lnTo>
                  <a:pt x="0" y="3921085"/>
                </a:lnTo>
                <a:lnTo>
                  <a:pt x="0" y="354193"/>
                </a:lnTo>
                <a:cubicBezTo>
                  <a:pt x="0" y="158578"/>
                  <a:pt x="158578" y="0"/>
                  <a:pt x="35419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명예훼손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800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48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42210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대전일보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2020.8.4;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중앙일보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2020.10.31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grpSp>
        <p:nvGrpSpPr>
          <p:cNvPr id="3" name="그룹 2"/>
          <p:cNvGrpSpPr/>
          <p:nvPr/>
        </p:nvGrpSpPr>
        <p:grpSpPr>
          <a:xfrm>
            <a:off x="5823923" y="5981477"/>
            <a:ext cx="428282" cy="646284"/>
            <a:chOff x="5823923" y="5981477"/>
            <a:chExt cx="428282" cy="646284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6199479"/>
              <a:ext cx="428282" cy="428282"/>
            </a:xfrm>
            <a:prstGeom prst="rect">
              <a:avLst/>
            </a:prstGeom>
          </p:spPr>
        </p:pic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5981477"/>
              <a:ext cx="428282" cy="428282"/>
            </a:xfrm>
            <a:prstGeom prst="rect">
              <a:avLst/>
            </a:prstGeom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978616" y="3408622"/>
            <a:ext cx="995413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전학을 온 중학생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A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양은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익명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으로 질문을 올리고 답을 하는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채팅 애플리케이션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친구를 사귀고 싶다는 내용의 글을 올림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그러자 이 학생을 알아본 이전 학교의 학생들은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A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양이 같은 학교 학생들로부터 성폭력 피해를 입은 것을 포함하여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과거 사실을 폭로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댓글을 닮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얼마 지나지 않아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A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양을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전혀 모르는 학생들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까지 몰려와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 가해 및 인신공격 성격의 무차별적인 욕설이 댓글 창에 난무함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결국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A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양의 실명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나이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가족관계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집 주소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신상정보까지 온라인에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공개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됨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83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모서리가 둥근 직사각형 37"/>
          <p:cNvSpPr/>
          <p:nvPr/>
        </p:nvSpPr>
        <p:spPr>
          <a:xfrm>
            <a:off x="747728" y="2937934"/>
            <a:ext cx="10707672" cy="12784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명예훼손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800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49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1060995" y="3048258"/>
            <a:ext cx="9954138" cy="939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과거 피해 사실이 공개되어 이에 대해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 가해성 댓글이 달려 피해학생의 정신적 충격이 매우 큼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익명성으로 인해 동조가 쉬워 가해학생의 구성이 다양하고 광범위하게 됨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1835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사례의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endParaRPr lang="en-US" altLang="ko-KR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747728" y="5232401"/>
            <a:ext cx="10707672" cy="12784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1060995" y="5342725"/>
            <a:ext cx="9954138" cy="939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피해학생에게 관련 게시물에 대해 정보 삭제나 반론 게재를 요청할 권리가 있음을 안내함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확인되지 않은 사실을 퍼 나르며 소문을 퍼뜨리는 것도 처벌될 수 있음을 경고함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776602" y="4657068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3.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73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자유형 44"/>
          <p:cNvSpPr/>
          <p:nvPr/>
        </p:nvSpPr>
        <p:spPr>
          <a:xfrm>
            <a:off x="747728" y="2936916"/>
            <a:ext cx="10707672" cy="3921085"/>
          </a:xfrm>
          <a:custGeom>
            <a:avLst/>
            <a:gdLst>
              <a:gd name="connsiteX0" fmla="*/ 354193 w 10707672"/>
              <a:gd name="connsiteY0" fmla="*/ 0 h 3921085"/>
              <a:gd name="connsiteX1" fmla="*/ 10353479 w 10707672"/>
              <a:gd name="connsiteY1" fmla="*/ 0 h 3921085"/>
              <a:gd name="connsiteX2" fmla="*/ 10707672 w 10707672"/>
              <a:gd name="connsiteY2" fmla="*/ 354193 h 3921085"/>
              <a:gd name="connsiteX3" fmla="*/ 10707672 w 10707672"/>
              <a:gd name="connsiteY3" fmla="*/ 3921085 h 3921085"/>
              <a:gd name="connsiteX4" fmla="*/ 0 w 10707672"/>
              <a:gd name="connsiteY4" fmla="*/ 3921085 h 3921085"/>
              <a:gd name="connsiteX5" fmla="*/ 0 w 10707672"/>
              <a:gd name="connsiteY5" fmla="*/ 354193 h 3921085"/>
              <a:gd name="connsiteX6" fmla="*/ 354193 w 10707672"/>
              <a:gd name="connsiteY6" fmla="*/ 0 h 392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07672" h="3921085">
                <a:moveTo>
                  <a:pt x="354193" y="0"/>
                </a:moveTo>
                <a:lnTo>
                  <a:pt x="10353479" y="0"/>
                </a:lnTo>
                <a:cubicBezTo>
                  <a:pt x="10549094" y="0"/>
                  <a:pt x="10707672" y="158578"/>
                  <a:pt x="10707672" y="354193"/>
                </a:cubicBezTo>
                <a:lnTo>
                  <a:pt x="10707672" y="3921085"/>
                </a:lnTo>
                <a:lnTo>
                  <a:pt x="0" y="3921085"/>
                </a:lnTo>
                <a:lnTo>
                  <a:pt x="0" y="354193"/>
                </a:lnTo>
                <a:cubicBezTo>
                  <a:pt x="0" y="158578"/>
                  <a:pt x="158578" y="0"/>
                  <a:pt x="35419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86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언어폭력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776601" y="2026508"/>
            <a:ext cx="1908000" cy="4616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50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27158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 </a:t>
            </a:r>
            <a:r>
              <a:rPr lang="en-US" altLang="ko-KR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조선비즈</a:t>
            </a:r>
            <a:r>
              <a:rPr lang="en-US" altLang="ko-KR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2022.6.7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5823923" y="5981477"/>
            <a:ext cx="428282" cy="646284"/>
            <a:chOff x="5823923" y="5981477"/>
            <a:chExt cx="428282" cy="646284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6199479"/>
              <a:ext cx="428282" cy="428282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5981477"/>
              <a:ext cx="428282" cy="428282"/>
            </a:xfrm>
            <a:prstGeom prst="rect">
              <a:avLst/>
            </a:prstGeom>
          </p:spPr>
        </p:pic>
      </p:grpSp>
      <p:pic>
        <p:nvPicPr>
          <p:cNvPr id="31" name="그림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1474574" y="4234930"/>
            <a:ext cx="820881" cy="168270"/>
            <a:chOff x="4059767" y="2650066"/>
            <a:chExt cx="2093383" cy="254001"/>
          </a:xfrm>
        </p:grpSpPr>
        <p:sp>
          <p:nvSpPr>
            <p:cNvPr id="27" name="직사각형 2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7697857" y="4271819"/>
            <a:ext cx="1239983" cy="213142"/>
            <a:chOff x="4059767" y="2650066"/>
            <a:chExt cx="2093383" cy="254001"/>
          </a:xfrm>
        </p:grpSpPr>
        <p:sp>
          <p:nvSpPr>
            <p:cNvPr id="38" name="직사각형 3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8864302" y="3878548"/>
            <a:ext cx="820881" cy="168270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3" name="직사각형 62"/>
          <p:cNvSpPr/>
          <p:nvPr/>
        </p:nvSpPr>
        <p:spPr>
          <a:xfrm>
            <a:off x="1019694" y="3242514"/>
            <a:ext cx="988132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 소통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 사이버학교폭력의 온상이 되고 있다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이는 익명 계정을 통해 서로 질문을 하거나 메시지를 남길 수 있는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다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학생들 사이 소통의 장으로 자리매김했으나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곧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익명성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악용한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언어폭력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사례가 나타나기 시작했다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이들은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앱을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통해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‘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뒤져라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‘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욕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성희롱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메시지를 받고 있다며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정신적 고통을 호소하고 있다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13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모서리가 둥근 직사각형 37"/>
          <p:cNvSpPr/>
          <p:nvPr/>
        </p:nvSpPr>
        <p:spPr>
          <a:xfrm>
            <a:off x="747728" y="2937934"/>
            <a:ext cx="10707672" cy="12784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언어폭력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835759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51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1060995" y="3048258"/>
            <a:ext cx="9954138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학생들은 사이버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언어폭력이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엄연한 폭력임을 인지하지 못하고 마치 장난처럼 가볍게 여김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사진과 동영상을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합성하는 경우 자칫하면 사이버 </a:t>
            </a: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영상유포 또는 사이버 성폭력으로도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이어질 수 있음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1835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사례의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endParaRPr lang="en-US" altLang="ko-KR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747728" y="5232401"/>
            <a:ext cx="10707672" cy="12784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1060995" y="5342725"/>
            <a:ext cx="9954138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익명으로 활동하는 애플리케이션에서는 사이버 </a:t>
            </a: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 및 모욕의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위험성이 크다는 사실을 경고함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게시물을 유포하는 과정에서 그 내용이 확대재생산 될 수 있다는 사실을 인식시킴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776602" y="4657068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3.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09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자유형 44"/>
          <p:cNvSpPr/>
          <p:nvPr/>
        </p:nvSpPr>
        <p:spPr>
          <a:xfrm>
            <a:off x="747728" y="2936916"/>
            <a:ext cx="10707672" cy="3921085"/>
          </a:xfrm>
          <a:custGeom>
            <a:avLst/>
            <a:gdLst>
              <a:gd name="connsiteX0" fmla="*/ 354193 w 10707672"/>
              <a:gd name="connsiteY0" fmla="*/ 0 h 3921085"/>
              <a:gd name="connsiteX1" fmla="*/ 10353479 w 10707672"/>
              <a:gd name="connsiteY1" fmla="*/ 0 h 3921085"/>
              <a:gd name="connsiteX2" fmla="*/ 10707672 w 10707672"/>
              <a:gd name="connsiteY2" fmla="*/ 354193 h 3921085"/>
              <a:gd name="connsiteX3" fmla="*/ 10707672 w 10707672"/>
              <a:gd name="connsiteY3" fmla="*/ 3921085 h 3921085"/>
              <a:gd name="connsiteX4" fmla="*/ 0 w 10707672"/>
              <a:gd name="connsiteY4" fmla="*/ 3921085 h 3921085"/>
              <a:gd name="connsiteX5" fmla="*/ 0 w 10707672"/>
              <a:gd name="connsiteY5" fmla="*/ 354193 h 3921085"/>
              <a:gd name="connsiteX6" fmla="*/ 354193 w 10707672"/>
              <a:gd name="connsiteY6" fmla="*/ 0 h 392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07672" h="3921085">
                <a:moveTo>
                  <a:pt x="354193" y="0"/>
                </a:moveTo>
                <a:lnTo>
                  <a:pt x="10353479" y="0"/>
                </a:lnTo>
                <a:cubicBezTo>
                  <a:pt x="10549094" y="0"/>
                  <a:pt x="10707672" y="158578"/>
                  <a:pt x="10707672" y="354193"/>
                </a:cubicBezTo>
                <a:lnTo>
                  <a:pt x="10707672" y="3921085"/>
                </a:lnTo>
                <a:lnTo>
                  <a:pt x="0" y="3921085"/>
                </a:lnTo>
                <a:lnTo>
                  <a:pt x="0" y="354193"/>
                </a:lnTo>
                <a:cubicBezTo>
                  <a:pt x="0" y="158578"/>
                  <a:pt x="158578" y="0"/>
                  <a:pt x="35419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86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영상 유포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90353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52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505040" y="3672545"/>
            <a:ext cx="2133510" cy="163986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776602" y="2362601"/>
            <a:ext cx="30139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(SBS 8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 뉴스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2019.6.8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5823923" y="5981477"/>
            <a:ext cx="428282" cy="646284"/>
            <a:chOff x="5823923" y="5981477"/>
            <a:chExt cx="428282" cy="646284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6199479"/>
              <a:ext cx="428282" cy="428282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5981477"/>
              <a:ext cx="428282" cy="428282"/>
            </a:xfrm>
            <a:prstGeom prst="rect">
              <a:avLst/>
            </a:prstGeom>
          </p:spPr>
        </p:pic>
      </p:grpSp>
      <p:grpSp>
        <p:nvGrpSpPr>
          <p:cNvPr id="27" name="그룹 26"/>
          <p:cNvGrpSpPr/>
          <p:nvPr/>
        </p:nvGrpSpPr>
        <p:grpSpPr>
          <a:xfrm>
            <a:off x="9666907" y="3300011"/>
            <a:ext cx="839168" cy="163986"/>
            <a:chOff x="4059767" y="2650066"/>
            <a:chExt cx="2093383" cy="254001"/>
          </a:xfrm>
        </p:grpSpPr>
        <p:sp>
          <p:nvSpPr>
            <p:cNvPr id="31" name="직사각형 3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7898431" y="3674661"/>
            <a:ext cx="2366343" cy="163986"/>
            <a:chOff x="4059767" y="2650066"/>
            <a:chExt cx="2093383" cy="254001"/>
          </a:xfrm>
        </p:grpSpPr>
        <p:sp>
          <p:nvSpPr>
            <p:cNvPr id="36" name="직사각형 3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1505040" y="4050370"/>
            <a:ext cx="949235" cy="163986"/>
            <a:chOff x="4059767" y="2650066"/>
            <a:chExt cx="2093383" cy="254001"/>
          </a:xfrm>
        </p:grpSpPr>
        <p:sp>
          <p:nvSpPr>
            <p:cNvPr id="39" name="직사각형 3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4362540" y="4050370"/>
            <a:ext cx="3587660" cy="163986"/>
            <a:chOff x="4059767" y="2650066"/>
            <a:chExt cx="2093383" cy="254001"/>
          </a:xfrm>
        </p:grpSpPr>
        <p:sp>
          <p:nvSpPr>
            <p:cNvPr id="42" name="직사각형 4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6898307" y="4436661"/>
            <a:ext cx="2080594" cy="163986"/>
            <a:chOff x="4059767" y="2650066"/>
            <a:chExt cx="2093383" cy="254001"/>
          </a:xfrm>
        </p:grpSpPr>
        <p:sp>
          <p:nvSpPr>
            <p:cNvPr id="46" name="직사각형 4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57" name="그림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6" y="3048258"/>
            <a:ext cx="972553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남학생들만 모인 단체 대화방에서 여러 학생들이 자신의 여자 친구 혹은 아는 여학생의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사진 및 영상을 무단으로 올림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다른 학생들은 올라온 게시물 속의 여학생의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외모를 평가하거나 성적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  비하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발언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심한 경우 다른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음란물과 악의적으로 합성하여 유포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하기도 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B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양은 자신이 이와 같은 피해를 입었으며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이로 인해 자신에 대한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좋지 않은 소문까지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또래 사이에 떠도는 것을 알게 되자 정신적 충격에 빠짐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473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모서리가 둥근 직사각형 37"/>
          <p:cNvSpPr/>
          <p:nvPr/>
        </p:nvSpPr>
        <p:spPr>
          <a:xfrm>
            <a:off x="747728" y="2937934"/>
            <a:ext cx="10707672" cy="15070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86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영상 유포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201761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53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1060995" y="3014390"/>
            <a:ext cx="9954138" cy="1323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악의적으로 합성된 사진과 영상물이 온라인에 유포되면 다양한 경로로 이동하기 때문에 기술적인 방법으로 공유를 차단하고 통제하기 어려움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합성 후 유포된 사진과 영상물을 바탕으로 특정 피해학생에 대한 거짓 소문까지 떠돎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1835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사례의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endParaRPr lang="en-US" altLang="ko-KR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747728" y="5232401"/>
            <a:ext cx="10707672" cy="15070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1060995" y="5308857"/>
            <a:ext cx="10157338" cy="134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피해학생은 관련 게시물에 대해 정보 삭제나 반론 게재를 요청할 권리를 가짐을 안내함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영상 유포를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목격한 학생들이 피해학생에 대해 낙인을 찍거나 피해 사실과 관련된 소문을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만들어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퍼뜨리지 않도록 주의시킴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776602" y="4657068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3.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84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자유형 44"/>
          <p:cNvSpPr/>
          <p:nvPr/>
        </p:nvSpPr>
        <p:spPr>
          <a:xfrm>
            <a:off x="747728" y="2936916"/>
            <a:ext cx="10707672" cy="3921085"/>
          </a:xfrm>
          <a:custGeom>
            <a:avLst/>
            <a:gdLst>
              <a:gd name="connsiteX0" fmla="*/ 354193 w 10707672"/>
              <a:gd name="connsiteY0" fmla="*/ 0 h 3921085"/>
              <a:gd name="connsiteX1" fmla="*/ 10353479 w 10707672"/>
              <a:gd name="connsiteY1" fmla="*/ 0 h 3921085"/>
              <a:gd name="connsiteX2" fmla="*/ 10707672 w 10707672"/>
              <a:gd name="connsiteY2" fmla="*/ 354193 h 3921085"/>
              <a:gd name="connsiteX3" fmla="*/ 10707672 w 10707672"/>
              <a:gd name="connsiteY3" fmla="*/ 3921085 h 3921085"/>
              <a:gd name="connsiteX4" fmla="*/ 0 w 10707672"/>
              <a:gd name="connsiteY4" fmla="*/ 3921085 h 3921085"/>
              <a:gd name="connsiteX5" fmla="*/ 0 w 10707672"/>
              <a:gd name="connsiteY5" fmla="*/ 354193 h 3921085"/>
              <a:gd name="connsiteX6" fmla="*/ 354193 w 10707672"/>
              <a:gd name="connsiteY6" fmla="*/ 0 h 392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07672" h="3921085">
                <a:moveTo>
                  <a:pt x="354193" y="0"/>
                </a:moveTo>
                <a:lnTo>
                  <a:pt x="10353479" y="0"/>
                </a:lnTo>
                <a:cubicBezTo>
                  <a:pt x="10549094" y="0"/>
                  <a:pt x="10707672" y="158578"/>
                  <a:pt x="10707672" y="354193"/>
                </a:cubicBezTo>
                <a:lnTo>
                  <a:pt x="10707672" y="3921085"/>
                </a:lnTo>
                <a:lnTo>
                  <a:pt x="0" y="3921085"/>
                </a:lnTo>
                <a:lnTo>
                  <a:pt x="0" y="354193"/>
                </a:lnTo>
                <a:cubicBezTo>
                  <a:pt x="0" y="158578"/>
                  <a:pt x="158578" y="0"/>
                  <a:pt x="35419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854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스토킹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548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54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29097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아시아경제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2018.4.26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5823923" y="5981477"/>
            <a:ext cx="428282" cy="646284"/>
            <a:chOff x="5823923" y="5981477"/>
            <a:chExt cx="428282" cy="646284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6199479"/>
              <a:ext cx="428282" cy="428282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5981477"/>
              <a:ext cx="428282" cy="428282"/>
            </a:xfrm>
            <a:prstGeom prst="rect">
              <a:avLst/>
            </a:prstGeom>
          </p:spPr>
        </p:pic>
      </p:grpSp>
      <p:grpSp>
        <p:nvGrpSpPr>
          <p:cNvPr id="27" name="그룹 26"/>
          <p:cNvGrpSpPr/>
          <p:nvPr/>
        </p:nvGrpSpPr>
        <p:grpSpPr>
          <a:xfrm>
            <a:off x="6949072" y="3300011"/>
            <a:ext cx="1255128" cy="163986"/>
            <a:chOff x="4059767" y="2650066"/>
            <a:chExt cx="2093383" cy="254001"/>
          </a:xfrm>
        </p:grpSpPr>
        <p:sp>
          <p:nvSpPr>
            <p:cNvPr id="31" name="직사각형 3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5770032" y="4050370"/>
            <a:ext cx="3027893" cy="163986"/>
            <a:chOff x="4059767" y="2650066"/>
            <a:chExt cx="2093383" cy="254001"/>
          </a:xfrm>
        </p:grpSpPr>
        <p:sp>
          <p:nvSpPr>
            <p:cNvPr id="42" name="직사각형 4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5342557" y="4436661"/>
            <a:ext cx="1085760" cy="163986"/>
            <a:chOff x="4059767" y="2650066"/>
            <a:chExt cx="2093383" cy="254001"/>
          </a:xfrm>
        </p:grpSpPr>
        <p:sp>
          <p:nvSpPr>
            <p:cNvPr id="46" name="직사각형 4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2" name="그림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6" y="3048258"/>
            <a:ext cx="9445079" cy="1990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B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군은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게시된 중학생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C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양의 사진을 보고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관심이 있다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며 익명으로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메시지를 보내고 게시물에 댓글을 달기 시작함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B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군은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C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양에게 “우리 언제 볼 수 있는 거야”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“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왜 연락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안받아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죽고 싶냐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?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밤길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조심해라”와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같은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메시지를 일방적으로 계속해서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보냄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이윽고 그는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C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양의 실명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나이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가족관계 등의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개인 정보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알아낸 후 이를 바탕으로 수시로 만남을 요구하며 협박</a:t>
            </a:r>
          </a:p>
        </p:txBody>
      </p:sp>
    </p:spTree>
    <p:extLst>
      <p:ext uri="{BB962C8B-B14F-4D97-AF65-F5344CB8AC3E}">
        <p14:creationId xmlns:p14="http://schemas.microsoft.com/office/powerpoint/2010/main" val="246883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503537"/>
            <a:ext cx="1854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스토킹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548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55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47728" y="2937934"/>
            <a:ext cx="10707672" cy="12784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060995" y="3048258"/>
            <a:ext cx="9954138" cy="939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 뿐만 아니라 피해학생의 가족까지 신변의 위협을 느낄 수 있음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피해학생의 개인 정보가 또 다른 범죄에 사용될 가능성이 있음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776602" y="2362601"/>
            <a:ext cx="1835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사례의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endParaRPr lang="en-US" altLang="ko-KR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47728" y="5232401"/>
            <a:ext cx="10707672" cy="12784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060995" y="5342725"/>
            <a:ext cx="9954138" cy="939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대부분의 피해학생은 신변의 위협을 느낄 수 있으므로 보호 조치를 취함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관심의 표현이 아닌 폭력이며 처벌의 대상임을 학생들에게 경고함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776602" y="4657068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3.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2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자유형 44"/>
          <p:cNvSpPr/>
          <p:nvPr/>
        </p:nvSpPr>
        <p:spPr>
          <a:xfrm>
            <a:off x="747728" y="2936916"/>
            <a:ext cx="10707672" cy="3921085"/>
          </a:xfrm>
          <a:custGeom>
            <a:avLst/>
            <a:gdLst>
              <a:gd name="connsiteX0" fmla="*/ 354193 w 10707672"/>
              <a:gd name="connsiteY0" fmla="*/ 0 h 3921085"/>
              <a:gd name="connsiteX1" fmla="*/ 10353479 w 10707672"/>
              <a:gd name="connsiteY1" fmla="*/ 0 h 3921085"/>
              <a:gd name="connsiteX2" fmla="*/ 10707672 w 10707672"/>
              <a:gd name="connsiteY2" fmla="*/ 354193 h 3921085"/>
              <a:gd name="connsiteX3" fmla="*/ 10707672 w 10707672"/>
              <a:gd name="connsiteY3" fmla="*/ 3921085 h 3921085"/>
              <a:gd name="connsiteX4" fmla="*/ 0 w 10707672"/>
              <a:gd name="connsiteY4" fmla="*/ 3921085 h 3921085"/>
              <a:gd name="connsiteX5" fmla="*/ 0 w 10707672"/>
              <a:gd name="connsiteY5" fmla="*/ 354193 h 3921085"/>
              <a:gd name="connsiteX6" fmla="*/ 354193 w 10707672"/>
              <a:gd name="connsiteY6" fmla="*/ 0 h 392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07672" h="3921085">
                <a:moveTo>
                  <a:pt x="354193" y="0"/>
                </a:moveTo>
                <a:lnTo>
                  <a:pt x="10353479" y="0"/>
                </a:lnTo>
                <a:cubicBezTo>
                  <a:pt x="10549094" y="0"/>
                  <a:pt x="10707672" y="158578"/>
                  <a:pt x="10707672" y="354193"/>
                </a:cubicBezTo>
                <a:lnTo>
                  <a:pt x="10707672" y="3921085"/>
                </a:lnTo>
                <a:lnTo>
                  <a:pt x="0" y="3921085"/>
                </a:lnTo>
                <a:lnTo>
                  <a:pt x="0" y="354193"/>
                </a:lnTo>
                <a:cubicBezTo>
                  <a:pt x="0" y="158578"/>
                  <a:pt x="158578" y="0"/>
                  <a:pt x="35419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854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따돌림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548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56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60372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아시아경제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2021.1.25;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연합뉴스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2020.4.5; SBS 8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 뉴스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2018.9.12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5823923" y="5981477"/>
            <a:ext cx="428282" cy="646284"/>
            <a:chOff x="5823923" y="5981477"/>
            <a:chExt cx="428282" cy="646284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6199479"/>
              <a:ext cx="428282" cy="428282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5981477"/>
              <a:ext cx="428282" cy="428282"/>
            </a:xfrm>
            <a:prstGeom prst="rect">
              <a:avLst/>
            </a:prstGeom>
          </p:spPr>
        </p:pic>
      </p:grpSp>
      <p:grpSp>
        <p:nvGrpSpPr>
          <p:cNvPr id="27" name="그룹 26"/>
          <p:cNvGrpSpPr/>
          <p:nvPr/>
        </p:nvGrpSpPr>
        <p:grpSpPr>
          <a:xfrm>
            <a:off x="6428317" y="3702342"/>
            <a:ext cx="4021666" cy="163986"/>
            <a:chOff x="4059767" y="2650066"/>
            <a:chExt cx="2093383" cy="254001"/>
          </a:xfrm>
        </p:grpSpPr>
        <p:sp>
          <p:nvSpPr>
            <p:cNvPr id="31" name="직사각형 3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2294218" y="4070944"/>
            <a:ext cx="2217457" cy="163986"/>
            <a:chOff x="4059767" y="2650066"/>
            <a:chExt cx="2093383" cy="254001"/>
          </a:xfrm>
        </p:grpSpPr>
        <p:sp>
          <p:nvSpPr>
            <p:cNvPr id="42" name="직사각형 4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5885436" y="4436661"/>
            <a:ext cx="3245863" cy="163986"/>
            <a:chOff x="4059767" y="2650066"/>
            <a:chExt cx="2093383" cy="254001"/>
          </a:xfrm>
        </p:grpSpPr>
        <p:sp>
          <p:nvSpPr>
            <p:cNvPr id="46" name="직사각형 4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2294219" y="4461469"/>
            <a:ext cx="1718982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6" name="그림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6" y="3048258"/>
            <a:ext cx="960700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에서 특정 연예인인 척 연기를 하며 교류하는 ‘멤버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놀이’를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즐기던 무리 중에서 고등학생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양이 나머지 학생들과 사소한 이유로 다툼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그러자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함께 어울리던 학생들은 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상태 메시지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통해 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양을 저격하거나 비하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하기 시작함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또한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학생들이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양을 단체 대화방에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초대하여     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양에게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일방적으로 욕설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쏟아낸 후 갑자기 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양만을 남겨 놓고 대화방을 나감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이러한 일이 시도 때도 없이 반복되자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양은 자살 시도까지 한 것으로 밝혀짐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529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503537"/>
            <a:ext cx="1854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따돌림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548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57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747728" y="2937934"/>
            <a:ext cx="10707672" cy="15451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1060995" y="3048258"/>
            <a:ext cx="9954138" cy="1323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시간과 공간의 제약 없이 발생하여 피해학생에게 가해지는 정신적 고통이 매우 큼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최근에는 특정 학생을 따돌리는 단체 대화방 링크를 불특정 다수에게 공유하는 경우도 있어 가해 및 동조자가 더욱 다양하고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광범위해짐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76602" y="2362601"/>
            <a:ext cx="1835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사례의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endParaRPr lang="en-US" altLang="ko-KR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747728" y="5276851"/>
            <a:ext cx="10707672" cy="12784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1060995" y="5387175"/>
            <a:ext cx="9954138" cy="939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에서는 가해학생을 차단할 수 있는 기능이 있음을 안내하고 이를 이용할 수 있도록 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출처가 불분명한 링크는 접속하지 않도록 경고함</a:t>
            </a:r>
          </a:p>
        </p:txBody>
      </p:sp>
      <p:sp>
        <p:nvSpPr>
          <p:cNvPr id="59" name="직사각형 58"/>
          <p:cNvSpPr/>
          <p:nvPr/>
        </p:nvSpPr>
        <p:spPr>
          <a:xfrm>
            <a:off x="776602" y="4701518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3.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32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자유형 44"/>
          <p:cNvSpPr/>
          <p:nvPr/>
        </p:nvSpPr>
        <p:spPr>
          <a:xfrm>
            <a:off x="747728" y="2936916"/>
            <a:ext cx="10707672" cy="3921085"/>
          </a:xfrm>
          <a:custGeom>
            <a:avLst/>
            <a:gdLst>
              <a:gd name="connsiteX0" fmla="*/ 354193 w 10707672"/>
              <a:gd name="connsiteY0" fmla="*/ 0 h 3921085"/>
              <a:gd name="connsiteX1" fmla="*/ 10353479 w 10707672"/>
              <a:gd name="connsiteY1" fmla="*/ 0 h 3921085"/>
              <a:gd name="connsiteX2" fmla="*/ 10707672 w 10707672"/>
              <a:gd name="connsiteY2" fmla="*/ 354193 h 3921085"/>
              <a:gd name="connsiteX3" fmla="*/ 10707672 w 10707672"/>
              <a:gd name="connsiteY3" fmla="*/ 3921085 h 3921085"/>
              <a:gd name="connsiteX4" fmla="*/ 0 w 10707672"/>
              <a:gd name="connsiteY4" fmla="*/ 3921085 h 3921085"/>
              <a:gd name="connsiteX5" fmla="*/ 0 w 10707672"/>
              <a:gd name="connsiteY5" fmla="*/ 354193 h 3921085"/>
              <a:gd name="connsiteX6" fmla="*/ 354193 w 10707672"/>
              <a:gd name="connsiteY6" fmla="*/ 0 h 392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07672" h="3921085">
                <a:moveTo>
                  <a:pt x="354193" y="0"/>
                </a:moveTo>
                <a:lnTo>
                  <a:pt x="10353479" y="0"/>
                </a:lnTo>
                <a:cubicBezTo>
                  <a:pt x="10549094" y="0"/>
                  <a:pt x="10707672" y="158578"/>
                  <a:pt x="10707672" y="354193"/>
                </a:cubicBezTo>
                <a:lnTo>
                  <a:pt x="10707672" y="3921085"/>
                </a:lnTo>
                <a:lnTo>
                  <a:pt x="0" y="3921085"/>
                </a:lnTo>
                <a:lnTo>
                  <a:pt x="0" y="354193"/>
                </a:lnTo>
                <a:cubicBezTo>
                  <a:pt x="0" y="158578"/>
                  <a:pt x="158578" y="0"/>
                  <a:pt x="35419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갈취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58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28103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시빅뉴스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2018.4.19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5823923" y="5981477"/>
            <a:ext cx="428282" cy="646284"/>
            <a:chOff x="5823923" y="5981477"/>
            <a:chExt cx="428282" cy="646284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6199479"/>
              <a:ext cx="428282" cy="428282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5981477"/>
              <a:ext cx="428282" cy="428282"/>
            </a:xfrm>
            <a:prstGeom prst="rect">
              <a:avLst/>
            </a:prstGeom>
          </p:spPr>
        </p:pic>
      </p:grpSp>
      <p:grpSp>
        <p:nvGrpSpPr>
          <p:cNvPr id="41" name="그룹 40"/>
          <p:cNvGrpSpPr/>
          <p:nvPr/>
        </p:nvGrpSpPr>
        <p:grpSpPr>
          <a:xfrm>
            <a:off x="1386169" y="4070944"/>
            <a:ext cx="2217457" cy="163986"/>
            <a:chOff x="4059767" y="2650066"/>
            <a:chExt cx="2093383" cy="254001"/>
          </a:xfrm>
        </p:grpSpPr>
        <p:sp>
          <p:nvSpPr>
            <p:cNvPr id="42" name="직사각형 4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9127067" y="4436661"/>
            <a:ext cx="1519276" cy="163986"/>
            <a:chOff x="4059767" y="2650066"/>
            <a:chExt cx="2093383" cy="254001"/>
          </a:xfrm>
        </p:grpSpPr>
        <p:sp>
          <p:nvSpPr>
            <p:cNvPr id="46" name="직사각형 4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1435491" y="4461469"/>
            <a:ext cx="3724942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1386169" y="3689944"/>
            <a:ext cx="1083982" cy="163986"/>
            <a:chOff x="4059767" y="2650066"/>
            <a:chExt cx="2093383" cy="254001"/>
          </a:xfrm>
        </p:grpSpPr>
        <p:sp>
          <p:nvSpPr>
            <p:cNvPr id="36" name="직사각형 3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9839827" y="3314495"/>
            <a:ext cx="575761" cy="163986"/>
            <a:chOff x="4059767" y="2650066"/>
            <a:chExt cx="2093383" cy="254001"/>
          </a:xfrm>
        </p:grpSpPr>
        <p:sp>
          <p:nvSpPr>
            <p:cNvPr id="39" name="직사각형 3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47" name="그림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6" y="3048258"/>
            <a:ext cx="960700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학교에 와이파이가 없으니 같은 반 학생이 자신의 데이터를 아끼기 위해 중학생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C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군에게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와이파이 셔틀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강요함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처음에는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C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군의 데이터를 이용하는 학생은 해당 가해학생 한 명이었지만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점차 같은 반 학생 모두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 자연스럽게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C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군의 데이터를 함께 이용하기 시작함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이로 인해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C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군은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데이터 이용료가 한 달에 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24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만원 가량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나왔으며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가해학생의 집요한 요구로 결국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무제한 요금제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로 휴대폰 요금제를 변경함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190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50353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갈취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59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747728" y="2937934"/>
            <a:ext cx="10707672" cy="12530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060995" y="3048258"/>
            <a:ext cx="9954138" cy="939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실제 갈취한 금액이 상당함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죄책감이 덜하기 때문에 가해학생의 범위가 개인에서 집단으로 점차 커짐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776602" y="2362601"/>
            <a:ext cx="1835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사례의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endParaRPr lang="en-US" altLang="ko-KR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747728" y="5033457"/>
            <a:ext cx="10707672" cy="1579010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1060995" y="5143781"/>
            <a:ext cx="9954138" cy="1323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갈취와 관련된 협박 문자를 받았다면 우선 해당 가해학생을 차단하도록 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공간에서만 가치 있는 대상이라 하더라도 금액에 상관없이 이에 대한 갈취는 처벌 가능한 행위임을 인식시킴</a:t>
            </a:r>
          </a:p>
        </p:txBody>
      </p:sp>
      <p:sp>
        <p:nvSpPr>
          <p:cNvPr id="53" name="직사각형 52"/>
          <p:cNvSpPr/>
          <p:nvPr/>
        </p:nvSpPr>
        <p:spPr>
          <a:xfrm>
            <a:off x="776602" y="4458124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3.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5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자유형 44"/>
          <p:cNvSpPr/>
          <p:nvPr/>
        </p:nvSpPr>
        <p:spPr>
          <a:xfrm>
            <a:off x="747728" y="2936916"/>
            <a:ext cx="10707672" cy="3921085"/>
          </a:xfrm>
          <a:custGeom>
            <a:avLst/>
            <a:gdLst>
              <a:gd name="connsiteX0" fmla="*/ 354193 w 10707672"/>
              <a:gd name="connsiteY0" fmla="*/ 0 h 3921085"/>
              <a:gd name="connsiteX1" fmla="*/ 10353479 w 10707672"/>
              <a:gd name="connsiteY1" fmla="*/ 0 h 3921085"/>
              <a:gd name="connsiteX2" fmla="*/ 10707672 w 10707672"/>
              <a:gd name="connsiteY2" fmla="*/ 354193 h 3921085"/>
              <a:gd name="connsiteX3" fmla="*/ 10707672 w 10707672"/>
              <a:gd name="connsiteY3" fmla="*/ 3921085 h 3921085"/>
              <a:gd name="connsiteX4" fmla="*/ 0 w 10707672"/>
              <a:gd name="connsiteY4" fmla="*/ 3921085 h 3921085"/>
              <a:gd name="connsiteX5" fmla="*/ 0 w 10707672"/>
              <a:gd name="connsiteY5" fmla="*/ 354193 h 3921085"/>
              <a:gd name="connsiteX6" fmla="*/ 354193 w 10707672"/>
              <a:gd name="connsiteY6" fmla="*/ 0 h 392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07672" h="3921085">
                <a:moveTo>
                  <a:pt x="354193" y="0"/>
                </a:moveTo>
                <a:lnTo>
                  <a:pt x="10353479" y="0"/>
                </a:lnTo>
                <a:cubicBezTo>
                  <a:pt x="10549094" y="0"/>
                  <a:pt x="10707672" y="158578"/>
                  <a:pt x="10707672" y="354193"/>
                </a:cubicBezTo>
                <a:lnTo>
                  <a:pt x="10707672" y="3921085"/>
                </a:lnTo>
                <a:lnTo>
                  <a:pt x="0" y="3921085"/>
                </a:lnTo>
                <a:lnTo>
                  <a:pt x="0" y="354193"/>
                </a:lnTo>
                <a:cubicBezTo>
                  <a:pt x="0" y="158578"/>
                  <a:pt x="158578" y="0"/>
                  <a:pt x="35419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강요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60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27911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조선일보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2014.9.30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5823923" y="5981477"/>
            <a:ext cx="428282" cy="646284"/>
            <a:chOff x="5823923" y="5981477"/>
            <a:chExt cx="428282" cy="646284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6199479"/>
              <a:ext cx="428282" cy="428282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23923" y="5981477"/>
              <a:ext cx="428282" cy="428282"/>
            </a:xfrm>
            <a:prstGeom prst="rect">
              <a:avLst/>
            </a:prstGeom>
          </p:spPr>
        </p:pic>
      </p:grpSp>
      <p:grpSp>
        <p:nvGrpSpPr>
          <p:cNvPr id="50" name="그룹 49"/>
          <p:cNvGrpSpPr/>
          <p:nvPr/>
        </p:nvGrpSpPr>
        <p:grpSpPr>
          <a:xfrm>
            <a:off x="3295649" y="4461469"/>
            <a:ext cx="1263651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1386168" y="3689944"/>
            <a:ext cx="5001931" cy="163986"/>
            <a:chOff x="4059767" y="2650066"/>
            <a:chExt cx="2093383" cy="254001"/>
          </a:xfrm>
        </p:grpSpPr>
        <p:sp>
          <p:nvSpPr>
            <p:cNvPr id="36" name="직사각형 3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10092239" y="3314495"/>
            <a:ext cx="575761" cy="163986"/>
            <a:chOff x="4059767" y="2650066"/>
            <a:chExt cx="2093383" cy="254001"/>
          </a:xfrm>
        </p:grpSpPr>
        <p:sp>
          <p:nvSpPr>
            <p:cNvPr id="39" name="직사각형 3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3" name="그림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6" y="3048258"/>
            <a:ext cx="9607004" cy="1606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군은 수업이 끝나면 하루 종일 게임을 해야 한다고 토로함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같은 반 일진이 자신의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게임 캐릭터의 레벨을 특정 수준까지 올려놓으라고 강요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했기 때문임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해당 가해학생은 자신이 원하는 수준만큼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군이 캐릭터의 레벨을 올리지 못하면 등교 후 학교에서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혹은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군의 집 근처를 직접 찾아가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D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군에게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신체적 폭력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까지 행사한 것으로 밝혀짐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72376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61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07403" y="150353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강요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49" name="직선 연결선 48"/>
          <p:cNvCxnSpPr/>
          <p:nvPr/>
        </p:nvCxnSpPr>
        <p:spPr>
          <a:xfrm>
            <a:off x="776602" y="2031124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모서리가 둥근 직사각형 52"/>
          <p:cNvSpPr/>
          <p:nvPr/>
        </p:nvSpPr>
        <p:spPr>
          <a:xfrm>
            <a:off x="747728" y="2937934"/>
            <a:ext cx="10707672" cy="1253066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sp>
        <p:nvSpPr>
          <p:cNvPr id="54" name="직사각형 53"/>
          <p:cNvSpPr/>
          <p:nvPr/>
        </p:nvSpPr>
        <p:spPr>
          <a:xfrm>
            <a:off x="1060995" y="3048258"/>
            <a:ext cx="9954138" cy="939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피해학생이 자신의 일상생활을 영위하기 어려울 정도로 강요의 정도가 심각함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신체적 폭력과 같은 전통적 학교폭력이 사이버 강요와 함께 발생함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776602" y="2362601"/>
            <a:ext cx="1835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사례의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endParaRPr lang="en-US" altLang="ko-KR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747728" y="5065207"/>
            <a:ext cx="10707672" cy="1272093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1060995" y="5175531"/>
            <a:ext cx="9954138" cy="939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의사에 반하는 행위를 요구 받았다면 이에 부응하지 않고 해당 가해학생을 차단하게 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신체 폭행과 같은 오프라인에서의 학교폭력이 함께 발생하지는 않았는지 확인함</a:t>
            </a:r>
          </a:p>
        </p:txBody>
      </p:sp>
      <p:sp>
        <p:nvSpPr>
          <p:cNvPr id="59" name="직사각형 58"/>
          <p:cNvSpPr/>
          <p:nvPr/>
        </p:nvSpPr>
        <p:spPr>
          <a:xfrm>
            <a:off x="776602" y="4489874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3.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62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C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</a:t>
            </a:r>
            <a:r>
              <a:rPr lang="en-US" altLang="ko-KR" sz="20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4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심화</a:t>
            </a:r>
            <a:r>
              <a:rPr lang="en-US" altLang="ko-KR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85333" y="2473119"/>
            <a:ext cx="98213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학생 상담 및 관계회복</a:t>
            </a:r>
            <a:endParaRPr lang="ko-KR" altLang="en-US" sz="54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19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6439" y="4050220"/>
            <a:ext cx="12192000" cy="2682734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99883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불안 줄이기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526424"/>
            <a:ext cx="13188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63</a:t>
            </a:fld>
            <a:endParaRPr lang="ko-KR" altLang="en-US" dirty="0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피해학생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상담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830759" y="2335467"/>
            <a:ext cx="2654214" cy="125035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402192" y="3319033"/>
            <a:ext cx="1026973" cy="238080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607403" y="462138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우울 줄이기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29" name="직선 연결선 28"/>
          <p:cNvCxnSpPr/>
          <p:nvPr/>
        </p:nvCxnSpPr>
        <p:spPr>
          <a:xfrm>
            <a:off x="776602" y="5148974"/>
            <a:ext cx="13188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그룹 30"/>
          <p:cNvGrpSpPr/>
          <p:nvPr/>
        </p:nvGrpSpPr>
        <p:grpSpPr>
          <a:xfrm>
            <a:off x="3272217" y="4894658"/>
            <a:ext cx="1258594" cy="188393"/>
            <a:chOff x="4059767" y="2650066"/>
            <a:chExt cx="2093383" cy="254001"/>
          </a:xfrm>
        </p:grpSpPr>
        <p:sp>
          <p:nvSpPr>
            <p:cNvPr id="32" name="직사각형 3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7005219" y="5843534"/>
            <a:ext cx="1158478" cy="227752"/>
            <a:chOff x="4059767" y="2650066"/>
            <a:chExt cx="2093383" cy="254001"/>
          </a:xfrm>
        </p:grpSpPr>
        <p:sp>
          <p:nvSpPr>
            <p:cNvPr id="38" name="직사각형 3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3" name="직사각형 62"/>
          <p:cNvSpPr/>
          <p:nvPr/>
        </p:nvSpPr>
        <p:spPr>
          <a:xfrm>
            <a:off x="2905464" y="2088104"/>
            <a:ext cx="7156450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갖는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불안이나 두려움 탐색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온라인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공간의 특정 상황에서 느끼는 불안이나 두려움 탐색하기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불안 조절을 위한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이완훈련</a:t>
            </a:r>
            <a:endParaRPr lang="ko-KR" altLang="en-US" sz="24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온라인 공간의 특정 상황에서 느끼는 불안이나 두려움 탐색하기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901187" y="4643759"/>
            <a:ext cx="7156450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우울 증상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이해하기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두통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복통 등 신체화 증상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무기력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주의산만 등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상에서 우울을 일으키는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사고 오류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확인하기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과잉 일반화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계속 피해를 </a:t>
            </a:r>
            <a:r>
              <a:rPr lang="ko-KR" altLang="en-US" sz="1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당할거야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파국화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내 인생 망했어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</a:t>
            </a:r>
          </a:p>
        </p:txBody>
      </p:sp>
    </p:spTree>
    <p:extLst>
      <p:ext uri="{BB962C8B-B14F-4D97-AF65-F5344CB8AC3E}">
        <p14:creationId xmlns:p14="http://schemas.microsoft.com/office/powerpoint/2010/main" val="62595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0" y="4183655"/>
            <a:ext cx="12192000" cy="2682734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998837"/>
            <a:ext cx="12554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자존감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향상하기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867058"/>
            <a:ext cx="10394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64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피해학생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상담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4771903" y="2209743"/>
            <a:ext cx="1142865" cy="246043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282288" y="3233223"/>
            <a:ext cx="1730813" cy="173461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607403" y="4621387"/>
            <a:ext cx="15231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자기주장성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강화하기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29" name="직선 연결선 28"/>
          <p:cNvCxnSpPr/>
          <p:nvPr/>
        </p:nvCxnSpPr>
        <p:spPr>
          <a:xfrm>
            <a:off x="776602" y="5483258"/>
            <a:ext cx="13188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그룹 30"/>
          <p:cNvGrpSpPr/>
          <p:nvPr/>
        </p:nvGrpSpPr>
        <p:grpSpPr>
          <a:xfrm>
            <a:off x="5005413" y="4872898"/>
            <a:ext cx="2276835" cy="242891"/>
            <a:chOff x="4059767" y="2650066"/>
            <a:chExt cx="2093383" cy="254001"/>
          </a:xfrm>
        </p:grpSpPr>
        <p:sp>
          <p:nvSpPr>
            <p:cNvPr id="32" name="직사각형 3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4989966" y="5890260"/>
            <a:ext cx="2844218" cy="230454"/>
            <a:chOff x="4059767" y="2650066"/>
            <a:chExt cx="2093383" cy="254001"/>
          </a:xfrm>
        </p:grpSpPr>
        <p:sp>
          <p:nvSpPr>
            <p:cNvPr id="38" name="직사각형 3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3" name="직사각형 62"/>
          <p:cNvSpPr/>
          <p:nvPr/>
        </p:nvSpPr>
        <p:spPr>
          <a:xfrm>
            <a:off x="2927895" y="1980162"/>
            <a:ext cx="7156450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나의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자존감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탐색하기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장점을 발견하고 단점을 긍정적인 측면으로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전환하기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자존감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높이기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긍정톡과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긍정 댓글을 통해 자신의 긍정성 높이기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927895" y="4631888"/>
            <a:ext cx="7156450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상에서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바람직한 주장 행동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이해하기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적절한 주장 행동의 필요성과 장점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파악하기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상에서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자기주장이 어려운 상황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파악하기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주장 행동이 어려운 상황의 대처 방법 설명하기</a:t>
            </a:r>
          </a:p>
        </p:txBody>
      </p:sp>
    </p:spTree>
    <p:extLst>
      <p:ext uri="{BB962C8B-B14F-4D97-AF65-F5344CB8AC3E}">
        <p14:creationId xmlns:p14="http://schemas.microsoft.com/office/powerpoint/2010/main" val="109375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3095744" y="3425417"/>
            <a:ext cx="2382324" cy="229626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3" name="직사각형 62"/>
          <p:cNvSpPr/>
          <p:nvPr/>
        </p:nvSpPr>
        <p:spPr>
          <a:xfrm>
            <a:off x="715124" y="3080914"/>
            <a:ext cx="5581791" cy="1803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50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관계 맺는 방법 연습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하기</a:t>
            </a:r>
          </a:p>
          <a:p>
            <a:pPr marL="360000" indent="-360000">
              <a:lnSpc>
                <a:spcPct val="150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온라인에서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타인의 글에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선플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달고 고민이 있는 친구에게 위로 메시지 보내기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715124" y="2168192"/>
            <a:ext cx="39330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사회성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기술 향상하기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876986" y="2784164"/>
            <a:ext cx="2415369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65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피해학생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상담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38" y="1911428"/>
            <a:ext cx="5034012" cy="4320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61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66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가해학생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68135" y="2618952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223075" y="2816544"/>
            <a:ext cx="102439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어떤 맥락과 상황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자극이 공격성을 높이는지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탐색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파악하여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공격성과 분노를 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촉발하는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요인</a:t>
            </a:r>
            <a:r>
              <a:rPr lang="ko-KR" altLang="en-US" sz="2000" spc="-1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제거하기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ysClr val="windowText" lastClr="00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768135" y="3748650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223075" y="3946242"/>
            <a:ext cx="9749725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공격행동을 바람직한 행동으로 대체하기 등 공격적이지 않은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대안 행동으로 연습하기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rgbClr val="52529A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768135" y="4886586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223075" y="5084178"/>
            <a:ext cx="7167319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심호흡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근육이완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혼잣말 훈련 등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분노 상황에서 대처 방법 알려주기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rgbClr val="52529A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07403" y="1662486"/>
            <a:ext cx="29899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공격성과 분노 조절하기</a:t>
            </a:r>
          </a:p>
        </p:txBody>
      </p:sp>
      <p:cxnSp>
        <p:nvCxnSpPr>
          <p:cNvPr id="31" name="직선 연결선 30"/>
          <p:cNvCxnSpPr/>
          <p:nvPr/>
        </p:nvCxnSpPr>
        <p:spPr>
          <a:xfrm>
            <a:off x="776602" y="2190073"/>
            <a:ext cx="27285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88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768135" y="2303257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223075" y="2500849"/>
            <a:ext cx="10062763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역지사지의 관점으로 피해학생의 입장 되어보기 등을 통해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타인의 입장 이해하기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rgbClr val="52529A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68135" y="3418708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223075" y="3616300"/>
            <a:ext cx="7756168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피해학생의 감정 탐색하고 느끼기 등 사이버 공간에서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타인의 감정 느끼기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rgbClr val="52529A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67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가해학생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07403" y="1662486"/>
            <a:ext cx="2454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공감 능력 향상하기</a:t>
            </a:r>
          </a:p>
        </p:txBody>
      </p:sp>
      <p:cxnSp>
        <p:nvCxnSpPr>
          <p:cNvPr id="48" name="직선 연결선 47"/>
          <p:cNvCxnSpPr/>
          <p:nvPr/>
        </p:nvCxnSpPr>
        <p:spPr>
          <a:xfrm>
            <a:off x="776602" y="2190073"/>
            <a:ext cx="21867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411" y="3757325"/>
            <a:ext cx="2887730" cy="288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60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0" y="4175266"/>
            <a:ext cx="12192000" cy="2682734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998837"/>
            <a:ext cx="9877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필요성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526424"/>
            <a:ext cx="7050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68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0674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관계회복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4247505" y="2364393"/>
            <a:ext cx="3611392" cy="230525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3273337" y="3303681"/>
            <a:ext cx="4783267" cy="183953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607403" y="4621387"/>
            <a:ext cx="7200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목표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29" name="직선 연결선 28"/>
          <p:cNvCxnSpPr/>
          <p:nvPr/>
        </p:nvCxnSpPr>
        <p:spPr>
          <a:xfrm>
            <a:off x="776602" y="5148974"/>
            <a:ext cx="4595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2927894" y="4662896"/>
            <a:ext cx="8121106" cy="1405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사이버폭력 상황 시 상대방의 관점을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이해하여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>
              <a:spcAft>
                <a:spcPts val="800"/>
              </a:spcAft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     갈등을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해결하고 관계를 회복함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차 피해를 최소화하고 재발을 방지함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4768645" y="3709319"/>
            <a:ext cx="2307657" cy="163986"/>
            <a:chOff x="4059767" y="2650066"/>
            <a:chExt cx="2093383" cy="254001"/>
          </a:xfrm>
        </p:grpSpPr>
        <p:sp>
          <p:nvSpPr>
            <p:cNvPr id="34" name="직사각형 3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3" name="직사각형 62"/>
          <p:cNvSpPr/>
          <p:nvPr/>
        </p:nvSpPr>
        <p:spPr>
          <a:xfrm>
            <a:off x="2927894" y="2139530"/>
            <a:ext cx="7486105" cy="1774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2020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「학교폭력예방법 시행령」 개정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함께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>
              <a:spcAft>
                <a:spcPts val="800"/>
              </a:spcAft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     학교장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자체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해결제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도입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피해학생과 가해학생의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관계회복적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접근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이 시도되어 필요한 경우 각종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관계회복 프로그램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을 운영할 수 있음</a:t>
            </a:r>
          </a:p>
        </p:txBody>
      </p:sp>
    </p:spTree>
    <p:extLst>
      <p:ext uri="{BB962C8B-B14F-4D97-AF65-F5344CB8AC3E}">
        <p14:creationId xmlns:p14="http://schemas.microsoft.com/office/powerpoint/2010/main" val="343712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998837"/>
            <a:ext cx="3589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상황에 대한 탐색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526424"/>
            <a:ext cx="32958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69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0674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관계회복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776602" y="2827746"/>
            <a:ext cx="7008155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사이버폭력 가해 및 피해학생이 갈등 유발 사건에 대해 함께  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이야기하며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해당 사건이 사이버폭력에 해당함을 인식함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사이버폭력의 특징을 살펴보고 학생들 스스로 자신들의 사건이 어떤 점에서 심각한지를 생각해 보도록 함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901" y="1617045"/>
            <a:ext cx="2432942" cy="482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38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746158"/>
            <a:ext cx="49920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상황에서 상대방의 관점 이해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273745"/>
            <a:ext cx="47267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70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0674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관계회복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628318" y="2575067"/>
            <a:ext cx="5735973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가해학생은 자신이 한 행동을 적고 피해학생은 자신이 경험한 피해를 적어 함께 이야기함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두 학생이 인식하는 피해의 정도가 다를 경우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상대방의 관점을 이해할 수 있도록 도움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6863623" y="1333847"/>
            <a:ext cx="2241581" cy="5330398"/>
            <a:chOff x="6884663" y="1147580"/>
            <a:chExt cx="2241581" cy="5330398"/>
          </a:xfrm>
        </p:grpSpPr>
        <p:sp>
          <p:nvSpPr>
            <p:cNvPr id="11" name="TextBox 10"/>
            <p:cNvSpPr txBox="1"/>
            <p:nvPr/>
          </p:nvSpPr>
          <p:spPr>
            <a:xfrm>
              <a:off x="7384656" y="6139424"/>
              <a:ext cx="139390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tx1">
                        <a:lumMod val="75000"/>
                        <a:lumOff val="2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가해학생</a:t>
              </a:r>
            </a:p>
          </p:txBody>
        </p:sp>
        <p:pic>
          <p:nvPicPr>
            <p:cNvPr id="1026" name="Picture 2" descr="스마트폰교실] 자판 바꾸기 키보드 바꾸기 : 네이버 블로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3037" y="4036590"/>
              <a:ext cx="2120300" cy="1765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Project 02 - Displa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7703" y="1385061"/>
              <a:ext cx="2188632" cy="387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5" descr="phone png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584740" y="2447503"/>
              <a:ext cx="4841427" cy="2241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직사각형 14"/>
            <p:cNvSpPr/>
            <p:nvPr/>
          </p:nvSpPr>
          <p:spPr>
            <a:xfrm>
              <a:off x="6963707" y="1772774"/>
              <a:ext cx="2079630" cy="233880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noAutofit/>
            </a:bodyPr>
            <a:lstStyle/>
            <a:p>
              <a:pPr lvl="0">
                <a:lnSpc>
                  <a:spcPct val="70000"/>
                </a:lnSpc>
              </a:pPr>
              <a:endParaRPr lang="en-US" altLang="ko-KR" sz="20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endParaRPr>
            </a:p>
            <a:p>
              <a:pPr lvl="0">
                <a:lnSpc>
                  <a:spcPct val="70000"/>
                </a:lnSpc>
              </a:pP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내가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파인이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사진을 몇 장 찍었는데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,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그 중에 웃기게 나온 사진이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있ㅇ서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친구들이 보면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재밌을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것 같아서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우리반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카톡방에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그 사진을 올렸다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</a:t>
              </a:r>
              <a:endParaRPr lang="ko-KR" altLang="en-US" sz="8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</a:endParaRPr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7325390" y="1675044"/>
              <a:ext cx="135325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1200" spc="-100" dirty="0">
                  <a:ln>
                    <a:solidFill>
                      <a:schemeClr val="accent6">
                        <a:alpha val="0"/>
                      </a:schemeClr>
                    </a:solidFill>
                  </a:ln>
                  <a:solidFill>
                    <a:schemeClr val="accent6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내가 한 일 </a:t>
              </a:r>
              <a:r>
                <a:rPr lang="ko-KR" altLang="en-US" sz="1200" spc="-100" dirty="0" err="1">
                  <a:ln>
                    <a:solidFill>
                      <a:schemeClr val="accent6">
                        <a:alpha val="0"/>
                      </a:schemeClr>
                    </a:solidFill>
                  </a:ln>
                  <a:solidFill>
                    <a:schemeClr val="accent6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적어보기</a:t>
              </a:r>
              <a:endParaRPr lang="en-US" altLang="ko-KR" sz="12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9456251" y="1333847"/>
            <a:ext cx="2241581" cy="5330398"/>
            <a:chOff x="9441597" y="1147580"/>
            <a:chExt cx="2241581" cy="5330398"/>
          </a:xfrm>
        </p:grpSpPr>
        <p:sp>
          <p:nvSpPr>
            <p:cNvPr id="12" name="TextBox 11"/>
            <p:cNvSpPr txBox="1"/>
            <p:nvPr/>
          </p:nvSpPr>
          <p:spPr>
            <a:xfrm>
              <a:off x="9862001" y="6139424"/>
              <a:ext cx="139390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tx1">
                        <a:lumMod val="75000"/>
                        <a:lumOff val="2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피해학생</a:t>
              </a:r>
            </a:p>
          </p:txBody>
        </p:sp>
        <p:pic>
          <p:nvPicPr>
            <p:cNvPr id="19" name="Picture 2" descr="스마트폰교실] 자판 바꾸기 키보드 바꾸기 : 네이버 블로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79971" y="4036590"/>
              <a:ext cx="2120300" cy="1765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4" descr="Project 02 - Displa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4637" y="1385061"/>
              <a:ext cx="2188632" cy="387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5" descr="phone png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8141674" y="2447503"/>
              <a:ext cx="4841427" cy="2241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9508237" y="1772774"/>
              <a:ext cx="2092034" cy="233880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noAutofit/>
            </a:bodyPr>
            <a:lstStyle/>
            <a:p>
              <a:pPr lvl="0">
                <a:lnSpc>
                  <a:spcPct val="70000"/>
                </a:lnSpc>
              </a:pPr>
              <a:endParaRPr lang="en-US" altLang="ko-KR" sz="20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endParaRPr>
            </a:p>
            <a:p>
              <a:pPr lvl="0">
                <a:lnSpc>
                  <a:spcPct val="70000"/>
                </a:lnSpc>
              </a:pP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애플이가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나 몰래 나를 핸드폰에 찍더니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,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진짜 이상하게 나온 내 사진을 내 허락도 없이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우리반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카톡방에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올렸다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그 사진을 본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우리반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애들은 모두 나를 놀렸고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,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그 사진이 다른 반 애들한테까지 퍼져서 나는 온 학교의 웃음거리가 되었다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</a:t>
              </a:r>
              <a:endParaRPr lang="ko-KR" altLang="en-US" sz="8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9867504" y="1675044"/>
              <a:ext cx="151836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1200" spc="-100" dirty="0">
                  <a:ln>
                    <a:solidFill>
                      <a:schemeClr val="accent6">
                        <a:alpha val="0"/>
                      </a:schemeClr>
                    </a:solidFill>
                  </a:ln>
                  <a:solidFill>
                    <a:schemeClr val="accent6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내가 </a:t>
              </a:r>
              <a:r>
                <a:rPr lang="ko-KR" altLang="en-US" sz="1200" spc="-100" dirty="0" smtClean="0">
                  <a:ln>
                    <a:solidFill>
                      <a:schemeClr val="accent6">
                        <a:alpha val="0"/>
                      </a:schemeClr>
                    </a:solidFill>
                  </a:ln>
                  <a:solidFill>
                    <a:schemeClr val="accent6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 겪은 일 </a:t>
              </a:r>
              <a:r>
                <a:rPr lang="ko-KR" altLang="en-US" sz="1200" spc="-100" dirty="0">
                  <a:ln>
                    <a:solidFill>
                      <a:schemeClr val="accent6">
                        <a:alpha val="0"/>
                      </a:schemeClr>
                    </a:solidFill>
                  </a:ln>
                  <a:solidFill>
                    <a:schemeClr val="accent6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적어보기</a:t>
              </a:r>
              <a:endParaRPr lang="en-US" altLang="ko-KR" sz="12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561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746158"/>
            <a:ext cx="41248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특징과 심각성 이해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273745"/>
            <a:ext cx="38800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71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0674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관계회복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776602" y="2498864"/>
            <a:ext cx="5336331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사이버폭력의 특징과 가해 및 피해학생이 경험한 사례를 관련해 피해의 심각성을 이해함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충분한 대화 시간을 통해 가해학생에게 반성의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기회를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제공하고 피해 학생의 분노 해소를 도움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607403" y="4413158"/>
            <a:ext cx="3857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사이버폭력으로 인한 갈등 해결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776602" y="4940745"/>
            <a:ext cx="36260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776603" y="5165864"/>
            <a:ext cx="556560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서로를 이해하고 진정한 사과 및 용서가 이루어진 후에는 편지 등을 통해 서로에게 하고 싶은 말을 전함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편지의 경우 서로에게 읽어주고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상대의 편지 내용을 들은 후 더 하고 싶은 말이 있다면 충분히 이야기함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6863623" y="1333847"/>
            <a:ext cx="2241581" cy="5330398"/>
            <a:chOff x="6884663" y="1147580"/>
            <a:chExt cx="2241581" cy="5330398"/>
          </a:xfrm>
        </p:grpSpPr>
        <p:sp>
          <p:nvSpPr>
            <p:cNvPr id="21" name="TextBox 20"/>
            <p:cNvSpPr txBox="1"/>
            <p:nvPr/>
          </p:nvSpPr>
          <p:spPr>
            <a:xfrm>
              <a:off x="7384656" y="6139424"/>
              <a:ext cx="139390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tx1">
                        <a:lumMod val="75000"/>
                        <a:lumOff val="2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가해학생</a:t>
              </a:r>
            </a:p>
          </p:txBody>
        </p:sp>
        <p:pic>
          <p:nvPicPr>
            <p:cNvPr id="22" name="Picture 2" descr="스마트폰교실] 자판 바꾸기 키보드 바꾸기 : 네이버 블로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3037" y="4036590"/>
              <a:ext cx="2120300" cy="1765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4" descr="Project 02 - Displa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7703" y="1385061"/>
              <a:ext cx="2188632" cy="387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5" descr="phone png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584740" y="2447503"/>
              <a:ext cx="4841427" cy="2241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직사각형 24"/>
            <p:cNvSpPr/>
            <p:nvPr/>
          </p:nvSpPr>
          <p:spPr>
            <a:xfrm>
              <a:off x="6963707" y="1772774"/>
              <a:ext cx="2079630" cy="233880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noAutofit/>
            </a:bodyPr>
            <a:lstStyle/>
            <a:p>
              <a:pPr lvl="0">
                <a:lnSpc>
                  <a:spcPct val="65000"/>
                </a:lnSpc>
              </a:pPr>
              <a:endParaRPr lang="en-US" altLang="ko-KR" sz="20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endParaRPr>
            </a:p>
            <a:p>
              <a:pPr lvl="0">
                <a:lnSpc>
                  <a:spcPct val="65000"/>
                </a:lnSpc>
              </a:pP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파인아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,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내가 장난으로 올린 사진을 네 허락도 없이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우리반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카톡방에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올려서 정말 미안해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난 정말 네가 이렇게까지 힘들어할 줄 진짜 몰랐어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오늘 사이버폭력의 심각성을 보고 내가 정말 큰 실수를 한 것을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깨달았어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카톡방에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 올린 사진들을 다 지우고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,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다시는 이런 실수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안할게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정말 미안해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</a:t>
              </a:r>
              <a:endParaRPr lang="ko-KR" altLang="en-US" sz="8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7340621" y="1675044"/>
              <a:ext cx="132279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1200" spc="-100" dirty="0" smtClean="0">
                  <a:ln>
                    <a:solidFill>
                      <a:schemeClr val="accent6">
                        <a:alpha val="0"/>
                      </a:schemeClr>
                    </a:solidFill>
                  </a:ln>
                  <a:solidFill>
                    <a:schemeClr val="accent6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나의 마음 전달하기</a:t>
              </a:r>
              <a:endParaRPr lang="en-US" altLang="ko-KR" sz="12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9456251" y="1333847"/>
            <a:ext cx="2241581" cy="5330398"/>
            <a:chOff x="9441597" y="1147580"/>
            <a:chExt cx="2241581" cy="5330398"/>
          </a:xfrm>
        </p:grpSpPr>
        <p:sp>
          <p:nvSpPr>
            <p:cNvPr id="28" name="TextBox 27"/>
            <p:cNvSpPr txBox="1"/>
            <p:nvPr/>
          </p:nvSpPr>
          <p:spPr>
            <a:xfrm>
              <a:off x="9862001" y="6139424"/>
              <a:ext cx="139390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tx1">
                        <a:lumMod val="75000"/>
                        <a:lumOff val="2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피해학생</a:t>
              </a:r>
            </a:p>
          </p:txBody>
        </p:sp>
        <p:pic>
          <p:nvPicPr>
            <p:cNvPr id="29" name="Picture 2" descr="스마트폰교실] 자판 바꾸기 키보드 바꾸기 : 네이버 블로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79971" y="4036590"/>
              <a:ext cx="2120300" cy="1765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4" descr="Project 02 - Displa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4637" y="1385061"/>
              <a:ext cx="2188632" cy="387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5" descr="phone png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8141674" y="2447503"/>
              <a:ext cx="4841427" cy="2241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직사각형 31"/>
            <p:cNvSpPr/>
            <p:nvPr/>
          </p:nvSpPr>
          <p:spPr>
            <a:xfrm>
              <a:off x="9508237" y="1772774"/>
              <a:ext cx="2092034" cy="233880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noAutofit/>
            </a:bodyPr>
            <a:lstStyle/>
            <a:p>
              <a:pPr lvl="0">
                <a:lnSpc>
                  <a:spcPct val="70000"/>
                </a:lnSpc>
              </a:pPr>
              <a:endParaRPr lang="en-US" altLang="ko-KR" sz="20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endParaRPr>
            </a:p>
            <a:p>
              <a:pPr lvl="0">
                <a:lnSpc>
                  <a:spcPct val="70000"/>
                </a:lnSpc>
              </a:pP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애플아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,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나도 이 시간을 통해서 너에 대한 오해를 조금 풀 수 있었던 것 같아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그리고 네가 한 행동이 일부러 나를 힘들게 하려고 그런 것이 아니라는 것도 알게 되었어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아무리 </a:t>
              </a:r>
              <a:r>
                <a:rPr lang="ko-KR" altLang="en-US" sz="2000" spc="-100" dirty="0" err="1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장난이어도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,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다시는 이런 장난치지마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 </a:t>
              </a:r>
              <a:r>
                <a:rPr lang="ko-KR" altLang="en-US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그리고 온라인에서는 되도록 더 조심했으면 좋겠어</a:t>
              </a:r>
              <a:r>
                <a:rPr lang="en-US" altLang="ko-KR" sz="2000" spc="-100" dirty="0" smtClean="0">
                  <a:ln>
                    <a:solidFill>
                      <a:prstClr val="black">
                        <a:lumMod val="95000"/>
                        <a:lumOff val="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나눔손글씨 세화체" panose="02000503000000000000" pitchFamily="2" charset="-127"/>
                  <a:ea typeface="나눔손글씨 세화체" panose="02000503000000000000" pitchFamily="2" charset="-127"/>
                  <a:cs typeface="Poppins Light" panose="02000000000000000000" pitchFamily="2" charset="0"/>
                </a:rPr>
                <a:t>.</a:t>
              </a:r>
              <a:endParaRPr lang="ko-KR" altLang="en-US" sz="8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9950057" y="1675044"/>
              <a:ext cx="135325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1200" spc="-100" dirty="0">
                  <a:ln>
                    <a:solidFill>
                      <a:schemeClr val="accent6">
                        <a:alpha val="0"/>
                      </a:schemeClr>
                    </a:solidFill>
                  </a:ln>
                  <a:solidFill>
                    <a:schemeClr val="accent6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나의 마음 전달하기</a:t>
              </a:r>
              <a:endParaRPr lang="en-US" altLang="ko-KR" sz="12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189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C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0   5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심화</a:t>
            </a:r>
            <a:r>
              <a:rPr lang="en-US" altLang="ko-KR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185333" y="2473119"/>
            <a:ext cx="98213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</a:t>
            </a:r>
            <a:r>
              <a:rPr lang="ko-KR" altLang="en-US" sz="5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지원</a:t>
            </a:r>
          </a:p>
        </p:txBody>
      </p:sp>
    </p:spTree>
    <p:extLst>
      <p:ext uri="{BB962C8B-B14F-4D97-AF65-F5344CB8AC3E}">
        <p14:creationId xmlns:p14="http://schemas.microsoft.com/office/powerpoint/2010/main" val="77383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43236"/>
            <a:ext cx="4456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예방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위한 학부모 역할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70823"/>
            <a:ext cx="41679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73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768135" y="2544827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069613" y="2755685"/>
            <a:ext cx="10948329" cy="50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400" spc="-13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자녀들의 온라인 활동에 대해 관심을 가지고 평소 대화에서 </a:t>
            </a:r>
            <a:r>
              <a:rPr lang="ko-KR" altLang="en-US" sz="24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sz="2400" spc="-13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r>
              <a:rPr lang="ko-KR" altLang="en-US" sz="2400" spc="-13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</a:t>
            </a:r>
            <a:r>
              <a:rPr lang="ko-KR" altLang="en-US" sz="2400" spc="-13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언급하기</a:t>
            </a:r>
            <a:endParaRPr lang="ko-KR" altLang="en-US" sz="2400" spc="-13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ysClr val="windowText" lastClr="00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768135" y="3916427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1069613" y="4144349"/>
            <a:ext cx="10150321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400" spc="-1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학부모 스스로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모범적인 온라인 </a:t>
            </a:r>
            <a:r>
              <a:rPr lang="ko-KR" altLang="en-US" sz="2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행동 </a:t>
            </a: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실천을 통해 자녀의 올바른 행동 습관 기르기</a:t>
            </a:r>
            <a:endParaRPr lang="ko-KR" altLang="en-US" sz="24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ysClr val="windowText" lastClr="00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768135" y="5296494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1069612" y="5540219"/>
            <a:ext cx="10619879" cy="50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온라인 </a:t>
            </a:r>
            <a:r>
              <a:rPr lang="ko-KR" altLang="en-US" sz="2400" spc="-1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사용 </a:t>
            </a: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규칙 만들기</a:t>
            </a:r>
            <a:r>
              <a:rPr lang="en-US" altLang="ko-KR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온라인 취미활동 공유 등 가족 내 </a:t>
            </a:r>
            <a:r>
              <a:rPr lang="ko-KR" altLang="en-US" sz="2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긍정적인 사용 문화 형성</a:t>
            </a: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하기</a:t>
            </a:r>
            <a:endParaRPr lang="ko-KR" altLang="en-US" sz="24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ysClr val="windowText" lastClr="00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61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43236"/>
            <a:ext cx="40815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예방을 위한 앱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(APP)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70823"/>
            <a:ext cx="38631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74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76603" y="2394787"/>
            <a:ext cx="10856598" cy="1701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50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한국모바일산업연합회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에서는 청소년 들의 건전한 인터넷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스마트폰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이용과 청소년의 스마트폰 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과몰입과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역기능 예방을 위한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‘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사이버안심존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SW’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와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언어폭력으로부터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청소년 보호를 위한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‘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스마트안심드림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SW’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를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무료 보급 하고 있음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1223594" y="4339197"/>
            <a:ext cx="10028235" cy="2007680"/>
          </a:xfrm>
          <a:prstGeom prst="roundRect">
            <a:avLst>
              <a:gd name="adj" fmla="val 61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6CD23122-D22C-4E59-A46A-F329D3D0E111}"/>
              </a:ext>
            </a:extLst>
          </p:cNvPr>
          <p:cNvSpPr txBox="1"/>
          <p:nvPr/>
        </p:nvSpPr>
        <p:spPr>
          <a:xfrm>
            <a:off x="1722779" y="4475107"/>
            <a:ext cx="85427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4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사이버안심존</a:t>
            </a:r>
            <a:r>
              <a:rPr lang="ko-KR" altLang="en-US" sz="2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홈페이지</a:t>
            </a:r>
            <a:r>
              <a:rPr lang="en-US" altLang="ko-KR" sz="2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(www. </a:t>
            </a:r>
            <a:r>
              <a:rPr lang="ko-KR" altLang="en-US" sz="2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사이버안심존</a:t>
            </a:r>
            <a:r>
              <a:rPr lang="en-US" altLang="ko-KR" sz="2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.</a:t>
            </a:r>
            <a:r>
              <a:rPr lang="en-US" altLang="ko-KR" sz="24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kr</a:t>
            </a:r>
            <a:r>
              <a:rPr lang="en-US" altLang="ko-KR" sz="2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) </a:t>
            </a:r>
          </a:p>
          <a:p>
            <a:pPr algn="ctr">
              <a:lnSpc>
                <a:spcPct val="200000"/>
              </a:lnSpc>
            </a:pPr>
            <a:r>
              <a:rPr lang="ko-KR" altLang="en-US" sz="2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온라인교육사이트</a:t>
            </a:r>
            <a:r>
              <a:rPr lang="en-US" altLang="ko-KR" sz="2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(https://edu.moiba.or.kr)</a:t>
            </a:r>
            <a:endParaRPr lang="ko-KR" altLang="en-US" sz="24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45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43236"/>
            <a:ext cx="40815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예방을 위한 앱</a:t>
            </a:r>
            <a:r>
              <a:rPr lang="en-US" altLang="ko-KR" sz="24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(APP)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70823"/>
            <a:ext cx="38631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75</a:t>
            </a:fld>
            <a:endParaRPr lang="ko-KR" altLang="en-US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  <a:endParaRPr lang="ko-KR" altLang="en-US" sz="14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76603" y="2394787"/>
            <a:ext cx="10856598" cy="1405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‘전기통신사업법’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에 따르면 전기통신사업자는 청소년과 계약 체결 시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</a:p>
          <a:p>
            <a:pPr>
              <a:spcAft>
                <a:spcPts val="800"/>
              </a:spcAft>
              <a:buClr>
                <a:schemeClr val="accent6"/>
              </a:buClr>
              <a:buSzPct val="80000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    유해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매체물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및 음란정보에 대해 차단하는 소프트웨어 등의 수단을 제공하도록 명시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국내 이동통신 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사는 관련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앱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부가서비스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을  제공하고 있음</a:t>
            </a:r>
          </a:p>
        </p:txBody>
      </p:sp>
      <p:sp>
        <p:nvSpPr>
          <p:cNvPr id="47" name="모서리가 둥근 직사각형 46"/>
          <p:cNvSpPr/>
          <p:nvPr/>
        </p:nvSpPr>
        <p:spPr>
          <a:xfrm>
            <a:off x="886669" y="4012780"/>
            <a:ext cx="3462394" cy="2684353"/>
          </a:xfrm>
          <a:prstGeom prst="roundRect">
            <a:avLst>
              <a:gd name="adj" fmla="val 61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4528739" y="4012780"/>
            <a:ext cx="3462394" cy="2684353"/>
          </a:xfrm>
          <a:prstGeom prst="roundRect">
            <a:avLst>
              <a:gd name="adj" fmla="val 61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8170807" y="4012780"/>
            <a:ext cx="3462394" cy="2684353"/>
          </a:xfrm>
          <a:prstGeom prst="roundRect">
            <a:avLst>
              <a:gd name="adj" fmla="val 61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0" name="그림 49">
            <a:extLst>
              <a:ext uri="{FF2B5EF4-FFF2-40B4-BE49-F238E27FC236}">
                <a16:creationId xmlns="" xmlns:a16="http://schemas.microsoft.com/office/drawing/2014/main" id="{F445F6A7-FF63-4963-A5A5-F712095CD5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842" y="4591286"/>
            <a:ext cx="2493270" cy="2019829"/>
          </a:xfrm>
          <a:prstGeom prst="rect">
            <a:avLst/>
          </a:prstGeom>
        </p:spPr>
      </p:pic>
      <p:pic>
        <p:nvPicPr>
          <p:cNvPr id="51" name="그림 50">
            <a:extLst>
              <a:ext uri="{FF2B5EF4-FFF2-40B4-BE49-F238E27FC236}">
                <a16:creationId xmlns="" xmlns:a16="http://schemas.microsoft.com/office/drawing/2014/main" id="{59E3F32F-B863-43C3-9432-C6244ABF25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7411" y="4527413"/>
            <a:ext cx="2493270" cy="2007269"/>
          </a:xfrm>
          <a:prstGeom prst="rect">
            <a:avLst/>
          </a:prstGeom>
        </p:spPr>
      </p:pic>
      <p:pic>
        <p:nvPicPr>
          <p:cNvPr id="52" name="그림 51">
            <a:extLst>
              <a:ext uri="{FF2B5EF4-FFF2-40B4-BE49-F238E27FC236}">
                <a16:creationId xmlns="" xmlns:a16="http://schemas.microsoft.com/office/drawing/2014/main" id="{653D5E31-AC68-4159-808D-4EB0A304B1E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721"/>
          <a:stretch/>
        </p:blipFill>
        <p:spPr>
          <a:xfrm>
            <a:off x="8658912" y="4527413"/>
            <a:ext cx="2493270" cy="205118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6CD23122-D22C-4E59-A46A-F329D3D0E111}"/>
              </a:ext>
            </a:extLst>
          </p:cNvPr>
          <p:cNvSpPr txBox="1"/>
          <p:nvPr/>
        </p:nvSpPr>
        <p:spPr>
          <a:xfrm>
            <a:off x="1173868" y="4076272"/>
            <a:ext cx="29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SKT T</a:t>
            </a:r>
            <a:r>
              <a:rPr lang="ko-KR" altLang="en-US" sz="1600" spc="-10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청소년안심팩</a:t>
            </a:r>
            <a:endParaRPr lang="ko-KR" altLang="en-US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CCFC56EA-4166-436D-BB81-50C81FC2A844}"/>
              </a:ext>
            </a:extLst>
          </p:cNvPr>
          <p:cNvSpPr txBox="1"/>
          <p:nvPr/>
        </p:nvSpPr>
        <p:spPr>
          <a:xfrm>
            <a:off x="4734724" y="4076272"/>
            <a:ext cx="29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KT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안심박스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7C0A0A06-1D25-4236-99F1-2FDF85B99558}"/>
              </a:ext>
            </a:extLst>
          </p:cNvPr>
          <p:cNvSpPr txBox="1"/>
          <p:nvPr/>
        </p:nvSpPr>
        <p:spPr>
          <a:xfrm>
            <a:off x="8431826" y="4076272"/>
            <a:ext cx="29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LG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유플러스</a:t>
            </a:r>
          </a:p>
        </p:txBody>
      </p:sp>
    </p:spTree>
    <p:extLst>
      <p:ext uri="{BB962C8B-B14F-4D97-AF65-F5344CB8AC3E}">
        <p14:creationId xmlns:p14="http://schemas.microsoft.com/office/powerpoint/2010/main" val="324087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43236"/>
            <a:ext cx="49920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피해학생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위한 학부모 역할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70823"/>
            <a:ext cx="47605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76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76603" y="2575067"/>
            <a:ext cx="5887808" cy="345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자녀에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대한 비난을 자제하고 침착하게 반응하며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공감과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적극적인 경청으로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대화함</a:t>
            </a:r>
            <a:endParaRPr lang="en-US" altLang="ko-KR" sz="2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자녀의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보복 행동을 방지하고 구체적인 피해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사실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기록 및 증거를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확보함</a:t>
            </a:r>
            <a:endParaRPr lang="en-US" altLang="ko-KR" sz="2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학교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및 전문 기관을 통해 사안 처리 또는 신고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및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상담 등을 위한 전문적인 도움을 요청함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839" y="2417213"/>
            <a:ext cx="4688493" cy="344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76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43236"/>
            <a:ext cx="49920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가해학생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위한 학부모 역할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70823"/>
            <a:ext cx="47605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77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76602" y="2600557"/>
            <a:ext cx="6530360" cy="345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가해 행동에 대한 자녀의 감정 및 동기를 탐색하고</a:t>
            </a:r>
            <a:r>
              <a:rPr lang="en-US" altLang="ko-KR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br>
              <a:rPr lang="en-US" altLang="ko-KR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사이버폭력의 영향에 대해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설명함</a:t>
            </a:r>
            <a:endParaRPr lang="en-US" altLang="ko-KR" sz="2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자녀의 온라인 행동을 모니터링하여 후속 폭력이 </a:t>
            </a:r>
            <a:b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발생하지 않도록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주의함</a:t>
            </a:r>
            <a:endParaRPr lang="en-US" altLang="ko-KR" sz="2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학교 및 전문 기관을 통해 가해 행동의 동기</a:t>
            </a:r>
            <a:r>
              <a:rPr lang="en-US" altLang="ko-KR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법적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   분쟁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등의 문제를 위한 교육</a:t>
            </a:r>
            <a:r>
              <a:rPr lang="en-US" altLang="ko-KR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상담 및 자문을 제공함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013" y="2315230"/>
            <a:ext cx="3287507" cy="384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1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78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32669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도전 </a:t>
            </a:r>
            <a:r>
              <a:rPr lang="en-US" altLang="ko-KR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vs </a:t>
            </a:r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응전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76603" y="1602785"/>
            <a:ext cx="7691894" cy="933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사이버폭력은 빠르게 진화하여 교사에게 큰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도전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요소로 작용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교사는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대응역량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신장시켜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응전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해야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함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17325" y="2667362"/>
            <a:ext cx="5708866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폭력에 대한 민감한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인식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폭력에 대한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지식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업데이트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폭력에 대한 대처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기술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향상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348" y="2298030"/>
            <a:ext cx="6383595" cy="455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cobs.kr_v1">
  <a:themeElements>
    <a:clrScheme name="Custom 2">
      <a:dk1>
        <a:sysClr val="windowText" lastClr="000000"/>
      </a:dk1>
      <a:lt1>
        <a:sysClr val="window" lastClr="FFFFFF"/>
      </a:lt1>
      <a:dk2>
        <a:srgbClr val="343434"/>
      </a:dk2>
      <a:lt2>
        <a:srgbClr val="8A8E8C"/>
      </a:lt2>
      <a:accent1>
        <a:srgbClr val="19AAE1"/>
      </a:accent1>
      <a:accent2>
        <a:srgbClr val="00B991"/>
      </a:accent2>
      <a:accent3>
        <a:srgbClr val="82B932"/>
      </a:accent3>
      <a:accent4>
        <a:srgbClr val="FFC000"/>
      </a:accent4>
      <a:accent5>
        <a:srgbClr val="F85D2D"/>
      </a:accent5>
      <a:accent6>
        <a:srgbClr val="7030A0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lnSpc>
            <a:spcPct val="120000"/>
          </a:lnSpc>
          <a:defRPr sz="1400">
            <a:solidFill>
              <a:srgbClr val="78797E"/>
            </a:solidFill>
            <a:latin typeface="Poppins Light" panose="02000000000000000000" pitchFamily="2" charset="0"/>
            <a:ea typeface="Open Sans" panose="020B0606030504020204" pitchFamily="34" charset="0"/>
            <a:cs typeface="Poppins Light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jcobs.kr_v1</Template>
  <TotalTime>5513</TotalTime>
  <Words>10141</Words>
  <Application>Microsoft Office PowerPoint</Application>
  <PresentationFormat>와이드스크린</PresentationFormat>
  <Paragraphs>1250</Paragraphs>
  <Slides>78</Slides>
  <Notes>78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78</vt:i4>
      </vt:variant>
    </vt:vector>
  </HeadingPairs>
  <TitlesOfParts>
    <vt:vector size="92" baseType="lpstr">
      <vt:lpstr>나눔스퀘어 ExtraBold</vt:lpstr>
      <vt:lpstr>나눔스퀘어</vt:lpstr>
      <vt:lpstr>나눔손글씨 세화체</vt:lpstr>
      <vt:lpstr>맑은 고딕</vt:lpstr>
      <vt:lpstr>Arial</vt:lpstr>
      <vt:lpstr>G마켓 산스 TTF Bold</vt:lpstr>
      <vt:lpstr>Wingdings</vt:lpstr>
      <vt:lpstr>Bell MT</vt:lpstr>
      <vt:lpstr>G마켓 산스 TTF Medium</vt:lpstr>
      <vt:lpstr>나눔스퀘어 Bold</vt:lpstr>
      <vt:lpstr>G마켓 산스 TTF Light</vt:lpstr>
      <vt:lpstr>Poppins Light</vt:lpstr>
      <vt:lpstr>맑은 고딕</vt:lpstr>
      <vt:lpstr>jcobs.kr_v1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jcobs</dc:creator>
  <cp:lastModifiedBy>USER</cp:lastModifiedBy>
  <cp:revision>305</cp:revision>
  <cp:lastPrinted>2022-06-09T02:47:53Z</cp:lastPrinted>
  <dcterms:created xsi:type="dcterms:W3CDTF">2022-02-14T17:27:48Z</dcterms:created>
  <dcterms:modified xsi:type="dcterms:W3CDTF">2022-06-09T02:48:04Z</dcterms:modified>
</cp:coreProperties>
</file>