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5" r:id="rId2"/>
    <p:sldId id="302" r:id="rId3"/>
    <p:sldId id="304" r:id="rId4"/>
    <p:sldId id="306" r:id="rId5"/>
    <p:sldId id="356" r:id="rId6"/>
    <p:sldId id="357" r:id="rId7"/>
    <p:sldId id="359" r:id="rId8"/>
    <p:sldId id="360" r:id="rId9"/>
    <p:sldId id="361" r:id="rId10"/>
    <p:sldId id="362" r:id="rId11"/>
    <p:sldId id="363" r:id="rId12"/>
    <p:sldId id="365" r:id="rId13"/>
    <p:sldId id="366" r:id="rId14"/>
    <p:sldId id="367" r:id="rId15"/>
    <p:sldId id="371" r:id="rId16"/>
    <p:sldId id="368" r:id="rId17"/>
    <p:sldId id="369" r:id="rId18"/>
    <p:sldId id="372" r:id="rId19"/>
    <p:sldId id="373" r:id="rId20"/>
    <p:sldId id="370" r:id="rId21"/>
    <p:sldId id="374" r:id="rId22"/>
    <p:sldId id="375" r:id="rId23"/>
    <p:sldId id="379" r:id="rId24"/>
    <p:sldId id="376" r:id="rId25"/>
    <p:sldId id="380" r:id="rId26"/>
    <p:sldId id="381" r:id="rId27"/>
    <p:sldId id="382" r:id="rId28"/>
    <p:sldId id="383" r:id="rId29"/>
    <p:sldId id="377" r:id="rId30"/>
    <p:sldId id="384" r:id="rId31"/>
    <p:sldId id="385" r:id="rId32"/>
    <p:sldId id="387" r:id="rId33"/>
    <p:sldId id="386" r:id="rId34"/>
    <p:sldId id="388" r:id="rId35"/>
    <p:sldId id="389" r:id="rId36"/>
    <p:sldId id="390" r:id="rId37"/>
    <p:sldId id="391" r:id="rId38"/>
    <p:sldId id="392" r:id="rId39"/>
    <p:sldId id="393" r:id="rId40"/>
    <p:sldId id="394" r:id="rId41"/>
    <p:sldId id="351" r:id="rId42"/>
    <p:sldId id="354" r:id="rId4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9E5"/>
    <a:srgbClr val="3399FF"/>
    <a:srgbClr val="00B6BD"/>
    <a:srgbClr val="BFE6E8"/>
    <a:srgbClr val="00B6BE"/>
    <a:srgbClr val="D3EDEF"/>
    <a:srgbClr val="C6EAFA"/>
    <a:srgbClr val="E2F3F0"/>
    <a:srgbClr val="A4DAD2"/>
    <a:srgbClr val="25BC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53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98" y="378"/>
      </p:cViewPr>
      <p:guideLst>
        <p:guide orient="horz" pos="777"/>
        <p:guide pos="574"/>
        <p:guide pos="166"/>
        <p:guide orient="horz" pos="1049"/>
        <p:guide orient="horz" pos="123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oem.or.kr/simulation/gmsl/extreme.do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LF78rK91qGg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png"/><Relationship Id="rId2" Type="http://schemas.openxmlformats.org/officeDocument/2006/relationships/hyperlink" Target="https://www.youtube.com/watch?v=Af2an3IuNHw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00Z6b2IMzXo" TargetMode="External"/><Relationship Id="rId5" Type="http://schemas.openxmlformats.org/officeDocument/2006/relationships/image" Target="../media/image66.png"/><Relationship Id="rId4" Type="http://schemas.openxmlformats.org/officeDocument/2006/relationships/hyperlink" Target="https://www.youtube.com/watch?v=zPPZfT75Qh0" TargetMode="External"/><Relationship Id="rId9" Type="http://schemas.openxmlformats.org/officeDocument/2006/relationships/image" Target="../media/image6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hyperlink" Target="https://www.youtube.com/watch?v=UeJo1TntdyQ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5CF860B-9083-055F-2785-B174B30BD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4"/>
          <a:stretch/>
        </p:blipFill>
        <p:spPr>
          <a:xfrm>
            <a:off x="6935987" y="711200"/>
            <a:ext cx="5256013" cy="5842000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05B057BE-8E81-BBF2-E8B5-4675157A0D56}"/>
              </a:ext>
            </a:extLst>
          </p:cNvPr>
          <p:cNvSpPr/>
          <p:nvPr/>
        </p:nvSpPr>
        <p:spPr>
          <a:xfrm>
            <a:off x="640079" y="1392069"/>
            <a:ext cx="1424305" cy="1391771"/>
          </a:xfrm>
          <a:prstGeom prst="roundRect">
            <a:avLst/>
          </a:prstGeom>
          <a:solidFill>
            <a:srgbClr val="00B6B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D3012C-AC7D-1076-6143-70FF37B5DE61}"/>
              </a:ext>
            </a:extLst>
          </p:cNvPr>
          <p:cNvSpPr txBox="1"/>
          <p:nvPr/>
        </p:nvSpPr>
        <p:spPr>
          <a:xfrm>
            <a:off x="2315219" y="1188034"/>
            <a:ext cx="95415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지구온난화</a:t>
            </a:r>
            <a:r>
              <a:rPr lang="en-US" altLang="ko-K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탄소중립으로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막아요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4508E9C9-4166-5DF3-08BB-A3EE92BEF8E1}"/>
              </a:ext>
            </a:extLst>
          </p:cNvPr>
          <p:cNvSpPr/>
          <p:nvPr/>
        </p:nvSpPr>
        <p:spPr>
          <a:xfrm>
            <a:off x="2734236" y="4493255"/>
            <a:ext cx="3055505" cy="53901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968251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E6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기후변화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위기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289634"/>
            <a:ext cx="95415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지구온난화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탄소중립으로 막아요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3993642"/>
            <a:ext cx="72891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지구의 온도가 올라간다고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?</a:t>
            </a: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4919151"/>
            <a:ext cx="63866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2.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4400" b="1" dirty="0" err="1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탄소중립을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위한 첫걸음</a:t>
            </a: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E6E8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기후변화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위기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500" y="1307317"/>
            <a:ext cx="95415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지구온난화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탄소중립으로 막아요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1274" y="4117914"/>
            <a:ext cx="6947428" cy="14266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r="58323"/>
          <a:stretch/>
        </p:blipFill>
        <p:spPr>
          <a:xfrm>
            <a:off x="1861790" y="1012617"/>
            <a:ext cx="2776197" cy="584538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/>
          <a:srcRect l="39248" t="10285" b="20530"/>
          <a:stretch/>
        </p:blipFill>
        <p:spPr>
          <a:xfrm>
            <a:off x="5486399" y="1233488"/>
            <a:ext cx="5524109" cy="5520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915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066" y="1195780"/>
            <a:ext cx="6341049" cy="499968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21920278-0647-4CA2-BC7B-591F0C215DE4}"/>
              </a:ext>
            </a:extLst>
          </p:cNvPr>
          <p:cNvGrpSpPr/>
          <p:nvPr/>
        </p:nvGrpSpPr>
        <p:grpSpPr>
          <a:xfrm>
            <a:off x="1752566" y="3970087"/>
            <a:ext cx="1556836" cy="2397244"/>
            <a:chOff x="638204" y="2505832"/>
            <a:chExt cx="1556836" cy="239724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638204" y="3887413"/>
              <a:ext cx="1556836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우리 지역의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해수면 높이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변화</a:t>
              </a:r>
            </a:p>
          </p:txBody>
        </p:sp>
        <p:pic>
          <p:nvPicPr>
            <p:cNvPr id="17" name="그림 16">
              <a:hlinkClick r:id="rId3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그림 6"/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4389120" y="3688702"/>
            <a:ext cx="5719414" cy="296001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1225" y="1695748"/>
            <a:ext cx="9665650" cy="1924319"/>
          </a:xfrm>
          <a:prstGeom prst="rect">
            <a:avLst/>
          </a:prstGeom>
        </p:spPr>
      </p:pic>
      <p:grpSp>
        <p:nvGrpSpPr>
          <p:cNvPr id="18" name="그룹 17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3645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337" y="1225024"/>
            <a:ext cx="9653248" cy="84460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361" y="2357589"/>
            <a:ext cx="9746525" cy="2206184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1274" y="4688378"/>
            <a:ext cx="3464928" cy="204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88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337" y="1225024"/>
            <a:ext cx="9485516" cy="84460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0735" y="2086887"/>
            <a:ext cx="8095117" cy="4771113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80777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07" y="1233488"/>
            <a:ext cx="6538012" cy="50104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rcRect b="78428"/>
          <a:stretch/>
        </p:blipFill>
        <p:spPr>
          <a:xfrm>
            <a:off x="911225" y="1999760"/>
            <a:ext cx="10561196" cy="65133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t="20770" b="33223"/>
          <a:stretch/>
        </p:blipFill>
        <p:spPr>
          <a:xfrm>
            <a:off x="911225" y="3091067"/>
            <a:ext cx="10561196" cy="138909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rcRect t="68270"/>
          <a:stretch/>
        </p:blipFill>
        <p:spPr>
          <a:xfrm>
            <a:off x="889230" y="4930219"/>
            <a:ext cx="10583192" cy="95803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3423426" y="2038038"/>
            <a:ext cx="20441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4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태양복사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9442633" y="3493227"/>
            <a:ext cx="21052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4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온실효과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7503397" y="4882324"/>
            <a:ext cx="2527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40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지구온난화</a:t>
            </a: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4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156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806" y="1252342"/>
            <a:ext cx="10577300" cy="87473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461" y="2141867"/>
            <a:ext cx="9675076" cy="138911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2623" y="3619892"/>
            <a:ext cx="7366751" cy="3143839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304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806" y="1252342"/>
            <a:ext cx="10577300" cy="874739"/>
          </a:xfrm>
          <a:prstGeom prst="rect">
            <a:avLst/>
          </a:prstGeom>
        </p:spPr>
      </p:pic>
      <p:sp>
        <p:nvSpPr>
          <p:cNvPr id="14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1343315" y="2792738"/>
            <a:ext cx="9752033" cy="138333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651" y="2242607"/>
            <a:ext cx="8343928" cy="4303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484753" y="2934007"/>
            <a:ext cx="91731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이산화탄소의 배출량이 많아지면 지구의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기온도 올라간다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25" y="4528631"/>
            <a:ext cx="9746633" cy="417543"/>
          </a:xfrm>
          <a:prstGeom prst="rect">
            <a:avLst/>
          </a:prstGeom>
        </p:spPr>
      </p:pic>
      <p:sp>
        <p:nvSpPr>
          <p:cNvPr id="17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1343315" y="5207228"/>
            <a:ext cx="9752033" cy="138333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484753" y="5360287"/>
            <a:ext cx="95163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이산화탄소의 </a:t>
            </a:r>
            <a:r>
              <a:rPr lang="ko-KR" altLang="en-US" sz="32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배출량이 많아질수록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지구의 기온도 계속 올라갈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3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999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790" y="1233488"/>
            <a:ext cx="9116697" cy="40010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r="11904"/>
          <a:stretch/>
        </p:blipFill>
        <p:spPr>
          <a:xfrm>
            <a:off x="836272" y="1930022"/>
            <a:ext cx="10441328" cy="189383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7216" y="4445251"/>
            <a:ext cx="2324680" cy="2242049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244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790" y="1233488"/>
            <a:ext cx="9116697" cy="40010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939" y="1930022"/>
            <a:ext cx="9450119" cy="4667901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07137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52" y="1200236"/>
            <a:ext cx="9859751" cy="48584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0364" y="1820486"/>
            <a:ext cx="8271270" cy="488266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2991168" y="2075182"/>
            <a:ext cx="774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메탄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3990110" y="2788572"/>
            <a:ext cx="120534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이산화질소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5016696" y="2500277"/>
            <a:ext cx="129266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이산화탄소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6507446" y="2096227"/>
            <a:ext cx="125664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이산화탄소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6911999" y="3274545"/>
            <a:ext cx="1217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이산화질소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009030" y="2096227"/>
            <a:ext cx="14524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수소불화탄소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006260" y="2449789"/>
            <a:ext cx="13141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b="1" spc="15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과불화탄소</a:t>
            </a:r>
            <a:endParaRPr lang="ko-KR" altLang="en-US" sz="1500" b="1" spc="15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006260" y="2813892"/>
            <a:ext cx="12374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spc="15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육불화황</a:t>
            </a:r>
            <a:endParaRPr lang="ko-KR" altLang="en-US" sz="1600" b="1" spc="15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7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4214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78" y="1240668"/>
            <a:ext cx="10021699" cy="83831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r="60074"/>
          <a:stretch/>
        </p:blipFill>
        <p:spPr>
          <a:xfrm>
            <a:off x="1343316" y="2078985"/>
            <a:ext cx="3760699" cy="4712513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/>
          <a:srcRect l="40343" t="49894"/>
          <a:stretch/>
        </p:blipFill>
        <p:spPr>
          <a:xfrm>
            <a:off x="5411586" y="4430230"/>
            <a:ext cx="5619255" cy="2361268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/>
          <a:srcRect l="40343" b="50342"/>
          <a:stretch/>
        </p:blipFill>
        <p:spPr>
          <a:xfrm>
            <a:off x="5411586" y="2078985"/>
            <a:ext cx="5619255" cy="234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520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78" y="1240668"/>
            <a:ext cx="10021699" cy="83831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r="59712"/>
          <a:stretch/>
        </p:blipFill>
        <p:spPr>
          <a:xfrm>
            <a:off x="1338291" y="2078985"/>
            <a:ext cx="3807287" cy="4712513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/>
          <a:srcRect l="40347" b="50332"/>
          <a:stretch/>
        </p:blipFill>
        <p:spPr>
          <a:xfrm>
            <a:off x="5416193" y="2094626"/>
            <a:ext cx="5637290" cy="2340615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3"/>
          <a:srcRect l="40347" t="49962"/>
          <a:stretch/>
        </p:blipFill>
        <p:spPr>
          <a:xfrm>
            <a:off x="5416193" y="4433455"/>
            <a:ext cx="5637290" cy="2358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54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356" y="1233488"/>
            <a:ext cx="9993120" cy="1286054"/>
          </a:xfrm>
          <a:prstGeom prst="rect">
            <a:avLst/>
          </a:prstGeom>
        </p:spPr>
      </p:pic>
      <p:sp>
        <p:nvSpPr>
          <p:cNvPr id="14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911225" y="2815970"/>
            <a:ext cx="9752033" cy="269536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148064" y="3132602"/>
            <a:ext cx="907096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탄소의 배출량을 줄인다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이산화탄소 등의 탄소 배출량을 줄이는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방법을 알고 직접 실천한다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온실가스의 양을 줄인다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1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273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퀴즈를 풀어볼까요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03" y="1271123"/>
            <a:ext cx="8278380" cy="40963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599" y="2001961"/>
            <a:ext cx="10298840" cy="4473657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50017" y="2248600"/>
            <a:ext cx="281244" cy="281244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곱하기 기호 4">
            <a:extLst>
              <a:ext uri="{FF2B5EF4-FFF2-40B4-BE49-F238E27FC236}">
                <a16:creationId xmlns:a16="http://schemas.microsoft.com/office/drawing/2014/main" id="{E28D8CD2-1FBA-4325-A8E0-778313E9D63B}"/>
              </a:ext>
            </a:extLst>
          </p:cNvPr>
          <p:cNvSpPr/>
          <p:nvPr/>
        </p:nvSpPr>
        <p:spPr>
          <a:xfrm>
            <a:off x="10453025" y="2846589"/>
            <a:ext cx="428334" cy="511628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곱하기 기호 4">
            <a:extLst>
              <a:ext uri="{FF2B5EF4-FFF2-40B4-BE49-F238E27FC236}">
                <a16:creationId xmlns:a16="http://schemas.microsoft.com/office/drawing/2014/main" id="{E28D8CD2-1FBA-4325-A8E0-778313E9D63B}"/>
              </a:ext>
            </a:extLst>
          </p:cNvPr>
          <p:cNvSpPr/>
          <p:nvPr/>
        </p:nvSpPr>
        <p:spPr>
          <a:xfrm>
            <a:off x="10455793" y="3772074"/>
            <a:ext cx="428334" cy="511628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61103" y="4811690"/>
            <a:ext cx="270158" cy="27569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55560" y="5753797"/>
            <a:ext cx="270158" cy="27569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4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954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퀴즈를 풀어볼까요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03" y="1271123"/>
            <a:ext cx="8278380" cy="409632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284" y="2019128"/>
            <a:ext cx="10317211" cy="4498052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69415" y="2459188"/>
            <a:ext cx="270158" cy="27569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곱하기 기호 4">
            <a:extLst>
              <a:ext uri="{FF2B5EF4-FFF2-40B4-BE49-F238E27FC236}">
                <a16:creationId xmlns:a16="http://schemas.microsoft.com/office/drawing/2014/main" id="{E28D8CD2-1FBA-4325-A8E0-778313E9D63B}"/>
              </a:ext>
            </a:extLst>
          </p:cNvPr>
          <p:cNvSpPr/>
          <p:nvPr/>
        </p:nvSpPr>
        <p:spPr>
          <a:xfrm>
            <a:off x="10459277" y="3278851"/>
            <a:ext cx="428334" cy="511628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곱하기 기호 4">
            <a:extLst>
              <a:ext uri="{FF2B5EF4-FFF2-40B4-BE49-F238E27FC236}">
                <a16:creationId xmlns:a16="http://schemas.microsoft.com/office/drawing/2014/main" id="{E28D8CD2-1FBA-4325-A8E0-778313E9D63B}"/>
              </a:ext>
            </a:extLst>
          </p:cNvPr>
          <p:cNvSpPr/>
          <p:nvPr/>
        </p:nvSpPr>
        <p:spPr>
          <a:xfrm>
            <a:off x="10462049" y="3996512"/>
            <a:ext cx="428334" cy="511628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69415" y="5038904"/>
            <a:ext cx="270158" cy="275699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곱하기 기호 4">
            <a:extLst>
              <a:ext uri="{FF2B5EF4-FFF2-40B4-BE49-F238E27FC236}">
                <a16:creationId xmlns:a16="http://schemas.microsoft.com/office/drawing/2014/main" id="{E28D8CD2-1FBA-4325-A8E0-778313E9D63B}"/>
              </a:ext>
            </a:extLst>
          </p:cNvPr>
          <p:cNvSpPr/>
          <p:nvPr/>
        </p:nvSpPr>
        <p:spPr>
          <a:xfrm>
            <a:off x="10464819" y="5836399"/>
            <a:ext cx="428334" cy="511628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70422" y="85959"/>
            <a:ext cx="3621579" cy="686114"/>
            <a:chOff x="9051199" y="85959"/>
            <a:chExt cx="3140802" cy="686114"/>
          </a:xfrm>
        </p:grpSpPr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701618" y="85959"/>
                <a:ext cx="2490382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4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1. 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지구의 온도가 올라간다고</a:t>
              </a:r>
              <a:r>
                <a:rPr lang="en-US" altLang="ko-KR" sz="1600" b="1" dirty="0">
                  <a:solidFill>
                    <a:srgbClr val="00B6BE"/>
                  </a:solidFill>
                </a:rPr>
                <a:t>?</a:t>
              </a:r>
              <a:endParaRPr lang="ko-KR" altLang="en-US" sz="1600" b="1" dirty="0">
                <a:solidFill>
                  <a:srgbClr val="00B6B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9996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E6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기후변화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위기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500" y="1307317"/>
            <a:ext cx="95415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지구온난화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탄소중립으로 막아요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5789" y="4247198"/>
            <a:ext cx="7109754" cy="14613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0010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081" y="1062617"/>
            <a:ext cx="6287838" cy="341997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283" y="4608145"/>
            <a:ext cx="9383434" cy="2202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930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081" y="1062617"/>
            <a:ext cx="6287838" cy="3419971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764" y="4680675"/>
            <a:ext cx="9278645" cy="400106"/>
          </a:xfrm>
          <a:prstGeom prst="rect">
            <a:avLst/>
          </a:prstGeom>
        </p:spPr>
      </p:pic>
      <p:sp>
        <p:nvSpPr>
          <p:cNvPr id="14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1305608" y="5165889"/>
            <a:ext cx="9752033" cy="160753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B6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423460" y="5431046"/>
            <a:ext cx="95163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기후변화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위기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대응 활동을 통해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탄소중립을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실천하기 위해서이다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1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355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59" y="1251155"/>
            <a:ext cx="4148219" cy="42348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850" y="2282269"/>
            <a:ext cx="11124948" cy="2431131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602090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952" y="1205206"/>
            <a:ext cx="10894176" cy="93467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33924"/>
          <a:stretch/>
        </p:blipFill>
        <p:spPr>
          <a:xfrm>
            <a:off x="1350823" y="2408029"/>
            <a:ext cx="9490351" cy="4153027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210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952" y="1205206"/>
            <a:ext cx="10894176" cy="93467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t="66076"/>
          <a:stretch/>
        </p:blipFill>
        <p:spPr>
          <a:xfrm>
            <a:off x="887157" y="2555778"/>
            <a:ext cx="10279971" cy="2972185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96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874602" y="1816137"/>
            <a:ext cx="10048322" cy="4376728"/>
            <a:chOff x="874602" y="1816137"/>
            <a:chExt cx="10048322" cy="4376728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b="50064"/>
            <a:stretch/>
          </p:blipFill>
          <p:spPr>
            <a:xfrm>
              <a:off x="874602" y="1816137"/>
              <a:ext cx="10048322" cy="4227215"/>
            </a:xfrm>
            <a:prstGeom prst="rect">
              <a:avLst/>
            </a:prstGeom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2"/>
            <a:srcRect l="1687" t="97984" r="1165"/>
            <a:stretch/>
          </p:blipFill>
          <p:spPr>
            <a:xfrm>
              <a:off x="1058080" y="6043353"/>
              <a:ext cx="9769866" cy="149512"/>
            </a:xfrm>
            <a:prstGeom prst="rect">
              <a:avLst/>
            </a:prstGeom>
          </p:spPr>
        </p:pic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010" y="1092237"/>
            <a:ext cx="6448425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2811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1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637792" y="1460502"/>
            <a:ext cx="10048322" cy="4522872"/>
            <a:chOff x="666784" y="1279436"/>
            <a:chExt cx="10048322" cy="4522872"/>
          </a:xfrm>
        </p:grpSpPr>
        <p:pic>
          <p:nvPicPr>
            <p:cNvPr id="22" name="그림 21"/>
            <p:cNvPicPr>
              <a:picLocks noChangeAspect="1"/>
            </p:cNvPicPr>
            <p:nvPr/>
          </p:nvPicPr>
          <p:blipFill rotWithShape="1">
            <a:blip r:embed="rId2"/>
            <a:srcRect b="50064"/>
            <a:stretch/>
          </p:blipFill>
          <p:spPr>
            <a:xfrm>
              <a:off x="666784" y="1279436"/>
              <a:ext cx="10048322" cy="4227215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l="1687" t="50280" r="1165"/>
            <a:stretch/>
          </p:blipFill>
          <p:spPr>
            <a:xfrm>
              <a:off x="847897" y="2135281"/>
              <a:ext cx="9717579" cy="3667027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636701" y="5435436"/>
            <a:ext cx="8050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비닐봉지를 처리할 때 발생하는 탄소 배출량을 줄일 수 있어요</a:t>
            </a:r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398039" y="4912216"/>
            <a:ext cx="436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장바구니 사용하기</a:t>
            </a:r>
          </a:p>
        </p:txBody>
      </p:sp>
    </p:spTree>
    <p:extLst>
      <p:ext uri="{BB962C8B-B14F-4D97-AF65-F5344CB8AC3E}">
        <p14:creationId xmlns:p14="http://schemas.microsoft.com/office/powerpoint/2010/main" val="576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78" y="1214634"/>
            <a:ext cx="10575725" cy="87711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823" y="2408029"/>
            <a:ext cx="9490351" cy="4153027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488085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806" y="1233488"/>
            <a:ext cx="11010934" cy="83972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0288" y="2120348"/>
            <a:ext cx="7491421" cy="4699943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48596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79" y="1242914"/>
            <a:ext cx="10446008" cy="128346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185" y="2648110"/>
            <a:ext cx="9577627" cy="4044921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21944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79" y="1242914"/>
            <a:ext cx="10446008" cy="128346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438" y="2704614"/>
            <a:ext cx="10238451" cy="81158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5608" y="3703856"/>
            <a:ext cx="9869281" cy="294204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953868" y="4410786"/>
            <a:ext cx="1013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경남이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3578223" y="4441564"/>
            <a:ext cx="3770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매일 휴대폰으로 </a:t>
            </a:r>
            <a:r>
              <a:rPr lang="en-US" altLang="ko-KR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분만 영상 보기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728957" y="4410786"/>
            <a:ext cx="1065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1600g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953868" y="4974821"/>
            <a:ext cx="1013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환경이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3578222" y="5005599"/>
            <a:ext cx="3770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과자는 </a:t>
            </a:r>
            <a:r>
              <a:rPr lang="en-US" altLang="ko-KR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봉지만 사기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723375" y="4940573"/>
            <a:ext cx="1065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250g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953868" y="5538856"/>
            <a:ext cx="1013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초록이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3578222" y="5563032"/>
            <a:ext cx="3770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일주일에 화장지 </a:t>
            </a:r>
            <a:r>
              <a:rPr lang="en-US" altLang="ko-KR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쓰기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770951" y="5528341"/>
            <a:ext cx="1065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283g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953868" y="6092376"/>
            <a:ext cx="1013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희망이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3615929" y="6081861"/>
            <a:ext cx="3770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휴대폰을 사용할 때 </a:t>
            </a:r>
            <a:r>
              <a:rPr lang="en-US" altLang="ko-KR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TV</a:t>
            </a:r>
            <a:r>
              <a:rPr lang="ko-KR" altLang="en-US" sz="16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끄기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768119" y="6058128"/>
            <a:ext cx="1065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1600g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28" name="그룹 27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31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312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79" y="1242914"/>
            <a:ext cx="10446008" cy="128346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370" y="2759795"/>
            <a:ext cx="9668047" cy="46417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6182" y="3547454"/>
            <a:ext cx="9620058" cy="215198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916160" y="3845176"/>
            <a:ext cx="8425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휴지를 낭비하지 않는다</a:t>
            </a:r>
            <a:r>
              <a:rPr lang="en-US" altLang="ko-KR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927156" y="4610319"/>
            <a:ext cx="8425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과자 사먹는 양을 줄인다</a:t>
            </a:r>
            <a:r>
              <a:rPr lang="en-US" altLang="ko-KR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1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5028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379" y="1242914"/>
            <a:ext cx="10446008" cy="128346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6755" y="4018797"/>
            <a:ext cx="9620058" cy="215198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906733" y="4316519"/>
            <a:ext cx="8425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휴대폰 사용 시간을 줄인다</a:t>
            </a:r>
            <a:r>
              <a:rPr lang="en-US" altLang="ko-KR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32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917729" y="5081662"/>
            <a:ext cx="8425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TV</a:t>
            </a:r>
            <a:r>
              <a:rPr lang="ko-KR" altLang="en-US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보지 않을 때는 꺼둔다</a:t>
            </a:r>
            <a:r>
              <a:rPr lang="en-US" altLang="ko-KR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32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719" y="2795480"/>
            <a:ext cx="10407013" cy="850329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1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2545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806" y="1233488"/>
            <a:ext cx="9960074" cy="84983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678" y="2083324"/>
            <a:ext cx="7830643" cy="47746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7429019" y="2464114"/>
            <a:ext cx="2441542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900" b="1" spc="15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</a:t>
            </a:r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43</a:t>
            </a:r>
          </a:p>
          <a:p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</a:t>
            </a:r>
            <a:r>
              <a:rPr lang="ko-KR" altLang="en-US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</a:t>
            </a:r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500</a:t>
            </a:r>
          </a:p>
          <a:p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5</a:t>
            </a:r>
            <a:r>
              <a:rPr lang="ko-KR" altLang="en-US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         </a:t>
            </a:r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</a:p>
          <a:p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        </a:t>
            </a:r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45</a:t>
            </a:r>
          </a:p>
          <a:p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</a:t>
            </a:r>
            <a:r>
              <a:rPr lang="ko-KR" altLang="en-US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      </a:t>
            </a:r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88</a:t>
            </a:r>
          </a:p>
          <a:p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0</a:t>
            </a:r>
            <a:r>
              <a:rPr lang="ko-KR" altLang="en-US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        </a:t>
            </a:r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</a:p>
          <a:p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0</a:t>
            </a:r>
            <a:r>
              <a:rPr lang="ko-KR" altLang="en-US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</a:t>
            </a:r>
            <a:r>
              <a:rPr lang="en-US" altLang="ko-KR" sz="19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0</a:t>
            </a:r>
          </a:p>
          <a:p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0</a:t>
            </a:r>
            <a:r>
              <a:rPr lang="ko-KR" altLang="en-US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          </a:t>
            </a: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</a:p>
          <a:p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2</a:t>
            </a:r>
            <a:r>
              <a:rPr lang="ko-KR" altLang="en-US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       </a:t>
            </a: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588</a:t>
            </a:r>
          </a:p>
          <a:p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5</a:t>
            </a:r>
            <a:r>
              <a:rPr lang="ko-KR" altLang="en-US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     </a:t>
            </a: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170</a:t>
            </a:r>
          </a:p>
          <a:p>
            <a:pPr>
              <a:lnSpc>
                <a:spcPct val="90000"/>
              </a:lnSpc>
            </a:pP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</a:t>
            </a:r>
            <a:r>
              <a:rPr lang="ko-KR" altLang="en-US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시간       </a:t>
            </a: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14</a:t>
            </a:r>
          </a:p>
          <a:p>
            <a:pPr>
              <a:lnSpc>
                <a:spcPct val="90000"/>
              </a:lnSpc>
            </a:pP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0km          0</a:t>
            </a:r>
          </a:p>
          <a:p>
            <a:pPr>
              <a:lnSpc>
                <a:spcPct val="90000"/>
              </a:lnSpc>
            </a:pP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0km          0</a:t>
            </a:r>
          </a:p>
          <a:p>
            <a:pPr>
              <a:lnSpc>
                <a:spcPct val="90000"/>
              </a:lnSpc>
            </a:pP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0km          0</a:t>
            </a:r>
          </a:p>
          <a:p>
            <a:pPr>
              <a:lnSpc>
                <a:spcPct val="90000"/>
              </a:lnSpc>
            </a:pPr>
            <a:r>
              <a:rPr lang="en-US" altLang="ko-KR" sz="20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1468</a:t>
            </a:r>
            <a:endParaRPr lang="ko-KR" altLang="en-US" sz="2000" b="1" spc="15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4148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940" y="1138060"/>
            <a:ext cx="7920685" cy="52722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220" y="2121320"/>
            <a:ext cx="9853608" cy="344992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343316" y="2549098"/>
            <a:ext cx="92335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나는 친구들보다 탄소발자국을 많이 배출하고 있어</a:t>
            </a:r>
            <a:r>
              <a:rPr lang="en-US" altLang="ko-KR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나는 친구들보다 탄소발자국을 적게 배출하고 있어</a:t>
            </a:r>
            <a:r>
              <a:rPr lang="en-US" altLang="ko-KR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내가 배출하는 탄소발자국이 많아서 놀랐어</a:t>
            </a:r>
            <a:r>
              <a:rPr lang="en-US" altLang="ko-KR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탄소발자국을 줄이도록 </a:t>
            </a:r>
            <a:r>
              <a:rPr lang="ko-KR" altLang="en-US" sz="2800" b="1" spc="150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노력해야겠어</a:t>
            </a:r>
            <a:r>
              <a:rPr lang="en-US" altLang="ko-KR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070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2301"/>
            <a:ext cx="10747253" cy="89815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b="45371"/>
          <a:stretch/>
        </p:blipFill>
        <p:spPr>
          <a:xfrm>
            <a:off x="1389992" y="2329917"/>
            <a:ext cx="9412013" cy="416515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037398" y="3175875"/>
            <a:ext cx="16627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5        O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7627768" y="3813153"/>
            <a:ext cx="2629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2022     O     </a:t>
            </a:r>
            <a:r>
              <a:rPr lang="en-US" altLang="ko-KR" sz="2000" b="1" spc="150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219798" y="4469285"/>
            <a:ext cx="831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OO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266932" y="5734207"/>
            <a:ext cx="6602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3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9634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2301"/>
            <a:ext cx="10747253" cy="89815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53863"/>
          <a:stretch/>
        </p:blipFill>
        <p:spPr>
          <a:xfrm>
            <a:off x="1389992" y="3101419"/>
            <a:ext cx="9412013" cy="340629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b="90376"/>
          <a:stretch/>
        </p:blipFill>
        <p:spPr>
          <a:xfrm>
            <a:off x="1389992" y="2425698"/>
            <a:ext cx="9412013" cy="73379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8054562" y="3238288"/>
            <a:ext cx="920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44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endParaRPr lang="ko-KR" altLang="en-US" sz="44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7382671" y="4261717"/>
            <a:ext cx="2722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2022    O     </a:t>
            </a:r>
            <a:r>
              <a:rPr lang="en-US" altLang="ko-KR" sz="2000" b="1" spc="150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endParaRPr lang="ko-KR" altLang="en-US" sz="2000" b="1" spc="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7308075" y="4765065"/>
            <a:ext cx="35339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2022</a:t>
            </a:r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O</a:t>
            </a:r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부터 일주일마다 함께 점검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7313530" y="5568348"/>
            <a:ext cx="35339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모든 가정이 온실가스 감축에 참여</a:t>
            </a:r>
            <a:r>
              <a:rPr lang="en-US" altLang="ko-KR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spc="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만장일치 합의</a:t>
            </a: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5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1135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069" y="1199147"/>
            <a:ext cx="11258920" cy="101069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8759" y="2622603"/>
            <a:ext cx="9421540" cy="368668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263AA9C-BD34-4D44-A67E-30AC49E56FAA}"/>
              </a:ext>
            </a:extLst>
          </p:cNvPr>
          <p:cNvSpPr txBox="1"/>
          <p:nvPr/>
        </p:nvSpPr>
        <p:spPr>
          <a:xfrm>
            <a:off x="1786376" y="2982731"/>
            <a:ext cx="92335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가정과 학급에서 사용하지 않는 전등불 끄기</a:t>
            </a:r>
            <a:endParaRPr lang="en-US" altLang="ko-KR" sz="2800" b="1" spc="15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이내에 샤워하기</a:t>
            </a:r>
            <a:endParaRPr lang="en-US" altLang="ko-KR" sz="2800" b="1" spc="15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휴대폰 사용 시간 </a:t>
            </a:r>
            <a:r>
              <a:rPr lang="en-US" altLang="ko-KR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줄이기</a:t>
            </a:r>
            <a:endParaRPr lang="en-US" altLang="ko-KR" sz="2800" b="1" spc="150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TV</a:t>
            </a:r>
            <a:r>
              <a:rPr lang="ko-KR" altLang="en-US" sz="2800" b="1" spc="150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보지 않을 때는 끄기 등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2265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375" y="1377313"/>
            <a:ext cx="11645531" cy="60968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897" y="2625504"/>
            <a:ext cx="10042204" cy="2806573"/>
          </a:xfrm>
          <a:prstGeom prst="rect">
            <a:avLst/>
          </a:prstGeom>
          <a:ln w="28575">
            <a:solidFill>
              <a:srgbClr val="00B6BD"/>
            </a:solidFill>
          </a:ln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34580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233" y="1342876"/>
            <a:ext cx="11645531" cy="60968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6618" y="2064471"/>
            <a:ext cx="7079809" cy="4592291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19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71111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00B6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00B6BE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334" y="1342876"/>
            <a:ext cx="11552293" cy="600159"/>
          </a:xfrm>
          <a:prstGeom prst="rect">
            <a:avLst/>
          </a:prstGeom>
        </p:spPr>
      </p:pic>
      <p:grpSp>
        <p:nvGrpSpPr>
          <p:cNvPr id="21" name="그룹 20"/>
          <p:cNvGrpSpPr/>
          <p:nvPr/>
        </p:nvGrpSpPr>
        <p:grpSpPr>
          <a:xfrm>
            <a:off x="1548143" y="2141162"/>
            <a:ext cx="8863342" cy="4669702"/>
            <a:chOff x="3820302" y="2178870"/>
            <a:chExt cx="4355001" cy="4669702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/>
            <a:srcRect b="84254"/>
            <a:stretch/>
          </p:blipFill>
          <p:spPr>
            <a:xfrm>
              <a:off x="3829729" y="2178870"/>
              <a:ext cx="4344006" cy="1143970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3"/>
            <a:srcRect l="-217" t="21853" r="217" b="65384"/>
            <a:stretch/>
          </p:blipFill>
          <p:spPr>
            <a:xfrm>
              <a:off x="3820302" y="3311930"/>
              <a:ext cx="4344006" cy="927266"/>
            </a:xfrm>
            <a:prstGeom prst="rect">
              <a:avLst/>
            </a:prstGeom>
          </p:spPr>
        </p:pic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3"/>
            <a:srcRect t="48131" b="36703"/>
            <a:stretch/>
          </p:blipFill>
          <p:spPr>
            <a:xfrm>
              <a:off x="3829729" y="4347337"/>
              <a:ext cx="4344006" cy="1101812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3"/>
            <a:srcRect t="75735" b="7747"/>
            <a:stretch/>
          </p:blipFill>
          <p:spPr>
            <a:xfrm>
              <a:off x="3829729" y="5527331"/>
              <a:ext cx="4344006" cy="1199992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 rotWithShape="1">
            <a:blip r:embed="rId3"/>
            <a:srcRect t="42498" b="55851"/>
            <a:stretch/>
          </p:blipFill>
          <p:spPr>
            <a:xfrm>
              <a:off x="3829729" y="4227338"/>
              <a:ext cx="4344006" cy="119999"/>
            </a:xfrm>
            <a:prstGeom prst="rect">
              <a:avLst/>
            </a:prstGeom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3"/>
            <a:srcRect t="98351"/>
            <a:stretch/>
          </p:blipFill>
          <p:spPr>
            <a:xfrm>
              <a:off x="3829729" y="6728805"/>
              <a:ext cx="4344006" cy="119767"/>
            </a:xfrm>
            <a:prstGeom prst="rect">
              <a:avLst/>
            </a:prstGeom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3"/>
            <a:srcRect t="42498" b="55851"/>
            <a:stretch/>
          </p:blipFill>
          <p:spPr>
            <a:xfrm>
              <a:off x="3831297" y="5407331"/>
              <a:ext cx="4344006" cy="119999"/>
            </a:xfrm>
            <a:prstGeom prst="rect">
              <a:avLst/>
            </a:prstGeom>
          </p:spPr>
        </p:pic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6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87625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기후변화 관련 영상</a:t>
            </a:r>
          </a:p>
        </p:txBody>
      </p:sp>
      <p:pic>
        <p:nvPicPr>
          <p:cNvPr id="18" name="그림 17">
            <a:hlinkClick r:id="rId2"/>
            <a:extLst>
              <a:ext uri="{FF2B5EF4-FFF2-40B4-BE49-F238E27FC236}">
                <a16:creationId xmlns:a16="http://schemas.microsoft.com/office/drawing/2014/main" id="{8AFBD311-6703-4EAD-8C54-B3A8FDBB0C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377" y="1227466"/>
            <a:ext cx="3719767" cy="22207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87667" y="3545382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지식채널</a:t>
            </a:r>
            <a:r>
              <a:rPr lang="en-US" altLang="ko-KR" dirty="0"/>
              <a:t>e-</a:t>
            </a:r>
            <a:r>
              <a:rPr lang="ko-KR" altLang="en-US" dirty="0"/>
              <a:t>탄소이야기</a:t>
            </a:r>
          </a:p>
        </p:txBody>
      </p:sp>
      <p:pic>
        <p:nvPicPr>
          <p:cNvPr id="20" name="그림 19">
            <a:hlinkClick r:id="rId4"/>
            <a:extLst>
              <a:ext uri="{FF2B5EF4-FFF2-40B4-BE49-F238E27FC236}">
                <a16:creationId xmlns:a16="http://schemas.microsoft.com/office/drawing/2014/main" id="{645F6042-C6B6-4FDC-94B2-8A9B0F59466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718"/>
          <a:stretch/>
        </p:blipFill>
        <p:spPr>
          <a:xfrm>
            <a:off x="6734560" y="1233488"/>
            <a:ext cx="3719767" cy="22207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7055151" y="3545382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슬기로운 기후변화 이야기</a:t>
            </a:r>
          </a:p>
        </p:txBody>
      </p:sp>
      <p:pic>
        <p:nvPicPr>
          <p:cNvPr id="22" name="그림 21">
            <a:hlinkClick r:id="rId6"/>
            <a:extLst>
              <a:ext uri="{FF2B5EF4-FFF2-40B4-BE49-F238E27FC236}">
                <a16:creationId xmlns:a16="http://schemas.microsoft.com/office/drawing/2014/main" id="{5B57FA58-D8EB-4907-8CAB-CBB74E7E58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7076" y="4207615"/>
            <a:ext cx="3719767" cy="199848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87667" y="6314332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지구가 뜨거워진다고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24" name="그림 23">
            <a:hlinkClick r:id="rId8"/>
            <a:extLst>
              <a:ext uri="{FF2B5EF4-FFF2-40B4-BE49-F238E27FC236}">
                <a16:creationId xmlns:a16="http://schemas.microsoft.com/office/drawing/2014/main" id="{6584860C-56D8-4FBF-B78C-2BBF920D33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34560" y="4207614"/>
            <a:ext cx="3719767" cy="199848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7055151" y="6287051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</a:t>
            </a:r>
            <a:r>
              <a:rPr lang="en-US" altLang="ko-KR" dirty="0"/>
              <a:t> </a:t>
            </a:r>
            <a:r>
              <a:rPr lang="ko-KR" altLang="en-US" dirty="0"/>
              <a:t>평균기온 </a:t>
            </a:r>
            <a:r>
              <a:rPr lang="en-US" altLang="ko-KR" dirty="0"/>
              <a:t>1</a:t>
            </a:r>
            <a:r>
              <a:rPr lang="ko-KR" altLang="en-US" dirty="0"/>
              <a:t>도 올려보니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3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46062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기후변화 관련 영상</a:t>
            </a:r>
          </a:p>
        </p:txBody>
      </p:sp>
      <p:pic>
        <p:nvPicPr>
          <p:cNvPr id="26" name="그림 25">
            <a:hlinkClick r:id="rId2"/>
            <a:extLst>
              <a:ext uri="{FF2B5EF4-FFF2-40B4-BE49-F238E27FC236}">
                <a16:creationId xmlns:a16="http://schemas.microsoft.com/office/drawing/2014/main" id="{A113AE2C-D569-414F-A9F0-F7D2E41F08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819" y="1987776"/>
            <a:ext cx="5204724" cy="310269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4138356" y="5302393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탄소중립이란</a:t>
            </a:r>
            <a:r>
              <a:rPr lang="ko-KR" altLang="en-US" dirty="0"/>
              <a:t> 무엇인가</a:t>
            </a:r>
            <a:r>
              <a:rPr lang="en-US" altLang="ko-KR" dirty="0"/>
              <a:t>?</a:t>
            </a:r>
            <a:endParaRPr lang="ko-KR" altLang="en-US" dirty="0"/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28858" y="85959"/>
            <a:ext cx="3663143" cy="686114"/>
            <a:chOff x="9051199" y="85959"/>
            <a:chExt cx="3140802" cy="686114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53943"/>
              <a:chOff x="9051199" y="85959"/>
              <a:chExt cx="3140801" cy="353943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365446" y="85959"/>
                <a:ext cx="2826554" cy="3539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지구온난화</a:t>
                </a:r>
                <a:r>
                  <a:rPr lang="en-US" altLang="ko-KR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, </a:t>
                </a:r>
                <a:r>
                  <a:rPr lang="ko-KR" altLang="en-US" sz="1700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탄소중립으로 막아요</a:t>
                </a:r>
                <a:endParaRPr lang="en-US" altLang="ko-KR" sz="1700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20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00B6B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00B6BE"/>
                  </a:solidFill>
                </a:rPr>
                <a:t>2. </a:t>
              </a:r>
              <a:r>
                <a:rPr lang="ko-KR" altLang="en-US" sz="1600" b="1" dirty="0" err="1">
                  <a:solidFill>
                    <a:srgbClr val="00B6BE"/>
                  </a:solidFill>
                </a:rPr>
                <a:t>탄소중립을</a:t>
              </a:r>
              <a:r>
                <a:rPr lang="ko-KR" altLang="en-US" sz="1600" b="1" dirty="0">
                  <a:solidFill>
                    <a:srgbClr val="00B6BE"/>
                  </a:solidFill>
                </a:rPr>
                <a:t> 위한 첫걸음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85040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1237</TotalTime>
  <Words>887</Words>
  <Application>Microsoft Office PowerPoint</Application>
  <PresentationFormat>와이드스크린</PresentationFormat>
  <Paragraphs>283</Paragraphs>
  <Slides>42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9" baseType="lpstr">
      <vt:lpstr>HY견고딕</vt:lpstr>
      <vt:lpstr>맑은 고딕</vt:lpstr>
      <vt:lpstr>한컴산뜻돋움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278</cp:revision>
  <dcterms:created xsi:type="dcterms:W3CDTF">2022-08-08T07:58:32Z</dcterms:created>
  <dcterms:modified xsi:type="dcterms:W3CDTF">2022-09-19T03:55:27Z</dcterms:modified>
</cp:coreProperties>
</file>