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301" r:id="rId2"/>
    <p:sldId id="302" r:id="rId3"/>
    <p:sldId id="304" r:id="rId4"/>
    <p:sldId id="306" r:id="rId5"/>
    <p:sldId id="333" r:id="rId6"/>
    <p:sldId id="261" r:id="rId7"/>
    <p:sldId id="308" r:id="rId8"/>
    <p:sldId id="307" r:id="rId9"/>
    <p:sldId id="322" r:id="rId10"/>
    <p:sldId id="321" r:id="rId11"/>
    <p:sldId id="299" r:id="rId12"/>
    <p:sldId id="334" r:id="rId13"/>
    <p:sldId id="311" r:id="rId14"/>
    <p:sldId id="312" r:id="rId15"/>
    <p:sldId id="313" r:id="rId16"/>
    <p:sldId id="323" r:id="rId17"/>
    <p:sldId id="324" r:id="rId18"/>
    <p:sldId id="335" r:id="rId19"/>
    <p:sldId id="336" r:id="rId20"/>
    <p:sldId id="305" r:id="rId21"/>
    <p:sldId id="309" r:id="rId22"/>
    <p:sldId id="315" r:id="rId23"/>
    <p:sldId id="325" r:id="rId24"/>
    <p:sldId id="327" r:id="rId25"/>
    <p:sldId id="337" r:id="rId26"/>
    <p:sldId id="328" r:id="rId27"/>
    <p:sldId id="316" r:id="rId28"/>
    <p:sldId id="317" r:id="rId29"/>
    <p:sldId id="318" r:id="rId30"/>
    <p:sldId id="320" r:id="rId31"/>
    <p:sldId id="329" r:id="rId32"/>
    <p:sldId id="338" r:id="rId33"/>
    <p:sldId id="330" r:id="rId34"/>
    <p:sldId id="331" r:id="rId35"/>
    <p:sldId id="332" r:id="rId36"/>
    <p:sldId id="340" r:id="rId3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77" userDrawn="1">
          <p15:clr>
            <a:srgbClr val="A4A3A4"/>
          </p15:clr>
        </p15:guide>
        <p15:guide id="2" pos="574" userDrawn="1">
          <p15:clr>
            <a:srgbClr val="A4A3A4"/>
          </p15:clr>
        </p15:guide>
        <p15:guide id="3" pos="166" userDrawn="1">
          <p15:clr>
            <a:srgbClr val="A4A3A4"/>
          </p15:clr>
        </p15:guide>
        <p15:guide id="5" orient="horz" pos="1049" userDrawn="1">
          <p15:clr>
            <a:srgbClr val="A4A3A4"/>
          </p15:clr>
        </p15:guide>
        <p15:guide id="6" orient="horz" pos="123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89E5"/>
    <a:srgbClr val="BC8CBF"/>
    <a:srgbClr val="D9C1DD"/>
    <a:srgbClr val="FFD99A"/>
    <a:srgbClr val="FF9900"/>
    <a:srgbClr val="FDB931"/>
    <a:srgbClr val="FDB933"/>
    <a:srgbClr val="0000FF"/>
    <a:srgbClr val="FBBB37"/>
    <a:srgbClr val="DFEE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1348" autoAdjust="0"/>
    <p:restoredTop sz="94271" autoAdjust="0"/>
  </p:normalViewPr>
  <p:slideViewPr>
    <p:cSldViewPr snapToGrid="0">
      <p:cViewPr varScale="1">
        <p:scale>
          <a:sx n="66" d="100"/>
          <a:sy n="66" d="100"/>
        </p:scale>
        <p:origin x="44" y="180"/>
      </p:cViewPr>
      <p:guideLst>
        <p:guide orient="horz" pos="777"/>
        <p:guide pos="574"/>
        <p:guide pos="166"/>
        <p:guide orient="horz" pos="1049"/>
        <p:guide orient="horz" pos="123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85DF75-ECB4-4DBD-83CE-80228DE34A66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0B8F82-0B3D-4085-AD45-04C1E74F9AC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06536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zaXBVYr9Ij0" TargetMode="External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79602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3775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LNG : </a:t>
            </a:r>
            <a:r>
              <a:rPr lang="ko-KR" altLang="en-US" dirty="0"/>
              <a:t>액화천연가스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20439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err="1"/>
              <a:t>깨비키즈</a:t>
            </a:r>
            <a:r>
              <a:rPr lang="en-US" altLang="ko-KR" dirty="0"/>
              <a:t>(</a:t>
            </a:r>
            <a:r>
              <a:rPr lang="ko-KR" altLang="en-US" dirty="0"/>
              <a:t>애니메이션</a:t>
            </a:r>
            <a:r>
              <a:rPr lang="en-US" altLang="ko-KR" dirty="0"/>
              <a:t>) : https://youtu.be/eOmU02BVpr4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(</a:t>
            </a:r>
            <a:r>
              <a:rPr lang="ko-KR" altLang="en-US" dirty="0"/>
              <a:t>영어로 된 영상</a:t>
            </a:r>
            <a:r>
              <a:rPr lang="en-US" altLang="ko-KR" dirty="0"/>
              <a:t>-</a:t>
            </a:r>
            <a:r>
              <a:rPr lang="ko-KR" altLang="en-US" dirty="0"/>
              <a:t>자막버튼 활용</a:t>
            </a:r>
            <a:r>
              <a:rPr lang="en-US" altLang="ko-KR" dirty="0"/>
              <a:t>) : </a:t>
            </a:r>
            <a:r>
              <a:rPr lang="en-US" altLang="ko-KR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https://youtu.be/zaXBVYr9Ij0</a:t>
            </a:r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25292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https://youtu.be/00Z6b2IMzXo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66028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https://youtu.be/00Z6b2IMzXo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11756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28563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54236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친환경에너지의 영상 자료는 고학년</a:t>
            </a:r>
            <a:r>
              <a:rPr lang="en-US" altLang="ko-KR" dirty="0"/>
              <a:t>(5,6</a:t>
            </a:r>
            <a:r>
              <a:rPr lang="ko-KR" altLang="en-US" dirty="0"/>
              <a:t>학년</a:t>
            </a:r>
            <a:r>
              <a:rPr lang="en-US" altLang="ko-KR" dirty="0"/>
              <a:t>) </a:t>
            </a:r>
            <a:r>
              <a:rPr lang="ko-KR" altLang="en-US" dirty="0"/>
              <a:t>자료에 첨부되어 있습니다</a:t>
            </a:r>
            <a:r>
              <a:rPr lang="en-US" altLang="ko-KR" dirty="0"/>
              <a:t>. </a:t>
            </a:r>
            <a:r>
              <a:rPr lang="ko-KR" altLang="en-US" dirty="0"/>
              <a:t>더 자세한 학습이 필요하면 활용하십시오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16513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LNG : </a:t>
            </a:r>
            <a:r>
              <a:rPr lang="ko-KR" altLang="en-US" dirty="0"/>
              <a:t>액화천연가스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35419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25878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https://youtu.be/1M5hNRETR6I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40949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홍보관은 별도의 누리집이 없습니다</a:t>
            </a:r>
            <a:r>
              <a:rPr lang="en-US" altLang="ko-KR" dirty="0"/>
              <a:t>. </a:t>
            </a:r>
            <a:r>
              <a:rPr lang="ko-KR" altLang="en-US" dirty="0"/>
              <a:t>따라서 한국관광공사에 소개된 자료를 </a:t>
            </a:r>
            <a:r>
              <a:rPr lang="ko-KR" altLang="en-US" dirty="0" err="1"/>
              <a:t>안내드립니다</a:t>
            </a:r>
            <a:r>
              <a:rPr lang="en-US" altLang="ko-KR" dirty="0"/>
              <a:t>.</a:t>
            </a:r>
          </a:p>
          <a:p>
            <a:r>
              <a:rPr lang="ko-KR" altLang="en-US" dirty="0" err="1"/>
              <a:t>삼랑진양수발전소</a:t>
            </a:r>
            <a:r>
              <a:rPr lang="ko-KR" altLang="en-US" dirty="0"/>
              <a:t> 홍보관 </a:t>
            </a:r>
            <a:r>
              <a:rPr lang="en-US" altLang="ko-KR" dirty="0"/>
              <a:t>: https://me2.do/5YwZ9rM7</a:t>
            </a:r>
          </a:p>
          <a:p>
            <a:r>
              <a:rPr lang="ko-KR" altLang="en-US" dirty="0"/>
              <a:t>산청양수발전소홍보관 </a:t>
            </a:r>
            <a:r>
              <a:rPr lang="en-US" altLang="ko-KR" dirty="0"/>
              <a:t>: https://me2.do/GjGDpK4F</a:t>
            </a:r>
          </a:p>
          <a:p>
            <a:r>
              <a:rPr lang="ko-KR" altLang="en-US" dirty="0"/>
              <a:t>에너지환경과학공원 </a:t>
            </a:r>
            <a:r>
              <a:rPr lang="en-US" altLang="ko-KR" dirty="0"/>
              <a:t>: https://me2.do/GQYXsgdY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15951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홍보관은 별도의 누리집이 없습니다</a:t>
            </a:r>
            <a:r>
              <a:rPr lang="en-US" altLang="ko-KR" dirty="0"/>
              <a:t>. </a:t>
            </a:r>
            <a:r>
              <a:rPr lang="ko-KR" altLang="en-US" dirty="0"/>
              <a:t>따라서 한국관광공사에 소개된 자료를 </a:t>
            </a:r>
            <a:r>
              <a:rPr lang="ko-KR" altLang="en-US" dirty="0" err="1"/>
              <a:t>안내드립니다</a:t>
            </a:r>
            <a:r>
              <a:rPr lang="en-US" altLang="ko-KR" dirty="0"/>
              <a:t>.</a:t>
            </a:r>
          </a:p>
          <a:p>
            <a:r>
              <a:rPr lang="ko-KR" altLang="en-US" dirty="0" err="1"/>
              <a:t>삼랑진양수발전소</a:t>
            </a:r>
            <a:r>
              <a:rPr lang="ko-KR" altLang="en-US" dirty="0"/>
              <a:t> 홍보관 </a:t>
            </a:r>
            <a:r>
              <a:rPr lang="en-US" altLang="ko-KR" dirty="0"/>
              <a:t>: https://me2.do/5YwZ9rM7</a:t>
            </a:r>
          </a:p>
          <a:p>
            <a:r>
              <a:rPr lang="ko-KR" altLang="en-US" dirty="0"/>
              <a:t>산청양수발전소홍보관 </a:t>
            </a:r>
            <a:r>
              <a:rPr lang="en-US" altLang="ko-KR" dirty="0"/>
              <a:t>: https://me2.do/GjGDpK4F</a:t>
            </a:r>
          </a:p>
          <a:p>
            <a:r>
              <a:rPr lang="ko-KR" altLang="en-US" dirty="0"/>
              <a:t>에너지환경과학공원 </a:t>
            </a:r>
            <a:r>
              <a:rPr lang="en-US" altLang="ko-KR" dirty="0"/>
              <a:t>: https://me2.do/GQYXsgdY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4118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홍보관은 별도의 누리집이 없습니다</a:t>
            </a:r>
            <a:r>
              <a:rPr lang="en-US" altLang="ko-KR" dirty="0"/>
              <a:t>. </a:t>
            </a:r>
            <a:r>
              <a:rPr lang="ko-KR" altLang="en-US" dirty="0"/>
              <a:t>따라서 한국관광공사에 소개된 자료를 </a:t>
            </a:r>
            <a:r>
              <a:rPr lang="ko-KR" altLang="en-US" dirty="0" err="1"/>
              <a:t>안내드립니다</a:t>
            </a:r>
            <a:r>
              <a:rPr lang="en-US" altLang="ko-KR" dirty="0"/>
              <a:t>.</a:t>
            </a:r>
          </a:p>
          <a:p>
            <a:r>
              <a:rPr lang="ko-KR" altLang="en-US" dirty="0" err="1"/>
              <a:t>삼랑진양수발전소</a:t>
            </a:r>
            <a:r>
              <a:rPr lang="ko-KR" altLang="en-US" dirty="0"/>
              <a:t> 홍보관 </a:t>
            </a:r>
            <a:r>
              <a:rPr lang="en-US" altLang="ko-KR" dirty="0"/>
              <a:t>: https://me2.do/5YwZ9rM7</a:t>
            </a:r>
          </a:p>
          <a:p>
            <a:r>
              <a:rPr lang="ko-KR" altLang="en-US" dirty="0"/>
              <a:t>산청양수발전소홍보관 </a:t>
            </a:r>
            <a:r>
              <a:rPr lang="en-US" altLang="ko-KR" dirty="0"/>
              <a:t>: https://me2.do/GjGDpK4F</a:t>
            </a:r>
          </a:p>
          <a:p>
            <a:r>
              <a:rPr lang="ko-KR" altLang="en-US" dirty="0"/>
              <a:t>에너지환경과학공원 </a:t>
            </a:r>
            <a:r>
              <a:rPr lang="en-US" altLang="ko-KR" dirty="0"/>
              <a:t>: https://me2.do/GQYXsgdY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677109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799281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09759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866299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46167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730905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672944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LNG : </a:t>
            </a:r>
            <a:r>
              <a:rPr lang="ko-KR" altLang="en-US" dirty="0"/>
              <a:t>액화천연가스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916365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689479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사진을 자세히 보면 방에 불이 켜져 있습니다</a:t>
            </a:r>
            <a:r>
              <a:rPr lang="en-US" altLang="ko-KR" dirty="0"/>
              <a:t>. </a:t>
            </a:r>
            <a:r>
              <a:rPr lang="ko-KR" altLang="en-US" dirty="0"/>
              <a:t>이 부분에 대해서도 학생들이 언급할 수 있습니다</a:t>
            </a:r>
            <a:r>
              <a:rPr lang="en-US" altLang="ko-KR" dirty="0"/>
              <a:t>. : </a:t>
            </a:r>
            <a:r>
              <a:rPr lang="ko-KR" altLang="en-US" dirty="0"/>
              <a:t>사용되지 않는 공간의 전등은 끈다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29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544660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30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244160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31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73271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32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433800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33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715824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34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492904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35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32305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36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76315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9716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3982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6234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196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3469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0272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5682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9606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64931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0513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3956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6743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6.png"/><Relationship Id="rId4" Type="http://schemas.openxmlformats.org/officeDocument/2006/relationships/hyperlink" Target="https://youtu.be/00Z6b2IMzXo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16.png"/><Relationship Id="rId4" Type="http://schemas.openxmlformats.org/officeDocument/2006/relationships/hyperlink" Target="https://youtu.be/1M5hNRETR6I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png"/><Relationship Id="rId4" Type="http://schemas.openxmlformats.org/officeDocument/2006/relationships/image" Target="../media/image3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naver.me/FQIQSDeF" TargetMode="Externa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1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8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hyperlink" Target="https://www.youtube.com/watch?v=adMZ8zzLowc" TargetMode="External"/><Relationship Id="rId7" Type="http://schemas.openxmlformats.org/officeDocument/2006/relationships/hyperlink" Target="https://www.youtube.com/watch?v=DKgOUKsvMV8" TargetMode="Externa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0.png"/><Relationship Id="rId5" Type="http://schemas.openxmlformats.org/officeDocument/2006/relationships/hyperlink" Target="https://www.youtube.com/watch?v=X9gAW-5kqeY" TargetMode="External"/><Relationship Id="rId10" Type="http://schemas.openxmlformats.org/officeDocument/2006/relationships/image" Target="../media/image62.png"/><Relationship Id="rId4" Type="http://schemas.openxmlformats.org/officeDocument/2006/relationships/image" Target="../media/image59.png"/><Relationship Id="rId9" Type="http://schemas.openxmlformats.org/officeDocument/2006/relationships/hyperlink" Target="https://www.youtube.com/watch?v=mUutKxfXed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EE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D1099CFC-184A-4633-8B6F-2E0A94421A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607"/>
          <a:stretch/>
        </p:blipFill>
        <p:spPr>
          <a:xfrm>
            <a:off x="5964419" y="482167"/>
            <a:ext cx="6227581" cy="5893665"/>
          </a:xfrm>
          <a:prstGeom prst="rect">
            <a:avLst/>
          </a:prstGeom>
        </p:spPr>
      </p:pic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200D4E5E-E804-51F4-07B3-CB30D4A53B1D}"/>
              </a:ext>
            </a:extLst>
          </p:cNvPr>
          <p:cNvSpPr/>
          <p:nvPr/>
        </p:nvSpPr>
        <p:spPr>
          <a:xfrm>
            <a:off x="673769" y="1632821"/>
            <a:ext cx="1377248" cy="1383215"/>
          </a:xfrm>
          <a:prstGeom prst="roundRect">
            <a:avLst/>
          </a:prstGeom>
          <a:solidFill>
            <a:srgbClr val="BC8CB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7300" dirty="0"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endParaRPr lang="ko-KR" altLang="en-US" sz="73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33F4C8B-2233-751F-E626-062C8512EC7E}"/>
              </a:ext>
            </a:extLst>
          </p:cNvPr>
          <p:cNvSpPr txBox="1"/>
          <p:nvPr/>
        </p:nvSpPr>
        <p:spPr>
          <a:xfrm>
            <a:off x="2342491" y="1490007"/>
            <a:ext cx="460895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전기</a:t>
            </a:r>
            <a:r>
              <a:rPr lang="en-US" altLang="ko-KR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</a:p>
          <a:p>
            <a:r>
              <a:rPr lang="ko-KR" alt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함께 아껴요</a:t>
            </a:r>
            <a:r>
              <a:rPr lang="en-US" altLang="ko-KR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1D69D3F7-35D4-5679-176D-9B3863AD9B7B}"/>
              </a:ext>
            </a:extLst>
          </p:cNvPr>
          <p:cNvSpPr/>
          <p:nvPr/>
        </p:nvSpPr>
        <p:spPr>
          <a:xfrm>
            <a:off x="2327836" y="4331367"/>
            <a:ext cx="3055505" cy="53901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200" b="1" dirty="0">
                <a:latin typeface="+mn-ea"/>
              </a:rPr>
              <a:t>교수학습자료</a:t>
            </a:r>
          </a:p>
        </p:txBody>
      </p:sp>
    </p:spTree>
    <p:extLst>
      <p:ext uri="{BB962C8B-B14F-4D97-AF65-F5344CB8AC3E}">
        <p14:creationId xmlns:p14="http://schemas.microsoft.com/office/powerpoint/2010/main" val="13971093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C1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93EC6E37-FD4E-419E-9ECC-185B1D4E6A69}"/>
              </a:ext>
            </a:extLst>
          </p:cNvPr>
          <p:cNvSpPr/>
          <p:nvPr/>
        </p:nvSpPr>
        <p:spPr>
          <a:xfrm>
            <a:off x="263525" y="782469"/>
            <a:ext cx="2095500" cy="2781300"/>
          </a:xfrm>
          <a:prstGeom prst="roundRect">
            <a:avLst/>
          </a:prstGeom>
          <a:solidFill>
            <a:srgbClr val="BC8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3800" dirty="0"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endParaRPr lang="ko-KR" altLang="en-US" sz="9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8DF1D494-7313-464C-A7BF-713501145C1E}"/>
              </a:ext>
            </a:extLst>
          </p:cNvPr>
          <p:cNvSpPr/>
          <p:nvPr/>
        </p:nvSpPr>
        <p:spPr>
          <a:xfrm>
            <a:off x="471487" y="2905125"/>
            <a:ext cx="1679575" cy="5238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에너지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C0E33E-0E37-4D02-9A8F-341845CE7817}"/>
              </a:ext>
            </a:extLst>
          </p:cNvPr>
          <p:cNvSpPr txBox="1"/>
          <p:nvPr/>
        </p:nvSpPr>
        <p:spPr>
          <a:xfrm>
            <a:off x="2650499" y="1666707"/>
            <a:ext cx="669285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전기</a:t>
            </a:r>
            <a:r>
              <a:rPr lang="en-US" altLang="ko-KR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함께 아껴요</a:t>
            </a:r>
            <a:r>
              <a:rPr lang="en-US" altLang="ko-KR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6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8" name="TextBox 7">
            <a:hlinkClick r:id="rId2" action="ppaction://hlinksldjump"/>
            <a:extLst>
              <a:ext uri="{FF2B5EF4-FFF2-40B4-BE49-F238E27FC236}">
                <a16:creationId xmlns:a16="http://schemas.microsoft.com/office/drawing/2014/main" id="{1730DBEE-C173-4F00-BA1C-9F4E5AFD06A4}"/>
              </a:ext>
            </a:extLst>
          </p:cNvPr>
          <p:cNvSpPr txBox="1"/>
          <p:nvPr/>
        </p:nvSpPr>
        <p:spPr>
          <a:xfrm>
            <a:off x="2359025" y="3984850"/>
            <a:ext cx="980749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sz="4400" b="1" dirty="0">
                <a:solidFill>
                  <a:schemeClr val="accent5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전기를 만들 때 환경이 오염된다고</a:t>
            </a:r>
            <a:r>
              <a:rPr lang="en-US" altLang="ko-KR" sz="4400" b="1" dirty="0">
                <a:solidFill>
                  <a:schemeClr val="accent5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</a:p>
        </p:txBody>
      </p:sp>
      <p:sp>
        <p:nvSpPr>
          <p:cNvPr id="9" name="TextBox 8">
            <a:hlinkClick r:id="rId3" action="ppaction://hlinksldjump"/>
            <a:extLst>
              <a:ext uri="{FF2B5EF4-FFF2-40B4-BE49-F238E27FC236}">
                <a16:creationId xmlns:a16="http://schemas.microsoft.com/office/drawing/2014/main" id="{B29DC6DC-6BE2-46BF-A5DF-7C6E1B4DF115}"/>
              </a:ext>
            </a:extLst>
          </p:cNvPr>
          <p:cNvSpPr txBox="1"/>
          <p:nvPr/>
        </p:nvSpPr>
        <p:spPr>
          <a:xfrm>
            <a:off x="2359025" y="4866249"/>
            <a:ext cx="73003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>
                <a:solidFill>
                  <a:schemeClr val="accent5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ko-KR" altLang="en-US" sz="4400" b="1" dirty="0">
                <a:solidFill>
                  <a:schemeClr val="accent5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전기절약</a:t>
            </a:r>
            <a:r>
              <a:rPr lang="en-US" altLang="ko-KR" sz="4400" b="1" dirty="0">
                <a:solidFill>
                  <a:schemeClr val="accent5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4400" b="1" dirty="0">
                <a:solidFill>
                  <a:schemeClr val="accent5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어떻게 할까요</a:t>
            </a:r>
            <a:r>
              <a:rPr lang="en-US" altLang="ko-KR" sz="4400" b="1" dirty="0">
                <a:solidFill>
                  <a:schemeClr val="accent5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  <a:endParaRPr lang="ko-KR" altLang="en-US" sz="4400" b="1" dirty="0">
              <a:solidFill>
                <a:schemeClr val="accent5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82580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C1DD">
            <a:alpha val="8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93EC6E37-FD4E-419E-9ECC-185B1D4E6A69}"/>
              </a:ext>
            </a:extLst>
          </p:cNvPr>
          <p:cNvSpPr/>
          <p:nvPr/>
        </p:nvSpPr>
        <p:spPr>
          <a:xfrm>
            <a:off x="263525" y="782469"/>
            <a:ext cx="2095500" cy="2781300"/>
          </a:xfrm>
          <a:prstGeom prst="roundRect">
            <a:avLst/>
          </a:prstGeom>
          <a:solidFill>
            <a:srgbClr val="BC8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3800" dirty="0"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endParaRPr lang="ko-KR" altLang="en-US" sz="9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8DF1D494-7313-464C-A7BF-713501145C1E}"/>
              </a:ext>
            </a:extLst>
          </p:cNvPr>
          <p:cNvSpPr/>
          <p:nvPr/>
        </p:nvSpPr>
        <p:spPr>
          <a:xfrm>
            <a:off x="471487" y="2905125"/>
            <a:ext cx="1679575" cy="5238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에너지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C0E33E-0E37-4D02-9A8F-341845CE7817}"/>
              </a:ext>
            </a:extLst>
          </p:cNvPr>
          <p:cNvSpPr txBox="1"/>
          <p:nvPr/>
        </p:nvSpPr>
        <p:spPr>
          <a:xfrm>
            <a:off x="2650499" y="1666707"/>
            <a:ext cx="669285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전기</a:t>
            </a:r>
            <a:r>
              <a:rPr lang="en-US" altLang="ko-KR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함께 아껴요</a:t>
            </a:r>
            <a:r>
              <a:rPr lang="en-US" altLang="ko-KR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6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9475" y="3952875"/>
            <a:ext cx="6972300" cy="150503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0918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C8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87690"/>
            <a:ext cx="1175657" cy="526334"/>
          </a:xfrm>
          <a:prstGeom prst="roundRect">
            <a:avLst/>
          </a:prstGeom>
          <a:solidFill>
            <a:srgbClr val="BC8CBF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22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E364D6F3-DE92-4584-A19C-70BF0BFB8F18}"/>
              </a:ext>
            </a:extLst>
          </p:cNvPr>
          <p:cNvSpPr/>
          <p:nvPr/>
        </p:nvSpPr>
        <p:spPr>
          <a:xfrm>
            <a:off x="5821752" y="3428998"/>
            <a:ext cx="5865424" cy="239077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CFB5029-E552-4DDA-935D-304E94F36033}"/>
              </a:ext>
            </a:extLst>
          </p:cNvPr>
          <p:cNvSpPr txBox="1"/>
          <p:nvPr/>
        </p:nvSpPr>
        <p:spPr>
          <a:xfrm>
            <a:off x="6117370" y="3726676"/>
            <a:ext cx="5274188" cy="1806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정전이 되었다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</a:p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모든 불이 다 꺼졌다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</a:p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도시가 어두워졌다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endParaRPr lang="ko-KR" altLang="en-US" sz="3200" dirty="0"/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4CB8FE30-F869-475C-9C14-315EA96B093D}"/>
              </a:ext>
            </a:extLst>
          </p:cNvPr>
          <p:cNvGrpSpPr/>
          <p:nvPr/>
        </p:nvGrpSpPr>
        <p:grpSpPr>
          <a:xfrm>
            <a:off x="8134481" y="85959"/>
            <a:ext cx="4057520" cy="716892"/>
            <a:chOff x="8134481" y="85959"/>
            <a:chExt cx="4057520" cy="716892"/>
          </a:xfrm>
        </p:grpSpPr>
        <p:grpSp>
          <p:nvGrpSpPr>
            <p:cNvPr id="13" name="그룹 12">
              <a:extLst>
                <a:ext uri="{FF2B5EF4-FFF2-40B4-BE49-F238E27FC236}">
                  <a16:creationId xmlns:a16="http://schemas.microsoft.com/office/drawing/2014/main" id="{23205C96-C1C0-45F0-8C2C-60B58BF71719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F9BB68F1-DAF8-4315-A55D-20C6383D7F34}"/>
                  </a:ext>
                </a:extLst>
              </p:cNvPr>
              <p:cNvSpPr txBox="1"/>
              <p:nvPr/>
            </p:nvSpPr>
            <p:spPr>
              <a:xfrm>
                <a:off x="10109379" y="85959"/>
                <a:ext cx="20826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함께 아껴요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!</a:t>
                </a:r>
              </a:p>
            </p:txBody>
          </p:sp>
          <p:sp>
            <p:nvSpPr>
              <p:cNvPr id="16" name="사각형: 둥근 모서리 15">
                <a:extLst>
                  <a:ext uri="{FF2B5EF4-FFF2-40B4-BE49-F238E27FC236}">
                    <a16:creationId xmlns:a16="http://schemas.microsoft.com/office/drawing/2014/main" id="{50E6AD8C-3721-4C0F-81CD-2F9D6A7B31C4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BC8CBF"/>
              </a:solidFill>
              <a:ln>
                <a:solidFill>
                  <a:srgbClr val="BC8C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74A20951-CDB6-40FC-9DDD-9F1ADE8BF672}"/>
                </a:ext>
              </a:extLst>
            </p:cNvPr>
            <p:cNvSpPr txBox="1"/>
            <p:nvPr/>
          </p:nvSpPr>
          <p:spPr>
            <a:xfrm>
              <a:off x="8134481" y="433519"/>
              <a:ext cx="40575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BC8CBF"/>
                  </a:solidFill>
                </a:rPr>
                <a:t>1. </a:t>
              </a:r>
              <a:r>
                <a:rPr lang="ko-KR" altLang="en-US" b="1" dirty="0">
                  <a:solidFill>
                    <a:srgbClr val="BC8CBF"/>
                  </a:solidFill>
                </a:rPr>
                <a:t>전기를 만들 때 환경이 오염된다고</a:t>
              </a:r>
              <a:r>
                <a:rPr lang="en-US" altLang="ko-KR" b="1" dirty="0">
                  <a:solidFill>
                    <a:srgbClr val="BC8CBF"/>
                  </a:solidFill>
                </a:rPr>
                <a:t>?</a:t>
              </a:r>
              <a:endParaRPr lang="ko-KR" altLang="en-US" b="1" dirty="0">
                <a:solidFill>
                  <a:srgbClr val="BC8CBF"/>
                </a:solidFill>
              </a:endParaRPr>
            </a:p>
          </p:txBody>
        </p:sp>
      </p:grpSp>
      <p:pic>
        <p:nvPicPr>
          <p:cNvPr id="18" name="그림 17">
            <a:extLst>
              <a:ext uri="{FF2B5EF4-FFF2-40B4-BE49-F238E27FC236}">
                <a16:creationId xmlns:a16="http://schemas.microsoft.com/office/drawing/2014/main" id="{950D1200-3410-4907-BFA3-7F0AD9F421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850" y="1158257"/>
            <a:ext cx="11570849" cy="1057423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3266" y="3289566"/>
            <a:ext cx="4087909" cy="2669641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6276" y="2571923"/>
            <a:ext cx="5629274" cy="419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570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C8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87690"/>
            <a:ext cx="1175657" cy="526334"/>
          </a:xfrm>
          <a:prstGeom prst="roundRect">
            <a:avLst/>
          </a:prstGeom>
          <a:solidFill>
            <a:srgbClr val="BC8CBF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22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E364D6F3-DE92-4584-A19C-70BF0BFB8F18}"/>
              </a:ext>
            </a:extLst>
          </p:cNvPr>
          <p:cNvSpPr/>
          <p:nvPr/>
        </p:nvSpPr>
        <p:spPr>
          <a:xfrm>
            <a:off x="5821752" y="2551836"/>
            <a:ext cx="5865424" cy="299171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CFB5029-E552-4DDA-935D-304E94F36033}"/>
              </a:ext>
            </a:extLst>
          </p:cNvPr>
          <p:cNvSpPr txBox="1"/>
          <p:nvPr/>
        </p:nvSpPr>
        <p:spPr>
          <a:xfrm>
            <a:off x="6148332" y="2870060"/>
            <a:ext cx="5274188" cy="23978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TV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를 못 볼 것이다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</a:p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휴대폰을 사용 못한다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</a:p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세탁기를 사용 못한다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컴퓨터를 못 한다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endParaRPr lang="ko-KR" altLang="en-US" sz="3200" dirty="0"/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4CB8FE30-F869-475C-9C14-315EA96B093D}"/>
              </a:ext>
            </a:extLst>
          </p:cNvPr>
          <p:cNvGrpSpPr/>
          <p:nvPr/>
        </p:nvGrpSpPr>
        <p:grpSpPr>
          <a:xfrm>
            <a:off x="8134481" y="85959"/>
            <a:ext cx="4057520" cy="716892"/>
            <a:chOff x="8134481" y="85959"/>
            <a:chExt cx="4057520" cy="716892"/>
          </a:xfrm>
        </p:grpSpPr>
        <p:grpSp>
          <p:nvGrpSpPr>
            <p:cNvPr id="13" name="그룹 12">
              <a:extLst>
                <a:ext uri="{FF2B5EF4-FFF2-40B4-BE49-F238E27FC236}">
                  <a16:creationId xmlns:a16="http://schemas.microsoft.com/office/drawing/2014/main" id="{23205C96-C1C0-45F0-8C2C-60B58BF71719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F9BB68F1-DAF8-4315-A55D-20C6383D7F34}"/>
                  </a:ext>
                </a:extLst>
              </p:cNvPr>
              <p:cNvSpPr txBox="1"/>
              <p:nvPr/>
            </p:nvSpPr>
            <p:spPr>
              <a:xfrm>
                <a:off x="10109379" y="85959"/>
                <a:ext cx="20826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함께 아껴요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!</a:t>
                </a:r>
              </a:p>
            </p:txBody>
          </p:sp>
          <p:sp>
            <p:nvSpPr>
              <p:cNvPr id="16" name="사각형: 둥근 모서리 15">
                <a:extLst>
                  <a:ext uri="{FF2B5EF4-FFF2-40B4-BE49-F238E27FC236}">
                    <a16:creationId xmlns:a16="http://schemas.microsoft.com/office/drawing/2014/main" id="{50E6AD8C-3721-4C0F-81CD-2F9D6A7B31C4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BC8CBF"/>
              </a:solidFill>
              <a:ln>
                <a:solidFill>
                  <a:srgbClr val="BC8C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74A20951-CDB6-40FC-9DDD-9F1ADE8BF672}"/>
                </a:ext>
              </a:extLst>
            </p:cNvPr>
            <p:cNvSpPr txBox="1"/>
            <p:nvPr/>
          </p:nvSpPr>
          <p:spPr>
            <a:xfrm>
              <a:off x="8134481" y="433519"/>
              <a:ext cx="40575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BC8CBF"/>
                  </a:solidFill>
                </a:rPr>
                <a:t>1. </a:t>
              </a:r>
              <a:r>
                <a:rPr lang="ko-KR" altLang="en-US" b="1" dirty="0">
                  <a:solidFill>
                    <a:srgbClr val="BC8CBF"/>
                  </a:solidFill>
                </a:rPr>
                <a:t>전기를 만들 때 환경이 오염된다고</a:t>
              </a:r>
              <a:r>
                <a:rPr lang="en-US" altLang="ko-KR" b="1" dirty="0">
                  <a:solidFill>
                    <a:srgbClr val="BC8CBF"/>
                  </a:solidFill>
                </a:rPr>
                <a:t>?</a:t>
              </a:r>
              <a:endParaRPr lang="ko-KR" altLang="en-US" b="1" dirty="0">
                <a:solidFill>
                  <a:srgbClr val="BC8CBF"/>
                </a:solidFill>
              </a:endParaRPr>
            </a:p>
          </p:txBody>
        </p:sp>
      </p:grpSp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7066" y="2602903"/>
            <a:ext cx="4087909" cy="2940647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833" y="1423565"/>
            <a:ext cx="5767442" cy="414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890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C8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BC8CBF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23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134481" y="85959"/>
            <a:ext cx="4057520" cy="716892"/>
            <a:chOff x="8134481" y="85959"/>
            <a:chExt cx="405752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10109379" y="85959"/>
                <a:ext cx="20826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함께 아껴요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BC8CBF"/>
              </a:solidFill>
              <a:ln>
                <a:solidFill>
                  <a:srgbClr val="BC8C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134481" y="433519"/>
              <a:ext cx="40575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BC8CBF"/>
                  </a:solidFill>
                </a:rPr>
                <a:t>1. </a:t>
              </a:r>
              <a:r>
                <a:rPr lang="ko-KR" altLang="en-US" b="1" dirty="0">
                  <a:solidFill>
                    <a:srgbClr val="BC8CBF"/>
                  </a:solidFill>
                </a:rPr>
                <a:t>전기를 만들 때 환경이 오염된다고</a:t>
              </a:r>
              <a:r>
                <a:rPr lang="en-US" altLang="ko-KR" b="1" dirty="0">
                  <a:solidFill>
                    <a:srgbClr val="BC8CBF"/>
                  </a:solidFill>
                </a:rPr>
                <a:t>?</a:t>
              </a:r>
              <a:endParaRPr lang="ko-KR" altLang="en-US" b="1" dirty="0">
                <a:solidFill>
                  <a:srgbClr val="BC8CBF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247B41B5-E7F8-4B7C-9725-4F90E46865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60" y="1168364"/>
            <a:ext cx="11386166" cy="1057423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6C62EE9B-FB5C-459D-ADF4-96EA1EA263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8519" y="2225786"/>
            <a:ext cx="10554961" cy="4632214"/>
          </a:xfrm>
          <a:prstGeom prst="rect">
            <a:avLst/>
          </a:prstGeom>
        </p:spPr>
      </p:pic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2846DBF3-7D4A-47EF-BD2B-0D7B2FC3C646}"/>
              </a:ext>
            </a:extLst>
          </p:cNvPr>
          <p:cNvCxnSpPr>
            <a:cxnSpLocks/>
          </p:cNvCxnSpPr>
          <p:nvPr/>
        </p:nvCxnSpPr>
        <p:spPr>
          <a:xfrm>
            <a:off x="1863967" y="4260539"/>
            <a:ext cx="4309569" cy="518743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ABCF6392-EF70-4A6B-A99B-B1DEAEDB26A1}"/>
              </a:ext>
            </a:extLst>
          </p:cNvPr>
          <p:cNvCxnSpPr>
            <a:cxnSpLocks/>
          </p:cNvCxnSpPr>
          <p:nvPr/>
        </p:nvCxnSpPr>
        <p:spPr>
          <a:xfrm>
            <a:off x="1907927" y="4238556"/>
            <a:ext cx="5829301" cy="56270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CBA33531-CA3E-4857-805C-9235F8A991BB}"/>
              </a:ext>
            </a:extLst>
          </p:cNvPr>
          <p:cNvCxnSpPr>
            <a:cxnSpLocks/>
          </p:cNvCxnSpPr>
          <p:nvPr/>
        </p:nvCxnSpPr>
        <p:spPr>
          <a:xfrm>
            <a:off x="1890344" y="4271194"/>
            <a:ext cx="7200902" cy="49743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>
            <a:extLst>
              <a:ext uri="{FF2B5EF4-FFF2-40B4-BE49-F238E27FC236}">
                <a16:creationId xmlns:a16="http://schemas.microsoft.com/office/drawing/2014/main" id="{A2FFE387-6EE3-4664-9D01-500DBECFD1E7}"/>
              </a:ext>
            </a:extLst>
          </p:cNvPr>
          <p:cNvCxnSpPr>
            <a:cxnSpLocks/>
          </p:cNvCxnSpPr>
          <p:nvPr/>
        </p:nvCxnSpPr>
        <p:spPr>
          <a:xfrm>
            <a:off x="6095999" y="4271530"/>
            <a:ext cx="4550795" cy="49709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>
            <a:extLst>
              <a:ext uri="{FF2B5EF4-FFF2-40B4-BE49-F238E27FC236}">
                <a16:creationId xmlns:a16="http://schemas.microsoft.com/office/drawing/2014/main" id="{A5391D35-CAD0-4856-BDEE-5F92625EDC06}"/>
              </a:ext>
            </a:extLst>
          </p:cNvPr>
          <p:cNvCxnSpPr>
            <a:cxnSpLocks/>
          </p:cNvCxnSpPr>
          <p:nvPr/>
        </p:nvCxnSpPr>
        <p:spPr>
          <a:xfrm>
            <a:off x="3964207" y="4260537"/>
            <a:ext cx="610941" cy="50808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CB9C2671-34FC-4909-857B-967CC225B2CA}"/>
              </a:ext>
            </a:extLst>
          </p:cNvPr>
          <p:cNvCxnSpPr>
            <a:cxnSpLocks/>
          </p:cNvCxnSpPr>
          <p:nvPr/>
        </p:nvCxnSpPr>
        <p:spPr>
          <a:xfrm flipH="1">
            <a:off x="2989385" y="4263731"/>
            <a:ext cx="5186479" cy="50489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>
            <a:extLst>
              <a:ext uri="{FF2B5EF4-FFF2-40B4-BE49-F238E27FC236}">
                <a16:creationId xmlns:a16="http://schemas.microsoft.com/office/drawing/2014/main" id="{72CA2A5C-2DBC-4C79-9421-4490271BCC35}"/>
              </a:ext>
            </a:extLst>
          </p:cNvPr>
          <p:cNvCxnSpPr>
            <a:cxnSpLocks/>
          </p:cNvCxnSpPr>
          <p:nvPr/>
        </p:nvCxnSpPr>
        <p:spPr>
          <a:xfrm flipH="1">
            <a:off x="1545206" y="4269060"/>
            <a:ext cx="8867282" cy="49956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5981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C8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BC8CBF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23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134481" y="85959"/>
            <a:ext cx="4057520" cy="716892"/>
            <a:chOff x="8134481" y="85959"/>
            <a:chExt cx="405752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10109379" y="85959"/>
                <a:ext cx="20826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함께 아껴요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BC8CBF"/>
              </a:solidFill>
              <a:ln>
                <a:solidFill>
                  <a:srgbClr val="BC8C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134481" y="433519"/>
              <a:ext cx="40575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BC8CBF"/>
                  </a:solidFill>
                </a:rPr>
                <a:t>1. </a:t>
              </a:r>
              <a:r>
                <a:rPr lang="ko-KR" altLang="en-US" b="1" dirty="0">
                  <a:solidFill>
                    <a:srgbClr val="BC8CBF"/>
                  </a:solidFill>
                </a:rPr>
                <a:t>전기를 만들 때 환경이 오염된다고</a:t>
              </a:r>
              <a:r>
                <a:rPr lang="en-US" altLang="ko-KR" b="1" dirty="0">
                  <a:solidFill>
                    <a:srgbClr val="BC8CBF"/>
                  </a:solidFill>
                </a:rPr>
                <a:t>?</a:t>
              </a:r>
              <a:endParaRPr lang="ko-KR" altLang="en-US" b="1" dirty="0">
                <a:solidFill>
                  <a:srgbClr val="BC8CBF"/>
                </a:solidFill>
              </a:endParaRP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FFB58E20-979C-4F89-B5AA-01225B3D20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527" y="1210733"/>
            <a:ext cx="10556873" cy="457264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86F7226A-0F7A-495D-99F9-5E0E07FB7C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0967" y="1941670"/>
            <a:ext cx="11545911" cy="4667695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797987CF-88F7-4449-9828-3AFE6016EAA9}"/>
              </a:ext>
            </a:extLst>
          </p:cNvPr>
          <p:cNvSpPr txBox="1"/>
          <p:nvPr/>
        </p:nvSpPr>
        <p:spPr>
          <a:xfrm>
            <a:off x="2010048" y="4653698"/>
            <a:ext cx="185178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화력발전소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16AF71D-1C8B-4753-BEA1-1AF7C120897B}"/>
              </a:ext>
            </a:extLst>
          </p:cNvPr>
          <p:cNvSpPr txBox="1"/>
          <p:nvPr/>
        </p:nvSpPr>
        <p:spPr>
          <a:xfrm>
            <a:off x="5098033" y="4640875"/>
            <a:ext cx="249571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원자력발전소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7B44B8B-B044-428E-A542-91C493EAF361}"/>
              </a:ext>
            </a:extLst>
          </p:cNvPr>
          <p:cNvSpPr txBox="1"/>
          <p:nvPr/>
        </p:nvSpPr>
        <p:spPr>
          <a:xfrm>
            <a:off x="6946075" y="5708223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화력발전소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5CD60CD-BA64-4F1A-B4A8-2E9A450F48D6}"/>
              </a:ext>
            </a:extLst>
          </p:cNvPr>
          <p:cNvSpPr txBox="1"/>
          <p:nvPr/>
        </p:nvSpPr>
        <p:spPr>
          <a:xfrm>
            <a:off x="2025333" y="5999779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석탄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857C4CA-D7CF-4929-AAA1-8274E9AD2F48}"/>
              </a:ext>
            </a:extLst>
          </p:cNvPr>
          <p:cNvSpPr txBox="1"/>
          <p:nvPr/>
        </p:nvSpPr>
        <p:spPr>
          <a:xfrm>
            <a:off x="3717106" y="5995763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LNG</a:t>
            </a:r>
            <a:endParaRPr lang="ko-KR" altLang="en-US" sz="28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8BED726-2DA8-418D-9B35-A5B87D67E181}"/>
              </a:ext>
            </a:extLst>
          </p:cNvPr>
          <p:cNvSpPr txBox="1"/>
          <p:nvPr/>
        </p:nvSpPr>
        <p:spPr>
          <a:xfrm>
            <a:off x="5403524" y="5981311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석유</a:t>
            </a:r>
          </a:p>
        </p:txBody>
      </p:sp>
    </p:spTree>
    <p:extLst>
      <p:ext uri="{BB962C8B-B14F-4D97-AF65-F5344CB8AC3E}">
        <p14:creationId xmlns:p14="http://schemas.microsoft.com/office/powerpoint/2010/main" val="4221315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6" grpId="0"/>
      <p:bldP spid="27" grpId="0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C8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BC8CBF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24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134481" y="85959"/>
            <a:ext cx="4057520" cy="716892"/>
            <a:chOff x="8134481" y="85959"/>
            <a:chExt cx="405752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10109379" y="85959"/>
                <a:ext cx="20826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함께 아껴요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BC8CBF"/>
              </a:solidFill>
              <a:ln>
                <a:solidFill>
                  <a:srgbClr val="BC8C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134481" y="433519"/>
              <a:ext cx="40575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BC8CBF"/>
                  </a:solidFill>
                </a:rPr>
                <a:t>1. </a:t>
              </a:r>
              <a:r>
                <a:rPr lang="ko-KR" altLang="en-US" b="1" dirty="0">
                  <a:solidFill>
                    <a:srgbClr val="BC8CBF"/>
                  </a:solidFill>
                </a:rPr>
                <a:t>전기를 만들 때 환경이 오염된다고</a:t>
              </a:r>
              <a:r>
                <a:rPr lang="en-US" altLang="ko-KR" b="1" dirty="0">
                  <a:solidFill>
                    <a:srgbClr val="BC8CBF"/>
                  </a:solidFill>
                </a:rPr>
                <a:t>?</a:t>
              </a:r>
              <a:endParaRPr lang="ko-KR" altLang="en-US" b="1" dirty="0">
                <a:solidFill>
                  <a:srgbClr val="BC8CBF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C951FEA2-59D5-45DE-A821-EBDED0B1DA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900" y="1233488"/>
            <a:ext cx="8621328" cy="500705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9D903BAF-CD31-4232-A661-08E92370714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41140"/>
          <a:stretch/>
        </p:blipFill>
        <p:spPr>
          <a:xfrm>
            <a:off x="1143000" y="1912802"/>
            <a:ext cx="10315575" cy="2830648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4248150" y="1734193"/>
            <a:ext cx="7191590" cy="184720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9D903BAF-CD31-4232-A661-08E92370714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4771" b="67482"/>
          <a:stretch/>
        </p:blipFill>
        <p:spPr>
          <a:xfrm>
            <a:off x="8837228" y="1853489"/>
            <a:ext cx="2602512" cy="1563823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9D903BAF-CD31-4232-A661-08E92370714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7156" r="25392" b="67482"/>
          <a:stretch/>
        </p:blipFill>
        <p:spPr>
          <a:xfrm>
            <a:off x="7037003" y="1831913"/>
            <a:ext cx="1800225" cy="1563823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9D903BAF-CD31-4232-A661-08E92370714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410" r="43860" b="67482"/>
          <a:stretch/>
        </p:blipFill>
        <p:spPr>
          <a:xfrm>
            <a:off x="4434491" y="1875884"/>
            <a:ext cx="2447925" cy="1563823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9D903BAF-CD31-4232-A661-08E92370714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62051"/>
          <a:stretch/>
        </p:blipFill>
        <p:spPr>
          <a:xfrm>
            <a:off x="1124165" y="4743450"/>
            <a:ext cx="10315575" cy="1825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349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C8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BC8CBF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24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134481" y="85959"/>
            <a:ext cx="4057520" cy="716892"/>
            <a:chOff x="8134481" y="85959"/>
            <a:chExt cx="405752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10109379" y="85959"/>
                <a:ext cx="20826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함께 아껴요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BC8CBF"/>
              </a:solidFill>
              <a:ln>
                <a:solidFill>
                  <a:srgbClr val="BC8C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134481" y="433519"/>
              <a:ext cx="40575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BC8CBF"/>
                  </a:solidFill>
                </a:rPr>
                <a:t>1. </a:t>
              </a:r>
              <a:r>
                <a:rPr lang="ko-KR" altLang="en-US" b="1" dirty="0">
                  <a:solidFill>
                    <a:srgbClr val="BC8CBF"/>
                  </a:solidFill>
                </a:rPr>
                <a:t>전기를 만들 때 환경이 오염된다고</a:t>
              </a:r>
              <a:r>
                <a:rPr lang="en-US" altLang="ko-KR" b="1" dirty="0">
                  <a:solidFill>
                    <a:srgbClr val="BC8CBF"/>
                  </a:solidFill>
                </a:rPr>
                <a:t>?</a:t>
              </a:r>
              <a:endParaRPr lang="ko-KR" altLang="en-US" b="1" dirty="0">
                <a:solidFill>
                  <a:srgbClr val="BC8CBF"/>
                </a:solidFill>
              </a:endParaRP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5051C7E3-A777-4DEA-92C9-8B6255BA9D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000" y="1210469"/>
            <a:ext cx="10664058" cy="463588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9A312975-9F62-4334-B33C-CF79A70E5A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4075" y="1828800"/>
            <a:ext cx="10937875" cy="4774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2266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A2E3942F-3889-4F0E-820E-A686AB4C945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35"/>
          <a:stretch/>
        </p:blipFill>
        <p:spPr>
          <a:xfrm>
            <a:off x="4345968" y="2178845"/>
            <a:ext cx="6283931" cy="37647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C8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21920278-0647-4CA2-BC7B-591F0C215DE4}"/>
              </a:ext>
            </a:extLst>
          </p:cNvPr>
          <p:cNvGrpSpPr/>
          <p:nvPr/>
        </p:nvGrpSpPr>
        <p:grpSpPr>
          <a:xfrm>
            <a:off x="1621770" y="3046747"/>
            <a:ext cx="1842171" cy="2089467"/>
            <a:chOff x="495539" y="2505832"/>
            <a:chExt cx="1842171" cy="2089467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EF257DEA-269F-4F8D-B6A0-D7F387302F34}"/>
                </a:ext>
              </a:extLst>
            </p:cNvPr>
            <p:cNvSpPr txBox="1"/>
            <p:nvPr/>
          </p:nvSpPr>
          <p:spPr>
            <a:xfrm>
              <a:off x="495539" y="3887413"/>
              <a:ext cx="1842171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지구가 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뜨거워진다고</a:t>
              </a:r>
              <a:r>
                <a:rPr lang="en-US" altLang="ko-KR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?</a:t>
              </a:r>
              <a:endPara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</p:txBody>
        </p:sp>
        <p:pic>
          <p:nvPicPr>
            <p:cNvPr id="14" name="그림 13">
              <a:hlinkClick r:id="rId4"/>
              <a:extLst>
                <a:ext uri="{FF2B5EF4-FFF2-40B4-BE49-F238E27FC236}">
                  <a16:creationId xmlns:a16="http://schemas.microsoft.com/office/drawing/2014/main" id="{1B8BAE0B-1795-497F-A108-B8AF3E6B0BA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268" y="2505832"/>
              <a:ext cx="1318826" cy="1381581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BC8CBF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24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134481" y="85959"/>
            <a:ext cx="4057520" cy="716892"/>
            <a:chOff x="8134481" y="85959"/>
            <a:chExt cx="405752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10109379" y="85959"/>
                <a:ext cx="20826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함께 아껴요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BC8CBF"/>
              </a:solidFill>
              <a:ln>
                <a:solidFill>
                  <a:srgbClr val="BC8C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134481" y="433519"/>
              <a:ext cx="40575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BC8CBF"/>
                  </a:solidFill>
                </a:rPr>
                <a:t>1. </a:t>
              </a:r>
              <a:r>
                <a:rPr lang="ko-KR" altLang="en-US" b="1" dirty="0">
                  <a:solidFill>
                    <a:srgbClr val="BC8CBF"/>
                  </a:solidFill>
                </a:rPr>
                <a:t>전기를 만들 때 환경이 오염된다고</a:t>
              </a:r>
              <a:r>
                <a:rPr lang="en-US" altLang="ko-KR" b="1" dirty="0">
                  <a:solidFill>
                    <a:srgbClr val="BC8CBF"/>
                  </a:solidFill>
                </a:rPr>
                <a:t>?</a:t>
              </a:r>
              <a:endParaRPr lang="ko-KR" altLang="en-US" b="1" dirty="0">
                <a:solidFill>
                  <a:srgbClr val="BC8CBF"/>
                </a:solidFill>
              </a:endParaRP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5051C7E3-A777-4DEA-92C9-8B6255BA9D8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4000" y="1210469"/>
            <a:ext cx="10664058" cy="463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144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5171" y="2187630"/>
            <a:ext cx="9038122" cy="4509846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C8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87690"/>
            <a:ext cx="1175657" cy="526334"/>
          </a:xfrm>
          <a:prstGeom prst="roundRect">
            <a:avLst/>
          </a:prstGeom>
          <a:solidFill>
            <a:srgbClr val="BC8CBF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25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4CB8FE30-F869-475C-9C14-315EA96B093D}"/>
              </a:ext>
            </a:extLst>
          </p:cNvPr>
          <p:cNvGrpSpPr/>
          <p:nvPr/>
        </p:nvGrpSpPr>
        <p:grpSpPr>
          <a:xfrm>
            <a:off x="8134481" y="85959"/>
            <a:ext cx="4057520" cy="716892"/>
            <a:chOff x="8134481" y="85959"/>
            <a:chExt cx="4057520" cy="716892"/>
          </a:xfrm>
        </p:grpSpPr>
        <p:grpSp>
          <p:nvGrpSpPr>
            <p:cNvPr id="13" name="그룹 12">
              <a:extLst>
                <a:ext uri="{FF2B5EF4-FFF2-40B4-BE49-F238E27FC236}">
                  <a16:creationId xmlns:a16="http://schemas.microsoft.com/office/drawing/2014/main" id="{23205C96-C1C0-45F0-8C2C-60B58BF71719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F9BB68F1-DAF8-4315-A55D-20C6383D7F34}"/>
                  </a:ext>
                </a:extLst>
              </p:cNvPr>
              <p:cNvSpPr txBox="1"/>
              <p:nvPr/>
            </p:nvSpPr>
            <p:spPr>
              <a:xfrm>
                <a:off x="10109379" y="85959"/>
                <a:ext cx="20826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함께 아껴요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!</a:t>
                </a:r>
              </a:p>
            </p:txBody>
          </p:sp>
          <p:sp>
            <p:nvSpPr>
              <p:cNvPr id="16" name="사각형: 둥근 모서리 15">
                <a:extLst>
                  <a:ext uri="{FF2B5EF4-FFF2-40B4-BE49-F238E27FC236}">
                    <a16:creationId xmlns:a16="http://schemas.microsoft.com/office/drawing/2014/main" id="{50E6AD8C-3721-4C0F-81CD-2F9D6A7B31C4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BC8CBF"/>
              </a:solidFill>
              <a:ln>
                <a:solidFill>
                  <a:srgbClr val="BC8C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74A20951-CDB6-40FC-9DDD-9F1ADE8BF672}"/>
                </a:ext>
              </a:extLst>
            </p:cNvPr>
            <p:cNvSpPr txBox="1"/>
            <p:nvPr/>
          </p:nvSpPr>
          <p:spPr>
            <a:xfrm>
              <a:off x="8134481" y="433519"/>
              <a:ext cx="40575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BC8CBF"/>
                  </a:solidFill>
                </a:rPr>
                <a:t>1. </a:t>
              </a:r>
              <a:r>
                <a:rPr lang="ko-KR" altLang="en-US" b="1" dirty="0">
                  <a:solidFill>
                    <a:srgbClr val="BC8CBF"/>
                  </a:solidFill>
                </a:rPr>
                <a:t>전기를 만들 때 환경이 오염된다고</a:t>
              </a:r>
              <a:r>
                <a:rPr lang="en-US" altLang="ko-KR" b="1" dirty="0">
                  <a:solidFill>
                    <a:srgbClr val="BC8CBF"/>
                  </a:solidFill>
                </a:rPr>
                <a:t>?</a:t>
              </a:r>
              <a:endParaRPr lang="ko-KR" altLang="en-US" b="1" dirty="0">
                <a:solidFill>
                  <a:srgbClr val="BC8CBF"/>
                </a:solidFill>
              </a:endParaRP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1AAC4C94-5970-4A9B-B394-31FF90CFC5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7829" y="1190916"/>
            <a:ext cx="11309966" cy="996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692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C8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87690"/>
            <a:ext cx="1175657" cy="526334"/>
          </a:xfrm>
          <a:prstGeom prst="roundRect">
            <a:avLst/>
          </a:prstGeom>
          <a:solidFill>
            <a:srgbClr val="BC8CBF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25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4CB8FE30-F869-475C-9C14-315EA96B093D}"/>
              </a:ext>
            </a:extLst>
          </p:cNvPr>
          <p:cNvGrpSpPr/>
          <p:nvPr/>
        </p:nvGrpSpPr>
        <p:grpSpPr>
          <a:xfrm>
            <a:off x="8134481" y="85959"/>
            <a:ext cx="4057520" cy="716892"/>
            <a:chOff x="8134481" y="85959"/>
            <a:chExt cx="4057520" cy="716892"/>
          </a:xfrm>
        </p:grpSpPr>
        <p:grpSp>
          <p:nvGrpSpPr>
            <p:cNvPr id="13" name="그룹 12">
              <a:extLst>
                <a:ext uri="{FF2B5EF4-FFF2-40B4-BE49-F238E27FC236}">
                  <a16:creationId xmlns:a16="http://schemas.microsoft.com/office/drawing/2014/main" id="{23205C96-C1C0-45F0-8C2C-60B58BF71719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F9BB68F1-DAF8-4315-A55D-20C6383D7F34}"/>
                  </a:ext>
                </a:extLst>
              </p:cNvPr>
              <p:cNvSpPr txBox="1"/>
              <p:nvPr/>
            </p:nvSpPr>
            <p:spPr>
              <a:xfrm>
                <a:off x="10109379" y="85959"/>
                <a:ext cx="20826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함께 아껴요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!</a:t>
                </a:r>
              </a:p>
            </p:txBody>
          </p:sp>
          <p:sp>
            <p:nvSpPr>
              <p:cNvPr id="16" name="사각형: 둥근 모서리 15">
                <a:extLst>
                  <a:ext uri="{FF2B5EF4-FFF2-40B4-BE49-F238E27FC236}">
                    <a16:creationId xmlns:a16="http://schemas.microsoft.com/office/drawing/2014/main" id="{50E6AD8C-3721-4C0F-81CD-2F9D6A7B31C4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BC8CBF"/>
              </a:solidFill>
              <a:ln>
                <a:solidFill>
                  <a:srgbClr val="BC8C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74A20951-CDB6-40FC-9DDD-9F1ADE8BF672}"/>
                </a:ext>
              </a:extLst>
            </p:cNvPr>
            <p:cNvSpPr txBox="1"/>
            <p:nvPr/>
          </p:nvSpPr>
          <p:spPr>
            <a:xfrm>
              <a:off x="8134481" y="433519"/>
              <a:ext cx="40575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BC8CBF"/>
                  </a:solidFill>
                </a:rPr>
                <a:t>1. </a:t>
              </a:r>
              <a:r>
                <a:rPr lang="ko-KR" altLang="en-US" b="1" dirty="0">
                  <a:solidFill>
                    <a:srgbClr val="BC8CBF"/>
                  </a:solidFill>
                </a:rPr>
                <a:t>전기를 만들 때 환경이 오염된다고</a:t>
              </a:r>
              <a:r>
                <a:rPr lang="en-US" altLang="ko-KR" b="1" dirty="0">
                  <a:solidFill>
                    <a:srgbClr val="BC8CBF"/>
                  </a:solidFill>
                </a:rPr>
                <a:t>?</a:t>
              </a:r>
              <a:endParaRPr lang="ko-KR" altLang="en-US" b="1" dirty="0">
                <a:solidFill>
                  <a:srgbClr val="BC8CBF"/>
                </a:solidFill>
              </a:endParaRPr>
            </a:p>
          </p:txBody>
        </p:sp>
      </p:grpSp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id="{B71D9701-883F-4E41-B802-92489EA35B55}"/>
              </a:ext>
            </a:extLst>
          </p:cNvPr>
          <p:cNvSpPr/>
          <p:nvPr/>
        </p:nvSpPr>
        <p:spPr>
          <a:xfrm>
            <a:off x="7343775" y="1368004"/>
            <a:ext cx="4181475" cy="62009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BDE57E2-6B5E-4F77-9ADD-EB881B5C9109}"/>
              </a:ext>
            </a:extLst>
          </p:cNvPr>
          <p:cNvSpPr txBox="1"/>
          <p:nvPr/>
        </p:nvSpPr>
        <p:spPr>
          <a:xfrm>
            <a:off x="7457892" y="1426527"/>
            <a:ext cx="39398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석탄화력</a:t>
            </a:r>
            <a:r>
              <a:rPr lang="en-US" altLang="ko-KR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, LNG</a:t>
            </a:r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화력</a:t>
            </a:r>
            <a:endParaRPr lang="ko-KR" altLang="en-US" sz="2800" dirty="0"/>
          </a:p>
        </p:txBody>
      </p:sp>
      <p:sp>
        <p:nvSpPr>
          <p:cNvPr id="26" name="사각형: 둥근 모서리 25">
            <a:extLst>
              <a:ext uri="{FF2B5EF4-FFF2-40B4-BE49-F238E27FC236}">
                <a16:creationId xmlns:a16="http://schemas.microsoft.com/office/drawing/2014/main" id="{122CA527-4400-4BD9-A60C-25828F6F3B0C}"/>
              </a:ext>
            </a:extLst>
          </p:cNvPr>
          <p:cNvSpPr/>
          <p:nvPr/>
        </p:nvSpPr>
        <p:spPr>
          <a:xfrm>
            <a:off x="1109013" y="3017057"/>
            <a:ext cx="9628674" cy="1147997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8975250-C3CC-414D-AD79-B1BEC9B49CB0}"/>
              </a:ext>
            </a:extLst>
          </p:cNvPr>
          <p:cNvSpPr txBox="1"/>
          <p:nvPr/>
        </p:nvSpPr>
        <p:spPr>
          <a:xfrm>
            <a:off x="1548950" y="3108579"/>
            <a:ext cx="91994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지구가 뜨거워질 것이다</a:t>
            </a:r>
            <a:r>
              <a:rPr lang="en-US" altLang="ko-KR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온실가스가 많이 배출된다</a:t>
            </a:r>
            <a:r>
              <a:rPr lang="en-US" altLang="ko-KR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r>
              <a:rPr lang="en-US" altLang="ko-KR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 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051" y="1406822"/>
            <a:ext cx="6591300" cy="542925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051" y="2361222"/>
            <a:ext cx="10953750" cy="466725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5487" y="4445686"/>
            <a:ext cx="9982200" cy="495300"/>
          </a:xfrm>
          <a:prstGeom prst="rect">
            <a:avLst/>
          </a:prstGeom>
        </p:spPr>
      </p:pic>
      <p:sp>
        <p:nvSpPr>
          <p:cNvPr id="25" name="사각형: 둥근 모서리 25">
            <a:extLst>
              <a:ext uri="{FF2B5EF4-FFF2-40B4-BE49-F238E27FC236}">
                <a16:creationId xmlns:a16="http://schemas.microsoft.com/office/drawing/2014/main" id="{122CA527-4400-4BD9-A60C-25828F6F3B0C}"/>
              </a:ext>
            </a:extLst>
          </p:cNvPr>
          <p:cNvSpPr/>
          <p:nvPr/>
        </p:nvSpPr>
        <p:spPr>
          <a:xfrm>
            <a:off x="1109013" y="5133975"/>
            <a:ext cx="9628674" cy="122872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8975250-C3CC-414D-AD79-B1BEC9B49CB0}"/>
              </a:ext>
            </a:extLst>
          </p:cNvPr>
          <p:cNvSpPr txBox="1"/>
          <p:nvPr/>
        </p:nvSpPr>
        <p:spPr>
          <a:xfrm>
            <a:off x="1379713" y="5277267"/>
            <a:ext cx="91994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태양광</a:t>
            </a:r>
            <a:r>
              <a:rPr lang="en-US" altLang="ko-KR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풍력</a:t>
            </a:r>
            <a:r>
              <a:rPr lang="en-US" altLang="ko-KR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수력으로 전기를 만든다</a:t>
            </a:r>
            <a:r>
              <a:rPr lang="en-US" altLang="ko-KR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전기의 생산량을 줄인다</a:t>
            </a:r>
            <a:r>
              <a:rPr lang="en-US" altLang="ko-KR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endParaRPr lang="en-US" altLang="ko-KR" sz="28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19899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C8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87690"/>
            <a:ext cx="1175657" cy="526334"/>
          </a:xfrm>
          <a:prstGeom prst="roundRect">
            <a:avLst/>
          </a:prstGeom>
          <a:solidFill>
            <a:srgbClr val="BC8CBF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25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4CB8FE30-F869-475C-9C14-315EA96B093D}"/>
              </a:ext>
            </a:extLst>
          </p:cNvPr>
          <p:cNvGrpSpPr/>
          <p:nvPr/>
        </p:nvGrpSpPr>
        <p:grpSpPr>
          <a:xfrm>
            <a:off x="8134481" y="85959"/>
            <a:ext cx="4057520" cy="716892"/>
            <a:chOff x="8134481" y="85959"/>
            <a:chExt cx="4057520" cy="716892"/>
          </a:xfrm>
        </p:grpSpPr>
        <p:grpSp>
          <p:nvGrpSpPr>
            <p:cNvPr id="13" name="그룹 12">
              <a:extLst>
                <a:ext uri="{FF2B5EF4-FFF2-40B4-BE49-F238E27FC236}">
                  <a16:creationId xmlns:a16="http://schemas.microsoft.com/office/drawing/2014/main" id="{23205C96-C1C0-45F0-8C2C-60B58BF71719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F9BB68F1-DAF8-4315-A55D-20C6383D7F34}"/>
                  </a:ext>
                </a:extLst>
              </p:cNvPr>
              <p:cNvSpPr txBox="1"/>
              <p:nvPr/>
            </p:nvSpPr>
            <p:spPr>
              <a:xfrm>
                <a:off x="10109379" y="85959"/>
                <a:ext cx="20826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함께 아껴요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!</a:t>
                </a:r>
              </a:p>
            </p:txBody>
          </p:sp>
          <p:sp>
            <p:nvSpPr>
              <p:cNvPr id="16" name="사각형: 둥근 모서리 15">
                <a:extLst>
                  <a:ext uri="{FF2B5EF4-FFF2-40B4-BE49-F238E27FC236}">
                    <a16:creationId xmlns:a16="http://schemas.microsoft.com/office/drawing/2014/main" id="{50E6AD8C-3721-4C0F-81CD-2F9D6A7B31C4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BC8CBF"/>
              </a:solidFill>
              <a:ln>
                <a:solidFill>
                  <a:srgbClr val="BC8C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74A20951-CDB6-40FC-9DDD-9F1ADE8BF672}"/>
                </a:ext>
              </a:extLst>
            </p:cNvPr>
            <p:cNvSpPr txBox="1"/>
            <p:nvPr/>
          </p:nvSpPr>
          <p:spPr>
            <a:xfrm>
              <a:off x="8134481" y="433519"/>
              <a:ext cx="40575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BC8CBF"/>
                  </a:solidFill>
                </a:rPr>
                <a:t>1. </a:t>
              </a:r>
              <a:r>
                <a:rPr lang="ko-KR" altLang="en-US" b="1" dirty="0">
                  <a:solidFill>
                    <a:srgbClr val="BC8CBF"/>
                  </a:solidFill>
                </a:rPr>
                <a:t>전기를 만들 때 환경이 오염된다고</a:t>
              </a:r>
              <a:r>
                <a:rPr lang="en-US" altLang="ko-KR" b="1" dirty="0">
                  <a:solidFill>
                    <a:srgbClr val="BC8CBF"/>
                  </a:solidFill>
                </a:rPr>
                <a:t>?</a:t>
              </a:r>
              <a:endParaRPr lang="ko-KR" altLang="en-US" b="1" dirty="0">
                <a:solidFill>
                  <a:srgbClr val="BC8CBF"/>
                </a:solidFill>
              </a:endParaRPr>
            </a:p>
          </p:txBody>
        </p:sp>
      </p:grpSp>
      <p:sp>
        <p:nvSpPr>
          <p:cNvPr id="26" name="사각형: 둥근 모서리 25">
            <a:extLst>
              <a:ext uri="{FF2B5EF4-FFF2-40B4-BE49-F238E27FC236}">
                <a16:creationId xmlns:a16="http://schemas.microsoft.com/office/drawing/2014/main" id="{122CA527-4400-4BD9-A60C-25828F6F3B0C}"/>
              </a:ext>
            </a:extLst>
          </p:cNvPr>
          <p:cNvSpPr/>
          <p:nvPr/>
        </p:nvSpPr>
        <p:spPr>
          <a:xfrm>
            <a:off x="1208501" y="2646344"/>
            <a:ext cx="9628674" cy="3087706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8975250-C3CC-414D-AD79-B1BEC9B49CB0}"/>
              </a:ext>
            </a:extLst>
          </p:cNvPr>
          <p:cNvSpPr txBox="1"/>
          <p:nvPr/>
        </p:nvSpPr>
        <p:spPr>
          <a:xfrm>
            <a:off x="1479201" y="2893397"/>
            <a:ext cx="919949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태양광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태양열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)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에너지</a:t>
            </a:r>
            <a:endParaRPr lang="en-US" altLang="ko-KR" sz="32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풍력에너지</a:t>
            </a:r>
            <a:endParaRPr lang="en-US" altLang="ko-KR" sz="32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수력에너지</a:t>
            </a:r>
            <a:endParaRPr lang="en-US" altLang="ko-KR" sz="32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수소에너지</a:t>
            </a:r>
            <a:endParaRPr lang="en-US" altLang="ko-KR" sz="32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지열에너지 등</a:t>
            </a:r>
            <a:endParaRPr lang="en-US" altLang="ko-KR" sz="32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F5A86AB9-A34D-48F8-8504-84214D9030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525" y="1163312"/>
            <a:ext cx="11766550" cy="1104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795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EA1E34B5-66D8-44A1-8116-39338B93A8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2812" y="1692700"/>
            <a:ext cx="9073738" cy="5029200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C8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BC8CBF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26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134481" y="85959"/>
            <a:ext cx="4057520" cy="716892"/>
            <a:chOff x="8134481" y="85959"/>
            <a:chExt cx="405752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10109379" y="85959"/>
                <a:ext cx="20826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함께 아껴요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BC8CBF"/>
              </a:solidFill>
              <a:ln>
                <a:solidFill>
                  <a:srgbClr val="BC8C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134481" y="433519"/>
              <a:ext cx="40575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BC8CBF"/>
                  </a:solidFill>
                </a:rPr>
                <a:t>1. </a:t>
              </a:r>
              <a:r>
                <a:rPr lang="ko-KR" altLang="en-US" b="1" dirty="0">
                  <a:solidFill>
                    <a:srgbClr val="BC8CBF"/>
                  </a:solidFill>
                </a:rPr>
                <a:t>전기를 만들 때 환경이 오염된다고</a:t>
              </a:r>
              <a:r>
                <a:rPr lang="en-US" altLang="ko-KR" b="1" dirty="0">
                  <a:solidFill>
                    <a:srgbClr val="BC8CBF"/>
                  </a:solidFill>
                </a:rPr>
                <a:t>?</a:t>
              </a:r>
              <a:endParaRPr lang="ko-KR" altLang="en-US" b="1" dirty="0">
                <a:solidFill>
                  <a:srgbClr val="BC8CBF"/>
                </a:solidFill>
              </a:endParaRPr>
            </a:p>
          </p:txBody>
        </p: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797987CF-88F7-4449-9828-3AFE6016EAA9}"/>
              </a:ext>
            </a:extLst>
          </p:cNvPr>
          <p:cNvSpPr txBox="1"/>
          <p:nvPr/>
        </p:nvSpPr>
        <p:spPr>
          <a:xfrm>
            <a:off x="1845796" y="2275916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유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16AF71D-1C8B-4753-BEA1-1AF7C120897B}"/>
              </a:ext>
            </a:extLst>
          </p:cNvPr>
          <p:cNvSpPr txBox="1"/>
          <p:nvPr/>
        </p:nvSpPr>
        <p:spPr>
          <a:xfrm>
            <a:off x="4048474" y="5039956"/>
            <a:ext cx="538127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0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     력      발     전      소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5CD60CD-BA64-4F1A-B4A8-2E9A450F48D6}"/>
              </a:ext>
            </a:extLst>
          </p:cNvPr>
          <p:cNvSpPr txBox="1"/>
          <p:nvPr/>
        </p:nvSpPr>
        <p:spPr>
          <a:xfrm>
            <a:off x="1845796" y="1734382"/>
            <a:ext cx="17267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석     탄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857C4CA-D7CF-4929-AAA1-8274E9AD2F48}"/>
              </a:ext>
            </a:extLst>
          </p:cNvPr>
          <p:cNvSpPr txBox="1"/>
          <p:nvPr/>
        </p:nvSpPr>
        <p:spPr>
          <a:xfrm>
            <a:off x="6310745" y="1726839"/>
            <a:ext cx="15824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    기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8BED726-2DA8-418D-9B35-A5B87D67E181}"/>
              </a:ext>
            </a:extLst>
          </p:cNvPr>
          <p:cNvSpPr txBox="1"/>
          <p:nvPr/>
        </p:nvSpPr>
        <p:spPr>
          <a:xfrm>
            <a:off x="4098599" y="2837049"/>
            <a:ext cx="27148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      N     G</a:t>
            </a:r>
            <a:endParaRPr lang="ko-KR" altLang="en-US" sz="3200" b="1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B86C76E-DBF1-46DE-8FCE-7AA79D8BFD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525" y="1264046"/>
            <a:ext cx="8213725" cy="46252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B881B74-4BB8-4CF5-B840-20764023F4A4}"/>
              </a:ext>
            </a:extLst>
          </p:cNvPr>
          <p:cNvSpPr txBox="1"/>
          <p:nvPr/>
        </p:nvSpPr>
        <p:spPr>
          <a:xfrm>
            <a:off x="9659387" y="1785499"/>
            <a:ext cx="646331" cy="107519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ko-KR" altLang="en-US" sz="3000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태 양</a:t>
            </a:r>
            <a:endParaRPr lang="ko-KR" altLang="en-US" sz="300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6162AD5-981F-4856-8B53-6F9C58BF6616}"/>
              </a:ext>
            </a:extLst>
          </p:cNvPr>
          <p:cNvSpPr txBox="1"/>
          <p:nvPr/>
        </p:nvSpPr>
        <p:spPr>
          <a:xfrm>
            <a:off x="1737018" y="3421824"/>
            <a:ext cx="646331" cy="217213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ko-KR" altLang="en-US" sz="3000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온 실 가 스</a:t>
            </a:r>
            <a:endParaRPr lang="ko-KR" altLang="en-US" sz="3000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D330C2B-15C7-49EE-A70F-0E396A8EE3E5}"/>
              </a:ext>
            </a:extLst>
          </p:cNvPr>
          <p:cNvSpPr txBox="1"/>
          <p:nvPr/>
        </p:nvSpPr>
        <p:spPr>
          <a:xfrm>
            <a:off x="6244070" y="3961512"/>
            <a:ext cx="646331" cy="276038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ko-KR" altLang="en-US" sz="3000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화 력     전 소</a:t>
            </a:r>
            <a:endParaRPr lang="ko-KR" altLang="en-US" sz="3000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86754C2-99E9-4820-8851-3498E2419FB4}"/>
              </a:ext>
            </a:extLst>
          </p:cNvPr>
          <p:cNvSpPr txBox="1"/>
          <p:nvPr/>
        </p:nvSpPr>
        <p:spPr>
          <a:xfrm>
            <a:off x="8429387" y="2860691"/>
            <a:ext cx="646331" cy="276038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ko-KR" altLang="en-US" sz="3000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풍 력 발 전</a:t>
            </a:r>
            <a:endParaRPr lang="ko-KR" altLang="en-US" sz="3000" dirty="0"/>
          </a:p>
        </p:txBody>
      </p:sp>
    </p:spTree>
    <p:extLst>
      <p:ext uri="{BB962C8B-B14F-4D97-AF65-F5344CB8AC3E}">
        <p14:creationId xmlns:p14="http://schemas.microsoft.com/office/powerpoint/2010/main" val="2517720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6" grpId="0"/>
      <p:bldP spid="27" grpId="0"/>
      <p:bldP spid="29" grpId="0"/>
      <p:bldP spid="9" grpId="0"/>
      <p:bldP spid="21" grpId="0"/>
      <p:bldP spid="25" grpId="0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C8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BC8CBF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27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134481" y="85959"/>
            <a:ext cx="4057520" cy="716892"/>
            <a:chOff x="8134481" y="85959"/>
            <a:chExt cx="405752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10109379" y="85959"/>
                <a:ext cx="20826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함께 아껴요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BC8CBF"/>
              </a:solidFill>
              <a:ln>
                <a:solidFill>
                  <a:srgbClr val="BC8C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134481" y="433519"/>
              <a:ext cx="40575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BC8CBF"/>
                  </a:solidFill>
                </a:rPr>
                <a:t>1. </a:t>
              </a:r>
              <a:r>
                <a:rPr lang="ko-KR" altLang="en-US" b="1" dirty="0">
                  <a:solidFill>
                    <a:srgbClr val="BC8CBF"/>
                  </a:solidFill>
                </a:rPr>
                <a:t>전기를 만들 때 환경이 오염된다고</a:t>
              </a:r>
              <a:r>
                <a:rPr lang="en-US" altLang="ko-KR" b="1" dirty="0">
                  <a:solidFill>
                    <a:srgbClr val="BC8CBF"/>
                  </a:solidFill>
                </a:rPr>
                <a:t>?</a:t>
              </a:r>
              <a:endParaRPr lang="ko-KR" altLang="en-US" b="1" dirty="0">
                <a:solidFill>
                  <a:srgbClr val="BC8CBF"/>
                </a:solidFill>
              </a:endParaRPr>
            </a:p>
          </p:txBody>
        </p:sp>
      </p:grpSp>
      <p:pic>
        <p:nvPicPr>
          <p:cNvPr id="17" name="그림 16">
            <a:extLst>
              <a:ext uri="{FF2B5EF4-FFF2-40B4-BE49-F238E27FC236}">
                <a16:creationId xmlns:a16="http://schemas.microsoft.com/office/drawing/2014/main" id="{C2BF9FA7-BDAB-44F1-9A38-67A653B2D2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4911" y="1915677"/>
            <a:ext cx="9782175" cy="4799447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338E0334-CE48-424D-8B42-D7C4E83774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525" y="1233488"/>
            <a:ext cx="8909050" cy="533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2984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74480DE9-A1E0-4D52-9874-F44F58EE88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5113" y="2178846"/>
            <a:ext cx="6384785" cy="34808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C8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21920278-0647-4CA2-BC7B-591F0C215DE4}"/>
              </a:ext>
            </a:extLst>
          </p:cNvPr>
          <p:cNvGrpSpPr/>
          <p:nvPr/>
        </p:nvGrpSpPr>
        <p:grpSpPr>
          <a:xfrm>
            <a:off x="1343316" y="2981323"/>
            <a:ext cx="1813317" cy="2089467"/>
            <a:chOff x="509966" y="2505832"/>
            <a:chExt cx="1813317" cy="2089467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EF257DEA-269F-4F8D-B6A0-D7F387302F34}"/>
                </a:ext>
              </a:extLst>
            </p:cNvPr>
            <p:cNvSpPr txBox="1"/>
            <p:nvPr/>
          </p:nvSpPr>
          <p:spPr>
            <a:xfrm>
              <a:off x="509966" y="3887413"/>
              <a:ext cx="181331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전기 생산부터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소비까지</a:t>
              </a:r>
            </a:p>
          </p:txBody>
        </p:sp>
        <p:pic>
          <p:nvPicPr>
            <p:cNvPr id="14" name="그림 13">
              <a:hlinkClick r:id="rId4"/>
              <a:extLst>
                <a:ext uri="{FF2B5EF4-FFF2-40B4-BE49-F238E27FC236}">
                  <a16:creationId xmlns:a16="http://schemas.microsoft.com/office/drawing/2014/main" id="{1B8BAE0B-1795-497F-A108-B8AF3E6B0BA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268" y="2505832"/>
              <a:ext cx="1318826" cy="1381581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BC8CBF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27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134481" y="85959"/>
            <a:ext cx="4057520" cy="716892"/>
            <a:chOff x="8134481" y="85959"/>
            <a:chExt cx="405752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10109379" y="85959"/>
                <a:ext cx="20826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함께 아껴요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BC8CBF"/>
              </a:solidFill>
              <a:ln>
                <a:solidFill>
                  <a:srgbClr val="BC8C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134481" y="433519"/>
              <a:ext cx="40575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BC8CBF"/>
                  </a:solidFill>
                </a:rPr>
                <a:t>1. </a:t>
              </a:r>
              <a:r>
                <a:rPr lang="ko-KR" altLang="en-US" b="1" dirty="0">
                  <a:solidFill>
                    <a:srgbClr val="BC8CBF"/>
                  </a:solidFill>
                </a:rPr>
                <a:t>전기를 만들 때 환경이 오염된다고</a:t>
              </a:r>
              <a:r>
                <a:rPr lang="en-US" altLang="ko-KR" b="1" dirty="0">
                  <a:solidFill>
                    <a:srgbClr val="BC8CBF"/>
                  </a:solidFill>
                </a:rPr>
                <a:t>?</a:t>
              </a:r>
              <a:endParaRPr lang="ko-KR" altLang="en-US" b="1" dirty="0">
                <a:solidFill>
                  <a:srgbClr val="BC8CBF"/>
                </a:solidFill>
              </a:endParaRP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F004D54E-7B1C-4E7D-872A-52373C0A8FE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3525" y="1233488"/>
            <a:ext cx="8194675" cy="524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7986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C8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BC8CBF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28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134481" y="85959"/>
            <a:ext cx="4057520" cy="716892"/>
            <a:chOff x="8134481" y="85959"/>
            <a:chExt cx="405752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10109379" y="85959"/>
                <a:ext cx="20826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함께 아껴요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BC8CBF"/>
              </a:solidFill>
              <a:ln>
                <a:solidFill>
                  <a:srgbClr val="BC8C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134481" y="433519"/>
              <a:ext cx="40575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BC8CBF"/>
                  </a:solidFill>
                </a:rPr>
                <a:t>1. </a:t>
              </a:r>
              <a:r>
                <a:rPr lang="ko-KR" altLang="en-US" b="1" dirty="0">
                  <a:solidFill>
                    <a:srgbClr val="BC8CBF"/>
                  </a:solidFill>
                </a:rPr>
                <a:t>전기를 만들 때 환경이 오염된다고</a:t>
              </a:r>
              <a:r>
                <a:rPr lang="en-US" altLang="ko-KR" b="1" dirty="0">
                  <a:solidFill>
                    <a:srgbClr val="BC8CBF"/>
                  </a:solidFill>
                </a:rPr>
                <a:t>?</a:t>
              </a:r>
              <a:endParaRPr lang="ko-KR" altLang="en-US" b="1" dirty="0">
                <a:solidFill>
                  <a:srgbClr val="BC8CBF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C47F7E5A-85BC-4CA7-8A4F-0B60B17E21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525" y="1248350"/>
            <a:ext cx="10276138" cy="439328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3BFB0533-A90E-4FC3-A115-147B89EC70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3316" y="2295398"/>
            <a:ext cx="9487859" cy="3874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024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C8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BC8CBF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28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134481" y="85959"/>
            <a:ext cx="4057520" cy="716892"/>
            <a:chOff x="8134481" y="85959"/>
            <a:chExt cx="405752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10109379" y="85959"/>
                <a:ext cx="20826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함께 아껴요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BC8CBF"/>
              </a:solidFill>
              <a:ln>
                <a:solidFill>
                  <a:srgbClr val="BC8C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134481" y="433519"/>
              <a:ext cx="40575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BC8CBF"/>
                  </a:solidFill>
                </a:rPr>
                <a:t>1. </a:t>
              </a:r>
              <a:r>
                <a:rPr lang="ko-KR" altLang="en-US" b="1" dirty="0">
                  <a:solidFill>
                    <a:srgbClr val="BC8CBF"/>
                  </a:solidFill>
                </a:rPr>
                <a:t>전기를 만들 때 환경이 오염된다고</a:t>
              </a:r>
              <a:r>
                <a:rPr lang="en-US" altLang="ko-KR" b="1" dirty="0">
                  <a:solidFill>
                    <a:srgbClr val="BC8CBF"/>
                  </a:solidFill>
                </a:rPr>
                <a:t>?</a:t>
              </a:r>
              <a:endParaRPr lang="ko-KR" altLang="en-US" b="1" dirty="0">
                <a:solidFill>
                  <a:srgbClr val="BC8CBF"/>
                </a:solidFill>
              </a:endParaRPr>
            </a:p>
          </p:txBody>
        </p:sp>
      </p:grpSp>
      <p:pic>
        <p:nvPicPr>
          <p:cNvPr id="17" name="그림 16">
            <a:extLst>
              <a:ext uri="{FF2B5EF4-FFF2-40B4-BE49-F238E27FC236}">
                <a16:creationId xmlns:a16="http://schemas.microsoft.com/office/drawing/2014/main" id="{E55BFE27-0BA6-4B3D-A13A-4675DBA852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3367" y="2114925"/>
            <a:ext cx="9006296" cy="3900864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C47F7E5A-85BC-4CA7-8A4F-0B60B17E21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525" y="1248350"/>
            <a:ext cx="10276138" cy="439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103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C8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BC8CBF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28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134481" y="85959"/>
            <a:ext cx="4057520" cy="716892"/>
            <a:chOff x="8134481" y="85959"/>
            <a:chExt cx="405752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10109379" y="85959"/>
                <a:ext cx="20826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함께 아껴요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BC8CBF"/>
              </a:solidFill>
              <a:ln>
                <a:solidFill>
                  <a:srgbClr val="BC8C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134481" y="433519"/>
              <a:ext cx="40575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BC8CBF"/>
                  </a:solidFill>
                </a:rPr>
                <a:t>1. </a:t>
              </a:r>
              <a:r>
                <a:rPr lang="ko-KR" altLang="en-US" b="1" dirty="0">
                  <a:solidFill>
                    <a:srgbClr val="BC8CBF"/>
                  </a:solidFill>
                </a:rPr>
                <a:t>전기를 만들 때 환경이 오염된다고</a:t>
              </a:r>
              <a:r>
                <a:rPr lang="en-US" altLang="ko-KR" b="1" dirty="0">
                  <a:solidFill>
                    <a:srgbClr val="BC8CBF"/>
                  </a:solidFill>
                </a:rPr>
                <a:t>?</a:t>
              </a:r>
              <a:endParaRPr lang="ko-KR" altLang="en-US" b="1" dirty="0">
                <a:solidFill>
                  <a:srgbClr val="BC8CBF"/>
                </a:solidFill>
              </a:endParaRPr>
            </a:p>
          </p:txBody>
        </p:sp>
      </p:grpSp>
      <p:pic>
        <p:nvPicPr>
          <p:cNvPr id="18" name="그림 17">
            <a:extLst>
              <a:ext uri="{FF2B5EF4-FFF2-40B4-BE49-F238E27FC236}">
                <a16:creationId xmlns:a16="http://schemas.microsoft.com/office/drawing/2014/main" id="{E8F522C9-5EE4-46DD-B9AB-9AF8420872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3315" y="2121405"/>
            <a:ext cx="9379227" cy="4086890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C47F7E5A-85BC-4CA7-8A4F-0B60B17E21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525" y="1248350"/>
            <a:ext cx="10276138" cy="439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615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C1DD">
            <a:alpha val="8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93EC6E37-FD4E-419E-9ECC-185B1D4E6A69}"/>
              </a:ext>
            </a:extLst>
          </p:cNvPr>
          <p:cNvSpPr/>
          <p:nvPr/>
        </p:nvSpPr>
        <p:spPr>
          <a:xfrm>
            <a:off x="263525" y="782469"/>
            <a:ext cx="2095500" cy="2781300"/>
          </a:xfrm>
          <a:prstGeom prst="roundRect">
            <a:avLst/>
          </a:prstGeom>
          <a:solidFill>
            <a:srgbClr val="BC8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3800" dirty="0"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endParaRPr lang="ko-KR" altLang="en-US" sz="9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8DF1D494-7313-464C-A7BF-713501145C1E}"/>
              </a:ext>
            </a:extLst>
          </p:cNvPr>
          <p:cNvSpPr/>
          <p:nvPr/>
        </p:nvSpPr>
        <p:spPr>
          <a:xfrm>
            <a:off x="471487" y="2905125"/>
            <a:ext cx="1679575" cy="5238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에너지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C0E33E-0E37-4D02-9A8F-341845CE7817}"/>
              </a:ext>
            </a:extLst>
          </p:cNvPr>
          <p:cNvSpPr txBox="1"/>
          <p:nvPr/>
        </p:nvSpPr>
        <p:spPr>
          <a:xfrm>
            <a:off x="2650499" y="1666707"/>
            <a:ext cx="669285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전기</a:t>
            </a:r>
            <a:r>
              <a:rPr lang="en-US" altLang="ko-KR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함께 아껴요</a:t>
            </a:r>
            <a:r>
              <a:rPr lang="en-US" altLang="ko-KR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6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2825" y="4016183"/>
            <a:ext cx="7581900" cy="15461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32874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A52D3666-4F92-4DBB-B73E-B360ABBD74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6902" y="2302146"/>
            <a:ext cx="9963073" cy="4122336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C8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BC8CBF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29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191625" y="85959"/>
            <a:ext cx="3000376" cy="716892"/>
            <a:chOff x="9191625" y="85959"/>
            <a:chExt cx="3000376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10109379" y="85959"/>
                <a:ext cx="20826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함께 아껴요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BC8CBF"/>
              </a:solidFill>
              <a:ln>
                <a:solidFill>
                  <a:srgbClr val="BC8C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91625" y="433519"/>
              <a:ext cx="30003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BC8CBF"/>
                  </a:solidFill>
                </a:rPr>
                <a:t>2. </a:t>
              </a:r>
              <a:r>
                <a:rPr lang="ko-KR" altLang="en-US" b="1" dirty="0">
                  <a:solidFill>
                    <a:srgbClr val="BC8CBF"/>
                  </a:solidFill>
                </a:rPr>
                <a:t>전기절약</a:t>
              </a:r>
              <a:r>
                <a:rPr lang="en-US" altLang="ko-KR" b="1" dirty="0">
                  <a:solidFill>
                    <a:srgbClr val="BC8CBF"/>
                  </a:solidFill>
                </a:rPr>
                <a:t>, </a:t>
              </a:r>
              <a:r>
                <a:rPr lang="ko-KR" altLang="en-US" b="1" dirty="0">
                  <a:solidFill>
                    <a:srgbClr val="BC8CBF"/>
                  </a:solidFill>
                </a:rPr>
                <a:t>어떻게 할까요</a:t>
              </a:r>
              <a:r>
                <a:rPr lang="en-US" altLang="ko-KR" b="1" dirty="0">
                  <a:solidFill>
                    <a:srgbClr val="BC8CBF"/>
                  </a:solidFill>
                </a:rPr>
                <a:t>?</a:t>
              </a:r>
              <a:endParaRPr lang="ko-KR" altLang="en-US" b="1" dirty="0">
                <a:solidFill>
                  <a:srgbClr val="BC8CBF"/>
                </a:solidFill>
              </a:endParaRPr>
            </a:p>
          </p:txBody>
        </p:sp>
      </p:grpSp>
      <p:pic>
        <p:nvPicPr>
          <p:cNvPr id="7" name="그림 6">
            <a:extLst>
              <a:ext uri="{FF2B5EF4-FFF2-40B4-BE49-F238E27FC236}">
                <a16:creationId xmlns:a16="http://schemas.microsoft.com/office/drawing/2014/main" id="{71E51F88-B89E-45A2-B161-2D5E037FBB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316" y="1231905"/>
            <a:ext cx="10836934" cy="949320"/>
          </a:xfrm>
          <a:prstGeom prst="rect">
            <a:avLst/>
          </a:prstGeom>
        </p:spPr>
      </p:pic>
      <p:grpSp>
        <p:nvGrpSpPr>
          <p:cNvPr id="15" name="그룹 14">
            <a:extLst>
              <a:ext uri="{FF2B5EF4-FFF2-40B4-BE49-F238E27FC236}">
                <a16:creationId xmlns:a16="http://schemas.microsoft.com/office/drawing/2014/main" id="{4E78885F-8520-4AD7-9B80-BA0DFC09206B}"/>
              </a:ext>
            </a:extLst>
          </p:cNvPr>
          <p:cNvGrpSpPr/>
          <p:nvPr/>
        </p:nvGrpSpPr>
        <p:grpSpPr>
          <a:xfrm>
            <a:off x="2133600" y="2780870"/>
            <a:ext cx="5730056" cy="648130"/>
            <a:chOff x="2133600" y="2780870"/>
            <a:chExt cx="5730056" cy="648130"/>
          </a:xfrm>
        </p:grpSpPr>
        <p:sp>
          <p:nvSpPr>
            <p:cNvPr id="25" name="타원 24">
              <a:extLst>
                <a:ext uri="{FF2B5EF4-FFF2-40B4-BE49-F238E27FC236}">
                  <a16:creationId xmlns:a16="http://schemas.microsoft.com/office/drawing/2014/main" id="{A87DCB5F-C05B-4E47-B4B1-6B9398E630DD}"/>
                </a:ext>
              </a:extLst>
            </p:cNvPr>
            <p:cNvSpPr/>
            <p:nvPr/>
          </p:nvSpPr>
          <p:spPr>
            <a:xfrm>
              <a:off x="2133600" y="2780870"/>
              <a:ext cx="647700" cy="648130"/>
            </a:xfrm>
            <a:prstGeom prst="ellipse">
              <a:avLst/>
            </a:prstGeom>
            <a:noFill/>
            <a:ln w="539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0" name="타원 29">
              <a:extLst>
                <a:ext uri="{FF2B5EF4-FFF2-40B4-BE49-F238E27FC236}">
                  <a16:creationId xmlns:a16="http://schemas.microsoft.com/office/drawing/2014/main" id="{B3E30D04-E7A5-40C9-AD88-76B80AA00CF5}"/>
                </a:ext>
              </a:extLst>
            </p:cNvPr>
            <p:cNvSpPr/>
            <p:nvPr/>
          </p:nvSpPr>
          <p:spPr>
            <a:xfrm>
              <a:off x="7215956" y="2780870"/>
              <a:ext cx="647700" cy="648130"/>
            </a:xfrm>
            <a:prstGeom prst="ellipse">
              <a:avLst/>
            </a:prstGeom>
            <a:noFill/>
            <a:ln w="539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7FF20760-1A16-47C4-9347-2980AD9EE4B0}"/>
              </a:ext>
            </a:extLst>
          </p:cNvPr>
          <p:cNvGrpSpPr/>
          <p:nvPr/>
        </p:nvGrpSpPr>
        <p:grpSpPr>
          <a:xfrm>
            <a:off x="4448175" y="2571321"/>
            <a:ext cx="5661204" cy="648130"/>
            <a:chOff x="4448175" y="2571321"/>
            <a:chExt cx="5661204" cy="648130"/>
          </a:xfrm>
        </p:grpSpPr>
        <p:sp>
          <p:nvSpPr>
            <p:cNvPr id="14" name="타원 13">
              <a:extLst>
                <a:ext uri="{FF2B5EF4-FFF2-40B4-BE49-F238E27FC236}">
                  <a16:creationId xmlns:a16="http://schemas.microsoft.com/office/drawing/2014/main" id="{3AADEC71-C125-45F7-A77A-7A0B5745DE39}"/>
                </a:ext>
              </a:extLst>
            </p:cNvPr>
            <p:cNvSpPr/>
            <p:nvPr/>
          </p:nvSpPr>
          <p:spPr>
            <a:xfrm>
              <a:off x="9461679" y="2571321"/>
              <a:ext cx="647700" cy="648130"/>
            </a:xfrm>
            <a:prstGeom prst="ellipse">
              <a:avLst/>
            </a:prstGeom>
            <a:noFill/>
            <a:ln w="539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1" name="타원 30">
              <a:extLst>
                <a:ext uri="{FF2B5EF4-FFF2-40B4-BE49-F238E27FC236}">
                  <a16:creationId xmlns:a16="http://schemas.microsoft.com/office/drawing/2014/main" id="{10E25BAC-0B7A-4379-8D67-3170E17689C9}"/>
                </a:ext>
              </a:extLst>
            </p:cNvPr>
            <p:cNvSpPr/>
            <p:nvPr/>
          </p:nvSpPr>
          <p:spPr>
            <a:xfrm>
              <a:off x="4448175" y="2571321"/>
              <a:ext cx="647700" cy="648130"/>
            </a:xfrm>
            <a:prstGeom prst="ellipse">
              <a:avLst/>
            </a:prstGeom>
            <a:noFill/>
            <a:ln w="539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A5ABEA75-E1D4-4E57-92A1-920AB74B0C17}"/>
              </a:ext>
            </a:extLst>
          </p:cNvPr>
          <p:cNvGrpSpPr/>
          <p:nvPr/>
        </p:nvGrpSpPr>
        <p:grpSpPr>
          <a:xfrm>
            <a:off x="2052718" y="4602676"/>
            <a:ext cx="5810938" cy="998225"/>
            <a:chOff x="2052718" y="4602676"/>
            <a:chExt cx="5810938" cy="998225"/>
          </a:xfrm>
        </p:grpSpPr>
        <p:sp>
          <p:nvSpPr>
            <p:cNvPr id="28" name="타원 27">
              <a:extLst>
                <a:ext uri="{FF2B5EF4-FFF2-40B4-BE49-F238E27FC236}">
                  <a16:creationId xmlns:a16="http://schemas.microsoft.com/office/drawing/2014/main" id="{9FA11D81-0232-4C83-A7A0-C4D68AB9459D}"/>
                </a:ext>
              </a:extLst>
            </p:cNvPr>
            <p:cNvSpPr/>
            <p:nvPr/>
          </p:nvSpPr>
          <p:spPr>
            <a:xfrm>
              <a:off x="2052718" y="4602676"/>
              <a:ext cx="647700" cy="648130"/>
            </a:xfrm>
            <a:prstGeom prst="ellipse">
              <a:avLst/>
            </a:prstGeom>
            <a:noFill/>
            <a:ln w="539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타원 31">
              <a:extLst>
                <a:ext uri="{FF2B5EF4-FFF2-40B4-BE49-F238E27FC236}">
                  <a16:creationId xmlns:a16="http://schemas.microsoft.com/office/drawing/2014/main" id="{0FA63E67-A1B4-4C31-82A8-DA2105081836}"/>
                </a:ext>
              </a:extLst>
            </p:cNvPr>
            <p:cNvSpPr/>
            <p:nvPr/>
          </p:nvSpPr>
          <p:spPr>
            <a:xfrm>
              <a:off x="7215956" y="4952771"/>
              <a:ext cx="647700" cy="648130"/>
            </a:xfrm>
            <a:prstGeom prst="ellipse">
              <a:avLst/>
            </a:prstGeom>
            <a:noFill/>
            <a:ln w="539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861809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C8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BC8CBF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29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191625" y="85959"/>
            <a:ext cx="3000376" cy="716892"/>
            <a:chOff x="9191625" y="85959"/>
            <a:chExt cx="3000376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10109379" y="85959"/>
                <a:ext cx="20826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함께 아껴요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BC8CBF"/>
              </a:solidFill>
              <a:ln>
                <a:solidFill>
                  <a:srgbClr val="BC8C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91625" y="433519"/>
              <a:ext cx="30003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BC8CBF"/>
                  </a:solidFill>
                </a:rPr>
                <a:t>2. </a:t>
              </a:r>
              <a:r>
                <a:rPr lang="ko-KR" altLang="en-US" b="1" dirty="0">
                  <a:solidFill>
                    <a:srgbClr val="BC8CBF"/>
                  </a:solidFill>
                </a:rPr>
                <a:t>전기절약</a:t>
              </a:r>
              <a:r>
                <a:rPr lang="en-US" altLang="ko-KR" b="1" dirty="0">
                  <a:solidFill>
                    <a:srgbClr val="BC8CBF"/>
                  </a:solidFill>
                </a:rPr>
                <a:t>, </a:t>
              </a:r>
              <a:r>
                <a:rPr lang="ko-KR" altLang="en-US" b="1" dirty="0">
                  <a:solidFill>
                    <a:srgbClr val="BC8CBF"/>
                  </a:solidFill>
                </a:rPr>
                <a:t>어떻게 할까요</a:t>
              </a:r>
              <a:r>
                <a:rPr lang="en-US" altLang="ko-KR" b="1" dirty="0">
                  <a:solidFill>
                    <a:srgbClr val="BC8CBF"/>
                  </a:solidFill>
                </a:rPr>
                <a:t>?</a:t>
              </a:r>
              <a:endParaRPr lang="ko-KR" altLang="en-US" b="1" dirty="0">
                <a:solidFill>
                  <a:srgbClr val="BC8CBF"/>
                </a:solidFill>
              </a:endParaRPr>
            </a:p>
          </p:txBody>
        </p:sp>
      </p:grpSp>
      <p:sp>
        <p:nvSpPr>
          <p:cNvPr id="21" name="사각형: 둥근 모서리 20">
            <a:extLst>
              <a:ext uri="{FF2B5EF4-FFF2-40B4-BE49-F238E27FC236}">
                <a16:creationId xmlns:a16="http://schemas.microsoft.com/office/drawing/2014/main" id="{A5F5C6A5-A514-4E82-9FBC-772CA2A2D69C}"/>
              </a:ext>
            </a:extLst>
          </p:cNvPr>
          <p:cNvSpPr/>
          <p:nvPr/>
        </p:nvSpPr>
        <p:spPr>
          <a:xfrm>
            <a:off x="1063139" y="2481200"/>
            <a:ext cx="9628674" cy="155257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F829915-9482-4D74-A8C5-38E7943B13D3}"/>
              </a:ext>
            </a:extLst>
          </p:cNvPr>
          <p:cNvSpPr txBox="1"/>
          <p:nvPr/>
        </p:nvSpPr>
        <p:spPr>
          <a:xfrm>
            <a:off x="1343316" y="2559868"/>
            <a:ext cx="919949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전등이 켜져 있다</a:t>
            </a:r>
            <a:r>
              <a:rPr lang="en-US" altLang="ko-KR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./ </a:t>
            </a:r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꺼져 있다</a:t>
            </a:r>
            <a:r>
              <a:rPr lang="en-US" altLang="ko-KR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에어컨의 온도가 다르다</a:t>
            </a:r>
            <a:r>
              <a:rPr lang="en-US" altLang="ko-KR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플러그가 꽂혀 있다</a:t>
            </a:r>
            <a:r>
              <a:rPr lang="en-US" altLang="ko-KR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./ </a:t>
            </a:r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꽂혀 있지 않다</a:t>
            </a:r>
            <a:r>
              <a:rPr lang="en-US" altLang="ko-KR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  <a:endParaRPr lang="ko-KR" altLang="en-US" sz="2800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0934" y="1831699"/>
            <a:ext cx="4724400" cy="55245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0934" y="4242654"/>
            <a:ext cx="7962900" cy="495300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A52D3666-4F92-4DBB-B73E-B360ABBD74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24825" y="973630"/>
            <a:ext cx="3438526" cy="1422730"/>
          </a:xfrm>
          <a:prstGeom prst="rect">
            <a:avLst/>
          </a:prstGeom>
        </p:spPr>
      </p:pic>
      <p:sp>
        <p:nvSpPr>
          <p:cNvPr id="18" name="사각형: 둥근 모서리 14">
            <a:extLst>
              <a:ext uri="{FF2B5EF4-FFF2-40B4-BE49-F238E27FC236}">
                <a16:creationId xmlns:a16="http://schemas.microsoft.com/office/drawing/2014/main" id="{01236C64-D7D0-4005-A86C-3CA8F9B2FB47}"/>
              </a:ext>
            </a:extLst>
          </p:cNvPr>
          <p:cNvSpPr/>
          <p:nvPr/>
        </p:nvSpPr>
        <p:spPr>
          <a:xfrm>
            <a:off x="1063139" y="4776054"/>
            <a:ext cx="9628674" cy="1911166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E6291F-C01A-4A12-8D0F-44EF617504B6}"/>
              </a:ext>
            </a:extLst>
          </p:cNvPr>
          <p:cNvSpPr txBox="1"/>
          <p:nvPr/>
        </p:nvSpPr>
        <p:spPr>
          <a:xfrm>
            <a:off x="1277727" y="4871337"/>
            <a:ext cx="919949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나는 방을 옮겨 다닐 때 불은 항상 꺼</a:t>
            </a:r>
            <a:r>
              <a:rPr lang="en-US" altLang="ko-KR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조금만 더워도 못 참고 에어컨을 켜</a:t>
            </a:r>
            <a:r>
              <a:rPr lang="en-US" altLang="ko-KR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에어컨보다 선풍기를 사용하려고 노력해</a:t>
            </a:r>
            <a:r>
              <a:rPr lang="en-US" altLang="ko-KR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플러그는 항상 꽂혀 있어</a:t>
            </a:r>
            <a:r>
              <a:rPr lang="en-US" altLang="ko-KR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endParaRPr lang="en-US" altLang="ko-KR" sz="28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6306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19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C8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BC8CBF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42707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얼마나 실천하고 있나요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191625" y="85959"/>
            <a:ext cx="3000376" cy="716892"/>
            <a:chOff x="9191625" y="85959"/>
            <a:chExt cx="3000376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10109379" y="85959"/>
                <a:ext cx="20826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함께 아껴요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BC8CBF"/>
              </a:solidFill>
              <a:ln>
                <a:solidFill>
                  <a:srgbClr val="BC8C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91625" y="433519"/>
              <a:ext cx="30003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BC8CBF"/>
                  </a:solidFill>
                </a:rPr>
                <a:t>2. </a:t>
              </a:r>
              <a:r>
                <a:rPr lang="ko-KR" altLang="en-US" b="1" dirty="0">
                  <a:solidFill>
                    <a:srgbClr val="BC8CBF"/>
                  </a:solidFill>
                </a:rPr>
                <a:t>전기절약</a:t>
              </a:r>
              <a:r>
                <a:rPr lang="en-US" altLang="ko-KR" b="1" dirty="0">
                  <a:solidFill>
                    <a:srgbClr val="BC8CBF"/>
                  </a:solidFill>
                </a:rPr>
                <a:t>, </a:t>
              </a:r>
              <a:r>
                <a:rPr lang="ko-KR" altLang="en-US" b="1" dirty="0">
                  <a:solidFill>
                    <a:srgbClr val="BC8CBF"/>
                  </a:solidFill>
                </a:rPr>
                <a:t>어떻게 할까요</a:t>
              </a:r>
              <a:r>
                <a:rPr lang="en-US" altLang="ko-KR" b="1" dirty="0">
                  <a:solidFill>
                    <a:srgbClr val="BC8CBF"/>
                  </a:solidFill>
                </a:rPr>
                <a:t>?</a:t>
              </a:r>
              <a:endParaRPr lang="ko-KR" altLang="en-US" b="1" dirty="0">
                <a:solidFill>
                  <a:srgbClr val="BC8CBF"/>
                </a:solidFill>
              </a:endParaRP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989A7828-0519-4A1F-8AAE-3EBD670827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525" y="1191257"/>
            <a:ext cx="11036534" cy="990714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5B037F93-C531-4BE0-97E9-CA75532FEB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3809" y="2181970"/>
            <a:ext cx="9364382" cy="4405007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22EE9064-38CF-4022-BA44-4E5BFE4A49B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82694" y="4403723"/>
            <a:ext cx="285339" cy="263390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807DDC2F-0D4F-4881-A095-3339FADDB5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59042" y="3060779"/>
            <a:ext cx="285339" cy="263390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037070F8-4049-4C45-93BF-1FF9C7652F3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82695" y="3414535"/>
            <a:ext cx="285339" cy="263390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7123867A-C6C7-4FE5-9B8B-A3F10B6BEE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8620" y="3737688"/>
            <a:ext cx="285339" cy="263390"/>
          </a:xfrm>
          <a:prstGeom prst="rect">
            <a:avLst/>
          </a:prstGeom>
        </p:spPr>
      </p:pic>
      <p:pic>
        <p:nvPicPr>
          <p:cNvPr id="25" name="그림 24">
            <a:extLst>
              <a:ext uri="{FF2B5EF4-FFF2-40B4-BE49-F238E27FC236}">
                <a16:creationId xmlns:a16="http://schemas.microsoft.com/office/drawing/2014/main" id="{84665077-7616-4C53-A74C-0039FAE7EF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88506" y="4121084"/>
            <a:ext cx="285339" cy="263390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70BE72BE-5CAC-4CCA-A1A4-26F77348ADD4}"/>
              </a:ext>
            </a:extLst>
          </p:cNvPr>
          <p:cNvSpPr txBox="1"/>
          <p:nvPr/>
        </p:nvSpPr>
        <p:spPr>
          <a:xfrm>
            <a:off x="4511994" y="6075722"/>
            <a:ext cx="4219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endParaRPr lang="ko-KR" altLang="en-US" sz="32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A9D1611-C198-49E8-B829-094D76FCF323}"/>
              </a:ext>
            </a:extLst>
          </p:cNvPr>
          <p:cNvSpPr txBox="1"/>
          <p:nvPr/>
        </p:nvSpPr>
        <p:spPr>
          <a:xfrm>
            <a:off x="7582199" y="6186868"/>
            <a:ext cx="21665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전기절약실천이</a:t>
            </a:r>
          </a:p>
        </p:txBody>
      </p:sp>
    </p:spTree>
    <p:extLst>
      <p:ext uri="{BB962C8B-B14F-4D97-AF65-F5344CB8AC3E}">
        <p14:creationId xmlns:p14="http://schemas.microsoft.com/office/powerpoint/2010/main" val="905411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C8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BC8CBF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4FD52A54-F5AE-422C-AB8A-B7057D55A5AD}"/>
              </a:ext>
            </a:extLst>
          </p:cNvPr>
          <p:cNvGrpSpPr/>
          <p:nvPr/>
        </p:nvGrpSpPr>
        <p:grpSpPr>
          <a:xfrm>
            <a:off x="9191625" y="85959"/>
            <a:ext cx="3000376" cy="716892"/>
            <a:chOff x="9191625" y="85959"/>
            <a:chExt cx="3000376" cy="716892"/>
          </a:xfrm>
        </p:grpSpPr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1618B2A4-7A84-4D27-B93B-0ED0B5205974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E59CDDD0-CDFF-4EA7-AC46-09F83AF76AAC}"/>
                  </a:ext>
                </a:extLst>
              </p:cNvPr>
              <p:cNvSpPr txBox="1"/>
              <p:nvPr/>
            </p:nvSpPr>
            <p:spPr>
              <a:xfrm>
                <a:off x="10109379" y="85959"/>
                <a:ext cx="20826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함께 아껴요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!</a:t>
                </a:r>
              </a:p>
            </p:txBody>
          </p:sp>
          <p:sp>
            <p:nvSpPr>
              <p:cNvPr id="19" name="사각형: 둥근 모서리 18">
                <a:extLst>
                  <a:ext uri="{FF2B5EF4-FFF2-40B4-BE49-F238E27FC236}">
                    <a16:creationId xmlns:a16="http://schemas.microsoft.com/office/drawing/2014/main" id="{B55E2A58-1420-487B-99DB-FF6C5B8FE5C8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BC8CBF"/>
              </a:solidFill>
              <a:ln>
                <a:solidFill>
                  <a:srgbClr val="BC8C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78322387-A790-451F-B488-2FED395A0358}"/>
                </a:ext>
              </a:extLst>
            </p:cNvPr>
            <p:cNvSpPr txBox="1"/>
            <p:nvPr/>
          </p:nvSpPr>
          <p:spPr>
            <a:xfrm>
              <a:off x="9191625" y="433519"/>
              <a:ext cx="30003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BC8CBF"/>
                  </a:solidFill>
                </a:rPr>
                <a:t>2. </a:t>
              </a:r>
              <a:r>
                <a:rPr lang="ko-KR" altLang="en-US" b="1" dirty="0">
                  <a:solidFill>
                    <a:srgbClr val="BC8CBF"/>
                  </a:solidFill>
                </a:rPr>
                <a:t>전기절약</a:t>
              </a:r>
              <a:r>
                <a:rPr lang="en-US" altLang="ko-KR" b="1" dirty="0">
                  <a:solidFill>
                    <a:srgbClr val="BC8CBF"/>
                  </a:solidFill>
                </a:rPr>
                <a:t>, </a:t>
              </a:r>
              <a:r>
                <a:rPr lang="ko-KR" altLang="en-US" b="1" dirty="0">
                  <a:solidFill>
                    <a:srgbClr val="BC8CBF"/>
                  </a:solidFill>
                </a:rPr>
                <a:t>어떻게 할까요</a:t>
              </a:r>
              <a:r>
                <a:rPr lang="en-US" altLang="ko-KR" b="1" dirty="0">
                  <a:solidFill>
                    <a:srgbClr val="BC8CBF"/>
                  </a:solidFill>
                </a:rPr>
                <a:t>?</a:t>
              </a:r>
              <a:endParaRPr lang="ko-KR" altLang="en-US" b="1" dirty="0">
                <a:solidFill>
                  <a:srgbClr val="BC8CBF"/>
                </a:solidFill>
              </a:endParaRP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5CD50F89-BCF9-4F0E-AA9A-D87ADABC1C8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0636"/>
          <a:stretch/>
        </p:blipFill>
        <p:spPr>
          <a:xfrm>
            <a:off x="263525" y="1828799"/>
            <a:ext cx="11223926" cy="4745255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5CD50F89-BCF9-4F0E-AA9A-D87ADABC1C8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87032"/>
          <a:stretch/>
        </p:blipFill>
        <p:spPr>
          <a:xfrm>
            <a:off x="263525" y="1264047"/>
            <a:ext cx="11223926" cy="688578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C61F9AAF-92EF-7BF4-D466-B819B7E36373}"/>
              </a:ext>
            </a:extLst>
          </p:cNvPr>
          <p:cNvSpPr/>
          <p:nvPr/>
        </p:nvSpPr>
        <p:spPr>
          <a:xfrm>
            <a:off x="4928135" y="2021305"/>
            <a:ext cx="4820648" cy="6160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F7A3A33E-4C94-39BB-D3C4-3041BC4716B4}"/>
              </a:ext>
            </a:extLst>
          </p:cNvPr>
          <p:cNvSpPr/>
          <p:nvPr/>
        </p:nvSpPr>
        <p:spPr>
          <a:xfrm>
            <a:off x="4753276" y="4069882"/>
            <a:ext cx="4820648" cy="6160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2569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C8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BC8CBF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4FD52A54-F5AE-422C-AB8A-B7057D55A5AD}"/>
              </a:ext>
            </a:extLst>
          </p:cNvPr>
          <p:cNvGrpSpPr/>
          <p:nvPr/>
        </p:nvGrpSpPr>
        <p:grpSpPr>
          <a:xfrm>
            <a:off x="9191625" y="85959"/>
            <a:ext cx="3000376" cy="716892"/>
            <a:chOff x="9191625" y="85959"/>
            <a:chExt cx="3000376" cy="716892"/>
          </a:xfrm>
        </p:grpSpPr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1618B2A4-7A84-4D27-B93B-0ED0B5205974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E59CDDD0-CDFF-4EA7-AC46-09F83AF76AAC}"/>
                  </a:ext>
                </a:extLst>
              </p:cNvPr>
              <p:cNvSpPr txBox="1"/>
              <p:nvPr/>
            </p:nvSpPr>
            <p:spPr>
              <a:xfrm>
                <a:off x="10109379" y="85959"/>
                <a:ext cx="20826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함께 아껴요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!</a:t>
                </a:r>
              </a:p>
            </p:txBody>
          </p:sp>
          <p:sp>
            <p:nvSpPr>
              <p:cNvPr id="19" name="사각형: 둥근 모서리 18">
                <a:extLst>
                  <a:ext uri="{FF2B5EF4-FFF2-40B4-BE49-F238E27FC236}">
                    <a16:creationId xmlns:a16="http://schemas.microsoft.com/office/drawing/2014/main" id="{B55E2A58-1420-487B-99DB-FF6C5B8FE5C8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BC8CBF"/>
              </a:solidFill>
              <a:ln>
                <a:solidFill>
                  <a:srgbClr val="BC8C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78322387-A790-451F-B488-2FED395A0358}"/>
                </a:ext>
              </a:extLst>
            </p:cNvPr>
            <p:cNvSpPr txBox="1"/>
            <p:nvPr/>
          </p:nvSpPr>
          <p:spPr>
            <a:xfrm>
              <a:off x="9191625" y="433519"/>
              <a:ext cx="30003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BC8CBF"/>
                  </a:solidFill>
                </a:rPr>
                <a:t>2. </a:t>
              </a:r>
              <a:r>
                <a:rPr lang="ko-KR" altLang="en-US" b="1" dirty="0">
                  <a:solidFill>
                    <a:srgbClr val="BC8CBF"/>
                  </a:solidFill>
                </a:rPr>
                <a:t>전기절약</a:t>
              </a:r>
              <a:r>
                <a:rPr lang="en-US" altLang="ko-KR" b="1" dirty="0">
                  <a:solidFill>
                    <a:srgbClr val="BC8CBF"/>
                  </a:solidFill>
                </a:rPr>
                <a:t>, </a:t>
              </a:r>
              <a:r>
                <a:rPr lang="ko-KR" altLang="en-US" b="1" dirty="0">
                  <a:solidFill>
                    <a:srgbClr val="BC8CBF"/>
                  </a:solidFill>
                </a:rPr>
                <a:t>어떻게 할까요</a:t>
              </a:r>
              <a:r>
                <a:rPr lang="en-US" altLang="ko-KR" b="1" dirty="0">
                  <a:solidFill>
                    <a:srgbClr val="BC8CBF"/>
                  </a:solidFill>
                </a:rPr>
                <a:t>?</a:t>
              </a:r>
              <a:endParaRPr lang="ko-KR" altLang="en-US" b="1" dirty="0">
                <a:solidFill>
                  <a:srgbClr val="BC8CBF"/>
                </a:solidFill>
              </a:endParaRP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5CD50F89-BCF9-4F0E-AA9A-D87ADABC1C8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87032"/>
          <a:stretch/>
        </p:blipFill>
        <p:spPr>
          <a:xfrm>
            <a:off x="263525" y="1264047"/>
            <a:ext cx="11223926" cy="688578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0B3411B9-340D-490E-96BD-CEFFE08728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1359" y="1952625"/>
            <a:ext cx="10069330" cy="4769275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BA829AF6-F96B-EC69-671B-2A670D200B45}"/>
              </a:ext>
            </a:extLst>
          </p:cNvPr>
          <p:cNvSpPr/>
          <p:nvPr/>
        </p:nvSpPr>
        <p:spPr>
          <a:xfrm>
            <a:off x="1054840" y="1809549"/>
            <a:ext cx="5634718" cy="6160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13D9DB-A808-F26C-51AB-48D9690F64AF}"/>
              </a:ext>
            </a:extLst>
          </p:cNvPr>
          <p:cNvSpPr/>
          <p:nvPr/>
        </p:nvSpPr>
        <p:spPr>
          <a:xfrm>
            <a:off x="6330041" y="4870382"/>
            <a:ext cx="4820648" cy="6160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6422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C8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BC8CBF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4FD52A54-F5AE-422C-AB8A-B7057D55A5AD}"/>
              </a:ext>
            </a:extLst>
          </p:cNvPr>
          <p:cNvGrpSpPr/>
          <p:nvPr/>
        </p:nvGrpSpPr>
        <p:grpSpPr>
          <a:xfrm>
            <a:off x="9191625" y="85959"/>
            <a:ext cx="3000376" cy="716892"/>
            <a:chOff x="9191625" y="85959"/>
            <a:chExt cx="3000376" cy="716892"/>
          </a:xfrm>
        </p:grpSpPr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1618B2A4-7A84-4D27-B93B-0ED0B5205974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E59CDDD0-CDFF-4EA7-AC46-09F83AF76AAC}"/>
                  </a:ext>
                </a:extLst>
              </p:cNvPr>
              <p:cNvSpPr txBox="1"/>
              <p:nvPr/>
            </p:nvSpPr>
            <p:spPr>
              <a:xfrm>
                <a:off x="10109379" y="85959"/>
                <a:ext cx="20826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함께 아껴요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!</a:t>
                </a:r>
              </a:p>
            </p:txBody>
          </p:sp>
          <p:sp>
            <p:nvSpPr>
              <p:cNvPr id="19" name="사각형: 둥근 모서리 18">
                <a:extLst>
                  <a:ext uri="{FF2B5EF4-FFF2-40B4-BE49-F238E27FC236}">
                    <a16:creationId xmlns:a16="http://schemas.microsoft.com/office/drawing/2014/main" id="{B55E2A58-1420-487B-99DB-FF6C5B8FE5C8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BC8CBF"/>
              </a:solidFill>
              <a:ln>
                <a:solidFill>
                  <a:srgbClr val="BC8C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78322387-A790-451F-B488-2FED395A0358}"/>
                </a:ext>
              </a:extLst>
            </p:cNvPr>
            <p:cNvSpPr txBox="1"/>
            <p:nvPr/>
          </p:nvSpPr>
          <p:spPr>
            <a:xfrm>
              <a:off x="9191625" y="433519"/>
              <a:ext cx="30003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BC8CBF"/>
                  </a:solidFill>
                </a:rPr>
                <a:t>2. </a:t>
              </a:r>
              <a:r>
                <a:rPr lang="ko-KR" altLang="en-US" b="1" dirty="0">
                  <a:solidFill>
                    <a:srgbClr val="BC8CBF"/>
                  </a:solidFill>
                </a:rPr>
                <a:t>전기절약</a:t>
              </a:r>
              <a:r>
                <a:rPr lang="en-US" altLang="ko-KR" b="1" dirty="0">
                  <a:solidFill>
                    <a:srgbClr val="BC8CBF"/>
                  </a:solidFill>
                </a:rPr>
                <a:t>, </a:t>
              </a:r>
              <a:r>
                <a:rPr lang="ko-KR" altLang="en-US" b="1" dirty="0">
                  <a:solidFill>
                    <a:srgbClr val="BC8CBF"/>
                  </a:solidFill>
                </a:rPr>
                <a:t>어떻게 할까요</a:t>
              </a:r>
              <a:r>
                <a:rPr lang="en-US" altLang="ko-KR" b="1" dirty="0">
                  <a:solidFill>
                    <a:srgbClr val="BC8CBF"/>
                  </a:solidFill>
                </a:rPr>
                <a:t>?</a:t>
              </a:r>
              <a:endParaRPr lang="ko-KR" altLang="en-US" b="1" dirty="0">
                <a:solidFill>
                  <a:srgbClr val="BC8CBF"/>
                </a:solidFill>
              </a:endParaRP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5CD50F89-BCF9-4F0E-AA9A-D87ADABC1C8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87032"/>
          <a:stretch/>
        </p:blipFill>
        <p:spPr>
          <a:xfrm>
            <a:off x="263525" y="1264047"/>
            <a:ext cx="11223926" cy="688578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E50043BA-3C16-4AA1-A4B8-D3D7611501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1358" y="2442920"/>
            <a:ext cx="10029282" cy="3582495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E1B0C670-ABEA-F740-EEB8-72E32B2A8B5C}"/>
              </a:ext>
            </a:extLst>
          </p:cNvPr>
          <p:cNvSpPr/>
          <p:nvPr/>
        </p:nvSpPr>
        <p:spPr>
          <a:xfrm>
            <a:off x="856649" y="2442920"/>
            <a:ext cx="5996538" cy="6885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8357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C8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BC8CBF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191625" y="85959"/>
            <a:ext cx="3000376" cy="716892"/>
            <a:chOff x="9191625" y="85959"/>
            <a:chExt cx="3000376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10109379" y="85959"/>
                <a:ext cx="20826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함께 아껴요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BC8CBF"/>
              </a:solidFill>
              <a:ln>
                <a:solidFill>
                  <a:srgbClr val="BC8C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91625" y="433519"/>
              <a:ext cx="30003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BC8CBF"/>
                  </a:solidFill>
                </a:rPr>
                <a:t>2. </a:t>
              </a:r>
              <a:r>
                <a:rPr lang="ko-KR" altLang="en-US" b="1" dirty="0">
                  <a:solidFill>
                    <a:srgbClr val="BC8CBF"/>
                  </a:solidFill>
                </a:rPr>
                <a:t>전기절약</a:t>
              </a:r>
              <a:r>
                <a:rPr lang="en-US" altLang="ko-KR" b="1" dirty="0">
                  <a:solidFill>
                    <a:srgbClr val="BC8CBF"/>
                  </a:solidFill>
                </a:rPr>
                <a:t>, </a:t>
              </a:r>
              <a:r>
                <a:rPr lang="ko-KR" altLang="en-US" b="1" dirty="0">
                  <a:solidFill>
                    <a:srgbClr val="BC8CBF"/>
                  </a:solidFill>
                </a:rPr>
                <a:t>어떻게 할까요</a:t>
              </a:r>
              <a:r>
                <a:rPr lang="en-US" altLang="ko-KR" b="1" dirty="0">
                  <a:solidFill>
                    <a:srgbClr val="BC8CBF"/>
                  </a:solidFill>
                </a:rPr>
                <a:t>?</a:t>
              </a:r>
              <a:endParaRPr lang="ko-KR" altLang="en-US" b="1" dirty="0">
                <a:solidFill>
                  <a:srgbClr val="BC8CBF"/>
                </a:solidFill>
              </a:endParaRPr>
            </a:p>
          </p:txBody>
        </p:sp>
      </p:grpSp>
      <p:sp>
        <p:nvSpPr>
          <p:cNvPr id="21" name="사각형: 둥근 모서리 20">
            <a:extLst>
              <a:ext uri="{FF2B5EF4-FFF2-40B4-BE49-F238E27FC236}">
                <a16:creationId xmlns:a16="http://schemas.microsoft.com/office/drawing/2014/main" id="{A5F5C6A5-A514-4E82-9FBC-772CA2A2D69C}"/>
              </a:ext>
            </a:extLst>
          </p:cNvPr>
          <p:cNvSpPr/>
          <p:nvPr/>
        </p:nvSpPr>
        <p:spPr>
          <a:xfrm>
            <a:off x="1137200" y="2352675"/>
            <a:ext cx="9628674" cy="334327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F829915-9482-4D74-A8C5-38E7943B13D3}"/>
              </a:ext>
            </a:extLst>
          </p:cNvPr>
          <p:cNvSpPr txBox="1"/>
          <p:nvPr/>
        </p:nvSpPr>
        <p:spPr>
          <a:xfrm>
            <a:off x="1566376" y="2747039"/>
            <a:ext cx="919949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방을 비울 때 불을 꼭 끈다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에어컨 사용을 줄이고 선풍기를 사용한다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  <a:endParaRPr lang="en-US" altLang="ko-KR" sz="3200" dirty="0"/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여름과 겨울에 적정온도를 유지한다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휴대폰 충전이 다 되고 나면 플러그를 제거한다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endParaRPr lang="en-US" altLang="ko-KR" sz="32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08F09CD3-A32F-4B9B-B0A8-9B0D9F3552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525" y="1229976"/>
            <a:ext cx="11376025" cy="943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463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C8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BC8CBF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5939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실천해볼까요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191625" y="85959"/>
            <a:ext cx="3000376" cy="716892"/>
            <a:chOff x="9191625" y="85959"/>
            <a:chExt cx="3000376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10109379" y="85959"/>
                <a:ext cx="20826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함께 아껴요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BC8CBF"/>
              </a:solidFill>
              <a:ln>
                <a:solidFill>
                  <a:srgbClr val="BC8C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91625" y="433519"/>
              <a:ext cx="30003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BC8CBF"/>
                  </a:solidFill>
                </a:rPr>
                <a:t>2. </a:t>
              </a:r>
              <a:r>
                <a:rPr lang="ko-KR" altLang="en-US" b="1" dirty="0">
                  <a:solidFill>
                    <a:srgbClr val="BC8CBF"/>
                  </a:solidFill>
                </a:rPr>
                <a:t>전기절약</a:t>
              </a:r>
              <a:r>
                <a:rPr lang="en-US" altLang="ko-KR" b="1" dirty="0">
                  <a:solidFill>
                    <a:srgbClr val="BC8CBF"/>
                  </a:solidFill>
                </a:rPr>
                <a:t>, </a:t>
              </a:r>
              <a:r>
                <a:rPr lang="ko-KR" altLang="en-US" b="1" dirty="0">
                  <a:solidFill>
                    <a:srgbClr val="BC8CBF"/>
                  </a:solidFill>
                </a:rPr>
                <a:t>어떻게 할까요</a:t>
              </a:r>
              <a:r>
                <a:rPr lang="en-US" altLang="ko-KR" b="1" dirty="0">
                  <a:solidFill>
                    <a:srgbClr val="BC8CBF"/>
                  </a:solidFill>
                </a:rPr>
                <a:t>?</a:t>
              </a:r>
              <a:endParaRPr lang="ko-KR" altLang="en-US" b="1" dirty="0">
                <a:solidFill>
                  <a:srgbClr val="BC8CBF"/>
                </a:solidFill>
              </a:endParaRP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C6AA7579-05A9-445E-924F-400C5E8BA1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566" y="1247888"/>
            <a:ext cx="8692134" cy="453654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B1810BEB-E004-4DFE-8941-AD66484716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6950" y="2692996"/>
            <a:ext cx="7415158" cy="3743325"/>
          </a:xfrm>
          <a:prstGeom prst="rect">
            <a:avLst/>
          </a:prstGeom>
        </p:spPr>
      </p:pic>
      <p:sp>
        <p:nvSpPr>
          <p:cNvPr id="18" name="타원 17">
            <a:extLst>
              <a:ext uri="{FF2B5EF4-FFF2-40B4-BE49-F238E27FC236}">
                <a16:creationId xmlns:a16="http://schemas.microsoft.com/office/drawing/2014/main" id="{55C98B74-66F2-4761-9280-2F172D4BF9C5}"/>
              </a:ext>
            </a:extLst>
          </p:cNvPr>
          <p:cNvSpPr/>
          <p:nvPr/>
        </p:nvSpPr>
        <p:spPr>
          <a:xfrm>
            <a:off x="5886450" y="3320184"/>
            <a:ext cx="647700" cy="648130"/>
          </a:xfrm>
          <a:prstGeom prst="ellipse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타원 18">
            <a:extLst>
              <a:ext uri="{FF2B5EF4-FFF2-40B4-BE49-F238E27FC236}">
                <a16:creationId xmlns:a16="http://schemas.microsoft.com/office/drawing/2014/main" id="{771BF217-2EBF-41A6-9047-60B50118E866}"/>
              </a:ext>
            </a:extLst>
          </p:cNvPr>
          <p:cNvSpPr/>
          <p:nvPr/>
        </p:nvSpPr>
        <p:spPr>
          <a:xfrm>
            <a:off x="2748730" y="4564659"/>
            <a:ext cx="813619" cy="739449"/>
          </a:xfrm>
          <a:prstGeom prst="ellipse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타원 19">
            <a:extLst>
              <a:ext uri="{FF2B5EF4-FFF2-40B4-BE49-F238E27FC236}">
                <a16:creationId xmlns:a16="http://schemas.microsoft.com/office/drawing/2014/main" id="{B48B4475-C53C-4E91-9464-D35F2D315A2E}"/>
              </a:ext>
            </a:extLst>
          </p:cNvPr>
          <p:cNvSpPr/>
          <p:nvPr/>
        </p:nvSpPr>
        <p:spPr>
          <a:xfrm>
            <a:off x="5429249" y="3968314"/>
            <a:ext cx="647700" cy="648130"/>
          </a:xfrm>
          <a:prstGeom prst="ellipse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5" name="타원 24">
            <a:extLst>
              <a:ext uri="{FF2B5EF4-FFF2-40B4-BE49-F238E27FC236}">
                <a16:creationId xmlns:a16="http://schemas.microsoft.com/office/drawing/2014/main" id="{AD02D0DF-E7A3-4969-98E7-93FC3357ABAA}"/>
              </a:ext>
            </a:extLst>
          </p:cNvPr>
          <p:cNvSpPr/>
          <p:nvPr/>
        </p:nvSpPr>
        <p:spPr>
          <a:xfrm>
            <a:off x="8705850" y="3122996"/>
            <a:ext cx="647700" cy="648130"/>
          </a:xfrm>
          <a:prstGeom prst="ellipse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7" name="그룹 6"/>
          <p:cNvGrpSpPr/>
          <p:nvPr/>
        </p:nvGrpSpPr>
        <p:grpSpPr>
          <a:xfrm>
            <a:off x="755487" y="1938008"/>
            <a:ext cx="9468796" cy="546438"/>
            <a:chOff x="456254" y="1937088"/>
            <a:chExt cx="9225854" cy="546438"/>
          </a:xfrm>
        </p:grpSpPr>
        <p:pic>
          <p:nvPicPr>
            <p:cNvPr id="6" name="그림 5"/>
            <p:cNvPicPr>
              <a:picLocks noChangeAspect="1"/>
            </p:cNvPicPr>
            <p:nvPr/>
          </p:nvPicPr>
          <p:blipFill rotWithShape="1">
            <a:blip r:embed="rId5"/>
            <a:srcRect b="48461"/>
            <a:stretch/>
          </p:blipFill>
          <p:spPr>
            <a:xfrm>
              <a:off x="456254" y="1937088"/>
              <a:ext cx="4800600" cy="520362"/>
            </a:xfrm>
            <a:prstGeom prst="rect">
              <a:avLst/>
            </a:prstGeom>
          </p:spPr>
        </p:pic>
        <p:pic>
          <p:nvPicPr>
            <p:cNvPr id="21" name="그림 20"/>
            <p:cNvPicPr>
              <a:picLocks noChangeAspect="1"/>
            </p:cNvPicPr>
            <p:nvPr/>
          </p:nvPicPr>
          <p:blipFill rotWithShape="1">
            <a:blip r:embed="rId5"/>
            <a:srcRect l="5377" t="48709"/>
            <a:stretch/>
          </p:blipFill>
          <p:spPr>
            <a:xfrm>
              <a:off x="5139629" y="1965663"/>
              <a:ext cx="4542479" cy="51786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25218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C8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BC8CBF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5939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실천해볼까요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191625" y="85959"/>
            <a:ext cx="3000376" cy="716892"/>
            <a:chOff x="9191625" y="85959"/>
            <a:chExt cx="3000376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10109379" y="85959"/>
                <a:ext cx="20826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함께 아껴요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BC8CBF"/>
              </a:solidFill>
              <a:ln>
                <a:solidFill>
                  <a:srgbClr val="BC8C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91625" y="433519"/>
              <a:ext cx="30003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BC8CBF"/>
                  </a:solidFill>
                </a:rPr>
                <a:t>2. </a:t>
              </a:r>
              <a:r>
                <a:rPr lang="ko-KR" altLang="en-US" b="1" dirty="0">
                  <a:solidFill>
                    <a:srgbClr val="BC8CBF"/>
                  </a:solidFill>
                </a:rPr>
                <a:t>전기절약</a:t>
              </a:r>
              <a:r>
                <a:rPr lang="en-US" altLang="ko-KR" b="1" dirty="0">
                  <a:solidFill>
                    <a:srgbClr val="BC8CBF"/>
                  </a:solidFill>
                </a:rPr>
                <a:t>, </a:t>
              </a:r>
              <a:r>
                <a:rPr lang="ko-KR" altLang="en-US" b="1" dirty="0">
                  <a:solidFill>
                    <a:srgbClr val="BC8CBF"/>
                  </a:solidFill>
                </a:rPr>
                <a:t>어떻게 할까요</a:t>
              </a:r>
              <a:r>
                <a:rPr lang="en-US" altLang="ko-KR" b="1" dirty="0">
                  <a:solidFill>
                    <a:srgbClr val="BC8CBF"/>
                  </a:solidFill>
                </a:rPr>
                <a:t>?</a:t>
              </a:r>
              <a:endParaRPr lang="ko-KR" altLang="en-US" b="1" dirty="0">
                <a:solidFill>
                  <a:srgbClr val="BC8CBF"/>
                </a:solidFill>
              </a:endParaRPr>
            </a:p>
          </p:txBody>
        </p:sp>
      </p:grpSp>
      <p:sp>
        <p:nvSpPr>
          <p:cNvPr id="21" name="사각형: 둥근 모서리 20">
            <a:extLst>
              <a:ext uri="{FF2B5EF4-FFF2-40B4-BE49-F238E27FC236}">
                <a16:creationId xmlns:a16="http://schemas.microsoft.com/office/drawing/2014/main" id="{A5F5C6A5-A514-4E82-9FBC-772CA2A2D69C}"/>
              </a:ext>
            </a:extLst>
          </p:cNvPr>
          <p:cNvSpPr/>
          <p:nvPr/>
        </p:nvSpPr>
        <p:spPr>
          <a:xfrm>
            <a:off x="655281" y="2121393"/>
            <a:ext cx="6621418" cy="427940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F829915-9482-4D74-A8C5-38E7943B13D3}"/>
              </a:ext>
            </a:extLst>
          </p:cNvPr>
          <p:cNvSpPr txBox="1"/>
          <p:nvPr/>
        </p:nvSpPr>
        <p:spPr>
          <a:xfrm>
            <a:off x="861104" y="2526672"/>
            <a:ext cx="6136461" cy="35796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필요할 때만 냉장고 문을 열고 사용한다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TV,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노트북은 사용 후 전원을 끈다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사용하지 않는 전자제품의 플러그는 뽑는다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  <a:endParaRPr lang="ko-KR" altLang="en-US" sz="3200" dirty="0"/>
          </a:p>
        </p:txBody>
      </p:sp>
      <p:grpSp>
        <p:nvGrpSpPr>
          <p:cNvPr id="6" name="그룹 5"/>
          <p:cNvGrpSpPr/>
          <p:nvPr/>
        </p:nvGrpSpPr>
        <p:grpSpPr>
          <a:xfrm>
            <a:off x="508178" y="1251981"/>
            <a:ext cx="10047109" cy="605695"/>
            <a:chOff x="962025" y="1854873"/>
            <a:chExt cx="9197046" cy="554176"/>
          </a:xfrm>
        </p:grpSpPr>
        <p:pic>
          <p:nvPicPr>
            <p:cNvPr id="4" name="그림 3"/>
            <p:cNvPicPr>
              <a:picLocks noChangeAspect="1"/>
            </p:cNvPicPr>
            <p:nvPr/>
          </p:nvPicPr>
          <p:blipFill rotWithShape="1">
            <a:blip r:embed="rId3"/>
            <a:srcRect b="49274"/>
            <a:stretch/>
          </p:blipFill>
          <p:spPr>
            <a:xfrm>
              <a:off x="962025" y="1854873"/>
              <a:ext cx="4800600" cy="507327"/>
            </a:xfrm>
            <a:prstGeom prst="rect">
              <a:avLst/>
            </a:prstGeom>
          </p:spPr>
        </p:pic>
        <p:pic>
          <p:nvPicPr>
            <p:cNvPr id="17" name="그림 16"/>
            <p:cNvPicPr>
              <a:picLocks noChangeAspect="1"/>
            </p:cNvPicPr>
            <p:nvPr/>
          </p:nvPicPr>
          <p:blipFill rotWithShape="1">
            <a:blip r:embed="rId3"/>
            <a:srcRect l="7242" t="48822"/>
            <a:stretch/>
          </p:blipFill>
          <p:spPr>
            <a:xfrm>
              <a:off x="5706133" y="1897201"/>
              <a:ext cx="4452938" cy="511848"/>
            </a:xfrm>
            <a:prstGeom prst="rect">
              <a:avLst/>
            </a:prstGeom>
          </p:spPr>
        </p:pic>
      </p:grpSp>
      <p:pic>
        <p:nvPicPr>
          <p:cNvPr id="18" name="그림 17">
            <a:extLst>
              <a:ext uri="{FF2B5EF4-FFF2-40B4-BE49-F238E27FC236}">
                <a16:creationId xmlns:a16="http://schemas.microsoft.com/office/drawing/2014/main" id="{B1810BEB-E004-4DFE-8941-AD66484716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0774" y="2076859"/>
            <a:ext cx="4299049" cy="4234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459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C8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BC8CBF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5939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실천해볼까요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191625" y="85959"/>
            <a:ext cx="3000376" cy="716892"/>
            <a:chOff x="9191625" y="85959"/>
            <a:chExt cx="3000376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10109379" y="85959"/>
                <a:ext cx="20826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함께 아껴요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BC8CBF"/>
              </a:solidFill>
              <a:ln>
                <a:solidFill>
                  <a:srgbClr val="BC8C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91625" y="433519"/>
              <a:ext cx="30003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BC8CBF"/>
                  </a:solidFill>
                </a:rPr>
                <a:t>2. </a:t>
              </a:r>
              <a:r>
                <a:rPr lang="ko-KR" altLang="en-US" b="1" dirty="0">
                  <a:solidFill>
                    <a:srgbClr val="BC8CBF"/>
                  </a:solidFill>
                </a:rPr>
                <a:t>전기절약</a:t>
              </a:r>
              <a:r>
                <a:rPr lang="en-US" altLang="ko-KR" b="1" dirty="0">
                  <a:solidFill>
                    <a:srgbClr val="BC8CBF"/>
                  </a:solidFill>
                </a:rPr>
                <a:t>, </a:t>
              </a:r>
              <a:r>
                <a:rPr lang="ko-KR" altLang="en-US" b="1" dirty="0">
                  <a:solidFill>
                    <a:srgbClr val="BC8CBF"/>
                  </a:solidFill>
                </a:rPr>
                <a:t>어떻게 할까요</a:t>
              </a:r>
              <a:r>
                <a:rPr lang="en-US" altLang="ko-KR" b="1" dirty="0">
                  <a:solidFill>
                    <a:srgbClr val="BC8CBF"/>
                  </a:solidFill>
                </a:rPr>
                <a:t>?</a:t>
              </a:r>
              <a:endParaRPr lang="ko-KR" altLang="en-US" b="1" dirty="0">
                <a:solidFill>
                  <a:srgbClr val="BC8CBF"/>
                </a:solidFill>
              </a:endParaRPr>
            </a:p>
          </p:txBody>
        </p:sp>
      </p:grpSp>
      <p:sp>
        <p:nvSpPr>
          <p:cNvPr id="21" name="사각형: 둥근 모서리 20">
            <a:extLst>
              <a:ext uri="{FF2B5EF4-FFF2-40B4-BE49-F238E27FC236}">
                <a16:creationId xmlns:a16="http://schemas.microsoft.com/office/drawing/2014/main" id="{A5F5C6A5-A514-4E82-9FBC-772CA2A2D69C}"/>
              </a:ext>
            </a:extLst>
          </p:cNvPr>
          <p:cNvSpPr/>
          <p:nvPr/>
        </p:nvSpPr>
        <p:spPr>
          <a:xfrm>
            <a:off x="1281662" y="2757051"/>
            <a:ext cx="9628674" cy="2794796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F829915-9482-4D74-A8C5-38E7943B13D3}"/>
              </a:ext>
            </a:extLst>
          </p:cNvPr>
          <p:cNvSpPr txBox="1"/>
          <p:nvPr/>
        </p:nvSpPr>
        <p:spPr>
          <a:xfrm>
            <a:off x="1496249" y="2981605"/>
            <a:ext cx="9199498" cy="2456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가까운 거리는 걷거나 자전거를 탄다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전기가 절약되는 전자제품을 사용한다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휴대폰의 밝기와 음량을 조절한다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냉장고 음식을 가득 채우지 않는다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endParaRPr lang="ko-KR" altLang="en-US" sz="3200" dirty="0"/>
          </a:p>
        </p:txBody>
      </p:sp>
      <p:grpSp>
        <p:nvGrpSpPr>
          <p:cNvPr id="6" name="그룹 5"/>
          <p:cNvGrpSpPr/>
          <p:nvPr/>
        </p:nvGrpSpPr>
        <p:grpSpPr>
          <a:xfrm>
            <a:off x="838200" y="1704180"/>
            <a:ext cx="9857547" cy="571101"/>
            <a:chOff x="1013862" y="1704181"/>
            <a:chExt cx="9239249" cy="525462"/>
          </a:xfrm>
        </p:grpSpPr>
        <p:pic>
          <p:nvPicPr>
            <p:cNvPr id="4" name="그림 3"/>
            <p:cNvPicPr>
              <a:picLocks noChangeAspect="1"/>
            </p:cNvPicPr>
            <p:nvPr/>
          </p:nvPicPr>
          <p:blipFill rotWithShape="1">
            <a:blip r:embed="rId3"/>
            <a:srcRect b="50660"/>
            <a:stretch/>
          </p:blipFill>
          <p:spPr>
            <a:xfrm>
              <a:off x="1013862" y="1725612"/>
              <a:ext cx="4819650" cy="474663"/>
            </a:xfrm>
            <a:prstGeom prst="rect">
              <a:avLst/>
            </a:prstGeom>
          </p:spPr>
        </p:pic>
        <p:pic>
          <p:nvPicPr>
            <p:cNvPr id="17" name="그림 16"/>
            <p:cNvPicPr>
              <a:picLocks noChangeAspect="1"/>
            </p:cNvPicPr>
            <p:nvPr/>
          </p:nvPicPr>
          <p:blipFill rotWithShape="1">
            <a:blip r:embed="rId3"/>
            <a:srcRect l="6434" t="45380"/>
            <a:stretch/>
          </p:blipFill>
          <p:spPr>
            <a:xfrm>
              <a:off x="5743574" y="1704181"/>
              <a:ext cx="4509537" cy="5254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91547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9B18B41D-7DA9-4948-970F-10C17C656C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4097" y="2322142"/>
            <a:ext cx="9571578" cy="4182059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C8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BC8CBF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5939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실천해볼까요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191625" y="85959"/>
            <a:ext cx="3000376" cy="716892"/>
            <a:chOff x="9191625" y="85959"/>
            <a:chExt cx="3000376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10109379" y="85959"/>
                <a:ext cx="20826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함께 아껴요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BC8CBF"/>
              </a:solidFill>
              <a:ln>
                <a:solidFill>
                  <a:srgbClr val="BC8C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91625" y="433519"/>
              <a:ext cx="30003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BC8CBF"/>
                  </a:solidFill>
                </a:rPr>
                <a:t>2. </a:t>
              </a:r>
              <a:r>
                <a:rPr lang="ko-KR" altLang="en-US" b="1" dirty="0">
                  <a:solidFill>
                    <a:srgbClr val="BC8CBF"/>
                  </a:solidFill>
                </a:rPr>
                <a:t>전기절약</a:t>
              </a:r>
              <a:r>
                <a:rPr lang="en-US" altLang="ko-KR" b="1" dirty="0">
                  <a:solidFill>
                    <a:srgbClr val="BC8CBF"/>
                  </a:solidFill>
                </a:rPr>
                <a:t>, </a:t>
              </a:r>
              <a:r>
                <a:rPr lang="ko-KR" altLang="en-US" b="1" dirty="0">
                  <a:solidFill>
                    <a:srgbClr val="BC8CBF"/>
                  </a:solidFill>
                </a:rPr>
                <a:t>어떻게 할까요</a:t>
              </a:r>
              <a:r>
                <a:rPr lang="en-US" altLang="ko-KR" b="1" dirty="0">
                  <a:solidFill>
                    <a:srgbClr val="BC8CBF"/>
                  </a:solidFill>
                </a:rPr>
                <a:t>?</a:t>
              </a:r>
              <a:endParaRPr lang="ko-KR" altLang="en-US" b="1" dirty="0">
                <a:solidFill>
                  <a:srgbClr val="BC8CBF"/>
                </a:solidFill>
              </a:endParaRPr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C93F2F6D-1D8E-4991-8E48-30CD969B6AEB}"/>
              </a:ext>
            </a:extLst>
          </p:cNvPr>
          <p:cNvSpPr txBox="1"/>
          <p:nvPr/>
        </p:nvSpPr>
        <p:spPr>
          <a:xfrm>
            <a:off x="5552860" y="3330715"/>
            <a:ext cx="8574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4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10 8</a:t>
            </a:r>
            <a:endParaRPr lang="ko-KR" altLang="en-US" sz="24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5346B78-EB07-4CCA-A268-815D9CB6A53F}"/>
              </a:ext>
            </a:extLst>
          </p:cNvPr>
          <p:cNvSpPr txBox="1"/>
          <p:nvPr/>
        </p:nvSpPr>
        <p:spPr>
          <a:xfrm>
            <a:off x="1630606" y="4232912"/>
            <a:ext cx="4629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TV</a:t>
            </a:r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볼 때만 켜기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005EA40-B20E-42A7-A220-282A9AF6AAC7}"/>
              </a:ext>
            </a:extLst>
          </p:cNvPr>
          <p:cNvSpPr txBox="1"/>
          <p:nvPr/>
        </p:nvSpPr>
        <p:spPr>
          <a:xfrm>
            <a:off x="1622784" y="5020580"/>
            <a:ext cx="39983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실내 적정온도 유지하기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0F63FD6-F9C2-465A-84BC-7FB604B7365E}"/>
              </a:ext>
            </a:extLst>
          </p:cNvPr>
          <p:cNvSpPr txBox="1"/>
          <p:nvPr/>
        </p:nvSpPr>
        <p:spPr>
          <a:xfrm>
            <a:off x="3005024" y="2422028"/>
            <a:ext cx="1086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경남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2BA5028-817D-48F7-A02C-AB25CA61B452}"/>
              </a:ext>
            </a:extLst>
          </p:cNvPr>
          <p:cNvSpPr txBox="1"/>
          <p:nvPr/>
        </p:nvSpPr>
        <p:spPr>
          <a:xfrm>
            <a:off x="6316781" y="3327470"/>
            <a:ext cx="8460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4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</a:t>
            </a:r>
            <a:r>
              <a:rPr lang="ko-KR" altLang="en-US" sz="24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4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9</a:t>
            </a:r>
            <a:endParaRPr lang="ko-KR" altLang="en-US" sz="24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8016" y="1517676"/>
            <a:ext cx="4923137" cy="54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194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0" grpId="0"/>
      <p:bldP spid="25" grpId="0"/>
      <p:bldP spid="2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93363A04-EDDE-4BCC-8B7E-81BA104556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5384" y="1663569"/>
            <a:ext cx="8767816" cy="4985886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C8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BC8CBF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놀이해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191625" y="85959"/>
            <a:ext cx="3000376" cy="716892"/>
            <a:chOff x="9191625" y="85959"/>
            <a:chExt cx="3000376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10109379" y="85959"/>
                <a:ext cx="20826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함께 아껴요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BC8CBF"/>
              </a:solidFill>
              <a:ln>
                <a:solidFill>
                  <a:srgbClr val="BC8C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91625" y="433519"/>
              <a:ext cx="30003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BC8CBF"/>
                  </a:solidFill>
                </a:rPr>
                <a:t>2. </a:t>
              </a:r>
              <a:r>
                <a:rPr lang="ko-KR" altLang="en-US" b="1" dirty="0">
                  <a:solidFill>
                    <a:srgbClr val="BC8CBF"/>
                  </a:solidFill>
                </a:rPr>
                <a:t>전기절약</a:t>
              </a:r>
              <a:r>
                <a:rPr lang="en-US" altLang="ko-KR" b="1" dirty="0">
                  <a:solidFill>
                    <a:srgbClr val="BC8CBF"/>
                  </a:solidFill>
                </a:rPr>
                <a:t>, </a:t>
              </a:r>
              <a:r>
                <a:rPr lang="ko-KR" altLang="en-US" b="1" dirty="0">
                  <a:solidFill>
                    <a:srgbClr val="BC8CBF"/>
                  </a:solidFill>
                </a:rPr>
                <a:t>어떻게 할까요</a:t>
              </a:r>
              <a:r>
                <a:rPr lang="en-US" altLang="ko-KR" b="1" dirty="0">
                  <a:solidFill>
                    <a:srgbClr val="BC8CBF"/>
                  </a:solidFill>
                </a:rPr>
                <a:t>?</a:t>
              </a:r>
              <a:endParaRPr lang="ko-KR" altLang="en-US" b="1" dirty="0">
                <a:solidFill>
                  <a:srgbClr val="BC8CBF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8533A562-635B-4CD8-9D67-BF10AFE242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000" y="1177726"/>
            <a:ext cx="6137275" cy="485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03704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93363A04-EDDE-4BCC-8B7E-81BA104556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930" y="1880915"/>
            <a:ext cx="2797232" cy="3817376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C8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BC8CBF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놀이해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191625" y="85959"/>
            <a:ext cx="3000376" cy="716892"/>
            <a:chOff x="9191625" y="85959"/>
            <a:chExt cx="3000376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10109379" y="85959"/>
                <a:ext cx="20826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함께 아껴요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BC8CBF"/>
              </a:solidFill>
              <a:ln>
                <a:solidFill>
                  <a:srgbClr val="BC8C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91625" y="433519"/>
              <a:ext cx="30003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BC8CBF"/>
                  </a:solidFill>
                </a:rPr>
                <a:t>2. </a:t>
              </a:r>
              <a:r>
                <a:rPr lang="ko-KR" altLang="en-US" b="1" dirty="0">
                  <a:solidFill>
                    <a:srgbClr val="BC8CBF"/>
                  </a:solidFill>
                </a:rPr>
                <a:t>전기절약</a:t>
              </a:r>
              <a:r>
                <a:rPr lang="en-US" altLang="ko-KR" b="1" dirty="0">
                  <a:solidFill>
                    <a:srgbClr val="BC8CBF"/>
                  </a:solidFill>
                </a:rPr>
                <a:t>, </a:t>
              </a:r>
              <a:r>
                <a:rPr lang="ko-KR" altLang="en-US" b="1" dirty="0">
                  <a:solidFill>
                    <a:srgbClr val="BC8CBF"/>
                  </a:solidFill>
                </a:rPr>
                <a:t>어떻게 할까요</a:t>
              </a:r>
              <a:r>
                <a:rPr lang="en-US" altLang="ko-KR" b="1" dirty="0">
                  <a:solidFill>
                    <a:srgbClr val="BC8CBF"/>
                  </a:solidFill>
                </a:rPr>
                <a:t>?</a:t>
              </a:r>
              <a:endParaRPr lang="ko-KR" altLang="en-US" b="1" dirty="0">
                <a:solidFill>
                  <a:srgbClr val="BC8CBF"/>
                </a:solidFill>
              </a:endParaRPr>
            </a:p>
          </p:txBody>
        </p:sp>
      </p:grpSp>
      <p:pic>
        <p:nvPicPr>
          <p:cNvPr id="7" name="그림 6">
            <a:extLst>
              <a:ext uri="{FF2B5EF4-FFF2-40B4-BE49-F238E27FC236}">
                <a16:creationId xmlns:a16="http://schemas.microsoft.com/office/drawing/2014/main" id="{6D0E3572-37E4-4574-852C-F9745DC94D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8795" y="1833683"/>
            <a:ext cx="8238405" cy="391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05762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C8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21920278-0647-4CA2-BC7B-591F0C215DE4}"/>
              </a:ext>
            </a:extLst>
          </p:cNvPr>
          <p:cNvGrpSpPr/>
          <p:nvPr/>
        </p:nvGrpSpPr>
        <p:grpSpPr>
          <a:xfrm>
            <a:off x="1535821" y="3010800"/>
            <a:ext cx="1339535" cy="2089467"/>
            <a:chOff x="727268" y="2505832"/>
            <a:chExt cx="1339535" cy="2089467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EF257DEA-269F-4F8D-B6A0-D7F387302F34}"/>
                </a:ext>
              </a:extLst>
            </p:cNvPr>
            <p:cNvSpPr txBox="1"/>
            <p:nvPr/>
          </p:nvSpPr>
          <p:spPr>
            <a:xfrm>
              <a:off x="766447" y="3887413"/>
              <a:ext cx="1300356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지구의 날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  <a:p>
              <a:pPr algn="ctr"/>
              <a:r>
                <a:rPr lang="en-US" altLang="ko-KR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(</a:t>
              </a:r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웹툰</a:t>
              </a:r>
              <a:r>
                <a:rPr lang="en-US" altLang="ko-KR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)</a:t>
              </a:r>
              <a:endPara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</p:txBody>
        </p:sp>
        <p:pic>
          <p:nvPicPr>
            <p:cNvPr id="14" name="그림 13">
              <a:hlinkClick r:id="rId3"/>
              <a:extLst>
                <a:ext uri="{FF2B5EF4-FFF2-40B4-BE49-F238E27FC236}">
                  <a16:creationId xmlns:a16="http://schemas.microsoft.com/office/drawing/2014/main" id="{1B8BAE0B-1795-497F-A108-B8AF3E6B0BA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268" y="2505832"/>
              <a:ext cx="1318826" cy="1381581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BC8CBF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A6D872A2-E28B-4BCF-A2A4-575D76418762}"/>
              </a:ext>
            </a:extLst>
          </p:cNvPr>
          <p:cNvGrpSpPr/>
          <p:nvPr/>
        </p:nvGrpSpPr>
        <p:grpSpPr>
          <a:xfrm>
            <a:off x="9191625" y="85959"/>
            <a:ext cx="3000376" cy="716892"/>
            <a:chOff x="9191625" y="85959"/>
            <a:chExt cx="3000376" cy="716892"/>
          </a:xfrm>
        </p:grpSpPr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EE3E88D2-25D1-454B-8560-25C353B9C609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CCDF776A-9516-40D6-94DC-AAC104F5DEBC}"/>
                  </a:ext>
                </a:extLst>
              </p:cNvPr>
              <p:cNvSpPr txBox="1"/>
              <p:nvPr/>
            </p:nvSpPr>
            <p:spPr>
              <a:xfrm>
                <a:off x="10109379" y="85959"/>
                <a:ext cx="20826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함께 아껴요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!</a:t>
                </a:r>
              </a:p>
            </p:txBody>
          </p:sp>
          <p:sp>
            <p:nvSpPr>
              <p:cNvPr id="21" name="사각형: 둥근 모서리 20">
                <a:extLst>
                  <a:ext uri="{FF2B5EF4-FFF2-40B4-BE49-F238E27FC236}">
                    <a16:creationId xmlns:a16="http://schemas.microsoft.com/office/drawing/2014/main" id="{2BDFD9D3-635F-4103-B3D6-F8418055C8E2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BC8CBF"/>
              </a:solidFill>
              <a:ln>
                <a:solidFill>
                  <a:srgbClr val="BC8C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D3A92E3E-F5D5-43F0-AFF6-ACFDA69C05F2}"/>
                </a:ext>
              </a:extLst>
            </p:cNvPr>
            <p:cNvSpPr txBox="1"/>
            <p:nvPr/>
          </p:nvSpPr>
          <p:spPr>
            <a:xfrm>
              <a:off x="9191625" y="433519"/>
              <a:ext cx="30003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BC8CBF"/>
                  </a:solidFill>
                </a:rPr>
                <a:t>2. </a:t>
              </a:r>
              <a:r>
                <a:rPr lang="ko-KR" altLang="en-US" b="1" dirty="0">
                  <a:solidFill>
                    <a:srgbClr val="BC8CBF"/>
                  </a:solidFill>
                </a:rPr>
                <a:t>전기절약</a:t>
              </a:r>
              <a:r>
                <a:rPr lang="en-US" altLang="ko-KR" b="1" dirty="0">
                  <a:solidFill>
                    <a:srgbClr val="BC8CBF"/>
                  </a:solidFill>
                </a:rPr>
                <a:t>, </a:t>
              </a:r>
              <a:r>
                <a:rPr lang="ko-KR" altLang="en-US" b="1" dirty="0">
                  <a:solidFill>
                    <a:srgbClr val="BC8CBF"/>
                  </a:solidFill>
                </a:rPr>
                <a:t>어떻게 할까요</a:t>
              </a:r>
              <a:r>
                <a:rPr lang="en-US" altLang="ko-KR" b="1" dirty="0">
                  <a:solidFill>
                    <a:srgbClr val="BC8CBF"/>
                  </a:solidFill>
                </a:rPr>
                <a:t>?</a:t>
              </a:r>
              <a:endParaRPr lang="ko-KR" altLang="en-US" b="1" dirty="0">
                <a:solidFill>
                  <a:srgbClr val="BC8CBF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A940B626-58B1-4B07-8DC2-155FCB93C9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0674" y="1264047"/>
            <a:ext cx="10498121" cy="523552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D31C00C5-4983-4351-B3F2-8BA17059DFB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83323" y="2317813"/>
            <a:ext cx="6408490" cy="37749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4291091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C8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BC8CBF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4467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이런 활동도 있어요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A6D872A2-E28B-4BCF-A2A4-575D76418762}"/>
              </a:ext>
            </a:extLst>
          </p:cNvPr>
          <p:cNvGrpSpPr/>
          <p:nvPr/>
        </p:nvGrpSpPr>
        <p:grpSpPr>
          <a:xfrm>
            <a:off x="9191625" y="85959"/>
            <a:ext cx="3000376" cy="716892"/>
            <a:chOff x="9191625" y="85959"/>
            <a:chExt cx="3000376" cy="716892"/>
          </a:xfrm>
        </p:grpSpPr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EE3E88D2-25D1-454B-8560-25C353B9C609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CCDF776A-9516-40D6-94DC-AAC104F5DEBC}"/>
                  </a:ext>
                </a:extLst>
              </p:cNvPr>
              <p:cNvSpPr txBox="1"/>
              <p:nvPr/>
            </p:nvSpPr>
            <p:spPr>
              <a:xfrm>
                <a:off x="10109379" y="85959"/>
                <a:ext cx="20826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함께 아껴요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!</a:t>
                </a:r>
              </a:p>
            </p:txBody>
          </p:sp>
          <p:sp>
            <p:nvSpPr>
              <p:cNvPr id="21" name="사각형: 둥근 모서리 20">
                <a:extLst>
                  <a:ext uri="{FF2B5EF4-FFF2-40B4-BE49-F238E27FC236}">
                    <a16:creationId xmlns:a16="http://schemas.microsoft.com/office/drawing/2014/main" id="{2BDFD9D3-635F-4103-B3D6-F8418055C8E2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BC8CBF"/>
              </a:solidFill>
              <a:ln>
                <a:solidFill>
                  <a:srgbClr val="BC8C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D3A92E3E-F5D5-43F0-AFF6-ACFDA69C05F2}"/>
                </a:ext>
              </a:extLst>
            </p:cNvPr>
            <p:cNvSpPr txBox="1"/>
            <p:nvPr/>
          </p:nvSpPr>
          <p:spPr>
            <a:xfrm>
              <a:off x="9191625" y="433519"/>
              <a:ext cx="30003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BC8CBF"/>
                  </a:solidFill>
                </a:rPr>
                <a:t>2. </a:t>
              </a:r>
              <a:r>
                <a:rPr lang="ko-KR" altLang="en-US" b="1" dirty="0">
                  <a:solidFill>
                    <a:srgbClr val="BC8CBF"/>
                  </a:solidFill>
                </a:rPr>
                <a:t>전기절약</a:t>
              </a:r>
              <a:r>
                <a:rPr lang="en-US" altLang="ko-KR" b="1" dirty="0">
                  <a:solidFill>
                    <a:srgbClr val="BC8CBF"/>
                  </a:solidFill>
                </a:rPr>
                <a:t>, </a:t>
              </a:r>
              <a:r>
                <a:rPr lang="ko-KR" altLang="en-US" b="1" dirty="0">
                  <a:solidFill>
                    <a:srgbClr val="BC8CBF"/>
                  </a:solidFill>
                </a:rPr>
                <a:t>어떻게 할까요</a:t>
              </a:r>
              <a:r>
                <a:rPr lang="en-US" altLang="ko-KR" b="1" dirty="0">
                  <a:solidFill>
                    <a:srgbClr val="BC8CBF"/>
                  </a:solidFill>
                </a:rPr>
                <a:t>?</a:t>
              </a:r>
              <a:endParaRPr lang="ko-KR" altLang="en-US" b="1" dirty="0">
                <a:solidFill>
                  <a:srgbClr val="BC8CBF"/>
                </a:solidFill>
              </a:endParaRP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3DB76BA7-47D3-4794-9DC0-FBCB55BCDB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775" y="1140334"/>
            <a:ext cx="10295389" cy="601882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2247B7DB-D719-4536-BB91-05BB6628DC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9532" y="1876425"/>
            <a:ext cx="10450784" cy="489561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9C2874C-A28A-226D-B9F7-9CE62BEB9FF9}"/>
              </a:ext>
            </a:extLst>
          </p:cNvPr>
          <p:cNvSpPr txBox="1"/>
          <p:nvPr/>
        </p:nvSpPr>
        <p:spPr>
          <a:xfrm>
            <a:off x="3702501" y="1955177"/>
            <a:ext cx="4629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환경을 지켜요</a:t>
            </a:r>
          </a:p>
        </p:txBody>
      </p: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7811EAF7-B0D5-226E-4C91-799F3501EDD4}"/>
              </a:ext>
            </a:extLst>
          </p:cNvPr>
          <p:cNvGrpSpPr/>
          <p:nvPr/>
        </p:nvGrpSpPr>
        <p:grpSpPr>
          <a:xfrm>
            <a:off x="1726041" y="3701182"/>
            <a:ext cx="4629024" cy="2097263"/>
            <a:chOff x="1726041" y="3701182"/>
            <a:chExt cx="4629024" cy="2097263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8BE2F1BE-187F-2907-A265-22C150DB2675}"/>
                </a:ext>
              </a:extLst>
            </p:cNvPr>
            <p:cNvSpPr txBox="1"/>
            <p:nvPr/>
          </p:nvSpPr>
          <p:spPr>
            <a:xfrm>
              <a:off x="1726041" y="3701182"/>
              <a:ext cx="462902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800" b="1" dirty="0">
                  <a:solidFill>
                    <a:srgbClr val="2389E5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울퉁불퉁 멋진 몸매에</a:t>
              </a:r>
              <a:endParaRPr lang="en-US" altLang="ko-KR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0A526D74-8F59-B75B-4A8E-1EF3E62F390B}"/>
                </a:ext>
              </a:extLst>
            </p:cNvPr>
            <p:cNvSpPr txBox="1"/>
            <p:nvPr/>
          </p:nvSpPr>
          <p:spPr>
            <a:xfrm>
              <a:off x="1726041" y="4224402"/>
              <a:ext cx="462902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800" b="1" dirty="0">
                  <a:solidFill>
                    <a:srgbClr val="2389E5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빨간 옷을 입고</a:t>
              </a:r>
              <a:endParaRPr lang="en-US" altLang="ko-KR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5AFCD66-7650-40C1-5A19-9E64E2BEFF99}"/>
                </a:ext>
              </a:extLst>
            </p:cNvPr>
            <p:cNvSpPr txBox="1"/>
            <p:nvPr/>
          </p:nvSpPr>
          <p:spPr>
            <a:xfrm>
              <a:off x="1726041" y="4713391"/>
              <a:ext cx="462902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800" b="1" dirty="0" err="1">
                  <a:solidFill>
                    <a:srgbClr val="2389E5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새콤달콤</a:t>
              </a:r>
              <a:r>
                <a:rPr lang="ko-KR" altLang="en-US" sz="2800" b="1" dirty="0">
                  <a:solidFill>
                    <a:srgbClr val="2389E5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향내 풍기는</a:t>
              </a:r>
              <a:endParaRPr lang="en-US" altLang="ko-KR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060654AA-DC92-8FC6-97D9-4E4921DE1C29}"/>
                </a:ext>
              </a:extLst>
            </p:cNvPr>
            <p:cNvSpPr txBox="1"/>
            <p:nvPr/>
          </p:nvSpPr>
          <p:spPr>
            <a:xfrm>
              <a:off x="1726041" y="5275225"/>
              <a:ext cx="462902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800" b="1" dirty="0">
                  <a:solidFill>
                    <a:srgbClr val="2389E5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멋쟁이 토마토</a:t>
              </a:r>
              <a:endParaRPr lang="en-US" altLang="ko-KR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9E388B55-1BDA-EAC5-952C-414F575E6213}"/>
              </a:ext>
            </a:extLst>
          </p:cNvPr>
          <p:cNvGrpSpPr/>
          <p:nvPr/>
        </p:nvGrpSpPr>
        <p:grpSpPr>
          <a:xfrm>
            <a:off x="7204405" y="3695502"/>
            <a:ext cx="4629024" cy="2097263"/>
            <a:chOff x="7204405" y="3695502"/>
            <a:chExt cx="4629024" cy="2097263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CA3B3F8F-6DA4-E54A-1AFC-8843197AE8C5}"/>
                </a:ext>
              </a:extLst>
            </p:cNvPr>
            <p:cNvSpPr txBox="1"/>
            <p:nvPr/>
          </p:nvSpPr>
          <p:spPr>
            <a:xfrm>
              <a:off x="7204405" y="3695502"/>
              <a:ext cx="462902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800" b="1" dirty="0">
                  <a:solidFill>
                    <a:srgbClr val="2389E5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환경 위해 전기 아껴요</a:t>
              </a:r>
              <a:r>
                <a:rPr lang="en-US" altLang="ko-KR" sz="2800" b="1" dirty="0">
                  <a:solidFill>
                    <a:srgbClr val="2389E5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A361BBBC-6F82-4FD7-0022-9202C2FE8147}"/>
                </a:ext>
              </a:extLst>
            </p:cNvPr>
            <p:cNvSpPr txBox="1"/>
            <p:nvPr/>
          </p:nvSpPr>
          <p:spPr>
            <a:xfrm>
              <a:off x="7204405" y="4218722"/>
              <a:ext cx="462902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800" b="1" dirty="0">
                  <a:solidFill>
                    <a:srgbClr val="2389E5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플러그 항상 뽑고</a:t>
              </a:r>
              <a:endParaRPr lang="en-US" altLang="ko-KR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31D6AC73-5140-D20B-D4EF-2C1DF167E6A4}"/>
                </a:ext>
              </a:extLst>
            </p:cNvPr>
            <p:cNvSpPr txBox="1"/>
            <p:nvPr/>
          </p:nvSpPr>
          <p:spPr>
            <a:xfrm>
              <a:off x="7204405" y="4707711"/>
              <a:ext cx="462902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800" b="1" dirty="0">
                  <a:solidFill>
                    <a:srgbClr val="2389E5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전등은 필요할 때만</a:t>
              </a:r>
              <a:endParaRPr lang="en-US" altLang="ko-KR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2CE75FBE-1EE3-B4E4-E289-A7C2F0725A58}"/>
                </a:ext>
              </a:extLst>
            </p:cNvPr>
            <p:cNvSpPr txBox="1"/>
            <p:nvPr/>
          </p:nvSpPr>
          <p:spPr>
            <a:xfrm>
              <a:off x="7204405" y="5269545"/>
              <a:ext cx="462902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800" b="1" dirty="0">
                  <a:solidFill>
                    <a:srgbClr val="2389E5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지구의 지킴이 </a:t>
              </a:r>
              <a:endParaRPr lang="en-US" altLang="ko-KR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48CDE594-C1CD-E3D6-B93C-4C8ADB4F8EC4}"/>
              </a:ext>
            </a:extLst>
          </p:cNvPr>
          <p:cNvSpPr txBox="1"/>
          <p:nvPr/>
        </p:nvSpPr>
        <p:spPr>
          <a:xfrm>
            <a:off x="9518917" y="2564875"/>
            <a:ext cx="13488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경남이</a:t>
            </a:r>
          </a:p>
        </p:txBody>
      </p:sp>
    </p:spTree>
    <p:extLst>
      <p:ext uri="{BB962C8B-B14F-4D97-AF65-F5344CB8AC3E}">
        <p14:creationId xmlns:p14="http://schemas.microsoft.com/office/powerpoint/2010/main" val="1118950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C8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BC8CBF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부록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0588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 에너지 관련 영상</a:t>
            </a: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A6D872A2-E28B-4BCF-A2A4-575D76418762}"/>
              </a:ext>
            </a:extLst>
          </p:cNvPr>
          <p:cNvGrpSpPr/>
          <p:nvPr/>
        </p:nvGrpSpPr>
        <p:grpSpPr>
          <a:xfrm>
            <a:off x="9191625" y="85959"/>
            <a:ext cx="3000376" cy="716892"/>
            <a:chOff x="9191625" y="85959"/>
            <a:chExt cx="3000376" cy="716892"/>
          </a:xfrm>
        </p:grpSpPr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EE3E88D2-25D1-454B-8560-25C353B9C609}"/>
                </a:ext>
              </a:extLst>
            </p:cNvPr>
            <p:cNvGrpSpPr/>
            <p:nvPr/>
          </p:nvGrpSpPr>
          <p:grpSpPr>
            <a:xfrm>
              <a:off x="9748783" y="85959"/>
              <a:ext cx="2443217" cy="369332"/>
              <a:chOff x="9748783" y="85959"/>
              <a:chExt cx="2443217" cy="369332"/>
            </a:xfrm>
          </p:grpSpPr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CCDF776A-9516-40D6-94DC-AAC104F5DEBC}"/>
                  </a:ext>
                </a:extLst>
              </p:cNvPr>
              <p:cNvSpPr txBox="1"/>
              <p:nvPr/>
            </p:nvSpPr>
            <p:spPr>
              <a:xfrm>
                <a:off x="10109379" y="85959"/>
                <a:ext cx="20826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함께 아껴요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!</a:t>
                </a:r>
              </a:p>
            </p:txBody>
          </p:sp>
          <p:sp>
            <p:nvSpPr>
              <p:cNvPr id="21" name="사각형: 둥근 모서리 20">
                <a:extLst>
                  <a:ext uri="{FF2B5EF4-FFF2-40B4-BE49-F238E27FC236}">
                    <a16:creationId xmlns:a16="http://schemas.microsoft.com/office/drawing/2014/main" id="{2BDFD9D3-635F-4103-B3D6-F8418055C8E2}"/>
                  </a:ext>
                </a:extLst>
              </p:cNvPr>
              <p:cNvSpPr/>
              <p:nvPr/>
            </p:nvSpPr>
            <p:spPr>
              <a:xfrm>
                <a:off x="9748783" y="115674"/>
                <a:ext cx="410288" cy="260788"/>
              </a:xfrm>
              <a:prstGeom prst="roundRect">
                <a:avLst/>
              </a:prstGeom>
              <a:solidFill>
                <a:srgbClr val="BC8CBF"/>
              </a:solidFill>
              <a:ln>
                <a:solidFill>
                  <a:srgbClr val="BC8C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D3A92E3E-F5D5-43F0-AFF6-ACFDA69C05F2}"/>
                </a:ext>
              </a:extLst>
            </p:cNvPr>
            <p:cNvSpPr txBox="1"/>
            <p:nvPr/>
          </p:nvSpPr>
          <p:spPr>
            <a:xfrm>
              <a:off x="9191625" y="433519"/>
              <a:ext cx="30003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BC8CBF"/>
                  </a:solidFill>
                </a:rPr>
                <a:t>2. </a:t>
              </a:r>
              <a:r>
                <a:rPr lang="ko-KR" altLang="en-US" b="1" dirty="0">
                  <a:solidFill>
                    <a:srgbClr val="BC8CBF"/>
                  </a:solidFill>
                </a:rPr>
                <a:t>전기절약</a:t>
              </a:r>
              <a:r>
                <a:rPr lang="en-US" altLang="ko-KR" b="1" dirty="0">
                  <a:solidFill>
                    <a:srgbClr val="BC8CBF"/>
                  </a:solidFill>
                </a:rPr>
                <a:t>, </a:t>
              </a:r>
              <a:r>
                <a:rPr lang="ko-KR" altLang="en-US" b="1" dirty="0">
                  <a:solidFill>
                    <a:srgbClr val="BC8CBF"/>
                  </a:solidFill>
                </a:rPr>
                <a:t>어떻게 할까요</a:t>
              </a:r>
              <a:r>
                <a:rPr lang="en-US" altLang="ko-KR" b="1" dirty="0">
                  <a:solidFill>
                    <a:srgbClr val="BC8CBF"/>
                  </a:solidFill>
                </a:rPr>
                <a:t>?</a:t>
              </a:r>
              <a:endParaRPr lang="ko-KR" altLang="en-US" b="1" dirty="0">
                <a:solidFill>
                  <a:srgbClr val="BC8CBF"/>
                </a:solidFill>
              </a:endParaRPr>
            </a:p>
          </p:txBody>
        </p:sp>
      </p:grpSp>
      <p:pic>
        <p:nvPicPr>
          <p:cNvPr id="26" name="그림 25">
            <a:hlinkClick r:id="rId3"/>
            <a:extLst>
              <a:ext uri="{FF2B5EF4-FFF2-40B4-BE49-F238E27FC236}">
                <a16:creationId xmlns:a16="http://schemas.microsoft.com/office/drawing/2014/main" id="{ED8A4EB8-03CB-4E27-B23F-5D290CD25F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9733" y="4159503"/>
            <a:ext cx="3719767" cy="1985771"/>
          </a:xfrm>
          <a:prstGeom prst="rect">
            <a:avLst/>
          </a:prstGeom>
        </p:spPr>
      </p:pic>
      <p:pic>
        <p:nvPicPr>
          <p:cNvPr id="27" name="그림 26">
            <a:hlinkClick r:id="rId5"/>
            <a:extLst>
              <a:ext uri="{FF2B5EF4-FFF2-40B4-BE49-F238E27FC236}">
                <a16:creationId xmlns:a16="http://schemas.microsoft.com/office/drawing/2014/main" id="{3BE8E203-4EE8-4BED-B0FD-1A4C73EC62B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12005" y="1297331"/>
            <a:ext cx="3742321" cy="2209681"/>
          </a:xfrm>
          <a:prstGeom prst="rect">
            <a:avLst/>
          </a:prstGeom>
        </p:spPr>
      </p:pic>
      <p:pic>
        <p:nvPicPr>
          <p:cNvPr id="28" name="그림 27">
            <a:hlinkClick r:id="rId7"/>
            <a:extLst>
              <a:ext uri="{FF2B5EF4-FFF2-40B4-BE49-F238E27FC236}">
                <a16:creationId xmlns:a16="http://schemas.microsoft.com/office/drawing/2014/main" id="{CDFC60F9-BFBE-49E6-BB37-1089DB1022D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69733" y="1297331"/>
            <a:ext cx="3728386" cy="2214846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3D352590-46C4-4D5B-8A49-4D428B1C2138}"/>
              </a:ext>
            </a:extLst>
          </p:cNvPr>
          <p:cNvSpPr txBox="1"/>
          <p:nvPr/>
        </p:nvSpPr>
        <p:spPr>
          <a:xfrm>
            <a:off x="1299885" y="3613663"/>
            <a:ext cx="4030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친환경</a:t>
            </a:r>
            <a:r>
              <a:rPr lang="en-US" altLang="ko-KR" dirty="0"/>
              <a:t> </a:t>
            </a:r>
            <a:r>
              <a:rPr lang="ko-KR" altLang="en-US" dirty="0"/>
              <a:t>미래에너지</a:t>
            </a:r>
            <a:r>
              <a:rPr lang="en-US" altLang="ko-KR" dirty="0"/>
              <a:t>-</a:t>
            </a:r>
            <a:r>
              <a:rPr lang="ko-KR" altLang="en-US" dirty="0"/>
              <a:t>신재생에너지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2A58BC5-3786-4E94-B02F-F08DE904C5EF}"/>
              </a:ext>
            </a:extLst>
          </p:cNvPr>
          <p:cNvSpPr txBox="1"/>
          <p:nvPr/>
        </p:nvSpPr>
        <p:spPr>
          <a:xfrm>
            <a:off x="7052433" y="3559545"/>
            <a:ext cx="3078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기후변화와 화석연료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D1581F5-9B62-4694-9493-BFF5ABB877B7}"/>
              </a:ext>
            </a:extLst>
          </p:cNvPr>
          <p:cNvSpPr txBox="1"/>
          <p:nvPr/>
        </p:nvSpPr>
        <p:spPr>
          <a:xfrm>
            <a:off x="1790325" y="6246083"/>
            <a:ext cx="3078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만약 화석연료가 없다면</a:t>
            </a:r>
            <a:r>
              <a:rPr lang="en-US" altLang="ko-KR" dirty="0"/>
              <a:t>?</a:t>
            </a:r>
            <a:endParaRPr lang="ko-KR" altLang="en-US" dirty="0"/>
          </a:p>
        </p:txBody>
      </p:sp>
      <p:pic>
        <p:nvPicPr>
          <p:cNvPr id="32" name="그림 31">
            <a:hlinkClick r:id="rId9"/>
            <a:extLst>
              <a:ext uri="{FF2B5EF4-FFF2-40B4-BE49-F238E27FC236}">
                <a16:creationId xmlns:a16="http://schemas.microsoft.com/office/drawing/2014/main" id="{FC576A92-BEA9-4927-9EC1-725AFB80BD1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729125" y="4159503"/>
            <a:ext cx="3725201" cy="2033173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C2012D98-6208-4A74-B819-4081ADA47DCA}"/>
              </a:ext>
            </a:extLst>
          </p:cNvPr>
          <p:cNvSpPr txBox="1"/>
          <p:nvPr/>
        </p:nvSpPr>
        <p:spPr>
          <a:xfrm>
            <a:off x="6935608" y="6300912"/>
            <a:ext cx="33122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전기도둑을 잡아라</a:t>
            </a:r>
            <a:r>
              <a:rPr lang="en-US" altLang="ko-KR" dirty="0"/>
              <a:t>!(</a:t>
            </a:r>
            <a:r>
              <a:rPr lang="ko-KR" altLang="en-US" dirty="0"/>
              <a:t>대기전력</a:t>
            </a:r>
            <a:r>
              <a:rPr lang="en-US" altLang="ko-KR" dirty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258341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685</TotalTime>
  <Words>1169</Words>
  <Application>Microsoft Office PowerPoint</Application>
  <PresentationFormat>와이드스크린</PresentationFormat>
  <Paragraphs>305</Paragraphs>
  <Slides>36</Slides>
  <Notes>31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36</vt:i4>
      </vt:variant>
    </vt:vector>
  </HeadingPairs>
  <TitlesOfParts>
    <vt:vector size="41" baseType="lpstr">
      <vt:lpstr>HY견고딕</vt:lpstr>
      <vt:lpstr>HY헤드라인M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변정훈</cp:lastModifiedBy>
  <cp:revision>213</cp:revision>
  <dcterms:created xsi:type="dcterms:W3CDTF">2022-08-08T07:58:32Z</dcterms:created>
  <dcterms:modified xsi:type="dcterms:W3CDTF">2022-09-18T14:13:34Z</dcterms:modified>
</cp:coreProperties>
</file>