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757"/>
    <a:srgbClr val="E1FFE1"/>
    <a:srgbClr val="FFFFCC"/>
    <a:srgbClr val="FF9999"/>
    <a:srgbClr val="996633"/>
    <a:srgbClr val="FF9900"/>
    <a:srgbClr val="FF25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33914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1671" y="20284"/>
            <a:ext cx="4386150" cy="1286604"/>
            <a:chOff x="-443357" y="0"/>
            <a:chExt cx="4386150" cy="128660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43357" y="0"/>
              <a:ext cx="4386150" cy="128660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30280" y="671941"/>
            <a:ext cx="4478050" cy="3884875"/>
            <a:chOff x="-334748" y="651657"/>
            <a:chExt cx="4478050" cy="388487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334748" y="651657"/>
              <a:ext cx="4478050" cy="388487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3813" y="12268200"/>
            <a:ext cx="9305346" cy="836561"/>
            <a:chOff x="0" y="11902571"/>
            <a:chExt cx="9247619" cy="1202190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1902571"/>
              <a:ext cx="9247619" cy="120219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386647" y="173642"/>
            <a:ext cx="2620902" cy="2568600"/>
            <a:chOff x="6386647" y="173642"/>
            <a:chExt cx="2620902" cy="256860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86647" y="173642"/>
              <a:ext cx="2620902" cy="2568600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15691" y="20284"/>
            <a:ext cx="2876190" cy="2990476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2924158" y="1150253"/>
            <a:ext cx="4323971" cy="3581879"/>
            <a:chOff x="3762370" y="1190699"/>
            <a:chExt cx="4885714" cy="4742857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62370" y="1190699"/>
              <a:ext cx="4885714" cy="4742857"/>
            </a:xfrm>
            <a:prstGeom prst="rect">
              <a:avLst/>
            </a:prstGeom>
          </p:spPr>
        </p:pic>
        <p:grpSp>
          <p:nvGrpSpPr>
            <p:cNvPr id="1009" name="그룹 1009"/>
            <p:cNvGrpSpPr/>
            <p:nvPr/>
          </p:nvGrpSpPr>
          <p:grpSpPr>
            <a:xfrm>
              <a:off x="4009459" y="4015734"/>
              <a:ext cx="674079" cy="697087"/>
              <a:chOff x="4009459" y="4015734"/>
              <a:chExt cx="674079" cy="697087"/>
            </a:xfrm>
          </p:grpSpPr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009459" y="4015734"/>
                <a:ext cx="674079" cy="697087"/>
              </a:xfrm>
              <a:prstGeom prst="rect">
                <a:avLst/>
              </a:prstGeom>
            </p:spPr>
          </p:pic>
        </p:grpSp>
      </p:grpSp>
      <p:sp>
        <p:nvSpPr>
          <p:cNvPr id="2" name="TextBox 1"/>
          <p:cNvSpPr txBox="1"/>
          <p:nvPr/>
        </p:nvSpPr>
        <p:spPr>
          <a:xfrm>
            <a:off x="33915" y="5046384"/>
            <a:ext cx="35930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dirty="0" smtClean="0"/>
          </a:p>
          <a:p>
            <a:pPr algn="ctr">
              <a:lnSpc>
                <a:spcPct val="120000"/>
              </a:lnSpc>
            </a:pPr>
            <a:r>
              <a:rPr lang="ko-KR" altLang="en-US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강황쌀밥</a:t>
            </a:r>
            <a:endParaRPr lang="en-US" altLang="ko-KR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쇠</a:t>
            </a:r>
            <a:r>
              <a:rPr lang="ko-KR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고기미역국</a:t>
            </a:r>
            <a:endParaRPr lang="en-US" altLang="ko-KR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오리훈제</a:t>
            </a:r>
            <a:r>
              <a:rPr lang="en-US" altLang="ko-KR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&amp;</a:t>
            </a:r>
            <a:r>
              <a:rPr lang="ko-KR" altLang="en-US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부추겉절이</a:t>
            </a:r>
            <a:endParaRPr lang="en-US" altLang="ko-KR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삼색나물</a:t>
            </a:r>
            <a:r>
              <a:rPr lang="en-US" altLang="ko-KR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자율</a:t>
            </a:r>
            <a:r>
              <a:rPr lang="en-US" altLang="ko-KR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pPr algn="ctr">
              <a:lnSpc>
                <a:spcPct val="120000"/>
              </a:lnSpc>
            </a:pPr>
            <a:r>
              <a:rPr lang="ko-KR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배추김치</a:t>
            </a:r>
            <a:endParaRPr lang="en-US" altLang="ko-KR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쑥절편</a:t>
            </a:r>
            <a:endParaRPr lang="en-US" altLang="ko-KR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290295" y="5014807"/>
            <a:ext cx="3080251" cy="709533"/>
            <a:chOff x="716057" y="5396721"/>
            <a:chExt cx="3080251" cy="709533"/>
          </a:xfrm>
        </p:grpSpPr>
        <p:sp>
          <p:nvSpPr>
            <p:cNvPr id="34" name="타원 33"/>
            <p:cNvSpPr/>
            <p:nvPr/>
          </p:nvSpPr>
          <p:spPr>
            <a:xfrm>
              <a:off x="3164578" y="5396721"/>
              <a:ext cx="631730" cy="709532"/>
            </a:xfrm>
            <a:prstGeom prst="ellipse">
              <a:avLst/>
            </a:prstGeom>
            <a:solidFill>
              <a:srgbClr val="FF5757"/>
            </a:solidFill>
            <a:ln>
              <a:solidFill>
                <a:srgbClr val="FF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500" b="1" dirty="0" err="1" smtClean="0">
                  <a:latin typeface="HY나무B" panose="02030600000101010101" pitchFamily="18" charset="-127"/>
                  <a:ea typeface="HY나무B" panose="02030600000101010101" pitchFamily="18" charset="-127"/>
                </a:rPr>
                <a:t>뉴</a:t>
              </a:r>
              <a:endParaRPr lang="ko-KR" altLang="en-US" sz="3500" b="1" dirty="0">
                <a:latin typeface="HY나무B" panose="02030600000101010101" pitchFamily="18" charset="-127"/>
                <a:ea typeface="HY나무B" panose="02030600000101010101" pitchFamily="18" charset="-127"/>
              </a:endParaRPr>
            </a:p>
          </p:txBody>
        </p:sp>
        <p:grpSp>
          <p:nvGrpSpPr>
            <p:cNvPr id="16" name="그룹 15"/>
            <p:cNvGrpSpPr/>
            <p:nvPr/>
          </p:nvGrpSpPr>
          <p:grpSpPr>
            <a:xfrm>
              <a:off x="716057" y="5420456"/>
              <a:ext cx="2470651" cy="685798"/>
              <a:chOff x="716057" y="5420456"/>
              <a:chExt cx="2470651" cy="685798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1945379" y="5429623"/>
                <a:ext cx="631730" cy="676631"/>
              </a:xfrm>
              <a:prstGeom prst="ellipse">
                <a:avLst/>
              </a:prstGeom>
              <a:solidFill>
                <a:srgbClr val="FF5757"/>
              </a:solidFill>
              <a:ln>
                <a:solidFill>
                  <a:srgbClr val="FF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3500" b="1" dirty="0" smtClean="0">
                    <a:latin typeface="HY나무B" panose="02030600000101010101" pitchFamily="18" charset="-127"/>
                    <a:ea typeface="HY나무B" panose="02030600000101010101" pitchFamily="18" charset="-127"/>
                  </a:rPr>
                  <a:t>의</a:t>
                </a:r>
                <a:endParaRPr lang="ko-KR" altLang="en-US" sz="3500" b="1" dirty="0">
                  <a:latin typeface="HY나무B" panose="02030600000101010101" pitchFamily="18" charset="-127"/>
                  <a:ea typeface="HY나무B" panose="02030600000101010101" pitchFamily="18" charset="-127"/>
                </a:endParaRPr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2554978" y="5429623"/>
                <a:ext cx="631730" cy="676631"/>
              </a:xfrm>
              <a:prstGeom prst="ellipse">
                <a:avLst/>
              </a:prstGeom>
              <a:solidFill>
                <a:srgbClr val="FF5757"/>
              </a:solidFill>
              <a:ln>
                <a:solidFill>
                  <a:srgbClr val="FF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3500" b="1" dirty="0" smtClean="0">
                    <a:latin typeface="HY나무B" panose="02030600000101010101" pitchFamily="18" charset="-127"/>
                    <a:ea typeface="HY나무B" panose="02030600000101010101" pitchFamily="18" charset="-127"/>
                  </a:rPr>
                  <a:t>메</a:t>
                </a:r>
                <a:endParaRPr lang="ko-KR" altLang="en-US" sz="3500" b="1" dirty="0">
                  <a:latin typeface="HY나무B" panose="02030600000101010101" pitchFamily="18" charset="-127"/>
                  <a:ea typeface="HY나무B" panose="02030600000101010101" pitchFamily="18" charset="-127"/>
                </a:endParaRPr>
              </a:p>
            </p:txBody>
          </p:sp>
          <p:sp>
            <p:nvSpPr>
              <p:cNvPr id="36" name="타원 35"/>
              <p:cNvSpPr/>
              <p:nvPr/>
            </p:nvSpPr>
            <p:spPr>
              <a:xfrm>
                <a:off x="1325657" y="5420456"/>
                <a:ext cx="631730" cy="685797"/>
              </a:xfrm>
              <a:prstGeom prst="ellipse">
                <a:avLst/>
              </a:prstGeom>
              <a:solidFill>
                <a:srgbClr val="FF5757"/>
              </a:solidFill>
              <a:ln>
                <a:solidFill>
                  <a:srgbClr val="FF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3500" b="1" dirty="0" smtClean="0">
                    <a:ln w="12700">
                      <a:noFill/>
                      <a:prstDash val="solid"/>
                    </a:ln>
                    <a:solidFill>
                      <a:schemeClr val="bg1"/>
                    </a:solidFill>
                    <a:latin typeface="HY나무B" panose="02030600000101010101" pitchFamily="18" charset="-127"/>
                    <a:ea typeface="HY나무B" panose="02030600000101010101" pitchFamily="18" charset="-127"/>
                  </a:rPr>
                  <a:t>늘</a:t>
                </a:r>
                <a:endParaRPr lang="ko-KR" altLang="en-US" sz="3500" b="1" dirty="0">
                  <a:ln w="12700">
                    <a:noFill/>
                    <a:prstDash val="solid"/>
                  </a:ln>
                  <a:solidFill>
                    <a:schemeClr val="bg1"/>
                  </a:solidFill>
                  <a:latin typeface="HY나무B" panose="02030600000101010101" pitchFamily="18" charset="-127"/>
                  <a:ea typeface="HY나무B" panose="02030600000101010101" pitchFamily="18" charset="-127"/>
                </a:endParaRPr>
              </a:p>
            </p:txBody>
          </p:sp>
          <p:sp>
            <p:nvSpPr>
              <p:cNvPr id="40" name="타원 39"/>
              <p:cNvSpPr/>
              <p:nvPr/>
            </p:nvSpPr>
            <p:spPr>
              <a:xfrm>
                <a:off x="716057" y="5445260"/>
                <a:ext cx="631730" cy="660991"/>
              </a:xfrm>
              <a:prstGeom prst="ellipse">
                <a:avLst/>
              </a:prstGeom>
              <a:solidFill>
                <a:srgbClr val="FF5757"/>
              </a:solidFill>
              <a:ln>
                <a:solidFill>
                  <a:srgbClr val="FF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3500" b="1" dirty="0" smtClean="0">
                    <a:ln w="12700">
                      <a:noFill/>
                      <a:prstDash val="solid"/>
                    </a:ln>
                    <a:solidFill>
                      <a:schemeClr val="bg1"/>
                    </a:solidFill>
                    <a:latin typeface="HY나무B" panose="02030600000101010101" pitchFamily="18" charset="-127"/>
                    <a:ea typeface="HY나무B" panose="02030600000101010101" pitchFamily="18" charset="-127"/>
                  </a:rPr>
                  <a:t>오</a:t>
                </a:r>
                <a:endParaRPr lang="ko-KR" altLang="en-US" sz="3500" b="1" dirty="0">
                  <a:ln w="12700">
                    <a:noFill/>
                    <a:prstDash val="solid"/>
                  </a:ln>
                  <a:solidFill>
                    <a:schemeClr val="bg1"/>
                  </a:solidFill>
                  <a:latin typeface="HY나무B" panose="02030600000101010101" pitchFamily="18" charset="-127"/>
                  <a:ea typeface="HY나무B" panose="02030600000101010101" pitchFamily="18" charset="-127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3762102" y="6963216"/>
            <a:ext cx="5249089" cy="4812381"/>
          </a:xfrm>
          <a:prstGeom prst="roundRect">
            <a:avLst/>
          </a:prstGeom>
          <a:solidFill>
            <a:srgbClr val="FFFFCC"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b="1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♣</a:t>
            </a:r>
            <a:r>
              <a:rPr lang="ko-KR" altLang="en-US" sz="3000" b="1" dirty="0" smtClean="0">
                <a:solidFill>
                  <a:srgbClr val="FF2525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봄기운 품은 </a:t>
            </a:r>
            <a:r>
              <a:rPr lang="ko-KR" altLang="en-US" sz="3000" b="1" dirty="0" err="1" smtClean="0">
                <a:solidFill>
                  <a:srgbClr val="FF2525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쑥절편</a:t>
            </a:r>
            <a:r>
              <a:rPr lang="en-US" altLang="ko-KR" sz="3000" b="1" dirty="0" smtClean="0">
                <a:solidFill>
                  <a:srgbClr val="FF2525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b="1" dirty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♣</a:t>
            </a:r>
            <a:endParaRPr lang="en-US" altLang="ko-KR" b="1" dirty="0" smtClean="0">
              <a:solidFill>
                <a:srgbClr val="FF2525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endParaRPr lang="en-US" altLang="ko-KR" sz="500" b="1" dirty="0">
              <a:solidFill>
                <a:srgbClr val="FF2525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endParaRPr lang="en-US" altLang="ko-KR" sz="500" b="1" dirty="0" smtClean="0">
              <a:solidFill>
                <a:srgbClr val="FF2525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봄을 알리는 </a:t>
            </a:r>
            <a:r>
              <a:rPr lang="ko-KR" altLang="en-US" sz="2350" b="1" spc="300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쑥</a:t>
            </a: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은 </a:t>
            </a:r>
            <a:endParaRPr lang="en-US" altLang="ko-KR" sz="2350" spc="3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이른 봄에 나오는 </a:t>
            </a:r>
            <a:r>
              <a:rPr lang="ko-KR" altLang="en-US" sz="2350" b="1" spc="30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어린순</a:t>
            </a:r>
            <a:r>
              <a:rPr lang="ko-KR" altLang="en-US" sz="2350" spc="30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이에요</a:t>
            </a:r>
            <a:r>
              <a:rPr lang="en-US" altLang="ko-KR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</a:p>
          <a:p>
            <a:pPr algn="ctr">
              <a:lnSpc>
                <a:spcPct val="110000"/>
              </a:lnSpc>
            </a:pP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쑥은 </a:t>
            </a:r>
            <a:r>
              <a:rPr lang="ko-KR" altLang="en-US" sz="2350" b="1" spc="300" dirty="0" smtClean="0">
                <a:solidFill>
                  <a:srgbClr val="7030A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무기질</a:t>
            </a: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과 </a:t>
            </a:r>
            <a:r>
              <a:rPr lang="ko-KR" altLang="en-US" sz="2350" b="1" spc="300" dirty="0" smtClean="0">
                <a:solidFill>
                  <a:srgbClr val="FF99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비타민</a:t>
            </a: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 많아 </a:t>
            </a:r>
            <a:r>
              <a:rPr lang="ko-KR" altLang="en-US" sz="235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면역력</a:t>
            </a:r>
            <a:r>
              <a:rPr lang="ko-KR" altLang="en-US" sz="2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 높여주고 </a:t>
            </a:r>
            <a:r>
              <a:rPr lang="ko-KR" altLang="en-US" sz="235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피를 맑게 </a:t>
            </a:r>
            <a:r>
              <a:rPr lang="ko-KR" altLang="en-US" sz="2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해줘요</a:t>
            </a:r>
            <a:r>
              <a:rPr lang="en-US" altLang="ko-KR" sz="2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algn="ctr">
              <a:lnSpc>
                <a:spcPct val="110000"/>
              </a:lnSpc>
            </a:pPr>
            <a:endParaRPr lang="en-US" altLang="ko-KR" sz="2350" spc="3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en-US" altLang="ko-KR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350" b="1" spc="300" dirty="0" smtClean="0">
                <a:solidFill>
                  <a:srgbClr val="FF5757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단군신화</a:t>
            </a: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에서 </a:t>
            </a:r>
            <a:r>
              <a:rPr lang="ko-KR" altLang="en-US" sz="2350" b="1" spc="300" dirty="0" smtClean="0">
                <a:solidFill>
                  <a:srgbClr val="996633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곰</a:t>
            </a: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 </a:t>
            </a:r>
            <a:r>
              <a:rPr lang="ko-KR" altLang="en-US" sz="2350" b="1" spc="300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쑥 </a:t>
            </a:r>
            <a:r>
              <a:rPr lang="en-US" altLang="ko-KR" sz="2350" b="1" spc="300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2350" b="1" spc="300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다발</a:t>
            </a: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과</a:t>
            </a:r>
            <a:endParaRPr lang="en-US" altLang="ko-KR" sz="2350" spc="3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350" b="1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마늘 </a:t>
            </a:r>
            <a:r>
              <a:rPr lang="en-US" altLang="ko-KR" sz="2350" b="1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</a:t>
            </a:r>
            <a:r>
              <a:rPr lang="ko-KR" altLang="en-US" sz="2350" b="1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개</a:t>
            </a:r>
            <a:r>
              <a:rPr lang="ko-KR" altLang="en-US" sz="2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먹고 사람이 되었다는 </a:t>
            </a:r>
            <a:endParaRPr lang="en-US" altLang="ko-KR" sz="235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설화가 있을 만큼 </a:t>
            </a:r>
            <a:endParaRPr lang="en-US" altLang="ko-KR" sz="2350" spc="3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350" b="1" spc="300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유익한 식품</a:t>
            </a:r>
            <a:r>
              <a:rPr lang="ko-KR" altLang="en-US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입니다</a:t>
            </a:r>
            <a:r>
              <a:rPr lang="en-US" altLang="ko-KR" sz="235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762102" y="4732132"/>
            <a:ext cx="5245447" cy="2009061"/>
          </a:xfrm>
          <a:prstGeom prst="roundRect">
            <a:avLst/>
          </a:prstGeom>
          <a:solidFill>
            <a:srgbClr val="E1FFE1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2021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학년도</a:t>
            </a:r>
            <a:endParaRPr lang="en-US" altLang="ko-KR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2800" b="1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새 학년</a:t>
            </a:r>
            <a:r>
              <a:rPr lang="en-US" altLang="ko-KR" sz="2800" b="1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800" b="1" dirty="0" smtClean="0">
                <a:solidFill>
                  <a:srgbClr val="00B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새 출발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</a:t>
            </a:r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위한 </a:t>
            </a:r>
            <a:r>
              <a:rPr lang="ko-KR" altLang="en-US" sz="2800" b="1" dirty="0" smtClean="0">
                <a:solidFill>
                  <a:srgbClr val="FF5757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축하밥상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은 소화가 잘되고 건강한 메뉴로 구성했어요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^^</a:t>
            </a:r>
          </a:p>
        </p:txBody>
      </p:sp>
      <p:grpSp>
        <p:nvGrpSpPr>
          <p:cNvPr id="1007" name="그룹 1007"/>
          <p:cNvGrpSpPr/>
          <p:nvPr/>
        </p:nvGrpSpPr>
        <p:grpSpPr>
          <a:xfrm>
            <a:off x="140916" y="10564328"/>
            <a:ext cx="4467414" cy="2028154"/>
            <a:chOff x="250447" y="10499924"/>
            <a:chExt cx="6036532" cy="2483498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0447" y="10499924"/>
              <a:ext cx="6036532" cy="248349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881767" y="10083578"/>
            <a:ext cx="3310114" cy="2203672"/>
            <a:chOff x="6626666" y="9117323"/>
            <a:chExt cx="2590618" cy="274569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26666" y="9117323"/>
              <a:ext cx="2590618" cy="2745690"/>
            </a:xfrm>
            <a:prstGeom prst="rect">
              <a:avLst/>
            </a:prstGeom>
          </p:spPr>
        </p:pic>
      </p:grpSp>
      <p:sp>
        <p:nvSpPr>
          <p:cNvPr id="31" name="TextBox 30"/>
          <p:cNvSpPr txBox="1"/>
          <p:nvPr/>
        </p:nvSpPr>
        <p:spPr>
          <a:xfrm>
            <a:off x="5316935" y="12731026"/>
            <a:ext cx="38623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b="1" dirty="0" smtClean="0"/>
              <a:t>출처</a:t>
            </a:r>
            <a:r>
              <a:rPr lang="en-US" altLang="ko-KR" sz="1500" b="1" dirty="0" smtClean="0"/>
              <a:t>: </a:t>
            </a:r>
            <a:r>
              <a:rPr lang="ko-KR" altLang="en-US" sz="1500" b="1" dirty="0" err="1" smtClean="0"/>
              <a:t>미리캔버스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영양사도우미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위키백과</a:t>
            </a:r>
            <a:endParaRPr lang="ko-KR" altLang="en-US" sz="15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80</Words>
  <Application>Microsoft Office PowerPoint</Application>
  <PresentationFormat>사용자 지정</PresentationFormat>
  <Paragraphs>28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?? ??</vt:lpstr>
      <vt:lpstr>HY나무B</vt:lpstr>
      <vt:lpstr>휴먼모음T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20</cp:revision>
  <cp:lastPrinted>2021-01-25T04:25:14Z</cp:lastPrinted>
  <dcterms:created xsi:type="dcterms:W3CDTF">2021-01-24T13:48:54Z</dcterms:created>
  <dcterms:modified xsi:type="dcterms:W3CDTF">2021-01-31T12:40:42Z</dcterms:modified>
</cp:coreProperties>
</file>