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3"/>
  </p:notesMasterIdLst>
  <p:sldIdLst>
    <p:sldId id="604" r:id="rId2"/>
    <p:sldId id="701" r:id="rId3"/>
    <p:sldId id="624" r:id="rId4"/>
    <p:sldId id="805" r:id="rId5"/>
    <p:sldId id="1026" r:id="rId6"/>
    <p:sldId id="1027" r:id="rId7"/>
    <p:sldId id="1169" r:id="rId8"/>
    <p:sldId id="1170" r:id="rId9"/>
    <p:sldId id="1171" r:id="rId10"/>
    <p:sldId id="1172" r:id="rId11"/>
    <p:sldId id="1173" r:id="rId12"/>
    <p:sldId id="1031" r:id="rId13"/>
    <p:sldId id="1032" r:id="rId14"/>
    <p:sldId id="1033" r:id="rId15"/>
    <p:sldId id="1035" r:id="rId16"/>
    <p:sldId id="1036" r:id="rId17"/>
    <p:sldId id="1037" r:id="rId18"/>
    <p:sldId id="1034" r:id="rId19"/>
    <p:sldId id="1180" r:id="rId20"/>
    <p:sldId id="1132" r:id="rId21"/>
    <p:sldId id="1182" r:id="rId22"/>
    <p:sldId id="1140" r:id="rId23"/>
    <p:sldId id="1230" r:id="rId24"/>
    <p:sldId id="1133" r:id="rId25"/>
    <p:sldId id="1174" r:id="rId26"/>
    <p:sldId id="1175" r:id="rId27"/>
    <p:sldId id="1176" r:id="rId28"/>
    <p:sldId id="1168" r:id="rId29"/>
    <p:sldId id="1041" r:id="rId30"/>
    <p:sldId id="1177" r:id="rId31"/>
    <p:sldId id="1178" r:id="rId32"/>
    <p:sldId id="1231" r:id="rId33"/>
    <p:sldId id="1232" r:id="rId34"/>
    <p:sldId id="1233" r:id="rId35"/>
    <p:sldId id="1234" r:id="rId36"/>
    <p:sldId id="1235" r:id="rId37"/>
    <p:sldId id="1236" r:id="rId38"/>
    <p:sldId id="1181" r:id="rId39"/>
    <p:sldId id="1225" r:id="rId40"/>
    <p:sldId id="1179" r:id="rId41"/>
    <p:sldId id="1190" r:id="rId42"/>
    <p:sldId id="1192" r:id="rId43"/>
    <p:sldId id="1193" r:id="rId44"/>
    <p:sldId id="1194" r:id="rId45"/>
    <p:sldId id="1195" r:id="rId46"/>
    <p:sldId id="1196" r:id="rId47"/>
    <p:sldId id="1197" r:id="rId48"/>
    <p:sldId id="1198" r:id="rId49"/>
    <p:sldId id="1199" r:id="rId50"/>
    <p:sldId id="1201" r:id="rId51"/>
    <p:sldId id="1203" r:id="rId52"/>
    <p:sldId id="1204" r:id="rId53"/>
    <p:sldId id="1223" r:id="rId54"/>
    <p:sldId id="1221" r:id="rId55"/>
    <p:sldId id="1202" r:id="rId56"/>
    <p:sldId id="1206" r:id="rId57"/>
    <p:sldId id="1207" r:id="rId58"/>
    <p:sldId id="1214" r:id="rId59"/>
    <p:sldId id="1217" r:id="rId60"/>
    <p:sldId id="1218" r:id="rId61"/>
    <p:sldId id="1219" r:id="rId62"/>
    <p:sldId id="1224" r:id="rId63"/>
    <p:sldId id="1220" r:id="rId64"/>
    <p:sldId id="1205" r:id="rId65"/>
    <p:sldId id="1209" r:id="rId66"/>
    <p:sldId id="1210" r:id="rId67"/>
    <p:sldId id="1212" r:id="rId68"/>
    <p:sldId id="1213" r:id="rId69"/>
    <p:sldId id="780" r:id="rId70"/>
    <p:sldId id="927" r:id="rId71"/>
    <p:sldId id="350" r:id="rId72"/>
  </p:sldIdLst>
  <p:sldSz cx="10801350" cy="7200900"/>
  <p:notesSz cx="6858000" cy="9926638"/>
  <p:defaultTextStyle>
    <a:defPPr>
      <a:defRPr lang="ko-KR"/>
    </a:defPPr>
    <a:lvl1pPr marL="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435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2870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4305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5740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7175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8610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0045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14800" algn="l" defTabSz="102870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19">
          <p15:clr>
            <a:srgbClr val="A4A3A4"/>
          </p15:clr>
        </p15:guide>
        <p15:guide id="2" pos="2880">
          <p15:clr>
            <a:srgbClr val="A4A3A4"/>
          </p15:clr>
        </p15:guide>
        <p15:guide id="3" pos="246">
          <p15:clr>
            <a:srgbClr val="A4A3A4"/>
          </p15:clr>
        </p15:guide>
        <p15:guide id="4" orient="horz" pos="4535">
          <p15:clr>
            <a:srgbClr val="A4A3A4"/>
          </p15:clr>
        </p15:guide>
        <p15:guide id="5" pos="3402">
          <p15:clr>
            <a:srgbClr val="A4A3A4"/>
          </p15:clr>
        </p15:guide>
        <p15:guide id="6" pos="29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0000FF"/>
    <a:srgbClr val="800080"/>
    <a:srgbClr val="FF00FF"/>
    <a:srgbClr val="0066FF"/>
    <a:srgbClr val="0099FF"/>
    <a:srgbClr val="E7FFFF"/>
    <a:srgbClr val="7D0A90"/>
    <a:srgbClr val="CD5DB5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57" autoAdjust="0"/>
    <p:restoredTop sz="92974" autoAdjust="0"/>
  </p:normalViewPr>
  <p:slideViewPr>
    <p:cSldViewPr showGuides="1">
      <p:cViewPr varScale="1">
        <p:scale>
          <a:sx n="103" d="100"/>
          <a:sy n="103" d="100"/>
        </p:scale>
        <p:origin x="1590" y="108"/>
      </p:cViewPr>
      <p:guideLst>
        <p:guide orient="horz" pos="4319"/>
        <p:guide pos="2880"/>
        <p:guide pos="246"/>
        <p:guide orient="horz" pos="4535"/>
        <p:guide pos="3402"/>
        <p:guide pos="29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6332"/>
          </a:xfrm>
          <a:prstGeom prst="rect">
            <a:avLst/>
          </a:prstGeom>
        </p:spPr>
        <p:txBody>
          <a:bodyPr vert="horz" lIns="92062" tIns="46031" rIns="92062" bIns="4603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5" y="0"/>
            <a:ext cx="2971800" cy="496332"/>
          </a:xfrm>
          <a:prstGeom prst="rect">
            <a:avLst/>
          </a:prstGeom>
        </p:spPr>
        <p:txBody>
          <a:bodyPr vert="horz" lIns="92062" tIns="46031" rIns="92062" bIns="46031" rtlCol="0"/>
          <a:lstStyle>
            <a:lvl1pPr algn="r">
              <a:defRPr sz="1200"/>
            </a:lvl1pPr>
          </a:lstStyle>
          <a:p>
            <a:fld id="{E0DD3DED-9298-49E4-8355-067965BB94C6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36588" y="744538"/>
            <a:ext cx="5584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62" tIns="46031" rIns="92062" bIns="4603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1" y="4715153"/>
            <a:ext cx="5486400" cy="4466987"/>
          </a:xfrm>
          <a:prstGeom prst="rect">
            <a:avLst/>
          </a:prstGeom>
        </p:spPr>
        <p:txBody>
          <a:bodyPr vert="horz" lIns="92062" tIns="46031" rIns="92062" bIns="46031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971800" cy="496332"/>
          </a:xfrm>
          <a:prstGeom prst="rect">
            <a:avLst/>
          </a:prstGeom>
        </p:spPr>
        <p:txBody>
          <a:bodyPr vert="horz" lIns="92062" tIns="46031" rIns="92062" bIns="4603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5" y="9428583"/>
            <a:ext cx="2971800" cy="496332"/>
          </a:xfrm>
          <a:prstGeom prst="rect">
            <a:avLst/>
          </a:prstGeom>
        </p:spPr>
        <p:txBody>
          <a:bodyPr vert="horz" lIns="92062" tIns="46031" rIns="92062" bIns="46031" rtlCol="0" anchor="b"/>
          <a:lstStyle>
            <a:lvl1pPr algn="r">
              <a:defRPr sz="1200"/>
            </a:lvl1pPr>
          </a:lstStyle>
          <a:p>
            <a:fld id="{6E2646A3-2DD1-44E8-AF45-E866722D644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570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1435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2870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4305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5740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57175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08610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0045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14800" algn="l" defTabSz="1028700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8331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1415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4122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44562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52943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4899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56359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83142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62182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72126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87267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87267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55479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70309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586451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023648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554792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195772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475046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1945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141515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141515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141515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141515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141515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141515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281204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38175" y="741363"/>
            <a:ext cx="5584825" cy="3722687"/>
          </a:xfrm>
          <a:ln/>
        </p:spPr>
      </p:sp>
      <p:sp>
        <p:nvSpPr>
          <p:cNvPr id="27033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43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44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46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49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38175" y="741363"/>
            <a:ext cx="5584825" cy="3722687"/>
          </a:xfrm>
          <a:ln/>
        </p:spPr>
      </p:sp>
      <p:sp>
        <p:nvSpPr>
          <p:cNvPr id="27033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53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54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38175" y="741363"/>
            <a:ext cx="5584825" cy="3722687"/>
          </a:xfrm>
          <a:ln/>
        </p:spPr>
      </p:sp>
      <p:sp>
        <p:nvSpPr>
          <p:cNvPr id="27033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56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57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58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59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60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61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62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63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38175" y="741363"/>
            <a:ext cx="5584825" cy="3722687"/>
          </a:xfrm>
          <a:ln/>
        </p:spPr>
      </p:sp>
      <p:sp>
        <p:nvSpPr>
          <p:cNvPr id="27033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65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66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67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0287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646A3-2DD1-44E8-AF45-E866722D644E}" type="slidenum">
              <a:rPr lang="ko-KR" altLang="en-US" smtClean="0"/>
              <a:pPr/>
              <a:t>68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2491494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38175" y="741363"/>
            <a:ext cx="5584825" cy="3722687"/>
          </a:xfrm>
          <a:ln/>
        </p:spPr>
      </p:sp>
      <p:sp>
        <p:nvSpPr>
          <p:cNvPr id="27033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10101" y="2236947"/>
            <a:ext cx="9181148" cy="154352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20203" y="4080510"/>
            <a:ext cx="7560945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4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43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71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86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004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14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1304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7511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53232" y="4627245"/>
            <a:ext cx="9181148" cy="1430179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53232" y="3052049"/>
            <a:ext cx="9181148" cy="157519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435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287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430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57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717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861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004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14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1059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40068" y="1680211"/>
            <a:ext cx="4770596" cy="4752261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90686" y="1680211"/>
            <a:ext cx="4770596" cy="4752261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87454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0068" y="1611869"/>
            <a:ext cx="4772472" cy="67175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4350" indent="0">
              <a:buNone/>
              <a:defRPr sz="2300" b="1"/>
            </a:lvl2pPr>
            <a:lvl3pPr marL="1028700" indent="0">
              <a:buNone/>
              <a:defRPr sz="2000" b="1"/>
            </a:lvl3pPr>
            <a:lvl4pPr marL="1543050" indent="0">
              <a:buNone/>
              <a:defRPr sz="1800" b="1"/>
            </a:lvl4pPr>
            <a:lvl5pPr marL="2057400" indent="0">
              <a:buNone/>
              <a:defRPr sz="1800" b="1"/>
            </a:lvl5pPr>
            <a:lvl6pPr marL="2571750" indent="0">
              <a:buNone/>
              <a:defRPr sz="1800" b="1"/>
            </a:lvl6pPr>
            <a:lvl7pPr marL="3086100" indent="0">
              <a:buNone/>
              <a:defRPr sz="1800" b="1"/>
            </a:lvl7pPr>
            <a:lvl8pPr marL="3600450" indent="0">
              <a:buNone/>
              <a:defRPr sz="1800" b="1"/>
            </a:lvl8pPr>
            <a:lvl9pPr marL="4114800" indent="0">
              <a:buNone/>
              <a:defRPr sz="18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0068" y="2283619"/>
            <a:ext cx="4772472" cy="414885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486936" y="1611869"/>
            <a:ext cx="4774347" cy="67175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4350" indent="0">
              <a:buNone/>
              <a:defRPr sz="2300" b="1"/>
            </a:lvl2pPr>
            <a:lvl3pPr marL="1028700" indent="0">
              <a:buNone/>
              <a:defRPr sz="2000" b="1"/>
            </a:lvl3pPr>
            <a:lvl4pPr marL="1543050" indent="0">
              <a:buNone/>
              <a:defRPr sz="1800" b="1"/>
            </a:lvl4pPr>
            <a:lvl5pPr marL="2057400" indent="0">
              <a:buNone/>
              <a:defRPr sz="1800" b="1"/>
            </a:lvl5pPr>
            <a:lvl6pPr marL="2571750" indent="0">
              <a:buNone/>
              <a:defRPr sz="1800" b="1"/>
            </a:lvl6pPr>
            <a:lvl7pPr marL="3086100" indent="0">
              <a:buNone/>
              <a:defRPr sz="1800" b="1"/>
            </a:lvl7pPr>
            <a:lvl8pPr marL="3600450" indent="0">
              <a:buNone/>
              <a:defRPr sz="1800" b="1"/>
            </a:lvl8pPr>
            <a:lvl9pPr marL="4114800" indent="0">
              <a:buNone/>
              <a:defRPr sz="18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486936" y="2283619"/>
            <a:ext cx="4774347" cy="414885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9057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2981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767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0068" y="286702"/>
            <a:ext cx="3553570" cy="1220153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223028" y="286703"/>
            <a:ext cx="6038255" cy="6145769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40068" y="1506856"/>
            <a:ext cx="3553570" cy="4925616"/>
          </a:xfrm>
        </p:spPr>
        <p:txBody>
          <a:bodyPr/>
          <a:lstStyle>
            <a:lvl1pPr marL="0" indent="0">
              <a:buNone/>
              <a:defRPr sz="1600"/>
            </a:lvl1pPr>
            <a:lvl2pPr marL="514350" indent="0">
              <a:buNone/>
              <a:defRPr sz="1400"/>
            </a:lvl2pPr>
            <a:lvl3pPr marL="1028700" indent="0">
              <a:buNone/>
              <a:defRPr sz="1100"/>
            </a:lvl3pPr>
            <a:lvl4pPr marL="1543050" indent="0">
              <a:buNone/>
              <a:defRPr sz="1000"/>
            </a:lvl4pPr>
            <a:lvl5pPr marL="2057400" indent="0">
              <a:buNone/>
              <a:defRPr sz="1000"/>
            </a:lvl5pPr>
            <a:lvl6pPr marL="2571750" indent="0">
              <a:buNone/>
              <a:defRPr sz="1000"/>
            </a:lvl6pPr>
            <a:lvl7pPr marL="3086100" indent="0">
              <a:buNone/>
              <a:defRPr sz="1000"/>
            </a:lvl7pPr>
            <a:lvl8pPr marL="3600450" indent="0">
              <a:buNone/>
              <a:defRPr sz="1000"/>
            </a:lvl8pPr>
            <a:lvl9pPr marL="41148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282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17140" y="5040630"/>
            <a:ext cx="6480810" cy="59507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117140" y="643414"/>
            <a:ext cx="6480810" cy="4320540"/>
          </a:xfrm>
        </p:spPr>
        <p:txBody>
          <a:bodyPr/>
          <a:lstStyle>
            <a:lvl1pPr marL="0" indent="0">
              <a:buNone/>
              <a:defRPr sz="3600"/>
            </a:lvl1pPr>
            <a:lvl2pPr marL="514350" indent="0">
              <a:buNone/>
              <a:defRPr sz="3200"/>
            </a:lvl2pPr>
            <a:lvl3pPr marL="1028700" indent="0">
              <a:buNone/>
              <a:defRPr sz="2700"/>
            </a:lvl3pPr>
            <a:lvl4pPr marL="1543050" indent="0">
              <a:buNone/>
              <a:defRPr sz="2300"/>
            </a:lvl4pPr>
            <a:lvl5pPr marL="2057400" indent="0">
              <a:buNone/>
              <a:defRPr sz="2300"/>
            </a:lvl5pPr>
            <a:lvl6pPr marL="2571750" indent="0">
              <a:buNone/>
              <a:defRPr sz="2300"/>
            </a:lvl6pPr>
            <a:lvl7pPr marL="3086100" indent="0">
              <a:buNone/>
              <a:defRPr sz="2300"/>
            </a:lvl7pPr>
            <a:lvl8pPr marL="3600450" indent="0">
              <a:buNone/>
              <a:defRPr sz="2300"/>
            </a:lvl8pPr>
            <a:lvl9pPr marL="4114800" indent="0">
              <a:buNone/>
              <a:defRPr sz="23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117140" y="5635705"/>
            <a:ext cx="6480810" cy="845105"/>
          </a:xfrm>
        </p:spPr>
        <p:txBody>
          <a:bodyPr/>
          <a:lstStyle>
            <a:lvl1pPr marL="0" indent="0">
              <a:buNone/>
              <a:defRPr sz="1600"/>
            </a:lvl1pPr>
            <a:lvl2pPr marL="514350" indent="0">
              <a:buNone/>
              <a:defRPr sz="1400"/>
            </a:lvl2pPr>
            <a:lvl3pPr marL="1028700" indent="0">
              <a:buNone/>
              <a:defRPr sz="1100"/>
            </a:lvl3pPr>
            <a:lvl4pPr marL="1543050" indent="0">
              <a:buNone/>
              <a:defRPr sz="1000"/>
            </a:lvl4pPr>
            <a:lvl5pPr marL="2057400" indent="0">
              <a:buNone/>
              <a:defRPr sz="1000"/>
            </a:lvl5pPr>
            <a:lvl6pPr marL="2571750" indent="0">
              <a:buNone/>
              <a:defRPr sz="1000"/>
            </a:lvl6pPr>
            <a:lvl7pPr marL="3086100" indent="0">
              <a:buNone/>
              <a:defRPr sz="1000"/>
            </a:lvl7pPr>
            <a:lvl8pPr marL="3600450" indent="0">
              <a:buNone/>
              <a:defRPr sz="1000"/>
            </a:lvl8pPr>
            <a:lvl9pPr marL="41148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835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0923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830979" y="288371"/>
            <a:ext cx="2430304" cy="6144101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40067" y="288371"/>
            <a:ext cx="7110889" cy="6144101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6812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40068" y="288370"/>
            <a:ext cx="9721215" cy="1200150"/>
          </a:xfrm>
          <a:prstGeom prst="rect">
            <a:avLst/>
          </a:prstGeom>
        </p:spPr>
        <p:txBody>
          <a:bodyPr vert="horz" lIns="102870" tIns="51435" rIns="102870" bIns="51435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0068" y="1680211"/>
            <a:ext cx="9721215" cy="4752261"/>
          </a:xfrm>
          <a:prstGeom prst="rect">
            <a:avLst/>
          </a:prstGeom>
        </p:spPr>
        <p:txBody>
          <a:bodyPr vert="horz" lIns="102870" tIns="51435" rIns="102870" bIns="51435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40068" y="6674168"/>
            <a:ext cx="2520315" cy="383381"/>
          </a:xfrm>
          <a:prstGeom prst="rect">
            <a:avLst/>
          </a:prstGeom>
        </p:spPr>
        <p:txBody>
          <a:bodyPr vert="horz" lIns="102870" tIns="51435" rIns="102870" bIns="51435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5D311-0BA0-45A1-BC37-6C5E49B94D27}" type="datetimeFigureOut">
              <a:rPr lang="ko-KR" altLang="en-US" smtClean="0"/>
              <a:pPr/>
              <a:t>2021-08-17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90461" y="6674168"/>
            <a:ext cx="3420428" cy="383381"/>
          </a:xfrm>
          <a:prstGeom prst="rect">
            <a:avLst/>
          </a:prstGeom>
        </p:spPr>
        <p:txBody>
          <a:bodyPr vert="horz" lIns="102870" tIns="51435" rIns="102870" bIns="51435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740968" y="6674168"/>
            <a:ext cx="2520315" cy="383381"/>
          </a:xfrm>
          <a:prstGeom prst="rect">
            <a:avLst/>
          </a:prstGeom>
        </p:spPr>
        <p:txBody>
          <a:bodyPr vert="horz" lIns="102870" tIns="51435" rIns="102870" bIns="51435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F1B84-C14F-46F0-8DE7-7141346E3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1291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28700" rtl="0" eaLnBrk="1" latinLnBrk="1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5763" indent="-385763" algn="l" defTabSz="1028700" rtl="0" eaLnBrk="1" latinLnBrk="1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35819" indent="-321469" algn="l" defTabSz="1028700" rtl="0" eaLnBrk="1" latinLnBrk="1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28587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00225" indent="-257175" algn="l" defTabSz="1028700" rtl="0" eaLnBrk="1" latinLnBrk="1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14575" indent="-257175" algn="l" defTabSz="1028700" rtl="0" eaLnBrk="1" latinLnBrk="1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2892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4327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5762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37197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7175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8610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14800" algn="l" defTabSz="1028700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5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5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5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5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5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5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5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5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5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5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5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5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5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5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5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hyperlink" Target="mailto:ckw8902@naver.com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타원 5"/>
          <p:cNvSpPr/>
          <p:nvPr/>
        </p:nvSpPr>
        <p:spPr>
          <a:xfrm>
            <a:off x="1896829" y="2331728"/>
            <a:ext cx="1454082" cy="1015099"/>
          </a:xfrm>
          <a:prstGeom prst="ellipse">
            <a:avLst/>
          </a:prstGeom>
          <a:gradFill>
            <a:gsLst>
              <a:gs pos="0">
                <a:schemeClr val="bg1">
                  <a:alpha val="63000"/>
                </a:schemeClr>
              </a:gs>
              <a:gs pos="69000">
                <a:schemeClr val="bg1">
                  <a:alpha val="0"/>
                </a:schemeClr>
              </a:gs>
              <a:gs pos="100000">
                <a:srgbClr val="005A9E">
                  <a:alpha val="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2870" tIns="51435" rIns="102870" bIns="51435" rtlCol="0" anchor="ctr"/>
          <a:lstStyle/>
          <a:p>
            <a:pPr algn="ctr"/>
            <a:endParaRPr lang="ko-KR" altLang="en-US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35141" y="5454794"/>
            <a:ext cx="5680237" cy="457818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pPr algn="r"/>
            <a:r>
              <a:rPr lang="ko-KR" altLang="en-US" sz="2300" b="1" dirty="0">
                <a:solidFill>
                  <a:schemeClr val="accent1">
                    <a:lumMod val="75000"/>
                  </a:schemeClr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지방행정의 달인 최기웅</a:t>
            </a:r>
            <a:endParaRPr lang="ko-KR" altLang="en-US" sz="2300" dirty="0">
              <a:solidFill>
                <a:schemeClr val="accent1">
                  <a:lumMod val="75000"/>
                </a:schemeClr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10" name="순서도: 대체 처리 9"/>
          <p:cNvSpPr/>
          <p:nvPr/>
        </p:nvSpPr>
        <p:spPr>
          <a:xfrm>
            <a:off x="1296219" y="2541932"/>
            <a:ext cx="8136904" cy="1285342"/>
          </a:xfrm>
          <a:prstGeom prst="flowChartAlternateProcess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ko-KR" altLang="en-US" sz="5000" b="1" dirty="0" smtClean="0">
                <a:solidFill>
                  <a:schemeClr val="bg1"/>
                </a:solidFill>
              </a:rPr>
              <a:t>건설공사 </a:t>
            </a:r>
            <a:r>
              <a:rPr lang="ko-KR" altLang="en-US" sz="5000" b="1" dirty="0" err="1" smtClean="0">
                <a:solidFill>
                  <a:schemeClr val="bg1"/>
                </a:solidFill>
              </a:rPr>
              <a:t>업역개편</a:t>
            </a:r>
            <a:r>
              <a:rPr lang="ko-KR" altLang="en-US" sz="5000" b="1" dirty="0" smtClean="0">
                <a:solidFill>
                  <a:schemeClr val="bg1"/>
                </a:solidFill>
              </a:rPr>
              <a:t> 설명 </a:t>
            </a:r>
            <a:endParaRPr lang="ko-KR" altLang="en-US" sz="50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35140" y="5912612"/>
            <a:ext cx="5680237" cy="457818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pPr algn="r"/>
            <a:r>
              <a:rPr lang="ko-KR" altLang="en-US" sz="2300" b="1" dirty="0">
                <a:solidFill>
                  <a:schemeClr val="accent6">
                    <a:lumMod val="75000"/>
                  </a:schemeClr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예산회계실무카페 </a:t>
            </a:r>
            <a:r>
              <a:rPr lang="ko-KR" altLang="en-US" sz="2300" b="1" dirty="0" err="1">
                <a:solidFill>
                  <a:schemeClr val="accent6">
                    <a:lumMod val="75000"/>
                  </a:schemeClr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홈지기</a:t>
            </a:r>
            <a:endParaRPr lang="ko-KR" altLang="en-US" sz="2300" dirty="0">
              <a:solidFill>
                <a:schemeClr val="accent6">
                  <a:lumMod val="75000"/>
                </a:schemeClr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96619" y="360090"/>
            <a:ext cx="5680237" cy="411651"/>
          </a:xfrm>
          <a:prstGeom prst="rect">
            <a:avLst/>
          </a:prstGeom>
          <a:noFill/>
        </p:spPr>
        <p:txBody>
          <a:bodyPr wrap="square" lIns="102870" tIns="51435" rIns="102870" bIns="51435" rtlCol="0">
            <a:spAutoFit/>
          </a:bodyPr>
          <a:lstStyle/>
          <a:p>
            <a:pPr algn="r"/>
            <a:r>
              <a:rPr lang="en-US" altLang="ko-KR" dirty="0" smtClean="0">
                <a:latin typeface="+mj-ea"/>
                <a:ea typeface="+mj-ea"/>
              </a:rPr>
              <a:t>2021.08.17. </a:t>
            </a:r>
            <a:r>
              <a:rPr lang="ko-KR" altLang="en-US" dirty="0" smtClean="0">
                <a:latin typeface="+mj-ea"/>
                <a:ea typeface="+mj-ea"/>
              </a:rPr>
              <a:t>수정</a:t>
            </a:r>
            <a:endParaRPr lang="ko-KR" altLang="en-US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3165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952403" y="1008162"/>
            <a:ext cx="5040560" cy="72008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3600" dirty="0" smtClean="0">
                <a:solidFill>
                  <a:schemeClr val="accent3">
                    <a:lumMod val="50000"/>
                  </a:schemeClr>
                </a:solidFill>
                <a:latin typeface="HY울릉도M" pitchFamily="18" charset="-127"/>
                <a:ea typeface="HY울릉도M" pitchFamily="18" charset="-127"/>
              </a:rPr>
              <a:t>목      차</a:t>
            </a:r>
            <a:endParaRPr lang="ko-KR" altLang="en-US" sz="3600" dirty="0">
              <a:solidFill>
                <a:schemeClr val="accent2">
                  <a:lumMod val="75000"/>
                </a:schemeClr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224211" y="2366436"/>
            <a:ext cx="86409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3600" dirty="0"/>
              <a:t>제</a:t>
            </a:r>
            <a:r>
              <a:rPr lang="en-US" altLang="ko-KR" sz="3600" dirty="0"/>
              <a:t>1</a:t>
            </a:r>
            <a:r>
              <a:rPr lang="ko-KR" altLang="en-US" sz="3600" dirty="0"/>
              <a:t>장 건설산업의 개요</a:t>
            </a:r>
          </a:p>
          <a:p>
            <a:pPr>
              <a:lnSpc>
                <a:spcPct val="150000"/>
              </a:lnSpc>
            </a:pPr>
            <a:r>
              <a:rPr lang="ko-KR" altLang="en-US" sz="3600" dirty="0"/>
              <a:t>제</a:t>
            </a:r>
            <a:r>
              <a:rPr lang="en-US" altLang="ko-KR" sz="3600" dirty="0"/>
              <a:t>2</a:t>
            </a:r>
            <a:r>
              <a:rPr lang="ko-KR" altLang="en-US" sz="3600" dirty="0"/>
              <a:t>장 </a:t>
            </a:r>
            <a:r>
              <a:rPr lang="ko-KR" altLang="en-US" sz="3600" dirty="0" smtClean="0"/>
              <a:t>건설공사 </a:t>
            </a:r>
            <a:r>
              <a:rPr lang="ko-KR" altLang="en-US" sz="3600" dirty="0" err="1" smtClean="0"/>
              <a:t>업역</a:t>
            </a:r>
            <a:r>
              <a:rPr lang="en-US" altLang="ko-KR" sz="3600" dirty="0" smtClean="0"/>
              <a:t>(</a:t>
            </a:r>
            <a:r>
              <a:rPr lang="ko-KR" altLang="en-US" sz="3600" dirty="0" smtClean="0"/>
              <a:t>종</a:t>
            </a:r>
            <a:r>
              <a:rPr lang="en-US" altLang="ko-KR" sz="3600" dirty="0" smtClean="0"/>
              <a:t>)</a:t>
            </a:r>
            <a:r>
              <a:rPr lang="ko-KR" altLang="en-US" sz="3600" dirty="0" smtClean="0"/>
              <a:t>개편</a:t>
            </a:r>
            <a:endParaRPr lang="ko-KR" altLang="en-US" sz="3600" dirty="0"/>
          </a:p>
          <a:p>
            <a:pPr>
              <a:lnSpc>
                <a:spcPct val="150000"/>
              </a:lnSpc>
            </a:pPr>
            <a:r>
              <a:rPr lang="ko-KR" altLang="en-US" sz="3600" dirty="0"/>
              <a:t>제</a:t>
            </a:r>
            <a:r>
              <a:rPr lang="en-US" altLang="ko-KR" sz="3600" dirty="0"/>
              <a:t>3</a:t>
            </a:r>
            <a:r>
              <a:rPr lang="ko-KR" altLang="en-US" sz="3600" dirty="0"/>
              <a:t>장 </a:t>
            </a:r>
            <a:r>
              <a:rPr lang="ko-KR" altLang="en-US" sz="3600" dirty="0" smtClean="0"/>
              <a:t>관련법규</a:t>
            </a:r>
            <a:endParaRPr lang="en-US" altLang="ko-KR" sz="3600" dirty="0" smtClean="0"/>
          </a:p>
          <a:p>
            <a:pPr>
              <a:lnSpc>
                <a:spcPct val="150000"/>
              </a:lnSpc>
            </a:pPr>
            <a:r>
              <a:rPr lang="ko-KR" altLang="en-US" sz="3600" dirty="0" smtClean="0"/>
              <a:t>제</a:t>
            </a:r>
            <a:r>
              <a:rPr lang="en-US" altLang="ko-KR" sz="3600" dirty="0" smtClean="0"/>
              <a:t>4</a:t>
            </a:r>
            <a:r>
              <a:rPr lang="ko-KR" altLang="en-US" sz="3600" dirty="0" smtClean="0"/>
              <a:t>장 주요질의</a:t>
            </a:r>
            <a:endParaRPr lang="en-US" altLang="ko-KR" sz="3600" dirty="0" smtClean="0"/>
          </a:p>
        </p:txBody>
      </p:sp>
    </p:spTree>
    <p:extLst>
      <p:ext uri="{BB962C8B-B14F-4D97-AF65-F5344CB8AC3E}">
        <p14:creationId xmlns:p14="http://schemas.microsoft.com/office/powerpoint/2010/main" val="110118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순서도: 대체 처리 9"/>
          <p:cNvSpPr/>
          <p:nvPr/>
        </p:nvSpPr>
        <p:spPr>
          <a:xfrm>
            <a:off x="2593713" y="2541933"/>
            <a:ext cx="6248725" cy="1285342"/>
          </a:xfrm>
          <a:prstGeom prst="flowChartAlternateProcess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ko-KR" altLang="en-US" sz="3600" b="1" dirty="0">
                <a:solidFill>
                  <a:schemeClr val="tx1"/>
                </a:solidFill>
              </a:rPr>
              <a:t> 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제</a:t>
            </a:r>
            <a:r>
              <a:rPr lang="en-US" altLang="ko-KR" sz="3600" b="1" dirty="0">
                <a:solidFill>
                  <a:schemeClr val="tx1"/>
                </a:solidFill>
              </a:rPr>
              <a:t>1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장 건설산업의 개요</a:t>
            </a:r>
            <a:endParaRPr lang="ko-KR" alt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36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1.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의의 및 특징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163" y="1224186"/>
            <a:ext cx="9289032" cy="5570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156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>
                <a:solidFill>
                  <a:srgbClr val="0000FF"/>
                </a:solidFill>
                <a:latin typeface="맑은 고딕"/>
                <a:ea typeface="맑은 고딕"/>
              </a:rPr>
              <a:t>2</a:t>
            </a: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업종중심의 관련법 체계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23" y="1368202"/>
            <a:ext cx="9842376" cy="5180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467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>
                <a:solidFill>
                  <a:srgbClr val="0000FF"/>
                </a:solidFill>
                <a:latin typeface="맑은 고딕"/>
                <a:ea typeface="맑은 고딕"/>
              </a:rPr>
              <a:t>3</a:t>
            </a: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건설업종 현황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23" y="1169925"/>
            <a:ext cx="9793223" cy="5670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60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4.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용어의 정의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47" y="1296194"/>
            <a:ext cx="9481500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90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5.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건설산업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생산구조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실태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810" y="1872258"/>
            <a:ext cx="9173855" cy="4686954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777810" y="1296194"/>
            <a:ext cx="5400675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2400" b="1" dirty="0" smtClean="0"/>
              <a:t>(1) </a:t>
            </a:r>
            <a:r>
              <a:rPr lang="ko-KR" altLang="en-US" sz="2400" b="1" dirty="0" err="1" smtClean="0"/>
              <a:t>개정이전</a:t>
            </a:r>
            <a:r>
              <a:rPr lang="ko-KR" altLang="en-US" sz="2400" b="1" dirty="0" smtClean="0"/>
              <a:t> </a:t>
            </a:r>
            <a:r>
              <a:rPr lang="ko-KR" altLang="en-US" sz="2400" b="1" dirty="0" err="1"/>
              <a:t>업역규제</a:t>
            </a:r>
            <a:endParaRPr lang="ko-KR" altLang="en-US" sz="2400" b="1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7871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770522" y="720130"/>
            <a:ext cx="5400675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2400" b="1" dirty="0" smtClean="0"/>
              <a:t>(2) </a:t>
            </a:r>
            <a:r>
              <a:rPr lang="ko-KR" altLang="en-US" sz="2400" b="1" dirty="0" err="1" smtClean="0"/>
              <a:t>업종체계</a:t>
            </a:r>
            <a:endParaRPr lang="ko-KR" altLang="en-US" sz="2400" b="1" dirty="0"/>
          </a:p>
          <a:p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458" y="1461488"/>
            <a:ext cx="9202434" cy="5144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299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777810" y="720130"/>
            <a:ext cx="75751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b="1" dirty="0" smtClean="0"/>
              <a:t>(3) </a:t>
            </a:r>
            <a:r>
              <a:rPr lang="ko-KR" altLang="en-US" sz="2400" b="1" dirty="0"/>
              <a:t>등록기준 </a:t>
            </a:r>
            <a:r>
              <a:rPr lang="en-US" altLang="ko-KR" sz="2400" b="1" dirty="0"/>
              <a:t>( </a:t>
            </a:r>
            <a:r>
              <a:rPr lang="ko-KR" altLang="en-US" sz="2400" b="1" dirty="0"/>
              <a:t>자본금 </a:t>
            </a:r>
            <a:r>
              <a:rPr lang="en-US" altLang="ko-KR" sz="2400" b="1" dirty="0"/>
              <a:t>+ </a:t>
            </a:r>
            <a:r>
              <a:rPr lang="ko-KR" altLang="en-US" sz="2400" b="1" dirty="0"/>
              <a:t>기술자 </a:t>
            </a:r>
            <a:r>
              <a:rPr lang="en-US" altLang="ko-KR" sz="2400" b="1" dirty="0"/>
              <a:t>+ </a:t>
            </a:r>
            <a:r>
              <a:rPr lang="ko-KR" altLang="en-US" sz="2400" b="1" dirty="0"/>
              <a:t>시설 및 장비 </a:t>
            </a:r>
            <a:r>
              <a:rPr lang="en-US" altLang="ko-KR" sz="2400" b="1" dirty="0"/>
              <a:t>)</a:t>
            </a:r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810" y="1656234"/>
            <a:ext cx="9078592" cy="4667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01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순서도: 대체 처리 9"/>
          <p:cNvSpPr/>
          <p:nvPr/>
        </p:nvSpPr>
        <p:spPr>
          <a:xfrm>
            <a:off x="2160315" y="2541933"/>
            <a:ext cx="6682123" cy="1285342"/>
          </a:xfrm>
          <a:prstGeom prst="flowChartAlternateProcess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ko-KR" altLang="en-US" sz="3600" b="1" dirty="0">
                <a:solidFill>
                  <a:schemeClr val="tx1"/>
                </a:solidFill>
              </a:rPr>
              <a:t> 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제</a:t>
            </a:r>
            <a:r>
              <a:rPr lang="en-US" altLang="ko-KR" sz="3600" b="1" dirty="0">
                <a:solidFill>
                  <a:schemeClr val="tx1"/>
                </a:solidFill>
              </a:rPr>
              <a:t>2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장 건설공사 </a:t>
            </a:r>
            <a:r>
              <a:rPr lang="ko-KR" altLang="en-US" sz="3600" b="1" dirty="0" err="1" smtClean="0">
                <a:solidFill>
                  <a:schemeClr val="tx1"/>
                </a:solidFill>
              </a:rPr>
              <a:t>업역</a:t>
            </a:r>
            <a:r>
              <a:rPr lang="en-US" altLang="ko-KR" sz="3600" b="1" dirty="0" smtClean="0">
                <a:solidFill>
                  <a:schemeClr val="tx1"/>
                </a:solidFill>
              </a:rPr>
              <a:t>(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종</a:t>
            </a:r>
            <a:r>
              <a:rPr lang="en-US" altLang="ko-KR" sz="3600" b="1" dirty="0" smtClean="0">
                <a:solidFill>
                  <a:schemeClr val="tx1"/>
                </a:solidFill>
              </a:rPr>
              <a:t>)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개편</a:t>
            </a:r>
            <a:endParaRPr lang="ko-KR" alt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452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1. </a:t>
            </a:r>
            <a:r>
              <a:rPr kumimoji="1" lang="ko-KR" altLang="en-US" sz="3200" b="1" dirty="0" smtClean="0">
                <a:solidFill>
                  <a:srgbClr val="0000FF"/>
                </a:solidFill>
              </a:rPr>
              <a:t>건설공사 </a:t>
            </a:r>
            <a:r>
              <a:rPr kumimoji="1" lang="ko-KR" altLang="en-US" sz="3200" b="1" dirty="0" err="1" smtClean="0">
                <a:solidFill>
                  <a:srgbClr val="0000FF"/>
                </a:solidFill>
              </a:rPr>
              <a:t>업역</a:t>
            </a:r>
            <a:r>
              <a:rPr kumimoji="1" lang="ko-KR" altLang="en-US" sz="3200" b="1" dirty="0" smtClean="0">
                <a:solidFill>
                  <a:srgbClr val="0000FF"/>
                </a:solidFill>
              </a:rPr>
              <a:t> 및 업종 개편 방향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022" y="1368202"/>
            <a:ext cx="9092750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47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2.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업역개편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일정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154" y="1259176"/>
            <a:ext cx="9253887" cy="5581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083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2.2.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업역규제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폐지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171" y="1364209"/>
            <a:ext cx="9217024" cy="5487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015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>
                <a:solidFill>
                  <a:srgbClr val="0000FF"/>
                </a:solidFill>
                <a:latin typeface="맑은 고딕"/>
                <a:ea typeface="맑은 고딕"/>
              </a:rPr>
              <a:t>3</a:t>
            </a: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하도급제도 개편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063" y="1296194"/>
            <a:ext cx="9669224" cy="5344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47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3.2. [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업역개편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전</a:t>
            </a: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]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하도급허용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831" y="1872258"/>
            <a:ext cx="4458481" cy="400538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95" y="1224186"/>
            <a:ext cx="4571251" cy="486948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47" y="6093669"/>
            <a:ext cx="4293099" cy="81915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691" y="6169822"/>
            <a:ext cx="3410426" cy="333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04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3.3. [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업역개편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후</a:t>
            </a: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]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하도급허용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155" y="1623736"/>
            <a:ext cx="4536504" cy="442498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6699" y="2000773"/>
            <a:ext cx="4523744" cy="40677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270117" y="1612567"/>
            <a:ext cx="5278048" cy="53476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102870" tIns="51435" rIns="102870" bIns="51435" rtlCol="0">
            <a:spAutoFit/>
          </a:bodyPr>
          <a:lstStyle/>
          <a:p>
            <a:pPr algn="ctr"/>
            <a:r>
              <a:rPr lang="en-US" altLang="ko-KR" sz="1400" dirty="0"/>
              <a:t>* 10억원 </a:t>
            </a:r>
            <a:r>
              <a:rPr lang="en-US" altLang="ko-KR" sz="1400" dirty="0" err="1"/>
              <a:t>미만</a:t>
            </a:r>
            <a:r>
              <a:rPr lang="en-US" altLang="ko-KR" sz="1400" dirty="0"/>
              <a:t> </a:t>
            </a:r>
            <a:r>
              <a:rPr lang="en-US" altLang="ko-KR" sz="1400" dirty="0" err="1"/>
              <a:t>도급공사는</a:t>
            </a:r>
            <a:r>
              <a:rPr lang="en-US" altLang="ko-KR" sz="1400" dirty="0"/>
              <a:t> </a:t>
            </a:r>
            <a:r>
              <a:rPr lang="en-US" altLang="ko-KR" sz="1400" dirty="0" err="1"/>
              <a:t>종합에</a:t>
            </a:r>
            <a:r>
              <a:rPr lang="en-US" altLang="ko-KR" sz="1400" dirty="0"/>
              <a:t> </a:t>
            </a:r>
            <a:r>
              <a:rPr lang="en-US" altLang="ko-KR" sz="1400" dirty="0" err="1"/>
              <a:t>하도급</a:t>
            </a:r>
            <a:r>
              <a:rPr lang="en-US" altLang="ko-KR" sz="1400" dirty="0"/>
              <a:t> </a:t>
            </a:r>
            <a:r>
              <a:rPr lang="en-US" altLang="ko-KR" sz="1400" dirty="0" err="1"/>
              <a:t>금지</a:t>
            </a:r>
            <a:r>
              <a:rPr lang="en-US" altLang="ko-KR" sz="1400" dirty="0"/>
              <a:t>(법 제29조제4항)</a:t>
            </a:r>
          </a:p>
          <a:p>
            <a:pPr algn="ctr"/>
            <a:endParaRPr lang="ko-KR" altLang="en-US" sz="1400" dirty="0" err="1" smtClean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155" y="6133636"/>
            <a:ext cx="4032448" cy="8343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755" y="6133680"/>
            <a:ext cx="4427410" cy="83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856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4.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업종개편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일정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187" y="1418822"/>
            <a:ext cx="8965266" cy="5133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35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4.2. </a:t>
            </a:r>
            <a:r>
              <a:rPr kumimoji="1" lang="ko-KR" altLang="en-US" sz="3200" b="1" dirty="0" err="1">
                <a:solidFill>
                  <a:srgbClr val="0000FF"/>
                </a:solidFill>
              </a:rPr>
              <a:t>전문건설업대업종화</a:t>
            </a:r>
            <a:r>
              <a:rPr kumimoji="1" lang="en-US" altLang="ko-KR" sz="3200" b="1" dirty="0" smtClean="0">
                <a:solidFill>
                  <a:srgbClr val="0000FF"/>
                </a:solidFill>
              </a:rPr>
              <a:t>(22</a:t>
            </a:r>
            <a:r>
              <a:rPr kumimoji="1" lang="ko-KR" altLang="en-US" sz="3200" b="1" dirty="0" err="1">
                <a:solidFill>
                  <a:srgbClr val="0000FF"/>
                </a:solidFill>
              </a:rPr>
              <a:t>년시행</a:t>
            </a:r>
            <a:r>
              <a:rPr kumimoji="1" lang="en-US" altLang="ko-KR" sz="3200" b="1" dirty="0" smtClean="0">
                <a:solidFill>
                  <a:srgbClr val="0000FF"/>
                </a:solidFill>
              </a:rPr>
              <a:t>)-14</a:t>
            </a:r>
            <a:r>
              <a:rPr kumimoji="1" lang="ko-KR" altLang="en-US" sz="3200" b="1" dirty="0" err="1">
                <a:solidFill>
                  <a:srgbClr val="0000FF"/>
                </a:solidFill>
              </a:rPr>
              <a:t>개로통합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4125" y="6562976"/>
            <a:ext cx="9497069" cy="31931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en-US" altLang="ko-KR" sz="1400" dirty="0" smtClean="0"/>
              <a:t>※ </a:t>
            </a:r>
            <a:r>
              <a:rPr lang="ko-KR" altLang="en-US" sz="1400" dirty="0" err="1" smtClean="0"/>
              <a:t>시설물유지관리업은</a:t>
            </a:r>
            <a:r>
              <a:rPr lang="ko-KR" altLang="en-US" sz="1400" dirty="0" smtClean="0"/>
              <a:t> 별도로 </a:t>
            </a:r>
            <a:r>
              <a:rPr lang="en-US" altLang="ko-KR" sz="1400" dirty="0" smtClean="0"/>
              <a:t>23</a:t>
            </a:r>
            <a:r>
              <a:rPr lang="ko-KR" altLang="en-US" sz="1400" dirty="0" err="1" smtClean="0"/>
              <a:t>년말까지</a:t>
            </a:r>
            <a:r>
              <a:rPr lang="ko-KR" altLang="en-US" sz="1400" dirty="0" smtClean="0"/>
              <a:t> 별도로 종합 또는 전문건설업종 전환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미전환시 </a:t>
            </a:r>
            <a:r>
              <a:rPr lang="en-US" altLang="ko-KR" sz="1400" dirty="0" smtClean="0"/>
              <a:t>24.1</a:t>
            </a:r>
            <a:r>
              <a:rPr lang="ko-KR" altLang="en-US" sz="1400" dirty="0" smtClean="0"/>
              <a:t>월 등록말소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568" y="1294744"/>
            <a:ext cx="9406619" cy="526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9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5.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입찰참가자격 변동</a:t>
            </a: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(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예시</a:t>
            </a: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)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47" y="1368202"/>
            <a:ext cx="9361040" cy="5551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71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5.2.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종합공사와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전문공사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시공자격의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</a:rPr>
              <a:t>적용례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39" y="1224186"/>
            <a:ext cx="9361039" cy="5887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17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6. </a:t>
            </a:r>
            <a:r>
              <a:rPr kumimoji="1" lang="ko-KR" altLang="en-US" sz="3200" b="1" dirty="0" smtClean="0">
                <a:solidFill>
                  <a:srgbClr val="0000FF"/>
                </a:solidFill>
                <a:ea typeface="맑은 고딕"/>
              </a:rPr>
              <a:t>유지보수공사 참가자격 정리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31" y="1224186"/>
            <a:ext cx="9361040" cy="5791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06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6.2. </a:t>
            </a:r>
            <a:r>
              <a:rPr kumimoji="1" lang="ko-KR" altLang="en-US" sz="3200" b="1" dirty="0" smtClean="0">
                <a:solidFill>
                  <a:srgbClr val="0000FF"/>
                </a:solidFill>
                <a:ea typeface="맑은 고딕"/>
              </a:rPr>
              <a:t>유지보수공사</a:t>
            </a:r>
            <a:r>
              <a:rPr kumimoji="1" lang="en-US" altLang="ko-KR" sz="3200" b="1" dirty="0" smtClean="0">
                <a:solidFill>
                  <a:srgbClr val="0000FF"/>
                </a:solidFill>
                <a:ea typeface="맑은 고딕"/>
              </a:rPr>
              <a:t>(</a:t>
            </a:r>
            <a:r>
              <a:rPr kumimoji="1" lang="ko-KR" altLang="en-US" sz="3200" b="1" dirty="0" smtClean="0">
                <a:solidFill>
                  <a:srgbClr val="0000FF"/>
                </a:solidFill>
                <a:ea typeface="맑은 고딕"/>
              </a:rPr>
              <a:t>전문</a:t>
            </a:r>
            <a:r>
              <a:rPr kumimoji="1" lang="en-US" altLang="ko-KR" sz="3200" b="1" dirty="0" smtClean="0">
                <a:solidFill>
                  <a:srgbClr val="0000FF"/>
                </a:solidFill>
                <a:ea typeface="맑은 고딕"/>
              </a:rPr>
              <a:t>)</a:t>
            </a:r>
            <a:r>
              <a:rPr kumimoji="1" lang="ko-KR" altLang="en-US" sz="3200" b="1" dirty="0" smtClean="0">
                <a:solidFill>
                  <a:srgbClr val="0000FF"/>
                </a:solidFill>
                <a:ea typeface="맑은 고딕"/>
              </a:rPr>
              <a:t> 참가자격 예시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171" y="1152178"/>
            <a:ext cx="8876190" cy="54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89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7. </a:t>
            </a:r>
            <a:r>
              <a:rPr kumimoji="1" lang="ko-KR" altLang="en-US" sz="3200" b="1" dirty="0" smtClean="0">
                <a:solidFill>
                  <a:srgbClr val="0000FF"/>
                </a:solidFill>
                <a:ea typeface="맑은 고딕"/>
              </a:rPr>
              <a:t>시공경험평가기준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92163" y="1656234"/>
            <a:ext cx="5976664" cy="473206"/>
          </a:xfrm>
          <a:prstGeom prst="rect">
            <a:avLst/>
          </a:prstGeom>
          <a:ln w="635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ko-KR" altLang="en-US" sz="2400" dirty="0" smtClean="0"/>
              <a:t>① </a:t>
            </a:r>
            <a:r>
              <a:rPr lang="ko-KR" altLang="ko-KR" sz="2400" dirty="0" smtClean="0"/>
              <a:t>종합건설사업자의 </a:t>
            </a:r>
            <a:r>
              <a:rPr lang="ko-KR" altLang="ko-KR" sz="2400" dirty="0"/>
              <a:t>전문공사 </a:t>
            </a:r>
            <a:r>
              <a:rPr lang="ko-KR" altLang="ko-KR" sz="2400" dirty="0" err="1"/>
              <a:t>진출시</a:t>
            </a:r>
            <a:endParaRPr lang="ko-KR" altLang="en-US" sz="2400" b="1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902286" y="4063348"/>
            <a:ext cx="5976664" cy="473206"/>
          </a:xfrm>
          <a:prstGeom prst="rect">
            <a:avLst/>
          </a:prstGeom>
          <a:ln w="635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ko-KR" altLang="en-US" sz="2400" dirty="0" smtClean="0"/>
              <a:t>② </a:t>
            </a:r>
            <a:r>
              <a:rPr lang="ko-KR" altLang="ko-KR" sz="2400" dirty="0"/>
              <a:t>전문건설사업자의 종합공사 </a:t>
            </a:r>
            <a:r>
              <a:rPr lang="ko-KR" altLang="ko-KR" sz="2400" dirty="0" err="1"/>
              <a:t>진출시</a:t>
            </a:r>
            <a:endParaRPr lang="ko-KR" altLang="en-US" sz="2400" b="1" dirty="0" smtClean="0"/>
          </a:p>
        </p:txBody>
      </p:sp>
      <p:sp>
        <p:nvSpPr>
          <p:cNvPr id="4" name="직사각형 3"/>
          <p:cNvSpPr/>
          <p:nvPr/>
        </p:nvSpPr>
        <p:spPr>
          <a:xfrm>
            <a:off x="792163" y="2477066"/>
            <a:ext cx="8640959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ko-KR" altLang="ko-KR" dirty="0"/>
              <a:t>종전 종합공사 실적을 전문업종별로 분개 후 </a:t>
            </a:r>
            <a:r>
              <a:rPr lang="ko-KR" altLang="ko-KR" dirty="0" err="1"/>
              <a:t>도급받으려는</a:t>
            </a:r>
            <a:r>
              <a:rPr lang="ko-KR" altLang="ko-KR" dirty="0"/>
              <a:t> 전문공사 업종 </a:t>
            </a:r>
            <a:r>
              <a:rPr lang="ko-KR" altLang="ko-KR" dirty="0">
                <a:solidFill>
                  <a:srgbClr val="FF0000"/>
                </a:solidFill>
              </a:rPr>
              <a:t>실적의 3분의 2를 인정</a:t>
            </a:r>
          </a:p>
          <a:p>
            <a:pPr marL="625475" indent="-625475"/>
            <a:r>
              <a:rPr lang="en-US" altLang="ko-KR" dirty="0" smtClean="0"/>
              <a:t>  </a:t>
            </a:r>
            <a:r>
              <a:rPr lang="ko-KR" altLang="ko-KR" dirty="0" smtClean="0">
                <a:solidFill>
                  <a:srgbClr val="0066FF"/>
                </a:solidFill>
              </a:rPr>
              <a:t>예</a:t>
            </a:r>
            <a:r>
              <a:rPr lang="ko-KR" altLang="ko-KR" dirty="0">
                <a:solidFill>
                  <a:srgbClr val="0066FF"/>
                </a:solidFill>
              </a:rPr>
              <a:t>) 종전 실적이 토공 30억, </a:t>
            </a:r>
            <a:r>
              <a:rPr lang="ko-KR" altLang="ko-KR" dirty="0" err="1">
                <a:solidFill>
                  <a:srgbClr val="0066FF"/>
                </a:solidFill>
              </a:rPr>
              <a:t>철콘</a:t>
            </a:r>
            <a:r>
              <a:rPr lang="ko-KR" altLang="ko-KR" dirty="0">
                <a:solidFill>
                  <a:srgbClr val="0066FF"/>
                </a:solidFill>
              </a:rPr>
              <a:t> 60억, 도장 90억인 종합업체가 전문공사(업종:토공) 진출 시 20억(30억 X 2/3)을 전문공사 실적으로 인정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809318" y="4752578"/>
            <a:ext cx="8640959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ko-KR" altLang="ko-KR" dirty="0"/>
              <a:t>종전 전문공사 실적 중 종합공사를 구성하는 업종에 대한 </a:t>
            </a:r>
            <a:r>
              <a:rPr lang="ko-KR" altLang="ko-KR" dirty="0">
                <a:solidFill>
                  <a:srgbClr val="FF0000"/>
                </a:solidFill>
              </a:rPr>
              <a:t>실적 전부</a:t>
            </a:r>
            <a:r>
              <a:rPr lang="ko-KR" altLang="ko-KR" dirty="0"/>
              <a:t>를 종합공사 실적으로 인정</a:t>
            </a:r>
          </a:p>
          <a:p>
            <a:pPr marL="533400" indent="-533400"/>
            <a:r>
              <a:rPr lang="ko-KR" altLang="ko-KR" dirty="0" smtClean="0">
                <a:solidFill>
                  <a:srgbClr val="0066FF"/>
                </a:solidFill>
              </a:rPr>
              <a:t> </a:t>
            </a:r>
            <a:r>
              <a:rPr lang="ko-KR" altLang="ko-KR" dirty="0">
                <a:solidFill>
                  <a:srgbClr val="0066FF"/>
                </a:solidFill>
              </a:rPr>
              <a:t>예) 종전 실적이 토목(토공 10억, </a:t>
            </a:r>
            <a:r>
              <a:rPr lang="ko-KR" altLang="ko-KR" dirty="0" err="1">
                <a:solidFill>
                  <a:srgbClr val="0066FF"/>
                </a:solidFill>
              </a:rPr>
              <a:t>철콘</a:t>
            </a:r>
            <a:r>
              <a:rPr lang="ko-KR" altLang="ko-KR" dirty="0">
                <a:solidFill>
                  <a:srgbClr val="0066FF"/>
                </a:solidFill>
              </a:rPr>
              <a:t> 20억) 30억, 건축(도장) 25억인 전문업체가 종합공사(토목) 진출 시 30억을 종합공사 실적으로 인정</a:t>
            </a:r>
          </a:p>
        </p:txBody>
      </p:sp>
    </p:spTree>
    <p:extLst>
      <p:ext uri="{BB962C8B-B14F-4D97-AF65-F5344CB8AC3E}">
        <p14:creationId xmlns:p14="http://schemas.microsoft.com/office/powerpoint/2010/main" val="231765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321" y="1512218"/>
            <a:ext cx="10058400" cy="483100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016299" y="648122"/>
            <a:ext cx="5976664" cy="473206"/>
          </a:xfrm>
          <a:prstGeom prst="rect">
            <a:avLst/>
          </a:prstGeom>
          <a:ln w="635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ko-KR" altLang="en-US" sz="2400" dirty="0" smtClean="0"/>
              <a:t>① </a:t>
            </a:r>
            <a:r>
              <a:rPr lang="ko-KR" altLang="ko-KR" sz="2400" dirty="0" smtClean="0"/>
              <a:t>종합건설사업자의 </a:t>
            </a:r>
            <a:r>
              <a:rPr lang="ko-KR" altLang="ko-KR" sz="2400" dirty="0"/>
              <a:t>전문공사 </a:t>
            </a:r>
            <a:r>
              <a:rPr lang="ko-KR" altLang="ko-KR" sz="2400" dirty="0" err="1"/>
              <a:t>진출시</a:t>
            </a:r>
            <a:endParaRPr lang="ko-KR" alt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2113579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31" y="1368202"/>
            <a:ext cx="10058400" cy="502446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8347" y="648122"/>
            <a:ext cx="5976664" cy="473206"/>
          </a:xfrm>
          <a:prstGeom prst="rect">
            <a:avLst/>
          </a:prstGeom>
          <a:ln w="635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ko-KR" altLang="en-US" sz="2400" dirty="0" smtClean="0"/>
              <a:t>② </a:t>
            </a:r>
            <a:r>
              <a:rPr lang="ko-KR" altLang="ko-KR" sz="2400" dirty="0"/>
              <a:t>전문건설사업자의 종합공사 </a:t>
            </a:r>
            <a:r>
              <a:rPr lang="ko-KR" altLang="ko-KR" sz="2400" dirty="0" err="1"/>
              <a:t>진출시</a:t>
            </a:r>
            <a:endParaRPr lang="ko-KR" alt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273057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23" y="1368202"/>
            <a:ext cx="10058400" cy="52582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48347" y="648122"/>
            <a:ext cx="5976664" cy="473206"/>
          </a:xfrm>
          <a:prstGeom prst="rect">
            <a:avLst/>
          </a:prstGeom>
          <a:ln w="635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ko-KR" altLang="en-US" sz="2400" dirty="0" smtClean="0"/>
              <a:t>② </a:t>
            </a:r>
            <a:r>
              <a:rPr lang="ko-KR" altLang="ko-KR" sz="2400" dirty="0"/>
              <a:t>전문건설사업자의 종합공사 </a:t>
            </a:r>
            <a:r>
              <a:rPr lang="ko-KR" altLang="ko-KR" sz="2400" dirty="0" err="1"/>
              <a:t>진출시</a:t>
            </a:r>
            <a:endParaRPr lang="ko-KR" altLang="en-US" sz="2400" b="1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1440235" y="6633469"/>
            <a:ext cx="6648615" cy="35009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102870" tIns="51435" rIns="102870" bIns="51435" rtlCol="0">
            <a:spAutoFit/>
          </a:bodyPr>
          <a:lstStyle/>
          <a:p>
            <a:pPr algn="ctr"/>
            <a:r>
              <a:rPr lang="en-US" altLang="ko-KR" sz="1600" b="1" dirty="0" smtClean="0">
                <a:solidFill>
                  <a:srgbClr val="FF0000"/>
                </a:solidFill>
              </a:rPr>
              <a:t>※ 10</a:t>
            </a:r>
            <a:r>
              <a:rPr lang="ko-KR" altLang="en-US" sz="1600" b="1" dirty="0" err="1" smtClean="0">
                <a:solidFill>
                  <a:srgbClr val="FF0000"/>
                </a:solidFill>
              </a:rPr>
              <a:t>억미만시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600" b="1" dirty="0" err="1" smtClean="0">
                <a:solidFill>
                  <a:srgbClr val="FF0000"/>
                </a:solidFill>
              </a:rPr>
              <a:t>전문공사의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 실적은 국가는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20%,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지방은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10%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이상만 인정</a:t>
            </a:r>
          </a:p>
        </p:txBody>
      </p:sp>
    </p:spTree>
    <p:extLst>
      <p:ext uri="{BB962C8B-B14F-4D97-AF65-F5344CB8AC3E}">
        <p14:creationId xmlns:p14="http://schemas.microsoft.com/office/powerpoint/2010/main" val="2018485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179" y="1368201"/>
            <a:ext cx="8928992" cy="5544617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540135" y="432098"/>
            <a:ext cx="9721080" cy="59631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8.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등록기준 </a:t>
            </a:r>
            <a:r>
              <a:rPr kumimoji="1" lang="ko-KR" altLang="en-US" sz="3200" b="1" dirty="0" err="1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확인요령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 </a:t>
            </a:r>
            <a:endParaRPr kumimoji="1" lang="ko-KR" altLang="en-US" sz="3200" b="1" dirty="0">
              <a:solidFill>
                <a:srgbClr val="0000FF"/>
              </a:solidFill>
              <a:latin typeface="맑은 고딕"/>
              <a:ea typeface="맑은 고딕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27818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순서도: 대체 처리 9"/>
          <p:cNvSpPr/>
          <p:nvPr/>
        </p:nvSpPr>
        <p:spPr>
          <a:xfrm>
            <a:off x="2593713" y="2541933"/>
            <a:ext cx="6248725" cy="1285342"/>
          </a:xfrm>
          <a:prstGeom prst="flowChartAlternateProcess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ko-KR" altLang="en-US" sz="3600" b="1" dirty="0">
                <a:solidFill>
                  <a:schemeClr val="tx1"/>
                </a:solidFill>
              </a:rPr>
              <a:t> 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제</a:t>
            </a:r>
            <a:r>
              <a:rPr lang="en-US" altLang="ko-KR" sz="3600" b="1" dirty="0">
                <a:solidFill>
                  <a:schemeClr val="tx1"/>
                </a:solidFill>
              </a:rPr>
              <a:t>3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장 관련법규</a:t>
            </a:r>
            <a:endParaRPr lang="ko-KR" alt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61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40135" y="432098"/>
            <a:ext cx="9721080" cy="59631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1.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건설산업기본법령 </a:t>
            </a:r>
            <a:endParaRPr kumimoji="1" lang="ko-KR" altLang="en-US" sz="3200" b="1" dirty="0">
              <a:solidFill>
                <a:srgbClr val="0000FF"/>
              </a:solidFill>
              <a:latin typeface="맑은 고딕"/>
              <a:ea typeface="맑은 고딕"/>
              <a:cs typeface="+mj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92163" y="1368202"/>
            <a:ext cx="2003113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102870" tIns="51435" rIns="102870" bIns="51435" rtlCol="0">
            <a:spAutoFit/>
          </a:bodyPr>
          <a:lstStyle/>
          <a:p>
            <a:pPr algn="ctr"/>
            <a:r>
              <a:rPr lang="ko-KR" altLang="en-US" dirty="0" smtClean="0"/>
              <a:t>건설산업기본법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6793" y="1921295"/>
            <a:ext cx="5456092" cy="87331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ko-KR" altLang="en-US" dirty="0" smtClean="0"/>
              <a:t>제</a:t>
            </a:r>
            <a:r>
              <a:rPr lang="en-US" altLang="ko-KR" dirty="0" smtClean="0"/>
              <a:t>8</a:t>
            </a:r>
            <a:r>
              <a:rPr lang="ko-KR" altLang="en-US" dirty="0"/>
              <a:t>조제</a:t>
            </a:r>
            <a:r>
              <a:rPr lang="en-US" altLang="ko-KR" dirty="0"/>
              <a:t>8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건설업의 종류</a:t>
            </a:r>
            <a:r>
              <a:rPr lang="en-US" altLang="ko-KR" dirty="0"/>
              <a:t>)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ko-KR" altLang="en-US" dirty="0" smtClean="0"/>
              <a:t>제</a:t>
            </a:r>
            <a:r>
              <a:rPr lang="en-US" altLang="ko-KR" dirty="0" smtClean="0"/>
              <a:t>16</a:t>
            </a:r>
            <a:r>
              <a:rPr lang="ko-KR" altLang="en-US" dirty="0"/>
              <a:t>조제</a:t>
            </a:r>
            <a:r>
              <a:rPr lang="en-US" altLang="ko-KR" dirty="0"/>
              <a:t>16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건설공사의 </a:t>
            </a:r>
            <a:r>
              <a:rPr lang="ko-KR" altLang="en-US" dirty="0" err="1"/>
              <a:t>시공자격</a:t>
            </a:r>
            <a:r>
              <a:rPr lang="en-US" altLang="ko-KR" dirty="0"/>
              <a:t>)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2163" y="2921164"/>
            <a:ext cx="2952328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ko-KR" altLang="en-US" dirty="0" smtClean="0"/>
              <a:t>건설산업기본법시행령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92163" y="3404823"/>
            <a:ext cx="5456092" cy="41165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ko-KR" altLang="en-US" dirty="0"/>
              <a:t>제</a:t>
            </a:r>
            <a:r>
              <a:rPr lang="en-US" altLang="ko-KR" dirty="0"/>
              <a:t>21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부대공사의</a:t>
            </a:r>
            <a:r>
              <a:rPr lang="ko-KR" altLang="en-US" dirty="0"/>
              <a:t> 범위 및 기준</a:t>
            </a:r>
            <a:r>
              <a:rPr lang="en-US" altLang="ko-KR" dirty="0"/>
              <a:t>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34441" y="4104506"/>
            <a:ext cx="3270089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ko-KR" altLang="en-US" smtClean="0"/>
              <a:t>건설산업기본법시행규칙</a:t>
            </a:r>
            <a:endParaRPr lang="ko-KR" altLang="en-US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834442" y="4580540"/>
            <a:ext cx="8382658" cy="189103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marL="1258888" indent="-1258888">
              <a:lnSpc>
                <a:spcPct val="150000"/>
              </a:lnSpc>
            </a:pPr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조의</a:t>
            </a:r>
            <a:r>
              <a:rPr lang="en-US" altLang="ko-KR" dirty="0"/>
              <a:t>3(</a:t>
            </a:r>
            <a:r>
              <a:rPr lang="ko-KR" altLang="en-US" dirty="0" err="1"/>
              <a:t>종합공사를</a:t>
            </a:r>
            <a:r>
              <a:rPr lang="ko-KR" altLang="en-US" dirty="0"/>
              <a:t> 시공하는 업종을 등록한 건설사업자가 </a:t>
            </a:r>
            <a:r>
              <a:rPr lang="ko-KR" altLang="en-US" dirty="0" err="1"/>
              <a:t>도급받을</a:t>
            </a:r>
            <a:r>
              <a:rPr lang="ko-KR" altLang="en-US" dirty="0"/>
              <a:t> 수 있는 </a:t>
            </a:r>
            <a:r>
              <a:rPr lang="ko-KR" altLang="en-US" dirty="0" err="1"/>
              <a:t>전문공사의</a:t>
            </a:r>
            <a:r>
              <a:rPr lang="ko-KR" altLang="en-US" dirty="0"/>
              <a:t> 범위</a:t>
            </a:r>
            <a:r>
              <a:rPr lang="en-US" altLang="ko-KR" dirty="0"/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조의</a:t>
            </a:r>
            <a:r>
              <a:rPr lang="en-US" altLang="ko-KR" dirty="0"/>
              <a:t>4(</a:t>
            </a:r>
            <a:r>
              <a:rPr lang="ko-KR" altLang="en-US" dirty="0" err="1"/>
              <a:t>시공자격</a:t>
            </a:r>
            <a:r>
              <a:rPr lang="ko-KR" altLang="en-US" dirty="0"/>
              <a:t> 판단을 위한 등록기준 확인 절차 등</a:t>
            </a:r>
            <a:r>
              <a:rPr lang="en-US" altLang="ko-KR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부칙 제</a:t>
            </a:r>
            <a:r>
              <a:rPr lang="en-US" altLang="ko-KR" dirty="0"/>
              <a:t>6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건설공사실적 인정에 관한 특례</a:t>
            </a:r>
            <a:r>
              <a:rPr lang="en-US" altLang="ko-KR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3433729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36171" y="576114"/>
            <a:ext cx="9721080" cy="59631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2.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건설공사 발주세부기준</a:t>
            </a:r>
            <a:r>
              <a:rPr kumimoji="1" lang="en-US" altLang="ko-KR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(</a:t>
            </a:r>
            <a:r>
              <a:rPr kumimoji="1" lang="ko-KR" altLang="en-US" b="1" dirty="0" err="1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국토부고시</a:t>
            </a:r>
            <a:r>
              <a:rPr kumimoji="1" lang="ko-KR" altLang="en-US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 제</a:t>
            </a:r>
            <a:r>
              <a:rPr kumimoji="1" lang="en-US" altLang="ko-KR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2020-1120</a:t>
            </a:r>
            <a:r>
              <a:rPr kumimoji="1" lang="ko-KR" altLang="en-US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호</a:t>
            </a:r>
            <a:r>
              <a:rPr kumimoji="1" lang="en-US" altLang="ko-KR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.</a:t>
            </a:r>
            <a:r>
              <a:rPr kumimoji="1" lang="en-US" altLang="ko-KR" b="1" dirty="0">
                <a:solidFill>
                  <a:srgbClr val="0000FF"/>
                </a:solidFill>
              </a:rPr>
              <a:t> </a:t>
            </a:r>
            <a:r>
              <a:rPr kumimoji="1" lang="en-US" altLang="ko-KR" b="1" dirty="0" smtClean="0">
                <a:solidFill>
                  <a:srgbClr val="0000FF"/>
                </a:solidFill>
              </a:rPr>
              <a:t>2020.12.28</a:t>
            </a:r>
            <a:r>
              <a:rPr kumimoji="1" lang="en-US" altLang="ko-KR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)</a:t>
            </a:r>
            <a:r>
              <a:rPr kumimoji="1" lang="ko-KR" altLang="en-US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 </a:t>
            </a:r>
            <a:endParaRPr kumimoji="1" lang="ko-KR" altLang="en-US" b="1" dirty="0">
              <a:solidFill>
                <a:srgbClr val="0000FF"/>
              </a:solidFill>
              <a:latin typeface="맑은 고딕"/>
              <a:ea typeface="맑은 고딕"/>
              <a:cs typeface="+mj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69760" y="1368202"/>
            <a:ext cx="720710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102870" tIns="51435" rIns="102870" bIns="51435" rtlCol="0">
            <a:spAutoFit/>
          </a:bodyPr>
          <a:lstStyle/>
          <a:p>
            <a:pPr algn="ctr"/>
            <a:r>
              <a:rPr lang="ko-KR" altLang="en-US" dirty="0" smtClean="0"/>
              <a:t>본문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6793" y="1932258"/>
            <a:ext cx="5456092" cy="318164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ko-KR" altLang="en-US" dirty="0"/>
              <a:t>제</a:t>
            </a:r>
            <a:r>
              <a:rPr lang="en-US" altLang="ko-KR" dirty="0"/>
              <a:t>4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종합공사와</a:t>
            </a:r>
            <a:r>
              <a:rPr lang="ko-KR" altLang="en-US" dirty="0"/>
              <a:t> </a:t>
            </a:r>
            <a:r>
              <a:rPr lang="ko-KR" altLang="en-US" dirty="0" err="1"/>
              <a:t>전문공사의</a:t>
            </a:r>
            <a:r>
              <a:rPr lang="ko-KR" altLang="en-US" dirty="0"/>
              <a:t> 구분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5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부대공사</a:t>
            </a:r>
            <a:r>
              <a:rPr lang="ko-KR" altLang="en-US" dirty="0"/>
              <a:t> 판단기준</a:t>
            </a:r>
            <a:r>
              <a:rPr lang="en-US" altLang="ko-KR" dirty="0"/>
              <a:t>) 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6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종합공사의</a:t>
            </a:r>
            <a:r>
              <a:rPr lang="ko-KR" altLang="en-US" dirty="0"/>
              <a:t> </a:t>
            </a:r>
            <a:r>
              <a:rPr lang="ko-KR" altLang="en-US" dirty="0" err="1"/>
              <a:t>시공자격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7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전문공사의</a:t>
            </a:r>
            <a:r>
              <a:rPr lang="ko-KR" altLang="en-US" dirty="0"/>
              <a:t> </a:t>
            </a:r>
            <a:r>
              <a:rPr lang="ko-KR" altLang="en-US" dirty="0" err="1"/>
              <a:t>시공자격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8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건설공사의 </a:t>
            </a:r>
            <a:r>
              <a:rPr lang="ko-KR" altLang="en-US" dirty="0" err="1"/>
              <a:t>발주방식</a:t>
            </a:r>
            <a:r>
              <a:rPr lang="en-US" altLang="ko-KR" dirty="0"/>
              <a:t>) 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9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유지보수공사의 </a:t>
            </a:r>
            <a:r>
              <a:rPr lang="ko-KR" altLang="en-US" dirty="0" err="1"/>
              <a:t>발주방식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10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시공경험</a:t>
            </a:r>
            <a:r>
              <a:rPr lang="ko-KR" altLang="en-US" dirty="0"/>
              <a:t> 평가</a:t>
            </a:r>
            <a:r>
              <a:rPr lang="en-US" altLang="ko-KR" dirty="0"/>
              <a:t>)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11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등록기준 확인</a:t>
            </a:r>
            <a:r>
              <a:rPr lang="en-US" altLang="ko-KR" dirty="0"/>
              <a:t>) 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12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하도급 제한</a:t>
            </a:r>
            <a:r>
              <a:rPr lang="en-US" altLang="ko-KR" dirty="0"/>
              <a:t>) </a:t>
            </a:r>
          </a:p>
          <a:p>
            <a:r>
              <a:rPr lang="ko-KR" altLang="en-US" dirty="0"/>
              <a:t>제</a:t>
            </a:r>
            <a:r>
              <a:rPr lang="en-US" altLang="ko-KR" dirty="0"/>
              <a:t>13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발주요령</a:t>
            </a:r>
            <a:r>
              <a:rPr lang="en-US" altLang="ko-KR" dirty="0"/>
              <a:t>)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2163" y="5699645"/>
            <a:ext cx="5904656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en-US" altLang="ko-KR" dirty="0"/>
              <a:t>[</a:t>
            </a:r>
            <a:r>
              <a:rPr lang="ko-KR" altLang="en-US" dirty="0"/>
              <a:t>별표 </a:t>
            </a:r>
            <a:r>
              <a:rPr lang="en-US" altLang="ko-KR" dirty="0"/>
              <a:t>2] </a:t>
            </a:r>
            <a:r>
              <a:rPr lang="ko-KR" altLang="en-US" dirty="0" err="1"/>
              <a:t>상대업종</a:t>
            </a:r>
            <a:r>
              <a:rPr lang="ko-KR" altLang="en-US" dirty="0"/>
              <a:t> 등록기준 </a:t>
            </a:r>
            <a:r>
              <a:rPr lang="ko-KR" altLang="en-US" dirty="0" err="1"/>
              <a:t>충족여부</a:t>
            </a:r>
            <a:r>
              <a:rPr lang="ko-KR" altLang="en-US" dirty="0"/>
              <a:t> 확인 방법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2163" y="6152090"/>
            <a:ext cx="6222418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en-US" altLang="ko-KR" dirty="0"/>
              <a:t>[</a:t>
            </a:r>
            <a:r>
              <a:rPr lang="ko-KR" altLang="en-US" dirty="0"/>
              <a:t>별표 </a:t>
            </a:r>
            <a:r>
              <a:rPr lang="en-US" altLang="ko-KR" dirty="0"/>
              <a:t>3] </a:t>
            </a:r>
            <a:r>
              <a:rPr lang="ko-KR" altLang="en-US" dirty="0" err="1"/>
              <a:t>업역</a:t>
            </a:r>
            <a:r>
              <a:rPr lang="ko-KR" altLang="en-US" dirty="0"/>
              <a:t> 개편 관련 </a:t>
            </a:r>
            <a:r>
              <a:rPr lang="ko-KR" altLang="en-US" dirty="0" err="1"/>
              <a:t>발주요령</a:t>
            </a:r>
            <a:endParaRPr lang="ko-KR" altLang="en-US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804529" y="5215986"/>
            <a:ext cx="5904656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en-US" altLang="ko-KR" dirty="0"/>
              <a:t>[</a:t>
            </a:r>
            <a:r>
              <a:rPr lang="ko-KR" altLang="en-US" dirty="0"/>
              <a:t>별표 </a:t>
            </a:r>
            <a:r>
              <a:rPr lang="en-US" altLang="ko-KR" dirty="0"/>
              <a:t>1] </a:t>
            </a:r>
            <a:r>
              <a:rPr lang="ko-KR" altLang="en-US" dirty="0" err="1"/>
              <a:t>부대공사</a:t>
            </a:r>
            <a:r>
              <a:rPr lang="ko-KR" altLang="en-US" dirty="0"/>
              <a:t> </a:t>
            </a:r>
            <a:r>
              <a:rPr lang="ko-KR" altLang="en-US" dirty="0" err="1"/>
              <a:t>판단요령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3820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2.2.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종합공사와 전문공사의 구분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008187" y="1656234"/>
            <a:ext cx="907300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발주자는 건설공사의 세부내역을 검토하여 </a:t>
            </a:r>
            <a:r>
              <a:rPr lang="ko-KR" altLang="en-US" sz="2400" dirty="0">
                <a:solidFill>
                  <a:srgbClr val="FF0000"/>
                </a:solidFill>
              </a:rPr>
              <a:t>주된 공사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와 </a:t>
            </a:r>
            <a:r>
              <a:rPr lang="ko-KR" altLang="en-US" sz="2400" dirty="0">
                <a:solidFill>
                  <a:srgbClr val="FF0000"/>
                </a:solidFill>
              </a:rPr>
              <a:t>부대공사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를 </a:t>
            </a:r>
            <a:r>
              <a:rPr lang="ko-KR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결정하고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008187" y="3744466"/>
            <a:ext cx="9073007" cy="11289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해당 공사의 종합적인 </a:t>
            </a:r>
            <a:r>
              <a:rPr lang="ko-KR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계획ㆍ관리ㆍ조정의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필요성 여부에 따라 </a:t>
            </a:r>
            <a:r>
              <a:rPr lang="ko-KR" altLang="en-US" sz="2400" dirty="0">
                <a:solidFill>
                  <a:srgbClr val="FF0000"/>
                </a:solidFill>
              </a:rPr>
              <a:t>종합공사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와 </a:t>
            </a:r>
            <a:r>
              <a:rPr lang="ko-KR" altLang="en-US" sz="2400" dirty="0">
                <a:solidFill>
                  <a:srgbClr val="FF0000"/>
                </a:solidFill>
              </a:rPr>
              <a:t>전문공사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로 구분해야 한다</a:t>
            </a:r>
          </a:p>
        </p:txBody>
      </p:sp>
    </p:spTree>
    <p:extLst>
      <p:ext uri="{BB962C8B-B14F-4D97-AF65-F5344CB8AC3E}">
        <p14:creationId xmlns:p14="http://schemas.microsoft.com/office/powerpoint/2010/main" val="151957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2.3.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전문공사 판단 기준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008187" y="1656234"/>
            <a:ext cx="907300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ko-KR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종합적인 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계획</a:t>
            </a:r>
            <a:r>
              <a:rPr lang="en-US" altLang="ko-K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관리 및 조정이 </a:t>
            </a:r>
            <a:r>
              <a:rPr lang="ko-KR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필요없는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복합공사 </a:t>
            </a:r>
            <a:r>
              <a:rPr lang="en-US" altLang="ko-K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공사규모와 무관</a:t>
            </a:r>
            <a:r>
              <a:rPr lang="en-US" altLang="ko-K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lang="en-US" altLang="ko-KR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종합적인 계획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관리 및 조정 역할이 필요하지 아니한 여러 개의 전문업종이 단순히 복합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(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포함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)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된 공사는 종합공사가 아닌 </a:t>
            </a:r>
            <a:r>
              <a:rPr lang="ko-KR" altLang="en-US" b="1" dirty="0" smtClean="0">
                <a:solidFill>
                  <a:srgbClr val="FF0000"/>
                </a:solidFill>
              </a:rPr>
              <a:t>전문공사임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008187" y="3744466"/>
            <a:ext cx="9073007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「소규모 복합공사」</a:t>
            </a:r>
            <a:r>
              <a:rPr lang="en-US" altLang="ko-K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(3</a:t>
            </a:r>
            <a:r>
              <a:rPr lang="ko-KR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억원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미만</a:t>
            </a:r>
            <a:r>
              <a:rPr lang="en-US" altLang="ko-K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lang="en-US" altLang="ko-KR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b="1" dirty="0" smtClean="0">
                <a:solidFill>
                  <a:srgbClr val="FF0000"/>
                </a:solidFill>
              </a:rPr>
              <a:t> </a:t>
            </a:r>
            <a:r>
              <a:rPr lang="en-US" altLang="ko-KR" b="1" dirty="0">
                <a:solidFill>
                  <a:srgbClr val="FF0000"/>
                </a:solidFill>
              </a:rPr>
              <a:t>2</a:t>
            </a:r>
            <a:r>
              <a:rPr lang="ko-KR" altLang="en-US" b="1" dirty="0">
                <a:solidFill>
                  <a:srgbClr val="FF0000"/>
                </a:solidFill>
              </a:rPr>
              <a:t>개 이상의 전문공사로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구성되나 종합적인 계획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관리 및 조정 역할이 필요하지 아니한 </a:t>
            </a:r>
            <a:r>
              <a:rPr lang="en-US" altLang="ko-KR" b="1" dirty="0">
                <a:solidFill>
                  <a:srgbClr val="FF0000"/>
                </a:solidFill>
              </a:rPr>
              <a:t>3</a:t>
            </a:r>
            <a:r>
              <a:rPr lang="ko-KR" altLang="en-US" b="1" dirty="0" err="1">
                <a:solidFill>
                  <a:srgbClr val="FF0000"/>
                </a:solidFill>
              </a:rPr>
              <a:t>억원</a:t>
            </a:r>
            <a:r>
              <a:rPr lang="ko-KR" altLang="en-US" b="1" dirty="0">
                <a:solidFill>
                  <a:srgbClr val="FF0000"/>
                </a:solidFill>
              </a:rPr>
              <a:t> 미만의 공사는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전문공사임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(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법 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16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조제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3</a:t>
            </a:r>
            <a:r>
              <a:rPr lang="ko-KR" altLang="en-US" dirty="0" err="1">
                <a:solidFill>
                  <a:schemeClr val="accent2">
                    <a:lumMod val="75000"/>
                  </a:schemeClr>
                </a:solidFill>
              </a:rPr>
              <a:t>항제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4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호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규칙 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13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조의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2)</a:t>
            </a:r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080195" y="5904706"/>
            <a:ext cx="6048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ko-KR" altLang="en-US" sz="2400" b="1" dirty="0" smtClean="0">
                <a:solidFill>
                  <a:srgbClr val="FF0000"/>
                </a:solidFill>
              </a:rPr>
              <a:t>전문공사의 부대 </a:t>
            </a:r>
            <a:r>
              <a:rPr lang="ko-KR" altLang="en-US" sz="2400" b="1" dirty="0">
                <a:solidFill>
                  <a:srgbClr val="FF0000"/>
                </a:solidFill>
              </a:rPr>
              <a:t>공사</a:t>
            </a:r>
          </a:p>
        </p:txBody>
      </p:sp>
    </p:spTree>
    <p:extLst>
      <p:ext uri="{BB962C8B-B14F-4D97-AF65-F5344CB8AC3E}">
        <p14:creationId xmlns:p14="http://schemas.microsoft.com/office/powerpoint/2010/main" val="3068010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728267" y="792138"/>
            <a:ext cx="6408712" cy="636132"/>
          </a:xfrm>
          <a:prstGeom prst="roundRect">
            <a:avLst/>
          </a:prstGeom>
          <a:ln>
            <a:solidFill>
              <a:srgbClr val="C00000"/>
            </a:solidFill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b="1" dirty="0"/>
              <a:t>「소규모 복합공사」와 「부대공사」의 차이점 </a:t>
            </a:r>
            <a:endParaRPr lang="ko-KR" altLang="en-US" sz="2400" dirty="0"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92163" y="2160290"/>
            <a:ext cx="90730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2400" b="1" dirty="0" smtClean="0">
                <a:solidFill>
                  <a:srgbClr val="FF0000"/>
                </a:solidFill>
              </a:rPr>
              <a:t>부대공사</a:t>
            </a:r>
            <a:r>
              <a:rPr lang="en-US" altLang="ko-KR" sz="2400" b="1" dirty="0">
                <a:solidFill>
                  <a:srgbClr val="FF0000"/>
                </a:solidFill>
              </a:rPr>
              <a:t>(</a:t>
            </a:r>
            <a:r>
              <a:rPr lang="ko-KR" altLang="en-US" sz="2400" b="1" dirty="0" err="1">
                <a:solidFill>
                  <a:srgbClr val="FF0000"/>
                </a:solidFill>
              </a:rPr>
              <a:t>종된</a:t>
            </a:r>
            <a:r>
              <a:rPr lang="ko-KR" altLang="en-US" sz="2400" b="1" dirty="0">
                <a:solidFill>
                  <a:srgbClr val="FF0000"/>
                </a:solidFill>
              </a:rPr>
              <a:t> 공사</a:t>
            </a:r>
            <a:r>
              <a:rPr lang="en-US" altLang="ko-KR" sz="24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2400" dirty="0" smtClean="0"/>
              <a:t>는 </a:t>
            </a:r>
            <a:endParaRPr lang="en-US" altLang="ko-KR" sz="2400" dirty="0" smtClean="0"/>
          </a:p>
          <a:p>
            <a:pPr marL="363538">
              <a:lnSpc>
                <a:spcPct val="150000"/>
              </a:lnSpc>
            </a:pPr>
            <a:r>
              <a:rPr lang="ko-KR" altLang="en-US" dirty="0" smtClean="0"/>
              <a:t>주된 </a:t>
            </a:r>
            <a:r>
              <a:rPr lang="ko-KR" altLang="en-US" dirty="0"/>
              <a:t>공사에 해당하는 업종만 보유하고 있으면</a:t>
            </a:r>
            <a:r>
              <a:rPr lang="en-US" altLang="ko-KR" dirty="0"/>
              <a:t>(</a:t>
            </a:r>
            <a:r>
              <a:rPr lang="ko-KR" altLang="en-US" dirty="0"/>
              <a:t>부대공사에 해당하는 업종 등록 없이도</a:t>
            </a:r>
            <a:r>
              <a:rPr lang="en-US" altLang="ko-KR" dirty="0"/>
              <a:t>) </a:t>
            </a:r>
            <a:r>
              <a:rPr lang="ko-KR" altLang="en-US" dirty="0"/>
              <a:t>시공이 가능하지만</a:t>
            </a:r>
            <a:r>
              <a:rPr lang="en-US" altLang="ko-KR" dirty="0" smtClean="0"/>
              <a:t>,</a:t>
            </a:r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2400" dirty="0" smtClean="0">
                <a:solidFill>
                  <a:srgbClr val="FF0000"/>
                </a:solidFill>
              </a:rPr>
              <a:t> 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소규모 복합공사</a:t>
            </a:r>
            <a:r>
              <a:rPr lang="ko-KR" altLang="en-US" sz="2400" dirty="0" smtClean="0"/>
              <a:t>는 </a:t>
            </a:r>
            <a:endParaRPr lang="en-US" altLang="ko-KR" sz="2400" dirty="0" smtClean="0"/>
          </a:p>
          <a:p>
            <a:pPr marL="452438">
              <a:lnSpc>
                <a:spcPct val="150000"/>
              </a:lnSpc>
            </a:pPr>
            <a:r>
              <a:rPr lang="ko-KR" altLang="en-US" dirty="0" smtClean="0"/>
              <a:t>해당 </a:t>
            </a:r>
            <a:r>
              <a:rPr lang="ko-KR" altLang="en-US" dirty="0"/>
              <a:t>업종 모두를 보유하여야 함</a:t>
            </a:r>
          </a:p>
        </p:txBody>
      </p:sp>
    </p:spTree>
    <p:extLst>
      <p:ext uri="{BB962C8B-B14F-4D97-AF65-F5344CB8AC3E}">
        <p14:creationId xmlns:p14="http://schemas.microsoft.com/office/powerpoint/2010/main" val="284146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2.4.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전문공사의 부대공사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008187" y="1512218"/>
            <a:ext cx="9073007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일반적인 부대공사 </a:t>
            </a:r>
            <a:r>
              <a:rPr lang="en-US" altLang="ko-K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공사규모와 무관</a:t>
            </a:r>
            <a:r>
              <a:rPr lang="en-US" altLang="ko-K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</a:p>
          <a:p>
            <a:pPr marL="342900" indent="-342900">
              <a:buFont typeface="Wingdings" panose="05000000000000000000" pitchFamily="2" charset="2"/>
              <a:buChar char="l"/>
            </a:pPr>
            <a:endParaRPr lang="en-US" altLang="ko-KR" sz="8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개 이상의 업종으로 구성되어 있으면서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ko-KR" altLang="en-US" b="1" dirty="0">
                <a:solidFill>
                  <a:srgbClr val="FF0000"/>
                </a:solidFill>
              </a:rPr>
              <a:t>주된 공사에 수반되는 </a:t>
            </a:r>
            <a:r>
              <a:rPr lang="ko-KR" altLang="en-US" b="1" dirty="0">
                <a:solidFill>
                  <a:srgbClr val="0000FF"/>
                </a:solidFill>
              </a:rPr>
              <a:t>필수적인 </a:t>
            </a:r>
            <a:r>
              <a:rPr lang="ko-KR" altLang="en-US" b="1" dirty="0" err="1">
                <a:solidFill>
                  <a:srgbClr val="0000FF"/>
                </a:solidFill>
              </a:rPr>
              <a:t>공종들은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ko-KR" altLang="en-US" b="1" dirty="0" err="1">
                <a:solidFill>
                  <a:srgbClr val="FF0000"/>
                </a:solidFill>
              </a:rPr>
              <a:t>종된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 공사이므로 복합공사가 아닌 전문공사임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(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법 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16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조제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3</a:t>
            </a:r>
            <a:r>
              <a:rPr lang="ko-KR" altLang="en-US" dirty="0" err="1">
                <a:solidFill>
                  <a:schemeClr val="accent2">
                    <a:lumMod val="75000"/>
                  </a:schemeClr>
                </a:solidFill>
              </a:rPr>
              <a:t>항제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호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영 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21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조제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1</a:t>
            </a:r>
            <a:r>
              <a:rPr lang="ko-KR" altLang="en-US" dirty="0" err="1">
                <a:solidFill>
                  <a:schemeClr val="accent2">
                    <a:lumMod val="75000"/>
                  </a:schemeClr>
                </a:solidFill>
              </a:rPr>
              <a:t>항제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1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호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)</a:t>
            </a:r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008186" y="3816474"/>
            <a:ext cx="9073007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「의제 부대공사</a:t>
            </a:r>
            <a:r>
              <a:rPr lang="ko-KR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」</a:t>
            </a:r>
            <a:endParaRPr lang="en-US" altLang="ko-KR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l"/>
            </a:pPr>
            <a:endParaRPr lang="en-US" altLang="ko-KR" sz="8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 공사예정금액이 </a:t>
            </a:r>
            <a:r>
              <a:rPr lang="en-US" altLang="ko-KR" b="1" dirty="0">
                <a:solidFill>
                  <a:srgbClr val="FF0000"/>
                </a:solidFill>
              </a:rPr>
              <a:t>3</a:t>
            </a:r>
            <a:r>
              <a:rPr lang="ko-KR" altLang="en-US" b="1" dirty="0" err="1">
                <a:solidFill>
                  <a:srgbClr val="FF0000"/>
                </a:solidFill>
              </a:rPr>
              <a:t>억원</a:t>
            </a:r>
            <a:r>
              <a:rPr lang="ko-KR" altLang="en-US" b="1" dirty="0">
                <a:solidFill>
                  <a:srgbClr val="FF0000"/>
                </a:solidFill>
              </a:rPr>
              <a:t> 미만이고 </a:t>
            </a:r>
            <a:r>
              <a:rPr lang="en-US" altLang="ko-KR" b="1" dirty="0">
                <a:solidFill>
                  <a:srgbClr val="FF0000"/>
                </a:solidFill>
              </a:rPr>
              <a:t>2</a:t>
            </a:r>
            <a:r>
              <a:rPr lang="ko-KR" altLang="en-US" b="1" dirty="0">
                <a:solidFill>
                  <a:srgbClr val="FF0000"/>
                </a:solidFill>
              </a:rPr>
              <a:t>개 이상의 업종으로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구성되어 있으면서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주된 공사의 공사예정금액이 전체 공사예정금액의 </a:t>
            </a:r>
            <a:r>
              <a:rPr lang="en-US" altLang="ko-KR" b="1" dirty="0">
                <a:solidFill>
                  <a:srgbClr val="FF0000"/>
                </a:solidFill>
              </a:rPr>
              <a:t>1/2</a:t>
            </a:r>
            <a:r>
              <a:rPr lang="ko-KR" altLang="en-US" b="1" dirty="0">
                <a:solidFill>
                  <a:srgbClr val="FF0000"/>
                </a:solidFill>
              </a:rPr>
              <a:t>이상인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경우 복합공사가 아닌 전문공사임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(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영 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21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조제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1</a:t>
            </a:r>
            <a:r>
              <a:rPr lang="ko-KR" altLang="en-US" dirty="0" err="1">
                <a:solidFill>
                  <a:schemeClr val="accent2">
                    <a:lumMod val="75000"/>
                  </a:schemeClr>
                </a:solidFill>
              </a:rPr>
              <a:t>항제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호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)</a:t>
            </a:r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296219" y="6120730"/>
            <a:ext cx="8640960" cy="307777"/>
          </a:xfrm>
          <a:prstGeom prst="rect">
            <a:avLst/>
          </a:prstGeom>
          <a:ln>
            <a:solidFill>
              <a:schemeClr val="accent5"/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400" dirty="0">
                <a:solidFill>
                  <a:srgbClr val="0000FF"/>
                </a:solidFill>
              </a:rPr>
              <a:t>※ </a:t>
            </a:r>
            <a:r>
              <a:rPr lang="ko-KR" altLang="en-US" sz="1400" dirty="0">
                <a:solidFill>
                  <a:srgbClr val="0000FF"/>
                </a:solidFill>
              </a:rPr>
              <a:t>「주된 공사」</a:t>
            </a:r>
            <a:r>
              <a:rPr lang="ko-KR" altLang="en-US" sz="1400" dirty="0" smtClean="0">
                <a:solidFill>
                  <a:srgbClr val="0000FF"/>
                </a:solidFill>
              </a:rPr>
              <a:t>의 </a:t>
            </a:r>
            <a:r>
              <a:rPr lang="en-US" altLang="ko-KR" sz="1400" dirty="0" smtClean="0">
                <a:solidFill>
                  <a:srgbClr val="0000FF"/>
                </a:solidFill>
              </a:rPr>
              <a:t>1/2 </a:t>
            </a:r>
            <a:r>
              <a:rPr lang="ko-KR" altLang="en-US" sz="1400" dirty="0" smtClean="0">
                <a:solidFill>
                  <a:srgbClr val="0000FF"/>
                </a:solidFill>
              </a:rPr>
              <a:t>이상 여부 </a:t>
            </a:r>
            <a:r>
              <a:rPr lang="en-US" altLang="ko-KR" sz="1400" dirty="0" smtClean="0">
                <a:solidFill>
                  <a:srgbClr val="0000FF"/>
                </a:solidFill>
              </a:rPr>
              <a:t>: </a:t>
            </a:r>
            <a:r>
              <a:rPr lang="ko-KR" altLang="en-US" sz="1400" dirty="0" smtClean="0">
                <a:solidFill>
                  <a:srgbClr val="0000FF"/>
                </a:solidFill>
              </a:rPr>
              <a:t>국토부의 </a:t>
            </a:r>
            <a:r>
              <a:rPr lang="ko-KR" altLang="en-US" sz="1400" dirty="0">
                <a:solidFill>
                  <a:srgbClr val="0000FF"/>
                </a:solidFill>
              </a:rPr>
              <a:t>‘질의회신’에 따르면 ‘절대적요건’이 아닌 발주자의 판단사항임</a:t>
            </a:r>
          </a:p>
        </p:txBody>
      </p:sp>
    </p:spTree>
    <p:extLst>
      <p:ext uri="{BB962C8B-B14F-4D97-AF65-F5344CB8AC3E}">
        <p14:creationId xmlns:p14="http://schemas.microsoft.com/office/powerpoint/2010/main" val="41065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759414" y="864146"/>
            <a:ext cx="6408712" cy="636132"/>
          </a:xfrm>
          <a:prstGeom prst="roundRect">
            <a:avLst/>
          </a:prstGeom>
          <a:ln>
            <a:solidFill>
              <a:srgbClr val="C00000"/>
            </a:solidFill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b="1" dirty="0"/>
              <a:t> 「주된 공사」와 「</a:t>
            </a:r>
            <a:r>
              <a:rPr lang="ko-KR" altLang="en-US" sz="2400" b="1" dirty="0" err="1"/>
              <a:t>종된</a:t>
            </a:r>
            <a:r>
              <a:rPr lang="ko-KR" altLang="en-US" sz="2400" b="1" dirty="0"/>
              <a:t> 공사」의 개념 </a:t>
            </a:r>
            <a:endParaRPr lang="ko-KR" altLang="en-US" sz="2400" dirty="0"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64105" y="1800250"/>
            <a:ext cx="9073008" cy="373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2400" b="1" dirty="0" smtClean="0">
                <a:solidFill>
                  <a:srgbClr val="FF0000"/>
                </a:solidFill>
              </a:rPr>
              <a:t>주된 공사</a:t>
            </a:r>
            <a:endParaRPr lang="en-US" altLang="ko-KR" sz="2400" b="1" dirty="0" smtClean="0">
              <a:solidFill>
                <a:srgbClr val="FF0000"/>
              </a:solidFill>
            </a:endParaRPr>
          </a:p>
          <a:p>
            <a:pPr marL="363538">
              <a:lnSpc>
                <a:spcPct val="150000"/>
              </a:lnSpc>
            </a:pPr>
            <a:r>
              <a:rPr lang="ko-KR" altLang="en-US" dirty="0" smtClean="0"/>
              <a:t>종합공사를 </a:t>
            </a:r>
            <a:r>
              <a:rPr lang="ko-KR" altLang="en-US" dirty="0"/>
              <a:t>시공하는 업종 및 전문공사를 시공하는 업종의 업무내용에 속하는 공사</a:t>
            </a:r>
            <a:r>
              <a:rPr lang="en-US" altLang="ko-KR" dirty="0"/>
              <a:t>(</a:t>
            </a:r>
            <a:r>
              <a:rPr lang="ko-KR" altLang="en-US" dirty="0"/>
              <a:t>영 별표</a:t>
            </a:r>
            <a:r>
              <a:rPr lang="en-US" altLang="ko-KR" dirty="0"/>
              <a:t>1 </a:t>
            </a:r>
            <a:r>
              <a:rPr lang="ko-KR" altLang="en-US" dirty="0"/>
              <a:t>참조</a:t>
            </a:r>
            <a:r>
              <a:rPr lang="en-US" altLang="ko-KR" dirty="0"/>
              <a:t>)</a:t>
            </a:r>
          </a:p>
          <a:p>
            <a:pPr>
              <a:lnSpc>
                <a:spcPct val="150000"/>
              </a:lnSpc>
            </a:pPr>
            <a:endParaRPr lang="en-US" altLang="ko-KR" sz="1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2400" b="1" dirty="0" err="1" smtClean="0">
                <a:solidFill>
                  <a:srgbClr val="FF0000"/>
                </a:solidFill>
              </a:rPr>
              <a:t>종된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 공사</a:t>
            </a:r>
            <a:endParaRPr lang="en-US" altLang="ko-KR" sz="2400" b="1" dirty="0" smtClean="0">
              <a:solidFill>
                <a:srgbClr val="FF0000"/>
              </a:solidFill>
            </a:endParaRPr>
          </a:p>
          <a:p>
            <a:pPr marL="363538">
              <a:lnSpc>
                <a:spcPct val="150000"/>
              </a:lnSpc>
            </a:pPr>
            <a:r>
              <a:rPr lang="ko-KR" altLang="en-US" dirty="0" smtClean="0"/>
              <a:t>주된 </a:t>
            </a:r>
            <a:r>
              <a:rPr lang="ko-KR" altLang="en-US" dirty="0"/>
              <a:t>공사 업종의 업무내용에 속하지 아니한 공사로서 시공 과정상 필수적으로 수반되는 </a:t>
            </a:r>
            <a:r>
              <a:rPr lang="ko-KR" altLang="en-US" dirty="0" smtClean="0"/>
              <a:t>공사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</a:rPr>
              <a:t>    </a:t>
            </a:r>
            <a:r>
              <a:rPr lang="en-US" altLang="ko-KR" dirty="0" smtClean="0">
                <a:solidFill>
                  <a:srgbClr val="0000FF"/>
                </a:solidFill>
              </a:rPr>
              <a:t>※ </a:t>
            </a:r>
            <a:r>
              <a:rPr lang="ko-KR" altLang="en-US" dirty="0">
                <a:solidFill>
                  <a:srgbClr val="0000FF"/>
                </a:solidFill>
              </a:rPr>
              <a:t>상하수도공사가 대표적인 </a:t>
            </a:r>
            <a:r>
              <a:rPr lang="ko-KR" altLang="en-US" dirty="0" smtClean="0">
                <a:solidFill>
                  <a:srgbClr val="0000FF"/>
                </a:solidFill>
              </a:rPr>
              <a:t>예임</a:t>
            </a:r>
            <a:endParaRPr lang="ko-KR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72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131" y="504106"/>
            <a:ext cx="9721215" cy="596317"/>
          </a:xfrm>
        </p:spPr>
        <p:txBody>
          <a:bodyPr vert="horz" wrap="square" lIns="102870" tIns="51435" rIns="102870" bIns="51435" rtlCol="0" anchor="b">
            <a:spAutoFit/>
          </a:bodyPr>
          <a:lstStyle/>
          <a:p>
            <a:pPr algn="l">
              <a:spcBef>
                <a:spcPct val="20000"/>
              </a:spcBef>
              <a:buFont typeface="Arial" pitchFamily="34" charset="0"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2.5. </a:t>
            </a:r>
            <a:r>
              <a:rPr kumimoji="1" lang="ko-KR" altLang="en-US" sz="3200" b="1" dirty="0" smtClean="0">
                <a:solidFill>
                  <a:srgbClr val="0000FF"/>
                </a:solidFill>
                <a:latin typeface="맑은 고딕"/>
                <a:ea typeface="맑은 고딕"/>
              </a:rPr>
              <a:t>하도급의 제한</a:t>
            </a:r>
            <a:endParaRPr kumimoji="1" lang="ko-KR" altLang="en-US" sz="1400" b="1" dirty="0">
              <a:latin typeface="맑은 고딕"/>
              <a:ea typeface="맑은 고딕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008187" y="1512218"/>
            <a:ext cx="9073007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ko-KR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직접시공 공사의 범위</a:t>
            </a:r>
            <a:endParaRPr lang="en-US" altLang="ko-KR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l"/>
            </a:pPr>
            <a:endParaRPr lang="en-US" altLang="ko-KR" sz="800" dirty="0"/>
          </a:p>
          <a:p>
            <a:pPr marL="176213">
              <a:lnSpc>
                <a:spcPct val="150000"/>
              </a:lnSpc>
            </a:pP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1.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도급금액이 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3</a:t>
            </a:r>
            <a:r>
              <a:rPr lang="ko-KR" altLang="en-US" dirty="0" err="1">
                <a:solidFill>
                  <a:schemeClr val="accent2">
                    <a:lumMod val="75000"/>
                  </a:schemeClr>
                </a:solidFill>
              </a:rPr>
              <a:t>억원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 미만인 경우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: 100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분의 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50</a:t>
            </a:r>
          </a:p>
          <a:p>
            <a:pPr marL="176213">
              <a:lnSpc>
                <a:spcPct val="150000"/>
              </a:lnSpc>
            </a:pP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2.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도급금액이 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3</a:t>
            </a:r>
            <a:r>
              <a:rPr lang="ko-KR" altLang="en-US" dirty="0" err="1">
                <a:solidFill>
                  <a:schemeClr val="accent2">
                    <a:lumMod val="75000"/>
                  </a:schemeClr>
                </a:solidFill>
              </a:rPr>
              <a:t>억원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 이상 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ko-KR" altLang="en-US" dirty="0" err="1">
                <a:solidFill>
                  <a:schemeClr val="accent2">
                    <a:lumMod val="75000"/>
                  </a:schemeClr>
                </a:solidFill>
              </a:rPr>
              <a:t>억원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 미만인 경우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: 100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분의 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30</a:t>
            </a:r>
          </a:p>
          <a:p>
            <a:pPr marL="176213">
              <a:lnSpc>
                <a:spcPct val="150000"/>
              </a:lnSpc>
            </a:pP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3.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도급금액이 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ko-KR" altLang="en-US" dirty="0" err="1">
                <a:solidFill>
                  <a:schemeClr val="accent2">
                    <a:lumMod val="75000"/>
                  </a:schemeClr>
                </a:solidFill>
              </a:rPr>
              <a:t>억원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 이상 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30</a:t>
            </a:r>
            <a:r>
              <a:rPr lang="ko-KR" altLang="en-US" dirty="0" err="1">
                <a:solidFill>
                  <a:schemeClr val="accent2">
                    <a:lumMod val="75000"/>
                  </a:schemeClr>
                </a:solidFill>
              </a:rPr>
              <a:t>억원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 미만인 경우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: 100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분의 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20</a:t>
            </a:r>
          </a:p>
          <a:p>
            <a:pPr marL="176213">
              <a:lnSpc>
                <a:spcPct val="150000"/>
              </a:lnSpc>
            </a:pP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4. 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도급금액이 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30</a:t>
            </a:r>
            <a:r>
              <a:rPr lang="ko-KR" altLang="en-US" dirty="0" err="1">
                <a:solidFill>
                  <a:schemeClr val="accent2">
                    <a:lumMod val="75000"/>
                  </a:schemeClr>
                </a:solidFill>
              </a:rPr>
              <a:t>억원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 이상 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70</a:t>
            </a:r>
            <a:r>
              <a:rPr lang="ko-KR" altLang="en-US" dirty="0" err="1">
                <a:solidFill>
                  <a:schemeClr val="accent2">
                    <a:lumMod val="75000"/>
                  </a:schemeClr>
                </a:solidFill>
              </a:rPr>
              <a:t>억원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 미만인 경우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: 100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분의 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10</a:t>
            </a:r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989552" y="4248522"/>
            <a:ext cx="9073007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ko-KR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직접시공계획 통보</a:t>
            </a:r>
            <a:endParaRPr lang="en-US" altLang="ko-KR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l"/>
            </a:pPr>
            <a:endParaRPr lang="en-US" altLang="ko-KR" sz="800" dirty="0"/>
          </a:p>
          <a:p>
            <a:pPr marL="633413" indent="-457200">
              <a:lnSpc>
                <a:spcPct val="150000"/>
              </a:lnSpc>
              <a:buAutoNum type="arabicPeriod"/>
            </a:pP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</a:rPr>
              <a:t>도급계약 체결</a:t>
            </a:r>
            <a:endParaRPr lang="en-US" altLang="ko-KR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633413" indent="-457200">
              <a:lnSpc>
                <a:spcPct val="150000"/>
              </a:lnSpc>
              <a:buAutoNum type="arabicPeriod"/>
            </a:pP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</a:rPr>
              <a:t>발주자가 </a:t>
            </a:r>
            <a:r>
              <a:rPr lang="ko-KR" altLang="en-US" dirty="0" err="1" smtClean="0">
                <a:solidFill>
                  <a:schemeClr val="accent2">
                    <a:lumMod val="75000"/>
                  </a:schemeClr>
                </a:solidFill>
              </a:rPr>
              <a:t>시공자에게</a:t>
            </a: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ko-KR" altLang="en-US" dirty="0" err="1" smtClean="0">
                <a:solidFill>
                  <a:schemeClr val="accent2">
                    <a:lumMod val="75000"/>
                  </a:schemeClr>
                </a:solidFill>
              </a:rPr>
              <a:t>일이내</a:t>
            </a: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</a:rPr>
              <a:t> 통보</a:t>
            </a:r>
            <a:r>
              <a:rPr lang="en-US" altLang="ko-KR" dirty="0">
                <a:solidFill>
                  <a:schemeClr val="accent2">
                    <a:lumMod val="75000"/>
                  </a:schemeClr>
                </a:solidFill>
              </a:rPr>
              <a:t>(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</a:rPr>
              <a:t>건설산업종합정보망을 이용한 통보를 </a:t>
            </a: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</a:rPr>
              <a:t>포함</a:t>
            </a: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</a:rPr>
              <a:t>)</a:t>
            </a:r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36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40135" y="432098"/>
            <a:ext cx="9721080" cy="1088760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450850" indent="-450850"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3.</a:t>
            </a:r>
            <a:r>
              <a:rPr kumimoji="1" lang="ko-KR" altLang="en-US" sz="3200" b="1" dirty="0">
                <a:solidFill>
                  <a:srgbClr val="0000FF"/>
                </a:solidFill>
                <a:ea typeface="맑은 고딕"/>
                <a:cs typeface="+mj-cs"/>
              </a:rPr>
              <a:t> 종합</a:t>
            </a:r>
            <a:r>
              <a:rPr kumimoji="1" lang="en-US" altLang="ko-KR" sz="3200" b="1" dirty="0">
                <a:solidFill>
                  <a:srgbClr val="0000FF"/>
                </a:solidFill>
                <a:ea typeface="맑은 고딕"/>
                <a:cs typeface="+mj-cs"/>
              </a:rPr>
              <a:t>·</a:t>
            </a:r>
            <a:r>
              <a:rPr kumimoji="1" lang="ko-KR" altLang="en-US" sz="3200" b="1" dirty="0" err="1">
                <a:solidFill>
                  <a:srgbClr val="0000FF"/>
                </a:solidFill>
                <a:ea typeface="맑은 고딕"/>
                <a:cs typeface="+mj-cs"/>
              </a:rPr>
              <a:t>전문업종간</a:t>
            </a:r>
            <a:r>
              <a:rPr kumimoji="1" lang="ko-KR" altLang="en-US" sz="3200" b="1" dirty="0">
                <a:solidFill>
                  <a:srgbClr val="0000FF"/>
                </a:solidFill>
                <a:ea typeface="맑은 고딕"/>
                <a:cs typeface="+mj-cs"/>
              </a:rPr>
              <a:t> </a:t>
            </a:r>
            <a:r>
              <a:rPr kumimoji="1" lang="ko-KR" altLang="en-US" sz="3200" b="1" dirty="0" err="1">
                <a:solidFill>
                  <a:srgbClr val="0000FF"/>
                </a:solidFill>
                <a:ea typeface="맑은 고딕"/>
                <a:cs typeface="+mj-cs"/>
              </a:rPr>
              <a:t>상호시장</a:t>
            </a:r>
            <a:r>
              <a:rPr kumimoji="1" lang="ko-KR" altLang="en-US" sz="3200" b="1" dirty="0">
                <a:solidFill>
                  <a:srgbClr val="0000FF"/>
                </a:solidFill>
                <a:ea typeface="맑은 고딕"/>
                <a:cs typeface="+mj-cs"/>
              </a:rPr>
              <a:t> 진출을 위한 건설공사실적 인정기준</a:t>
            </a:r>
            <a:r>
              <a:rPr kumimoji="1" lang="en-US" altLang="ko-KR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(</a:t>
            </a:r>
            <a:r>
              <a:rPr kumimoji="1" lang="ko-KR" altLang="en-US" b="1" dirty="0" err="1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국토부고시</a:t>
            </a:r>
            <a:r>
              <a:rPr kumimoji="1" lang="ko-KR" altLang="en-US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 제</a:t>
            </a:r>
            <a:r>
              <a:rPr kumimoji="1" lang="en-US" altLang="ko-KR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2020-1121</a:t>
            </a:r>
            <a:r>
              <a:rPr kumimoji="1" lang="ko-KR" altLang="en-US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호</a:t>
            </a:r>
            <a:r>
              <a:rPr kumimoji="1" lang="en-US" altLang="ko-KR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.2020.12.28)</a:t>
            </a:r>
            <a:r>
              <a:rPr kumimoji="1" lang="ko-KR" altLang="en-US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 </a:t>
            </a:r>
            <a:endParaRPr kumimoji="1" lang="ko-KR" altLang="en-US" b="1" dirty="0">
              <a:solidFill>
                <a:srgbClr val="0000FF"/>
              </a:solidFill>
              <a:latin typeface="맑은 고딕"/>
              <a:ea typeface="맑은 고딕"/>
              <a:cs typeface="+mj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69760" y="2065706"/>
            <a:ext cx="720710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102870" tIns="51435" rIns="102870" bIns="51435" rtlCol="0">
            <a:spAutoFit/>
          </a:bodyPr>
          <a:lstStyle/>
          <a:p>
            <a:pPr algn="ctr"/>
            <a:r>
              <a:rPr lang="ko-KR" altLang="en-US" dirty="0" smtClean="0"/>
              <a:t>본문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6793" y="2629762"/>
            <a:ext cx="5456092" cy="142936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/>
              <a:t>제</a:t>
            </a:r>
            <a:r>
              <a:rPr lang="en-US" altLang="ko-KR" dirty="0"/>
              <a:t>2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 err="1"/>
              <a:t>상호실적</a:t>
            </a:r>
            <a:r>
              <a:rPr lang="ko-KR" altLang="en-US" dirty="0"/>
              <a:t> 인정기준</a:t>
            </a:r>
            <a:r>
              <a:rPr lang="en-US" altLang="ko-KR" dirty="0"/>
              <a:t>) 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제</a:t>
            </a:r>
            <a:r>
              <a:rPr lang="en-US" altLang="ko-KR" dirty="0"/>
              <a:t>3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상호실적확인서 발급</a:t>
            </a:r>
            <a:r>
              <a:rPr lang="en-US" altLang="ko-KR" dirty="0"/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제</a:t>
            </a:r>
            <a:r>
              <a:rPr lang="en-US" altLang="ko-KR" dirty="0"/>
              <a:t>4</a:t>
            </a:r>
            <a:r>
              <a:rPr lang="ko-KR" altLang="en-US" dirty="0"/>
              <a:t>조</a:t>
            </a:r>
            <a:r>
              <a:rPr lang="en-US" altLang="ko-KR" dirty="0"/>
              <a:t>(</a:t>
            </a:r>
            <a:r>
              <a:rPr lang="ko-KR" altLang="en-US" dirty="0"/>
              <a:t>건설업의 양도</a:t>
            </a:r>
            <a:r>
              <a:rPr lang="en-US" altLang="ko-KR" dirty="0"/>
              <a:t>, </a:t>
            </a:r>
            <a:r>
              <a:rPr lang="ko-KR" altLang="en-US" dirty="0"/>
              <a:t>합병 및 상속 시 실적</a:t>
            </a:r>
            <a:r>
              <a:rPr lang="en-US" altLang="ko-KR" dirty="0"/>
              <a:t>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9759" y="5193410"/>
            <a:ext cx="7627259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en-US" altLang="ko-KR" dirty="0"/>
              <a:t>[</a:t>
            </a:r>
            <a:r>
              <a:rPr lang="ko-KR" altLang="en-US" dirty="0"/>
              <a:t>별지</a:t>
            </a:r>
            <a:r>
              <a:rPr lang="en-US" altLang="ko-KR" dirty="0"/>
              <a:t>] </a:t>
            </a:r>
            <a:r>
              <a:rPr lang="ko-KR" altLang="en-US" dirty="0" err="1"/>
              <a:t>상호실적</a:t>
            </a:r>
            <a:r>
              <a:rPr lang="ko-KR" altLang="en-US" dirty="0"/>
              <a:t> 인정기준에 따른 건설공사 </a:t>
            </a:r>
            <a:r>
              <a:rPr lang="ko-KR" altLang="en-US" dirty="0" err="1"/>
              <a:t>실적확인</a:t>
            </a:r>
            <a:r>
              <a:rPr lang="en-US" altLang="ko-KR" dirty="0"/>
              <a:t>(</a:t>
            </a:r>
            <a:r>
              <a:rPr lang="ko-KR" altLang="en-US" dirty="0"/>
              <a:t>신청</a:t>
            </a:r>
            <a:r>
              <a:rPr lang="en-US" altLang="ko-KR" dirty="0"/>
              <a:t>)</a:t>
            </a:r>
            <a:r>
              <a:rPr lang="ko-KR" altLang="en-US" dirty="0"/>
              <a:t>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63088" y="4465072"/>
            <a:ext cx="6468354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r>
              <a:rPr lang="en-US" altLang="ko-KR" dirty="0"/>
              <a:t>[</a:t>
            </a:r>
            <a:r>
              <a:rPr lang="ko-KR" altLang="en-US" dirty="0"/>
              <a:t>별표</a:t>
            </a:r>
            <a:r>
              <a:rPr lang="en-US" altLang="ko-KR" dirty="0"/>
              <a:t>] </a:t>
            </a:r>
            <a:r>
              <a:rPr lang="ko-KR" altLang="en-US" dirty="0" err="1"/>
              <a:t>종합공사</a:t>
            </a:r>
            <a:r>
              <a:rPr lang="ko-KR" altLang="en-US" dirty="0"/>
              <a:t> 실적에 대한 </a:t>
            </a:r>
            <a:r>
              <a:rPr lang="ko-KR" altLang="en-US" dirty="0" err="1"/>
              <a:t>전문업종별</a:t>
            </a:r>
            <a:r>
              <a:rPr lang="ko-KR" altLang="en-US" dirty="0"/>
              <a:t> 구분 </a:t>
            </a:r>
            <a:r>
              <a:rPr lang="ko-KR" altLang="en-US" dirty="0" err="1"/>
              <a:t>비율표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2729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40135" y="432098"/>
            <a:ext cx="9721080" cy="1088760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450850" indent="-450850"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3200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4.</a:t>
            </a:r>
            <a:r>
              <a:rPr kumimoji="1" lang="ko-KR" altLang="en-US" sz="3200" b="1" dirty="0">
                <a:solidFill>
                  <a:srgbClr val="0000FF"/>
                </a:solidFill>
                <a:cs typeface="+mj-cs"/>
              </a:rPr>
              <a:t> 건설산업기본법 제</a:t>
            </a:r>
            <a:r>
              <a:rPr kumimoji="1" lang="en-US" altLang="ko-KR" sz="3200" b="1" dirty="0">
                <a:solidFill>
                  <a:srgbClr val="0000FF"/>
                </a:solidFill>
                <a:cs typeface="+mj-cs"/>
              </a:rPr>
              <a:t>29</a:t>
            </a:r>
            <a:r>
              <a:rPr kumimoji="1" lang="ko-KR" altLang="en-US" sz="3200" b="1" dirty="0">
                <a:solidFill>
                  <a:srgbClr val="0000FF"/>
                </a:solidFill>
                <a:cs typeface="+mj-cs"/>
              </a:rPr>
              <a:t>조제</a:t>
            </a:r>
            <a:r>
              <a:rPr kumimoji="1" lang="en-US" altLang="ko-KR" sz="3200" b="1" dirty="0">
                <a:solidFill>
                  <a:srgbClr val="0000FF"/>
                </a:solidFill>
                <a:cs typeface="+mj-cs"/>
              </a:rPr>
              <a:t>1</a:t>
            </a:r>
            <a:r>
              <a:rPr kumimoji="1" lang="ko-KR" altLang="en-US" sz="3200" b="1" dirty="0">
                <a:solidFill>
                  <a:srgbClr val="0000FF"/>
                </a:solidFill>
                <a:cs typeface="+mj-cs"/>
              </a:rPr>
              <a:t>항에 따른 계획</a:t>
            </a:r>
            <a:r>
              <a:rPr kumimoji="1" lang="en-US" altLang="ko-KR" sz="3200" b="1" dirty="0">
                <a:solidFill>
                  <a:srgbClr val="0000FF"/>
                </a:solidFill>
                <a:cs typeface="+mj-cs"/>
              </a:rPr>
              <a:t>·</a:t>
            </a:r>
            <a:r>
              <a:rPr kumimoji="1" lang="ko-KR" altLang="en-US" sz="3200" b="1" dirty="0">
                <a:solidFill>
                  <a:srgbClr val="0000FF"/>
                </a:solidFill>
                <a:cs typeface="+mj-cs"/>
              </a:rPr>
              <a:t>관리 및 조정에 관한 지침</a:t>
            </a:r>
            <a:r>
              <a:rPr kumimoji="1" lang="en-US" altLang="ko-KR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(</a:t>
            </a:r>
            <a:r>
              <a:rPr kumimoji="1" lang="ko-KR" altLang="en-US" b="1" dirty="0" err="1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국토부훈령</a:t>
            </a:r>
            <a:r>
              <a:rPr kumimoji="1" lang="ko-KR" altLang="en-US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 제</a:t>
            </a:r>
            <a:r>
              <a:rPr kumimoji="1" lang="en-US" altLang="ko-KR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576</a:t>
            </a:r>
            <a:r>
              <a:rPr kumimoji="1" lang="ko-KR" altLang="en-US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호</a:t>
            </a:r>
            <a:r>
              <a:rPr kumimoji="1" lang="en-US" altLang="ko-KR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.2015.8.20)</a:t>
            </a:r>
            <a:r>
              <a:rPr kumimoji="1" lang="ko-KR" altLang="en-US" b="1" dirty="0" smtClean="0">
                <a:solidFill>
                  <a:srgbClr val="0000FF"/>
                </a:solidFill>
                <a:latin typeface="맑은 고딕"/>
                <a:ea typeface="맑은 고딕"/>
                <a:cs typeface="+mj-cs"/>
              </a:rPr>
              <a:t> </a:t>
            </a:r>
            <a:endParaRPr kumimoji="1" lang="ko-KR" altLang="en-US" b="1" dirty="0">
              <a:solidFill>
                <a:srgbClr val="0000FF"/>
              </a:solidFill>
              <a:latin typeface="맑은 고딕"/>
              <a:ea typeface="맑은 고딕"/>
              <a:cs typeface="+mj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69760" y="2065706"/>
            <a:ext cx="720710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102870" tIns="51435" rIns="102870" bIns="51435" rtlCol="0">
            <a:spAutoFit/>
          </a:bodyPr>
          <a:lstStyle/>
          <a:p>
            <a:pPr algn="ctr"/>
            <a:r>
              <a:rPr lang="ko-KR" altLang="en-US" dirty="0" smtClean="0"/>
              <a:t>본문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6793" y="2629762"/>
            <a:ext cx="5456092" cy="50603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/>
              <a:t>제</a:t>
            </a:r>
            <a:r>
              <a:rPr lang="en-US" altLang="ko-KR" dirty="0"/>
              <a:t>2</a:t>
            </a:r>
            <a:r>
              <a:rPr lang="ko-KR" altLang="en-US" dirty="0"/>
              <a:t>조</a:t>
            </a:r>
            <a:r>
              <a:rPr lang="en-US" altLang="ko-KR" dirty="0" smtClean="0"/>
              <a:t>(</a:t>
            </a:r>
            <a:r>
              <a:rPr lang="ko-KR" altLang="en-US" dirty="0"/>
              <a:t>계획</a:t>
            </a:r>
            <a:r>
              <a:rPr lang="en-US" altLang="ko-KR" dirty="0"/>
              <a:t>·</a:t>
            </a:r>
            <a:r>
              <a:rPr lang="ko-KR" altLang="en-US" dirty="0"/>
              <a:t>관리 및 조정의 내용</a:t>
            </a:r>
            <a:r>
              <a:rPr lang="en-US" altLang="ko-KR" dirty="0" smtClean="0"/>
              <a:t>) </a:t>
            </a:r>
            <a:endParaRPr lang="en-US" altLang="ko-KR" dirty="0"/>
          </a:p>
        </p:txBody>
      </p:sp>
      <p:sp>
        <p:nvSpPr>
          <p:cNvPr id="4" name="직사각형 3"/>
          <p:cNvSpPr>
            <a:spLocks/>
          </p:cNvSpPr>
          <p:nvPr/>
        </p:nvSpPr>
        <p:spPr>
          <a:xfrm>
            <a:off x="869760" y="3600450"/>
            <a:ext cx="8995411" cy="252028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 anchor="ctr">
            <a:noAutofit/>
          </a:bodyPr>
          <a:lstStyle/>
          <a:p>
            <a:r>
              <a:rPr lang="ko-KR" altLang="en-US" sz="1600" b="1" dirty="0">
                <a:solidFill>
                  <a:srgbClr val="0000FF"/>
                </a:solidFill>
              </a:rPr>
              <a:t>건설산업기본법</a:t>
            </a:r>
          </a:p>
          <a:p>
            <a:r>
              <a:rPr lang="en-US" altLang="ko-KR" sz="1600" dirty="0"/>
              <a:t>[</a:t>
            </a:r>
            <a:r>
              <a:rPr lang="ko-KR" altLang="en-US" sz="1600" dirty="0"/>
              <a:t>시행 </a:t>
            </a:r>
            <a:r>
              <a:rPr lang="en-US" altLang="ko-KR" sz="1600" dirty="0"/>
              <a:t>2022. 1. 28.] [</a:t>
            </a:r>
            <a:r>
              <a:rPr lang="ko-KR" altLang="en-US" sz="1600" dirty="0"/>
              <a:t>법률 제</a:t>
            </a:r>
            <a:r>
              <a:rPr lang="en-US" altLang="ko-KR" sz="1600" dirty="0"/>
              <a:t>18338</a:t>
            </a:r>
            <a:r>
              <a:rPr lang="ko-KR" altLang="en-US" sz="1600" dirty="0"/>
              <a:t>호</a:t>
            </a:r>
            <a:r>
              <a:rPr lang="en-US" altLang="ko-KR" sz="1600" dirty="0"/>
              <a:t>, 2021. 7. 27., </a:t>
            </a:r>
            <a:r>
              <a:rPr lang="ko-KR" altLang="en-US" sz="1600" dirty="0" err="1"/>
              <a:t>일부개정</a:t>
            </a:r>
            <a:r>
              <a:rPr lang="en-US" altLang="ko-KR" sz="1600" dirty="0" smtClean="0"/>
              <a:t>]</a:t>
            </a:r>
          </a:p>
          <a:p>
            <a:endParaRPr lang="en-US" altLang="ko-KR" sz="1600" dirty="0"/>
          </a:p>
          <a:p>
            <a:pPr>
              <a:lnSpc>
                <a:spcPct val="150000"/>
              </a:lnSpc>
            </a:pPr>
            <a:r>
              <a:rPr lang="ko-KR" altLang="en-US" sz="1600" dirty="0"/>
              <a:t>제</a:t>
            </a:r>
            <a:r>
              <a:rPr lang="en-US" altLang="ko-KR" sz="1600" dirty="0"/>
              <a:t>29</a:t>
            </a:r>
            <a:r>
              <a:rPr lang="ko-KR" altLang="en-US" sz="1600" dirty="0"/>
              <a:t>조</a:t>
            </a:r>
            <a:r>
              <a:rPr lang="en-US" altLang="ko-KR" sz="1600" dirty="0"/>
              <a:t>(</a:t>
            </a:r>
            <a:r>
              <a:rPr lang="ko-KR" altLang="en-US" sz="1600" dirty="0"/>
              <a:t>건설공사의 하도급 제한</a:t>
            </a:r>
            <a:r>
              <a:rPr lang="en-US" altLang="ko-KR" sz="1600" dirty="0"/>
              <a:t>) ① </a:t>
            </a:r>
            <a:r>
              <a:rPr lang="ko-KR" altLang="en-US" sz="1600" dirty="0"/>
              <a:t>건설사업자는 </a:t>
            </a:r>
            <a:r>
              <a:rPr lang="ko-KR" altLang="en-US" sz="1600" dirty="0" err="1"/>
              <a:t>도급받은</a:t>
            </a:r>
            <a:r>
              <a:rPr lang="ko-KR" altLang="en-US" sz="1600" dirty="0"/>
              <a:t> 건설공사의 전부 또는 대통령령으로 정하는 주요 부분의 대부분을 다른 건설사업자에게 </a:t>
            </a:r>
            <a:r>
              <a:rPr lang="ko-KR" altLang="en-US" sz="1600" dirty="0" err="1"/>
              <a:t>하도급할</a:t>
            </a:r>
            <a:r>
              <a:rPr lang="ko-KR" altLang="en-US" sz="1600" dirty="0"/>
              <a:t> 수 없다</a:t>
            </a:r>
            <a:r>
              <a:rPr lang="en-US" altLang="ko-KR" sz="1600" dirty="0"/>
              <a:t>. </a:t>
            </a:r>
            <a:r>
              <a:rPr lang="ko-KR" altLang="en-US" sz="1600" b="1" dirty="0">
                <a:solidFill>
                  <a:srgbClr val="FF0000"/>
                </a:solidFill>
              </a:rPr>
              <a:t>다만</a:t>
            </a:r>
            <a:r>
              <a:rPr lang="en-US" altLang="ko-KR" sz="1600" b="1" dirty="0">
                <a:solidFill>
                  <a:srgbClr val="FF0000"/>
                </a:solidFill>
              </a:rPr>
              <a:t>, </a:t>
            </a:r>
            <a:r>
              <a:rPr lang="ko-KR" altLang="en-US" sz="1600" b="1" dirty="0">
                <a:solidFill>
                  <a:srgbClr val="FF0000"/>
                </a:solidFill>
              </a:rPr>
              <a:t>건설사업자가 </a:t>
            </a:r>
            <a:r>
              <a:rPr lang="ko-KR" altLang="en-US" sz="1600" b="1" dirty="0" err="1">
                <a:solidFill>
                  <a:srgbClr val="FF0000"/>
                </a:solidFill>
              </a:rPr>
              <a:t>도급받은</a:t>
            </a:r>
            <a:r>
              <a:rPr lang="ko-KR" altLang="en-US" sz="1600" b="1" dirty="0">
                <a:solidFill>
                  <a:srgbClr val="FF0000"/>
                </a:solidFill>
              </a:rPr>
              <a:t> 공사를 대통령령으로 정하는 바에 따라 계획</a:t>
            </a:r>
            <a:r>
              <a:rPr lang="en-US" altLang="ko-KR" sz="1600" b="1" dirty="0">
                <a:solidFill>
                  <a:srgbClr val="FF0000"/>
                </a:solidFill>
              </a:rPr>
              <a:t>, </a:t>
            </a:r>
            <a:r>
              <a:rPr lang="ko-KR" altLang="en-US" sz="1600" b="1" dirty="0">
                <a:solidFill>
                  <a:srgbClr val="FF0000"/>
                </a:solidFill>
              </a:rPr>
              <a:t>관리 및 조정하는 경우로서 </a:t>
            </a:r>
            <a:r>
              <a:rPr lang="ko-KR" altLang="en-US" sz="1600" dirty="0"/>
              <a:t>대통령령으로 정하는 바에 따라 </a:t>
            </a:r>
            <a:r>
              <a:rPr lang="en-US" altLang="ko-KR" sz="1600" dirty="0"/>
              <a:t>2</a:t>
            </a:r>
            <a:r>
              <a:rPr lang="ko-KR" altLang="en-US" sz="1600" dirty="0"/>
              <a:t>인 이상에게 분할하여 </a:t>
            </a:r>
            <a:r>
              <a:rPr lang="ko-KR" altLang="en-US" sz="1600" dirty="0" err="1"/>
              <a:t>하도급하는</a:t>
            </a:r>
            <a:r>
              <a:rPr lang="ko-KR" altLang="en-US" sz="1600" dirty="0"/>
              <a:t> 경우에는 예외로 한다</a:t>
            </a:r>
            <a:r>
              <a:rPr lang="en-US" altLang="ko-KR" sz="1600" dirty="0"/>
              <a:t>. &lt;</a:t>
            </a:r>
            <a:r>
              <a:rPr lang="ko-KR" altLang="en-US" sz="1600" dirty="0"/>
              <a:t>개정 </a:t>
            </a:r>
            <a:r>
              <a:rPr lang="en-US" altLang="ko-KR" sz="1600" dirty="0"/>
              <a:t>2019.4.30&gt;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483107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순서도: 대체 처리 9"/>
          <p:cNvSpPr/>
          <p:nvPr/>
        </p:nvSpPr>
        <p:spPr>
          <a:xfrm>
            <a:off x="2593713" y="2541933"/>
            <a:ext cx="6248725" cy="1285342"/>
          </a:xfrm>
          <a:prstGeom prst="flowChartAlternateProcess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102870" tIns="51435" rIns="102870" bIns="51435" rtlCol="0" anchor="ctr"/>
          <a:lstStyle/>
          <a:p>
            <a:pPr algn="ctr"/>
            <a:r>
              <a:rPr lang="ko-KR" altLang="en-US" sz="3600" b="1" dirty="0">
                <a:solidFill>
                  <a:schemeClr val="tx1"/>
                </a:solidFill>
              </a:rPr>
              <a:t> 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제</a:t>
            </a:r>
            <a:r>
              <a:rPr lang="en-US" altLang="ko-KR" sz="3600" b="1" dirty="0" smtClean="0">
                <a:solidFill>
                  <a:schemeClr val="tx1"/>
                </a:solidFill>
              </a:rPr>
              <a:t>4</a:t>
            </a:r>
            <a:r>
              <a:rPr lang="ko-KR" altLang="en-US" sz="3600" b="1" dirty="0" smtClean="0">
                <a:solidFill>
                  <a:schemeClr val="tx1"/>
                </a:solidFill>
              </a:rPr>
              <a:t>장 </a:t>
            </a:r>
            <a:r>
              <a:rPr lang="ko-KR" altLang="en-US" sz="3600" b="1" dirty="0" err="1" smtClean="0">
                <a:solidFill>
                  <a:schemeClr val="tx1"/>
                </a:solidFill>
              </a:rPr>
              <a:t>주요질의</a:t>
            </a:r>
            <a:endParaRPr lang="ko-KR" alt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56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1109315" y="2777535"/>
            <a:ext cx="8312678" cy="1088526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>
            <a:lvl1pPr algn="ctr" defTabSz="1043056" rtl="0" eaLnBrk="1" latinLnBrk="1" hangingPunct="1">
              <a:spcBef>
                <a:spcPct val="0"/>
              </a:spcBef>
              <a:buNone/>
              <a:defRPr sz="5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 smtClean="0">
                <a:latin typeface="HY강B" pitchFamily="18" charset="-127"/>
                <a:ea typeface="HY강B" pitchFamily="18" charset="-127"/>
              </a:rPr>
              <a:t>1. </a:t>
            </a:r>
            <a:r>
              <a:rPr lang="ko-KR" altLang="en-US" sz="3200" dirty="0" err="1" smtClean="0">
                <a:latin typeface="HY강B" pitchFamily="18" charset="-127"/>
                <a:ea typeface="HY강B" pitchFamily="18" charset="-127"/>
              </a:rPr>
              <a:t>상대업역</a:t>
            </a:r>
            <a:r>
              <a:rPr lang="ko-KR" altLang="en-US" sz="3200" dirty="0" smtClean="0">
                <a:latin typeface="HY강B" pitchFamily="18" charset="-127"/>
                <a:ea typeface="HY강B" pitchFamily="18" charset="-127"/>
              </a:rPr>
              <a:t> 자격요건</a:t>
            </a:r>
            <a:endParaRPr lang="ko-KR" altLang="en-US" sz="3200" dirty="0">
              <a:latin typeface="HY강B" pitchFamily="18" charset="-127"/>
              <a:ea typeface="HY강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417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68095" y="712849"/>
            <a:ext cx="9721080" cy="114050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Q1.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상대업종 진출 시 등록기준을 각각 충족하여야 하는데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,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등록기준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충족일은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언제까지 인지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96237" y="2369033"/>
            <a:ext cx="936103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입찰계약의 경우에는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입찰참가 등록마감일까지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도급계약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입찰계약 제외</a:t>
            </a:r>
            <a:r>
              <a:rPr lang="en-US" altLang="ko-KR" dirty="0">
                <a:latin typeface="+mn-ea"/>
              </a:rPr>
              <a:t>)</a:t>
            </a:r>
            <a:r>
              <a:rPr lang="ko-KR" altLang="en-US" dirty="0" smtClean="0">
                <a:latin typeface="+mn-ea"/>
              </a:rPr>
              <a:t>의 경우 </a:t>
            </a:r>
            <a:r>
              <a:rPr lang="ko-KR" altLang="en-US" dirty="0">
                <a:latin typeface="+mn-ea"/>
              </a:rPr>
              <a:t>도급계약 체결 전까지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수의계약의 경우 수의계약 체결 전까지 </a:t>
            </a:r>
            <a:r>
              <a:rPr lang="ko-KR" altLang="en-US" dirty="0" smtClean="0">
                <a:latin typeface="+mn-ea"/>
              </a:rPr>
              <a:t>해당 공사를 </a:t>
            </a:r>
            <a:r>
              <a:rPr lang="ko-KR" altLang="en-US" dirty="0">
                <a:latin typeface="+mn-ea"/>
              </a:rPr>
              <a:t>시공하는 업종의 등록기준을 갖추어야 함</a:t>
            </a:r>
          </a:p>
          <a:p>
            <a:pPr marL="452438" indent="-452438">
              <a:lnSpc>
                <a:spcPct val="150000"/>
              </a:lnSpc>
            </a:pPr>
            <a:r>
              <a:rPr lang="ko-KR" altLang="en-US" dirty="0" smtClean="0">
                <a:latin typeface="+mn-ea"/>
              </a:rPr>
              <a:t>    * </a:t>
            </a:r>
            <a:r>
              <a:rPr lang="ko-KR" altLang="en-US" dirty="0">
                <a:latin typeface="+mn-ea"/>
              </a:rPr>
              <a:t>시공 중에는 등록기준을 상시 보유해야 함</a:t>
            </a:r>
          </a:p>
        </p:txBody>
      </p:sp>
    </p:spTree>
    <p:extLst>
      <p:ext uri="{BB962C8B-B14F-4D97-AF65-F5344CB8AC3E}">
        <p14:creationId xmlns:p14="http://schemas.microsoft.com/office/powerpoint/2010/main" val="3887953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68095" y="720130"/>
            <a:ext cx="9721080" cy="58650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Q2.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종합건설사업자가 전문공사를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수주받기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위한 자격 요건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96237" y="1822316"/>
            <a:ext cx="936103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종합공사를 시공하는 업종의 업무내용에 해당하는 전문공사로서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해당 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전문공사를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직접 시공할 수 있도록 시설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·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장비 및 기술능력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시설</a:t>
            </a:r>
            <a:r>
              <a:rPr lang="en-US" altLang="ko-KR" dirty="0">
                <a:latin typeface="+mn-ea"/>
              </a:rPr>
              <a:t>·</a:t>
            </a:r>
            <a:r>
              <a:rPr lang="ko-KR" altLang="en-US" dirty="0">
                <a:latin typeface="+mn-ea"/>
              </a:rPr>
              <a:t>장비를 </a:t>
            </a:r>
            <a:r>
              <a:rPr lang="ko-KR" altLang="en-US" dirty="0" smtClean="0">
                <a:latin typeface="+mn-ea"/>
              </a:rPr>
              <a:t>등록 기준으로 </a:t>
            </a:r>
            <a:r>
              <a:rPr lang="ko-KR" altLang="en-US" dirty="0">
                <a:latin typeface="+mn-ea"/>
              </a:rPr>
              <a:t>하는 업종</a:t>
            </a:r>
            <a:r>
              <a:rPr lang="en-US" altLang="ko-KR" dirty="0">
                <a:latin typeface="+mn-ea"/>
              </a:rPr>
              <a:t>) </a:t>
            </a:r>
            <a:r>
              <a:rPr lang="ko-KR" altLang="en-US" dirty="0">
                <a:latin typeface="+mn-ea"/>
              </a:rPr>
              <a:t>갖추고 입찰에 </a:t>
            </a:r>
            <a:r>
              <a:rPr lang="ko-KR" altLang="en-US" dirty="0" smtClean="0">
                <a:latin typeface="+mn-ea"/>
              </a:rPr>
              <a:t>참여</a:t>
            </a:r>
            <a:endParaRPr lang="en-US" altLang="ko-KR" dirty="0" smtClean="0">
              <a:latin typeface="+mn-ea"/>
            </a:endParaRPr>
          </a:p>
          <a:p>
            <a:pPr marL="452438" indent="-452438">
              <a:lnSpc>
                <a:spcPct val="150000"/>
              </a:lnSpc>
            </a:pPr>
            <a:endParaRPr lang="en-US" altLang="ko-KR" dirty="0">
              <a:latin typeface="+mn-ea"/>
            </a:endParaRPr>
          </a:p>
          <a:p>
            <a:pPr marL="452438" indent="-452438">
              <a:lnSpc>
                <a:spcPct val="150000"/>
              </a:lnSpc>
            </a:pPr>
            <a:r>
              <a:rPr lang="ko-KR" altLang="en-US" dirty="0" smtClean="0">
                <a:latin typeface="+mn-ea"/>
              </a:rPr>
              <a:t>  예시</a:t>
            </a:r>
            <a:r>
              <a:rPr lang="en-US" altLang="ko-KR" dirty="0">
                <a:latin typeface="+mn-ea"/>
              </a:rPr>
              <a:t>) </a:t>
            </a:r>
            <a:r>
              <a:rPr lang="ko-KR" altLang="en-US" dirty="0">
                <a:latin typeface="+mn-ea"/>
              </a:rPr>
              <a:t>토목공사업자가 철도</a:t>
            </a:r>
            <a:r>
              <a:rPr lang="en-US" altLang="ko-KR" dirty="0">
                <a:latin typeface="+mn-ea"/>
              </a:rPr>
              <a:t>·</a:t>
            </a:r>
            <a:r>
              <a:rPr lang="ko-KR" altLang="en-US" dirty="0">
                <a:latin typeface="+mn-ea"/>
              </a:rPr>
              <a:t>궤도공사를 </a:t>
            </a:r>
            <a:r>
              <a:rPr lang="ko-KR" altLang="en-US" dirty="0" err="1">
                <a:latin typeface="+mn-ea"/>
              </a:rPr>
              <a:t>수주받기</a:t>
            </a:r>
            <a:r>
              <a:rPr lang="ko-KR" altLang="en-US" dirty="0">
                <a:latin typeface="+mn-ea"/>
              </a:rPr>
              <a:t> 위한 자격</a:t>
            </a:r>
          </a:p>
          <a:p>
            <a:pPr marL="981075" indent="-981075"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         *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시설장비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운반궤도차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트롤리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타이탬퍼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레일을 연결하는 특수용접장비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양로기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)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를 갖추고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임대가능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전대불가능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),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기술능력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기계초급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1,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용접기능사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2)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확보하여 입찰참여</a:t>
            </a:r>
          </a:p>
        </p:txBody>
      </p:sp>
    </p:spTree>
    <p:extLst>
      <p:ext uri="{BB962C8B-B14F-4D97-AF65-F5344CB8AC3E}">
        <p14:creationId xmlns:p14="http://schemas.microsoft.com/office/powerpoint/2010/main" val="10093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68095" y="719487"/>
            <a:ext cx="9721080" cy="58650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Q3.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전문건설사업자가 종합공사를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수주받기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위한 자격 요건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96237" y="1821673"/>
            <a:ext cx="936103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</a:t>
            </a:r>
            <a:r>
              <a:rPr lang="en-US" altLang="ko-KR" dirty="0">
                <a:latin typeface="+mn-ea"/>
              </a:rPr>
              <a:t>2</a:t>
            </a:r>
            <a:r>
              <a:rPr lang="ko-KR" altLang="en-US" dirty="0">
                <a:latin typeface="+mn-ea"/>
              </a:rPr>
              <a:t>개 이상의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전문공사가 복합된 경우 해당 전문건설업을 모두 등록하고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종합공사를 </a:t>
            </a:r>
            <a:r>
              <a:rPr lang="ko-KR" altLang="en-US" dirty="0">
                <a:latin typeface="+mn-ea"/>
              </a:rPr>
              <a:t>시공할 수 있는 기술능력 및 자본금에 대한 등록기준을 </a:t>
            </a:r>
            <a:r>
              <a:rPr lang="ko-KR" altLang="en-US" dirty="0" smtClean="0">
                <a:latin typeface="+mn-ea"/>
              </a:rPr>
              <a:t>갖추고 입찰에 </a:t>
            </a:r>
            <a:r>
              <a:rPr lang="ko-KR" altLang="en-US" dirty="0">
                <a:latin typeface="+mn-ea"/>
              </a:rPr>
              <a:t>참가</a:t>
            </a:r>
            <a:endParaRPr lang="en-US" altLang="ko-KR" dirty="0">
              <a:latin typeface="+mn-ea"/>
            </a:endParaRPr>
          </a:p>
          <a:p>
            <a:pPr marL="452438" indent="-452438">
              <a:lnSpc>
                <a:spcPct val="150000"/>
              </a:lnSpc>
            </a:pPr>
            <a:r>
              <a:rPr lang="ko-KR" altLang="en-US" dirty="0" smtClean="0">
                <a:latin typeface="+mn-ea"/>
              </a:rPr>
              <a:t>  예시</a:t>
            </a:r>
            <a:r>
              <a:rPr lang="en-US" altLang="ko-KR" dirty="0">
                <a:latin typeface="+mn-ea"/>
              </a:rPr>
              <a:t>) </a:t>
            </a:r>
            <a:r>
              <a:rPr lang="ko-KR" altLang="en-US" dirty="0" err="1" smtClean="0">
                <a:latin typeface="+mn-ea"/>
              </a:rPr>
              <a:t>실내건축공사업과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 err="1">
                <a:latin typeface="+mn-ea"/>
              </a:rPr>
              <a:t>습식방수공사업을</a:t>
            </a:r>
            <a:r>
              <a:rPr lang="ko-KR" altLang="en-US" dirty="0">
                <a:latin typeface="+mn-ea"/>
              </a:rPr>
              <a:t> 모두 보유한 전문건설사업자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법인</a:t>
            </a:r>
            <a:r>
              <a:rPr lang="en-US" altLang="ko-KR" dirty="0">
                <a:latin typeface="+mn-ea"/>
              </a:rPr>
              <a:t>)</a:t>
            </a:r>
            <a:r>
              <a:rPr lang="ko-KR" altLang="en-US" dirty="0" smtClean="0">
                <a:latin typeface="+mn-ea"/>
              </a:rPr>
              <a:t>가 해당공사로 </a:t>
            </a:r>
            <a:r>
              <a:rPr lang="ko-KR" altLang="en-US" dirty="0">
                <a:latin typeface="+mn-ea"/>
              </a:rPr>
              <a:t>구성된 건축공사를 </a:t>
            </a:r>
            <a:r>
              <a:rPr lang="ko-KR" altLang="en-US" dirty="0" err="1">
                <a:latin typeface="+mn-ea"/>
              </a:rPr>
              <a:t>수주받기</a:t>
            </a:r>
            <a:r>
              <a:rPr lang="ko-KR" altLang="en-US" dirty="0">
                <a:latin typeface="+mn-ea"/>
              </a:rPr>
              <a:t> 위한 </a:t>
            </a:r>
            <a:r>
              <a:rPr lang="ko-KR" altLang="en-US" dirty="0" smtClean="0">
                <a:latin typeface="+mn-ea"/>
              </a:rPr>
              <a:t>자격</a:t>
            </a:r>
            <a:endParaRPr lang="en-US" altLang="ko-KR" dirty="0" smtClean="0">
              <a:latin typeface="+mn-ea"/>
            </a:endParaRPr>
          </a:p>
          <a:p>
            <a:pPr marL="628650" indent="-628650"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    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* 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자본금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1.25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억원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실내건축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1.5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억원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+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습식방수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0.75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억원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+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추가확보액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1.25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억원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&gt;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건축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3.5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억원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)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을 확보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건축공사업에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 해당하는 기술능력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5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명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건축분야 중급이상 기술인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2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명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+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건축분야 초급이상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기술인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3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명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)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과 자본금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3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억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5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천만원을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 확보하여 입찰참여</a:t>
            </a:r>
          </a:p>
        </p:txBody>
      </p:sp>
    </p:spTree>
    <p:extLst>
      <p:ext uri="{BB962C8B-B14F-4D97-AF65-F5344CB8AC3E}">
        <p14:creationId xmlns:p14="http://schemas.microsoft.com/office/powerpoint/2010/main" val="439918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68095" y="649035"/>
            <a:ext cx="9721080" cy="114050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Q4.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전문건설사업자→종합공사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수주시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자본금 보유시점은 전년도 연말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재무재표기준인지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,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최근 월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재무재표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기준 인지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96237" y="2038610"/>
            <a:ext cx="936103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법인인 경우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최근 결산일 기준 재무제표 </a:t>
            </a:r>
            <a:r>
              <a:rPr lang="ko-KR" altLang="en-US" dirty="0">
                <a:latin typeface="+mn-ea"/>
              </a:rPr>
              <a:t>또는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입찰참가등록마감일</a:t>
            </a:r>
            <a:r>
              <a:rPr lang="ko-KR" altLang="en-US" dirty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기준 실질자본금을 </a:t>
            </a:r>
            <a:r>
              <a:rPr lang="ko-KR" altLang="en-US" dirty="0">
                <a:latin typeface="+mn-ea"/>
              </a:rPr>
              <a:t>확인할 수 있는 최근 재무관리상태진단보고서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개인인 </a:t>
            </a:r>
            <a:r>
              <a:rPr lang="ko-KR" altLang="en-US" dirty="0" smtClean="0">
                <a:latin typeface="+mn-ea"/>
              </a:rPr>
              <a:t>경우 영업용 </a:t>
            </a:r>
            <a:r>
              <a:rPr lang="ko-KR" altLang="en-US" dirty="0" err="1">
                <a:latin typeface="+mn-ea"/>
              </a:rPr>
              <a:t>자산액</a:t>
            </a:r>
            <a:r>
              <a:rPr lang="ko-KR" altLang="en-US" dirty="0">
                <a:latin typeface="+mn-ea"/>
              </a:rPr>
              <a:t> 명세서와 그 증명서류 또는 재무관리상태진단보고서 확인</a:t>
            </a:r>
            <a:endParaRPr lang="ko-KR" altLang="en-US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8404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696237" y="576114"/>
            <a:ext cx="9721080" cy="1694503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Q5.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전문건설사업자→종합공사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수주시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전문건설사업자가 해당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종합공사를시공하는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업종의 자본금 등록기준을 충족하고 있는지에 대한 판단 방법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96237" y="2736354"/>
            <a:ext cx="936103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전문건설사업자가 보유한 건설업 실질자본금이 해당 종합공사를 </a:t>
            </a:r>
            <a:r>
              <a:rPr lang="ko-KR" altLang="en-US" dirty="0" smtClean="0">
                <a:latin typeface="+mn-ea"/>
              </a:rPr>
              <a:t>시공하는 업종의 </a:t>
            </a:r>
            <a:r>
              <a:rPr lang="ko-KR" altLang="en-US" dirty="0">
                <a:latin typeface="+mn-ea"/>
              </a:rPr>
              <a:t>자본금 등록기준 금액 이상이어야 합니다</a:t>
            </a:r>
            <a:r>
              <a:rPr lang="en-US" altLang="ko-KR" dirty="0">
                <a:latin typeface="+mn-ea"/>
              </a:rPr>
              <a:t>. </a:t>
            </a:r>
            <a:r>
              <a:rPr lang="ko-KR" altLang="en-US" dirty="0">
                <a:latin typeface="+mn-ea"/>
              </a:rPr>
              <a:t>이 때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실질자본금이란 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총자산에서 </a:t>
            </a:r>
            <a:r>
              <a:rPr lang="ko-KR" altLang="en-US" dirty="0" err="1">
                <a:solidFill>
                  <a:srgbClr val="FF0000"/>
                </a:solidFill>
                <a:latin typeface="+mn-ea"/>
              </a:rPr>
              <a:t>총부채를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 뺀 금액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자본금</a:t>
            </a:r>
            <a:r>
              <a:rPr lang="en-US" altLang="ko-KR" dirty="0">
                <a:latin typeface="+mn-ea"/>
              </a:rPr>
              <a:t>)</a:t>
            </a:r>
            <a:r>
              <a:rPr lang="ko-KR" altLang="en-US" dirty="0">
                <a:latin typeface="+mn-ea"/>
              </a:rPr>
              <a:t>에서 「건설업관리규정」별지</a:t>
            </a:r>
            <a:r>
              <a:rPr lang="en-US" altLang="ko-KR" dirty="0">
                <a:latin typeface="+mn-ea"/>
              </a:rPr>
              <a:t>2.</a:t>
            </a:r>
            <a:r>
              <a:rPr lang="ko-KR" altLang="en-US" dirty="0">
                <a:latin typeface="+mn-ea"/>
              </a:rPr>
              <a:t>「</a:t>
            </a:r>
            <a:r>
              <a:rPr lang="ko-KR" altLang="en-US" dirty="0" smtClean="0">
                <a:latin typeface="+mn-ea"/>
              </a:rPr>
              <a:t>건설업체 </a:t>
            </a:r>
            <a:r>
              <a:rPr lang="ko-KR" altLang="en-US" dirty="0">
                <a:latin typeface="+mn-ea"/>
              </a:rPr>
              <a:t>기업진단지침」에 따른 부실자산 등을 차감한 금액을 의미</a:t>
            </a:r>
            <a:endParaRPr lang="ko-KR" altLang="en-US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7288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696237" y="863503"/>
            <a:ext cx="9721080" cy="114050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Q6.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·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전문 상호시장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진출시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상대업종 기술능력 등록기준 충족여부 확인 방법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96237" y="2469745"/>
            <a:ext cx="936103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발주자는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건설산업기본법 시행령 별표 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2</a:t>
            </a:r>
            <a:r>
              <a:rPr lang="ko-KR" altLang="en-US" dirty="0">
                <a:latin typeface="+mn-ea"/>
              </a:rPr>
              <a:t>를 바탕으로 해당 공사를 </a:t>
            </a:r>
            <a:r>
              <a:rPr lang="ko-KR" altLang="en-US" dirty="0" smtClean="0">
                <a:latin typeface="+mn-ea"/>
              </a:rPr>
              <a:t>시공하는 건설업종의 </a:t>
            </a:r>
            <a:r>
              <a:rPr lang="ko-KR" altLang="en-US" dirty="0">
                <a:latin typeface="+mn-ea"/>
              </a:rPr>
              <a:t>기술능력 등록기준을 파악 </a:t>
            </a:r>
            <a:r>
              <a:rPr lang="ko-KR" altLang="en-US" dirty="0" smtClean="0">
                <a:latin typeface="+mn-ea"/>
              </a:rPr>
              <a:t>후 </a:t>
            </a:r>
            <a:endParaRPr lang="en-US" altLang="ko-KR" dirty="0" smtClean="0">
              <a:latin typeface="+mn-ea"/>
            </a:endParaRPr>
          </a:p>
          <a:p>
            <a:pPr marL="452438" indent="-452438"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 - </a:t>
            </a:r>
            <a:r>
              <a:rPr lang="ko-KR" altLang="en-US" dirty="0" err="1">
                <a:latin typeface="+mn-ea"/>
              </a:rPr>
              <a:t>도급받으려는</a:t>
            </a:r>
            <a:r>
              <a:rPr lang="ko-KR" altLang="en-US" dirty="0">
                <a:latin typeface="+mn-ea"/>
              </a:rPr>
              <a:t> 건설사업자로부터 기술인력 보유현황 및 고용</a:t>
            </a:r>
            <a:r>
              <a:rPr lang="en-US" altLang="ko-KR" dirty="0">
                <a:latin typeface="+mn-ea"/>
              </a:rPr>
              <a:t>·</a:t>
            </a:r>
            <a:r>
              <a:rPr lang="ko-KR" altLang="en-US" dirty="0" smtClean="0">
                <a:latin typeface="+mn-ea"/>
              </a:rPr>
              <a:t>산업재해보상 </a:t>
            </a:r>
            <a:r>
              <a:rPr lang="ko-KR" altLang="en-US" dirty="0" err="1" smtClean="0">
                <a:latin typeface="+mn-ea"/>
              </a:rPr>
              <a:t>보험가입증명원을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 err="1">
                <a:latin typeface="+mn-ea"/>
              </a:rPr>
              <a:t>제출받아</a:t>
            </a:r>
            <a:r>
              <a:rPr lang="ko-KR" altLang="en-US" dirty="0">
                <a:latin typeface="+mn-ea"/>
              </a:rPr>
              <a:t> 상호대조</a:t>
            </a:r>
            <a:r>
              <a:rPr lang="en-US" altLang="ko-KR" dirty="0">
                <a:latin typeface="+mn-ea"/>
              </a:rPr>
              <a:t>·</a:t>
            </a:r>
            <a:r>
              <a:rPr lang="ko-KR" altLang="en-US" dirty="0" smtClean="0">
                <a:latin typeface="+mn-ea"/>
              </a:rPr>
              <a:t>확인 </a:t>
            </a:r>
            <a:endParaRPr lang="en-US" altLang="ko-KR" dirty="0" smtClean="0">
              <a:latin typeface="+mn-ea"/>
            </a:endParaRPr>
          </a:p>
          <a:p>
            <a:pPr marL="452438" indent="-452438"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 - </a:t>
            </a:r>
            <a:r>
              <a:rPr lang="ko-KR" altLang="en-US" dirty="0" err="1">
                <a:latin typeface="+mn-ea"/>
              </a:rPr>
              <a:t>필요시</a:t>
            </a:r>
            <a:r>
              <a:rPr lang="ko-KR" altLang="en-US" dirty="0">
                <a:latin typeface="+mn-ea"/>
              </a:rPr>
              <a:t> 사실조사를 거쳐 실제 고용여부 및 상대 업종 기술능력 </a:t>
            </a:r>
            <a:r>
              <a:rPr lang="ko-KR" altLang="en-US" dirty="0" smtClean="0">
                <a:latin typeface="+mn-ea"/>
              </a:rPr>
              <a:t>기준에 적합한 </a:t>
            </a:r>
            <a:r>
              <a:rPr lang="ko-KR" altLang="en-US" dirty="0">
                <a:latin typeface="+mn-ea"/>
              </a:rPr>
              <a:t>자인지 여부를 판단</a:t>
            </a:r>
            <a:endParaRPr lang="ko-KR" altLang="en-US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7329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696237" y="784857"/>
            <a:ext cx="9721080" cy="1694503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Q7.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종합건설사업자가 전문공사 입찰참여시 등록기준 중 준설 등 특수장비 기준이 있는 경우 해당 장비를 보유가 아닌 임대만 해도 가능한지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96237" y="2945097"/>
            <a:ext cx="936103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임대차</a:t>
            </a:r>
            <a:r>
              <a:rPr lang="ko-KR" altLang="en-US" dirty="0">
                <a:latin typeface="+mn-ea"/>
              </a:rPr>
              <a:t>계약의 경우 임대차계약서 및 임대인의 자기소임을 증명하는 서류 </a:t>
            </a:r>
            <a:r>
              <a:rPr lang="ko-KR" altLang="en-US" dirty="0" smtClean="0">
                <a:latin typeface="+mn-ea"/>
              </a:rPr>
              <a:t>사본을 첨부하여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인정 가능</a:t>
            </a:r>
            <a:r>
              <a:rPr lang="en-US" altLang="ko-KR" dirty="0">
                <a:latin typeface="+mn-ea"/>
              </a:rPr>
              <a:t>. </a:t>
            </a:r>
            <a:r>
              <a:rPr lang="ko-KR" altLang="en-US" dirty="0">
                <a:latin typeface="+mn-ea"/>
              </a:rPr>
              <a:t>다만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임대인 소유의 시설장비를 </a:t>
            </a:r>
            <a:r>
              <a:rPr lang="ko-KR" altLang="en-US" dirty="0" err="1">
                <a:latin typeface="+mn-ea"/>
              </a:rPr>
              <a:t>직접임대차하는</a:t>
            </a:r>
            <a:r>
              <a:rPr lang="ko-KR" altLang="en-US" dirty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형태가 아닌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전대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빌린 것을 다시 다른 사람에게 빌려주는 행위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)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계약은 불인정</a:t>
            </a:r>
          </a:p>
        </p:txBody>
      </p:sp>
    </p:spTree>
    <p:extLst>
      <p:ext uri="{BB962C8B-B14F-4D97-AF65-F5344CB8AC3E}">
        <p14:creationId xmlns:p14="http://schemas.microsoft.com/office/powerpoint/2010/main" val="43679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668179" y="719487"/>
            <a:ext cx="9721080" cy="58650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Q8.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상호시장 진출의 허용시기는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62950" y="1584226"/>
            <a:ext cx="936103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공공공사 ‘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21.1.1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부터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민간공사 ’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22.1.1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부터 시행</a:t>
            </a:r>
          </a:p>
          <a:p>
            <a:pPr marL="452438" indent="-452438"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  ※ </a:t>
            </a:r>
            <a:r>
              <a:rPr lang="en-US" altLang="ko-KR" dirty="0">
                <a:latin typeface="+mn-ea"/>
              </a:rPr>
              <a:t>‘24.1.1</a:t>
            </a:r>
            <a:r>
              <a:rPr lang="ko-KR" altLang="en-US" dirty="0">
                <a:latin typeface="+mn-ea"/>
              </a:rPr>
              <a:t>부터 시행</a:t>
            </a:r>
          </a:p>
          <a:p>
            <a:pPr marL="452438" indent="-452438"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    -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전문업체 간 컨소시엄 방식의 </a:t>
            </a:r>
            <a:r>
              <a:rPr lang="ko-KR" altLang="en-US" dirty="0">
                <a:latin typeface="+mn-ea"/>
              </a:rPr>
              <a:t>종합공사 도급 수행</a:t>
            </a:r>
          </a:p>
          <a:p>
            <a:pPr marL="452438" indent="-452438"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    - 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2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억 원 미만 전문공사의 </a:t>
            </a:r>
            <a:r>
              <a:rPr lang="ko-KR" altLang="en-US" dirty="0">
                <a:latin typeface="+mn-ea"/>
              </a:rPr>
              <a:t>종합업자에게 도급 허용 </a:t>
            </a:r>
            <a:endParaRPr lang="ko-KR" altLang="en-US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68179" y="3664534"/>
            <a:ext cx="9721080" cy="58650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Q9.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전문건설업체 간 컨소시엄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(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공동도급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)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방법이 가능한지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662950" y="4529273"/>
            <a:ext cx="936103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☞ ‘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24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년부터 전문건설업체 간 컨소시엄이 가능하고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전문건설업 </a:t>
            </a:r>
            <a:r>
              <a:rPr lang="ko-KR" altLang="en-US" dirty="0" smtClean="0">
                <a:latin typeface="+mn-ea"/>
              </a:rPr>
              <a:t>컨소시엄은 종합공사를 </a:t>
            </a:r>
            <a:r>
              <a:rPr lang="ko-KR" altLang="en-US" dirty="0">
                <a:latin typeface="+mn-ea"/>
              </a:rPr>
              <a:t>구성하는 업종을 복수의 전문건설업체가 참여하는 경우로 </a:t>
            </a:r>
            <a:r>
              <a:rPr lang="ko-KR" altLang="en-US" dirty="0" smtClean="0">
                <a:latin typeface="+mn-ea"/>
              </a:rPr>
              <a:t>컨소시엄을 </a:t>
            </a:r>
            <a:r>
              <a:rPr lang="ko-KR" altLang="en-US" dirty="0">
                <a:latin typeface="+mn-ea"/>
              </a:rPr>
              <a:t>이루는 전문건설업자는 시공하고자 하는 건설공사에 </a:t>
            </a:r>
            <a:r>
              <a:rPr lang="ko-KR" altLang="en-US" dirty="0" smtClean="0">
                <a:latin typeface="+mn-ea"/>
              </a:rPr>
              <a:t>해당하는 전문업종을 </a:t>
            </a:r>
            <a:r>
              <a:rPr lang="ko-KR" altLang="en-US" dirty="0">
                <a:latin typeface="+mn-ea"/>
              </a:rPr>
              <a:t>모두 등록한 전문건설업자로 구성해야 함 </a:t>
            </a:r>
            <a:endParaRPr lang="ko-KR" altLang="en-US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9243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1109315" y="2777535"/>
            <a:ext cx="8312678" cy="1088526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>
            <a:lvl1pPr algn="ctr" defTabSz="1043056" rtl="0" eaLnBrk="1" latinLnBrk="1" hangingPunct="1">
              <a:spcBef>
                <a:spcPct val="0"/>
              </a:spcBef>
              <a:buNone/>
              <a:defRPr sz="5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>
                <a:latin typeface="HY강B" pitchFamily="18" charset="-127"/>
                <a:ea typeface="HY강B" pitchFamily="18" charset="-127"/>
              </a:rPr>
              <a:t>2</a:t>
            </a:r>
            <a:r>
              <a:rPr lang="en-US" altLang="ko-KR" sz="3200" dirty="0" smtClean="0">
                <a:latin typeface="HY강B" pitchFamily="18" charset="-127"/>
                <a:ea typeface="HY강B" pitchFamily="18" charset="-127"/>
              </a:rPr>
              <a:t>. </a:t>
            </a:r>
            <a:r>
              <a:rPr lang="ko-KR" altLang="en-US" sz="3200" dirty="0" smtClean="0">
                <a:latin typeface="HY강B" pitchFamily="18" charset="-127"/>
                <a:ea typeface="HY강B" pitchFamily="18" charset="-127"/>
              </a:rPr>
              <a:t>상대시장 실적인정</a:t>
            </a:r>
            <a:endParaRPr lang="ko-KR" altLang="en-US" sz="3200" dirty="0">
              <a:latin typeface="HY강B" pitchFamily="18" charset="-127"/>
              <a:ea typeface="HY강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0163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77878" y="935511"/>
            <a:ext cx="9721080" cy="114050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Q1.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상대시장 진출 시 종합건설업자의 실적 중 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2/3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만 인정하는 이유는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그리고 인정되는 실적의 범위는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672649" y="2354248"/>
            <a:ext cx="936103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상호 진출 촉진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공정한 경쟁기반 마련을 </a:t>
            </a:r>
            <a:r>
              <a:rPr lang="ko-KR" altLang="en-US" dirty="0">
                <a:latin typeface="+mn-ea"/>
              </a:rPr>
              <a:t>위해 종합과 전문 </a:t>
            </a:r>
            <a:r>
              <a:rPr lang="ko-KR" altLang="en-US" dirty="0" smtClean="0">
                <a:latin typeface="+mn-ea"/>
              </a:rPr>
              <a:t>시장규모를 고려하여 </a:t>
            </a:r>
            <a:r>
              <a:rPr lang="ko-KR" altLang="en-US" dirty="0">
                <a:latin typeface="+mn-ea"/>
              </a:rPr>
              <a:t>종합건설사업자 실적의 </a:t>
            </a:r>
            <a:r>
              <a:rPr lang="en-US" altLang="ko-KR" dirty="0">
                <a:latin typeface="+mn-ea"/>
              </a:rPr>
              <a:t>2/3</a:t>
            </a:r>
            <a:r>
              <a:rPr lang="ko-KR" altLang="en-US" dirty="0">
                <a:latin typeface="+mn-ea"/>
              </a:rPr>
              <a:t>만 인정하였으며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실적 인정을 </a:t>
            </a:r>
            <a:r>
              <a:rPr lang="ko-KR" altLang="en-US" dirty="0" smtClean="0">
                <a:latin typeface="+mn-ea"/>
              </a:rPr>
              <a:t>받기 위한 </a:t>
            </a:r>
            <a:r>
              <a:rPr lang="ko-KR" altLang="en-US" dirty="0">
                <a:latin typeface="+mn-ea"/>
              </a:rPr>
              <a:t>세부적인 절차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인정받은 실적의 관리 및 건설공사실적을 </a:t>
            </a:r>
            <a:r>
              <a:rPr lang="ko-KR" altLang="en-US" dirty="0" smtClean="0">
                <a:latin typeface="+mn-ea"/>
              </a:rPr>
              <a:t>업종별로 구분하는 </a:t>
            </a:r>
            <a:r>
              <a:rPr lang="ko-KR" altLang="en-US" dirty="0">
                <a:latin typeface="+mn-ea"/>
              </a:rPr>
              <a:t>기준에 대해서는 향후 국토교통부장관이 정하여 고시할 </a:t>
            </a:r>
            <a:r>
              <a:rPr lang="ko-KR" altLang="en-US" dirty="0" smtClean="0">
                <a:latin typeface="+mn-ea"/>
              </a:rPr>
              <a:t>예정 </a:t>
            </a:r>
            <a:endParaRPr lang="en-US" altLang="ko-KR" dirty="0" smtClean="0">
              <a:latin typeface="+mn-ea"/>
            </a:endParaRPr>
          </a:p>
          <a:p>
            <a:pPr marL="452438" indent="-452438">
              <a:lnSpc>
                <a:spcPct val="150000"/>
              </a:lnSpc>
            </a:pPr>
            <a:endParaRPr lang="en-US" altLang="ko-KR" dirty="0" smtClean="0">
              <a:latin typeface="+mn-ea"/>
            </a:endParaRPr>
          </a:p>
          <a:p>
            <a:pPr marL="452438" indent="-452438"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  - </a:t>
            </a:r>
            <a:r>
              <a:rPr lang="ko-KR" altLang="en-US" dirty="0">
                <a:latin typeface="+mn-ea"/>
              </a:rPr>
              <a:t>아울러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종전 업종에서 취득한 실적은 최근 </a:t>
            </a:r>
            <a:r>
              <a:rPr lang="en-US" altLang="ko-KR" dirty="0">
                <a:latin typeface="+mn-ea"/>
              </a:rPr>
              <a:t>5</a:t>
            </a:r>
            <a:r>
              <a:rPr lang="ko-KR" altLang="en-US" dirty="0">
                <a:latin typeface="+mn-ea"/>
              </a:rPr>
              <a:t>년간만 인정되도록 할 예정</a:t>
            </a:r>
            <a:endParaRPr lang="ko-KR" altLang="en-US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80599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77878" y="935511"/>
            <a:ext cx="9721080" cy="114050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Q2.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업역개편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시행으로 조경 관련 종합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·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전문업종을 모두 보유할 실익이 적은데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,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한 업종을 정리한다면 실적 전환이 가능한지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672649" y="2354248"/>
            <a:ext cx="9361039" cy="494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종합</a:t>
            </a:r>
            <a:r>
              <a:rPr lang="en-US" altLang="ko-KR" dirty="0">
                <a:latin typeface="+mn-ea"/>
              </a:rPr>
              <a:t>·</a:t>
            </a:r>
            <a:r>
              <a:rPr lang="ko-KR" altLang="en-US" dirty="0">
                <a:latin typeface="+mn-ea"/>
              </a:rPr>
              <a:t>전문의 실적은 상호 전환이 불가함 </a:t>
            </a:r>
            <a:endParaRPr lang="en-US" altLang="ko-KR" dirty="0" smtClean="0">
              <a:latin typeface="+mn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648147" y="3754028"/>
            <a:ext cx="9721080" cy="114050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Q3.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공사예정금액 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2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억원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미만의 전문공사는 ‘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24.1.1.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이전까지 종합건설사업자가 참여할 수 없다는데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,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공사예정금액의 정의는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  <a:endParaRPr kumimoji="1" lang="ko-KR" altLang="en-US" sz="2400" dirty="0">
              <a:solidFill>
                <a:srgbClr val="0000FF"/>
              </a:solidFill>
              <a:latin typeface="HY견명조" panose="02030600000101010101" pitchFamily="18" charset="-127"/>
              <a:ea typeface="HY견명조" panose="02030600000101010101" pitchFamily="18" charset="-127"/>
              <a:cs typeface="+mj-cs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748329" y="5194188"/>
            <a:ext cx="9361039" cy="494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☞ </a:t>
            </a:r>
            <a:r>
              <a:rPr lang="ko-KR" altLang="en-US" dirty="0" err="1">
                <a:latin typeface="+mn-ea"/>
              </a:rPr>
              <a:t>총공사비용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추정가격</a:t>
            </a:r>
            <a:r>
              <a:rPr lang="en-US" altLang="ko-KR" dirty="0">
                <a:latin typeface="+mn-ea"/>
              </a:rPr>
              <a:t>+</a:t>
            </a:r>
            <a:r>
              <a:rPr lang="ko-KR" altLang="en-US" dirty="0">
                <a:latin typeface="+mn-ea"/>
              </a:rPr>
              <a:t>부가가치세</a:t>
            </a:r>
            <a:r>
              <a:rPr lang="en-US" altLang="ko-KR" dirty="0">
                <a:latin typeface="+mn-ea"/>
              </a:rPr>
              <a:t>)</a:t>
            </a:r>
            <a:r>
              <a:rPr lang="ko-KR" altLang="en-US" dirty="0">
                <a:latin typeface="+mn-ea"/>
              </a:rPr>
              <a:t>에 </a:t>
            </a:r>
            <a:r>
              <a:rPr lang="ko-KR" altLang="en-US" dirty="0" err="1">
                <a:latin typeface="+mn-ea"/>
              </a:rPr>
              <a:t>도급자설치</a:t>
            </a:r>
            <a:r>
              <a:rPr lang="ko-KR" altLang="en-US" dirty="0">
                <a:latin typeface="+mn-ea"/>
              </a:rPr>
              <a:t> </a:t>
            </a:r>
            <a:r>
              <a:rPr lang="ko-KR" altLang="en-US" dirty="0" err="1">
                <a:latin typeface="+mn-ea"/>
              </a:rPr>
              <a:t>관급자재비를</a:t>
            </a:r>
            <a:r>
              <a:rPr lang="ko-KR" altLang="en-US" dirty="0">
                <a:latin typeface="+mn-ea"/>
              </a:rPr>
              <a:t> 포함한 금액</a:t>
            </a:r>
            <a:endParaRPr lang="en-US" altLang="ko-KR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0817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68095" y="510562"/>
            <a:ext cx="9721080" cy="2873864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Q4.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종합건설사업자가 전문공사에 참여할 경우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,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실적은 「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종합ㆍ전문업종간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상호시장 진출을 위한 건설공사 실적 인정기준」의 종합공사 실적에 대한 전문업종별 구분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비율표를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따르는데 전문업종별 구분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비율표에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없는 업종은 어떻게 실적 인정을 받을 수 있는지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  <a:endParaRPr kumimoji="1" lang="ko-KR" altLang="en-US" sz="2400" dirty="0">
              <a:solidFill>
                <a:srgbClr val="0000FF"/>
              </a:solidFill>
              <a:latin typeface="HY견명조" panose="02030600000101010101" pitchFamily="18" charset="-127"/>
              <a:ea typeface="HY견명조" panose="02030600000101010101" pitchFamily="18" charset="-127"/>
              <a:cs typeface="+mj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48115" y="3816474"/>
            <a:ext cx="936103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☞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전문업종별 구분 </a:t>
            </a:r>
            <a:r>
              <a:rPr lang="ko-KR" altLang="en-US" dirty="0" err="1">
                <a:solidFill>
                  <a:srgbClr val="FF0000"/>
                </a:solidFill>
                <a:latin typeface="+mn-ea"/>
              </a:rPr>
              <a:t>비율표에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없는 실적은 인정받을 수 없음</a:t>
            </a:r>
            <a:endParaRPr lang="en-US" altLang="ko-KR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6854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75467" y="935511"/>
            <a:ext cx="9721080" cy="114050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Q5.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종합건설사업자가 유지보수공사에 참여할 경우 실적 평가는 어떻게 하는지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  <a:endParaRPr kumimoji="1" lang="ko-KR" altLang="en-US" sz="2400" dirty="0">
              <a:solidFill>
                <a:srgbClr val="0000FF"/>
              </a:solidFill>
              <a:latin typeface="HY견명조" panose="02030600000101010101" pitchFamily="18" charset="-127"/>
              <a:ea typeface="HY견명조" panose="02030600000101010101" pitchFamily="18" charset="-127"/>
              <a:cs typeface="+mj-cs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75649" y="2375671"/>
            <a:ext cx="936103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 ☞ 해당 공사의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주된 공사를 구성하는 전문업종을 </a:t>
            </a:r>
            <a:r>
              <a:rPr lang="ko-KR" altLang="en-US" dirty="0">
                <a:latin typeface="+mn-ea"/>
              </a:rPr>
              <a:t>기준으로 평가</a:t>
            </a:r>
            <a:endParaRPr lang="en-US" altLang="ko-KR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5288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1109315" y="2777535"/>
            <a:ext cx="8312678" cy="1088526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>
            <a:lvl1pPr algn="ctr" defTabSz="1043056" rtl="0" eaLnBrk="1" latinLnBrk="1" hangingPunct="1">
              <a:spcBef>
                <a:spcPct val="0"/>
              </a:spcBef>
              <a:buNone/>
              <a:defRPr sz="5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 smtClean="0">
                <a:latin typeface="HY강B" pitchFamily="18" charset="-127"/>
                <a:ea typeface="HY강B" pitchFamily="18" charset="-127"/>
              </a:rPr>
              <a:t>3. </a:t>
            </a:r>
            <a:r>
              <a:rPr lang="ko-KR" altLang="en-US" sz="3200" dirty="0" err="1" smtClean="0">
                <a:latin typeface="HY강B" pitchFamily="18" charset="-127"/>
                <a:ea typeface="HY강B" pitchFamily="18" charset="-127"/>
              </a:rPr>
              <a:t>업역개편후</a:t>
            </a:r>
            <a:r>
              <a:rPr lang="ko-KR" altLang="en-US" sz="3200" dirty="0" smtClean="0">
                <a:latin typeface="HY강B" pitchFamily="18" charset="-127"/>
                <a:ea typeface="HY강B" pitchFamily="18" charset="-127"/>
              </a:rPr>
              <a:t> 발주 요령</a:t>
            </a:r>
            <a:endParaRPr lang="ko-KR" altLang="en-US" sz="3200" dirty="0">
              <a:latin typeface="HY강B" pitchFamily="18" charset="-127"/>
              <a:ea typeface="HY강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2709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77878" y="791495"/>
            <a:ext cx="9721080" cy="58650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Q1.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건설공사 발주 세부기준의 주요 내용은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672649" y="1656234"/>
            <a:ext cx="9361039" cy="956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종합공사의 시공자격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전문공사의 시공자격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종합공사와 전문공사의 구분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건설공사의 </a:t>
            </a:r>
            <a:r>
              <a:rPr lang="ko-KR" altLang="en-US" dirty="0">
                <a:latin typeface="+mn-ea"/>
              </a:rPr>
              <a:t>도급자격 등과 </a:t>
            </a:r>
            <a:r>
              <a:rPr lang="ko-KR" altLang="en-US" dirty="0" err="1">
                <a:latin typeface="+mn-ea"/>
              </a:rPr>
              <a:t>입찰공고시</a:t>
            </a:r>
            <a:r>
              <a:rPr lang="ko-KR" altLang="en-US" dirty="0">
                <a:latin typeface="+mn-ea"/>
              </a:rPr>
              <a:t> 구체적인 적용방법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예시 등이 포함</a:t>
            </a:r>
            <a:endParaRPr lang="en-US" altLang="ko-KR" dirty="0" smtClean="0">
              <a:latin typeface="+mn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691094" y="3455791"/>
            <a:ext cx="9721080" cy="58650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Q2.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건설공사 발주 세부기준을 반드시 따라야 하는지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685865" y="4320530"/>
            <a:ext cx="936103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경미한 건설공사를 제외한 모든 건설공사의 발주자가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법에서 정한 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자격을 갖춘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건설사업자를 선정하는데 적용</a:t>
            </a:r>
            <a:r>
              <a:rPr lang="ko-KR" altLang="en-US" dirty="0">
                <a:latin typeface="+mn-ea"/>
              </a:rPr>
              <a:t>해야 하며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경미한 건설공사의 </a:t>
            </a:r>
            <a:r>
              <a:rPr lang="ko-KR" altLang="en-US" dirty="0" smtClean="0">
                <a:latin typeface="+mn-ea"/>
              </a:rPr>
              <a:t>경우에도 적합한 </a:t>
            </a:r>
            <a:r>
              <a:rPr lang="ko-KR" altLang="en-US" dirty="0">
                <a:latin typeface="+mn-ea"/>
              </a:rPr>
              <a:t>건설사업자를 선정하는 데 적용할 수 있을 것임</a:t>
            </a:r>
            <a:endParaRPr lang="en-US" altLang="ko-KR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79874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77878" y="791495"/>
            <a:ext cx="9721080" cy="586507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Q1.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건설공사 발주 세부기준의 주요 내용은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672649" y="1656234"/>
            <a:ext cx="9361039" cy="956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종합공사의 시공자격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전문공사의 시공자격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종합공사와 전문공사의 구분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건설공사의 </a:t>
            </a:r>
            <a:r>
              <a:rPr lang="ko-KR" altLang="en-US" dirty="0">
                <a:latin typeface="+mn-ea"/>
              </a:rPr>
              <a:t>도급자격 등과 </a:t>
            </a:r>
            <a:r>
              <a:rPr lang="ko-KR" altLang="en-US" dirty="0" err="1">
                <a:latin typeface="+mn-ea"/>
              </a:rPr>
              <a:t>입찰공고시</a:t>
            </a:r>
            <a:r>
              <a:rPr lang="ko-KR" altLang="en-US" dirty="0">
                <a:latin typeface="+mn-ea"/>
              </a:rPr>
              <a:t> 구체적인 적용방법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예시 등이 포함</a:t>
            </a:r>
            <a:endParaRPr lang="en-US" altLang="ko-KR" dirty="0" smtClean="0">
              <a:latin typeface="+mn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691094" y="2901793"/>
            <a:ext cx="9721080" cy="114050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Q2.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‘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21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년부터 건설공사 입찰공고 시 종합업종과 전문업종을 반드시 모두 참여시켜야 하는지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685865" y="4320530"/>
            <a:ext cx="936103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발주자는 도급하려는 건설공사의 종합적인 계획</a:t>
            </a:r>
            <a:r>
              <a:rPr lang="en-US" altLang="ko-KR" dirty="0">
                <a:latin typeface="+mn-ea"/>
              </a:rPr>
              <a:t>·</a:t>
            </a:r>
            <a:r>
              <a:rPr lang="ko-KR" altLang="en-US" dirty="0">
                <a:latin typeface="+mn-ea"/>
              </a:rPr>
              <a:t>관리</a:t>
            </a:r>
            <a:r>
              <a:rPr lang="en-US" altLang="ko-KR" dirty="0">
                <a:latin typeface="+mn-ea"/>
              </a:rPr>
              <a:t>·</a:t>
            </a:r>
            <a:r>
              <a:rPr lang="ko-KR" altLang="en-US" dirty="0">
                <a:latin typeface="+mn-ea"/>
              </a:rPr>
              <a:t>조정의 필요성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전문분야에 </a:t>
            </a:r>
            <a:r>
              <a:rPr lang="ko-KR" altLang="en-US" dirty="0">
                <a:latin typeface="+mn-ea"/>
              </a:rPr>
              <a:t>대한 시공역량 시공기술상의 특성 및 현지여건 등을 </a:t>
            </a:r>
            <a:r>
              <a:rPr lang="ko-KR" altLang="en-US" dirty="0" smtClean="0">
                <a:latin typeface="+mn-ea"/>
              </a:rPr>
              <a:t>고려하여 </a:t>
            </a:r>
            <a:r>
              <a:rPr lang="ko-KR" altLang="en-US" dirty="0" err="1" smtClean="0">
                <a:latin typeface="+mn-ea"/>
              </a:rPr>
              <a:t>건산법</a:t>
            </a: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>
                <a:latin typeface="+mn-ea"/>
              </a:rPr>
              <a:t>제</a:t>
            </a:r>
            <a:r>
              <a:rPr lang="en-US" altLang="ko-KR" dirty="0">
                <a:latin typeface="+mn-ea"/>
              </a:rPr>
              <a:t>16</a:t>
            </a:r>
            <a:r>
              <a:rPr lang="ko-KR" altLang="en-US" dirty="0">
                <a:latin typeface="+mn-ea"/>
              </a:rPr>
              <a:t>조의 시공자격을 갖춘 건설사업자에게 도급하여야 한다고 </a:t>
            </a:r>
            <a:r>
              <a:rPr lang="ko-KR" altLang="en-US" dirty="0" smtClean="0">
                <a:latin typeface="+mn-ea"/>
              </a:rPr>
              <a:t>하고 있으며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세부적인 사항은 ‘</a:t>
            </a:r>
            <a:r>
              <a:rPr lang="en-US" altLang="ko-KR" dirty="0">
                <a:latin typeface="+mn-ea"/>
              </a:rPr>
              <a:t>20.12</a:t>
            </a:r>
            <a:r>
              <a:rPr lang="ko-KR" altLang="en-US" dirty="0">
                <a:latin typeface="+mn-ea"/>
              </a:rPr>
              <a:t>월 </a:t>
            </a:r>
            <a:r>
              <a:rPr lang="ko-KR" altLang="en-US" dirty="0" smtClean="0">
                <a:latin typeface="+mn-ea"/>
              </a:rPr>
              <a:t>고시한 건설공사 발주 세부기준에 담고 있음</a:t>
            </a:r>
            <a:endParaRPr lang="en-US" altLang="ko-KR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79338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663029" y="503463"/>
            <a:ext cx="9361039" cy="114050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 3.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종합공사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발주시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전문건설사업자의 참여를 제한할 수 있는지 여부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48146" y="1800250"/>
            <a:ext cx="936103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☞ 발주자가 </a:t>
            </a:r>
            <a:r>
              <a:rPr lang="ko-KR" altLang="en-US" dirty="0">
                <a:latin typeface="+mn-ea"/>
              </a:rPr>
              <a:t>시공역량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시공기술상의 특성 및 현지여건 등 공사특성을 감안하여 시공자격을 갖춘 건설사업자의 입찰참가를 제한하려는 경우  「건설공사 발주 세부기준」제</a:t>
            </a:r>
            <a:r>
              <a:rPr lang="en-US" altLang="ko-KR" dirty="0">
                <a:latin typeface="+mn-ea"/>
              </a:rPr>
              <a:t>8</a:t>
            </a:r>
            <a:r>
              <a:rPr lang="ko-KR" altLang="en-US" dirty="0">
                <a:latin typeface="+mn-ea"/>
              </a:rPr>
              <a:t>조제</a:t>
            </a:r>
            <a:r>
              <a:rPr lang="en-US" altLang="ko-KR" dirty="0">
                <a:latin typeface="+mn-ea"/>
              </a:rPr>
              <a:t>1</a:t>
            </a:r>
            <a:r>
              <a:rPr lang="ko-KR" altLang="en-US" dirty="0" smtClean="0">
                <a:latin typeface="+mn-ea"/>
              </a:rPr>
              <a:t>항에 따라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그 사유를 입찰공고문에 기재하여 </a:t>
            </a:r>
            <a:r>
              <a:rPr lang="ko-KR" altLang="en-US" dirty="0">
                <a:latin typeface="+mn-ea"/>
              </a:rPr>
              <a:t>해당 </a:t>
            </a:r>
            <a:r>
              <a:rPr lang="ko-KR" altLang="en-US" dirty="0" err="1">
                <a:solidFill>
                  <a:srgbClr val="FF0000"/>
                </a:solidFill>
                <a:latin typeface="+mn-ea"/>
              </a:rPr>
              <a:t>전문공사업으로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 입찰참가자격을 제한할 </a:t>
            </a:r>
            <a:r>
              <a:rPr lang="ko-KR" altLang="en-US" dirty="0">
                <a:latin typeface="+mn-ea"/>
              </a:rPr>
              <a:t>수 있을 것으로 판단됩니다</a:t>
            </a:r>
            <a:r>
              <a:rPr lang="en-US" altLang="ko-KR" dirty="0">
                <a:latin typeface="+mn-ea"/>
              </a:rPr>
              <a:t>. </a:t>
            </a:r>
            <a:r>
              <a:rPr lang="ko-KR" altLang="en-US" dirty="0">
                <a:latin typeface="+mn-ea"/>
              </a:rPr>
              <a:t>다만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「건설산업기본법」제</a:t>
            </a:r>
            <a:r>
              <a:rPr lang="en-US" altLang="ko-KR" dirty="0">
                <a:latin typeface="+mn-ea"/>
              </a:rPr>
              <a:t>16</a:t>
            </a:r>
            <a:r>
              <a:rPr lang="ko-KR" altLang="en-US" dirty="0">
                <a:latin typeface="+mn-ea"/>
              </a:rPr>
              <a:t>조에 따라 전문건설사업자도 종합적인 계획</a:t>
            </a:r>
            <a:r>
              <a:rPr lang="en-US" altLang="ko-KR" dirty="0">
                <a:latin typeface="+mn-ea"/>
              </a:rPr>
              <a:t>․</a:t>
            </a:r>
            <a:r>
              <a:rPr lang="ko-KR" altLang="en-US" dirty="0">
                <a:latin typeface="+mn-ea"/>
              </a:rPr>
              <a:t>관리가 필요한 종합공사에 참여할 수 있도록 규정되어 있으므로 단순히 ‘종합적인 계획</a:t>
            </a:r>
            <a:r>
              <a:rPr lang="en-US" altLang="ko-KR" dirty="0">
                <a:latin typeface="+mn-ea"/>
              </a:rPr>
              <a:t>․</a:t>
            </a:r>
            <a:r>
              <a:rPr lang="ko-KR" altLang="en-US" dirty="0">
                <a:latin typeface="+mn-ea"/>
              </a:rPr>
              <a:t>관리가 어려울 것 같다’는 입찰참가 제한 사유는 적절하지 않은 것으로 판단됩니다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     소관부처</a:t>
            </a:r>
            <a:r>
              <a:rPr lang="en-US" altLang="ko-KR" dirty="0" smtClean="0">
                <a:solidFill>
                  <a:srgbClr val="0000FF"/>
                </a:solidFill>
                <a:latin typeface="+mn-ea"/>
              </a:rPr>
              <a:t>: 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국토교통부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건설정책국 </a:t>
            </a:r>
            <a:r>
              <a:rPr lang="ko-KR" altLang="en-US" dirty="0" err="1" smtClean="0">
                <a:solidFill>
                  <a:srgbClr val="0000FF"/>
                </a:solidFill>
                <a:latin typeface="+mn-ea"/>
              </a:rPr>
              <a:t>공정건설추진팀</a:t>
            </a:r>
            <a:r>
              <a:rPr lang="en-US" altLang="ko-KR" dirty="0" smtClean="0">
                <a:solidFill>
                  <a:srgbClr val="0000FF"/>
                </a:solidFill>
                <a:latin typeface="+mn-ea"/>
              </a:rPr>
              <a:t>(2021-08-06)</a:t>
            </a:r>
            <a:endParaRPr lang="ko-KR" altLang="en-US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75482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68095" y="446910"/>
            <a:ext cx="9721080" cy="1125693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Q4.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건설공사 상호시장 진출로 인한 등록기준 확인 과정에서 현지조사를 반드시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해야하는지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  <a:endParaRPr kumimoji="1" lang="ko-KR" altLang="en-US" sz="2400" dirty="0">
              <a:solidFill>
                <a:srgbClr val="0000FF"/>
              </a:solidFill>
              <a:latin typeface="HY견명조" panose="02030600000101010101" pitchFamily="18" charset="-127"/>
              <a:ea typeface="HY견명조" panose="02030600000101010101" pitchFamily="18" charset="-127"/>
              <a:cs typeface="+mj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668277" y="1872258"/>
            <a:ext cx="936103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의무사항 아님</a:t>
            </a:r>
            <a:r>
              <a:rPr lang="en-US" altLang="ko-KR" dirty="0">
                <a:latin typeface="+mn-ea"/>
              </a:rPr>
              <a:t>. </a:t>
            </a:r>
            <a:r>
              <a:rPr lang="ko-KR" altLang="en-US" dirty="0">
                <a:latin typeface="+mn-ea"/>
              </a:rPr>
              <a:t>우선 서류조사를 실시하고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 err="1">
                <a:solidFill>
                  <a:srgbClr val="FF0000"/>
                </a:solidFill>
                <a:latin typeface="+mn-ea"/>
              </a:rPr>
              <a:t>필요시</a:t>
            </a:r>
            <a:r>
              <a:rPr lang="ko-KR" altLang="en-US" dirty="0">
                <a:latin typeface="+mn-ea"/>
              </a:rPr>
              <a:t> 현지조사도 가능</a:t>
            </a:r>
            <a:endParaRPr lang="en-US" altLang="ko-KR" dirty="0" smtClean="0"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75467" y="2757777"/>
            <a:ext cx="9721080" cy="1694503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Q5.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공사예정금액이 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3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억원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미만인 건설공사에서 주된 전문공사의 공사예정금액이 전체 공사예정금액의 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1/2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이상인 경우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,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종합공사로 발주가능한지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  (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예시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)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실내건축 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60%,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습식ㆍ방수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40%</a:t>
            </a:r>
            <a:endParaRPr kumimoji="1" lang="ko-KR" altLang="en-US" sz="2400" dirty="0">
              <a:solidFill>
                <a:srgbClr val="0000FF"/>
              </a:solidFill>
              <a:latin typeface="HY견명조" panose="02030600000101010101" pitchFamily="18" charset="-127"/>
              <a:ea typeface="HY견명조" panose="02030600000101010101" pitchFamily="18" charset="-127"/>
              <a:cs typeface="+mj-cs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75649" y="4751935"/>
            <a:ext cx="9361039" cy="956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 ☞ 전문공사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 err="1">
                <a:latin typeface="+mn-ea"/>
              </a:rPr>
              <a:t>실내건축공사업</a:t>
            </a:r>
            <a:r>
              <a:rPr lang="en-US" altLang="ko-KR" dirty="0">
                <a:latin typeface="+mn-ea"/>
              </a:rPr>
              <a:t>)</a:t>
            </a:r>
            <a:r>
              <a:rPr lang="ko-KR" altLang="en-US" dirty="0">
                <a:latin typeface="+mn-ea"/>
              </a:rPr>
              <a:t>로 </a:t>
            </a:r>
            <a:r>
              <a:rPr lang="ko-KR" altLang="en-US" dirty="0" err="1">
                <a:latin typeface="+mn-ea"/>
              </a:rPr>
              <a:t>발주해야함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「건설산업기본법 시행령」 제</a:t>
            </a:r>
            <a:r>
              <a:rPr lang="en-US" altLang="ko-KR" dirty="0">
                <a:latin typeface="+mn-ea"/>
              </a:rPr>
              <a:t>21</a:t>
            </a:r>
            <a:r>
              <a:rPr lang="ko-KR" altLang="en-US" dirty="0">
                <a:latin typeface="+mn-ea"/>
              </a:rPr>
              <a:t>조제</a:t>
            </a:r>
            <a:r>
              <a:rPr lang="en-US" altLang="ko-KR" dirty="0">
                <a:latin typeface="+mn-ea"/>
              </a:rPr>
              <a:t>1</a:t>
            </a:r>
            <a:r>
              <a:rPr lang="ko-KR" altLang="en-US" dirty="0" err="1">
                <a:latin typeface="+mn-ea"/>
              </a:rPr>
              <a:t>항제</a:t>
            </a:r>
            <a:r>
              <a:rPr lang="en-US" altLang="ko-KR" dirty="0">
                <a:latin typeface="+mn-ea"/>
              </a:rPr>
              <a:t>2</a:t>
            </a:r>
            <a:r>
              <a:rPr lang="ko-KR" altLang="en-US" dirty="0" smtClean="0">
                <a:latin typeface="+mn-ea"/>
              </a:rPr>
              <a:t>호</a:t>
            </a:r>
            <a:r>
              <a:rPr lang="en-US" altLang="ko-KR" dirty="0" smtClean="0">
                <a:latin typeface="+mn-e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72905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77878" y="518275"/>
            <a:ext cx="9721080" cy="57169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Q6.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종합공사업자가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도급받을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수 있는 전문공사 범위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672649" y="1368202"/>
            <a:ext cx="936103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해당 건설업종의 업종별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업무내용에 포함되는 </a:t>
            </a:r>
            <a:r>
              <a:rPr lang="ko-KR" altLang="en-US" dirty="0">
                <a:latin typeface="+mn-ea"/>
              </a:rPr>
              <a:t>공작물이나 시설물 </a:t>
            </a:r>
            <a:r>
              <a:rPr lang="ko-KR" altLang="en-US" dirty="0" smtClean="0">
                <a:latin typeface="+mn-ea"/>
              </a:rPr>
              <a:t>등이 포함되는 </a:t>
            </a:r>
            <a:r>
              <a:rPr lang="ko-KR" altLang="en-US" dirty="0">
                <a:latin typeface="+mn-ea"/>
              </a:rPr>
              <a:t>건설공사만 입찰 가능</a:t>
            </a:r>
          </a:p>
          <a:p>
            <a:pPr marL="452438" indent="-452438">
              <a:lnSpc>
                <a:spcPct val="150000"/>
              </a:lnSpc>
            </a:pPr>
            <a:r>
              <a:rPr lang="ko-KR" altLang="en-US" dirty="0" smtClean="0">
                <a:latin typeface="+mn-ea"/>
              </a:rPr>
              <a:t> 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예시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) 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건축공사업의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 업무내용에 해당하는 실내건축공사는 건축공사업자는 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참여 가능하나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토목공사업자는 시공 자격이 없으므로 참여 불가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668179" y="3542611"/>
            <a:ext cx="9721080" cy="1125693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Q7.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공사예정금액 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2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억 미만 전문공사를 종합건설업체가 도급을 받을 수 있는 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74124" y="4752578"/>
            <a:ext cx="936103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</a:t>
            </a:r>
            <a:r>
              <a:rPr lang="ko-KR" altLang="en-US" dirty="0" err="1">
                <a:latin typeface="+mn-ea"/>
              </a:rPr>
              <a:t>건산법</a:t>
            </a:r>
            <a:r>
              <a:rPr lang="ko-KR" altLang="en-US" dirty="0">
                <a:latin typeface="+mn-ea"/>
              </a:rPr>
              <a:t> 부칙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제</a:t>
            </a:r>
            <a:r>
              <a:rPr lang="en-US" altLang="ko-KR" dirty="0">
                <a:latin typeface="+mn-ea"/>
              </a:rPr>
              <a:t>16136</a:t>
            </a:r>
            <a:r>
              <a:rPr lang="ko-KR" altLang="en-US" dirty="0">
                <a:latin typeface="+mn-ea"/>
              </a:rPr>
              <a:t>호</a:t>
            </a:r>
            <a:r>
              <a:rPr lang="en-US" altLang="ko-KR" dirty="0">
                <a:latin typeface="+mn-ea"/>
              </a:rPr>
              <a:t>, 2018.12.31.) </a:t>
            </a:r>
            <a:r>
              <a:rPr lang="ko-KR" altLang="en-US" dirty="0">
                <a:latin typeface="+mn-ea"/>
              </a:rPr>
              <a:t>제</a:t>
            </a:r>
            <a:r>
              <a:rPr lang="en-US" altLang="ko-KR" dirty="0">
                <a:latin typeface="+mn-ea"/>
              </a:rPr>
              <a:t>1</a:t>
            </a:r>
            <a:r>
              <a:rPr lang="ko-KR" altLang="en-US" dirty="0">
                <a:latin typeface="+mn-ea"/>
              </a:rPr>
              <a:t>조제</a:t>
            </a:r>
            <a:r>
              <a:rPr lang="en-US" altLang="ko-KR" dirty="0">
                <a:latin typeface="+mn-ea"/>
              </a:rPr>
              <a:t>4</a:t>
            </a:r>
            <a:r>
              <a:rPr lang="ko-KR" altLang="en-US" dirty="0">
                <a:latin typeface="+mn-ea"/>
              </a:rPr>
              <a:t>항에 따라 </a:t>
            </a:r>
            <a:r>
              <a:rPr lang="ko-KR" altLang="en-US" dirty="0" smtClean="0">
                <a:latin typeface="+mn-ea"/>
              </a:rPr>
              <a:t>공사예정금액 </a:t>
            </a:r>
            <a:r>
              <a:rPr lang="en-US" altLang="ko-KR" dirty="0">
                <a:latin typeface="+mn-ea"/>
              </a:rPr>
              <a:t>2</a:t>
            </a:r>
            <a:r>
              <a:rPr lang="ko-KR" altLang="en-US" dirty="0" err="1">
                <a:latin typeface="+mn-ea"/>
              </a:rPr>
              <a:t>억원</a:t>
            </a:r>
            <a:r>
              <a:rPr lang="ko-KR" altLang="en-US" dirty="0">
                <a:latin typeface="+mn-ea"/>
              </a:rPr>
              <a:t> 미만인 전문공사는 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2024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년 </a:t>
            </a:r>
            <a:r>
              <a:rPr lang="en-US" altLang="ko-KR" dirty="0" smtClean="0">
                <a:solidFill>
                  <a:srgbClr val="FF0000"/>
                </a:solidFill>
                <a:latin typeface="+mn-ea"/>
              </a:rPr>
              <a:t>1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1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일</a:t>
            </a:r>
            <a:r>
              <a:rPr lang="ko-KR" altLang="en-US" dirty="0">
                <a:latin typeface="+mn-ea"/>
              </a:rPr>
              <a:t> 이후부터 종합건설업체가 </a:t>
            </a:r>
            <a:r>
              <a:rPr lang="ko-KR" altLang="en-US" dirty="0" err="1">
                <a:latin typeface="+mn-ea"/>
              </a:rPr>
              <a:t>도급받을</a:t>
            </a:r>
            <a:r>
              <a:rPr lang="ko-KR" altLang="en-US" dirty="0">
                <a:latin typeface="+mn-ea"/>
              </a:rPr>
              <a:t> 수 있음</a:t>
            </a:r>
            <a:endParaRPr lang="ko-KR" altLang="en-US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7420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68095" y="446910"/>
            <a:ext cx="9721080" cy="1125693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Q8.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증개축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,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대수선이아닌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일반 건물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리모델링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종합공사에도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시설물유지관리업도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상대업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진출로 가능한지 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68277" y="1872258"/>
            <a:ext cx="9361039" cy="956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공사를 구성하는 업종에서 주된 공사와 부대공사를 결정하고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주된 공사를 구성하는 업종만 입찰공고문에 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기재</a:t>
            </a:r>
            <a:endParaRPr lang="en-US" altLang="ko-KR" dirty="0" smtClean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75467" y="3326587"/>
            <a:ext cx="9721080" cy="1125693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Q9.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건설공사 상호시장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진출시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등록기준 확인은 모든 업체를 대상으로 하는지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  <a:endParaRPr kumimoji="1" lang="ko-KR" altLang="en-US" sz="2400" dirty="0">
              <a:solidFill>
                <a:srgbClr val="0000FF"/>
              </a:solidFill>
              <a:latin typeface="HY견명조" panose="02030600000101010101" pitchFamily="18" charset="-127"/>
              <a:ea typeface="HY견명조" panose="02030600000101010101" pitchFamily="18" charset="-127"/>
              <a:cs typeface="+mj-cs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75649" y="4751935"/>
            <a:ext cx="936103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 ☞ 등록기준 확인은 상대시장에 참여한 업체가 </a:t>
            </a:r>
            <a:r>
              <a:rPr lang="ko-KR" altLang="en-US" dirty="0" err="1">
                <a:latin typeface="+mn-ea"/>
              </a:rPr>
              <a:t>도급받으려는</a:t>
            </a:r>
            <a:r>
              <a:rPr lang="ko-KR" altLang="en-US" dirty="0">
                <a:latin typeface="+mn-ea"/>
              </a:rPr>
              <a:t> 경우에 실시</a:t>
            </a:r>
          </a:p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  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* 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사례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1)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전문업체가 종합공사에 참여하여 입찰 결과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1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순위로 선정된 경우</a:t>
            </a:r>
          </a:p>
          <a:p>
            <a:pPr marL="452438" indent="-452438">
              <a:lnSpc>
                <a:spcPct val="150000"/>
              </a:lnSpc>
            </a:pPr>
            <a:r>
              <a:rPr lang="ko-KR" altLang="en-US" dirty="0">
                <a:solidFill>
                  <a:srgbClr val="0000FF"/>
                </a:solidFill>
                <a:latin typeface="+mn-ea"/>
              </a:rPr>
              <a:t>    **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사례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2)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종합업체가 전문공사에 참여하여 입찰 결과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1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순위로 선정된 경우</a:t>
            </a:r>
            <a:endParaRPr lang="en-US" altLang="ko-KR" dirty="0" smtClean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0164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68095" y="446910"/>
            <a:ext cx="9721080" cy="1125693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Q10.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종합건설사업자가 유지보수공사에 참여할 경우 등록기준 확인 기준 업종은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시설물유지관리업인지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,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해당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전문공종인지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  <a:endParaRPr kumimoji="1" lang="ko-KR" altLang="en-US" sz="2400" dirty="0">
              <a:solidFill>
                <a:srgbClr val="0000FF"/>
              </a:solidFill>
              <a:latin typeface="HY견명조" panose="02030600000101010101" pitchFamily="18" charset="-127"/>
              <a:ea typeface="HY견명조" panose="02030600000101010101" pitchFamily="18" charset="-127"/>
              <a:cs typeface="+mj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668277" y="1872258"/>
            <a:ext cx="9361039" cy="494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☞ 해당 공사의 주된 공사를 구성하는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전문업종을 기준으로 등록기준 확인</a:t>
            </a:r>
            <a:endParaRPr lang="en-US" altLang="ko-KR" dirty="0" smtClean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75467" y="2966547"/>
            <a:ext cx="9721080" cy="1125693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Q11.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종합공사와 전문공사를 판단하는 기준인 ‘종합적인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계획ㆍ관리ㆍ조정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필요성’의 구체적 의미는 무엇인지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  <a:endParaRPr kumimoji="1" lang="ko-KR" altLang="en-US" sz="2400" dirty="0">
              <a:solidFill>
                <a:srgbClr val="0000FF"/>
              </a:solidFill>
              <a:latin typeface="HY견명조" panose="02030600000101010101" pitchFamily="18" charset="-127"/>
              <a:ea typeface="HY견명조" panose="02030600000101010101" pitchFamily="18" charset="-127"/>
              <a:cs typeface="+mj-cs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48115" y="4320530"/>
            <a:ext cx="936103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 ☞ </a:t>
            </a:r>
            <a:r>
              <a:rPr lang="ko-KR" altLang="en-US" dirty="0" smtClean="0">
                <a:latin typeface="+mn-ea"/>
              </a:rPr>
              <a:t>공사현장에서 </a:t>
            </a:r>
            <a:r>
              <a:rPr lang="ko-KR" altLang="en-US" dirty="0" err="1">
                <a:latin typeface="+mn-ea"/>
              </a:rPr>
              <a:t>인력ㆍ자재ㆍ장비ㆍ자금</a:t>
            </a:r>
            <a:r>
              <a:rPr lang="ko-KR" altLang="en-US" dirty="0">
                <a:latin typeface="+mn-ea"/>
              </a:rPr>
              <a:t> 등의 관리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 err="1">
                <a:latin typeface="+mn-ea"/>
              </a:rPr>
              <a:t>시공관리ㆍ품질관리ㆍ안전관리</a:t>
            </a:r>
            <a:r>
              <a:rPr lang="ko-KR" altLang="en-US" dirty="0">
                <a:latin typeface="+mn-ea"/>
              </a:rPr>
              <a:t> 등을 수행하고 이를 위한 조직체계 등을 갖추고 있는 경우로 규정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「건설산업기본법 시행령」제</a:t>
            </a:r>
            <a:r>
              <a:rPr lang="en-US" altLang="ko-KR" dirty="0">
                <a:latin typeface="+mn-ea"/>
              </a:rPr>
              <a:t>31</a:t>
            </a:r>
            <a:r>
              <a:rPr lang="ko-KR" altLang="en-US" dirty="0">
                <a:latin typeface="+mn-ea"/>
              </a:rPr>
              <a:t>조제</a:t>
            </a:r>
            <a:r>
              <a:rPr lang="en-US" altLang="ko-KR" dirty="0">
                <a:latin typeface="+mn-ea"/>
              </a:rPr>
              <a:t>2</a:t>
            </a:r>
            <a:r>
              <a:rPr lang="ko-KR" altLang="en-US" dirty="0">
                <a:latin typeface="+mn-ea"/>
              </a:rPr>
              <a:t>항</a:t>
            </a:r>
            <a:r>
              <a:rPr lang="en-US" altLang="ko-KR" dirty="0">
                <a:latin typeface="+mn-ea"/>
              </a:rPr>
              <a:t>)</a:t>
            </a:r>
          </a:p>
          <a:p>
            <a:pPr marL="452438" indent="-452438">
              <a:lnSpc>
                <a:spcPct val="150000"/>
              </a:lnSpc>
            </a:pPr>
            <a:r>
              <a:rPr lang="en-US" altLang="ko-KR" sz="1600" dirty="0">
                <a:solidFill>
                  <a:srgbClr val="0000FF"/>
                </a:solidFill>
                <a:latin typeface="+mn-ea"/>
              </a:rPr>
              <a:t>   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* 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「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건설산업기본법 제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29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조제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1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항에 따른 계획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·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관리 및 조정에 관한 지침」확인</a:t>
            </a:r>
            <a:endParaRPr lang="en-US" altLang="ko-KR" dirty="0" smtClean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763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540135" y="446910"/>
            <a:ext cx="9721080" cy="1125693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Q12.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증개축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,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대수선이아닌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일반 건물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리모델링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종합공사에도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시설물유지관리업도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상대업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진출로 가능한지 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648147" y="1872258"/>
            <a:ext cx="936103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3538" indent="-3635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☞ </a:t>
            </a:r>
            <a:r>
              <a:rPr lang="ko-KR" altLang="en-US" dirty="0" err="1" smtClean="0">
                <a:latin typeface="+mn-ea"/>
              </a:rPr>
              <a:t>시설물유지관리업은</a:t>
            </a:r>
            <a:r>
              <a:rPr lang="ko-KR" altLang="en-US" dirty="0">
                <a:latin typeface="+mn-ea"/>
              </a:rPr>
              <a:t> 전문건설업종 중 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1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개 업종의 업무내용만으로 행하여지는 건축물의 개량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·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보수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·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보강공사 등은 </a:t>
            </a:r>
            <a:r>
              <a:rPr lang="ko-KR" altLang="en-US" dirty="0" err="1">
                <a:solidFill>
                  <a:srgbClr val="FF0000"/>
                </a:solidFill>
                <a:latin typeface="+mn-ea"/>
              </a:rPr>
              <a:t>시설물유지관리업의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 업무내용에서 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제외</a:t>
            </a:r>
            <a:r>
              <a:rPr lang="ko-KR" altLang="en-US" dirty="0" smtClean="0">
                <a:latin typeface="+mn-ea"/>
              </a:rPr>
              <a:t>됨</a:t>
            </a:r>
            <a:endParaRPr lang="en-US" altLang="ko-KR" dirty="0" smtClean="0">
              <a:latin typeface="+mn-ea"/>
            </a:endParaRPr>
          </a:p>
          <a:p>
            <a:pPr marL="363538" indent="-363538">
              <a:lnSpc>
                <a:spcPct val="150000"/>
              </a:lnSpc>
            </a:pPr>
            <a:endParaRPr lang="en-US" altLang="ko-KR" dirty="0" smtClean="0">
              <a:latin typeface="+mn-ea"/>
            </a:endParaRPr>
          </a:p>
          <a:p>
            <a:pPr marL="363538" indent="-363538">
              <a:lnSpc>
                <a:spcPct val="150000"/>
              </a:lnSpc>
            </a:pPr>
            <a:r>
              <a:rPr lang="ko-KR" altLang="en-US" dirty="0" smtClean="0">
                <a:latin typeface="+mn-ea"/>
              </a:rPr>
              <a:t>    따라서 건축단일 유지보수공사는 도급불가하나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건축복합 유지보수공사나 토목 단일 또는 복합 유지보수공사는 </a:t>
            </a:r>
            <a:r>
              <a:rPr lang="ko-KR" altLang="en-US" dirty="0">
                <a:latin typeface="+mn-ea"/>
              </a:rPr>
              <a:t>모두 </a:t>
            </a:r>
            <a:r>
              <a:rPr lang="ko-KR" altLang="en-US" dirty="0" err="1" smtClean="0">
                <a:latin typeface="+mn-ea"/>
              </a:rPr>
              <a:t>도급가능함</a:t>
            </a:r>
            <a:endParaRPr lang="en-US" altLang="ko-KR" dirty="0" smtClean="0"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    근거</a:t>
            </a:r>
            <a:r>
              <a:rPr lang="en-US" altLang="ko-KR" dirty="0" smtClean="0">
                <a:solidFill>
                  <a:srgbClr val="0000FF"/>
                </a:solidFill>
                <a:latin typeface="+mn-ea"/>
              </a:rPr>
              <a:t>: 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건산법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 시행령 별표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1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전문공사를 시공하는 업종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29. </a:t>
            </a:r>
            <a:r>
              <a:rPr lang="ko-KR" altLang="en-US" dirty="0" err="1" smtClean="0">
                <a:solidFill>
                  <a:srgbClr val="0000FF"/>
                </a:solidFill>
                <a:latin typeface="+mn-ea"/>
              </a:rPr>
              <a:t>시설물유지관리업</a:t>
            </a:r>
            <a:endParaRPr lang="ko-KR" altLang="en-US" dirty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8761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1109315" y="2777535"/>
            <a:ext cx="8312678" cy="1088526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>
            <a:lvl1pPr algn="ctr" defTabSz="1043056" rtl="0" eaLnBrk="1" latinLnBrk="1" hangingPunct="1">
              <a:spcBef>
                <a:spcPct val="0"/>
              </a:spcBef>
              <a:buNone/>
              <a:defRPr sz="5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dirty="0" smtClean="0">
                <a:latin typeface="HY강B" pitchFamily="18" charset="-127"/>
                <a:ea typeface="HY강B" pitchFamily="18" charset="-127"/>
              </a:rPr>
              <a:t>4. </a:t>
            </a:r>
            <a:r>
              <a:rPr lang="ko-KR" altLang="en-US" sz="3200" dirty="0" err="1" smtClean="0">
                <a:latin typeface="HY강B" pitchFamily="18" charset="-127"/>
                <a:ea typeface="HY강B" pitchFamily="18" charset="-127"/>
              </a:rPr>
              <a:t>업역개편후</a:t>
            </a:r>
            <a:r>
              <a:rPr lang="ko-KR" altLang="en-US" sz="3200" dirty="0" smtClean="0">
                <a:latin typeface="HY강B" pitchFamily="18" charset="-127"/>
                <a:ea typeface="HY강B" pitchFamily="18" charset="-127"/>
              </a:rPr>
              <a:t> 하도급 요건 등</a:t>
            </a:r>
            <a:endParaRPr lang="ko-KR" altLang="en-US" sz="3200" dirty="0">
              <a:latin typeface="HY강B" pitchFamily="18" charset="-127"/>
              <a:ea typeface="HY강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84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77878" y="590283"/>
            <a:ext cx="9721080" cy="57169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Q1.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주요 하도급 변경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(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신설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)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내용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672649" y="1415817"/>
            <a:ext cx="9361039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</a:t>
            </a:r>
            <a:r>
              <a:rPr lang="ko-KR" altLang="en-US" dirty="0" err="1">
                <a:latin typeface="+mn-ea"/>
              </a:rPr>
              <a:t>상대업역</a:t>
            </a:r>
            <a:r>
              <a:rPr lang="en-US" altLang="ko-KR" dirty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종합건설사업자→전문공사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전문건설사업자→종합공사</a:t>
            </a:r>
            <a:r>
              <a:rPr lang="en-US" altLang="ko-KR" dirty="0">
                <a:latin typeface="+mn-ea"/>
              </a:rPr>
              <a:t>) </a:t>
            </a:r>
            <a:r>
              <a:rPr lang="ko-KR" altLang="en-US" dirty="0">
                <a:latin typeface="+mn-ea"/>
              </a:rPr>
              <a:t>계약 </a:t>
            </a:r>
            <a:r>
              <a:rPr lang="ko-KR" altLang="en-US" dirty="0" smtClean="0">
                <a:latin typeface="+mn-ea"/>
              </a:rPr>
              <a:t>시 전부 </a:t>
            </a:r>
            <a:r>
              <a:rPr lang="ko-KR" altLang="en-US" dirty="0">
                <a:latin typeface="+mn-ea"/>
              </a:rPr>
              <a:t>직접시공이 원칙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예외적으로 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20%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범위 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내 </a:t>
            </a:r>
            <a:r>
              <a:rPr lang="ko-KR" altLang="en-US" dirty="0" smtClean="0">
                <a:latin typeface="+mn-ea"/>
              </a:rPr>
              <a:t>특허</a:t>
            </a:r>
            <a:r>
              <a:rPr lang="en-US" altLang="ko-KR" dirty="0">
                <a:latin typeface="+mn-ea"/>
              </a:rPr>
              <a:t>·</a:t>
            </a:r>
            <a:r>
              <a:rPr lang="ko-KR" altLang="en-US" dirty="0">
                <a:latin typeface="+mn-ea"/>
              </a:rPr>
              <a:t>신기술 </a:t>
            </a:r>
            <a:r>
              <a:rPr lang="ko-KR" altLang="en-US" dirty="0" smtClean="0">
                <a:latin typeface="+mn-ea"/>
              </a:rPr>
              <a:t>등 발주자 서면 승낙 </a:t>
            </a:r>
            <a:r>
              <a:rPr lang="ko-KR" altLang="en-US" dirty="0">
                <a:latin typeface="+mn-ea"/>
              </a:rPr>
              <a:t>시에만 하도급 허용</a:t>
            </a:r>
          </a:p>
          <a:p>
            <a:pPr marL="452438" indent="-452438"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 - </a:t>
            </a:r>
            <a:r>
              <a:rPr lang="en-US" altLang="ko-KR" dirty="0">
                <a:solidFill>
                  <a:srgbClr val="FF0000"/>
                </a:solidFill>
                <a:latin typeface="+mn-ea"/>
              </a:rPr>
              <a:t>10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억 원 미만인 </a:t>
            </a:r>
            <a:r>
              <a:rPr lang="ko-KR" altLang="en-US" dirty="0">
                <a:latin typeface="+mn-ea"/>
              </a:rPr>
              <a:t>건설공사를 </a:t>
            </a:r>
            <a:r>
              <a:rPr lang="ko-KR" altLang="en-US" dirty="0" err="1">
                <a:latin typeface="+mn-ea"/>
              </a:rPr>
              <a:t>도급받은</a:t>
            </a:r>
            <a:r>
              <a:rPr lang="ko-KR" altLang="en-US" dirty="0">
                <a:latin typeface="+mn-ea"/>
              </a:rPr>
              <a:t> 경우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전문건설사업자에게만 하도급 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가능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>
                <a:latin typeface="+mn-ea"/>
              </a:rPr>
              <a:t>영세 전문건설사업자 보호</a:t>
            </a:r>
            <a:r>
              <a:rPr lang="en-US" altLang="ko-KR" dirty="0">
                <a:latin typeface="+mn-ea"/>
              </a:rPr>
              <a:t>)</a:t>
            </a:r>
            <a:endParaRPr lang="en-US" altLang="ko-KR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9331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83475" y="606537"/>
            <a:ext cx="9721080" cy="1125693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Q2. 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종합건설사업자가 종합공사를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도급받아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전문공사에 해당하는 부분을 종합건설사업자에게 하도급 할 수 있는지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717672" y="2376314"/>
            <a:ext cx="9361039" cy="1879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종합공사를 </a:t>
            </a:r>
            <a:r>
              <a:rPr lang="ko-KR" altLang="en-US" dirty="0" err="1">
                <a:latin typeface="+mn-ea"/>
              </a:rPr>
              <a:t>원도급</a:t>
            </a:r>
            <a:r>
              <a:rPr lang="ko-KR" altLang="en-US" dirty="0">
                <a:latin typeface="+mn-ea"/>
              </a:rPr>
              <a:t> 받은 종합건설사업자가 그 공사의 일부인 종합공사 </a:t>
            </a:r>
            <a:r>
              <a:rPr lang="ko-KR" altLang="en-US" dirty="0" smtClean="0">
                <a:latin typeface="+mn-ea"/>
              </a:rPr>
              <a:t>또는 전문공사를 </a:t>
            </a:r>
            <a:r>
              <a:rPr lang="ko-KR" altLang="en-US" dirty="0">
                <a:latin typeface="+mn-ea"/>
              </a:rPr>
              <a:t>다른 종합건설사업자에게 </a:t>
            </a:r>
            <a:r>
              <a:rPr lang="ko-KR" altLang="en-US" dirty="0" err="1">
                <a:latin typeface="+mn-ea"/>
              </a:rPr>
              <a:t>하도급하는</a:t>
            </a:r>
            <a:r>
              <a:rPr lang="ko-KR" altLang="en-US" dirty="0">
                <a:latin typeface="+mn-ea"/>
              </a:rPr>
              <a:t> 것이 가능</a:t>
            </a:r>
          </a:p>
          <a:p>
            <a:pPr marL="452438" indent="-452438"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  - </a:t>
            </a:r>
            <a:r>
              <a:rPr lang="ko-KR" altLang="en-US" dirty="0">
                <a:latin typeface="+mn-ea"/>
              </a:rPr>
              <a:t>다만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종합건설사업자가 </a:t>
            </a:r>
            <a:r>
              <a:rPr lang="ko-KR" altLang="en-US" dirty="0" err="1">
                <a:latin typeface="+mn-ea"/>
              </a:rPr>
              <a:t>도급받은</a:t>
            </a:r>
            <a:r>
              <a:rPr lang="ko-KR" altLang="en-US" dirty="0">
                <a:latin typeface="+mn-ea"/>
              </a:rPr>
              <a:t> </a:t>
            </a:r>
            <a:r>
              <a:rPr lang="en-US" altLang="ko-KR" dirty="0">
                <a:latin typeface="+mn-ea"/>
              </a:rPr>
              <a:t>1</a:t>
            </a:r>
            <a:r>
              <a:rPr lang="ko-KR" altLang="en-US" dirty="0">
                <a:latin typeface="+mn-ea"/>
              </a:rPr>
              <a:t>건 공사의 도급금액이 </a:t>
            </a:r>
            <a:r>
              <a:rPr lang="en-US" altLang="ko-KR" dirty="0">
                <a:latin typeface="+mn-ea"/>
              </a:rPr>
              <a:t>10</a:t>
            </a:r>
            <a:r>
              <a:rPr lang="ko-KR" altLang="en-US" dirty="0" err="1">
                <a:latin typeface="+mn-ea"/>
              </a:rPr>
              <a:t>억원미만인</a:t>
            </a:r>
            <a:r>
              <a:rPr lang="ko-KR" altLang="en-US" dirty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경우 그 </a:t>
            </a:r>
            <a:r>
              <a:rPr lang="ko-KR" altLang="en-US" dirty="0">
                <a:latin typeface="+mn-ea"/>
              </a:rPr>
              <a:t>건설공사의 일부를 </a:t>
            </a:r>
            <a:r>
              <a:rPr lang="ko-KR" altLang="en-US" dirty="0" err="1">
                <a:latin typeface="+mn-ea"/>
              </a:rPr>
              <a:t>하도급하고자</a:t>
            </a:r>
            <a:r>
              <a:rPr lang="ko-KR" altLang="en-US" dirty="0">
                <a:latin typeface="+mn-ea"/>
              </a:rPr>
              <a:t> 할 때에는 전문건설사업자에게만 가능</a:t>
            </a:r>
            <a:endParaRPr lang="en-US" altLang="ko-KR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32913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83475" y="1022331"/>
            <a:ext cx="9721080" cy="57169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Q3.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·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전문 상호시장 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진출시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직접시공 확인 방법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717672" y="2255347"/>
            <a:ext cx="936103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발주자는 종합건설사업자가 전문공사를 </a:t>
            </a:r>
            <a:r>
              <a:rPr lang="ko-KR" altLang="en-US" dirty="0" err="1">
                <a:latin typeface="+mn-ea"/>
              </a:rPr>
              <a:t>도급받아</a:t>
            </a:r>
            <a:r>
              <a:rPr lang="ko-KR" altLang="en-US" dirty="0">
                <a:latin typeface="+mn-ea"/>
              </a:rPr>
              <a:t> 시공하는 경우 또는 </a:t>
            </a:r>
            <a:r>
              <a:rPr lang="ko-KR" altLang="en-US" dirty="0" smtClean="0">
                <a:latin typeface="+mn-ea"/>
              </a:rPr>
              <a:t>전문 건설사업자가 </a:t>
            </a:r>
            <a:r>
              <a:rPr lang="ko-KR" altLang="en-US" dirty="0">
                <a:latin typeface="+mn-ea"/>
              </a:rPr>
              <a:t>종합공사를 </a:t>
            </a:r>
            <a:r>
              <a:rPr lang="ko-KR" altLang="en-US" dirty="0" err="1">
                <a:latin typeface="+mn-ea"/>
              </a:rPr>
              <a:t>도급받아</a:t>
            </a:r>
            <a:r>
              <a:rPr lang="ko-KR" altLang="en-US" dirty="0">
                <a:latin typeface="+mn-ea"/>
              </a:rPr>
              <a:t> 시공하는 경우에 </a:t>
            </a:r>
            <a:r>
              <a:rPr lang="ko-KR" altLang="en-US" dirty="0" err="1" smtClean="0">
                <a:solidFill>
                  <a:srgbClr val="FF0000"/>
                </a:solidFill>
                <a:latin typeface="+mn-ea"/>
              </a:rPr>
              <a:t>직접시공하였는지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 여부를 </a:t>
            </a:r>
            <a:r>
              <a:rPr lang="ko-KR" altLang="en-US" dirty="0">
                <a:solidFill>
                  <a:srgbClr val="FF0000"/>
                </a:solidFill>
                <a:latin typeface="+mn-ea"/>
              </a:rPr>
              <a:t>확인하여야 함</a:t>
            </a:r>
          </a:p>
          <a:p>
            <a:pPr marL="452438" indent="-452438"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 - </a:t>
            </a:r>
            <a:r>
              <a:rPr lang="ko-KR" altLang="en-US" dirty="0">
                <a:latin typeface="+mn-ea"/>
              </a:rPr>
              <a:t>이 </a:t>
            </a:r>
            <a:r>
              <a:rPr lang="ko-KR" altLang="en-US" dirty="0" smtClean="0">
                <a:latin typeface="+mn-ea"/>
              </a:rPr>
              <a:t>때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발주자는 건설산업기본법 제</a:t>
            </a:r>
            <a:r>
              <a:rPr lang="en-US" altLang="ko-KR" dirty="0">
                <a:latin typeface="+mn-ea"/>
              </a:rPr>
              <a:t>25</a:t>
            </a:r>
            <a:r>
              <a:rPr lang="ko-KR" altLang="en-US" dirty="0">
                <a:latin typeface="+mn-ea"/>
              </a:rPr>
              <a:t>조의</a:t>
            </a:r>
            <a:r>
              <a:rPr lang="en-US" altLang="ko-KR" dirty="0">
                <a:latin typeface="+mn-ea"/>
              </a:rPr>
              <a:t>6</a:t>
            </a:r>
            <a:r>
              <a:rPr lang="ko-KR" altLang="en-US" dirty="0">
                <a:latin typeface="+mn-ea"/>
              </a:rPr>
              <a:t>에서 정하는 바와 같이 해당 </a:t>
            </a:r>
            <a:r>
              <a:rPr lang="ko-KR" altLang="en-US" dirty="0" smtClean="0">
                <a:latin typeface="+mn-ea"/>
              </a:rPr>
              <a:t>건설 사업자의 </a:t>
            </a:r>
            <a:r>
              <a:rPr lang="ko-KR" altLang="en-US" dirty="0" err="1">
                <a:latin typeface="+mn-ea"/>
              </a:rPr>
              <a:t>노무비</a:t>
            </a:r>
            <a:r>
              <a:rPr lang="ko-KR" altLang="en-US" dirty="0">
                <a:latin typeface="+mn-ea"/>
              </a:rPr>
              <a:t> 지급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자재납품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장비사용 내역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사회보험 및 소득세 </a:t>
            </a:r>
            <a:r>
              <a:rPr lang="ko-KR" altLang="en-US" dirty="0" smtClean="0">
                <a:latin typeface="+mn-ea"/>
              </a:rPr>
              <a:t>납부 내역 </a:t>
            </a:r>
            <a:r>
              <a:rPr lang="ko-KR" altLang="en-US" dirty="0">
                <a:latin typeface="+mn-ea"/>
              </a:rPr>
              <a:t>등 직접시공을 증빙할 수 있는 서류를 </a:t>
            </a:r>
            <a:r>
              <a:rPr lang="ko-KR" altLang="en-US" dirty="0" err="1">
                <a:latin typeface="+mn-ea"/>
              </a:rPr>
              <a:t>제출받아</a:t>
            </a:r>
            <a:r>
              <a:rPr lang="ko-KR" altLang="en-US" dirty="0">
                <a:latin typeface="+mn-ea"/>
              </a:rPr>
              <a:t> 판단해야 할 것임</a:t>
            </a:r>
            <a:endParaRPr lang="en-US" altLang="ko-KR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71989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83475" y="1022331"/>
            <a:ext cx="9721080" cy="571695"/>
          </a:xfrm>
          <a:prstGeom prst="rect">
            <a:avLst/>
          </a:prstGeom>
        </p:spPr>
        <p:txBody>
          <a:bodyPr vert="horz" wrap="square" lIns="102870" tIns="51435" rIns="102870" bIns="51435" rtlCol="0" anchor="b">
            <a:spAutoFit/>
          </a:bodyPr>
          <a:lstStyle/>
          <a:p>
            <a:pPr marL="628650" indent="-628650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Q4.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4</a:t>
            </a:r>
            <a:r>
              <a:rPr kumimoji="1" lang="ko-KR" altLang="en-US" sz="2400" dirty="0" err="1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억원미만</a:t>
            </a:r>
            <a:r>
              <a:rPr kumimoji="1" lang="ko-KR" altLang="en-US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 종합공사에 적용되던 소규모복합공사 제도는</a:t>
            </a:r>
            <a:r>
              <a:rPr kumimoji="1" lang="en-US" altLang="ko-KR" sz="2400" dirty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+mj-cs"/>
              </a:rPr>
              <a:t>?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717672" y="2255347"/>
            <a:ext cx="936103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indent="-452438">
              <a:lnSpc>
                <a:spcPct val="150000"/>
              </a:lnSpc>
            </a:pPr>
            <a:r>
              <a:rPr lang="ko-KR" altLang="en-US" dirty="0">
                <a:latin typeface="+mn-ea"/>
              </a:rPr>
              <a:t> ☞ </a:t>
            </a:r>
            <a:r>
              <a:rPr lang="ko-KR" altLang="en-US" dirty="0" err="1">
                <a:latin typeface="+mn-ea"/>
              </a:rPr>
              <a:t>업역개편으로</a:t>
            </a:r>
            <a:r>
              <a:rPr lang="ko-KR" altLang="en-US" dirty="0">
                <a:latin typeface="+mn-ea"/>
              </a:rPr>
              <a:t> </a:t>
            </a:r>
            <a:r>
              <a:rPr lang="en-US" altLang="ko-KR" dirty="0">
                <a:latin typeface="+mn-ea"/>
              </a:rPr>
              <a:t>2</a:t>
            </a:r>
            <a:r>
              <a:rPr lang="ko-KR" altLang="en-US" dirty="0">
                <a:latin typeface="+mn-ea"/>
              </a:rPr>
              <a:t>개 이상의 전문공사를 시공하는 업종을 등록한 </a:t>
            </a:r>
            <a:r>
              <a:rPr lang="ko-KR" altLang="en-US" dirty="0" smtClean="0">
                <a:latin typeface="+mn-ea"/>
              </a:rPr>
              <a:t>건설사업자가 종합공사를 </a:t>
            </a:r>
            <a:r>
              <a:rPr lang="ko-KR" altLang="en-US" dirty="0" err="1">
                <a:latin typeface="+mn-ea"/>
              </a:rPr>
              <a:t>도급받을</a:t>
            </a:r>
            <a:r>
              <a:rPr lang="ko-KR" altLang="en-US" dirty="0">
                <a:latin typeface="+mn-ea"/>
              </a:rPr>
              <a:t> 수 있도록 허용됨에 따라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 err="1">
                <a:latin typeface="+mn-ea"/>
              </a:rPr>
              <a:t>개정전</a:t>
            </a:r>
            <a:r>
              <a:rPr lang="ko-KR" altLang="en-US" dirty="0">
                <a:latin typeface="+mn-ea"/>
              </a:rPr>
              <a:t> 건설산업기본법 제</a:t>
            </a:r>
            <a:r>
              <a:rPr lang="en-US" altLang="ko-KR" dirty="0">
                <a:latin typeface="+mn-ea"/>
              </a:rPr>
              <a:t>16</a:t>
            </a:r>
            <a:r>
              <a:rPr lang="ko-KR" altLang="en-US" dirty="0" smtClean="0">
                <a:latin typeface="+mn-ea"/>
              </a:rPr>
              <a:t>조제</a:t>
            </a:r>
            <a:r>
              <a:rPr lang="en-US" altLang="ko-KR" dirty="0">
                <a:latin typeface="+mn-ea"/>
              </a:rPr>
              <a:t>1</a:t>
            </a:r>
            <a:r>
              <a:rPr lang="ko-KR" altLang="en-US" dirty="0" err="1">
                <a:latin typeface="+mn-ea"/>
              </a:rPr>
              <a:t>항제</a:t>
            </a:r>
            <a:r>
              <a:rPr lang="en-US" altLang="ko-KR" dirty="0">
                <a:latin typeface="+mn-ea"/>
              </a:rPr>
              <a:t>2</a:t>
            </a:r>
            <a:r>
              <a:rPr lang="ko-KR" altLang="en-US" dirty="0">
                <a:latin typeface="+mn-ea"/>
              </a:rPr>
              <a:t>호 및 시행규칙 제</a:t>
            </a:r>
            <a:r>
              <a:rPr lang="en-US" altLang="ko-KR" dirty="0">
                <a:latin typeface="+mn-ea"/>
              </a:rPr>
              <a:t>13</a:t>
            </a:r>
            <a:r>
              <a:rPr lang="ko-KR" altLang="en-US" dirty="0">
                <a:latin typeface="+mn-ea"/>
              </a:rPr>
              <a:t>조의</a:t>
            </a:r>
            <a:r>
              <a:rPr lang="en-US" altLang="ko-KR" dirty="0">
                <a:latin typeface="+mn-ea"/>
              </a:rPr>
              <a:t>2</a:t>
            </a:r>
            <a:r>
              <a:rPr lang="ko-KR" altLang="en-US" dirty="0">
                <a:latin typeface="+mn-ea"/>
              </a:rPr>
              <a:t>에서 정하고 있는 소규모복합공사 제도*</a:t>
            </a:r>
            <a:r>
              <a:rPr lang="ko-KR" altLang="en-US" dirty="0" smtClean="0">
                <a:latin typeface="+mn-ea"/>
              </a:rPr>
              <a:t>는 공공공사의 </a:t>
            </a:r>
            <a:r>
              <a:rPr lang="ko-KR" altLang="en-US" dirty="0">
                <a:latin typeface="+mn-ea"/>
              </a:rPr>
              <a:t>경우 ‘</a:t>
            </a:r>
            <a:r>
              <a:rPr lang="en-US" altLang="ko-KR" dirty="0">
                <a:latin typeface="+mn-ea"/>
              </a:rPr>
              <a:t>21.1.1</a:t>
            </a:r>
            <a:r>
              <a:rPr lang="ko-KR" altLang="en-US" dirty="0">
                <a:latin typeface="+mn-ea"/>
              </a:rPr>
              <a:t>부터</a:t>
            </a:r>
            <a:r>
              <a:rPr lang="en-US" altLang="ko-KR" dirty="0">
                <a:latin typeface="+mn-ea"/>
              </a:rPr>
              <a:t>, </a:t>
            </a:r>
            <a:r>
              <a:rPr lang="ko-KR" altLang="en-US" dirty="0">
                <a:latin typeface="+mn-ea"/>
              </a:rPr>
              <a:t>민간공사의 경우 ’</a:t>
            </a:r>
            <a:r>
              <a:rPr lang="en-US" altLang="ko-KR" dirty="0">
                <a:latin typeface="+mn-ea"/>
              </a:rPr>
              <a:t>22.1.1</a:t>
            </a:r>
            <a:r>
              <a:rPr lang="ko-KR" altLang="en-US" dirty="0">
                <a:latin typeface="+mn-ea"/>
              </a:rPr>
              <a:t>부터 </a:t>
            </a:r>
            <a:r>
              <a:rPr lang="ko-KR" altLang="en-US" dirty="0" smtClean="0">
                <a:latin typeface="+mn-ea"/>
              </a:rPr>
              <a:t>폐지됨</a:t>
            </a:r>
            <a:endParaRPr lang="en-US" altLang="ko-KR" dirty="0" smtClean="0">
              <a:latin typeface="+mn-ea"/>
            </a:endParaRPr>
          </a:p>
          <a:p>
            <a:pPr marL="452438" indent="-452438">
              <a:lnSpc>
                <a:spcPct val="150000"/>
              </a:lnSpc>
            </a:pPr>
            <a:endParaRPr lang="ko-KR" altLang="en-US" dirty="0">
              <a:latin typeface="+mn-ea"/>
            </a:endParaRPr>
          </a:p>
          <a:p>
            <a:pPr marL="452438" indent="-452438">
              <a:lnSpc>
                <a:spcPct val="150000"/>
              </a:lnSpc>
            </a:pPr>
            <a:r>
              <a:rPr lang="ko-KR" altLang="en-US" dirty="0" smtClean="0">
                <a:latin typeface="+mn-ea"/>
              </a:rPr>
              <a:t>   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* 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공사예정금액 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4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억원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 미만의 종합공사</a:t>
            </a:r>
            <a:r>
              <a:rPr lang="en-US" altLang="ko-KR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시설물유지관리업의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 업무내용에 해당하는 공사는 제외</a:t>
            </a:r>
            <a:r>
              <a:rPr lang="en-US" altLang="ko-KR" dirty="0" smtClean="0">
                <a:solidFill>
                  <a:srgbClr val="0000FF"/>
                </a:solidFill>
                <a:latin typeface="+mn-ea"/>
              </a:rPr>
              <a:t>)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로서 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공종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 간의 연계 정도가 낮고 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안전ㆍ교통ㆍ환경에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 미치는 영향이 적은 공사는 </a:t>
            </a:r>
            <a:r>
              <a:rPr lang="ko-KR" altLang="en-US" dirty="0" smtClean="0">
                <a:solidFill>
                  <a:srgbClr val="0000FF"/>
                </a:solidFill>
                <a:latin typeface="+mn-ea"/>
              </a:rPr>
              <a:t>전문건설 사업자가 </a:t>
            </a:r>
            <a:r>
              <a:rPr lang="ko-KR" altLang="en-US" dirty="0" err="1">
                <a:solidFill>
                  <a:srgbClr val="0000FF"/>
                </a:solidFill>
                <a:latin typeface="+mn-ea"/>
              </a:rPr>
              <a:t>도급받을</a:t>
            </a:r>
            <a:r>
              <a:rPr lang="ko-KR" altLang="en-US" dirty="0">
                <a:solidFill>
                  <a:srgbClr val="0000FF"/>
                </a:solidFill>
                <a:latin typeface="+mn-ea"/>
              </a:rPr>
              <a:t> 수 있는 제도</a:t>
            </a:r>
            <a:endParaRPr lang="en-US" altLang="ko-KR" dirty="0" smtClean="0">
              <a:solidFill>
                <a:srgbClr val="0000FF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73290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1109315" y="2777535"/>
            <a:ext cx="8312678" cy="10885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>
            <a:lvl1pPr algn="ctr" defTabSz="1043056" rtl="0" eaLnBrk="1" latinLnBrk="1" hangingPunct="1">
              <a:spcBef>
                <a:spcPct val="0"/>
              </a:spcBef>
              <a:buNone/>
              <a:defRPr sz="5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6000" dirty="0" smtClean="0">
                <a:latin typeface="HY강B" pitchFamily="18" charset="-127"/>
                <a:ea typeface="HY강B" pitchFamily="18" charset="-127"/>
              </a:rPr>
              <a:t>Q &amp; A</a:t>
            </a:r>
            <a:endParaRPr lang="ko-KR" altLang="en-US" sz="6000" dirty="0">
              <a:latin typeface="HY강B" pitchFamily="18" charset="-127"/>
              <a:ea typeface="HY강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2143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53786" y="2736354"/>
            <a:ext cx="6272511" cy="780983"/>
          </a:xfrm>
          <a:prstGeom prst="rect">
            <a:avLst/>
          </a:prstGeom>
          <a:noFill/>
          <a:scene3d>
            <a:camera prst="perspectiveFront" fov="1800000">
              <a:rot lat="21299997" lon="0" rev="0"/>
            </a:camera>
            <a:lightRig rig="threePt" dir="t"/>
          </a:scene3d>
        </p:spPr>
        <p:txBody>
          <a:bodyPr wrap="square" lIns="102870" tIns="51435" rIns="102870" bIns="51435" rtlCol="0" anchor="ctr" anchorCtr="1">
            <a:spAutoFit/>
          </a:bodyPr>
          <a:lstStyle/>
          <a:p>
            <a:pPr indent="-385763" algn="ctr" latinLnBrk="0">
              <a:defRPr/>
            </a:pPr>
            <a:r>
              <a:rPr lang="ko-KR" altLang="en-US" sz="4400" kern="0" dirty="0">
                <a:ln w="12700">
                  <a:noFill/>
                  <a:prstDash val="solid"/>
                </a:ln>
                <a:latin typeface="+mn-ea"/>
                <a:cs typeface="Tahoma" pitchFamily="34" charset="0"/>
              </a:rPr>
              <a:t>수고하셨습니다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443821" y="4968602"/>
            <a:ext cx="5922455" cy="144016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102870" tIns="51435" rIns="102870" bIns="51435" rtlCol="0" anchor="ctr" anchorCtr="0">
            <a:noAutofit/>
          </a:bodyPr>
          <a:lstStyle/>
          <a:p>
            <a:pPr algn="ctr"/>
            <a:r>
              <a:rPr lang="ko-KR" altLang="en-US" dirty="0" smtClean="0"/>
              <a:t>참고자료</a:t>
            </a:r>
            <a:endParaRPr lang="en-US" altLang="ko-KR" dirty="0" smtClean="0"/>
          </a:p>
          <a:p>
            <a:pPr marL="88900"/>
            <a:r>
              <a:rPr lang="ko-KR" altLang="en-US" dirty="0" smtClean="0"/>
              <a:t>공사개요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조달교육원</a:t>
            </a:r>
            <a:r>
              <a:rPr lang="ko-KR" altLang="en-US" dirty="0" smtClean="0"/>
              <a:t> 김명규 전임교수</a:t>
            </a:r>
            <a:r>
              <a:rPr lang="en-US" altLang="ko-KR" dirty="0" smtClean="0"/>
              <a:t>.2021)</a:t>
            </a:r>
          </a:p>
          <a:p>
            <a:pPr marL="88900"/>
            <a:r>
              <a:rPr lang="ko-KR" altLang="en-US" dirty="0" smtClean="0"/>
              <a:t>적격심사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조달교육원</a:t>
            </a:r>
            <a:r>
              <a:rPr lang="ko-KR" altLang="en-US" dirty="0" smtClean="0"/>
              <a:t> 박재현 </a:t>
            </a:r>
            <a:r>
              <a:rPr lang="ko-KR" altLang="en-US" dirty="0" err="1" smtClean="0"/>
              <a:t>교수팀장</a:t>
            </a:r>
            <a:r>
              <a:rPr lang="en-US" altLang="ko-KR" dirty="0" smtClean="0"/>
              <a:t>.2021)</a:t>
            </a:r>
          </a:p>
          <a:p>
            <a:pPr marL="88900"/>
            <a:r>
              <a:rPr lang="ko-KR" altLang="en-US" dirty="0" err="1" smtClean="0"/>
              <a:t>업역규제</a:t>
            </a:r>
            <a:r>
              <a:rPr lang="ko-KR" altLang="en-US" dirty="0" smtClean="0"/>
              <a:t> 폐지 설명자료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국토부</a:t>
            </a:r>
            <a:r>
              <a:rPr lang="en-US" altLang="ko-KR" dirty="0" smtClean="0"/>
              <a:t>.2020)</a:t>
            </a:r>
          </a:p>
        </p:txBody>
      </p:sp>
    </p:spTree>
    <p:extLst>
      <p:ext uri="{BB962C8B-B14F-4D97-AF65-F5344CB8AC3E}">
        <p14:creationId xmlns:p14="http://schemas.microsoft.com/office/powerpoint/2010/main" val="26592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4464571" y="1466882"/>
            <a:ext cx="5940698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dirty="0"/>
              <a:t> </a:t>
            </a:r>
            <a:r>
              <a:rPr lang="en-US" altLang="ko-KR" sz="1400" dirty="0"/>
              <a:t>(</a:t>
            </a:r>
            <a:r>
              <a:rPr lang="ko-KR" altLang="en-US" sz="1400" dirty="0"/>
              <a:t>현</a:t>
            </a:r>
            <a:r>
              <a:rPr lang="en-US" altLang="ko-KR" sz="1400" dirty="0"/>
              <a:t>)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서울 </a:t>
            </a:r>
            <a:r>
              <a:rPr lang="ko-KR" altLang="en-US" sz="1400" dirty="0" smtClean="0"/>
              <a:t>강서구 </a:t>
            </a:r>
            <a:r>
              <a:rPr lang="ko-KR" altLang="en-US" sz="1400" dirty="0" smtClean="0"/>
              <a:t>민원여권과장</a:t>
            </a:r>
            <a:endParaRPr lang="ko-KR" altLang="en-US" sz="1400" dirty="0"/>
          </a:p>
          <a:p>
            <a:r>
              <a:rPr lang="en-US" altLang="ko-KR" sz="1400" dirty="0" smtClean="0"/>
              <a:t> - </a:t>
            </a:r>
            <a:r>
              <a:rPr lang="en-US" altLang="ko-KR" sz="1400" dirty="0"/>
              <a:t>2020 </a:t>
            </a:r>
            <a:r>
              <a:rPr lang="ko-KR" altLang="en-US" sz="1400" dirty="0"/>
              <a:t>대한민국 자치발전 대상</a:t>
            </a:r>
          </a:p>
          <a:p>
            <a:r>
              <a:rPr lang="ko-KR" altLang="en-US" sz="1400" dirty="0"/>
              <a:t> </a:t>
            </a:r>
            <a:r>
              <a:rPr lang="en-US" altLang="ko-KR" sz="1400" dirty="0"/>
              <a:t>- </a:t>
            </a:r>
            <a:r>
              <a:rPr lang="ko-KR" altLang="en-US" sz="1400" dirty="0"/>
              <a:t>제</a:t>
            </a:r>
            <a:r>
              <a:rPr lang="en-US" altLang="ko-KR" sz="1400" dirty="0"/>
              <a:t>4</a:t>
            </a:r>
            <a:r>
              <a:rPr lang="ko-KR" altLang="en-US" sz="1400" dirty="0"/>
              <a:t>회 지방행정의 달인 인증</a:t>
            </a:r>
          </a:p>
          <a:p>
            <a:r>
              <a:rPr lang="ko-KR" altLang="en-US" sz="1400" dirty="0"/>
              <a:t> </a:t>
            </a:r>
            <a:r>
              <a:rPr lang="en-US" altLang="ko-KR" sz="1400" dirty="0"/>
              <a:t>- </a:t>
            </a:r>
            <a:r>
              <a:rPr lang="ko-KR" altLang="en-US" sz="1400" dirty="0"/>
              <a:t>한국사회복지협의회 </a:t>
            </a:r>
            <a:r>
              <a:rPr lang="en-US" altLang="ko-KR" sz="1400" dirty="0"/>
              <a:t>/ </a:t>
            </a:r>
            <a:r>
              <a:rPr lang="ko-KR" altLang="en-US" sz="1400" dirty="0"/>
              <a:t>최우수 교수위원</a:t>
            </a:r>
          </a:p>
          <a:p>
            <a:r>
              <a:rPr lang="ko-KR" altLang="en-US" sz="1400" dirty="0"/>
              <a:t> </a:t>
            </a:r>
            <a:r>
              <a:rPr lang="en-US" altLang="ko-KR" sz="1400" dirty="0"/>
              <a:t>- </a:t>
            </a:r>
            <a:r>
              <a:rPr lang="ko-KR" altLang="en-US" sz="1400" dirty="0"/>
              <a:t>경남인재개발원 베스트 강사</a:t>
            </a:r>
          </a:p>
          <a:p>
            <a:r>
              <a:rPr lang="ko-KR" altLang="en-US" sz="1400" dirty="0"/>
              <a:t> </a:t>
            </a:r>
            <a:r>
              <a:rPr lang="en-US" altLang="ko-KR" sz="1400" dirty="0"/>
              <a:t>- </a:t>
            </a:r>
            <a:r>
              <a:rPr lang="ko-KR" altLang="en-US" sz="1400" dirty="0" err="1"/>
              <a:t>행정안전부</a:t>
            </a:r>
            <a:r>
              <a:rPr lang="ko-KR" altLang="en-US" sz="1400" dirty="0"/>
              <a:t> </a:t>
            </a:r>
            <a:r>
              <a:rPr lang="en-US" altLang="ko-KR" sz="1400" dirty="0"/>
              <a:t>/ </a:t>
            </a:r>
            <a:r>
              <a:rPr lang="ko-KR" altLang="en-US" sz="1400" dirty="0"/>
              <a:t>지방회계제도 개선 </a:t>
            </a:r>
            <a:r>
              <a:rPr lang="en-US" altLang="ko-KR" sz="1400" dirty="0"/>
              <a:t>T/F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 err="1"/>
              <a:t>행정안전부</a:t>
            </a:r>
            <a:r>
              <a:rPr lang="ko-KR" altLang="en-US" sz="1400" dirty="0"/>
              <a:t> </a:t>
            </a:r>
            <a:r>
              <a:rPr lang="en-US" altLang="ko-KR" sz="1400" dirty="0"/>
              <a:t>/ </a:t>
            </a:r>
            <a:r>
              <a:rPr lang="ko-KR" altLang="en-US" sz="1400" dirty="0"/>
              <a:t>사업예산</a:t>
            </a:r>
            <a:r>
              <a:rPr lang="en-US" altLang="ko-KR" sz="1400" dirty="0"/>
              <a:t>(e-</a:t>
            </a:r>
            <a:r>
              <a:rPr lang="ko-KR" altLang="en-US" sz="1400" dirty="0"/>
              <a:t>호조</a:t>
            </a:r>
            <a:r>
              <a:rPr lang="en-US" altLang="ko-KR" sz="1400" dirty="0"/>
              <a:t>)</a:t>
            </a:r>
            <a:r>
              <a:rPr lang="ko-KR" altLang="en-US" sz="1400" dirty="0"/>
              <a:t>추진 </a:t>
            </a:r>
            <a:r>
              <a:rPr lang="en-US" altLang="ko-KR" sz="1400" dirty="0"/>
              <a:t>T/F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예산</a:t>
            </a:r>
            <a:r>
              <a:rPr lang="en-US" altLang="ko-KR" sz="1400" dirty="0"/>
              <a:t>·</a:t>
            </a:r>
            <a:r>
              <a:rPr lang="ko-KR" altLang="en-US" sz="1400" dirty="0"/>
              <a:t>지출</a:t>
            </a:r>
            <a:r>
              <a:rPr lang="en-US" altLang="ko-KR" sz="1400" dirty="0"/>
              <a:t>·</a:t>
            </a:r>
            <a:r>
              <a:rPr lang="ko-KR" altLang="en-US" sz="1400" dirty="0"/>
              <a:t>계약 </a:t>
            </a:r>
            <a:r>
              <a:rPr lang="en-US" altLang="ko-KR" sz="1400" dirty="0"/>
              <a:t>10</a:t>
            </a:r>
            <a:r>
              <a:rPr lang="ko-KR" altLang="en-US" sz="1400" dirty="0"/>
              <a:t>년간 </a:t>
            </a:r>
            <a:r>
              <a:rPr lang="ko-KR" altLang="en-US" sz="1400" dirty="0" smtClean="0"/>
              <a:t>실무담당</a:t>
            </a:r>
            <a:endParaRPr lang="ko-KR" altLang="en-US" sz="1400" dirty="0"/>
          </a:p>
          <a:p>
            <a:r>
              <a:rPr lang="ko-KR" altLang="en-US" sz="1400" dirty="0"/>
              <a:t> </a:t>
            </a:r>
            <a:r>
              <a:rPr lang="en-US" altLang="ko-KR" sz="1400" dirty="0"/>
              <a:t>- </a:t>
            </a:r>
            <a:r>
              <a:rPr lang="ko-KR" altLang="en-US" sz="1400" dirty="0"/>
              <a:t>감사교육원</a:t>
            </a:r>
            <a:r>
              <a:rPr lang="en-US" altLang="ko-KR" sz="1400" dirty="0"/>
              <a:t>(2015~</a:t>
            </a:r>
            <a:r>
              <a:rPr lang="ko-KR" altLang="en-US" sz="1400" dirty="0"/>
              <a:t>현재</a:t>
            </a:r>
            <a:r>
              <a:rPr lang="en-US" altLang="ko-KR" sz="1400" dirty="0"/>
              <a:t>) </a:t>
            </a:r>
            <a:r>
              <a:rPr lang="ko-KR" altLang="en-US" sz="1400" dirty="0"/>
              <a:t>출강</a:t>
            </a:r>
          </a:p>
          <a:p>
            <a:r>
              <a:rPr lang="ko-KR" altLang="en-US" sz="1400" dirty="0"/>
              <a:t> </a:t>
            </a:r>
            <a:r>
              <a:rPr lang="en-US" altLang="ko-KR" sz="1400" dirty="0"/>
              <a:t>- </a:t>
            </a:r>
            <a:r>
              <a:rPr lang="ko-KR" altLang="en-US" sz="1400" dirty="0"/>
              <a:t>지방자치인재개발원</a:t>
            </a:r>
            <a:r>
              <a:rPr lang="en-US" altLang="ko-KR" sz="1400" dirty="0"/>
              <a:t>(2006~</a:t>
            </a:r>
            <a:r>
              <a:rPr lang="ko-KR" altLang="en-US" sz="1400" dirty="0"/>
              <a:t>현재</a:t>
            </a:r>
            <a:r>
              <a:rPr lang="en-US" altLang="ko-KR" sz="1400" dirty="0"/>
              <a:t>)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전국 공무원인재개발원 출강</a:t>
            </a:r>
            <a:r>
              <a:rPr lang="en-US" altLang="ko-KR" sz="1400" dirty="0"/>
              <a:t>(2017~</a:t>
            </a:r>
            <a:r>
              <a:rPr lang="ko-KR" altLang="en-US" sz="1400" dirty="0"/>
              <a:t>현재</a:t>
            </a:r>
            <a:r>
              <a:rPr lang="en-US" altLang="ko-KR" sz="1400" dirty="0"/>
              <a:t>)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 smtClean="0"/>
              <a:t>전국 </a:t>
            </a:r>
            <a:r>
              <a:rPr lang="ko-KR" altLang="en-US" sz="1400" dirty="0" err="1"/>
              <a:t>지자체</a:t>
            </a:r>
            <a:r>
              <a:rPr lang="ko-KR" altLang="en-US" sz="1400" dirty="0"/>
              <a:t> 초빙교육</a:t>
            </a:r>
            <a:r>
              <a:rPr lang="en-US" altLang="ko-KR" sz="1400" dirty="0"/>
              <a:t>(2009~</a:t>
            </a:r>
            <a:r>
              <a:rPr lang="ko-KR" altLang="en-US" sz="1400" dirty="0"/>
              <a:t>현재</a:t>
            </a:r>
            <a:r>
              <a:rPr lang="en-US" altLang="ko-KR" sz="1400" dirty="0"/>
              <a:t>)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전국 </a:t>
            </a:r>
            <a:r>
              <a:rPr lang="ko-KR" altLang="en-US" sz="1400" dirty="0" smtClean="0"/>
              <a:t>공공기관 </a:t>
            </a:r>
            <a:r>
              <a:rPr lang="ko-KR" altLang="en-US" sz="1400" dirty="0"/>
              <a:t>및 사회복지시설 등 초빙교육</a:t>
            </a:r>
            <a:r>
              <a:rPr lang="en-US" altLang="ko-KR" sz="1400" dirty="0"/>
              <a:t>(2008~</a:t>
            </a:r>
            <a:r>
              <a:rPr lang="ko-KR" altLang="en-US" sz="1400" dirty="0"/>
              <a:t>현재</a:t>
            </a:r>
            <a:r>
              <a:rPr lang="en-US" altLang="ko-KR" sz="1400" dirty="0" smtClean="0"/>
              <a:t>)</a:t>
            </a:r>
          </a:p>
          <a:p>
            <a:r>
              <a:rPr lang="ko-KR" altLang="en-US" sz="1400" dirty="0" smtClean="0"/>
              <a:t> </a:t>
            </a:r>
            <a:r>
              <a:rPr lang="en-US" altLang="ko-KR" sz="1400" dirty="0"/>
              <a:t>- </a:t>
            </a:r>
            <a:r>
              <a:rPr lang="ko-KR" altLang="en-US" sz="1400" dirty="0"/>
              <a:t>현대지방의정연구원 </a:t>
            </a:r>
            <a:r>
              <a:rPr lang="en-US" altLang="ko-KR" sz="1400" dirty="0"/>
              <a:t>/ </a:t>
            </a:r>
            <a:r>
              <a:rPr lang="ko-KR" altLang="en-US" sz="1400" dirty="0"/>
              <a:t>예</a:t>
            </a:r>
            <a:r>
              <a:rPr lang="en-US" altLang="ko-KR" sz="1400" dirty="0"/>
              <a:t>.</a:t>
            </a:r>
            <a:r>
              <a:rPr lang="ko-KR" altLang="en-US" sz="1400" dirty="0"/>
              <a:t>결산 전임교수</a:t>
            </a:r>
          </a:p>
          <a:p>
            <a:r>
              <a:rPr lang="en-US" altLang="ko-KR" sz="1400" dirty="0" smtClean="0"/>
              <a:t> </a:t>
            </a:r>
            <a:r>
              <a:rPr lang="en-US" altLang="ko-KR" sz="1400" dirty="0"/>
              <a:t>- NAVER “</a:t>
            </a:r>
            <a:r>
              <a:rPr lang="ko-KR" altLang="en-US" sz="1400" dirty="0"/>
              <a:t>예산회계실무” </a:t>
            </a:r>
            <a:r>
              <a:rPr lang="ko-KR" altLang="en-US" sz="1400" dirty="0" smtClean="0"/>
              <a:t> </a:t>
            </a:r>
            <a:r>
              <a:rPr lang="ko-KR" altLang="en-US" sz="1400" dirty="0" err="1" smtClean="0"/>
              <a:t>홈지기</a:t>
            </a:r>
            <a:endParaRPr lang="ko-KR" altLang="en-US" sz="1400" dirty="0"/>
          </a:p>
          <a:p>
            <a:r>
              <a:rPr lang="ko-KR" altLang="en-US" sz="1400" dirty="0"/>
              <a:t>   </a:t>
            </a:r>
            <a:r>
              <a:rPr lang="en-US" altLang="ko-KR" sz="1400" dirty="0"/>
              <a:t>17</a:t>
            </a:r>
            <a:r>
              <a:rPr lang="ko-KR" altLang="en-US" sz="1400" dirty="0"/>
              <a:t>년째 운영</a:t>
            </a:r>
            <a:r>
              <a:rPr lang="en-US" altLang="ko-KR" sz="1400" dirty="0" smtClean="0"/>
              <a:t>(</a:t>
            </a:r>
            <a:r>
              <a:rPr lang="ko-KR" altLang="en-US" sz="1400" dirty="0" err="1" smtClean="0"/>
              <a:t>회원수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19</a:t>
            </a:r>
            <a:r>
              <a:rPr lang="ko-KR" altLang="en-US" sz="1400" dirty="0" smtClean="0"/>
              <a:t>만명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자료 </a:t>
            </a:r>
            <a:r>
              <a:rPr lang="en-US" altLang="ko-KR" sz="1400" dirty="0" smtClean="0"/>
              <a:t>21</a:t>
            </a:r>
            <a:r>
              <a:rPr lang="ko-KR" altLang="en-US" sz="1400" dirty="0" err="1" smtClean="0"/>
              <a:t>만건</a:t>
            </a:r>
            <a:r>
              <a:rPr lang="en-US" altLang="ko-KR" sz="1400" dirty="0"/>
              <a:t>)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홍보영상 </a:t>
            </a:r>
            <a:r>
              <a:rPr lang="en-US" altLang="ko-KR" sz="1400" dirty="0"/>
              <a:t>: K-TV </a:t>
            </a:r>
            <a:r>
              <a:rPr lang="ko-KR" altLang="en-US" sz="1400" dirty="0" smtClean="0"/>
              <a:t>방영</a:t>
            </a:r>
            <a:r>
              <a:rPr lang="en-US" altLang="ko-KR" sz="1400" dirty="0" smtClean="0"/>
              <a:t>(2015)</a:t>
            </a:r>
            <a:r>
              <a:rPr lang="ko-KR" altLang="en-US" sz="1400" dirty="0" smtClean="0"/>
              <a:t> </a:t>
            </a:r>
            <a:endParaRPr lang="ko-KR" altLang="en-US" sz="1400" dirty="0"/>
          </a:p>
          <a:p>
            <a:r>
              <a:rPr lang="ko-KR" altLang="en-US" sz="1400" dirty="0" smtClean="0"/>
              <a:t> </a:t>
            </a:r>
            <a:r>
              <a:rPr lang="en-US" altLang="ko-KR" sz="1400" dirty="0"/>
              <a:t>(</a:t>
            </a:r>
            <a:r>
              <a:rPr lang="ko-KR" altLang="en-US" sz="1400" dirty="0"/>
              <a:t>저서</a:t>
            </a:r>
            <a:r>
              <a:rPr lang="en-US" altLang="ko-KR" sz="1400" dirty="0"/>
              <a:t>) </a:t>
            </a:r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공공계약 법규 및 실무</a:t>
            </a:r>
            <a:r>
              <a:rPr lang="en-US" altLang="ko-KR" sz="1400" dirty="0"/>
              <a:t>(</a:t>
            </a:r>
            <a:r>
              <a:rPr lang="ko-KR" altLang="en-US" sz="1400" dirty="0" err="1"/>
              <a:t>광문각</a:t>
            </a:r>
            <a:r>
              <a:rPr lang="en-US" altLang="ko-KR" sz="1400" dirty="0"/>
              <a:t>, </a:t>
            </a:r>
            <a:r>
              <a:rPr lang="en-US" altLang="ko-KR" sz="1400" dirty="0" smtClean="0"/>
              <a:t>2017~)</a:t>
            </a:r>
            <a:endParaRPr lang="en-US" altLang="ko-KR" sz="1400" dirty="0"/>
          </a:p>
          <a:p>
            <a:r>
              <a:rPr lang="en-US" altLang="ko-KR" sz="1400" dirty="0"/>
              <a:t> - </a:t>
            </a:r>
            <a:r>
              <a:rPr lang="ko-KR" altLang="en-US" sz="1400" dirty="0"/>
              <a:t>예산회계실무</a:t>
            </a:r>
            <a:r>
              <a:rPr lang="en-US" altLang="ko-KR" sz="1400" dirty="0"/>
              <a:t>(</a:t>
            </a:r>
            <a:r>
              <a:rPr lang="ko-KR" altLang="en-US" sz="1400" dirty="0" err="1" smtClean="0"/>
              <a:t>광문각</a:t>
            </a:r>
            <a:r>
              <a:rPr lang="en-US" altLang="ko-KR" sz="1400" dirty="0" smtClean="0"/>
              <a:t>.2018~)</a:t>
            </a:r>
          </a:p>
          <a:p>
            <a:pPr marL="182563" indent="-95250">
              <a:buFontTx/>
              <a:buChar char="-"/>
            </a:pPr>
            <a:r>
              <a:rPr lang="ko-KR" altLang="en-US" sz="1400" dirty="0"/>
              <a:t>메일</a:t>
            </a:r>
            <a:r>
              <a:rPr lang="en-US" altLang="ko-KR" sz="1400" dirty="0"/>
              <a:t>: </a:t>
            </a:r>
            <a:r>
              <a:rPr lang="en-US" altLang="ko-KR" sz="1400" dirty="0">
                <a:hlinkClick r:id="rId2"/>
              </a:rPr>
              <a:t>ckw8902@naver.com</a:t>
            </a:r>
            <a:endParaRPr lang="en-US" altLang="ko-KR" sz="1400" dirty="0"/>
          </a:p>
          <a:p>
            <a:pPr marL="182563" indent="-95250">
              <a:buFontTx/>
              <a:buChar char="-"/>
            </a:pPr>
            <a:r>
              <a:rPr lang="en-US" altLang="ko-KR" sz="1400" dirty="0" err="1"/>
              <a:t>Hp</a:t>
            </a:r>
            <a:r>
              <a:rPr lang="en-US" altLang="ko-KR" sz="1400" dirty="0"/>
              <a:t> </a:t>
            </a:r>
            <a:r>
              <a:rPr lang="en-US" altLang="ko-KR" sz="1400" dirty="0" smtClean="0"/>
              <a:t>010-3032-2749</a:t>
            </a:r>
            <a:endParaRPr lang="ko-KR" altLang="en-US" sz="1400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509" y="1584226"/>
            <a:ext cx="3476022" cy="424847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6139" y="666132"/>
            <a:ext cx="5177673" cy="4116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102870" tIns="51435" rIns="102870" bIns="51435" rtlCol="0">
            <a:spAutoFit/>
          </a:bodyPr>
          <a:lstStyle/>
          <a:p>
            <a:pPr algn="ctr"/>
            <a:r>
              <a:rPr lang="ko-KR" altLang="en-US" dirty="0" smtClean="0"/>
              <a:t>최기웅 강사 프로필</a:t>
            </a:r>
          </a:p>
        </p:txBody>
      </p:sp>
    </p:spTree>
    <p:extLst>
      <p:ext uri="{BB962C8B-B14F-4D97-AF65-F5344CB8AC3E}">
        <p14:creationId xmlns:p14="http://schemas.microsoft.com/office/powerpoint/2010/main" val="81621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square">
        <a:spAutoFit/>
      </a:bodyPr>
      <a:lstStyle>
        <a:defPPr algn="ctr">
          <a:lnSpc>
            <a:spcPct val="150000"/>
          </a:lnSpc>
          <a:defRPr dirty="0">
            <a:latin typeface="+mn-ea"/>
          </a:defRPr>
        </a:defPPr>
      </a:lstStyle>
    </a:spDef>
    <a:txDef>
      <a:spPr/>
      <a:bodyPr wrap="square" lIns="102870" tIns="51435" rIns="102870" bIns="51435" rtlCol="0">
        <a:spAutoFit/>
      </a:bodyPr>
      <a:lstStyle>
        <a:defPPr algn="ctr">
          <a:defRPr dirty="0" err="1" smtClean="0"/>
        </a:defPPr>
      </a:lstStyle>
      <a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a: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13486</TotalTime>
  <Words>3065</Words>
  <Application>Microsoft Office PowerPoint</Application>
  <PresentationFormat>사용자 지정</PresentationFormat>
  <Paragraphs>315</Paragraphs>
  <Slides>71</Slides>
  <Notes>67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71</vt:i4>
      </vt:variant>
    </vt:vector>
  </HeadingPairs>
  <TitlesOfParts>
    <vt:vector size="80" baseType="lpstr">
      <vt:lpstr>HY강B</vt:lpstr>
      <vt:lpstr>HY강M</vt:lpstr>
      <vt:lpstr>HY견명조</vt:lpstr>
      <vt:lpstr>HY울릉도M</vt:lpstr>
      <vt:lpstr>맑은 고딕</vt:lpstr>
      <vt:lpstr>Arial</vt:lpstr>
      <vt:lpstr>Tahoma</vt:lpstr>
      <vt:lpstr>Wingdings</vt:lpstr>
      <vt:lpstr>Office 테마</vt:lpstr>
      <vt:lpstr>PowerPoint 프레젠테이션</vt:lpstr>
      <vt:lpstr>PowerPoint 프레젠테이션</vt:lpstr>
      <vt:lpstr>PowerPoint 프레젠테이션</vt:lpstr>
      <vt:lpstr>1. 의의 및 특징</vt:lpstr>
      <vt:lpstr>2. 업종중심의 관련법 체계</vt:lpstr>
      <vt:lpstr>3. 건설업종 현황</vt:lpstr>
      <vt:lpstr>4. 용어의 정의</vt:lpstr>
      <vt:lpstr>5. 건설산업 생산구조 실태</vt:lpstr>
      <vt:lpstr>PowerPoint 프레젠테이션</vt:lpstr>
      <vt:lpstr>PowerPoint 프레젠테이션</vt:lpstr>
      <vt:lpstr>PowerPoint 프레젠테이션</vt:lpstr>
      <vt:lpstr>1. 건설공사 업역 및 업종 개편 방향</vt:lpstr>
      <vt:lpstr>2. 업역개편 일정</vt:lpstr>
      <vt:lpstr>2.2. 업역규제 폐지</vt:lpstr>
      <vt:lpstr>3. 하도급제도 개편</vt:lpstr>
      <vt:lpstr>3.2. [업역개편 전]하도급허용</vt:lpstr>
      <vt:lpstr>3.3. [업역개편 후]하도급허용</vt:lpstr>
      <vt:lpstr>4. 업종개편 일정</vt:lpstr>
      <vt:lpstr>4.2. 전문건설업대업종화(22년시행)-14개로통합</vt:lpstr>
      <vt:lpstr>5. 입찰참가자격 변동(예시)</vt:lpstr>
      <vt:lpstr>5.2. 종합공사와 전문공사 시공자격의 적용례</vt:lpstr>
      <vt:lpstr>6. 유지보수공사 참가자격 정리</vt:lpstr>
      <vt:lpstr>6.2. 유지보수공사(전문) 참가자격 예시</vt:lpstr>
      <vt:lpstr>7. 시공경험평가기준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2.2. 종합공사와 전문공사의 구분</vt:lpstr>
      <vt:lpstr>2.3. 전문공사 판단 기준</vt:lpstr>
      <vt:lpstr>PowerPoint 프레젠테이션</vt:lpstr>
      <vt:lpstr>2.4. 전문공사의 부대공사</vt:lpstr>
      <vt:lpstr>PowerPoint 프레젠테이션</vt:lpstr>
      <vt:lpstr>2.5. 하도급의 제한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회계감사</dc:title>
  <dc:creator>user</dc:creator>
  <cp:lastModifiedBy>user</cp:lastModifiedBy>
  <cp:revision>1509</cp:revision>
  <cp:lastPrinted>2021-01-13T00:22:02Z</cp:lastPrinted>
  <dcterms:created xsi:type="dcterms:W3CDTF">2019-07-25T04:43:17Z</dcterms:created>
  <dcterms:modified xsi:type="dcterms:W3CDTF">2021-08-17T08:36:50Z</dcterms:modified>
</cp:coreProperties>
</file>