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1" r:id="rId2"/>
    <p:sldId id="302" r:id="rId3"/>
    <p:sldId id="304" r:id="rId4"/>
    <p:sldId id="261" r:id="rId5"/>
    <p:sldId id="307" r:id="rId6"/>
    <p:sldId id="308" r:id="rId7"/>
    <p:sldId id="309" r:id="rId8"/>
    <p:sldId id="310" r:id="rId9"/>
    <p:sldId id="321" r:id="rId10"/>
    <p:sldId id="311" r:id="rId11"/>
    <p:sldId id="322" r:id="rId12"/>
    <p:sldId id="312" r:id="rId13"/>
    <p:sldId id="313" r:id="rId14"/>
    <p:sldId id="314" r:id="rId15"/>
    <p:sldId id="316" r:id="rId16"/>
    <p:sldId id="317" r:id="rId17"/>
    <p:sldId id="318" r:id="rId18"/>
    <p:sldId id="319" r:id="rId19"/>
    <p:sldId id="320" r:id="rId20"/>
    <p:sldId id="324" r:id="rId21"/>
    <p:sldId id="325" r:id="rId22"/>
    <p:sldId id="326" r:id="rId23"/>
    <p:sldId id="327" r:id="rId24"/>
    <p:sldId id="328" r:id="rId25"/>
    <p:sldId id="329" r:id="rId26"/>
    <p:sldId id="330" r:id="rId27"/>
    <p:sldId id="332" r:id="rId28"/>
    <p:sldId id="333" r:id="rId29"/>
    <p:sldId id="334" r:id="rId30"/>
    <p:sldId id="335" r:id="rId31"/>
    <p:sldId id="336" r:id="rId32"/>
    <p:sldId id="337" r:id="rId33"/>
    <p:sldId id="338" r:id="rId34"/>
    <p:sldId id="340" r:id="rId35"/>
    <p:sldId id="339" r:id="rId36"/>
    <p:sldId id="341" r:id="rId37"/>
    <p:sldId id="342" r:id="rId38"/>
    <p:sldId id="343" r:id="rId39"/>
    <p:sldId id="344" r:id="rId40"/>
    <p:sldId id="350" r:id="rId41"/>
    <p:sldId id="345" r:id="rId42"/>
    <p:sldId id="347" r:id="rId43"/>
    <p:sldId id="348" r:id="rId44"/>
    <p:sldId id="349" r:id="rId45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77" userDrawn="1">
          <p15:clr>
            <a:srgbClr val="A4A3A4"/>
          </p15:clr>
        </p15:guide>
        <p15:guide id="2" pos="574" userDrawn="1">
          <p15:clr>
            <a:srgbClr val="A4A3A4"/>
          </p15:clr>
        </p15:guide>
        <p15:guide id="3" pos="166" userDrawn="1">
          <p15:clr>
            <a:srgbClr val="A4A3A4"/>
          </p15:clr>
        </p15:guide>
        <p15:guide id="5" orient="horz" pos="1049" userDrawn="1">
          <p15:clr>
            <a:srgbClr val="A4A3A4"/>
          </p15:clr>
        </p15:guide>
        <p15:guide id="6" orient="horz" pos="123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CC"/>
    <a:srgbClr val="6699FF"/>
    <a:srgbClr val="0099FF"/>
    <a:srgbClr val="66CCFF"/>
    <a:srgbClr val="00CCFF"/>
    <a:srgbClr val="65C18B"/>
    <a:srgbClr val="C0E6CF"/>
    <a:srgbClr val="8AA0D0"/>
    <a:srgbClr val="B3DCC0"/>
    <a:srgbClr val="A0D9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9363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38" y="240"/>
      </p:cViewPr>
      <p:guideLst>
        <p:guide orient="horz" pos="777"/>
        <p:guide pos="574"/>
        <p:guide pos="166"/>
        <p:guide orient="horz" pos="1049"/>
        <p:guide orient="horz" pos="123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69716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63982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6234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1963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34699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0272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5682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9606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64931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05130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63956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6743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yex5meMSKPU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hyperlink" Target="https://youtu.be/yex5meMSKPU" TargetMode="Externa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PMbr4tqEd-g" TargetMode="External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hyperlink" Target="https://www.youtube.com/watch?v=PMbr4tqEd-g&amp;t=37s" TargetMode="External"/><Relationship Id="rId4" Type="http://schemas.openxmlformats.org/officeDocument/2006/relationships/image" Target="../media/image4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wtHOw62Ag5M&amp;t=3s" TargetMode="External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47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7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LtgAuxvtBpQ" TargetMode="External"/><Relationship Id="rId3" Type="http://schemas.openxmlformats.org/officeDocument/2006/relationships/image" Target="../media/image62.png"/><Relationship Id="rId7" Type="http://schemas.openxmlformats.org/officeDocument/2006/relationships/image" Target="../media/image64.png"/><Relationship Id="rId2" Type="http://schemas.openxmlformats.org/officeDocument/2006/relationships/hyperlink" Target="https://www.youtube.com/watch?v=t9lb07guaS8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watch?v=lG1woYDrU5g" TargetMode="External"/><Relationship Id="rId5" Type="http://schemas.openxmlformats.org/officeDocument/2006/relationships/image" Target="../media/image63.png"/><Relationship Id="rId4" Type="http://schemas.openxmlformats.org/officeDocument/2006/relationships/hyperlink" Target="https://www.youtube.com/watch?v=RXIvsuU1GIs" TargetMode="External"/><Relationship Id="rId9" Type="http://schemas.openxmlformats.org/officeDocument/2006/relationships/image" Target="../media/image65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hyperlink" Target="https://www.youtube.com/watch?v=pXXPDFuIpvA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7.png"/><Relationship Id="rId4" Type="http://schemas.openxmlformats.org/officeDocument/2006/relationships/hyperlink" Target="https://www.youtube.com/watch?v=3EiqwheF6H8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EE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D1099CFC-184A-4633-8B6F-2E0A94421A1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607"/>
          <a:stretch/>
        </p:blipFill>
        <p:spPr>
          <a:xfrm>
            <a:off x="5568068" y="390640"/>
            <a:ext cx="6717438" cy="6357256"/>
          </a:xfrm>
          <a:prstGeom prst="rect">
            <a:avLst/>
          </a:prstGeom>
        </p:spPr>
      </p:pic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B1842D41-EB28-685F-548D-842CAF7D8D1D}"/>
              </a:ext>
            </a:extLst>
          </p:cNvPr>
          <p:cNvSpPr/>
          <p:nvPr/>
        </p:nvSpPr>
        <p:spPr>
          <a:xfrm>
            <a:off x="519764" y="1860498"/>
            <a:ext cx="1463876" cy="1402466"/>
          </a:xfrm>
          <a:prstGeom prst="roundRect">
            <a:avLst/>
          </a:prstGeom>
          <a:solidFill>
            <a:srgbClr val="65C18B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7300" dirty="0">
                <a:latin typeface="HY견고딕" panose="02030600000101010101" pitchFamily="18" charset="-127"/>
                <a:ea typeface="HY견고딕" panose="02030600000101010101" pitchFamily="18" charset="-127"/>
              </a:rPr>
              <a:t>6</a:t>
            </a:r>
            <a:endParaRPr lang="ko-KR" altLang="en-US" sz="73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BB5DBA0-FD9A-15C6-3DFF-2021C614486C}"/>
              </a:ext>
            </a:extLst>
          </p:cNvPr>
          <p:cNvSpPr txBox="1"/>
          <p:nvPr/>
        </p:nvSpPr>
        <p:spPr>
          <a:xfrm>
            <a:off x="2140360" y="1791836"/>
            <a:ext cx="5314275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지구를 살리는 </a:t>
            </a:r>
            <a:endParaRPr lang="en-US" altLang="ko-KR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행복한 식사</a:t>
            </a:r>
          </a:p>
        </p:txBody>
      </p:sp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457012DB-DF93-3D69-1A6C-B9C93B53F54F}"/>
              </a:ext>
            </a:extLst>
          </p:cNvPr>
          <p:cNvSpPr/>
          <p:nvPr/>
        </p:nvSpPr>
        <p:spPr>
          <a:xfrm>
            <a:off x="2655095" y="4283241"/>
            <a:ext cx="3055505" cy="53901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200" b="1" dirty="0">
                <a:latin typeface="+mn-ea"/>
              </a:rPr>
              <a:t>교수학습자료</a:t>
            </a:r>
          </a:p>
        </p:txBody>
      </p:sp>
    </p:spTree>
    <p:extLst>
      <p:ext uri="{BB962C8B-B14F-4D97-AF65-F5344CB8AC3E}">
        <p14:creationId xmlns:p14="http://schemas.microsoft.com/office/powerpoint/2010/main" val="13971093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3DC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93EC6E37-FD4E-419E-9ECC-185B1D4E6A69}"/>
              </a:ext>
            </a:extLst>
          </p:cNvPr>
          <p:cNvSpPr/>
          <p:nvPr/>
        </p:nvSpPr>
        <p:spPr>
          <a:xfrm>
            <a:off x="263525" y="782469"/>
            <a:ext cx="2095500" cy="2781300"/>
          </a:xfrm>
          <a:prstGeom prst="round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3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</a:t>
            </a:r>
            <a:endParaRPr lang="ko-KR" altLang="en-US" sz="9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8DF1D494-7313-464C-A7BF-713501145C1E}"/>
              </a:ext>
            </a:extLst>
          </p:cNvPr>
          <p:cNvSpPr/>
          <p:nvPr/>
        </p:nvSpPr>
        <p:spPr>
          <a:xfrm>
            <a:off x="471487" y="2905125"/>
            <a:ext cx="1679575" cy="5238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600" spc="-52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음식과  환경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C0E33E-0E37-4D02-9A8F-341845CE7817}"/>
              </a:ext>
            </a:extLst>
          </p:cNvPr>
          <p:cNvSpPr txBox="1"/>
          <p:nvPr/>
        </p:nvSpPr>
        <p:spPr>
          <a:xfrm>
            <a:off x="2785252" y="782469"/>
            <a:ext cx="5314275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지구를 살리는 </a:t>
            </a:r>
            <a:endParaRPr lang="en-US" altLang="ko-KR" sz="6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행복한 식사</a:t>
            </a:r>
          </a:p>
        </p:txBody>
      </p:sp>
      <p:sp>
        <p:nvSpPr>
          <p:cNvPr id="8" name="TextBox 7">
            <a:hlinkClick r:id="rId2" action="ppaction://hlinksldjump"/>
            <a:extLst>
              <a:ext uri="{FF2B5EF4-FFF2-40B4-BE49-F238E27FC236}">
                <a16:creationId xmlns:a16="http://schemas.microsoft.com/office/drawing/2014/main" id="{1730DBEE-C173-4F00-BA1C-9F4E5AFD06A4}"/>
              </a:ext>
            </a:extLst>
          </p:cNvPr>
          <p:cNvSpPr txBox="1"/>
          <p:nvPr/>
        </p:nvSpPr>
        <p:spPr>
          <a:xfrm>
            <a:off x="2650499" y="3993642"/>
            <a:ext cx="802655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ko-KR" altLang="en-US" sz="4400" b="1" dirty="0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소중한 먹거리가 </a:t>
            </a:r>
            <a:r>
              <a:rPr lang="ko-KR" altLang="en-US" sz="4400" b="1" dirty="0" err="1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버려진대요</a:t>
            </a:r>
            <a:endParaRPr lang="en-US" altLang="ko-KR" sz="4400" b="1" dirty="0">
              <a:solidFill>
                <a:schemeClr val="accent6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TextBox 8">
            <a:hlinkClick r:id="rId3" action="ppaction://hlinksldjump"/>
            <a:extLst>
              <a:ext uri="{FF2B5EF4-FFF2-40B4-BE49-F238E27FC236}">
                <a16:creationId xmlns:a16="http://schemas.microsoft.com/office/drawing/2014/main" id="{B29DC6DC-6BE2-46BF-A5DF-7C6E1B4DF115}"/>
              </a:ext>
            </a:extLst>
          </p:cNvPr>
          <p:cNvSpPr txBox="1"/>
          <p:nvPr/>
        </p:nvSpPr>
        <p:spPr>
          <a:xfrm>
            <a:off x="2650499" y="4919151"/>
            <a:ext cx="766107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b="1" dirty="0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 </a:t>
            </a:r>
            <a:r>
              <a:rPr lang="ko-KR" altLang="en-US" sz="4400" b="1" dirty="0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지구를 지키는 건강한 밥상</a:t>
            </a:r>
          </a:p>
        </p:txBody>
      </p:sp>
    </p:spTree>
    <p:extLst>
      <p:ext uri="{BB962C8B-B14F-4D97-AF65-F5344CB8AC3E}">
        <p14:creationId xmlns:p14="http://schemas.microsoft.com/office/powerpoint/2010/main" val="1482580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3DC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93EC6E37-FD4E-419E-9ECC-185B1D4E6A69}"/>
              </a:ext>
            </a:extLst>
          </p:cNvPr>
          <p:cNvSpPr/>
          <p:nvPr/>
        </p:nvSpPr>
        <p:spPr>
          <a:xfrm>
            <a:off x="263525" y="782469"/>
            <a:ext cx="2095500" cy="2781300"/>
          </a:xfrm>
          <a:prstGeom prst="round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3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</a:t>
            </a:r>
            <a:endParaRPr lang="ko-KR" altLang="en-US" sz="9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C0E33E-0E37-4D02-9A8F-341845CE7817}"/>
              </a:ext>
            </a:extLst>
          </p:cNvPr>
          <p:cNvSpPr txBox="1"/>
          <p:nvPr/>
        </p:nvSpPr>
        <p:spPr>
          <a:xfrm>
            <a:off x="2891131" y="782469"/>
            <a:ext cx="5314275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지구를 살리는 </a:t>
            </a:r>
            <a:endParaRPr lang="en-US" altLang="ko-KR" sz="6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행복한 식사</a:t>
            </a: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BD4C5EAB-C479-4C5B-B11C-3C09ACF2EA3D}"/>
              </a:ext>
            </a:extLst>
          </p:cNvPr>
          <p:cNvSpPr/>
          <p:nvPr/>
        </p:nvSpPr>
        <p:spPr>
          <a:xfrm>
            <a:off x="501967" y="2925445"/>
            <a:ext cx="1679575" cy="5238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600" spc="-52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음식과  환경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51EBF7CA-696A-4EF4-B42C-A35DF4B138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0706" y="3934292"/>
            <a:ext cx="7982071" cy="168385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0918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30230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76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생각해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54533" y="85959"/>
            <a:ext cx="3437468" cy="716892"/>
            <a:chOff x="8754533" y="85959"/>
            <a:chExt cx="3437468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907781" y="85959"/>
              <a:ext cx="3284220" cy="369332"/>
              <a:chOff x="8907781" y="85959"/>
              <a:chExt cx="3284220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07781" y="85959"/>
                <a:ext cx="328422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살리는 행복한 식사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907781" y="159393"/>
                <a:ext cx="410288" cy="222464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754533" y="433519"/>
              <a:ext cx="34374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1. </a:t>
              </a:r>
              <a:r>
                <a:rPr lang="ko-KR" altLang="en-US" b="1" dirty="0">
                  <a:solidFill>
                    <a:srgbClr val="65C18B"/>
                  </a:solidFill>
                </a:rPr>
                <a:t>소중한 먹거리가 </a:t>
              </a:r>
              <a:r>
                <a:rPr lang="ko-KR" altLang="en-US" b="1" dirty="0" err="1">
                  <a:solidFill>
                    <a:srgbClr val="65C18B"/>
                  </a:solidFill>
                </a:rPr>
                <a:t>버려진대요</a:t>
              </a:r>
              <a:endParaRPr lang="ko-KR" altLang="en-US" b="1" dirty="0">
                <a:solidFill>
                  <a:srgbClr val="65C18B"/>
                </a:solidFill>
              </a:endParaRP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B82ECA65-3CF2-4F93-B908-12CCFC6A25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100" y="1196829"/>
            <a:ext cx="11620500" cy="889973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FCDFBD5C-5539-4E46-AB57-2CB31667856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8063" y="2408270"/>
            <a:ext cx="6077325" cy="4449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9818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30230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76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생각해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54533" y="85959"/>
            <a:ext cx="3437468" cy="716892"/>
            <a:chOff x="8754533" y="85959"/>
            <a:chExt cx="3437468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907781" y="85959"/>
              <a:ext cx="3284220" cy="369332"/>
              <a:chOff x="8907781" y="85959"/>
              <a:chExt cx="3284220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07781" y="85959"/>
                <a:ext cx="328422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살리는 행복한 식사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907781" y="159393"/>
                <a:ext cx="410288" cy="222464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754533" y="433519"/>
              <a:ext cx="34374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1. </a:t>
              </a:r>
              <a:r>
                <a:rPr lang="ko-KR" altLang="en-US" b="1" dirty="0">
                  <a:solidFill>
                    <a:srgbClr val="65C18B"/>
                  </a:solidFill>
                </a:rPr>
                <a:t>소중한 먹거리가 </a:t>
              </a:r>
              <a:r>
                <a:rPr lang="ko-KR" altLang="en-US" b="1" dirty="0" err="1">
                  <a:solidFill>
                    <a:srgbClr val="65C18B"/>
                  </a:solidFill>
                </a:rPr>
                <a:t>버려진대요</a:t>
              </a:r>
              <a:endParaRPr lang="ko-KR" altLang="en-US" b="1" dirty="0">
                <a:solidFill>
                  <a:srgbClr val="65C18B"/>
                </a:solidFill>
              </a:endParaRP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B82ECA65-3CF2-4F93-B908-12CCFC6A25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100" y="1196829"/>
            <a:ext cx="11620500" cy="889973"/>
          </a:xfrm>
          <a:prstGeom prst="rect">
            <a:avLst/>
          </a:prstGeom>
        </p:spPr>
      </p:pic>
      <p:pic>
        <p:nvPicPr>
          <p:cNvPr id="2" name="그림 1">
            <a:extLst>
              <a:ext uri="{FF2B5EF4-FFF2-40B4-BE49-F238E27FC236}">
                <a16:creationId xmlns:a16="http://schemas.microsoft.com/office/drawing/2014/main" id="{5B91782F-1D6B-4C0F-8F7F-30FE8FBFC9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308" y="2257851"/>
            <a:ext cx="10421092" cy="460014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ABD1778-A902-406B-B8AC-71B4AD8BF636}"/>
              </a:ext>
            </a:extLst>
          </p:cNvPr>
          <p:cNvSpPr txBox="1"/>
          <p:nvPr/>
        </p:nvSpPr>
        <p:spPr>
          <a:xfrm>
            <a:off x="1498600" y="3049616"/>
            <a:ext cx="9296400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90204" pitchFamily="34" charset="0"/>
              <a:buChar char="•"/>
            </a:pPr>
            <a:r>
              <a:rPr lang="ko-KR" altLang="en-US" sz="2500" b="1" dirty="0">
                <a:solidFill>
                  <a:srgbClr val="0070C0"/>
                </a:solidFill>
              </a:rPr>
              <a:t>나는 원래 토마토는 잘 먹는데</a:t>
            </a:r>
            <a:r>
              <a:rPr lang="en-US" altLang="ko-KR" sz="2500" b="1" dirty="0">
                <a:solidFill>
                  <a:srgbClr val="0070C0"/>
                </a:solidFill>
              </a:rPr>
              <a:t>, </a:t>
            </a:r>
            <a:r>
              <a:rPr lang="ko-KR" altLang="en-US" sz="2500" b="1" dirty="0">
                <a:solidFill>
                  <a:srgbClr val="0070C0"/>
                </a:solidFill>
              </a:rPr>
              <a:t>익힌 토마토는 잘 </a:t>
            </a:r>
            <a:r>
              <a:rPr lang="ko-KR" altLang="en-US" sz="2500" b="1" dirty="0" err="1">
                <a:solidFill>
                  <a:srgbClr val="0070C0"/>
                </a:solidFill>
              </a:rPr>
              <a:t>못먹어요</a:t>
            </a:r>
            <a:r>
              <a:rPr lang="en-US" altLang="ko-KR" sz="2500" b="1" dirty="0">
                <a:solidFill>
                  <a:srgbClr val="0070C0"/>
                </a:solidFill>
              </a:rPr>
              <a:t>. </a:t>
            </a:r>
            <a:r>
              <a:rPr lang="ko-KR" altLang="en-US" sz="2500" b="1" dirty="0">
                <a:solidFill>
                  <a:srgbClr val="0070C0"/>
                </a:solidFill>
              </a:rPr>
              <a:t>그래서 스파게티 소스에 들어있는 익힌 토마토는 남기게 되었어요</a:t>
            </a:r>
            <a:r>
              <a:rPr lang="en-US" altLang="ko-KR" sz="2500" b="1" dirty="0">
                <a:solidFill>
                  <a:srgbClr val="0070C0"/>
                </a:solidFill>
              </a:rPr>
              <a:t>. </a:t>
            </a:r>
            <a:endParaRPr lang="ko-KR" altLang="en-US" sz="2500" b="1" dirty="0">
              <a:solidFill>
                <a:srgbClr val="0070C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0F9D217-07DD-400F-8E0F-9006F501584C}"/>
              </a:ext>
            </a:extLst>
          </p:cNvPr>
          <p:cNvSpPr txBox="1"/>
          <p:nvPr/>
        </p:nvSpPr>
        <p:spPr>
          <a:xfrm>
            <a:off x="1676400" y="5359400"/>
            <a:ext cx="89281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90204" pitchFamily="34" charset="0"/>
              <a:buChar char="•"/>
            </a:pPr>
            <a:r>
              <a:rPr lang="ko-KR" altLang="en-US" sz="2200" b="1" dirty="0">
                <a:solidFill>
                  <a:srgbClr val="0070C0"/>
                </a:solidFill>
              </a:rPr>
              <a:t>급식 시간에 내가 버린 </a:t>
            </a:r>
            <a:r>
              <a:rPr lang="ko-KR" altLang="en-US" sz="2200" b="1" dirty="0" err="1">
                <a:solidFill>
                  <a:srgbClr val="0070C0"/>
                </a:solidFill>
              </a:rPr>
              <a:t>잔반은</a:t>
            </a:r>
            <a:r>
              <a:rPr lang="ko-KR" altLang="en-US" sz="2200" b="1" dirty="0">
                <a:solidFill>
                  <a:srgbClr val="0070C0"/>
                </a:solidFill>
              </a:rPr>
              <a:t> </a:t>
            </a:r>
            <a:r>
              <a:rPr lang="ko-KR" altLang="en-US" sz="2200" b="1" dirty="0" err="1">
                <a:solidFill>
                  <a:srgbClr val="0070C0"/>
                </a:solidFill>
              </a:rPr>
              <a:t>급식실</a:t>
            </a:r>
            <a:r>
              <a:rPr lang="ko-KR" altLang="en-US" sz="2200" b="1" dirty="0">
                <a:solidFill>
                  <a:srgbClr val="0070C0"/>
                </a:solidFill>
              </a:rPr>
              <a:t> 음식물 쓰레기 통에 담아요</a:t>
            </a:r>
            <a:r>
              <a:rPr lang="en-US" altLang="ko-KR" sz="2200" b="1" dirty="0">
                <a:solidFill>
                  <a:srgbClr val="0070C0"/>
                </a:solidFill>
              </a:rPr>
              <a:t>. </a:t>
            </a:r>
            <a:r>
              <a:rPr lang="ko-KR" altLang="en-US" sz="2200" b="1" dirty="0">
                <a:solidFill>
                  <a:srgbClr val="0070C0"/>
                </a:solidFill>
              </a:rPr>
              <a:t>친구들이 남긴 음식물 쓰레기도 같이 담아져요</a:t>
            </a:r>
            <a:r>
              <a:rPr lang="en-US" altLang="ko-KR" sz="2200" b="1" dirty="0">
                <a:solidFill>
                  <a:srgbClr val="0070C0"/>
                </a:solidFill>
              </a:rPr>
              <a:t>. </a:t>
            </a:r>
            <a:r>
              <a:rPr lang="ko-KR" altLang="en-US" sz="2200" b="1" dirty="0">
                <a:solidFill>
                  <a:srgbClr val="0070C0"/>
                </a:solidFill>
              </a:rPr>
              <a:t>나중에 다른 음식물 쓰레기가 모아지는 곳으로 함께 옮겨질 것 같아요</a:t>
            </a:r>
            <a:r>
              <a:rPr lang="en-US" altLang="ko-KR" sz="2200" b="1" dirty="0">
                <a:solidFill>
                  <a:srgbClr val="0070C0"/>
                </a:solidFill>
              </a:rPr>
              <a:t>. </a:t>
            </a:r>
            <a:endParaRPr lang="ko-KR" altLang="en-US" sz="22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3284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30230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77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42707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얼마나 실천하고 있나요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54533" y="85959"/>
            <a:ext cx="3437468" cy="716892"/>
            <a:chOff x="8754533" y="85959"/>
            <a:chExt cx="3437468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907781" y="85959"/>
              <a:ext cx="3284220" cy="369332"/>
              <a:chOff x="8907781" y="85959"/>
              <a:chExt cx="3284220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07781" y="85959"/>
                <a:ext cx="328422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살리는 행복한 식사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907781" y="159393"/>
                <a:ext cx="410288" cy="222464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754533" y="433519"/>
              <a:ext cx="34374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1. </a:t>
              </a:r>
              <a:r>
                <a:rPr lang="ko-KR" altLang="en-US" b="1" dirty="0">
                  <a:solidFill>
                    <a:srgbClr val="65C18B"/>
                  </a:solidFill>
                </a:rPr>
                <a:t>소중한 먹거리가 </a:t>
              </a:r>
              <a:r>
                <a:rPr lang="ko-KR" altLang="en-US" b="1" dirty="0" err="1">
                  <a:solidFill>
                    <a:srgbClr val="65C18B"/>
                  </a:solidFill>
                </a:rPr>
                <a:t>버려진대요</a:t>
              </a:r>
              <a:endParaRPr lang="ko-KR" altLang="en-US" b="1" dirty="0">
                <a:solidFill>
                  <a:srgbClr val="65C18B"/>
                </a:solidFill>
              </a:endParaRPr>
            </a:p>
          </p:txBody>
        </p:sp>
      </p:grpSp>
      <p:pic>
        <p:nvPicPr>
          <p:cNvPr id="15" name="그림 14">
            <a:extLst>
              <a:ext uri="{FF2B5EF4-FFF2-40B4-BE49-F238E27FC236}">
                <a16:creationId xmlns:a16="http://schemas.microsoft.com/office/drawing/2014/main" id="{C83B42E5-9F94-4E6D-B99C-9E082D6CE9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387" y="1097129"/>
            <a:ext cx="10014113" cy="5754641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E77E36A0-721B-4B92-89F6-B5991BDAF150}"/>
              </a:ext>
            </a:extLst>
          </p:cNvPr>
          <p:cNvSpPr txBox="1"/>
          <p:nvPr/>
        </p:nvSpPr>
        <p:spPr>
          <a:xfrm>
            <a:off x="7302500" y="2286000"/>
            <a:ext cx="5715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000" dirty="0">
                <a:solidFill>
                  <a:schemeClr val="accent6">
                    <a:lumMod val="50000"/>
                  </a:schemeClr>
                </a:solidFill>
              </a:rPr>
              <a:t>o</a:t>
            </a:r>
            <a:endParaRPr lang="ko-KR" altLang="en-US" sz="30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168AB44-E4FF-497A-A452-534FA57852E7}"/>
              </a:ext>
            </a:extLst>
          </p:cNvPr>
          <p:cNvSpPr txBox="1"/>
          <p:nvPr/>
        </p:nvSpPr>
        <p:spPr>
          <a:xfrm>
            <a:off x="8437881" y="2839998"/>
            <a:ext cx="5715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000" dirty="0">
                <a:solidFill>
                  <a:schemeClr val="accent6">
                    <a:lumMod val="50000"/>
                  </a:schemeClr>
                </a:solidFill>
              </a:rPr>
              <a:t>o</a:t>
            </a:r>
            <a:endParaRPr lang="ko-KR" altLang="en-US" sz="30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71B33D6-F02B-4B73-A1AC-77D1F8821B5A}"/>
              </a:ext>
            </a:extLst>
          </p:cNvPr>
          <p:cNvSpPr txBox="1"/>
          <p:nvPr/>
        </p:nvSpPr>
        <p:spPr>
          <a:xfrm>
            <a:off x="7282181" y="3510970"/>
            <a:ext cx="5715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000" dirty="0">
                <a:solidFill>
                  <a:schemeClr val="accent6">
                    <a:lumMod val="50000"/>
                  </a:schemeClr>
                </a:solidFill>
              </a:rPr>
              <a:t>o</a:t>
            </a:r>
            <a:endParaRPr lang="ko-KR" altLang="en-US" sz="30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5F6C6A99-6AF3-4D63-BFD8-8E3E4CFDA79E}"/>
              </a:ext>
            </a:extLst>
          </p:cNvPr>
          <p:cNvSpPr txBox="1"/>
          <p:nvPr/>
        </p:nvSpPr>
        <p:spPr>
          <a:xfrm>
            <a:off x="9453881" y="4109768"/>
            <a:ext cx="5715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000" dirty="0">
                <a:solidFill>
                  <a:schemeClr val="accent6">
                    <a:lumMod val="50000"/>
                  </a:schemeClr>
                </a:solidFill>
              </a:rPr>
              <a:t>o</a:t>
            </a:r>
            <a:endParaRPr lang="ko-KR" altLang="en-US" sz="30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9574CAA-F78F-440B-9484-4490C4350017}"/>
              </a:ext>
            </a:extLst>
          </p:cNvPr>
          <p:cNvSpPr txBox="1"/>
          <p:nvPr/>
        </p:nvSpPr>
        <p:spPr>
          <a:xfrm>
            <a:off x="8379462" y="4663766"/>
            <a:ext cx="5715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000" dirty="0">
                <a:solidFill>
                  <a:schemeClr val="accent6">
                    <a:lumMod val="50000"/>
                  </a:schemeClr>
                </a:solidFill>
              </a:rPr>
              <a:t>o</a:t>
            </a:r>
            <a:endParaRPr lang="ko-KR" altLang="en-US" sz="30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37E440B-88E8-4A65-8EFF-02EB868301CC}"/>
              </a:ext>
            </a:extLst>
          </p:cNvPr>
          <p:cNvSpPr txBox="1"/>
          <p:nvPr/>
        </p:nvSpPr>
        <p:spPr>
          <a:xfrm>
            <a:off x="7302500" y="5269405"/>
            <a:ext cx="5715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000" dirty="0">
                <a:solidFill>
                  <a:schemeClr val="accent6">
                    <a:lumMod val="50000"/>
                  </a:schemeClr>
                </a:solidFill>
              </a:rPr>
              <a:t>o</a:t>
            </a:r>
            <a:endParaRPr lang="ko-KR" altLang="en-US" sz="30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0E7EF1B-B0DF-40B8-B31E-8B976E43FA79}"/>
              </a:ext>
            </a:extLst>
          </p:cNvPr>
          <p:cNvSpPr txBox="1"/>
          <p:nvPr/>
        </p:nvSpPr>
        <p:spPr>
          <a:xfrm>
            <a:off x="9453881" y="5941754"/>
            <a:ext cx="5715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000" dirty="0">
                <a:solidFill>
                  <a:schemeClr val="accent6">
                    <a:lumMod val="50000"/>
                  </a:schemeClr>
                </a:solidFill>
              </a:rPr>
              <a:t>o</a:t>
            </a:r>
            <a:endParaRPr lang="ko-KR" altLang="en-US" sz="30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4620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30230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77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42707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얼마나 실천하고 있나요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54533" y="85959"/>
            <a:ext cx="3437468" cy="716892"/>
            <a:chOff x="8754533" y="85959"/>
            <a:chExt cx="3437468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907781" y="85959"/>
              <a:ext cx="3284220" cy="369332"/>
              <a:chOff x="8907781" y="85959"/>
              <a:chExt cx="3284220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07781" y="85959"/>
                <a:ext cx="328422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살리는 행복한 식사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907781" y="159393"/>
                <a:ext cx="410288" cy="222464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754533" y="433519"/>
              <a:ext cx="34374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1. </a:t>
              </a:r>
              <a:r>
                <a:rPr lang="ko-KR" altLang="en-US" b="1" dirty="0">
                  <a:solidFill>
                    <a:srgbClr val="65C18B"/>
                  </a:solidFill>
                </a:rPr>
                <a:t>소중한 먹거리가 </a:t>
              </a:r>
              <a:r>
                <a:rPr lang="ko-KR" altLang="en-US" b="1" dirty="0" err="1">
                  <a:solidFill>
                    <a:srgbClr val="65C18B"/>
                  </a:solidFill>
                </a:rPr>
                <a:t>버려진대요</a:t>
              </a:r>
              <a:endParaRPr lang="ko-KR" altLang="en-US" b="1" dirty="0">
                <a:solidFill>
                  <a:srgbClr val="65C18B"/>
                </a:solidFill>
              </a:endParaRP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6D6190A0-913F-4C2F-8763-26F6554EBD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568" y="1285819"/>
            <a:ext cx="6897063" cy="476316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ABF13E0A-4696-4C3B-A86C-F1EE00D388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2392" y="1901583"/>
            <a:ext cx="10375641" cy="3939236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141C7E54-A412-4D20-AD8C-5C11D97CC5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64531" y="5028250"/>
            <a:ext cx="6286500" cy="182975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3F30A3D-18BE-4820-8EB1-E3E977285368}"/>
              </a:ext>
            </a:extLst>
          </p:cNvPr>
          <p:cNvSpPr txBox="1"/>
          <p:nvPr/>
        </p:nvSpPr>
        <p:spPr>
          <a:xfrm>
            <a:off x="1692391" y="3273182"/>
            <a:ext cx="9276379" cy="1477328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3000" b="1" dirty="0">
                <a:solidFill>
                  <a:srgbClr val="0070C0"/>
                </a:solidFill>
              </a:rPr>
              <a:t>나는 국을 먹을 때 국에 들어있는 조개나 </a:t>
            </a:r>
            <a:r>
              <a:rPr lang="ko-KR" altLang="en-US" sz="3000" b="1" dirty="0" err="1">
                <a:solidFill>
                  <a:srgbClr val="0070C0"/>
                </a:solidFill>
              </a:rPr>
              <a:t>미더덕은</a:t>
            </a:r>
            <a:r>
              <a:rPr lang="ko-KR" altLang="en-US" sz="3000" b="1" dirty="0">
                <a:solidFill>
                  <a:srgbClr val="0070C0"/>
                </a:solidFill>
              </a:rPr>
              <a:t> 거의 남기는 편이예요</a:t>
            </a:r>
            <a:r>
              <a:rPr lang="en-US" altLang="ko-KR" sz="3000" b="1" dirty="0">
                <a:solidFill>
                  <a:srgbClr val="0070C0"/>
                </a:solidFill>
              </a:rPr>
              <a:t>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3000" b="1" dirty="0">
                <a:solidFill>
                  <a:srgbClr val="0070C0"/>
                </a:solidFill>
              </a:rPr>
              <a:t>국에 들어있는 두부는 잘 먹어요</a:t>
            </a:r>
            <a:r>
              <a:rPr lang="en-US" altLang="ko-KR" sz="3000" b="1" dirty="0">
                <a:solidFill>
                  <a:srgbClr val="0070C0"/>
                </a:solidFill>
              </a:rPr>
              <a:t>. </a:t>
            </a:r>
            <a:endParaRPr lang="ko-KR" altLang="en-US" sz="3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9408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30230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78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54533" y="85959"/>
            <a:ext cx="3437468" cy="716892"/>
            <a:chOff x="8754533" y="85959"/>
            <a:chExt cx="3437468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907781" y="85959"/>
              <a:ext cx="3284220" cy="369332"/>
              <a:chOff x="8907781" y="85959"/>
              <a:chExt cx="3284220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07781" y="85959"/>
                <a:ext cx="328422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살리는 행복한 식사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907781" y="159393"/>
                <a:ext cx="410288" cy="222464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754533" y="433519"/>
              <a:ext cx="34374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1. </a:t>
              </a:r>
              <a:r>
                <a:rPr lang="ko-KR" altLang="en-US" b="1" dirty="0">
                  <a:solidFill>
                    <a:srgbClr val="65C18B"/>
                  </a:solidFill>
                </a:rPr>
                <a:t>소중한 먹거리가 </a:t>
              </a:r>
              <a:r>
                <a:rPr lang="ko-KR" altLang="en-US" b="1" dirty="0" err="1">
                  <a:solidFill>
                    <a:srgbClr val="65C18B"/>
                  </a:solidFill>
                </a:rPr>
                <a:t>버려진대요</a:t>
              </a:r>
              <a:endParaRPr lang="ko-KR" altLang="en-US" b="1" dirty="0">
                <a:solidFill>
                  <a:srgbClr val="65C18B"/>
                </a:solidFill>
              </a:endParaRPr>
            </a:p>
          </p:txBody>
        </p:sp>
      </p:grpSp>
      <p:pic>
        <p:nvPicPr>
          <p:cNvPr id="15" name="그림 14">
            <a:extLst>
              <a:ext uri="{FF2B5EF4-FFF2-40B4-BE49-F238E27FC236}">
                <a16:creationId xmlns:a16="http://schemas.microsoft.com/office/drawing/2014/main" id="{0E5ED464-77BD-4D0F-8856-CA74EF79C8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802" y="1179848"/>
            <a:ext cx="6799598" cy="565512"/>
          </a:xfrm>
          <a:prstGeom prst="rect">
            <a:avLst/>
          </a:prstGeom>
        </p:spPr>
      </p:pic>
      <p:sp>
        <p:nvSpPr>
          <p:cNvPr id="24" name="사각형: 둥근 모서리 23">
            <a:extLst>
              <a:ext uri="{FF2B5EF4-FFF2-40B4-BE49-F238E27FC236}">
                <a16:creationId xmlns:a16="http://schemas.microsoft.com/office/drawing/2014/main" id="{62B8BF1B-B6B7-4665-8A75-1943353325C7}"/>
              </a:ext>
            </a:extLst>
          </p:cNvPr>
          <p:cNvSpPr/>
          <p:nvPr/>
        </p:nvSpPr>
        <p:spPr>
          <a:xfrm>
            <a:off x="1921361" y="2545976"/>
            <a:ext cx="8349276" cy="2877671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ko-KR" altLang="en-US" sz="3200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 </a:t>
            </a: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514EA12-0F12-EA29-1564-F595F26F599D}"/>
              </a:ext>
            </a:extLst>
          </p:cNvPr>
          <p:cNvSpPr txBox="1"/>
          <p:nvPr/>
        </p:nvSpPr>
        <p:spPr>
          <a:xfrm>
            <a:off x="2347275" y="3007151"/>
            <a:ext cx="7682846" cy="21421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ko-KR" altLang="en-US" sz="3200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음식을 만들거나 먹고 난 후에 남게 되어 </a:t>
            </a:r>
            <a:endParaRPr lang="en-US" altLang="ko-KR" sz="3200" b="1" dirty="0">
              <a:solidFill>
                <a:srgbClr val="0070C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  <a:p>
            <a:pPr algn="just">
              <a:lnSpc>
                <a:spcPct val="120000"/>
              </a:lnSpc>
            </a:pPr>
            <a:r>
              <a:rPr lang="ko-KR" altLang="en-US" sz="3200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버리는 것의 일체를 </a:t>
            </a:r>
            <a:r>
              <a:rPr lang="ko-KR" altLang="en-US" sz="3200" b="1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음식물</a:t>
            </a:r>
            <a:r>
              <a:rPr lang="ko-KR" altLang="en-US" sz="3200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3200" b="1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쓰레기</a:t>
            </a:r>
            <a:r>
              <a:rPr lang="ko-KR" altLang="en-US" sz="3200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라고 </a:t>
            </a:r>
            <a:endParaRPr lang="en-US" altLang="ko-KR" sz="3200" b="1" dirty="0">
              <a:solidFill>
                <a:srgbClr val="0070C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  <a:p>
            <a:pPr algn="just">
              <a:lnSpc>
                <a:spcPct val="120000"/>
              </a:lnSpc>
            </a:pPr>
            <a:r>
              <a:rPr lang="ko-KR" altLang="en-US" sz="3200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합니다</a:t>
            </a:r>
            <a:r>
              <a:rPr lang="en-US" altLang="ko-KR" sz="3200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  <a:r>
              <a:rPr lang="en-US" altLang="ko-KR" sz="32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 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20509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30230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78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54533" y="85959"/>
            <a:ext cx="3437468" cy="716892"/>
            <a:chOff x="8754533" y="85959"/>
            <a:chExt cx="3437468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907781" y="85959"/>
              <a:ext cx="3284220" cy="369332"/>
              <a:chOff x="8907781" y="85959"/>
              <a:chExt cx="3284220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07781" y="85959"/>
                <a:ext cx="328422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살리는 행복한 식사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907781" y="159393"/>
                <a:ext cx="410288" cy="222464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754533" y="433519"/>
              <a:ext cx="34374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1. </a:t>
              </a:r>
              <a:r>
                <a:rPr lang="ko-KR" altLang="en-US" b="1" dirty="0">
                  <a:solidFill>
                    <a:srgbClr val="65C18B"/>
                  </a:solidFill>
                </a:rPr>
                <a:t>소중한 먹거리가 </a:t>
              </a:r>
              <a:r>
                <a:rPr lang="ko-KR" altLang="en-US" b="1" dirty="0" err="1">
                  <a:solidFill>
                    <a:srgbClr val="65C18B"/>
                  </a:solidFill>
                </a:rPr>
                <a:t>버려진대요</a:t>
              </a:r>
              <a:endParaRPr lang="ko-KR" altLang="en-US" b="1" dirty="0">
                <a:solidFill>
                  <a:srgbClr val="65C18B"/>
                </a:solidFill>
              </a:endParaRP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C03ADE8E-0B51-4A55-8EBE-AE1B6E7B16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834" y="1215001"/>
            <a:ext cx="11388872" cy="462786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8DC8B2C-9C8E-4E2F-8671-15E9EFD49083}"/>
              </a:ext>
            </a:extLst>
          </p:cNvPr>
          <p:cNvSpPr txBox="1"/>
          <p:nvPr/>
        </p:nvSpPr>
        <p:spPr>
          <a:xfrm>
            <a:off x="1218744" y="3201122"/>
            <a:ext cx="100282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90204" pitchFamily="34" charset="0"/>
              <a:buChar char="•"/>
            </a:pPr>
            <a:r>
              <a:rPr lang="ko-KR" altLang="en-US" sz="3000" b="1" dirty="0">
                <a:solidFill>
                  <a:srgbClr val="0070C0"/>
                </a:solidFill>
              </a:rPr>
              <a:t>엄마가 수박을 자를 때 생기는 수박 껍질은 음식물 </a:t>
            </a:r>
            <a:endParaRPr lang="en-US" altLang="ko-KR" sz="3000" b="1" dirty="0">
              <a:solidFill>
                <a:srgbClr val="0070C0"/>
              </a:solidFill>
            </a:endParaRPr>
          </a:p>
          <a:p>
            <a:r>
              <a:rPr lang="en-US" altLang="ko-KR" sz="3000" b="1" dirty="0">
                <a:solidFill>
                  <a:srgbClr val="0070C0"/>
                </a:solidFill>
              </a:rPr>
              <a:t>   </a:t>
            </a:r>
            <a:r>
              <a:rPr lang="ko-KR" altLang="en-US" sz="3000" b="1" dirty="0">
                <a:solidFill>
                  <a:srgbClr val="0070C0"/>
                </a:solidFill>
              </a:rPr>
              <a:t>쓰레기이다</a:t>
            </a:r>
            <a:r>
              <a:rPr lang="en-US" altLang="ko-KR" sz="3000" b="1" dirty="0">
                <a:solidFill>
                  <a:srgbClr val="0070C0"/>
                </a:solidFill>
              </a:rPr>
              <a:t>. </a:t>
            </a:r>
            <a:endParaRPr lang="ko-KR" altLang="en-US" sz="3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1712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30230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78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54533" y="85959"/>
            <a:ext cx="3437468" cy="716892"/>
            <a:chOff x="8754533" y="85959"/>
            <a:chExt cx="3437468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907781" y="85959"/>
              <a:ext cx="3284220" cy="369332"/>
              <a:chOff x="8907781" y="85959"/>
              <a:chExt cx="3284220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07781" y="85959"/>
                <a:ext cx="328422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살리는 행복한 식사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907781" y="159393"/>
                <a:ext cx="410288" cy="222464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754533" y="433519"/>
              <a:ext cx="34374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1. </a:t>
              </a:r>
              <a:r>
                <a:rPr lang="ko-KR" altLang="en-US" b="1" dirty="0">
                  <a:solidFill>
                    <a:srgbClr val="65C18B"/>
                  </a:solidFill>
                </a:rPr>
                <a:t>소중한 먹거리가 </a:t>
              </a:r>
              <a:r>
                <a:rPr lang="ko-KR" altLang="en-US" b="1" dirty="0" err="1">
                  <a:solidFill>
                    <a:srgbClr val="65C18B"/>
                  </a:solidFill>
                </a:rPr>
                <a:t>버려진대요</a:t>
              </a:r>
              <a:endParaRPr lang="ko-KR" altLang="en-US" b="1" dirty="0">
                <a:solidFill>
                  <a:srgbClr val="65C18B"/>
                </a:solidFill>
              </a:endParaRP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E3847196-4891-45AD-948A-D8CDA0EB56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964" y="1249243"/>
            <a:ext cx="11332135" cy="914866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3509FE53-15E4-4218-B8CA-D33FBA55E8A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7302" y="2350946"/>
            <a:ext cx="7503458" cy="4423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7737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30230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78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54533" y="85959"/>
            <a:ext cx="3437468" cy="716892"/>
            <a:chOff x="8754533" y="85959"/>
            <a:chExt cx="3437468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907781" y="85959"/>
              <a:ext cx="3284220" cy="369332"/>
              <a:chOff x="8907781" y="85959"/>
              <a:chExt cx="3284220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07781" y="85959"/>
                <a:ext cx="328422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살리는 행복한 식사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907781" y="159393"/>
                <a:ext cx="410288" cy="222464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754533" y="433519"/>
              <a:ext cx="34374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1. </a:t>
              </a:r>
              <a:r>
                <a:rPr lang="ko-KR" altLang="en-US" b="1" dirty="0">
                  <a:solidFill>
                    <a:srgbClr val="65C18B"/>
                  </a:solidFill>
                </a:rPr>
                <a:t>소중한 먹거리가 </a:t>
              </a:r>
              <a:r>
                <a:rPr lang="ko-KR" altLang="en-US" b="1" dirty="0" err="1">
                  <a:solidFill>
                    <a:srgbClr val="65C18B"/>
                  </a:solidFill>
                </a:rPr>
                <a:t>버려진대요</a:t>
              </a:r>
              <a:endParaRPr lang="ko-KR" altLang="en-US" b="1" dirty="0">
                <a:solidFill>
                  <a:srgbClr val="65C18B"/>
                </a:solidFill>
              </a:endParaRP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E3847196-4891-45AD-948A-D8CDA0EB56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964" y="1285819"/>
            <a:ext cx="11332135" cy="914866"/>
          </a:xfrm>
          <a:prstGeom prst="rect">
            <a:avLst/>
          </a:prstGeom>
        </p:spPr>
      </p:pic>
      <p:grpSp>
        <p:nvGrpSpPr>
          <p:cNvPr id="30" name="그룹 29">
            <a:extLst>
              <a:ext uri="{FF2B5EF4-FFF2-40B4-BE49-F238E27FC236}">
                <a16:creationId xmlns:a16="http://schemas.microsoft.com/office/drawing/2014/main" id="{87BD8541-00C5-4E1C-BA7C-8C5AF3C583E7}"/>
              </a:ext>
            </a:extLst>
          </p:cNvPr>
          <p:cNvGrpSpPr/>
          <p:nvPr/>
        </p:nvGrpSpPr>
        <p:grpSpPr>
          <a:xfrm>
            <a:off x="1713615" y="3128683"/>
            <a:ext cx="2188420" cy="1946112"/>
            <a:chOff x="1316100" y="3904508"/>
            <a:chExt cx="1530268" cy="1446175"/>
          </a:xfrm>
        </p:grpSpPr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AD1D4D98-444D-43A4-8847-17BCB948D668}"/>
                </a:ext>
              </a:extLst>
            </p:cNvPr>
            <p:cNvSpPr txBox="1"/>
            <p:nvPr/>
          </p:nvSpPr>
          <p:spPr>
            <a:xfrm>
              <a:off x="1316100" y="4824646"/>
              <a:ext cx="1530268" cy="52603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음식 쓰레기일까</a:t>
              </a:r>
              <a:r>
                <a:rPr lang="en-US" altLang="ko-KR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?</a:t>
              </a:r>
            </a:p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일반 쓰레기일까</a:t>
              </a:r>
              <a:r>
                <a:rPr lang="en-US" altLang="ko-KR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?</a:t>
              </a:r>
            </a:p>
          </p:txBody>
        </p:sp>
        <p:pic>
          <p:nvPicPr>
            <p:cNvPr id="32" name="그림 31">
              <a:hlinkClick r:id="rId3"/>
              <a:extLst>
                <a:ext uri="{FF2B5EF4-FFF2-40B4-BE49-F238E27FC236}">
                  <a16:creationId xmlns:a16="http://schemas.microsoft.com/office/drawing/2014/main" id="{0AD3A45C-9E9B-45AF-AF20-B2D563545BC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1394" y="3904508"/>
              <a:ext cx="878344" cy="920139"/>
            </a:xfrm>
            <a:prstGeom prst="rect">
              <a:avLst/>
            </a:prstGeom>
            <a:effectLst>
              <a:glow rad="101600">
                <a:schemeClr val="accent5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2" name="그림 1">
            <a:hlinkClick r:id="rId5"/>
            <a:extLst>
              <a:ext uri="{FF2B5EF4-FFF2-40B4-BE49-F238E27FC236}">
                <a16:creationId xmlns:a16="http://schemas.microsoft.com/office/drawing/2014/main" id="{39F45654-30AB-4B4C-9390-FC37350988F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96994" y="2622488"/>
            <a:ext cx="4939525" cy="30257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944547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30230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79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54533" y="85959"/>
            <a:ext cx="3437468" cy="716892"/>
            <a:chOff x="8754533" y="85959"/>
            <a:chExt cx="3437468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907781" y="85959"/>
              <a:ext cx="3284220" cy="369332"/>
              <a:chOff x="8907781" y="85959"/>
              <a:chExt cx="3284220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07781" y="85959"/>
                <a:ext cx="328422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살리는 행복한 식사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907781" y="159393"/>
                <a:ext cx="410288" cy="222464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754533" y="433519"/>
              <a:ext cx="34374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1. </a:t>
              </a:r>
              <a:r>
                <a:rPr lang="ko-KR" altLang="en-US" b="1" dirty="0">
                  <a:solidFill>
                    <a:srgbClr val="65C18B"/>
                  </a:solidFill>
                </a:rPr>
                <a:t>소중한 먹거리가 </a:t>
              </a:r>
              <a:r>
                <a:rPr lang="ko-KR" altLang="en-US" b="1" dirty="0" err="1">
                  <a:solidFill>
                    <a:srgbClr val="65C18B"/>
                  </a:solidFill>
                </a:rPr>
                <a:t>버려진대요</a:t>
              </a:r>
              <a:endParaRPr lang="ko-KR" altLang="en-US" b="1" dirty="0">
                <a:solidFill>
                  <a:srgbClr val="65C18B"/>
                </a:solidFill>
              </a:endParaRP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A2D06D41-B4F3-4DB8-A349-8368B58191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306" y="1082619"/>
            <a:ext cx="11429423" cy="929370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189B792B-9E17-4DE7-9B77-A0FB23B35EB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2157548"/>
            <a:ext cx="7808259" cy="4462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8185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30230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79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54533" y="85959"/>
            <a:ext cx="3437468" cy="716892"/>
            <a:chOff x="8754533" y="85959"/>
            <a:chExt cx="3437468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907781" y="85959"/>
              <a:ext cx="3284220" cy="369332"/>
              <a:chOff x="8907781" y="85959"/>
              <a:chExt cx="3284220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07781" y="85959"/>
                <a:ext cx="328422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살리는 행복한 식사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907781" y="159393"/>
                <a:ext cx="410288" cy="222464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754533" y="433519"/>
              <a:ext cx="34374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1. </a:t>
              </a:r>
              <a:r>
                <a:rPr lang="ko-KR" altLang="en-US" b="1" dirty="0">
                  <a:solidFill>
                    <a:srgbClr val="65C18B"/>
                  </a:solidFill>
                </a:rPr>
                <a:t>소중한 먹거리가 </a:t>
              </a:r>
              <a:r>
                <a:rPr lang="ko-KR" altLang="en-US" b="1" dirty="0" err="1">
                  <a:solidFill>
                    <a:srgbClr val="65C18B"/>
                  </a:solidFill>
                </a:rPr>
                <a:t>버려진대요</a:t>
              </a:r>
              <a:endParaRPr lang="ko-KR" altLang="en-US" b="1" dirty="0">
                <a:solidFill>
                  <a:srgbClr val="65C18B"/>
                </a:solidFill>
              </a:endParaRPr>
            </a:p>
          </p:txBody>
        </p:sp>
      </p:grpSp>
      <p:pic>
        <p:nvPicPr>
          <p:cNvPr id="6" name="그림 5">
            <a:extLst>
              <a:ext uri="{FF2B5EF4-FFF2-40B4-BE49-F238E27FC236}">
                <a16:creationId xmlns:a16="http://schemas.microsoft.com/office/drawing/2014/main" id="{D840C78A-2AAC-4610-AF04-9F1634571B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213" y="1112311"/>
            <a:ext cx="11597845" cy="885293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C02E7B85-2997-4CE1-8907-71E9FF88BEC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142" r="7653"/>
          <a:stretch/>
        </p:blipFill>
        <p:spPr>
          <a:xfrm>
            <a:off x="1314570" y="2083563"/>
            <a:ext cx="9619130" cy="477443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7AABD7A-876E-4B91-AF18-617F6F3C80CB}"/>
              </a:ext>
            </a:extLst>
          </p:cNvPr>
          <p:cNvSpPr txBox="1"/>
          <p:nvPr/>
        </p:nvSpPr>
        <p:spPr>
          <a:xfrm>
            <a:off x="2673320" y="6031900"/>
            <a:ext cx="59590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400" b="1" dirty="0" err="1">
                <a:solidFill>
                  <a:srgbClr val="6699FF"/>
                </a:solidFill>
              </a:rPr>
              <a:t>ㄴ</a:t>
            </a:r>
            <a:endParaRPr lang="ko-KR" altLang="en-US" sz="4400" b="1" dirty="0">
              <a:solidFill>
                <a:srgbClr val="6699FF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7AABD7A-876E-4B91-AF18-617F6F3C80CB}"/>
              </a:ext>
            </a:extLst>
          </p:cNvPr>
          <p:cNvSpPr txBox="1"/>
          <p:nvPr/>
        </p:nvSpPr>
        <p:spPr>
          <a:xfrm>
            <a:off x="5798048" y="6016840"/>
            <a:ext cx="59590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400" b="1" dirty="0" err="1">
                <a:solidFill>
                  <a:srgbClr val="6699FF"/>
                </a:solidFill>
              </a:rPr>
              <a:t>ㄷ</a:t>
            </a:r>
            <a:endParaRPr lang="ko-KR" altLang="en-US" sz="4400" b="1" dirty="0">
              <a:solidFill>
                <a:srgbClr val="6699FF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AABD7A-876E-4B91-AF18-617F6F3C80CB}"/>
              </a:ext>
            </a:extLst>
          </p:cNvPr>
          <p:cNvSpPr txBox="1"/>
          <p:nvPr/>
        </p:nvSpPr>
        <p:spPr>
          <a:xfrm>
            <a:off x="8907781" y="6044494"/>
            <a:ext cx="59590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400" b="1" dirty="0" err="1">
                <a:solidFill>
                  <a:srgbClr val="6699FF"/>
                </a:solidFill>
              </a:rPr>
              <a:t>ㄱ</a:t>
            </a:r>
            <a:endParaRPr lang="ko-KR" altLang="en-US" sz="4400" b="1" dirty="0">
              <a:solidFill>
                <a:srgbClr val="6699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7407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7" grpId="0"/>
      <p:bldP spid="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30230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80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54533" y="85959"/>
            <a:ext cx="3437468" cy="716892"/>
            <a:chOff x="8754533" y="85959"/>
            <a:chExt cx="3437468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907781" y="85959"/>
              <a:ext cx="3284220" cy="369332"/>
              <a:chOff x="8907781" y="85959"/>
              <a:chExt cx="3284220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07781" y="85959"/>
                <a:ext cx="328422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살리는 행복한 식사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907781" y="159393"/>
                <a:ext cx="410288" cy="222464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754533" y="433519"/>
              <a:ext cx="34374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1. </a:t>
              </a:r>
              <a:r>
                <a:rPr lang="ko-KR" altLang="en-US" b="1" dirty="0">
                  <a:solidFill>
                    <a:srgbClr val="65C18B"/>
                  </a:solidFill>
                </a:rPr>
                <a:t>소중한 먹거리가 </a:t>
              </a:r>
              <a:r>
                <a:rPr lang="ko-KR" altLang="en-US" b="1" dirty="0" err="1">
                  <a:solidFill>
                    <a:srgbClr val="65C18B"/>
                  </a:solidFill>
                </a:rPr>
                <a:t>버려진대요</a:t>
              </a:r>
              <a:endParaRPr lang="ko-KR" altLang="en-US" b="1" dirty="0">
                <a:solidFill>
                  <a:srgbClr val="65C18B"/>
                </a:solidFill>
              </a:endParaRP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B2A80286-4AD7-41D7-B5F5-F50FF14CD4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530" y="997347"/>
            <a:ext cx="11537832" cy="856853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578A4F8D-3D54-451A-9C65-B912BE2251B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048" t="4988" r="8195" b="3130"/>
          <a:stretch/>
        </p:blipFill>
        <p:spPr>
          <a:xfrm>
            <a:off x="1524000" y="1973829"/>
            <a:ext cx="9269505" cy="4813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0522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30230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80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54533" y="85959"/>
            <a:ext cx="3437468" cy="716892"/>
            <a:chOff x="8754533" y="85959"/>
            <a:chExt cx="3437468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907781" y="85959"/>
              <a:ext cx="3284220" cy="369332"/>
              <a:chOff x="8907781" y="85959"/>
              <a:chExt cx="3284220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07781" y="85959"/>
                <a:ext cx="328422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살리는 행복한 식사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907781" y="159393"/>
                <a:ext cx="410288" cy="222464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754533" y="433519"/>
              <a:ext cx="34374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1. </a:t>
              </a:r>
              <a:r>
                <a:rPr lang="ko-KR" altLang="en-US" b="1" dirty="0">
                  <a:solidFill>
                    <a:srgbClr val="65C18B"/>
                  </a:solidFill>
                </a:rPr>
                <a:t>소중한 먹거리가 </a:t>
              </a:r>
              <a:r>
                <a:rPr lang="ko-KR" altLang="en-US" b="1" dirty="0" err="1">
                  <a:solidFill>
                    <a:srgbClr val="65C18B"/>
                  </a:solidFill>
                </a:rPr>
                <a:t>버려진대요</a:t>
              </a:r>
              <a:endParaRPr lang="ko-KR" altLang="en-US" b="1" dirty="0">
                <a:solidFill>
                  <a:srgbClr val="65C18B"/>
                </a:solidFill>
              </a:endParaRPr>
            </a:p>
          </p:txBody>
        </p:sp>
      </p:grpSp>
      <p:pic>
        <p:nvPicPr>
          <p:cNvPr id="6" name="그림 5">
            <a:extLst>
              <a:ext uri="{FF2B5EF4-FFF2-40B4-BE49-F238E27FC236}">
                <a16:creationId xmlns:a16="http://schemas.microsoft.com/office/drawing/2014/main" id="{E68AFA69-D0EF-4AAD-A784-02F4F707417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05" b="5395"/>
          <a:stretch/>
        </p:blipFill>
        <p:spPr>
          <a:xfrm>
            <a:off x="1642211" y="1285819"/>
            <a:ext cx="8807901" cy="528735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180C7CF-7D92-44A3-9892-6897BAE44033}"/>
              </a:ext>
            </a:extLst>
          </p:cNvPr>
          <p:cNvSpPr txBox="1"/>
          <p:nvPr/>
        </p:nvSpPr>
        <p:spPr>
          <a:xfrm>
            <a:off x="5829343" y="5010265"/>
            <a:ext cx="430447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200" b="1" dirty="0">
                <a:solidFill>
                  <a:srgbClr val="0070C0"/>
                </a:solidFill>
              </a:rPr>
              <a:t>먹고 남은 과자는 통에 보관하기</a:t>
            </a:r>
          </a:p>
        </p:txBody>
      </p:sp>
    </p:spTree>
    <p:extLst>
      <p:ext uri="{BB962C8B-B14F-4D97-AF65-F5344CB8AC3E}">
        <p14:creationId xmlns:p14="http://schemas.microsoft.com/office/powerpoint/2010/main" val="414753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30230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81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실천해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54533" y="85959"/>
            <a:ext cx="3437468" cy="716892"/>
            <a:chOff x="8754533" y="85959"/>
            <a:chExt cx="3437468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907781" y="85959"/>
              <a:ext cx="3284220" cy="369332"/>
              <a:chOff x="8907781" y="85959"/>
              <a:chExt cx="3284220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07781" y="85959"/>
                <a:ext cx="328422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살리는 행복한 식사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907781" y="159393"/>
                <a:ext cx="410288" cy="222464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754533" y="433519"/>
              <a:ext cx="34374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1. </a:t>
              </a:r>
              <a:r>
                <a:rPr lang="ko-KR" altLang="en-US" b="1" dirty="0">
                  <a:solidFill>
                    <a:srgbClr val="65C18B"/>
                  </a:solidFill>
                </a:rPr>
                <a:t>소중한 먹거리가 </a:t>
              </a:r>
              <a:r>
                <a:rPr lang="ko-KR" altLang="en-US" b="1" dirty="0" err="1">
                  <a:solidFill>
                    <a:srgbClr val="65C18B"/>
                  </a:solidFill>
                </a:rPr>
                <a:t>버려진대요</a:t>
              </a:r>
              <a:endParaRPr lang="ko-KR" altLang="en-US" b="1" dirty="0">
                <a:solidFill>
                  <a:srgbClr val="65C18B"/>
                </a:solidFill>
              </a:endParaRP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6D94EB87-90EE-42B6-944A-7095DD2172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861" y="1111908"/>
            <a:ext cx="11330639" cy="4826462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3F30A3D-18BE-4820-8EB1-E3E977285368}"/>
              </a:ext>
            </a:extLst>
          </p:cNvPr>
          <p:cNvSpPr txBox="1"/>
          <p:nvPr/>
        </p:nvSpPr>
        <p:spPr>
          <a:xfrm>
            <a:off x="1239157" y="3256869"/>
            <a:ext cx="441692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200" b="1" dirty="0">
                <a:solidFill>
                  <a:srgbClr val="0070C0"/>
                </a:solidFill>
              </a:rPr>
              <a:t> 반찬 국에 있는 건더기 다 먹기</a:t>
            </a:r>
          </a:p>
        </p:txBody>
      </p:sp>
    </p:spTree>
    <p:extLst>
      <p:ext uri="{BB962C8B-B14F-4D97-AF65-F5344CB8AC3E}">
        <p14:creationId xmlns:p14="http://schemas.microsoft.com/office/powerpoint/2010/main" val="3714760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30230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81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실천해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54533" y="85959"/>
            <a:ext cx="3437468" cy="716892"/>
            <a:chOff x="8754533" y="85959"/>
            <a:chExt cx="3437468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907781" y="85959"/>
              <a:ext cx="3284220" cy="369332"/>
              <a:chOff x="8907781" y="85959"/>
              <a:chExt cx="3284220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07781" y="85959"/>
                <a:ext cx="328422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살리는 행복한 식사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907781" y="159393"/>
                <a:ext cx="410288" cy="222464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754533" y="433519"/>
              <a:ext cx="34374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1. </a:t>
              </a:r>
              <a:r>
                <a:rPr lang="ko-KR" altLang="en-US" b="1" dirty="0">
                  <a:solidFill>
                    <a:srgbClr val="65C18B"/>
                  </a:solidFill>
                </a:rPr>
                <a:t>소중한 먹거리가 </a:t>
              </a:r>
              <a:r>
                <a:rPr lang="ko-KR" altLang="en-US" b="1" dirty="0" err="1">
                  <a:solidFill>
                    <a:srgbClr val="65C18B"/>
                  </a:solidFill>
                </a:rPr>
                <a:t>버려진대요</a:t>
              </a:r>
              <a:endParaRPr lang="ko-KR" altLang="en-US" b="1" dirty="0">
                <a:solidFill>
                  <a:srgbClr val="65C18B"/>
                </a:solidFill>
              </a:endParaRP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59AD2FE0-58C1-40AF-9998-AF6A253B9B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214" y="1072721"/>
            <a:ext cx="11447686" cy="914507"/>
          </a:xfrm>
          <a:prstGeom prst="rect">
            <a:avLst/>
          </a:prstGeom>
        </p:spPr>
      </p:pic>
      <p:pic>
        <p:nvPicPr>
          <p:cNvPr id="17" name="그림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0769" y="1701548"/>
            <a:ext cx="9063318" cy="51564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21E11F6-506C-4FCE-B926-A47647B9E7BC}"/>
              </a:ext>
            </a:extLst>
          </p:cNvPr>
          <p:cNvSpPr txBox="1"/>
          <p:nvPr/>
        </p:nvSpPr>
        <p:spPr>
          <a:xfrm>
            <a:off x="3155680" y="5747563"/>
            <a:ext cx="7883107" cy="76944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ko-KR" altLang="en-US" sz="2200" b="1" dirty="0">
                <a:solidFill>
                  <a:schemeClr val="accent1"/>
                </a:solidFill>
              </a:rPr>
              <a:t>나는 한 달 동안 급식에 나온 버섯을 다 먹었다</a:t>
            </a:r>
            <a:r>
              <a:rPr lang="en-US" altLang="ko-KR" sz="2200" b="1" dirty="0">
                <a:solidFill>
                  <a:schemeClr val="accent1"/>
                </a:solidFill>
              </a:rPr>
              <a:t>. </a:t>
            </a:r>
            <a:r>
              <a:rPr lang="ko-KR" altLang="en-US" sz="2200" b="1" dirty="0">
                <a:solidFill>
                  <a:schemeClr val="accent1"/>
                </a:solidFill>
              </a:rPr>
              <a:t>생각했던 것보다는 달았는데</a:t>
            </a:r>
            <a:r>
              <a:rPr lang="en-US" altLang="ko-KR" sz="2200" b="1" dirty="0">
                <a:solidFill>
                  <a:schemeClr val="accent1"/>
                </a:solidFill>
              </a:rPr>
              <a:t>, </a:t>
            </a:r>
            <a:r>
              <a:rPr lang="ko-KR" altLang="en-US" sz="2200" b="1" dirty="0">
                <a:solidFill>
                  <a:schemeClr val="accent1"/>
                </a:solidFill>
              </a:rPr>
              <a:t>이제 버섯을 먹을 수 있게 돼서 기쁘다</a:t>
            </a:r>
            <a:r>
              <a:rPr lang="en-US" altLang="ko-KR" sz="2200" b="1" dirty="0">
                <a:solidFill>
                  <a:schemeClr val="accent1"/>
                </a:solidFill>
              </a:rPr>
              <a:t>. </a:t>
            </a:r>
            <a:endParaRPr lang="ko-KR" altLang="en-US" sz="22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1534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30230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82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47500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54533" y="85959"/>
            <a:ext cx="3437468" cy="716892"/>
            <a:chOff x="8754533" y="85959"/>
            <a:chExt cx="3437468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907781" y="85959"/>
              <a:ext cx="3284220" cy="369332"/>
              <a:chOff x="8907781" y="85959"/>
              <a:chExt cx="3284220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07781" y="85959"/>
                <a:ext cx="328422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살리는 행복한 식사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907781" y="159393"/>
                <a:ext cx="410288" cy="222464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754533" y="433519"/>
              <a:ext cx="34374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1. </a:t>
              </a:r>
              <a:r>
                <a:rPr lang="ko-KR" altLang="en-US" b="1" dirty="0">
                  <a:solidFill>
                    <a:srgbClr val="65C18B"/>
                  </a:solidFill>
                </a:rPr>
                <a:t>소중한 먹거리가 </a:t>
              </a:r>
              <a:r>
                <a:rPr lang="ko-KR" altLang="en-US" b="1" dirty="0" err="1">
                  <a:solidFill>
                    <a:srgbClr val="65C18B"/>
                  </a:solidFill>
                </a:rPr>
                <a:t>버려진대요</a:t>
              </a:r>
              <a:endParaRPr lang="ko-KR" altLang="en-US" b="1" dirty="0">
                <a:solidFill>
                  <a:srgbClr val="65C18B"/>
                </a:solidFill>
              </a:endParaRP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20A7DFF1-86AC-4CFD-8855-509F2FE1BAA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79835"/>
          <a:stretch/>
        </p:blipFill>
        <p:spPr>
          <a:xfrm>
            <a:off x="608016" y="1598690"/>
            <a:ext cx="10970636" cy="552839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20A7DFF1-86AC-4CFD-8855-509F2FE1BAA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4323"/>
          <a:stretch/>
        </p:blipFill>
        <p:spPr>
          <a:xfrm>
            <a:off x="608016" y="2617694"/>
            <a:ext cx="10970636" cy="2814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98759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30230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82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47500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54533" y="85959"/>
            <a:ext cx="3437468" cy="716892"/>
            <a:chOff x="8754533" y="85959"/>
            <a:chExt cx="3437468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907781" y="85959"/>
              <a:ext cx="3284220" cy="369332"/>
              <a:chOff x="8907781" y="85959"/>
              <a:chExt cx="3284220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07781" y="85959"/>
                <a:ext cx="328422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살리는 행복한 식사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907781" y="159393"/>
                <a:ext cx="410288" cy="222464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754533" y="433519"/>
              <a:ext cx="34374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1. </a:t>
              </a:r>
              <a:r>
                <a:rPr lang="ko-KR" altLang="en-US" b="1" dirty="0">
                  <a:solidFill>
                    <a:srgbClr val="65C18B"/>
                  </a:solidFill>
                </a:rPr>
                <a:t>소중한 먹거리가 </a:t>
              </a:r>
              <a:r>
                <a:rPr lang="ko-KR" altLang="en-US" b="1" dirty="0" err="1">
                  <a:solidFill>
                    <a:srgbClr val="65C18B"/>
                  </a:solidFill>
                </a:rPr>
                <a:t>버려진대요</a:t>
              </a:r>
              <a:endParaRPr lang="ko-KR" altLang="en-US" b="1" dirty="0">
                <a:solidFill>
                  <a:srgbClr val="65C18B"/>
                </a:solidFill>
              </a:endParaRP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416A4E03-3AB0-4847-978A-97424D3AF45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74978"/>
          <a:stretch/>
        </p:blipFill>
        <p:spPr>
          <a:xfrm>
            <a:off x="167659" y="1060018"/>
            <a:ext cx="11636188" cy="562594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4611" y="3333284"/>
            <a:ext cx="7001995" cy="3524715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C1949DA0-FFEA-4827-97B5-6BE5316B3D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5682" y="1826252"/>
            <a:ext cx="9689139" cy="1507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2528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3DC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93EC6E37-FD4E-419E-9ECC-185B1D4E6A69}"/>
              </a:ext>
            </a:extLst>
          </p:cNvPr>
          <p:cNvSpPr/>
          <p:nvPr/>
        </p:nvSpPr>
        <p:spPr>
          <a:xfrm>
            <a:off x="263525" y="782469"/>
            <a:ext cx="2095500" cy="2781300"/>
          </a:xfrm>
          <a:prstGeom prst="round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3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</a:t>
            </a:r>
            <a:endParaRPr lang="ko-KR" altLang="en-US" sz="9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C0E33E-0E37-4D02-9A8F-341845CE7817}"/>
              </a:ext>
            </a:extLst>
          </p:cNvPr>
          <p:cNvSpPr txBox="1"/>
          <p:nvPr/>
        </p:nvSpPr>
        <p:spPr>
          <a:xfrm>
            <a:off x="2737126" y="782469"/>
            <a:ext cx="5314275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지구를 살리는 </a:t>
            </a:r>
            <a:endParaRPr lang="en-US" altLang="ko-KR" sz="6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행복한 식사</a:t>
            </a: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BD4C5EAB-C479-4C5B-B11C-3C09ACF2EA3D}"/>
              </a:ext>
            </a:extLst>
          </p:cNvPr>
          <p:cNvSpPr/>
          <p:nvPr/>
        </p:nvSpPr>
        <p:spPr>
          <a:xfrm>
            <a:off x="449417" y="2925445"/>
            <a:ext cx="1679575" cy="5238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600" spc="-52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음식과  환경</a:t>
            </a: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A3E2F044-5EF4-4E53-999A-35EF11253B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9340" y="3994306"/>
            <a:ext cx="8076891" cy="174677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81590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30230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생각해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54533" y="85959"/>
            <a:ext cx="3437468" cy="716892"/>
            <a:chOff x="8754533" y="85959"/>
            <a:chExt cx="3437468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907781" y="85959"/>
              <a:ext cx="3284220" cy="369332"/>
              <a:chOff x="8907781" y="85959"/>
              <a:chExt cx="3284220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07781" y="85959"/>
                <a:ext cx="328422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살리는 행복한 식사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907781" y="159393"/>
                <a:ext cx="410288" cy="222464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754533" y="433519"/>
              <a:ext cx="34374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2. </a:t>
              </a:r>
              <a:r>
                <a:rPr lang="ko-KR" altLang="en-US" b="1" dirty="0">
                  <a:solidFill>
                    <a:srgbClr val="65C18B"/>
                  </a:solidFill>
                </a:rPr>
                <a:t>지구를 지키는 건강한 밥상</a:t>
              </a: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B5D4F7EB-5CA8-47B1-B5D5-2B31364FA3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9123" y="1416424"/>
            <a:ext cx="8404557" cy="5355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864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30230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생각해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54533" y="85959"/>
            <a:ext cx="3437468" cy="716892"/>
            <a:chOff x="8754533" y="85959"/>
            <a:chExt cx="3437468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907781" y="85959"/>
              <a:ext cx="3284220" cy="369332"/>
              <a:chOff x="8907781" y="85959"/>
              <a:chExt cx="3284220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07781" y="85959"/>
                <a:ext cx="328422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살리는 행복한 식사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907781" y="159393"/>
                <a:ext cx="410288" cy="222464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754533" y="433519"/>
              <a:ext cx="34374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2. </a:t>
              </a:r>
              <a:r>
                <a:rPr lang="ko-KR" altLang="en-US" b="1" dirty="0">
                  <a:solidFill>
                    <a:srgbClr val="65C18B"/>
                  </a:solidFill>
                </a:rPr>
                <a:t>지구를 지키는 건강한 밥상</a:t>
              </a: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B5EDA47A-56B7-4269-8C4B-6202962913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58" y="1694044"/>
            <a:ext cx="11803625" cy="3586167"/>
          </a:xfrm>
          <a:prstGeom prst="rect">
            <a:avLst/>
          </a:prstGeom>
        </p:spPr>
      </p:pic>
      <p:sp>
        <p:nvSpPr>
          <p:cNvPr id="14" name="사각형: 둥근 모서리 23">
            <a:extLst>
              <a:ext uri="{FF2B5EF4-FFF2-40B4-BE49-F238E27FC236}">
                <a16:creationId xmlns:a16="http://schemas.microsoft.com/office/drawing/2014/main" id="{62B8BF1B-B6B7-4665-8A75-1943353325C7}"/>
              </a:ext>
            </a:extLst>
          </p:cNvPr>
          <p:cNvSpPr/>
          <p:nvPr/>
        </p:nvSpPr>
        <p:spPr>
          <a:xfrm>
            <a:off x="1446231" y="2360837"/>
            <a:ext cx="9338309" cy="1272988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90204" pitchFamily="34" charset="0"/>
              <a:buChar char="•"/>
            </a:pPr>
            <a:endParaRPr lang="ko-KR" altLang="en-US" sz="3200" b="1" dirty="0">
              <a:solidFill>
                <a:srgbClr val="0070C0"/>
              </a:solidFill>
            </a:endParaRPr>
          </a:p>
        </p:txBody>
      </p:sp>
      <p:sp>
        <p:nvSpPr>
          <p:cNvPr id="17" name="사각형: 둥근 모서리 23">
            <a:extLst>
              <a:ext uri="{FF2B5EF4-FFF2-40B4-BE49-F238E27FC236}">
                <a16:creationId xmlns:a16="http://schemas.microsoft.com/office/drawing/2014/main" id="{62B8BF1B-B6B7-4665-8A75-1943353325C7}"/>
              </a:ext>
            </a:extLst>
          </p:cNvPr>
          <p:cNvSpPr/>
          <p:nvPr/>
        </p:nvSpPr>
        <p:spPr>
          <a:xfrm>
            <a:off x="1446232" y="4629471"/>
            <a:ext cx="9338308" cy="1556172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90204" pitchFamily="34" charset="0"/>
              <a:buChar char="•"/>
            </a:pPr>
            <a:endParaRPr lang="ko-KR" altLang="en-US" sz="3200" b="1" dirty="0">
              <a:solidFill>
                <a:srgbClr val="0070C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64658" y="2470714"/>
            <a:ext cx="765029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90204" pitchFamily="34" charset="0"/>
              <a:buChar char="•"/>
            </a:pPr>
            <a:r>
              <a:rPr lang="ko-KR" altLang="en-US" sz="3200" b="1" dirty="0">
                <a:solidFill>
                  <a:srgbClr val="0070C0"/>
                </a:solidFill>
              </a:rPr>
              <a:t>나는 불고기 </a:t>
            </a:r>
            <a:r>
              <a:rPr lang="ko-KR" altLang="en-US" sz="3200" b="1" dirty="0" err="1">
                <a:solidFill>
                  <a:srgbClr val="0070C0"/>
                </a:solidFill>
              </a:rPr>
              <a:t>버거를</a:t>
            </a:r>
            <a:r>
              <a:rPr lang="ko-KR" altLang="en-US" sz="3200" b="1" dirty="0">
                <a:solidFill>
                  <a:srgbClr val="0070C0"/>
                </a:solidFill>
              </a:rPr>
              <a:t> 좋아합니다</a:t>
            </a:r>
            <a:r>
              <a:rPr lang="en-US" altLang="ko-KR" sz="3200" b="1" dirty="0">
                <a:solidFill>
                  <a:srgbClr val="0070C0"/>
                </a:solidFill>
              </a:rPr>
              <a:t>. </a:t>
            </a:r>
          </a:p>
          <a:p>
            <a:pPr marL="285750" indent="-285750">
              <a:buFont typeface="Arial" panose="020B0604020202090204" pitchFamily="34" charset="0"/>
              <a:buChar char="•"/>
            </a:pPr>
            <a:r>
              <a:rPr lang="ko-KR" altLang="en-US" sz="3200" b="1" dirty="0">
                <a:solidFill>
                  <a:srgbClr val="0070C0"/>
                </a:solidFill>
              </a:rPr>
              <a:t>나는 몬스터 </a:t>
            </a:r>
            <a:r>
              <a:rPr lang="ko-KR" altLang="en-US" sz="3200" b="1" dirty="0" err="1">
                <a:solidFill>
                  <a:srgbClr val="0070C0"/>
                </a:solidFill>
              </a:rPr>
              <a:t>버거를</a:t>
            </a:r>
            <a:r>
              <a:rPr lang="ko-KR" altLang="en-US" sz="3200" b="1" dirty="0">
                <a:solidFill>
                  <a:srgbClr val="0070C0"/>
                </a:solidFill>
              </a:rPr>
              <a:t> 좋아합니다</a:t>
            </a:r>
            <a:r>
              <a:rPr lang="en-US" altLang="ko-KR" sz="3200" b="1" dirty="0">
                <a:solidFill>
                  <a:srgbClr val="0070C0"/>
                </a:solidFill>
              </a:rPr>
              <a:t>. </a:t>
            </a:r>
            <a:endParaRPr lang="ko-KR" altLang="en-US" sz="3200" b="1" dirty="0">
              <a:solidFill>
                <a:srgbClr val="0070C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864658" y="4869786"/>
            <a:ext cx="900056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90204" pitchFamily="34" charset="0"/>
              <a:buChar char="•"/>
            </a:pPr>
            <a:r>
              <a:rPr lang="ko-KR" altLang="en-US" sz="3200" b="1" dirty="0">
                <a:solidFill>
                  <a:srgbClr val="0070C0"/>
                </a:solidFill>
              </a:rPr>
              <a:t>햄버거에 고기가 없으면 맛이 없을 것 같아요</a:t>
            </a:r>
            <a:r>
              <a:rPr lang="en-US" altLang="ko-KR" sz="3200" b="1" dirty="0">
                <a:solidFill>
                  <a:srgbClr val="0070C0"/>
                </a:solidFill>
              </a:rPr>
              <a:t>. </a:t>
            </a:r>
          </a:p>
          <a:p>
            <a:pPr marL="285750" indent="-285750">
              <a:buFont typeface="Arial" panose="020B0604020202090204" pitchFamily="34" charset="0"/>
              <a:buChar char="•"/>
            </a:pPr>
            <a:r>
              <a:rPr lang="ko-KR" altLang="en-US" sz="3200" b="1" dirty="0">
                <a:solidFill>
                  <a:srgbClr val="0070C0"/>
                </a:solidFill>
              </a:rPr>
              <a:t>고기가 없으면 야채도 못 먹을 것 같아요</a:t>
            </a:r>
            <a:r>
              <a:rPr lang="en-US" altLang="ko-KR" sz="3200" b="1" dirty="0">
                <a:solidFill>
                  <a:srgbClr val="0070C0"/>
                </a:solidFill>
              </a:rPr>
              <a:t>.</a:t>
            </a:r>
            <a:r>
              <a:rPr lang="ko-KR" altLang="en-US" sz="3200" b="1" dirty="0">
                <a:solidFill>
                  <a:srgbClr val="0070C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08174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18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30230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84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35525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얼마나 알고 있나요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54533" y="85959"/>
            <a:ext cx="3437468" cy="716892"/>
            <a:chOff x="8754533" y="85959"/>
            <a:chExt cx="3437468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907781" y="85959"/>
              <a:ext cx="3284220" cy="369332"/>
              <a:chOff x="8907781" y="85959"/>
              <a:chExt cx="3284220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07781" y="85959"/>
                <a:ext cx="328422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살리는 행복한 식사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907781" y="159393"/>
                <a:ext cx="410288" cy="222464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754533" y="433519"/>
              <a:ext cx="34374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2. </a:t>
              </a:r>
              <a:r>
                <a:rPr lang="ko-KR" altLang="en-US" b="1" dirty="0">
                  <a:solidFill>
                    <a:srgbClr val="65C18B"/>
                  </a:solidFill>
                </a:rPr>
                <a:t>지구를 지키는 건강한 밥상</a:t>
              </a: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629688EA-5874-4844-81AE-182B2DE4D0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497" y="1221580"/>
            <a:ext cx="7823564" cy="451903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287A8D84-7E6D-4A73-AE93-72C4C934701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2" t="16157" r="120" b="10391"/>
          <a:stretch/>
        </p:blipFill>
        <p:spPr>
          <a:xfrm>
            <a:off x="1484555" y="1999488"/>
            <a:ext cx="8917934" cy="46939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FC43C95-9C0B-4158-8F8B-713D855EBDEA}"/>
              </a:ext>
            </a:extLst>
          </p:cNvPr>
          <p:cNvSpPr txBox="1"/>
          <p:nvPr/>
        </p:nvSpPr>
        <p:spPr>
          <a:xfrm>
            <a:off x="2975766" y="2332233"/>
            <a:ext cx="28767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dirty="0">
                <a:solidFill>
                  <a:srgbClr val="FF0000"/>
                </a:solidFill>
              </a:rPr>
              <a:t>v</a:t>
            </a:r>
            <a:endParaRPr lang="ko-KR" altLang="en-US" sz="2500" dirty="0">
              <a:solidFill>
                <a:srgbClr val="FF0000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CCCB5D2-51D5-4F32-BCB3-C98DC48577FF}"/>
              </a:ext>
            </a:extLst>
          </p:cNvPr>
          <p:cNvSpPr txBox="1"/>
          <p:nvPr/>
        </p:nvSpPr>
        <p:spPr>
          <a:xfrm>
            <a:off x="2963782" y="3583964"/>
            <a:ext cx="28767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dirty="0">
                <a:solidFill>
                  <a:srgbClr val="FF0000"/>
                </a:solidFill>
              </a:rPr>
              <a:t>v</a:t>
            </a:r>
            <a:endParaRPr lang="ko-KR" altLang="en-US" sz="2500" dirty="0">
              <a:solidFill>
                <a:srgbClr val="FF0000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87BC28C-A56D-42BF-9A36-BEDA377020B3}"/>
              </a:ext>
            </a:extLst>
          </p:cNvPr>
          <p:cNvSpPr txBox="1"/>
          <p:nvPr/>
        </p:nvSpPr>
        <p:spPr>
          <a:xfrm>
            <a:off x="2972346" y="2955533"/>
            <a:ext cx="28767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dirty="0">
                <a:solidFill>
                  <a:srgbClr val="FF0000"/>
                </a:solidFill>
              </a:rPr>
              <a:t>v</a:t>
            </a:r>
            <a:endParaRPr lang="ko-KR" altLang="en-US" sz="2500" dirty="0">
              <a:solidFill>
                <a:srgbClr val="FF0000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781E9B1-6987-4579-9A97-14B66D30C0F0}"/>
              </a:ext>
            </a:extLst>
          </p:cNvPr>
          <p:cNvSpPr txBox="1"/>
          <p:nvPr/>
        </p:nvSpPr>
        <p:spPr>
          <a:xfrm>
            <a:off x="2962072" y="4208977"/>
            <a:ext cx="28767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dirty="0">
                <a:solidFill>
                  <a:srgbClr val="FF0000"/>
                </a:solidFill>
              </a:rPr>
              <a:t>v</a:t>
            </a:r>
            <a:endParaRPr lang="ko-KR" altLang="en-US" sz="2500" dirty="0">
              <a:solidFill>
                <a:srgbClr val="FF0000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A3F1207-6601-4DFF-A7F7-6B2D275379E9}"/>
              </a:ext>
            </a:extLst>
          </p:cNvPr>
          <p:cNvSpPr txBox="1"/>
          <p:nvPr/>
        </p:nvSpPr>
        <p:spPr>
          <a:xfrm>
            <a:off x="2960362" y="4823707"/>
            <a:ext cx="28767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dirty="0">
                <a:solidFill>
                  <a:srgbClr val="FF0000"/>
                </a:solidFill>
              </a:rPr>
              <a:t>v</a:t>
            </a:r>
            <a:endParaRPr lang="ko-KR" altLang="en-US" sz="2500" dirty="0">
              <a:solidFill>
                <a:srgbClr val="FF0000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00519FA-55A0-4327-860E-DC95024D1D09}"/>
              </a:ext>
            </a:extLst>
          </p:cNvPr>
          <p:cNvSpPr txBox="1"/>
          <p:nvPr/>
        </p:nvSpPr>
        <p:spPr>
          <a:xfrm>
            <a:off x="2958652" y="5469260"/>
            <a:ext cx="28767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dirty="0">
                <a:solidFill>
                  <a:srgbClr val="FF0000"/>
                </a:solidFill>
              </a:rPr>
              <a:t>x</a:t>
            </a:r>
            <a:endParaRPr lang="ko-KR" altLang="en-US" sz="25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3515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4" grpId="0"/>
      <p:bldP spid="15" grpId="0"/>
      <p:bldP spid="17" grpId="0"/>
      <p:bldP spid="18" grpId="0"/>
      <p:bldP spid="1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30230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84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35525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얼마나 알고 있나요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54533" y="85959"/>
            <a:ext cx="3437468" cy="716892"/>
            <a:chOff x="8754533" y="85959"/>
            <a:chExt cx="3437468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907781" y="85959"/>
              <a:ext cx="3284220" cy="369332"/>
              <a:chOff x="8907781" y="85959"/>
              <a:chExt cx="3284220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07781" y="85959"/>
                <a:ext cx="328422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살리는 행복한 식사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907781" y="159393"/>
                <a:ext cx="410288" cy="222464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754533" y="433519"/>
              <a:ext cx="34374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2. </a:t>
              </a:r>
              <a:r>
                <a:rPr lang="ko-KR" altLang="en-US" b="1" dirty="0">
                  <a:solidFill>
                    <a:srgbClr val="65C18B"/>
                  </a:solidFill>
                </a:rPr>
                <a:t>지구를 지키는 건강한 밥상</a:t>
              </a: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629688EA-5874-4844-81AE-182B2DE4D0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497" y="1221580"/>
            <a:ext cx="7823564" cy="451903"/>
          </a:xfrm>
          <a:prstGeom prst="rect">
            <a:avLst/>
          </a:prstGeom>
        </p:spPr>
      </p:pic>
      <p:pic>
        <p:nvPicPr>
          <p:cNvPr id="2" name="그림 1">
            <a:extLst>
              <a:ext uri="{FF2B5EF4-FFF2-40B4-BE49-F238E27FC236}">
                <a16:creationId xmlns:a16="http://schemas.microsoft.com/office/drawing/2014/main" id="{BB28717C-4D67-4B38-BFC9-F7023489DF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1663" y="1878603"/>
            <a:ext cx="10290792" cy="4559599"/>
          </a:xfrm>
          <a:prstGeom prst="rect">
            <a:avLst/>
          </a:prstGeom>
        </p:spPr>
      </p:pic>
      <p:sp>
        <p:nvSpPr>
          <p:cNvPr id="15" name="사각형: 둥근 모서리 23">
            <a:extLst>
              <a:ext uri="{FF2B5EF4-FFF2-40B4-BE49-F238E27FC236}">
                <a16:creationId xmlns:a16="http://schemas.microsoft.com/office/drawing/2014/main" id="{62B8BF1B-B6B7-4665-8A75-1943353325C7}"/>
              </a:ext>
            </a:extLst>
          </p:cNvPr>
          <p:cNvSpPr/>
          <p:nvPr/>
        </p:nvSpPr>
        <p:spPr>
          <a:xfrm>
            <a:off x="1601663" y="5426110"/>
            <a:ext cx="8306012" cy="697861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90204" pitchFamily="34" charset="0"/>
              <a:buChar char="•"/>
            </a:pPr>
            <a:r>
              <a:rPr lang="ko-KR" altLang="en-US" sz="2800" dirty="0">
                <a:solidFill>
                  <a:schemeClr val="accent1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나는 고기가 포함되어 있는 음식을 자주 먹나요</a:t>
            </a:r>
            <a:r>
              <a:rPr lang="en-US" altLang="ko-KR" sz="2800" dirty="0">
                <a:solidFill>
                  <a:schemeClr val="accent1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04371088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30230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85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35525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얼마나 알고 있나요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54533" y="85959"/>
            <a:ext cx="3437468" cy="716892"/>
            <a:chOff x="8754533" y="85959"/>
            <a:chExt cx="3437468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907781" y="85959"/>
              <a:ext cx="3284220" cy="369332"/>
              <a:chOff x="8907781" y="85959"/>
              <a:chExt cx="3284220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07781" y="85959"/>
                <a:ext cx="328422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살리는 행복한 식사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907781" y="159393"/>
                <a:ext cx="410288" cy="222464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754533" y="433519"/>
              <a:ext cx="34374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2. </a:t>
              </a:r>
              <a:r>
                <a:rPr lang="ko-KR" altLang="en-US" b="1" dirty="0">
                  <a:solidFill>
                    <a:srgbClr val="65C18B"/>
                  </a:solidFill>
                </a:rPr>
                <a:t>지구를 지키는 건강한 밥상</a:t>
              </a:r>
            </a:p>
          </p:txBody>
        </p:sp>
      </p:grpSp>
      <p:pic>
        <p:nvPicPr>
          <p:cNvPr id="6" name="그림 5">
            <a:extLst>
              <a:ext uri="{FF2B5EF4-FFF2-40B4-BE49-F238E27FC236}">
                <a16:creationId xmlns:a16="http://schemas.microsoft.com/office/drawing/2014/main" id="{D2CD318F-826A-4AD8-91B4-CC4EB6AB50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59" y="1093359"/>
            <a:ext cx="8427701" cy="537017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D504C9C7-1EE3-4FC7-A7B4-54FEFE151AF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4" r="331"/>
          <a:stretch/>
        </p:blipFill>
        <p:spPr>
          <a:xfrm>
            <a:off x="1487156" y="1786675"/>
            <a:ext cx="9033468" cy="5023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530659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30230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85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35525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얼마나 알고 있나요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54533" y="85959"/>
            <a:ext cx="3437468" cy="716892"/>
            <a:chOff x="8754533" y="85959"/>
            <a:chExt cx="3437468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907781" y="85959"/>
              <a:ext cx="3284220" cy="369332"/>
              <a:chOff x="8907781" y="85959"/>
              <a:chExt cx="3284220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07781" y="85959"/>
                <a:ext cx="328422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살리는 행복한 식사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907781" y="159393"/>
                <a:ext cx="410288" cy="222464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754533" y="433519"/>
              <a:ext cx="34374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2. </a:t>
              </a:r>
              <a:r>
                <a:rPr lang="ko-KR" altLang="en-US" b="1" dirty="0">
                  <a:solidFill>
                    <a:srgbClr val="65C18B"/>
                  </a:solidFill>
                </a:rPr>
                <a:t>지구를 지키는 건강한 밥상</a:t>
              </a: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0ADB6D7F-0550-4A9C-A3EC-F7035BB54FC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21" t="21262" r="7647" b="6322"/>
          <a:stretch/>
        </p:blipFill>
        <p:spPr>
          <a:xfrm>
            <a:off x="1087826" y="1642093"/>
            <a:ext cx="10016346" cy="5144419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B9A49A96-5048-4E81-B54F-23F799F37EB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818" r="5383"/>
          <a:stretch/>
        </p:blipFill>
        <p:spPr>
          <a:xfrm>
            <a:off x="4212120" y="1206946"/>
            <a:ext cx="3072384" cy="545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23588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30230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85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35525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얼마나 알고 있나요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54533" y="85959"/>
            <a:ext cx="3437468" cy="716892"/>
            <a:chOff x="8754533" y="85959"/>
            <a:chExt cx="3437468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907781" y="85959"/>
              <a:ext cx="3284220" cy="369332"/>
              <a:chOff x="8907781" y="85959"/>
              <a:chExt cx="3284220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07781" y="85959"/>
                <a:ext cx="328422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살리는 행복한 식사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907781" y="159393"/>
                <a:ext cx="410288" cy="222464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754533" y="433519"/>
              <a:ext cx="34374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2. </a:t>
              </a:r>
              <a:r>
                <a:rPr lang="ko-KR" altLang="en-US" b="1" dirty="0">
                  <a:solidFill>
                    <a:srgbClr val="65C18B"/>
                  </a:solidFill>
                </a:rPr>
                <a:t>지구를 지키는 건강한 밥상</a:t>
              </a:r>
            </a:p>
          </p:txBody>
        </p:sp>
      </p:grpSp>
      <p:pic>
        <p:nvPicPr>
          <p:cNvPr id="7" name="그림 6">
            <a:extLst>
              <a:ext uri="{FF2B5EF4-FFF2-40B4-BE49-F238E27FC236}">
                <a16:creationId xmlns:a16="http://schemas.microsoft.com/office/drawing/2014/main" id="{963A6E13-979C-4BCD-A426-B1492DDC641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53" b="2324"/>
          <a:stretch/>
        </p:blipFill>
        <p:spPr>
          <a:xfrm>
            <a:off x="1343315" y="1557235"/>
            <a:ext cx="9478759" cy="4980599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353E1913-DE3D-4AC7-9D89-1C1D8855879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818" r="5383"/>
          <a:stretch/>
        </p:blipFill>
        <p:spPr>
          <a:xfrm>
            <a:off x="4428280" y="1284395"/>
            <a:ext cx="3072384" cy="545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018804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30230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85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35525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얼마나 알고 있나요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54533" y="85959"/>
            <a:ext cx="3437468" cy="716892"/>
            <a:chOff x="8754533" y="85959"/>
            <a:chExt cx="3437468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907781" y="85959"/>
              <a:ext cx="3284220" cy="369332"/>
              <a:chOff x="8907781" y="85959"/>
              <a:chExt cx="3284220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07781" y="85959"/>
                <a:ext cx="328422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살리는 행복한 식사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907781" y="159393"/>
                <a:ext cx="410288" cy="222464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754533" y="433519"/>
              <a:ext cx="34374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2. </a:t>
              </a:r>
              <a:r>
                <a:rPr lang="ko-KR" altLang="en-US" b="1" dirty="0">
                  <a:solidFill>
                    <a:srgbClr val="65C18B"/>
                  </a:solidFill>
                </a:rPr>
                <a:t>지구를 지키는 건강한 밥상</a:t>
              </a:r>
            </a:p>
          </p:txBody>
        </p:sp>
      </p:grpSp>
      <p:pic>
        <p:nvPicPr>
          <p:cNvPr id="9" name="그림 8">
            <a:extLst>
              <a:ext uri="{FF2B5EF4-FFF2-40B4-BE49-F238E27FC236}">
                <a16:creationId xmlns:a16="http://schemas.microsoft.com/office/drawing/2014/main" id="{353E1913-DE3D-4AC7-9D89-1C1D8855879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18" r="5383"/>
          <a:stretch/>
        </p:blipFill>
        <p:spPr>
          <a:xfrm>
            <a:off x="4409438" y="1631401"/>
            <a:ext cx="3072384" cy="545679"/>
          </a:xfrm>
          <a:prstGeom prst="rect">
            <a:avLst/>
          </a:prstGeom>
        </p:spPr>
      </p:pic>
      <p:pic>
        <p:nvPicPr>
          <p:cNvPr id="2" name="그림 1">
            <a:extLst>
              <a:ext uri="{FF2B5EF4-FFF2-40B4-BE49-F238E27FC236}">
                <a16:creationId xmlns:a16="http://schemas.microsoft.com/office/drawing/2014/main" id="{28A60ED9-3F24-4153-B9BA-00DFB6E9CB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264" y="2264546"/>
            <a:ext cx="11756117" cy="253530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C8C9D8B-1175-459E-8E20-FC0994757227}"/>
              </a:ext>
            </a:extLst>
          </p:cNvPr>
          <p:cNvSpPr txBox="1"/>
          <p:nvPr/>
        </p:nvSpPr>
        <p:spPr>
          <a:xfrm>
            <a:off x="5630236" y="3231727"/>
            <a:ext cx="81165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000" b="1" dirty="0">
                <a:solidFill>
                  <a:schemeClr val="accent1"/>
                </a:solidFill>
              </a:rPr>
              <a:t>물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30C4EEE-E06E-414B-A1F0-6C7A223E3F0E}"/>
              </a:ext>
            </a:extLst>
          </p:cNvPr>
          <p:cNvSpPr txBox="1"/>
          <p:nvPr/>
        </p:nvSpPr>
        <p:spPr>
          <a:xfrm>
            <a:off x="3254475" y="3819472"/>
            <a:ext cx="81165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000" b="1" dirty="0">
                <a:solidFill>
                  <a:schemeClr val="accent1"/>
                </a:solidFill>
              </a:rPr>
              <a:t>숲</a:t>
            </a:r>
          </a:p>
        </p:txBody>
      </p:sp>
    </p:spTree>
    <p:extLst>
      <p:ext uri="{BB962C8B-B14F-4D97-AF65-F5344CB8AC3E}">
        <p14:creationId xmlns:p14="http://schemas.microsoft.com/office/powerpoint/2010/main" val="3710604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30230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86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35525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얼마나 알고 있나요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54533" y="85959"/>
            <a:ext cx="3437468" cy="716892"/>
            <a:chOff x="8754533" y="85959"/>
            <a:chExt cx="3437468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907781" y="85959"/>
              <a:ext cx="3284220" cy="369332"/>
              <a:chOff x="8907781" y="85959"/>
              <a:chExt cx="3284220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07781" y="85959"/>
                <a:ext cx="328422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살리는 행복한 식사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907781" y="159393"/>
                <a:ext cx="410288" cy="222464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754533" y="433519"/>
              <a:ext cx="34374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2. </a:t>
              </a:r>
              <a:r>
                <a:rPr lang="ko-KR" altLang="en-US" b="1" dirty="0">
                  <a:solidFill>
                    <a:srgbClr val="65C18B"/>
                  </a:solidFill>
                </a:rPr>
                <a:t>지구를 지키는 건강한 밥상</a:t>
              </a: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35BA6E40-7C9C-470B-8615-C5196D31C9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416" y="1285819"/>
            <a:ext cx="11911584" cy="1423290"/>
          </a:xfrm>
          <a:prstGeom prst="rect">
            <a:avLst/>
          </a:prstGeom>
        </p:spPr>
      </p:pic>
      <p:pic>
        <p:nvPicPr>
          <p:cNvPr id="14" name="그림 13">
            <a:hlinkClick r:id="rId3"/>
            <a:extLst>
              <a:ext uri="{FF2B5EF4-FFF2-40B4-BE49-F238E27FC236}">
                <a16:creationId xmlns:a16="http://schemas.microsoft.com/office/drawing/2014/main" id="{79FE159F-B76A-415C-8C2F-EA5693FCD2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5045" y="3057868"/>
            <a:ext cx="5275385" cy="30357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17" name="그룹 16">
            <a:extLst>
              <a:ext uri="{FF2B5EF4-FFF2-40B4-BE49-F238E27FC236}">
                <a16:creationId xmlns:a16="http://schemas.microsoft.com/office/drawing/2014/main" id="{03037794-3047-4FB0-B4A6-8F621CA1BD42}"/>
              </a:ext>
            </a:extLst>
          </p:cNvPr>
          <p:cNvGrpSpPr/>
          <p:nvPr/>
        </p:nvGrpSpPr>
        <p:grpSpPr>
          <a:xfrm>
            <a:off x="1388200" y="3396342"/>
            <a:ext cx="2582758" cy="2020586"/>
            <a:chOff x="740626" y="3904506"/>
            <a:chExt cx="2681214" cy="1416334"/>
          </a:xfrm>
        </p:grpSpPr>
        <p:sp>
          <p:nvSpPr>
            <p:cNvPr id="18" name="TextBox 17">
              <a:hlinkClick r:id="rId5"/>
              <a:extLst>
                <a:ext uri="{FF2B5EF4-FFF2-40B4-BE49-F238E27FC236}">
                  <a16:creationId xmlns:a16="http://schemas.microsoft.com/office/drawing/2014/main" id="{4005D17A-1B22-4466-9283-3BBC01F15DCE}"/>
                </a:ext>
              </a:extLst>
            </p:cNvPr>
            <p:cNvSpPr txBox="1"/>
            <p:nvPr/>
          </p:nvSpPr>
          <p:spPr>
            <a:xfrm>
              <a:off x="740626" y="4824646"/>
              <a:ext cx="2681214" cy="4961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우리가</a:t>
              </a:r>
              <a:r>
                <a:rPr lang="en-US" altLang="ko-KR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 </a:t>
              </a:r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지구온난화의</a:t>
              </a:r>
              <a:endPara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  <a:p>
              <a:pPr algn="ctr"/>
              <a:r>
                <a:rPr lang="ko-KR" altLang="en-US" sz="2000" dirty="0" err="1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주범이라구</a:t>
              </a:r>
              <a:r>
                <a:rPr lang="en-US" altLang="ko-KR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?</a:t>
              </a:r>
            </a:p>
          </p:txBody>
        </p:sp>
        <p:pic>
          <p:nvPicPr>
            <p:cNvPr id="19" name="그림 18">
              <a:hlinkClick r:id="rId3"/>
              <a:extLst>
                <a:ext uri="{FF2B5EF4-FFF2-40B4-BE49-F238E27FC236}">
                  <a16:creationId xmlns:a16="http://schemas.microsoft.com/office/drawing/2014/main" id="{B724A75E-CAD6-41AD-A852-390ABD95673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86991" y="3904506"/>
              <a:ext cx="1388483" cy="920139"/>
            </a:xfrm>
            <a:prstGeom prst="rect">
              <a:avLst/>
            </a:prstGeom>
            <a:effectLst>
              <a:glow rad="101600">
                <a:schemeClr val="accent5">
                  <a:satMod val="175000"/>
                  <a:alpha val="40000"/>
                </a:schemeClr>
              </a:glow>
            </a:effectLst>
          </p:spPr>
        </p:pic>
      </p:grpSp>
    </p:spTree>
    <p:extLst>
      <p:ext uri="{BB962C8B-B14F-4D97-AF65-F5344CB8AC3E}">
        <p14:creationId xmlns:p14="http://schemas.microsoft.com/office/powerpoint/2010/main" val="120901830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30230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86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35525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얼마나 알고 있나요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54533" y="85959"/>
            <a:ext cx="3437468" cy="716892"/>
            <a:chOff x="8754533" y="85959"/>
            <a:chExt cx="3437468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907781" y="85959"/>
              <a:ext cx="3284220" cy="369332"/>
              <a:chOff x="8907781" y="85959"/>
              <a:chExt cx="3284220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07781" y="85959"/>
                <a:ext cx="328422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살리는 행복한 식사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907781" y="159393"/>
                <a:ext cx="410288" cy="222464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754533" y="433519"/>
              <a:ext cx="34374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2. </a:t>
              </a:r>
              <a:r>
                <a:rPr lang="ko-KR" altLang="en-US" b="1" dirty="0">
                  <a:solidFill>
                    <a:srgbClr val="65C18B"/>
                  </a:solidFill>
                </a:rPr>
                <a:t>지구를 지키는 건강한 밥상</a:t>
              </a: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35BA6E40-7C9C-470B-8615-C5196D31C9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992" y="1237051"/>
            <a:ext cx="11448288" cy="1367932"/>
          </a:xfrm>
          <a:prstGeom prst="rect">
            <a:avLst/>
          </a:prstGeom>
        </p:spPr>
      </p:pic>
      <p:pic>
        <p:nvPicPr>
          <p:cNvPr id="2" name="그림 1">
            <a:extLst>
              <a:ext uri="{FF2B5EF4-FFF2-40B4-BE49-F238E27FC236}">
                <a16:creationId xmlns:a16="http://schemas.microsoft.com/office/drawing/2014/main" id="{98174281-1A42-4185-8C32-2DD924EE32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5590" y="2883875"/>
            <a:ext cx="10740509" cy="3600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921769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30230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86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35525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얼마나 알고 있나요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54533" y="85959"/>
            <a:ext cx="3437468" cy="716892"/>
            <a:chOff x="8754533" y="85959"/>
            <a:chExt cx="3437468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907781" y="85959"/>
              <a:ext cx="3284220" cy="369332"/>
              <a:chOff x="8907781" y="85959"/>
              <a:chExt cx="3284220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07781" y="85959"/>
                <a:ext cx="328422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살리는 행복한 식사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907781" y="159393"/>
                <a:ext cx="410288" cy="222464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754533" y="433519"/>
              <a:ext cx="34374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2. </a:t>
              </a:r>
              <a:r>
                <a:rPr lang="ko-KR" altLang="en-US" b="1" dirty="0">
                  <a:solidFill>
                    <a:srgbClr val="65C18B"/>
                  </a:solidFill>
                </a:rPr>
                <a:t>지구를 지키는 건강한 밥상</a:t>
              </a: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35BA6E40-7C9C-470B-8615-C5196D31C9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376" y="1109265"/>
            <a:ext cx="11155680" cy="1306746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19B695AD-D0C7-4EAF-9EAD-30D26402C2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178" y="2628408"/>
            <a:ext cx="11245394" cy="417432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C8685AD-B308-41A6-8C9A-0C4EF0BD80EC}"/>
              </a:ext>
            </a:extLst>
          </p:cNvPr>
          <p:cNvSpPr txBox="1"/>
          <p:nvPr/>
        </p:nvSpPr>
        <p:spPr>
          <a:xfrm>
            <a:off x="1761667" y="3278891"/>
            <a:ext cx="831509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0070C0"/>
                </a:solidFill>
              </a:rPr>
              <a:t>사람들이 소고기를 많이 먹기 때문에 소를 </a:t>
            </a:r>
            <a:endParaRPr lang="en-US" altLang="ko-KR" sz="3200" b="1" dirty="0">
              <a:solidFill>
                <a:srgbClr val="0070C0"/>
              </a:solidFill>
            </a:endParaRPr>
          </a:p>
          <a:p>
            <a:r>
              <a:rPr lang="en-US" altLang="ko-KR" sz="3200" b="1" dirty="0">
                <a:solidFill>
                  <a:srgbClr val="0070C0"/>
                </a:solidFill>
              </a:rPr>
              <a:t>  </a:t>
            </a:r>
            <a:r>
              <a:rPr lang="ko-KR" altLang="en-US" sz="3200" b="1" dirty="0">
                <a:solidFill>
                  <a:srgbClr val="0070C0"/>
                </a:solidFill>
              </a:rPr>
              <a:t>더 많이 길러야 합니다</a:t>
            </a:r>
            <a:r>
              <a:rPr lang="en-US" altLang="ko-KR" sz="3200" b="1" dirty="0">
                <a:solidFill>
                  <a:srgbClr val="0070C0"/>
                </a:solidFill>
              </a:rPr>
              <a:t>. </a:t>
            </a:r>
            <a:endParaRPr lang="ko-KR" altLang="en-US" sz="3200" b="1" dirty="0">
              <a:solidFill>
                <a:srgbClr val="0070C0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61CD311-F64B-4F99-844A-B8FFABE3FAFF}"/>
              </a:ext>
            </a:extLst>
          </p:cNvPr>
          <p:cNvSpPr txBox="1"/>
          <p:nvPr/>
        </p:nvSpPr>
        <p:spPr>
          <a:xfrm>
            <a:off x="1564104" y="5485250"/>
            <a:ext cx="903690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0070C0"/>
                </a:solidFill>
              </a:rPr>
              <a:t>소가 내뿜는 온실가스로 지구가 더 뜨거워질 것 같습니다</a:t>
            </a:r>
            <a:r>
              <a:rPr lang="en-US" altLang="ko-KR" sz="3200" b="1" dirty="0">
                <a:solidFill>
                  <a:srgbClr val="0070C0"/>
                </a:solidFill>
              </a:rPr>
              <a:t>. </a:t>
            </a:r>
            <a:endParaRPr lang="ko-KR" altLang="en-US" sz="32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320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30230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87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35525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얼마나 알고 있나요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54533" y="85959"/>
            <a:ext cx="3437468" cy="716892"/>
            <a:chOff x="8754533" y="85959"/>
            <a:chExt cx="3437468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907781" y="85959"/>
              <a:ext cx="3284220" cy="369332"/>
              <a:chOff x="8907781" y="85959"/>
              <a:chExt cx="3284220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07781" y="85959"/>
                <a:ext cx="328422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살리는 행복한 식사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907781" y="159393"/>
                <a:ext cx="410288" cy="222464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754533" y="433519"/>
              <a:ext cx="34374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2. </a:t>
              </a:r>
              <a:r>
                <a:rPr lang="ko-KR" altLang="en-US" b="1" dirty="0">
                  <a:solidFill>
                    <a:srgbClr val="65C18B"/>
                  </a:solidFill>
                </a:rPr>
                <a:t>지구를 지키는 건강한 밥상</a:t>
              </a: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5D0B999B-D4D2-4EF9-AC37-9ED8EE6D43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59" y="1129838"/>
            <a:ext cx="10985600" cy="1031301"/>
          </a:xfrm>
          <a:prstGeom prst="rect">
            <a:avLst/>
          </a:prstGeom>
        </p:spPr>
      </p:pic>
      <p:pic>
        <p:nvPicPr>
          <p:cNvPr id="7" name="그림 6">
            <a:hlinkClick r:id="rId3"/>
            <a:extLst>
              <a:ext uri="{FF2B5EF4-FFF2-40B4-BE49-F238E27FC236}">
                <a16:creationId xmlns:a16="http://schemas.microsoft.com/office/drawing/2014/main" id="{6340571B-05B4-41AD-8062-D74014A5C2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25627" y="2638925"/>
            <a:ext cx="5048426" cy="33515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14" name="그룹 13">
            <a:extLst>
              <a:ext uri="{FF2B5EF4-FFF2-40B4-BE49-F238E27FC236}">
                <a16:creationId xmlns:a16="http://schemas.microsoft.com/office/drawing/2014/main" id="{BFE87F0E-99CB-4A2A-9B1E-D221AA2B7F91}"/>
              </a:ext>
            </a:extLst>
          </p:cNvPr>
          <p:cNvGrpSpPr/>
          <p:nvPr/>
        </p:nvGrpSpPr>
        <p:grpSpPr>
          <a:xfrm>
            <a:off x="1493911" y="3104940"/>
            <a:ext cx="2416047" cy="2361364"/>
            <a:chOff x="827158" y="3904507"/>
            <a:chExt cx="2508147" cy="1796070"/>
          </a:xfrm>
        </p:grpSpPr>
        <p:sp>
          <p:nvSpPr>
            <p:cNvPr id="15" name="TextBox 14">
              <a:hlinkClick r:id="rId3"/>
              <a:extLst>
                <a:ext uri="{FF2B5EF4-FFF2-40B4-BE49-F238E27FC236}">
                  <a16:creationId xmlns:a16="http://schemas.microsoft.com/office/drawing/2014/main" id="{51B91960-7964-4E61-9A64-52436F92F726}"/>
                </a:ext>
              </a:extLst>
            </p:cNvPr>
            <p:cNvSpPr txBox="1"/>
            <p:nvPr/>
          </p:nvSpPr>
          <p:spPr>
            <a:xfrm>
              <a:off x="827158" y="4824646"/>
              <a:ext cx="2508147" cy="8759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꿀꺽꿀꺽</a:t>
              </a:r>
              <a:endPara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지구를 구하는 채식</a:t>
              </a:r>
              <a:endPara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</p:txBody>
        </p:sp>
        <p:pic>
          <p:nvPicPr>
            <p:cNvPr id="17" name="그림 16">
              <a:hlinkClick r:id="rId3"/>
              <a:extLst>
                <a:ext uri="{FF2B5EF4-FFF2-40B4-BE49-F238E27FC236}">
                  <a16:creationId xmlns:a16="http://schemas.microsoft.com/office/drawing/2014/main" id="{3B5C7ECD-B320-4A5B-A01F-343CF26B18C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28715" y="3904507"/>
              <a:ext cx="1305031" cy="920139"/>
            </a:xfrm>
            <a:prstGeom prst="rect">
              <a:avLst/>
            </a:prstGeom>
            <a:effectLst>
              <a:glow rad="101600">
                <a:schemeClr val="accent5">
                  <a:satMod val="175000"/>
                  <a:alpha val="40000"/>
                </a:schemeClr>
              </a:glow>
            </a:effectLst>
          </p:spPr>
        </p:pic>
      </p:grpSp>
    </p:spTree>
    <p:extLst>
      <p:ext uri="{BB962C8B-B14F-4D97-AF65-F5344CB8AC3E}">
        <p14:creationId xmlns:p14="http://schemas.microsoft.com/office/powerpoint/2010/main" val="204503571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30230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87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35525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얼마나 알고 있나요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54533" y="85959"/>
            <a:ext cx="3437468" cy="716892"/>
            <a:chOff x="8754533" y="85959"/>
            <a:chExt cx="3437468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907781" y="85959"/>
              <a:ext cx="3284220" cy="369332"/>
              <a:chOff x="8907781" y="85959"/>
              <a:chExt cx="3284220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07781" y="85959"/>
                <a:ext cx="328422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살리는 행복한 식사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907781" y="159393"/>
                <a:ext cx="410288" cy="222464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754533" y="433519"/>
              <a:ext cx="34374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2. </a:t>
              </a:r>
              <a:r>
                <a:rPr lang="ko-KR" altLang="en-US" b="1" dirty="0">
                  <a:solidFill>
                    <a:srgbClr val="65C18B"/>
                  </a:solidFill>
                </a:rPr>
                <a:t>지구를 지키는 건강한 밥상</a:t>
              </a: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35C55615-F885-47C9-9B03-DF9D3B885D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3155" y="1502410"/>
            <a:ext cx="10139789" cy="505916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3DBE5240-3162-4AAF-A207-AE4DF6D6832A}"/>
              </a:ext>
            </a:extLst>
          </p:cNvPr>
          <p:cNvSpPr txBox="1"/>
          <p:nvPr/>
        </p:nvSpPr>
        <p:spPr>
          <a:xfrm>
            <a:off x="1992684" y="2922520"/>
            <a:ext cx="777431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0070C0"/>
                </a:solidFill>
              </a:rPr>
              <a:t>고기가 많이 들어있는 반찬을 덜 만들어 달라고 부모님께 이야기합니다</a:t>
            </a:r>
            <a:r>
              <a:rPr lang="en-US" altLang="ko-KR" sz="3200" b="1" dirty="0">
                <a:solidFill>
                  <a:srgbClr val="0070C0"/>
                </a:solidFill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3200" b="1" dirty="0">
              <a:solidFill>
                <a:srgbClr val="0070C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0070C0"/>
                </a:solidFill>
              </a:rPr>
              <a:t>학교 급식에 채소 반찬을 자주 달라고 건의합니다</a:t>
            </a:r>
            <a:r>
              <a:rPr lang="en-US" altLang="ko-KR" sz="3200" b="1" dirty="0">
                <a:solidFill>
                  <a:srgbClr val="0070C0"/>
                </a:solidFill>
              </a:rPr>
              <a:t>.  </a:t>
            </a:r>
            <a:endParaRPr lang="ko-KR" altLang="en-US" sz="32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3967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30230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88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35525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얼마나 알고 있나요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54533" y="85959"/>
            <a:ext cx="3437468" cy="716892"/>
            <a:chOff x="8754533" y="85959"/>
            <a:chExt cx="3437468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907781" y="85959"/>
              <a:ext cx="3284220" cy="369332"/>
              <a:chOff x="8907781" y="85959"/>
              <a:chExt cx="3284220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07781" y="85959"/>
                <a:ext cx="328422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살리는 행복한 식사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907781" y="159393"/>
                <a:ext cx="410288" cy="222464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754533" y="433519"/>
              <a:ext cx="34374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2. </a:t>
              </a:r>
              <a:r>
                <a:rPr lang="ko-KR" altLang="en-US" b="1" dirty="0">
                  <a:solidFill>
                    <a:srgbClr val="65C18B"/>
                  </a:solidFill>
                </a:rPr>
                <a:t>지구를 지키는 건강한 밥상</a:t>
              </a:r>
            </a:p>
          </p:txBody>
        </p:sp>
      </p:grpSp>
      <p:pic>
        <p:nvPicPr>
          <p:cNvPr id="7" name="그림 6">
            <a:extLst>
              <a:ext uri="{FF2B5EF4-FFF2-40B4-BE49-F238E27FC236}">
                <a16:creationId xmlns:a16="http://schemas.microsoft.com/office/drawing/2014/main" id="{B2915F69-B60E-4BFB-8F10-35614056A7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324" y="1261435"/>
            <a:ext cx="6754168" cy="419158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D3B5DC78-630B-44FE-A5B3-D27B41D756B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77" t="3733" r="14806" b="22133"/>
          <a:stretch/>
        </p:blipFill>
        <p:spPr>
          <a:xfrm>
            <a:off x="2019719" y="1758462"/>
            <a:ext cx="8320035" cy="5013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305144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30230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88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35525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얼마나 알고 있나요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54533" y="85959"/>
            <a:ext cx="3437468" cy="716892"/>
            <a:chOff x="8754533" y="85959"/>
            <a:chExt cx="3437468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907781" y="85959"/>
              <a:ext cx="3284220" cy="369332"/>
              <a:chOff x="8907781" y="85959"/>
              <a:chExt cx="3284220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07781" y="85959"/>
                <a:ext cx="328422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살리는 행복한 식사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907781" y="159393"/>
                <a:ext cx="410288" cy="222464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754533" y="433519"/>
              <a:ext cx="34374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2. </a:t>
              </a:r>
              <a:r>
                <a:rPr lang="ko-KR" altLang="en-US" b="1" dirty="0">
                  <a:solidFill>
                    <a:srgbClr val="65C18B"/>
                  </a:solidFill>
                </a:rPr>
                <a:t>지구를 지키는 건강한 밥상</a:t>
              </a:r>
            </a:p>
          </p:txBody>
        </p:sp>
      </p:grpSp>
      <p:pic>
        <p:nvPicPr>
          <p:cNvPr id="15" name="그림 14">
            <a:extLst>
              <a:ext uri="{FF2B5EF4-FFF2-40B4-BE49-F238E27FC236}">
                <a16:creationId xmlns:a16="http://schemas.microsoft.com/office/drawing/2014/main" id="{5A2F6B36-DD27-462F-A096-17D8B41149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056" y="1222037"/>
            <a:ext cx="6573167" cy="438211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FFB4304B-868A-4907-AE13-E0B669A6131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20" b="4649"/>
          <a:stretch/>
        </p:blipFill>
        <p:spPr>
          <a:xfrm>
            <a:off x="1708219" y="1738365"/>
            <a:ext cx="8782259" cy="5071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02694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30230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88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35525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얼마나 알고 있나요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54533" y="85959"/>
            <a:ext cx="3437468" cy="716892"/>
            <a:chOff x="8754533" y="85959"/>
            <a:chExt cx="3437468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907781" y="85959"/>
              <a:ext cx="3284220" cy="369332"/>
              <a:chOff x="8907781" y="85959"/>
              <a:chExt cx="3284220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07781" y="85959"/>
                <a:ext cx="328422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살리는 행복한 식사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907781" y="159393"/>
                <a:ext cx="410288" cy="222464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754533" y="433519"/>
              <a:ext cx="34374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2. </a:t>
              </a:r>
              <a:r>
                <a:rPr lang="ko-KR" altLang="en-US" b="1" dirty="0">
                  <a:solidFill>
                    <a:srgbClr val="65C18B"/>
                  </a:solidFill>
                </a:rPr>
                <a:t>지구를 지키는 건강한 밥상</a:t>
              </a:r>
            </a:p>
          </p:txBody>
        </p:sp>
      </p:grpSp>
      <p:pic>
        <p:nvPicPr>
          <p:cNvPr id="15" name="그림 14">
            <a:extLst>
              <a:ext uri="{FF2B5EF4-FFF2-40B4-BE49-F238E27FC236}">
                <a16:creationId xmlns:a16="http://schemas.microsoft.com/office/drawing/2014/main" id="{5A2F6B36-DD27-462F-A096-17D8B41149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056" y="1222037"/>
            <a:ext cx="6573167" cy="438211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0A19FF12-273F-411E-B328-B963960905E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66" b="2325"/>
          <a:stretch/>
        </p:blipFill>
        <p:spPr>
          <a:xfrm>
            <a:off x="1416818" y="1768510"/>
            <a:ext cx="9103805" cy="508949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253318" y="3995794"/>
            <a:ext cx="21784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rgbClr val="0070C0"/>
                </a:solidFill>
              </a:rPr>
              <a:t>빵을 굽는다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253317" y="4289164"/>
            <a:ext cx="21784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rgbClr val="0070C0"/>
                </a:solidFill>
              </a:rPr>
              <a:t>양상추를 넣는다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253317" y="4658486"/>
            <a:ext cx="21784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err="1">
                <a:solidFill>
                  <a:srgbClr val="0070C0"/>
                </a:solidFill>
              </a:rPr>
              <a:t>콩고기를</a:t>
            </a:r>
            <a:r>
              <a:rPr lang="ko-KR" altLang="en-US" b="1" dirty="0">
                <a:solidFill>
                  <a:srgbClr val="0070C0"/>
                </a:solidFill>
              </a:rPr>
              <a:t> 얹고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253316" y="4987099"/>
            <a:ext cx="23308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err="1">
                <a:solidFill>
                  <a:srgbClr val="0070C0"/>
                </a:solidFill>
              </a:rPr>
              <a:t>바질페스토를</a:t>
            </a:r>
            <a:r>
              <a:rPr lang="ko-KR" altLang="en-US" b="1" dirty="0">
                <a:solidFill>
                  <a:srgbClr val="0070C0"/>
                </a:solidFill>
              </a:rPr>
              <a:t> 바른다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253315" y="5366409"/>
            <a:ext cx="23308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rgbClr val="0070C0"/>
                </a:solidFill>
              </a:rPr>
              <a:t>토마토를 올린다</a:t>
            </a:r>
            <a:r>
              <a:rPr lang="en-US" altLang="ko-KR" b="1" dirty="0">
                <a:solidFill>
                  <a:srgbClr val="0070C0"/>
                </a:solidFill>
              </a:rPr>
              <a:t>. 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9416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4" grpId="0"/>
      <p:bldP spid="17" grpId="0"/>
      <p:bldP spid="18" grpId="0"/>
      <p:bldP spid="19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30230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47644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54533" y="85959"/>
            <a:ext cx="3437468" cy="716892"/>
            <a:chOff x="8754533" y="85959"/>
            <a:chExt cx="3437468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907781" y="85959"/>
              <a:ext cx="3284220" cy="369332"/>
              <a:chOff x="8907781" y="85959"/>
              <a:chExt cx="3284220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07781" y="85959"/>
                <a:ext cx="328422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살리는 행복한 식사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907781" y="159393"/>
                <a:ext cx="410288" cy="222464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754533" y="433519"/>
              <a:ext cx="34374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2. </a:t>
              </a:r>
              <a:r>
                <a:rPr lang="ko-KR" altLang="en-US" b="1" dirty="0">
                  <a:solidFill>
                    <a:srgbClr val="65C18B"/>
                  </a:solidFill>
                </a:rPr>
                <a:t>지구를 지키는 건강한 밥상</a:t>
              </a: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62E023C8-D2D8-4F6E-89D6-524C874610B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2580"/>
          <a:stretch/>
        </p:blipFill>
        <p:spPr>
          <a:xfrm>
            <a:off x="73152" y="1285819"/>
            <a:ext cx="11923776" cy="663561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62E023C8-D2D8-4F6E-89D6-524C874610B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8434"/>
          <a:stretch/>
        </p:blipFill>
        <p:spPr>
          <a:xfrm>
            <a:off x="305937" y="2200589"/>
            <a:ext cx="11189375" cy="3906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270944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30230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47644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54533" y="85959"/>
            <a:ext cx="3437468" cy="716892"/>
            <a:chOff x="8754533" y="85959"/>
            <a:chExt cx="3437468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907781" y="85959"/>
              <a:ext cx="3284220" cy="369332"/>
              <a:chOff x="8907781" y="85959"/>
              <a:chExt cx="3284220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07781" y="85959"/>
                <a:ext cx="328422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살리는 행복한 식사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907781" y="159393"/>
                <a:ext cx="410288" cy="222464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754533" y="433519"/>
              <a:ext cx="34374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2. </a:t>
              </a:r>
              <a:r>
                <a:rPr lang="ko-KR" altLang="en-US" b="1" dirty="0">
                  <a:solidFill>
                    <a:srgbClr val="65C18B"/>
                  </a:solidFill>
                </a:rPr>
                <a:t>지구를 지키는 건강한 밥상</a:t>
              </a: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CAFACDD6-AEED-4AA7-87FE-5E3F5B0894F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52" t="28096" r="2960"/>
          <a:stretch/>
        </p:blipFill>
        <p:spPr>
          <a:xfrm>
            <a:off x="457292" y="1928043"/>
            <a:ext cx="11277414" cy="2011140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E41C27DC-B5B4-4EC8-83E2-5F02CAAE2A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6286" y="1272902"/>
            <a:ext cx="9885467" cy="609624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88817" y="3577213"/>
            <a:ext cx="5350485" cy="2976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47523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30230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47644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54533" y="85959"/>
            <a:ext cx="3437468" cy="716892"/>
            <a:chOff x="8754533" y="85959"/>
            <a:chExt cx="3437468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907781" y="85959"/>
              <a:ext cx="3284220" cy="369332"/>
              <a:chOff x="8907781" y="85959"/>
              <a:chExt cx="3284220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07781" y="85959"/>
                <a:ext cx="328422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살리는 행복한 식사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907781" y="159393"/>
                <a:ext cx="410288" cy="222464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754533" y="433519"/>
              <a:ext cx="34374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2. </a:t>
              </a:r>
              <a:r>
                <a:rPr lang="ko-KR" altLang="en-US" b="1" dirty="0">
                  <a:solidFill>
                    <a:srgbClr val="65C18B"/>
                  </a:solidFill>
                </a:rPr>
                <a:t>지구를 지키는 건강한 밥상</a:t>
              </a:r>
            </a:p>
          </p:txBody>
        </p:sp>
      </p:grpSp>
      <p:pic>
        <p:nvPicPr>
          <p:cNvPr id="6" name="그림 5">
            <a:extLst>
              <a:ext uri="{FF2B5EF4-FFF2-40B4-BE49-F238E27FC236}">
                <a16:creationId xmlns:a16="http://schemas.microsoft.com/office/drawing/2014/main" id="{C5059C48-ACC9-48F1-B02F-7FA25631E37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34" r="41931"/>
          <a:stretch/>
        </p:blipFill>
        <p:spPr>
          <a:xfrm>
            <a:off x="1343316" y="1060018"/>
            <a:ext cx="9261046" cy="5639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261016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30230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47644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54533" y="85959"/>
            <a:ext cx="3437468" cy="716892"/>
            <a:chOff x="8754533" y="85959"/>
            <a:chExt cx="3437468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907781" y="85959"/>
              <a:ext cx="3284220" cy="369332"/>
              <a:chOff x="8907781" y="85959"/>
              <a:chExt cx="3284220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07781" y="85959"/>
                <a:ext cx="328422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살리는 행복한 식사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907781" y="159393"/>
                <a:ext cx="410288" cy="222464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754533" y="433519"/>
              <a:ext cx="34374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2. </a:t>
              </a:r>
              <a:r>
                <a:rPr lang="ko-KR" altLang="en-US" b="1" dirty="0">
                  <a:solidFill>
                    <a:srgbClr val="65C18B"/>
                  </a:solidFill>
                </a:rPr>
                <a:t>지구를 지키는 건강한 밥상</a:t>
              </a:r>
            </a:p>
          </p:txBody>
        </p:sp>
      </p:grpSp>
      <p:pic>
        <p:nvPicPr>
          <p:cNvPr id="14" name="그림 13">
            <a:extLst>
              <a:ext uri="{FF2B5EF4-FFF2-40B4-BE49-F238E27FC236}">
                <a16:creationId xmlns:a16="http://schemas.microsoft.com/office/drawing/2014/main" id="{92026057-F962-4D01-91C0-317682CB2E6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236" t="11234"/>
          <a:stretch/>
        </p:blipFill>
        <p:spPr>
          <a:xfrm>
            <a:off x="2009670" y="1060018"/>
            <a:ext cx="7757328" cy="5683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762689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30230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34467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이런 활동도 있어요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54533" y="85959"/>
            <a:ext cx="3437468" cy="716892"/>
            <a:chOff x="8754533" y="85959"/>
            <a:chExt cx="3437468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907781" y="85959"/>
              <a:ext cx="3284220" cy="369332"/>
              <a:chOff x="8907781" y="85959"/>
              <a:chExt cx="3284220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07781" y="85959"/>
                <a:ext cx="328422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살리는 행복한 식사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907781" y="159393"/>
                <a:ext cx="410288" cy="222464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754533" y="433519"/>
              <a:ext cx="34374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2. </a:t>
              </a:r>
              <a:r>
                <a:rPr lang="ko-KR" altLang="en-US" b="1" dirty="0">
                  <a:solidFill>
                    <a:srgbClr val="65C18B"/>
                  </a:solidFill>
                </a:rPr>
                <a:t>지구를 지키는 건강한 밥상</a:t>
              </a: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0105" y="1079068"/>
            <a:ext cx="8018585" cy="5778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48084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30230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34467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이런 활동도 있어요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54533" y="85959"/>
            <a:ext cx="3437468" cy="716892"/>
            <a:chOff x="8754533" y="85959"/>
            <a:chExt cx="3437468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907781" y="85959"/>
              <a:ext cx="3284220" cy="369332"/>
              <a:chOff x="8907781" y="85959"/>
              <a:chExt cx="3284220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07781" y="85959"/>
                <a:ext cx="328422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살리는 행복한 식사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907781" y="159393"/>
                <a:ext cx="410288" cy="222464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754533" y="433519"/>
              <a:ext cx="34374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2. </a:t>
              </a:r>
              <a:r>
                <a:rPr lang="ko-KR" altLang="en-US" b="1" dirty="0">
                  <a:solidFill>
                    <a:srgbClr val="65C18B"/>
                  </a:solidFill>
                </a:rPr>
                <a:t>지구를 지키는 건강한 밥상</a:t>
              </a:r>
            </a:p>
          </p:txBody>
        </p:sp>
      </p:grpSp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6298" y="1264047"/>
            <a:ext cx="10426840" cy="942975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3896" y="2280869"/>
            <a:ext cx="8897862" cy="4401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11866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30230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부록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40463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 음식과 환경 관련 영상</a:t>
            </a: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54533" y="85959"/>
            <a:ext cx="3437468" cy="716892"/>
            <a:chOff x="8754533" y="85959"/>
            <a:chExt cx="3437468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907781" y="85959"/>
              <a:ext cx="3284220" cy="369332"/>
              <a:chOff x="8907781" y="85959"/>
              <a:chExt cx="3284220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07781" y="85959"/>
                <a:ext cx="328422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살리는 행복한 식사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907781" y="159393"/>
                <a:ext cx="410288" cy="222464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754533" y="433519"/>
              <a:ext cx="34374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2. </a:t>
              </a:r>
              <a:r>
                <a:rPr lang="ko-KR" altLang="en-US" b="1" dirty="0">
                  <a:solidFill>
                    <a:srgbClr val="65C18B"/>
                  </a:solidFill>
                </a:rPr>
                <a:t>지구를 지키는 건강한 밥상</a:t>
              </a:r>
            </a:p>
          </p:txBody>
        </p:sp>
      </p:grpSp>
      <p:pic>
        <p:nvPicPr>
          <p:cNvPr id="14" name="그림 13">
            <a:hlinkClick r:id="rId2"/>
            <a:extLst>
              <a:ext uri="{FF2B5EF4-FFF2-40B4-BE49-F238E27FC236}">
                <a16:creationId xmlns:a16="http://schemas.microsoft.com/office/drawing/2014/main" id="{90FAECBC-7214-4548-87DC-6363F11DAA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4558" y="4036391"/>
            <a:ext cx="3719764" cy="2020303"/>
          </a:xfrm>
          <a:prstGeom prst="rect">
            <a:avLst/>
          </a:prstGeom>
        </p:spPr>
      </p:pic>
      <p:pic>
        <p:nvPicPr>
          <p:cNvPr id="15" name="그림 14">
            <a:hlinkClick r:id="rId4"/>
            <a:extLst>
              <a:ext uri="{FF2B5EF4-FFF2-40B4-BE49-F238E27FC236}">
                <a16:creationId xmlns:a16="http://schemas.microsoft.com/office/drawing/2014/main" id="{4742E1CA-14AC-46BB-8401-0984F77125D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21756" y="4095126"/>
            <a:ext cx="3746934" cy="1998783"/>
          </a:xfrm>
          <a:prstGeom prst="rect">
            <a:avLst/>
          </a:prstGeom>
        </p:spPr>
      </p:pic>
      <p:pic>
        <p:nvPicPr>
          <p:cNvPr id="17" name="그림 16">
            <a:hlinkClick r:id="rId6"/>
            <a:extLst>
              <a:ext uri="{FF2B5EF4-FFF2-40B4-BE49-F238E27FC236}">
                <a16:creationId xmlns:a16="http://schemas.microsoft.com/office/drawing/2014/main" id="{32150BFB-9D6E-4239-B28E-D5E0C9CF7AE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72013" y="1078072"/>
            <a:ext cx="3682309" cy="2259092"/>
          </a:xfrm>
          <a:prstGeom prst="rect">
            <a:avLst/>
          </a:prstGeom>
        </p:spPr>
      </p:pic>
      <p:pic>
        <p:nvPicPr>
          <p:cNvPr id="18" name="그림 17">
            <a:hlinkClick r:id="rId8"/>
            <a:extLst>
              <a:ext uri="{FF2B5EF4-FFF2-40B4-BE49-F238E27FC236}">
                <a16:creationId xmlns:a16="http://schemas.microsoft.com/office/drawing/2014/main" id="{1EE7F0C2-1448-4AC6-AFE4-A669D6AE13A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1791" t="2524" r="2934" b="3006"/>
          <a:stretch/>
        </p:blipFill>
        <p:spPr>
          <a:xfrm>
            <a:off x="1513709" y="1124647"/>
            <a:ext cx="3719765" cy="2182601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5F93E491-59AC-4C92-979A-277BEAC06CCF}"/>
              </a:ext>
            </a:extLst>
          </p:cNvPr>
          <p:cNvSpPr txBox="1"/>
          <p:nvPr/>
        </p:nvSpPr>
        <p:spPr>
          <a:xfrm>
            <a:off x="1421756" y="3390060"/>
            <a:ext cx="3803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우리가 버린 음식물은 어디로 </a:t>
            </a:r>
            <a:endParaRPr lang="en-US" altLang="ko-KR" dirty="0"/>
          </a:p>
          <a:p>
            <a:pPr algn="ctr"/>
            <a:r>
              <a:rPr lang="ko-KR" altLang="en-US" dirty="0"/>
              <a:t>가는 걸까</a:t>
            </a:r>
            <a:r>
              <a:rPr lang="en-US" altLang="ko-KR" dirty="0"/>
              <a:t>?</a:t>
            </a:r>
            <a:endParaRPr lang="ko-KR" altLang="en-US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D352590-46C4-4D5B-8A49-4D428B1C2138}"/>
              </a:ext>
            </a:extLst>
          </p:cNvPr>
          <p:cNvSpPr txBox="1"/>
          <p:nvPr/>
        </p:nvSpPr>
        <p:spPr>
          <a:xfrm>
            <a:off x="6499049" y="3410222"/>
            <a:ext cx="42711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err="1"/>
              <a:t>저탄소</a:t>
            </a:r>
            <a:r>
              <a:rPr lang="en-US" altLang="ko-KR" dirty="0"/>
              <a:t>, </a:t>
            </a:r>
            <a:r>
              <a:rPr lang="ko-KR" altLang="en-US" dirty="0" err="1"/>
              <a:t>로컬푸드</a:t>
            </a:r>
            <a:r>
              <a:rPr lang="ko-KR" altLang="en-US" dirty="0"/>
              <a:t> 음식물 쓰레기 줄이기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2A58BC5-3786-4E94-B02F-F08DE904C5EF}"/>
              </a:ext>
            </a:extLst>
          </p:cNvPr>
          <p:cNvSpPr txBox="1"/>
          <p:nvPr/>
        </p:nvSpPr>
        <p:spPr>
          <a:xfrm>
            <a:off x="1389364" y="6169669"/>
            <a:ext cx="3811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낭비 없는 식생활</a:t>
            </a:r>
            <a:r>
              <a:rPr lang="en-US" altLang="ko-KR" dirty="0"/>
              <a:t>, </a:t>
            </a:r>
            <a:r>
              <a:rPr lang="ko-KR" altLang="en-US" dirty="0"/>
              <a:t>줄일수록 좋아요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D1581F5-9B62-4694-9493-BFF5ABB877B7}"/>
              </a:ext>
            </a:extLst>
          </p:cNvPr>
          <p:cNvSpPr txBox="1"/>
          <p:nvPr/>
        </p:nvSpPr>
        <p:spPr>
          <a:xfrm>
            <a:off x="6579056" y="6169669"/>
            <a:ext cx="40307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err="1"/>
              <a:t>로컬푸드로</a:t>
            </a:r>
            <a:r>
              <a:rPr lang="ko-KR" altLang="en-US" dirty="0"/>
              <a:t> 먹으면서 실천하는 </a:t>
            </a:r>
            <a:endParaRPr lang="en-US" altLang="ko-KR" dirty="0"/>
          </a:p>
          <a:p>
            <a:pPr algn="ctr"/>
            <a:r>
              <a:rPr lang="ko-KR" altLang="en-US" dirty="0"/>
              <a:t>탄소중립 </a:t>
            </a:r>
            <a:r>
              <a:rPr lang="en-US" altLang="ko-KR" dirty="0"/>
              <a:t>2050!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4310384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30230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부록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40463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 음식과 환경 관련 영상</a:t>
            </a: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54533" y="85959"/>
            <a:ext cx="3437468" cy="716892"/>
            <a:chOff x="8754533" y="85959"/>
            <a:chExt cx="3437468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907781" y="85959"/>
              <a:ext cx="3284220" cy="369332"/>
              <a:chOff x="8907781" y="85959"/>
              <a:chExt cx="3284220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07781" y="85959"/>
                <a:ext cx="328422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살리는 행복한 식사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907781" y="159393"/>
                <a:ext cx="410288" cy="222464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754533" y="433519"/>
              <a:ext cx="34374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2. </a:t>
              </a:r>
              <a:r>
                <a:rPr lang="ko-KR" altLang="en-US" b="1" dirty="0">
                  <a:solidFill>
                    <a:srgbClr val="65C18B"/>
                  </a:solidFill>
                </a:rPr>
                <a:t>지구를 지키는 건강한 밥상</a:t>
              </a:r>
            </a:p>
          </p:txBody>
        </p:sp>
      </p:grpSp>
      <p:pic>
        <p:nvPicPr>
          <p:cNvPr id="23" name="그림 22">
            <a:hlinkClick r:id="rId2"/>
            <a:extLst>
              <a:ext uri="{FF2B5EF4-FFF2-40B4-BE49-F238E27FC236}">
                <a16:creationId xmlns:a16="http://schemas.microsoft.com/office/drawing/2014/main" id="{D01F54DC-911F-4538-A7A7-4FE8ACE665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0228" y="2112942"/>
            <a:ext cx="3719764" cy="2322342"/>
          </a:xfrm>
          <a:prstGeom prst="rect">
            <a:avLst/>
          </a:prstGeom>
        </p:spPr>
      </p:pic>
      <p:pic>
        <p:nvPicPr>
          <p:cNvPr id="24" name="그림 23">
            <a:hlinkClick r:id="rId4"/>
            <a:extLst>
              <a:ext uri="{FF2B5EF4-FFF2-40B4-BE49-F238E27FC236}">
                <a16:creationId xmlns:a16="http://schemas.microsoft.com/office/drawing/2014/main" id="{4AC08B2D-74D4-43E4-9ACC-304B9516F29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84595" y="2149312"/>
            <a:ext cx="3719765" cy="2328421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42A58BC5-3786-4E94-B02F-F08DE904C5EF}"/>
              </a:ext>
            </a:extLst>
          </p:cNvPr>
          <p:cNvSpPr txBox="1"/>
          <p:nvPr/>
        </p:nvSpPr>
        <p:spPr>
          <a:xfrm>
            <a:off x="1657426" y="4571652"/>
            <a:ext cx="3725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음식물 쓰레기를 줄여요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D1581F5-9B62-4694-9493-BFF5ABB877B7}"/>
              </a:ext>
            </a:extLst>
          </p:cNvPr>
          <p:cNvSpPr txBox="1"/>
          <p:nvPr/>
        </p:nvSpPr>
        <p:spPr>
          <a:xfrm>
            <a:off x="6814726" y="4548259"/>
            <a:ext cx="4030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한국의</a:t>
            </a:r>
            <a:r>
              <a:rPr lang="en-US" altLang="ko-KR" dirty="0"/>
              <a:t> </a:t>
            </a:r>
            <a:r>
              <a:rPr lang="ko-KR" altLang="en-US" dirty="0"/>
              <a:t>음식물 쓰레기 문제</a:t>
            </a:r>
          </a:p>
        </p:txBody>
      </p:sp>
    </p:spTree>
    <p:extLst>
      <p:ext uri="{BB962C8B-B14F-4D97-AF65-F5344CB8AC3E}">
        <p14:creationId xmlns:p14="http://schemas.microsoft.com/office/powerpoint/2010/main" val="8500016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964</TotalTime>
  <Words>966</Words>
  <Application>Microsoft Office PowerPoint</Application>
  <PresentationFormat>와이드스크린</PresentationFormat>
  <Paragraphs>280</Paragraphs>
  <Slides>44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44</vt:i4>
      </vt:variant>
    </vt:vector>
  </HeadingPairs>
  <TitlesOfParts>
    <vt:vector size="51" baseType="lpstr">
      <vt:lpstr>HY견고딕</vt:lpstr>
      <vt:lpstr>HY헤드라인M</vt:lpstr>
      <vt:lpstr>맑은 고딕</vt:lpstr>
      <vt:lpstr>함초롬돋움</vt:lpstr>
      <vt:lpstr>함초롬바탕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231</cp:revision>
  <dcterms:created xsi:type="dcterms:W3CDTF">2022-08-08T07:58:32Z</dcterms:created>
  <dcterms:modified xsi:type="dcterms:W3CDTF">2022-09-19T05:02:31Z</dcterms:modified>
</cp:coreProperties>
</file>