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397" r:id="rId2"/>
    <p:sldId id="302" r:id="rId3"/>
    <p:sldId id="304" r:id="rId4"/>
    <p:sldId id="261" r:id="rId5"/>
    <p:sldId id="345" r:id="rId6"/>
    <p:sldId id="346" r:id="rId7"/>
    <p:sldId id="395" r:id="rId8"/>
    <p:sldId id="299" r:id="rId9"/>
    <p:sldId id="348" r:id="rId10"/>
    <p:sldId id="30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265" r:id="rId21"/>
    <p:sldId id="360" r:id="rId22"/>
    <p:sldId id="297" r:id="rId23"/>
    <p:sldId id="361" r:id="rId24"/>
    <p:sldId id="305" r:id="rId25"/>
    <p:sldId id="308" r:id="rId26"/>
    <p:sldId id="362" r:id="rId27"/>
    <p:sldId id="363" r:id="rId28"/>
    <p:sldId id="364" r:id="rId29"/>
    <p:sldId id="365" r:id="rId30"/>
    <p:sldId id="367" r:id="rId31"/>
    <p:sldId id="368" r:id="rId32"/>
    <p:sldId id="369" r:id="rId33"/>
    <p:sldId id="370" r:id="rId34"/>
    <p:sldId id="371" r:id="rId35"/>
    <p:sldId id="372" r:id="rId36"/>
    <p:sldId id="373" r:id="rId37"/>
    <p:sldId id="374" r:id="rId38"/>
    <p:sldId id="375" r:id="rId39"/>
    <p:sldId id="376" r:id="rId40"/>
    <p:sldId id="377" r:id="rId41"/>
    <p:sldId id="378" r:id="rId42"/>
    <p:sldId id="379" r:id="rId43"/>
    <p:sldId id="380" r:id="rId44"/>
    <p:sldId id="382" r:id="rId45"/>
    <p:sldId id="383" r:id="rId46"/>
    <p:sldId id="384" r:id="rId47"/>
    <p:sldId id="385" r:id="rId48"/>
    <p:sldId id="386" r:id="rId49"/>
    <p:sldId id="387" r:id="rId50"/>
    <p:sldId id="388" r:id="rId51"/>
    <p:sldId id="341" r:id="rId52"/>
    <p:sldId id="389" r:id="rId53"/>
    <p:sldId id="390" r:id="rId54"/>
    <p:sldId id="342" r:id="rId55"/>
    <p:sldId id="391" r:id="rId56"/>
    <p:sldId id="392" r:id="rId57"/>
    <p:sldId id="393" r:id="rId58"/>
    <p:sldId id="394" r:id="rId59"/>
    <p:sldId id="396" r:id="rId6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7605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8" orient="horz" pos="1253" userDrawn="1">
          <p15:clr>
            <a:srgbClr val="A4A3A4"/>
          </p15:clr>
        </p15:guide>
        <p15:guide id="9" pos="57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9E5"/>
    <a:srgbClr val="C6EAFA"/>
    <a:srgbClr val="FEEFD2"/>
    <a:srgbClr val="A0C33E"/>
    <a:srgbClr val="FDB933"/>
    <a:srgbClr val="FF9900"/>
    <a:srgbClr val="FDB931"/>
    <a:srgbClr val="0000FF"/>
    <a:srgbClr val="FBBB37"/>
    <a:srgbClr val="DFEE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228" autoAdjust="0"/>
    <p:restoredTop sz="94271" autoAdjust="0"/>
  </p:normalViewPr>
  <p:slideViewPr>
    <p:cSldViewPr snapToGrid="0">
      <p:cViewPr varScale="1">
        <p:scale>
          <a:sx n="71" d="100"/>
          <a:sy n="71" d="100"/>
        </p:scale>
        <p:origin x="52" y="76"/>
      </p:cViewPr>
      <p:guideLst>
        <p:guide orient="horz" pos="777"/>
        <p:guide pos="7605"/>
        <p:guide pos="166"/>
        <p:guide orient="horz" pos="1049"/>
        <p:guide orient="horz" pos="1253"/>
        <p:guide pos="57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44902-71FE-4AC2-8D3E-D398DE092722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BB00B-BC1E-40B9-A602-84DE4F0288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18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(</a:t>
            </a:r>
            <a:r>
              <a:rPr lang="ko-KR" altLang="en-US" dirty="0"/>
              <a:t>왼쪽</a:t>
            </a:r>
            <a:r>
              <a:rPr lang="en-US" altLang="ko-KR" dirty="0"/>
              <a:t>) 2015. ‘</a:t>
            </a:r>
            <a:r>
              <a:rPr lang="ko-KR" altLang="en-US" dirty="0"/>
              <a:t>내가  </a:t>
            </a:r>
            <a:r>
              <a:rPr lang="en-US" altLang="ko-KR" dirty="0"/>
              <a:t>GREEN </a:t>
            </a:r>
            <a:r>
              <a:rPr lang="ko-KR" altLang="en-US" dirty="0"/>
              <a:t>세상’</a:t>
            </a:r>
            <a:r>
              <a:rPr lang="en-US" altLang="ko-KR" dirty="0"/>
              <a:t> </a:t>
            </a:r>
            <a:r>
              <a:rPr lang="ko-KR" altLang="en-US" dirty="0"/>
              <a:t>친환경 포스터 공모전 수상작</a:t>
            </a:r>
            <a:r>
              <a:rPr lang="en-US" altLang="ko-KR" dirty="0"/>
              <a:t>(</a:t>
            </a:r>
            <a:r>
              <a:rPr lang="ko-KR" altLang="en-US" dirty="0" err="1"/>
              <a:t>도남초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학년 </a:t>
            </a:r>
            <a:r>
              <a:rPr lang="ko-KR" altLang="en-US" dirty="0" err="1"/>
              <a:t>고우혁</a:t>
            </a:r>
            <a:r>
              <a:rPr lang="en-US" altLang="ko-KR" dirty="0"/>
              <a:t>, </a:t>
            </a:r>
            <a:r>
              <a:rPr lang="ko-KR" altLang="en-US" dirty="0"/>
              <a:t>환경부장관상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- </a:t>
            </a:r>
            <a:r>
              <a:rPr lang="ko-KR" altLang="en-US" dirty="0"/>
              <a:t>출처</a:t>
            </a:r>
            <a:r>
              <a:rPr lang="en-US" altLang="ko-KR" dirty="0"/>
              <a:t>: http://www.jejuinnews.co.kr/news/articleView.html?idxno=94637</a:t>
            </a:r>
          </a:p>
          <a:p>
            <a:r>
              <a:rPr lang="en-US" altLang="ko-KR" dirty="0"/>
              <a:t>(</a:t>
            </a:r>
            <a:r>
              <a:rPr lang="ko-KR" altLang="en-US" dirty="0"/>
              <a:t>오른쪽</a:t>
            </a:r>
            <a:r>
              <a:rPr lang="en-US" altLang="ko-KR" dirty="0"/>
              <a:t>)</a:t>
            </a:r>
            <a:r>
              <a:rPr lang="ko-KR" altLang="en-US" dirty="0"/>
              <a:t>제주시 </a:t>
            </a:r>
            <a:r>
              <a:rPr lang="en-US" altLang="ko-KR" dirty="0"/>
              <a:t>‘</a:t>
            </a:r>
            <a:r>
              <a:rPr lang="ko-KR" altLang="en-US" dirty="0"/>
              <a:t>지구사랑 공모전＇</a:t>
            </a:r>
            <a:r>
              <a:rPr lang="en-US" altLang="ko-KR" dirty="0"/>
              <a:t> </a:t>
            </a:r>
            <a:r>
              <a:rPr lang="ko-KR" altLang="en-US" dirty="0"/>
              <a:t>수상작</a:t>
            </a:r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dirty="0"/>
              <a:t>출처</a:t>
            </a:r>
            <a:r>
              <a:rPr lang="en-US" altLang="ko-KR" dirty="0"/>
              <a:t>: http://www.newsje.com/news/articleView.html?idxno=239544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9BB00B-BC1E-40B9-A602-84DE4F028824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0485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https://www.stirworld.com/see-features-everloop-toothbrush-by-nos-comes-with-replaceable-bristles-lifespan-of-two-years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9BB00B-BC1E-40B9-A602-84DE4F028824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522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9BB00B-BC1E-40B9-A602-84DE4F028824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7187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9BB00B-BC1E-40B9-A602-84DE4F028824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605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saEUMknndbw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aopyc8cAFzQ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youtu.be/V6d_6HB3Ob0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5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5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5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5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RhBNFxYixI" TargetMode="External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sXjNygrRyYY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hyperlink" Target="https://www.youtube.com/watch?v=V6d_6HB3Ob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ABIOQTC7xfk" TargetMode="External"/><Relationship Id="rId5" Type="http://schemas.openxmlformats.org/officeDocument/2006/relationships/image" Target="../media/image83.png"/><Relationship Id="rId4" Type="http://schemas.openxmlformats.org/officeDocument/2006/relationships/hyperlink" Target="https://www.youtube.com/watch?v=FnuXz8Eqb0c" TargetMode="External"/><Relationship Id="rId9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5CF860B-9083-055F-2785-B174B30BD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4"/>
          <a:stretch/>
        </p:blipFill>
        <p:spPr>
          <a:xfrm>
            <a:off x="5609979" y="430306"/>
            <a:ext cx="6646853" cy="6122894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C997D1A-BF97-A99A-FFEC-B6B1B52F6BCF}"/>
              </a:ext>
            </a:extLst>
          </p:cNvPr>
          <p:cNvSpPr/>
          <p:nvPr/>
        </p:nvSpPr>
        <p:spPr>
          <a:xfrm>
            <a:off x="594359" y="1934613"/>
            <a:ext cx="1389761" cy="1348083"/>
          </a:xfrm>
          <a:prstGeom prst="roundRect">
            <a:avLst/>
          </a:prstGeom>
          <a:solidFill>
            <a:srgbClr val="FBBB3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619101-0058-BF31-6D95-6BC9A1DC38BE}"/>
              </a:ext>
            </a:extLst>
          </p:cNvPr>
          <p:cNvSpPr txBox="1"/>
          <p:nvPr/>
        </p:nvSpPr>
        <p:spPr>
          <a:xfrm>
            <a:off x="2220731" y="1767291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지구를 지키는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녹색소비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FF205D64-DE0E-0425-3556-72308B1FCC57}"/>
              </a:ext>
            </a:extLst>
          </p:cNvPr>
          <p:cNvSpPr/>
          <p:nvPr/>
        </p:nvSpPr>
        <p:spPr>
          <a:xfrm>
            <a:off x="2387603" y="4116737"/>
            <a:ext cx="3055505" cy="53901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47289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BB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83920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지키는 녹색소비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3993642"/>
            <a:ext cx="7300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녹색소비</a:t>
            </a:r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왜 필요할까요</a:t>
            </a:r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4919151"/>
            <a:ext cx="85555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녹색소비</a:t>
            </a:r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 함께 실천해요</a:t>
            </a:r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4400" b="1" dirty="0">
              <a:solidFill>
                <a:schemeClr val="accent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9A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BB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84208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지키는 녹색소비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722AC2D-C143-4DDD-BEEB-6B5A75E9F1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4"/>
          <a:stretch/>
        </p:blipFill>
        <p:spPr>
          <a:xfrm>
            <a:off x="3074642" y="3934017"/>
            <a:ext cx="8325540" cy="18136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1920278-0647-4CA2-BC7B-591F0C215DE4}"/>
              </a:ext>
            </a:extLst>
          </p:cNvPr>
          <p:cNvGrpSpPr/>
          <p:nvPr/>
        </p:nvGrpSpPr>
        <p:grpSpPr>
          <a:xfrm>
            <a:off x="1838643" y="3184198"/>
            <a:ext cx="1723549" cy="2089467"/>
            <a:chOff x="554850" y="2505832"/>
            <a:chExt cx="1723549" cy="20894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554850" y="3887413"/>
              <a:ext cx="17235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지구생태용량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초과의 날</a:t>
              </a:r>
            </a:p>
          </p:txBody>
        </p:sp>
        <p:pic>
          <p:nvPicPr>
            <p:cNvPr id="14" name="그림 13">
              <a:hlinkClick r:id="rId2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DD588CA-634E-470D-B341-ED387279C1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754" y="1264047"/>
            <a:ext cx="10854546" cy="82211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A891E0C-8DFE-46DB-B818-68D97BF961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1892" y="2413149"/>
            <a:ext cx="6431860" cy="3786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68BDD18-4279-483A-A723-C1030B3B2A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390" y="2384567"/>
            <a:ext cx="10453217" cy="3879998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BE6E0DA-3001-4ADD-B34B-7A56D76563D3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EC076D9D-A492-4A57-A99B-49ED2B3BC0CE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2559CD8-F50D-45B6-ACA8-59AF8653FE5F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DA6A1FA3-4921-4B1D-8500-7B77AB11FF5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4362A2C-5D79-4BBF-9E97-F9D0DD425638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C0C266A-8A87-D22C-05DC-1BC43BF6EA13}"/>
              </a:ext>
            </a:extLst>
          </p:cNvPr>
          <p:cNvSpPr/>
          <p:nvPr/>
        </p:nvSpPr>
        <p:spPr>
          <a:xfrm>
            <a:off x="655167" y="1448849"/>
            <a:ext cx="10709275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 지구 생태용량 초과의 날이란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CBA4791-061B-4C9D-6BA6-8449993CE811}"/>
              </a:ext>
            </a:extLst>
          </p:cNvPr>
          <p:cNvSpPr/>
          <p:nvPr/>
        </p:nvSpPr>
        <p:spPr>
          <a:xfrm>
            <a:off x="857375" y="1626120"/>
            <a:ext cx="210674" cy="2026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0501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79F5B30-975D-4EF8-B2DC-96CE9A896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316" y="2376491"/>
            <a:ext cx="6162121" cy="4368214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00CC7B3-37B1-4F0E-A238-D2C76DF845A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1FBC0C80-012F-468B-A33E-945B25B01D0B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BA581E1-E28A-44CB-86F9-270C73FEB2D0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AF775C78-5A11-4073-B117-62CB6F3F8475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E29C76A-867E-4640-AA6D-6227861D903B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sp>
        <p:nvSpPr>
          <p:cNvPr id="12" name="말풍선: 사각형 11">
            <a:extLst>
              <a:ext uri="{FF2B5EF4-FFF2-40B4-BE49-F238E27FC236}">
                <a16:creationId xmlns:a16="http://schemas.microsoft.com/office/drawing/2014/main" id="{1B1E41B9-2F1A-4A44-8116-5DC88D3E415B}"/>
              </a:ext>
            </a:extLst>
          </p:cNvPr>
          <p:cNvSpPr/>
          <p:nvPr/>
        </p:nvSpPr>
        <p:spPr>
          <a:xfrm>
            <a:off x="8005595" y="2978694"/>
            <a:ext cx="3851625" cy="3097027"/>
          </a:xfrm>
          <a:prstGeom prst="wedgeRectCallout">
            <a:avLst>
              <a:gd name="adj1" fmla="val -69358"/>
              <a:gd name="adj2" fmla="val -55895"/>
            </a:avLst>
          </a:prstGeom>
          <a:solidFill>
            <a:schemeClr val="bg1"/>
          </a:solidFill>
          <a:ln w="53975">
            <a:solidFill>
              <a:srgbClr val="FDB933">
                <a:alpha val="9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srgbClr val="2389E5"/>
                </a:solidFill>
              </a:rPr>
              <a:t>전 세계 인류가</a:t>
            </a:r>
            <a:endParaRPr lang="en-US" altLang="ko-KR" sz="3200" b="1" dirty="0">
              <a:solidFill>
                <a:srgbClr val="2389E5"/>
              </a:solidFill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</a:rPr>
              <a:t>지금과 같은 생활을</a:t>
            </a:r>
            <a:endParaRPr lang="en-US" altLang="ko-KR" sz="3200" b="1" dirty="0">
              <a:solidFill>
                <a:srgbClr val="2389E5"/>
              </a:solidFill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</a:rPr>
              <a:t>유지하려면</a:t>
            </a:r>
            <a:endParaRPr lang="en-US" altLang="ko-KR" sz="3200" b="1" dirty="0">
              <a:solidFill>
                <a:srgbClr val="2389E5"/>
              </a:solidFill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</a:rPr>
              <a:t>지구 </a:t>
            </a:r>
            <a:r>
              <a:rPr lang="en-US" altLang="ko-KR" sz="3200" b="1" dirty="0">
                <a:solidFill>
                  <a:srgbClr val="2389E5"/>
                </a:solidFill>
              </a:rPr>
              <a:t>1.75</a:t>
            </a:r>
            <a:r>
              <a:rPr lang="ko-KR" altLang="en-US" sz="3200" b="1" dirty="0">
                <a:solidFill>
                  <a:srgbClr val="2389E5"/>
                </a:solidFill>
              </a:rPr>
              <a:t>개가</a:t>
            </a:r>
            <a:endParaRPr lang="en-US" altLang="ko-KR" sz="3200" b="1" dirty="0">
              <a:solidFill>
                <a:srgbClr val="2389E5"/>
              </a:solidFill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</a:rPr>
              <a:t>필요합니다</a:t>
            </a:r>
            <a:r>
              <a:rPr lang="en-US" altLang="ko-KR" sz="3200" b="1" dirty="0">
                <a:solidFill>
                  <a:srgbClr val="2389E5"/>
                </a:solidFill>
              </a:rPr>
              <a:t>.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36A416A-9DF6-98F9-C256-6F5A2837CB80}"/>
              </a:ext>
            </a:extLst>
          </p:cNvPr>
          <p:cNvSpPr/>
          <p:nvPr/>
        </p:nvSpPr>
        <p:spPr>
          <a:xfrm>
            <a:off x="655167" y="1448849"/>
            <a:ext cx="10709275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 지구 생태용량 초과의 날이란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FA2B09F-964B-4ABD-E482-44BAA58D7E97}"/>
              </a:ext>
            </a:extLst>
          </p:cNvPr>
          <p:cNvSpPr/>
          <p:nvPr/>
        </p:nvSpPr>
        <p:spPr>
          <a:xfrm>
            <a:off x="857375" y="1626120"/>
            <a:ext cx="210674" cy="2026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97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00CC7B3-37B1-4F0E-A238-D2C76DF845A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1FBC0C80-012F-468B-A33E-945B25B01D0B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BA581E1-E28A-44CB-86F9-270C73FEB2D0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AF775C78-5A11-4073-B117-62CB6F3F8475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E29C76A-867E-4640-AA6D-6227861D903B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1026" name="Picture 2" descr="https://cdn.greenpostkorea.co.kr/news/photo/202208/201409_202188_106.jpg">
            <a:extLst>
              <a:ext uri="{FF2B5EF4-FFF2-40B4-BE49-F238E27FC236}">
                <a16:creationId xmlns:a16="http://schemas.microsoft.com/office/drawing/2014/main" id="{1339353A-B256-4149-AA63-65832526DD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3" b="8853"/>
          <a:stretch/>
        </p:blipFill>
        <p:spPr bwMode="auto">
          <a:xfrm>
            <a:off x="202599" y="2742728"/>
            <a:ext cx="5073939" cy="328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AA5AE842-D75F-4EDC-BDFB-0B0A6219CCCD}"/>
              </a:ext>
            </a:extLst>
          </p:cNvPr>
          <p:cNvSpPr/>
          <p:nvPr/>
        </p:nvSpPr>
        <p:spPr>
          <a:xfrm>
            <a:off x="603112" y="1543393"/>
            <a:ext cx="10722636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</a:rPr>
              <a:t>잠깐</a:t>
            </a:r>
            <a:r>
              <a:rPr lang="en-US" altLang="ko-KR" sz="2400" b="1" dirty="0">
                <a:solidFill>
                  <a:schemeClr val="bg1"/>
                </a:solidFill>
              </a:rPr>
              <a:t>! 2022</a:t>
            </a:r>
            <a:r>
              <a:rPr lang="ko-KR" altLang="en-US" sz="2400" b="1" dirty="0">
                <a:solidFill>
                  <a:schemeClr val="bg1"/>
                </a:solidFill>
              </a:rPr>
              <a:t>년 우리나라의 </a:t>
            </a:r>
            <a:r>
              <a:rPr lang="en-US" altLang="ko-KR" sz="2400" b="1" dirty="0">
                <a:solidFill>
                  <a:schemeClr val="bg1"/>
                </a:solidFill>
              </a:rPr>
              <a:t>‘</a:t>
            </a:r>
            <a:r>
              <a:rPr lang="ko-KR" altLang="en-US" sz="2400" b="1" dirty="0">
                <a:solidFill>
                  <a:schemeClr val="bg1"/>
                </a:solidFill>
              </a:rPr>
              <a:t>지구 생태용량 초과의 날</a:t>
            </a:r>
            <a:r>
              <a:rPr lang="en-US" altLang="ko-KR" sz="2400" b="1" dirty="0">
                <a:solidFill>
                  <a:schemeClr val="bg1"/>
                </a:solidFill>
              </a:rPr>
              <a:t>’</a:t>
            </a:r>
            <a:r>
              <a:rPr lang="ko-KR" altLang="en-US" sz="2400" b="1" dirty="0">
                <a:solidFill>
                  <a:schemeClr val="bg1"/>
                </a:solidFill>
              </a:rPr>
              <a:t>은 </a:t>
            </a:r>
            <a:r>
              <a:rPr lang="ko-KR" altLang="en-US" sz="2400" b="1" dirty="0" err="1">
                <a:solidFill>
                  <a:schemeClr val="bg1"/>
                </a:solidFill>
              </a:rPr>
              <a:t>언제일까요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3DE59D7-7ACC-48D0-A16D-5C3E56547E1A}"/>
              </a:ext>
            </a:extLst>
          </p:cNvPr>
          <p:cNvSpPr txBox="1"/>
          <p:nvPr/>
        </p:nvSpPr>
        <p:spPr>
          <a:xfrm>
            <a:off x="5607950" y="2626968"/>
            <a:ext cx="64509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우리나라의 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 생태용량 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초과의 날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’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은 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월 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일로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세계에서 </a:t>
            </a:r>
            <a:r>
              <a:rPr lang="en-US" altLang="ko-KR" sz="3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8</a:t>
            </a:r>
            <a:r>
              <a:rPr lang="ko-KR" altLang="en-US" sz="3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번째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로 빠릅니다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EAA3D5-971D-41F9-B0D3-CB6B4E5C666B}"/>
              </a:ext>
            </a:extLst>
          </p:cNvPr>
          <p:cNvSpPr txBox="1"/>
          <p:nvPr/>
        </p:nvSpPr>
        <p:spPr>
          <a:xfrm>
            <a:off x="5276538" y="4571972"/>
            <a:ext cx="69584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전 세계 인류가 한국인처럼 생활하면 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년 동안 사용할 자원을 </a:t>
            </a:r>
            <a:r>
              <a:rPr lang="en-US" altLang="ko-KR" sz="3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94</a:t>
            </a:r>
            <a:r>
              <a:rPr lang="ko-KR" altLang="en-US" sz="3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일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만에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다 써버리게 된다는 뜻입니다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ACF2082-8A3D-4F0B-BE96-07265961DED9}"/>
              </a:ext>
            </a:extLst>
          </p:cNvPr>
          <p:cNvSpPr/>
          <p:nvPr/>
        </p:nvSpPr>
        <p:spPr>
          <a:xfrm>
            <a:off x="4629944" y="4378325"/>
            <a:ext cx="702469" cy="88106"/>
          </a:xfrm>
          <a:prstGeom prst="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9669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2293BC56-52B6-E4A6-4FFF-99CA84B75EA2}"/>
              </a:ext>
            </a:extLst>
          </p:cNvPr>
          <p:cNvSpPr/>
          <p:nvPr/>
        </p:nvSpPr>
        <p:spPr>
          <a:xfrm>
            <a:off x="1735276" y="5138419"/>
            <a:ext cx="9859617" cy="123717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560998" y="2400112"/>
            <a:ext cx="10033896" cy="124381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F4F4E28-6A75-49C7-AA61-7458D09ED25C}"/>
              </a:ext>
            </a:extLst>
          </p:cNvPr>
          <p:cNvSpPr/>
          <p:nvPr/>
        </p:nvSpPr>
        <p:spPr>
          <a:xfrm>
            <a:off x="868181" y="1333495"/>
            <a:ext cx="360000" cy="360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A7021A-AB59-4FC2-AAC8-F23A8B45725C}"/>
              </a:ext>
            </a:extLst>
          </p:cNvPr>
          <p:cNvSpPr txBox="1"/>
          <p:nvPr/>
        </p:nvSpPr>
        <p:spPr>
          <a:xfrm>
            <a:off x="1418680" y="1221107"/>
            <a:ext cx="94090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생태용량 초과의 날이 지금처럼 계속 앞당겨진다면 어떻게 될까요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3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1633554" y="2483291"/>
            <a:ext cx="98350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미래세대가 사용해야 하는 자원을 다 써버리게 될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7F5861E-41F1-42CB-9122-BA242881FB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05B4182B-4BA6-47B2-AB75-55EEE8E4AF7E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309DA86-282A-41B7-AC48-99E7A9E6CAAF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3A23BD62-18BD-48C8-8ED7-E113B20C014A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17B35954-C488-4158-BAB1-CF4EB6076E72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6340BF9-8406-42E7-B80D-D55C1D1C82C7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FB7B4344-CAD1-43A5-B4C1-F81DA0DFCBD2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8E286BC-F48F-4924-85EA-AA73EC93C94B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8CE22221-13BE-1BC4-E4BF-73BA7A5A67C1}"/>
              </a:ext>
            </a:extLst>
          </p:cNvPr>
          <p:cNvSpPr/>
          <p:nvPr/>
        </p:nvSpPr>
        <p:spPr>
          <a:xfrm>
            <a:off x="1010499" y="4034057"/>
            <a:ext cx="360000" cy="360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C23520-209D-1A57-B334-0B782521BF69}"/>
              </a:ext>
            </a:extLst>
          </p:cNvPr>
          <p:cNvSpPr txBox="1"/>
          <p:nvPr/>
        </p:nvSpPr>
        <p:spPr>
          <a:xfrm>
            <a:off x="1560998" y="3921669"/>
            <a:ext cx="10033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생태용량 초과의 날을 늦추기 위해서 우리는 어떻게 행동해야 할까요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3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E43B06-A7A1-AB6E-1126-6436A31A4C3C}"/>
              </a:ext>
            </a:extLst>
          </p:cNvPr>
          <p:cNvSpPr txBox="1"/>
          <p:nvPr/>
        </p:nvSpPr>
        <p:spPr>
          <a:xfrm>
            <a:off x="1799675" y="5254304"/>
            <a:ext cx="91994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생태자원을 아껴 써야 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쓰레기가 많이 생기지 않게 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5269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67F5861E-41F1-42CB-9122-BA242881FB6A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05B4182B-4BA6-47B2-AB75-55EEE8E4AF7E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309DA86-282A-41B7-AC48-99E7A9E6CAAF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F45D57B-439E-4FAA-987E-748DCF12B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104" y="1189957"/>
            <a:ext cx="10633050" cy="1424392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58470C40-FBF6-477E-A545-2EE82405E45A}"/>
              </a:ext>
            </a:extLst>
          </p:cNvPr>
          <p:cNvGrpSpPr/>
          <p:nvPr/>
        </p:nvGrpSpPr>
        <p:grpSpPr>
          <a:xfrm>
            <a:off x="1471582" y="3340865"/>
            <a:ext cx="2929007" cy="2089467"/>
            <a:chOff x="-47876" y="2505832"/>
            <a:chExt cx="2929007" cy="2089467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5BAADA6-3318-48D4-B14D-DD62D388F046}"/>
                </a:ext>
              </a:extLst>
            </p:cNvPr>
            <p:cNvSpPr txBox="1"/>
            <p:nvPr/>
          </p:nvSpPr>
          <p:spPr>
            <a:xfrm>
              <a:off x="-47876" y="3887413"/>
              <a:ext cx="292900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옷이 생산되고 버려지는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동안 생기는 일</a:t>
              </a:r>
            </a:p>
          </p:txBody>
        </p:sp>
        <p:pic>
          <p:nvPicPr>
            <p:cNvPr id="14" name="그림 13">
              <a:hlinkClick r:id="rId3"/>
              <a:extLst>
                <a:ext uri="{FF2B5EF4-FFF2-40B4-BE49-F238E27FC236}">
                  <a16:creationId xmlns:a16="http://schemas.microsoft.com/office/drawing/2014/main" id="{6D2162EC-4759-42A7-AC8B-42EDCDFF4B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19A53194-9210-4D93-A4A0-B81DC2CA3164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BD7646C8-FFB1-4541-817C-1381CFE4FAA0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E839BAD-8CE9-4484-B94A-B9A5EDEF2B67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9F10208A-1C8D-4E96-AA4F-226EE55D88C1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28DBD11-EC7D-44D0-93E3-ACDD8CA53691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27775D2F-3E84-4CD5-9272-965565A025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1160" y="2892089"/>
            <a:ext cx="6113552" cy="3465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27192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5248776B-F404-8E50-3C39-98EA9F927AD2}"/>
              </a:ext>
            </a:extLst>
          </p:cNvPr>
          <p:cNvGrpSpPr/>
          <p:nvPr/>
        </p:nvGrpSpPr>
        <p:grpSpPr>
          <a:xfrm>
            <a:off x="1086088" y="2446138"/>
            <a:ext cx="10267921" cy="4411862"/>
            <a:chOff x="1086088" y="2446138"/>
            <a:chExt cx="10267921" cy="4411862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DDA6784B-9FDD-4C23-A9DF-302522669D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63112"/>
            <a:stretch/>
          </p:blipFill>
          <p:spPr>
            <a:xfrm>
              <a:off x="1108121" y="2446138"/>
              <a:ext cx="10185907" cy="1395710"/>
            </a:xfrm>
            <a:prstGeom prst="rect">
              <a:avLst/>
            </a:prstGeom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3F5055BA-C3B9-6416-E474-3030142CF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-320" t="32126" r="320" b="30986"/>
            <a:stretch/>
          </p:blipFill>
          <p:spPr>
            <a:xfrm>
              <a:off x="1086088" y="3689287"/>
              <a:ext cx="10185906" cy="1733806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68D06C8-4ADF-F242-868D-9C33EB4C4B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460" t="64700" r="-460" b="-1588"/>
            <a:stretch/>
          </p:blipFill>
          <p:spPr>
            <a:xfrm>
              <a:off x="1168103" y="5124194"/>
              <a:ext cx="10185906" cy="1733806"/>
            </a:xfrm>
            <a:prstGeom prst="rect">
              <a:avLst/>
            </a:prstGeom>
          </p:spPr>
        </p:pic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B3024C4-44C4-4A66-A0CD-F5EF9AC2787E}"/>
              </a:ext>
            </a:extLst>
          </p:cNvPr>
          <p:cNvSpPr/>
          <p:nvPr/>
        </p:nvSpPr>
        <p:spPr>
          <a:xfrm>
            <a:off x="792816" y="1369688"/>
            <a:ext cx="360000" cy="360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1290E8-F27E-479A-A001-74DB2ADE17C7}"/>
              </a:ext>
            </a:extLst>
          </p:cNvPr>
          <p:cNvSpPr txBox="1"/>
          <p:nvPr/>
        </p:nvSpPr>
        <p:spPr>
          <a:xfrm>
            <a:off x="1343316" y="1257300"/>
            <a:ext cx="974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옷이 생산되고 버려질 때까지 지구에 어떤 영향을 끼치는지 써봅시다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AA01F2E-9695-4504-AF3E-C7DD925C13C0}"/>
              </a:ext>
            </a:extLst>
          </p:cNvPr>
          <p:cNvSpPr txBox="1"/>
          <p:nvPr/>
        </p:nvSpPr>
        <p:spPr>
          <a:xfrm>
            <a:off x="3525131" y="2607353"/>
            <a:ext cx="74591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티셔츠를 만들 때 많은 양의 물이 사용된다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C2900C59-BF8F-438D-9FA5-773EF5D1FDD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38BEF144-CFAA-479A-8779-D92ACDE1CF83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20AAC72-3873-4E70-ACA5-2757E93B02B4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6" name="사각형: 둥근 모서리 35">
                <a:extLst>
                  <a:ext uri="{FF2B5EF4-FFF2-40B4-BE49-F238E27FC236}">
                    <a16:creationId xmlns:a16="http://schemas.microsoft.com/office/drawing/2014/main" id="{1565BDAB-6C15-4F1E-95BB-69F184AF16CF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DDCED1E-D527-4B91-AEF8-C9C56D412EE8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0B1D32F-EC87-CF44-6958-F299D4231C4F}"/>
              </a:ext>
            </a:extLst>
          </p:cNvPr>
          <p:cNvSpPr txBox="1"/>
          <p:nvPr/>
        </p:nvSpPr>
        <p:spPr>
          <a:xfrm>
            <a:off x="3518378" y="3928368"/>
            <a:ext cx="73484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세탁할 때 미세플라스틱 조각들이 떨어져 나온다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71927C-A634-B1C2-0446-FEB1AC735D00}"/>
              </a:ext>
            </a:extLst>
          </p:cNvPr>
          <p:cNvSpPr txBox="1"/>
          <p:nvPr/>
        </p:nvSpPr>
        <p:spPr>
          <a:xfrm>
            <a:off x="3576460" y="5435000"/>
            <a:ext cx="72904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버려진 옷들이 강을 오염시키거나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쓰레기산을 만든다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6803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uild="p"/>
      <p:bldP spid="4" grpId="0" build="p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DB3024C4-44C4-4A66-A0CD-F5EF9AC2787E}"/>
              </a:ext>
            </a:extLst>
          </p:cNvPr>
          <p:cNvSpPr/>
          <p:nvPr/>
        </p:nvSpPr>
        <p:spPr>
          <a:xfrm>
            <a:off x="792816" y="1655205"/>
            <a:ext cx="398053" cy="360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1290E8-F27E-479A-A001-74DB2ADE17C7}"/>
              </a:ext>
            </a:extLst>
          </p:cNvPr>
          <p:cNvSpPr txBox="1"/>
          <p:nvPr/>
        </p:nvSpPr>
        <p:spPr>
          <a:xfrm>
            <a:off x="1343317" y="1542817"/>
            <a:ext cx="964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이러한 문제를 해결하기 위해 우리가 할 수 있는 노력은 무엇일까요</a:t>
            </a:r>
            <a:r>
              <a:rPr lang="en-US" altLang="ko-KR" sz="3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  </a:t>
            </a:r>
            <a:endParaRPr lang="ko-KR" altLang="en-US" sz="3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B99A8334-12C6-4F0B-AF63-D26A7785DD87}"/>
              </a:ext>
            </a:extLst>
          </p:cNvPr>
          <p:cNvSpPr/>
          <p:nvPr/>
        </p:nvSpPr>
        <p:spPr>
          <a:xfrm>
            <a:off x="1343317" y="3077746"/>
            <a:ext cx="9644256" cy="286034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F72E38D-9BE4-4FE9-9F39-D3586029B7C8}"/>
              </a:ext>
            </a:extLst>
          </p:cNvPr>
          <p:cNvSpPr txBox="1"/>
          <p:nvPr/>
        </p:nvSpPr>
        <p:spPr>
          <a:xfrm>
            <a:off x="1781454" y="3778250"/>
            <a:ext cx="9424421" cy="1453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꼭 필요한 옷만 산다</a:t>
            </a: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친환경적으로 만든 옷을 산다</a:t>
            </a: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600" dirty="0"/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BEA60845-054F-4A67-B38D-A135CBA71161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075CA388-44F9-4D22-88FD-BE904B0A7113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910AD8D-C343-4908-8800-D5C4D3703179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9" name="사각형: 둥근 모서리 28">
                <a:extLst>
                  <a:ext uri="{FF2B5EF4-FFF2-40B4-BE49-F238E27FC236}">
                    <a16:creationId xmlns:a16="http://schemas.microsoft.com/office/drawing/2014/main" id="{839225C8-1083-424F-82EB-5FB0D039E285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4BE4DC5-DF8D-43BA-8FE1-5AF1598B3C1F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665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F68B9FF-1558-4B71-9BDA-8D49F8DA4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2313543"/>
            <a:ext cx="10261600" cy="403544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75100F8-60FD-4F33-B6AE-EA449499BF49}"/>
              </a:ext>
            </a:extLst>
          </p:cNvPr>
          <p:cNvSpPr txBox="1"/>
          <p:nvPr/>
        </p:nvSpPr>
        <p:spPr>
          <a:xfrm>
            <a:off x="5987356" y="2881452"/>
            <a:ext cx="504000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녹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57E6D6E-E4A2-43FC-AF7B-37BE195C4FCE}"/>
              </a:ext>
            </a:extLst>
          </p:cNvPr>
          <p:cNvSpPr txBox="1"/>
          <p:nvPr/>
        </p:nvSpPr>
        <p:spPr>
          <a:xfrm>
            <a:off x="6539741" y="2881451"/>
            <a:ext cx="504000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색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06DA51-50D5-48CD-87E6-1E73E7B09FD9}"/>
              </a:ext>
            </a:extLst>
          </p:cNvPr>
          <p:cNvSpPr txBox="1"/>
          <p:nvPr/>
        </p:nvSpPr>
        <p:spPr>
          <a:xfrm>
            <a:off x="7043741" y="2881452"/>
            <a:ext cx="504000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AF21135-5869-483A-8F82-996EEB2F0ED4}"/>
              </a:ext>
            </a:extLst>
          </p:cNvPr>
          <p:cNvSpPr txBox="1"/>
          <p:nvPr/>
        </p:nvSpPr>
        <p:spPr>
          <a:xfrm>
            <a:off x="7603719" y="2881451"/>
            <a:ext cx="504000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FDB9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B928BE3A-E87E-4708-BB75-C581EAB9E1B4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F9B1C0D8-E432-4695-8FCD-82D811ABE3E8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48EBD1C-6172-4542-BB3A-72F2E20EA323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A04D41DE-0106-4D08-8DAE-A2015511FB0A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A4F6824-24F3-4DF1-BABA-755595D94A4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057BDDA-3839-7E90-C3FE-0C712DFDDD6E}"/>
              </a:ext>
            </a:extLst>
          </p:cNvPr>
          <p:cNvSpPr/>
          <p:nvPr/>
        </p:nvSpPr>
        <p:spPr>
          <a:xfrm>
            <a:off x="655167" y="1448849"/>
            <a:ext cx="10709275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 녹색소비란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8448528-480C-557B-1906-4AB595F0886E}"/>
              </a:ext>
            </a:extLst>
          </p:cNvPr>
          <p:cNvSpPr/>
          <p:nvPr/>
        </p:nvSpPr>
        <p:spPr>
          <a:xfrm>
            <a:off x="857375" y="1626120"/>
            <a:ext cx="210674" cy="2026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193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626269E-F8EE-4CE7-A0AD-B71FDCCB8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40" y="1115230"/>
            <a:ext cx="10749845" cy="108932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55F1AE1-6981-478C-8CFD-8ECC2FE558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936" y="2374714"/>
            <a:ext cx="9915180" cy="437570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82AF88D0-44F9-46EC-8E65-D94B52B90AED}"/>
              </a:ext>
            </a:extLst>
          </p:cNvPr>
          <p:cNvSpPr txBox="1"/>
          <p:nvPr/>
        </p:nvSpPr>
        <p:spPr>
          <a:xfrm>
            <a:off x="4001558" y="2395540"/>
            <a:ext cx="132170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물티슈</a:t>
            </a:r>
            <a:endParaRPr lang="ko-KR" altLang="en-US" sz="28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7B659A-A7FA-4B6C-B9E3-E16F879A645C}"/>
              </a:ext>
            </a:extLst>
          </p:cNvPr>
          <p:cNvSpPr txBox="1"/>
          <p:nvPr/>
        </p:nvSpPr>
        <p:spPr>
          <a:xfrm>
            <a:off x="3988696" y="3482349"/>
            <a:ext cx="132170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저탄소</a:t>
            </a:r>
            <a:endParaRPr lang="ko-KR" altLang="en-US" sz="28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64FD315-00E6-4CDC-877B-688B26987B46}"/>
              </a:ext>
            </a:extLst>
          </p:cNvPr>
          <p:cNvSpPr txBox="1"/>
          <p:nvPr/>
        </p:nvSpPr>
        <p:spPr>
          <a:xfrm>
            <a:off x="3750000" y="4856169"/>
            <a:ext cx="132170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텀블러</a:t>
            </a: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310063B6-E7B4-43AB-8F83-1BF4E5A3687C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A4EEC7CB-6340-43A9-86A9-86793884776A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16AE3194-CAAD-4766-9982-0DD89FBA751B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9" name="사각형: 둥근 모서리 38">
                <a:extLst>
                  <a:ext uri="{FF2B5EF4-FFF2-40B4-BE49-F238E27FC236}">
                    <a16:creationId xmlns:a16="http://schemas.microsoft.com/office/drawing/2014/main" id="{1FB1ED43-9267-43A4-B9C5-0F6C5B4B4B2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F05350D8-C6B1-43E1-A7B5-D9A839D299CF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02939ACE-8352-AB83-F942-19D1F178D3E0}"/>
              </a:ext>
            </a:extLst>
          </p:cNvPr>
          <p:cNvSpPr/>
          <p:nvPr/>
        </p:nvSpPr>
        <p:spPr>
          <a:xfrm>
            <a:off x="3759939" y="6054681"/>
            <a:ext cx="1398470" cy="3081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A49EED2-BFAA-440A-AD57-81B82A9A3B27}"/>
              </a:ext>
            </a:extLst>
          </p:cNvPr>
          <p:cNvSpPr txBox="1"/>
          <p:nvPr/>
        </p:nvSpPr>
        <p:spPr>
          <a:xfrm>
            <a:off x="3415540" y="5922278"/>
            <a:ext cx="2047511" cy="523220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장바구니</a:t>
            </a:r>
            <a:r>
              <a:rPr lang="en-US" altLang="ko-KR" sz="28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068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AA07C7A-8360-47F2-AE01-035D43F42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427" y="1264047"/>
            <a:ext cx="6382641" cy="49536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1398D7D-A886-4679-875C-D87590CAD2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145" y="2241185"/>
            <a:ext cx="10946502" cy="3267795"/>
          </a:xfrm>
          <a:prstGeom prst="rect">
            <a:avLst/>
          </a:prstGeom>
        </p:spPr>
      </p:pic>
      <p:grpSp>
        <p:nvGrpSpPr>
          <p:cNvPr id="18" name="그룹 17">
            <a:extLst>
              <a:ext uri="{FF2B5EF4-FFF2-40B4-BE49-F238E27FC236}">
                <a16:creationId xmlns:a16="http://schemas.microsoft.com/office/drawing/2014/main" id="{2D3B5711-92BA-47EB-9A17-A0421DD44B1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BD9BA04D-6546-4446-8005-C83FF43F46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B36DCD5-A7CE-4F81-A385-983D49B778E1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C45A445B-C241-477A-BEC1-0B423AC1B48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D6C29A3-CFAD-4C9E-97F0-4E6D72A08E18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8713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E95532A-401F-485C-9687-EC8AD844E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66" y="1316846"/>
            <a:ext cx="11555438" cy="49536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E872B8C-3982-49B0-B112-38673EF17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386" y="2460420"/>
            <a:ext cx="10778494" cy="3615302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75315D10-19AF-41AE-BB02-8A4010E53824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CC577BC3-63F4-4B76-9B6B-A6A77C78EF21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E2C9E03-B7A1-4B9A-86A8-4913559CDB2E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0" name="사각형: 둥근 모서리 19">
                <a:extLst>
                  <a:ext uri="{FF2B5EF4-FFF2-40B4-BE49-F238E27FC236}">
                    <a16:creationId xmlns:a16="http://schemas.microsoft.com/office/drawing/2014/main" id="{C380A3EB-0960-4E2E-905B-91D62EFBB0F9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442A11C-F160-4360-AF8F-347E4D327DD7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7383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E95532A-401F-485C-9687-EC8AD844E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432" y="1285819"/>
            <a:ext cx="11555438" cy="495369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89D22162-A356-4FA6-A122-C7BA2A7FC6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491281"/>
            <a:ext cx="10766655" cy="3391726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F26B8798-7965-48B5-B6DD-64854B96E0EC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02262F20-96A2-49B6-A13C-CBD0FFE6ECFF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7C56C5A-48DE-4625-8830-77246E907E7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8" name="사각형: 둥근 모서리 17">
                <a:extLst>
                  <a:ext uri="{FF2B5EF4-FFF2-40B4-BE49-F238E27FC236}">
                    <a16:creationId xmlns:a16="http://schemas.microsoft.com/office/drawing/2014/main" id="{EFD46396-54C1-4233-A5BF-A885B962B711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FD1EC1F-F2B8-4F89-9BFA-4D4CAF7A8ED9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60946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E95532A-401F-485C-9687-EC8AD844E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516" y="1285819"/>
            <a:ext cx="11555438" cy="495369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76B0B76-29E8-463F-9C60-836660512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326" y="2436712"/>
            <a:ext cx="10722587" cy="3639010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96F85F41-42E6-45EE-AB1A-177B23317B63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AA94B436-0AE7-460A-AEAA-55D7DCD99994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2818053-A466-453A-80B8-57BCA7E56C15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F0F64D39-31E2-47A3-BBC1-83E2F7BE8784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93DF3AC-D6B9-4642-A719-97254710789F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0153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446CD90-7113-4D02-A0E0-416718B75E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60" y="1180343"/>
            <a:ext cx="8878539" cy="54300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A68EA84-D57A-4DB8-AA9F-853BF5A79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514" y="1871175"/>
            <a:ext cx="6437927" cy="42045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7F1979EC-DBF1-417F-B139-E3D6D57B87A3}"/>
              </a:ext>
            </a:extLst>
          </p:cNvPr>
          <p:cNvGrpSpPr/>
          <p:nvPr/>
        </p:nvGrpSpPr>
        <p:grpSpPr>
          <a:xfrm>
            <a:off x="1313559" y="2659340"/>
            <a:ext cx="2236510" cy="2089467"/>
            <a:chOff x="298373" y="2505832"/>
            <a:chExt cx="2236510" cy="208946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A6FC288-349B-4BA2-B5E9-AE36825638EB}"/>
                </a:ext>
              </a:extLst>
            </p:cNvPr>
            <p:cNvSpPr txBox="1"/>
            <p:nvPr/>
          </p:nvSpPr>
          <p:spPr>
            <a:xfrm>
              <a:off x="298373" y="3887413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콩고민주공화국의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자원과 주민 생활</a:t>
              </a:r>
            </a:p>
          </p:txBody>
        </p:sp>
        <p:pic>
          <p:nvPicPr>
            <p:cNvPr id="21" name="그림 20">
              <a:hlinkClick r:id="rId4"/>
              <a:extLst>
                <a:ext uri="{FF2B5EF4-FFF2-40B4-BE49-F238E27FC236}">
                  <a16:creationId xmlns:a16="http://schemas.microsoft.com/office/drawing/2014/main" id="{D321E27F-0CF3-4A27-8C89-291496C84A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0948F1FB-B08D-4448-B2E6-4D3B0230CE2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60B85134-DA45-451B-8399-C0CFF4B1D3E2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BC6F48D-D0D9-405D-B3EF-A2D696C23582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사각형: 둥근 모서리 33">
                <a:extLst>
                  <a:ext uri="{FF2B5EF4-FFF2-40B4-BE49-F238E27FC236}">
                    <a16:creationId xmlns:a16="http://schemas.microsoft.com/office/drawing/2014/main" id="{F9692CE1-37B5-456E-AF4E-FC59ADCA32A4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F839457-43C0-43FA-8E6D-66C5240AB14E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1106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A5C3C8-B814-407C-8F41-D15137A06C47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BB0049DD-DE58-43C3-A760-FED57371536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87FBC2-D195-4C95-988D-023E1A7AF6DD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446CD90-7113-4D02-A0E0-416718B75E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60" y="1180343"/>
            <a:ext cx="8878539" cy="543001"/>
          </a:xfrm>
          <a:prstGeom prst="rect">
            <a:avLst/>
          </a:prstGeom>
        </p:spPr>
      </p:pic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1059956" y="2142815"/>
            <a:ext cx="10112869" cy="353484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523999" y="2625445"/>
            <a:ext cx="9303657" cy="2582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사람들 때문에 살 곳을 잃어버린 고릴라가 불쌍하다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첨단기기를 거의 사용하지 않는 콩고 주민들이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콜탄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때문에 희생당하는 것이 안타깝다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EFEC128-63A3-430F-9A1B-113304966A68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3E6716E5-CE39-4475-92EB-586DAD36EA51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EB302AD2-95CF-4955-A6B4-60061FA02CCB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2" name="사각형: 둥근 모서리 31">
                <a:extLst>
                  <a:ext uri="{FF2B5EF4-FFF2-40B4-BE49-F238E27FC236}">
                    <a16:creationId xmlns:a16="http://schemas.microsoft.com/office/drawing/2014/main" id="{06C13067-B569-4ED4-B416-F75725640660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8AF1463-7EEE-4307-A854-37E3B621E527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595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378D45D6-B346-4F3C-8B42-E0CACDE65D2B}"/>
              </a:ext>
            </a:extLst>
          </p:cNvPr>
          <p:cNvSpPr/>
          <p:nvPr/>
        </p:nvSpPr>
        <p:spPr>
          <a:xfrm>
            <a:off x="755487" y="1430958"/>
            <a:ext cx="10382566" cy="593002"/>
          </a:xfrm>
          <a:prstGeom prst="round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우리는 왜 녹색소비를 실천해야 할까요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DFE29DE-750E-43BB-AB8E-BDEEE0DFCF8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74A45A4B-B187-4370-8759-86777904729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763948-9D78-4410-A42D-2F66A28911B4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276984B-EBF8-4555-98EF-8EE49388A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487" y="2659871"/>
            <a:ext cx="10624937" cy="2767171"/>
          </a:xfrm>
          <a:prstGeom prst="rect">
            <a:avLst/>
          </a:prstGeom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6F726865-A169-4CCA-A5BB-0FB962F405E8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8A981F3B-1298-43E6-B6A3-735322575F02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6F33210-632B-42A0-9781-678C6A7E9C11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8" name="사각형: 둥근 모서리 27">
                <a:extLst>
                  <a:ext uri="{FF2B5EF4-FFF2-40B4-BE49-F238E27FC236}">
                    <a16:creationId xmlns:a16="http://schemas.microsoft.com/office/drawing/2014/main" id="{851A3B5D-D36C-40F5-9B69-E09DE7D2B430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CB3F5C1-6AFB-45FD-96E2-626337C5145F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5D39A2FC-162E-A22F-20CF-5D19E4E54372}"/>
              </a:ext>
            </a:extLst>
          </p:cNvPr>
          <p:cNvSpPr/>
          <p:nvPr/>
        </p:nvSpPr>
        <p:spPr>
          <a:xfrm>
            <a:off x="857375" y="1626120"/>
            <a:ext cx="210674" cy="2026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708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1DFE29DE-750E-43BB-AB8E-BDEEE0DFCF8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74A45A4B-B187-4370-8759-86777904729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763948-9D78-4410-A42D-2F66A28911B4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2321735-7FCF-400E-AD57-DD2BC33199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227077"/>
            <a:ext cx="11603069" cy="876422"/>
          </a:xfrm>
          <a:prstGeom prst="rect">
            <a:avLst/>
          </a:prstGeom>
        </p:spPr>
      </p:pic>
      <p:pic>
        <p:nvPicPr>
          <p:cNvPr id="1026" name="Picture 2" descr="https://cdn.jejuinnews.co.kr/news/photo/201506/40493_32003_5356.jpg">
            <a:extLst>
              <a:ext uri="{FF2B5EF4-FFF2-40B4-BE49-F238E27FC236}">
                <a16:creationId xmlns:a16="http://schemas.microsoft.com/office/drawing/2014/main" id="{3C9F44F1-9B2B-46A3-9F20-2F5CAF375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375" y="2393516"/>
            <a:ext cx="3198211" cy="408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제주시, 지구의 날 기념 '지구사랑 공모전' 수상작 선정 - 제주환경일보">
            <a:extLst>
              <a:ext uri="{FF2B5EF4-FFF2-40B4-BE49-F238E27FC236}">
                <a16:creationId xmlns:a16="http://schemas.microsoft.com/office/drawing/2014/main" id="{749C91B1-3E81-4F15-AA00-1958EF806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26" y="2264881"/>
            <a:ext cx="3477399" cy="421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E5CCC1B6-7642-4160-9FD0-10BE7EE4ABF3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3A6E0155-EFD3-454A-8AD0-4A667DB26682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9ECB643-E806-4EAE-9BC0-0F39729B8178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7" name="사각형: 둥근 모서리 26">
                <a:extLst>
                  <a:ext uri="{FF2B5EF4-FFF2-40B4-BE49-F238E27FC236}">
                    <a16:creationId xmlns:a16="http://schemas.microsoft.com/office/drawing/2014/main" id="{FD02FB9E-3921-457A-94E3-6ED1370CCEEC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DD53F35-E45F-42E3-8803-A35F058A71E4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13628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D6BEBC3-7C6E-4229-9732-7462E06888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07" y="1192213"/>
            <a:ext cx="11685643" cy="795303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39F1A16E-5ED8-440F-8371-D236AB7FE98F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07CD84DF-E1E2-4C41-8036-372DBFB8F533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D98EE6-69D5-4E5C-BE40-BE219A0DF9CC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A338115-0239-4F4C-B9D4-808EF12D75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769" y="2134901"/>
            <a:ext cx="8521718" cy="4586999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653A2272-CB06-450B-9EA0-A5ADBF0B6582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5B219759-0651-46D6-BC71-48A0D2D9A75D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7279987-A08E-4414-B5FE-0596DACC0CB9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9" name="사각형: 둥근 모서리 28">
                <a:extLst>
                  <a:ext uri="{FF2B5EF4-FFF2-40B4-BE49-F238E27FC236}">
                    <a16:creationId xmlns:a16="http://schemas.microsoft.com/office/drawing/2014/main" id="{9E325EEA-55D7-4DD8-8B11-79A8E18AF16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66C77DC-9F1A-4AF2-B984-F871683C3F87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6874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39F1A16E-5ED8-440F-8371-D236AB7FE98F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07CD84DF-E1E2-4C41-8036-372DBFB8F533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D98EE6-69D5-4E5C-BE40-BE219A0DF9CC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7DDA15D-A43B-43D7-9E31-E329B2777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8" y="1230640"/>
            <a:ext cx="11295476" cy="75849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67B534D-F128-4650-98DD-BC1218E8B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569" y="2057475"/>
            <a:ext cx="10388906" cy="4684851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FF752E17-C31A-4129-9821-156E18BE830D}"/>
              </a:ext>
            </a:extLst>
          </p:cNvPr>
          <p:cNvGrpSpPr/>
          <p:nvPr/>
        </p:nvGrpSpPr>
        <p:grpSpPr>
          <a:xfrm>
            <a:off x="9154887" y="85959"/>
            <a:ext cx="3037114" cy="716892"/>
            <a:chOff x="9154887" y="85959"/>
            <a:chExt cx="3037114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521C66BD-C91B-4D2D-8664-5D52FF2D51A7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553C34B-7E9B-4BB2-A589-AAC9C050C95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6" name="사각형: 둥근 모서리 25">
                <a:extLst>
                  <a:ext uri="{FF2B5EF4-FFF2-40B4-BE49-F238E27FC236}">
                    <a16:creationId xmlns:a16="http://schemas.microsoft.com/office/drawing/2014/main" id="{BC9FCB62-2B27-475E-8BAA-CFBE213A8410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5D62B5F-6DCE-4F98-96D3-72B335D24B18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1.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왜 필요할까요</a:t>
              </a:r>
              <a:r>
                <a:rPr lang="en-US" altLang="ko-KR" b="1" dirty="0">
                  <a:solidFill>
                    <a:srgbClr val="FF9900"/>
                  </a:solidFill>
                </a:rPr>
                <a:t>?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63314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9A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BB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83920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지키는 녹색소비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0469CA8-4576-40D3-82E3-2A7C9394B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499" y="4069281"/>
            <a:ext cx="8891478" cy="16956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287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823173A8-E5FF-4EF9-9ABC-569D0838AE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83673"/>
            <a:ext cx="11603069" cy="92405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5630F8C-A371-4A7B-9077-AE1CD71B65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0965" y="2334290"/>
            <a:ext cx="6391788" cy="4345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3925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D8FAB035-B391-4BCB-9D62-D649F18CE0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1222"/>
          <a:stretch/>
        </p:blipFill>
        <p:spPr>
          <a:xfrm>
            <a:off x="911225" y="1264047"/>
            <a:ext cx="10941748" cy="911594"/>
          </a:xfrm>
          <a:prstGeom prst="rect">
            <a:avLst/>
          </a:prstGeom>
        </p:spPr>
      </p:pic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4FA6BBC-CCC0-4C3C-8488-B264F84644EE}"/>
              </a:ext>
            </a:extLst>
          </p:cNvPr>
          <p:cNvSpPr/>
          <p:nvPr/>
        </p:nvSpPr>
        <p:spPr>
          <a:xfrm>
            <a:off x="1090880" y="2743962"/>
            <a:ext cx="10740157" cy="243197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AF35963-CFF5-4226-9DB0-C3BAB60B9756}"/>
              </a:ext>
            </a:extLst>
          </p:cNvPr>
          <p:cNvSpPr txBox="1"/>
          <p:nvPr/>
        </p:nvSpPr>
        <p:spPr>
          <a:xfrm>
            <a:off x="1343316" y="3145850"/>
            <a:ext cx="102352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조그만 페트병을 사용했을 것 같다</a:t>
            </a: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다른 재료로 만들어진 페트병을 사용했을 것 같다</a:t>
            </a: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6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586D0F4-7258-4F85-8D88-5B6BA869CA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330" y="5298456"/>
            <a:ext cx="5146269" cy="53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66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71E4D287-C366-4EC5-8135-4DDBE1248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5" y="2907696"/>
            <a:ext cx="9488224" cy="318179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17300110-0B23-4715-AC56-E9EBA0C30A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4455"/>
          <a:stretch/>
        </p:blipFill>
        <p:spPr>
          <a:xfrm>
            <a:off x="858217" y="2386397"/>
            <a:ext cx="6467015" cy="50264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12167" y="3930650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58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F36A501-4AE1-492F-9C8F-F1EF1B127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238" y="2980244"/>
            <a:ext cx="10173201" cy="305946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48416" y="3179243"/>
            <a:ext cx="1113168" cy="1135886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02BAEF3-401F-4CB5-BC94-C6E193260F2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84455"/>
          <a:stretch/>
        </p:blipFill>
        <p:spPr>
          <a:xfrm>
            <a:off x="858217" y="2386397"/>
            <a:ext cx="6467015" cy="50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149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EB9FB540-A8AD-424D-835C-DAF12CF12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642" y="2970139"/>
            <a:ext cx="9650172" cy="3105583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48754" y="4774893"/>
            <a:ext cx="1113168" cy="11358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1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1A48716A-8443-4585-8821-F08B76D68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674" y="2989191"/>
            <a:ext cx="8402223" cy="3086531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48416" y="3212458"/>
            <a:ext cx="1113168" cy="11358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968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7BF7DB9-3B94-496E-A073-EBF869F513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149" y="3020061"/>
            <a:ext cx="8182604" cy="293504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76433" y="3938689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46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3FACF5F-C6AC-44C0-81C5-6770EF147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8461" y="3008557"/>
            <a:ext cx="10193173" cy="309605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48416" y="3171684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070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6C46982-5B7A-45F6-8334-319FF3406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475" y="2960615"/>
            <a:ext cx="8059275" cy="309605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76433" y="4795758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98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CDB5232-F5F8-4B37-9AAD-1762F2B49D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444" y="3027297"/>
            <a:ext cx="7783011" cy="304842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67465" y="4004878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9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96D7116-0764-4FDB-B913-0E75BDDB5D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775" y="3027294"/>
            <a:ext cx="10136015" cy="306747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67465" y="3180910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09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CD92A9E-D1E8-4B1C-A10A-87072655B1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25" y="3008244"/>
            <a:ext cx="7230484" cy="306747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48414" y="3171372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794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AA00EDB-D792-4D3D-9EED-8FFD46F88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05" y="2379077"/>
            <a:ext cx="2569216" cy="59138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73D722AC-66DD-4B4C-BCB6-49A9F676C9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25" y="3027607"/>
            <a:ext cx="8945223" cy="303889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414532" y="3171685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0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AF6250D-1C42-48A2-A6F6-0E3D43F58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662" y="2378725"/>
            <a:ext cx="2119834" cy="54545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1B82DCCD-4E61-494F-8F83-15F4CC5AEF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25" y="3066503"/>
            <a:ext cx="10088383" cy="288647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76432" y="4653821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874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AF6250D-1C42-48A2-A6F6-0E3D43F58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662" y="2378725"/>
            <a:ext cx="2119834" cy="54545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480B8AD-6367-45E3-9248-759B3A5E4A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007" y="3000375"/>
            <a:ext cx="8211696" cy="298174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431705" y="3173180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28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AF6250D-1C42-48A2-A6F6-0E3D43F58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662" y="2378725"/>
            <a:ext cx="2119834" cy="54545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C5939B2-B07B-4451-AB7B-5CB6745640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708" y="3085553"/>
            <a:ext cx="8402223" cy="288647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395483" y="3979899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515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AF6250D-1C42-48A2-A6F6-0E3D43F58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662" y="2378725"/>
            <a:ext cx="2119834" cy="54545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E90FE06-7471-4997-8C41-396D1DADB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544" y="3046105"/>
            <a:ext cx="8754697" cy="373432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ED165F1-7CC3-48C0-BABA-FED95D0D10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2868">
            <a:off x="1414533" y="4738608"/>
            <a:ext cx="1113168" cy="113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689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1EF54FA-8C08-4E1A-A4E8-78010B551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32" y="1150411"/>
            <a:ext cx="11698333" cy="97168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3DFE98B-D0BF-4663-A2B9-0A687CB7B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827" y="2732382"/>
            <a:ext cx="11463338" cy="1011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3081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51844960-43B8-FA2A-3957-A9F6F544A4C7}"/>
              </a:ext>
            </a:extLst>
          </p:cNvPr>
          <p:cNvGrpSpPr/>
          <p:nvPr/>
        </p:nvGrpSpPr>
        <p:grpSpPr>
          <a:xfrm>
            <a:off x="781020" y="2218473"/>
            <a:ext cx="10844923" cy="4276327"/>
            <a:chOff x="781020" y="2218473"/>
            <a:chExt cx="10844923" cy="4276327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C47E272F-3C49-4D41-BB12-DA8A001C16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59237"/>
            <a:stretch/>
          </p:blipFill>
          <p:spPr>
            <a:xfrm>
              <a:off x="786827" y="2218473"/>
              <a:ext cx="10839116" cy="2057970"/>
            </a:xfrm>
            <a:prstGeom prst="rect">
              <a:avLst/>
            </a:prstGeom>
          </p:spPr>
        </p:pic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011FD72B-71F2-4B31-E876-ACF5D602B2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-43" t="37683" r="43"/>
            <a:stretch/>
          </p:blipFill>
          <p:spPr>
            <a:xfrm>
              <a:off x="781020" y="4082006"/>
              <a:ext cx="10839116" cy="2412794"/>
            </a:xfrm>
            <a:prstGeom prst="rect">
              <a:avLst/>
            </a:prstGeom>
          </p:spPr>
        </p:pic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A45B444-4A55-406D-BF1D-AF066D5BC2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727" y="1195388"/>
            <a:ext cx="11412543" cy="94310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88FB559-2755-405C-9CEA-F1B998A246F2}"/>
              </a:ext>
            </a:extLst>
          </p:cNvPr>
          <p:cNvSpPr txBox="1"/>
          <p:nvPr/>
        </p:nvSpPr>
        <p:spPr>
          <a:xfrm>
            <a:off x="2724145" y="3417983"/>
            <a:ext cx="8692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친환경 제품을 구매해요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FDB203-2C1B-B145-5DA4-71D4D12B8288}"/>
              </a:ext>
            </a:extLst>
          </p:cNvPr>
          <p:cNvSpPr txBox="1"/>
          <p:nvPr/>
        </p:nvSpPr>
        <p:spPr>
          <a:xfrm>
            <a:off x="2724145" y="4628863"/>
            <a:ext cx="9199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일회용품을 적게 사용해요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D7840C-77B6-9639-D896-61125C09F5BC}"/>
              </a:ext>
            </a:extLst>
          </p:cNvPr>
          <p:cNvSpPr txBox="1"/>
          <p:nvPr/>
        </p:nvSpPr>
        <p:spPr>
          <a:xfrm>
            <a:off x="2724145" y="5774853"/>
            <a:ext cx="9199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분리배출을 해요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41586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6" grpId="0" build="p"/>
      <p:bldP spid="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19505DF3-BFED-415A-BB24-29310D542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199" y="1218974"/>
            <a:ext cx="11593543" cy="140037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B2665FC-9ED9-439C-AEE2-FA6D2B33CC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289" y="2871160"/>
            <a:ext cx="9549422" cy="385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7876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D9425A9-A92A-44A0-B877-B1ECD3EEB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525" y="1665191"/>
            <a:ext cx="9187289" cy="475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106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64CC0DB2-48DF-4503-B061-138A819015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507" y="1642679"/>
            <a:ext cx="8897592" cy="4433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024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93E08E1-40ED-4EF2-AAF3-2894AF495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172" y="1522998"/>
            <a:ext cx="8279725" cy="4552724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36297CF3-BB26-4D8B-847E-4651C12DFEA8}"/>
              </a:ext>
            </a:extLst>
          </p:cNvPr>
          <p:cNvGrpSpPr/>
          <p:nvPr/>
        </p:nvGrpSpPr>
        <p:grpSpPr>
          <a:xfrm>
            <a:off x="9812958" y="2526616"/>
            <a:ext cx="1510350" cy="2089467"/>
            <a:chOff x="661454" y="2505832"/>
            <a:chExt cx="1510350" cy="2089467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2B5E94F-7B61-4FAE-80B8-C96AB28E6ABD}"/>
                </a:ext>
              </a:extLst>
            </p:cNvPr>
            <p:cNvSpPr txBox="1"/>
            <p:nvPr/>
          </p:nvSpPr>
          <p:spPr>
            <a:xfrm>
              <a:off x="661454" y="3887413"/>
              <a:ext cx="151035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먹는 물병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,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오호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(</a:t>
              </a:r>
              <a:r>
                <a:rPr lang="en-US" altLang="ko-KR" sz="200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Ooho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)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4" name="그림 13">
              <a:hlinkClick r:id="rId3"/>
              <a:extLst>
                <a:ext uri="{FF2B5EF4-FFF2-40B4-BE49-F238E27FC236}">
                  <a16:creationId xmlns:a16="http://schemas.microsoft.com/office/drawing/2014/main" id="{FC118847-8ABC-42B5-AD4A-62E51EBF4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267588347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D6911DA1-6846-4DD4-A728-82235C962514}"/>
              </a:ext>
            </a:extLst>
          </p:cNvPr>
          <p:cNvSpPr/>
          <p:nvPr/>
        </p:nvSpPr>
        <p:spPr>
          <a:xfrm>
            <a:off x="4619769" y="2121486"/>
            <a:ext cx="7236434" cy="4620840"/>
          </a:xfrm>
          <a:prstGeom prst="roundRect">
            <a:avLst/>
          </a:prstGeom>
          <a:solidFill>
            <a:srgbClr val="FEEF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조사해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71EB512D-76BD-4825-B970-104956A22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42" y="1189193"/>
            <a:ext cx="10459910" cy="53347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3E6E6D3-9CEE-41E5-95D2-42253A588F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073" b="-1823"/>
          <a:stretch/>
        </p:blipFill>
        <p:spPr>
          <a:xfrm>
            <a:off x="1175657" y="2056508"/>
            <a:ext cx="3381353" cy="4801492"/>
          </a:xfrm>
          <a:prstGeom prst="rect">
            <a:avLst/>
          </a:prstGeom>
        </p:spPr>
      </p:pic>
      <p:pic>
        <p:nvPicPr>
          <p:cNvPr id="2052" name="Picture 4" descr="Everloop Toothbrush Sale, 52% OFF | www.ingeniovirtual.com">
            <a:extLst>
              <a:ext uri="{FF2B5EF4-FFF2-40B4-BE49-F238E27FC236}">
                <a16:creationId xmlns:a16="http://schemas.microsoft.com/office/drawing/2014/main" id="{BB646D19-973F-4ECD-BFAB-358699023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943" y="2634539"/>
            <a:ext cx="2885371" cy="389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56ACFB3-6C3C-48D3-A226-AC301F02B611}"/>
              </a:ext>
            </a:extLst>
          </p:cNvPr>
          <p:cNvSpPr txBox="1"/>
          <p:nvPr/>
        </p:nvSpPr>
        <p:spPr>
          <a:xfrm>
            <a:off x="4954131" y="3574866"/>
            <a:ext cx="68786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칫솔모를 대나무로 만들어서 환경오염을 줄였다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칫솔모가 망가지면 칫솔모만 교체할 수 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칫솔 손잡이는 재활용 플라스틱으로 만들었다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F93DBE3-3FE2-4042-920D-064333E859E1}"/>
              </a:ext>
            </a:extLst>
          </p:cNvPr>
          <p:cNvSpPr txBox="1"/>
          <p:nvPr/>
        </p:nvSpPr>
        <p:spPr>
          <a:xfrm>
            <a:off x="7092113" y="2255695"/>
            <a:ext cx="56873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칫솔모를 교체하는</a:t>
            </a:r>
            <a:r>
              <a:rPr lang="en-US" altLang="ko-KR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칫솔</a:t>
            </a:r>
            <a:endParaRPr lang="ko-KR" altLang="en-US" sz="3000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A62C58C-2906-477C-8E20-8A6AD1F0F003}"/>
              </a:ext>
            </a:extLst>
          </p:cNvPr>
          <p:cNvSpPr/>
          <p:nvPr/>
        </p:nvSpPr>
        <p:spPr>
          <a:xfrm>
            <a:off x="4954131" y="2382539"/>
            <a:ext cx="252000" cy="252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FA1BF4A-9084-4887-B0E2-AAB4BB8C56EA}"/>
              </a:ext>
            </a:extLst>
          </p:cNvPr>
          <p:cNvSpPr txBox="1"/>
          <p:nvPr/>
        </p:nvSpPr>
        <p:spPr>
          <a:xfrm>
            <a:off x="5128393" y="2303507"/>
            <a:ext cx="218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제품의 이름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0146FC8-C454-4173-B911-45F0035D8526}"/>
              </a:ext>
            </a:extLst>
          </p:cNvPr>
          <p:cNvSpPr/>
          <p:nvPr/>
        </p:nvSpPr>
        <p:spPr>
          <a:xfrm>
            <a:off x="4956855" y="3122478"/>
            <a:ext cx="252000" cy="252000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7C903A-E038-440C-B49D-82879F37B38D}"/>
              </a:ext>
            </a:extLst>
          </p:cNvPr>
          <p:cNvSpPr txBox="1"/>
          <p:nvPr/>
        </p:nvSpPr>
        <p:spPr>
          <a:xfrm>
            <a:off x="5128393" y="3039810"/>
            <a:ext cx="5525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특징</a:t>
            </a:r>
          </a:p>
        </p:txBody>
      </p:sp>
    </p:spTree>
    <p:extLst>
      <p:ext uri="{BB962C8B-B14F-4D97-AF65-F5344CB8AC3E}">
        <p14:creationId xmlns:p14="http://schemas.microsoft.com/office/powerpoint/2010/main" val="1825550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9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7FA5464E-B676-42C5-8991-B3B880616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227" y="1214516"/>
            <a:ext cx="11593543" cy="92405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47587F4-9537-469C-92BD-CC0AAB0868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0355" y="2138570"/>
            <a:ext cx="9051290" cy="458333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31A3958-C65E-42CF-AD32-1AA613EA6861}"/>
              </a:ext>
            </a:extLst>
          </p:cNvPr>
          <p:cNvSpPr txBox="1"/>
          <p:nvPr/>
        </p:nvSpPr>
        <p:spPr>
          <a:xfrm>
            <a:off x="6338341" y="3271695"/>
            <a:ext cx="4283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물티슈를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낭비한다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1321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E4DBD-BAD2-4560-92D1-61FDBF653AFD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E451BFA-84BF-4EC8-ADB8-90CADD170BE5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2505B31-054E-4A40-AFE8-A66E04689A6D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A550E42E-66C0-48BE-AE96-315D363B35E8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6D60692-85CC-4319-8BC1-8B2D9CCA7F75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7FA5464E-B676-42C5-8991-B3B880616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227" y="1214516"/>
            <a:ext cx="11593543" cy="92405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1E69765-EA2F-41AE-A639-9BFCDF81B5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778" y="2138570"/>
            <a:ext cx="7314439" cy="463347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80FE3A3-0B1C-4F88-8615-9ABA2CDDB48C}"/>
              </a:ext>
            </a:extLst>
          </p:cNvPr>
          <p:cNvSpPr txBox="1"/>
          <p:nvPr/>
        </p:nvSpPr>
        <p:spPr>
          <a:xfrm>
            <a:off x="3537537" y="2669640"/>
            <a:ext cx="6085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물티슈는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꼭 필요할 때만 아껴서 씁니다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3203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8D970710-CF2C-48CB-A519-EC5D37237DE0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9708C4-1096-43BC-B966-E79DD479B5B0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875C03F3-4706-4468-AC33-36BE690F8A6B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CD3126C8-8B11-4253-BE96-34D893D47FDA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CE7154E-B2C0-4845-90FF-DF6ED05F2BA8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AFDD2B48-609D-4003-9B00-EF728315A769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C983E81-0D99-4D27-AFE2-75DA2249E958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DD259945-BE5D-464E-9298-251531855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911" y="1240849"/>
            <a:ext cx="11763028" cy="79067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19E67AF-0AB8-4646-97D4-F14F5ED28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634" y="2091920"/>
            <a:ext cx="10173889" cy="471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640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8D970710-CF2C-48CB-A519-EC5D37237DE0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9708C4-1096-43BC-B966-E79DD479B5B0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875C03F3-4706-4468-AC33-36BE690F8A6B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CD3126C8-8B11-4253-BE96-34D893D47FDA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CE7154E-B2C0-4845-90FF-DF6ED05F2BA8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AFDD2B48-609D-4003-9B00-EF728315A769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C983E81-0D99-4D27-AFE2-75DA2249E958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DD259945-BE5D-464E-9298-251531855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911" y="1240849"/>
            <a:ext cx="11763028" cy="79067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0DC2AF3C-7427-4D90-BE62-AFD2E5143C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2467" y="2239161"/>
            <a:ext cx="10137756" cy="431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7438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8D970710-CF2C-48CB-A519-EC5D37237DE0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9708C4-1096-43BC-B966-E79DD479B5B0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875C03F3-4706-4468-AC33-36BE690F8A6B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CD3126C8-8B11-4253-BE96-34D893D47FDA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CE7154E-B2C0-4845-90FF-DF6ED05F2BA8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AFDD2B48-609D-4003-9B00-EF728315A769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C983E81-0D99-4D27-AFE2-75DA2249E958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DD259945-BE5D-464E-9298-251531855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911" y="1240849"/>
            <a:ext cx="11763028" cy="790673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819D95CF-016A-4C56-B01E-D902EC75C8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942" y="2075590"/>
            <a:ext cx="10042966" cy="454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980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797952F-96BB-43F6-9051-56718E910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64047"/>
            <a:ext cx="11458422" cy="130684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BE187D3-8926-4727-B503-3045E41B6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51" y="2705099"/>
            <a:ext cx="10311788" cy="4016801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E3E1AA1-0175-4C87-BEF1-40119A3CBE1C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44096082-5054-42C5-9D42-223EDDD97866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7CB89D3-2646-4B57-9453-B2729ED6E81A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F91638CB-6E21-4CEC-98C8-53EBEC0620B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2FD7AB-A619-449C-B66D-8CDBD2993E2B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93522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E3E1AA1-0175-4C87-BEF1-40119A3CBE1C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44096082-5054-42C5-9D42-223EDDD97866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7CB89D3-2646-4B57-9453-B2729ED6E81A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F91638CB-6E21-4CEC-98C8-53EBEC0620B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2FD7AB-A619-449C-B66D-8CDBD2993E2B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0565AE32-2788-471E-90D3-6E62DEE0F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23574"/>
            <a:ext cx="11525221" cy="76556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C0F4D44-084E-454D-9440-64F23EAA95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275652"/>
            <a:ext cx="10125957" cy="401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83192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E3E1AA1-0175-4C87-BEF1-40119A3CBE1C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44096082-5054-42C5-9D42-223EDDD97866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7CB89D3-2646-4B57-9453-B2729ED6E81A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F91638CB-6E21-4CEC-98C8-53EBEC0620B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2FD7AB-A619-449C-B66D-8CDBD2993E2B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0565AE32-2788-471E-90D3-6E62DEE0F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23574"/>
            <a:ext cx="11525221" cy="76556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644E9B0-D27D-45F0-9062-8023DC4B9E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95" y="2706849"/>
            <a:ext cx="10741409" cy="356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384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E3E1AA1-0175-4C87-BEF1-40119A3CBE1C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44096082-5054-42C5-9D42-223EDDD97866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7CB89D3-2646-4B57-9453-B2729ED6E81A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F91638CB-6E21-4CEC-98C8-53EBEC0620B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2FD7AB-A619-449C-B66D-8CDBD2993E2B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059C4A85-F781-4EC2-970F-E7792B456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28" y="1213976"/>
            <a:ext cx="11696052" cy="762096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B98278B-6EB4-45A6-8EB6-DF4CFCD952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525" y="2136265"/>
            <a:ext cx="9306474" cy="458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77504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E3E1AA1-0175-4C87-BEF1-40119A3CBE1C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44096082-5054-42C5-9D42-223EDDD97866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7CB89D3-2646-4B57-9453-B2729ED6E81A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F91638CB-6E21-4CEC-98C8-53EBEC0620B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2FD7AB-A619-449C-B66D-8CDBD2993E2B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A8A617F7-90C8-4F1B-BC2E-BDE1386DA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674" y="1536912"/>
            <a:ext cx="9509125" cy="470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95522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DB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DB933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녹색소비 관련 영상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E3E1AA1-0175-4C87-BEF1-40119A3CBE1C}"/>
              </a:ext>
            </a:extLst>
          </p:cNvPr>
          <p:cNvGrpSpPr/>
          <p:nvPr/>
        </p:nvGrpSpPr>
        <p:grpSpPr>
          <a:xfrm>
            <a:off x="8623738" y="85959"/>
            <a:ext cx="3568263" cy="716892"/>
            <a:chOff x="8623738" y="85959"/>
            <a:chExt cx="3568263" cy="716892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44096082-5054-42C5-9D42-223EDDD97866}"/>
                </a:ext>
              </a:extLst>
            </p:cNvPr>
            <p:cNvGrpSpPr/>
            <p:nvPr/>
          </p:nvGrpSpPr>
          <p:grpSpPr>
            <a:xfrm>
              <a:off x="9212753" y="85959"/>
              <a:ext cx="2979247" cy="369332"/>
              <a:chOff x="9212753" y="85959"/>
              <a:chExt cx="2979247" cy="369332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7CB89D3-2646-4B57-9453-B2729ED6E81A}"/>
                  </a:ext>
                </a:extLst>
              </p:cNvPr>
              <p:cNvSpPr txBox="1"/>
              <p:nvPr/>
            </p:nvSpPr>
            <p:spPr>
              <a:xfrm>
                <a:off x="9535504" y="85959"/>
                <a:ext cx="2656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녹색소비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F91638CB-6E21-4CEC-98C8-53EBEC0620BE}"/>
                  </a:ext>
                </a:extLst>
              </p:cNvPr>
              <p:cNvSpPr/>
              <p:nvPr/>
            </p:nvSpPr>
            <p:spPr>
              <a:xfrm>
                <a:off x="9212753" y="115674"/>
                <a:ext cx="410288" cy="260788"/>
              </a:xfrm>
              <a:prstGeom prst="roundRect">
                <a:avLst/>
              </a:prstGeom>
              <a:solidFill>
                <a:srgbClr val="FBBB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5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12FD7AB-A619-449C-B66D-8CDBD2993E2B}"/>
                </a:ext>
              </a:extLst>
            </p:cNvPr>
            <p:cNvSpPr txBox="1"/>
            <p:nvPr/>
          </p:nvSpPr>
          <p:spPr>
            <a:xfrm>
              <a:off x="8623738" y="433519"/>
              <a:ext cx="356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F9900"/>
                  </a:solidFill>
                </a:rPr>
                <a:t>2. </a:t>
              </a:r>
              <a:r>
                <a:rPr lang="ko-KR" altLang="en-US" b="1" dirty="0">
                  <a:solidFill>
                    <a:srgbClr val="FF9900"/>
                  </a:solidFill>
                </a:rPr>
                <a:t>녹색소비</a:t>
              </a:r>
              <a:r>
                <a:rPr lang="en-US" altLang="ko-KR" b="1" dirty="0">
                  <a:solidFill>
                    <a:srgbClr val="FF9900"/>
                  </a:solidFill>
                </a:rPr>
                <a:t>, </a:t>
              </a:r>
              <a:r>
                <a:rPr lang="ko-KR" altLang="en-US" b="1" dirty="0">
                  <a:solidFill>
                    <a:srgbClr val="FF9900"/>
                  </a:solidFill>
                </a:rPr>
                <a:t>우리 함께 실천해요</a:t>
              </a:r>
              <a:r>
                <a:rPr lang="en-US" altLang="ko-KR" b="1" dirty="0">
                  <a:solidFill>
                    <a:srgbClr val="FF9900"/>
                  </a:solidFill>
                </a:rPr>
                <a:t>!</a:t>
              </a:r>
              <a:endParaRPr lang="ko-KR" altLang="en-US" b="1" dirty="0">
                <a:solidFill>
                  <a:srgbClr val="FF9900"/>
                </a:solidFill>
              </a:endParaRPr>
            </a:p>
          </p:txBody>
        </p:sp>
      </p:grpSp>
      <p:pic>
        <p:nvPicPr>
          <p:cNvPr id="12" name="그림 11">
            <a:hlinkClick r:id="rId2"/>
            <a:extLst>
              <a:ext uri="{FF2B5EF4-FFF2-40B4-BE49-F238E27FC236}">
                <a16:creationId xmlns:a16="http://schemas.microsoft.com/office/drawing/2014/main" id="{7E409D5A-BCB4-4DC8-94D3-6D6A436C7B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3412" y="1266875"/>
            <a:ext cx="3719765" cy="1971204"/>
          </a:xfrm>
          <a:prstGeom prst="rect">
            <a:avLst/>
          </a:prstGeom>
        </p:spPr>
      </p:pic>
      <p:pic>
        <p:nvPicPr>
          <p:cNvPr id="13" name="그림 12">
            <a:hlinkClick r:id="rId4"/>
            <a:extLst>
              <a:ext uri="{FF2B5EF4-FFF2-40B4-BE49-F238E27FC236}">
                <a16:creationId xmlns:a16="http://schemas.microsoft.com/office/drawing/2014/main" id="{790119E0-C242-423C-A712-A57EAEF364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1283" y="1266875"/>
            <a:ext cx="3719765" cy="202307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1C35989-1960-4B9A-BE58-1D4C6A2136A2}"/>
              </a:ext>
            </a:extLst>
          </p:cNvPr>
          <p:cNvSpPr txBox="1"/>
          <p:nvPr/>
        </p:nvSpPr>
        <p:spPr>
          <a:xfrm>
            <a:off x="1440610" y="3383874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지구를 위해 비누 설거지 </a:t>
            </a:r>
            <a:r>
              <a:rPr lang="ko-KR" altLang="en-US" dirty="0" err="1"/>
              <a:t>어떠세요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6E7487-8558-4725-A61D-84829C928CA5}"/>
              </a:ext>
            </a:extLst>
          </p:cNvPr>
          <p:cNvSpPr txBox="1"/>
          <p:nvPr/>
        </p:nvSpPr>
        <p:spPr>
          <a:xfrm>
            <a:off x="6597910" y="3360481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콩고 민주 공화국의 자원과 주민생활</a:t>
            </a:r>
          </a:p>
        </p:txBody>
      </p:sp>
      <p:pic>
        <p:nvPicPr>
          <p:cNvPr id="19" name="그림 18">
            <a:hlinkClick r:id="rId6"/>
            <a:extLst>
              <a:ext uri="{FF2B5EF4-FFF2-40B4-BE49-F238E27FC236}">
                <a16:creationId xmlns:a16="http://schemas.microsoft.com/office/drawing/2014/main" id="{A405D08A-54DA-46CD-B81C-96BA51A9DE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29586" y="3934110"/>
            <a:ext cx="3682310" cy="2221668"/>
          </a:xfrm>
          <a:prstGeom prst="rect">
            <a:avLst/>
          </a:prstGeom>
        </p:spPr>
      </p:pic>
      <p:pic>
        <p:nvPicPr>
          <p:cNvPr id="20" name="그림 19">
            <a:hlinkClick r:id="rId8"/>
            <a:extLst>
              <a:ext uri="{FF2B5EF4-FFF2-40B4-BE49-F238E27FC236}">
                <a16:creationId xmlns:a16="http://schemas.microsoft.com/office/drawing/2014/main" id="{865C74A6-C588-4749-918B-61D02A9178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283" y="3927136"/>
            <a:ext cx="3725201" cy="21987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DBFF919-7E5D-4E00-B169-ACAFCE01BCF7}"/>
              </a:ext>
            </a:extLst>
          </p:cNvPr>
          <p:cNvSpPr txBox="1"/>
          <p:nvPr/>
        </p:nvSpPr>
        <p:spPr>
          <a:xfrm>
            <a:off x="1668342" y="6247614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로컬푸드란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1D79D8B-09DD-439A-8D02-4913F2BD7E17}"/>
              </a:ext>
            </a:extLst>
          </p:cNvPr>
          <p:cNvSpPr txBox="1"/>
          <p:nvPr/>
        </p:nvSpPr>
        <p:spPr>
          <a:xfrm>
            <a:off x="6536630" y="622001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행복한 밥상</a:t>
            </a:r>
          </a:p>
        </p:txBody>
      </p:sp>
    </p:spTree>
    <p:extLst>
      <p:ext uri="{BB962C8B-B14F-4D97-AF65-F5344CB8AC3E}">
        <p14:creationId xmlns:p14="http://schemas.microsoft.com/office/powerpoint/2010/main" val="2358020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1686</TotalTime>
  <Words>1350</Words>
  <Application>Microsoft Office PowerPoint</Application>
  <PresentationFormat>와이드스크린</PresentationFormat>
  <Paragraphs>365</Paragraphs>
  <Slides>59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59</vt:i4>
      </vt:variant>
    </vt:vector>
  </HeadingPairs>
  <TitlesOfParts>
    <vt:vector size="64" baseType="lpstr">
      <vt:lpstr>HY견고딕</vt:lpstr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변정훈</cp:lastModifiedBy>
  <cp:revision>268</cp:revision>
  <dcterms:created xsi:type="dcterms:W3CDTF">2022-08-08T07:58:32Z</dcterms:created>
  <dcterms:modified xsi:type="dcterms:W3CDTF">2022-09-18T14:32:52Z</dcterms:modified>
</cp:coreProperties>
</file>