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1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5" r:id="rId14"/>
    <p:sldId id="286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5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11"/>
    <p:restoredTop sz="96391"/>
  </p:normalViewPr>
  <p:slideViewPr>
    <p:cSldViewPr snapToGrid="0">
      <p:cViewPr varScale="1">
        <p:scale>
          <a:sx n="110" d="100"/>
          <a:sy n="110" d="100"/>
        </p:scale>
        <p:origin x="918" y="108"/>
      </p:cViewPr>
      <p:guideLst>
        <p:guide orient="horz" pos="2155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3822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B83D9B7-3CA5-48FD-AB4F-6DB3A0CABE19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00F237C-9EE2-4FD0-8147-7C92C868A9E6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00F237C-9EE2-4FD0-8147-7C92C868A9E6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649583" y="361306"/>
            <a:ext cx="1671706" cy="480451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및 설명" type="objTx" preserve="1">
  <p:cSld name="내용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본문" type="vertTx" preserve="1">
  <p:cSld name="제목 및 세로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7E324774-690A-4C04-8497-440CC4D479DA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2945B194-34E3-42FF-8E58-5D76934177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1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8378" y="2128059"/>
            <a:ext cx="359456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/>
              <a:t>2021 </a:t>
            </a:r>
            <a:r>
              <a:rPr lang="ko-KR" altLang="en-US"/>
              <a:t>교원능력개발평가 시행계획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92269" y="2114708"/>
            <a:ext cx="4857750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ko-KR" altLang="en-US" sz="4100">
                <a:solidFill>
                  <a:srgbClr val="178CB8"/>
                </a:solidFill>
                <a:latin typeface="HY태백B"/>
                <a:ea typeface="HY태백B"/>
              </a:rPr>
              <a:t>202</a:t>
            </a:r>
            <a:r>
              <a:rPr lang="en-US" altLang="ko-KR" sz="4100">
                <a:solidFill>
                  <a:srgbClr val="178CB8"/>
                </a:solidFill>
                <a:latin typeface="HY태백B"/>
                <a:ea typeface="HY태백B"/>
              </a:rPr>
              <a:t>2</a:t>
            </a:r>
            <a:endParaRPr lang="ko-KR" altLang="en-US" sz="4100">
              <a:solidFill>
                <a:srgbClr val="178CB8"/>
              </a:solidFill>
              <a:latin typeface="HY태백B"/>
              <a:ea typeface="HY태백B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941" y="5410375"/>
            <a:ext cx="2373292" cy="6943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901427" y="3042784"/>
            <a:ext cx="4857750" cy="1277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ko-KR" altLang="en-US" sz="3900">
                <a:latin typeface="HY태백B"/>
                <a:ea typeface="HY태백B"/>
              </a:rPr>
              <a:t> 교원능력개발평가</a:t>
            </a:r>
          </a:p>
          <a:p>
            <a:pPr algn="r">
              <a:defRPr/>
            </a:pPr>
            <a:r>
              <a:rPr lang="ko-KR" altLang="en-US" sz="3900">
                <a:latin typeface="HY태백B"/>
                <a:ea typeface="HY태백B"/>
              </a:rPr>
              <a:t> 시행계획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04937" y="2363945"/>
            <a:ext cx="3357563" cy="310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500">
                <a:solidFill>
                  <a:srgbClr val="00AFD2"/>
                </a:solidFill>
                <a:latin typeface="HY태백B"/>
                <a:ea typeface="HY태백B"/>
              </a:rPr>
              <a:t> 학생중심</a:t>
            </a:r>
            <a:r>
              <a:rPr lang="en-US" altLang="ko-KR" sz="1500">
                <a:solidFill>
                  <a:srgbClr val="00AFD2"/>
                </a:solidFill>
                <a:latin typeface="HY태백B"/>
                <a:ea typeface="HY태백B"/>
              </a:rPr>
              <a:t>,</a:t>
            </a:r>
            <a:r>
              <a:rPr lang="ko-KR" altLang="en-US" sz="1500">
                <a:solidFill>
                  <a:srgbClr val="00AFD2"/>
                </a:solidFill>
                <a:latin typeface="HY태백B"/>
                <a:ea typeface="HY태백B"/>
              </a:rPr>
              <a:t> 현장중심 교육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668008" y="2221025"/>
            <a:ext cx="468000" cy="46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9525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30668" y="3078852"/>
            <a:ext cx="3171033" cy="681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3900">
                <a:solidFill>
                  <a:srgbClr val="27BBE0"/>
                </a:solidFill>
                <a:latin typeface="HY태백B"/>
                <a:ea typeface="HY태백B"/>
              </a:rPr>
              <a:t>CONTENTS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6257925" y="1306068"/>
            <a:ext cx="5713810" cy="726377"/>
            <a:chOff x="6096000" y="1363218"/>
            <a:chExt cx="5713810" cy="726377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6096000" y="1363218"/>
              <a:ext cx="726377" cy="726377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6975872" y="1410890"/>
              <a:ext cx="4833938" cy="5684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  <a:defRPr/>
              </a:pPr>
              <a:r>
                <a:rPr sz="2000" b="0" i="0" u="none" strike="noStrike">
                  <a:latin typeface="HY울릉도M"/>
                  <a:ea typeface="HY울릉도M"/>
                </a:rPr>
                <a:t>추진 목적 및 근거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115050" y="1391840"/>
              <a:ext cx="708421" cy="6446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en-US" altLang="ko-KR" sz="2300" b="0" i="0" u="none" strike="noStrike">
                  <a:solidFill>
                    <a:srgbClr val="178CB8"/>
                  </a:solidFill>
                  <a:latin typeface="HY울릉도B"/>
                  <a:ea typeface="HY울릉도B"/>
                </a:rPr>
                <a:t>1</a:t>
              </a:r>
              <a:endParaRPr sz="2300" b="0" i="0" u="none" strike="noStrike">
                <a:solidFill>
                  <a:srgbClr val="178CB8"/>
                </a:solidFill>
                <a:latin typeface="HY울릉도B"/>
                <a:ea typeface="HY울릉도B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6257925" y="2169271"/>
            <a:ext cx="5713810" cy="726377"/>
            <a:chOff x="6096000" y="1363218"/>
            <a:chExt cx="5713810" cy="726377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6096000" y="1363218"/>
              <a:ext cx="726377" cy="726377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6975872" y="1410887"/>
              <a:ext cx="4833938" cy="571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  <a:defRPr/>
              </a:pPr>
              <a:r>
                <a:rPr lang="ko-KR" altLang="en-US" sz="2000" b="0" i="0" u="none" strike="noStrike">
                  <a:latin typeface="HY울릉도M"/>
                  <a:ea typeface="HY울릉도M"/>
                </a:rPr>
                <a:t>시행</a:t>
              </a:r>
              <a:r>
                <a:rPr lang="en-US" altLang="ko-KR" sz="2000" b="0" i="0" u="none" strike="noStrike">
                  <a:latin typeface="HY울릉도M"/>
                  <a:ea typeface="HY울릉도M"/>
                </a:rPr>
                <a:t> </a:t>
              </a:r>
              <a:r>
                <a:rPr lang="ko-KR" altLang="en-US" sz="2000" b="0" i="0" u="none" strike="noStrike">
                  <a:latin typeface="HY울릉도M"/>
                  <a:ea typeface="HY울릉도M"/>
                </a:rPr>
                <a:t>방향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115050" y="1372787"/>
              <a:ext cx="708421" cy="6481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en-US" altLang="ko-KR" sz="2300" b="0" i="0" u="none" strike="noStrike">
                  <a:solidFill>
                    <a:srgbClr val="178CB8"/>
                  </a:solidFill>
                  <a:latin typeface="HY울릉도B"/>
                  <a:ea typeface="HY울릉도B"/>
                </a:rPr>
                <a:t>2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6257925" y="3037236"/>
            <a:ext cx="5713810" cy="726377"/>
            <a:chOff x="6096000" y="1363218"/>
            <a:chExt cx="5713810" cy="72637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6096000" y="1363218"/>
              <a:ext cx="726377" cy="72637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975872" y="1410888"/>
              <a:ext cx="4833938" cy="5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  <a:defRPr/>
              </a:pPr>
              <a:r>
                <a:rPr lang="ko-KR" altLang="en-US" sz="2000" b="0" i="0" u="none" strike="noStrike">
                  <a:latin typeface="HY울릉도M"/>
                  <a:ea typeface="HY울릉도M"/>
                </a:rPr>
                <a:t>세부시행계획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115050" y="1372788"/>
              <a:ext cx="708421" cy="6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en-US" altLang="ko-KR" sz="2300" b="0" i="0" u="none" strike="noStrike">
                  <a:solidFill>
                    <a:srgbClr val="178CB8"/>
                  </a:solidFill>
                  <a:latin typeface="HY울릉도B"/>
                  <a:ea typeface="HY울릉도B"/>
                </a:rPr>
                <a:t>3</a:t>
              </a: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6257925" y="3900439"/>
            <a:ext cx="5713810" cy="726377"/>
            <a:chOff x="6096000" y="1363218"/>
            <a:chExt cx="5713810" cy="726377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6096000" y="1363218"/>
              <a:ext cx="726377" cy="726377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6975872" y="1410887"/>
              <a:ext cx="4833938" cy="5743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  <a:defRPr/>
              </a:pPr>
              <a:r>
                <a:rPr lang="ko-KR" altLang="en-US" sz="2000" b="0" i="0" u="none" strike="noStrike">
                  <a:latin typeface="HY울릉도M"/>
                  <a:ea typeface="HY울릉도M"/>
                </a:rPr>
                <a:t>평가관리 및 지원체제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115050" y="1372787"/>
              <a:ext cx="708421" cy="6505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en-US" altLang="ko-KR" sz="2300" b="0" i="0" u="none" strike="noStrike">
                  <a:solidFill>
                    <a:srgbClr val="178CB8"/>
                  </a:solidFill>
                  <a:latin typeface="HY울릉도B"/>
                  <a:ea typeface="HY울릉도B"/>
                </a:rPr>
                <a:t>4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6257925" y="4774018"/>
            <a:ext cx="5713810" cy="726377"/>
            <a:chOff x="6096000" y="1363218"/>
            <a:chExt cx="5713810" cy="726377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6096000" y="1363218"/>
              <a:ext cx="726377" cy="726377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975872" y="1410886"/>
              <a:ext cx="4833938" cy="5770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  <a:defRPr/>
              </a:pPr>
              <a:r>
                <a:rPr lang="ko-KR" altLang="en-US" sz="2000" b="0" i="0" u="none" strike="noStrike">
                  <a:latin typeface="HY울릉도M"/>
                  <a:ea typeface="HY울릉도M"/>
                </a:rPr>
                <a:t>향후 계획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115050" y="1372786"/>
              <a:ext cx="708421" cy="653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en-US" altLang="ko-KR" sz="2300" b="0" i="0" u="none" strike="noStrike">
                  <a:solidFill>
                    <a:srgbClr val="178CB8"/>
                  </a:solidFill>
                  <a:latin typeface="HY울릉도B"/>
                  <a:ea typeface="HY울릉도B"/>
                </a:rPr>
                <a:t>5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151313" y="2737643"/>
              <a:ext cx="3952875" cy="4394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　　</a:t>
              </a:r>
              <a:r>
                <a:rPr lang="EN-US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2022</a:t>
              </a: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년 </a:t>
              </a:r>
              <a:r>
                <a:rPr sz="1900" b="0" i="0" u="none" strike="noStrike" spc="-30" dirty="0" err="1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교원능력개발평가</a:t>
              </a:r>
              <a:endParaRPr sz="1900" b="0" i="0" u="none" strike="noStrike" spc="-30" dirty="0">
                <a:solidFill>
                  <a:schemeClr val="bg1">
                    <a:lumMod val="50000"/>
                  </a:schemeClr>
                </a:solidFill>
                <a:latin typeface="HY울릉도B"/>
                <a:ea typeface="HY울릉도B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151313" y="3177698"/>
              <a:ext cx="3952875" cy="7827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sz="3500" b="0" i="0" u="none" strike="noStrike" spc="-30">
                  <a:solidFill>
                    <a:srgbClr val="1B72B9"/>
                  </a:solidFill>
                  <a:latin typeface="HY울릉도B"/>
                  <a:ea typeface="HY울릉도B"/>
                </a:rPr>
                <a:t>추진 목적 및 근거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053476" y="4338219"/>
            <a:ext cx="9304714" cy="1746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lvl="0" indent="-292100">
              <a:lnSpc>
                <a:spcPct val="150000"/>
              </a:lnSpc>
              <a:spcBef>
                <a:spcPts val="600"/>
              </a:spcBef>
              <a:defRPr/>
            </a:pPr>
            <a:r>
              <a:rPr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대통령령 제</a:t>
            </a:r>
            <a:r>
              <a:rPr lang="EN-US"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31359</a:t>
            </a:r>
            <a:r>
              <a:rPr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호</a:t>
            </a:r>
            <a:r>
              <a:rPr lang="EN-US"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(2021.1.5.) </a:t>
            </a:r>
            <a:r>
              <a:rPr sz="2200" b="0" i="0" u="none" strike="noStrike" spc="-90">
                <a:solidFill>
                  <a:srgbClr val="21729D"/>
                </a:solidFill>
                <a:latin typeface="한컴 윤체 L"/>
                <a:ea typeface="한컴 윤체 L"/>
              </a:rPr>
              <a:t>「</a:t>
            </a:r>
            <a:r>
              <a:rPr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교원 등의 연수에 관한 규정」제</a:t>
            </a:r>
            <a:r>
              <a:rPr lang="EN-US"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18</a:t>
            </a:r>
            <a:r>
              <a:rPr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조</a:t>
            </a:r>
            <a:r>
              <a:rPr lang="EN-US"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~</a:t>
            </a:r>
            <a:r>
              <a:rPr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제</a:t>
            </a:r>
            <a:r>
              <a:rPr lang="EN-US"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23</a:t>
            </a:r>
            <a:r>
              <a:rPr sz="2200" b="0" i="0" u="none" strike="noStrike" spc="-70">
                <a:solidFill>
                  <a:srgbClr val="21729D"/>
                </a:solidFill>
                <a:latin typeface="한컴 윤체 L"/>
                <a:ea typeface="한컴 윤체 L"/>
              </a:rPr>
              <a:t>조</a:t>
            </a:r>
          </a:p>
          <a:p>
            <a:pPr marL="292100" lvl="0" indent="-292100">
              <a:lnSpc>
                <a:spcPct val="150000"/>
              </a:lnSpc>
              <a:spcBef>
                <a:spcPts val="600"/>
              </a:spcBef>
              <a:defRPr/>
            </a:pPr>
            <a:r>
              <a:rPr sz="2200" b="0" i="0" u="none" strike="noStrike" spc="-40">
                <a:solidFill>
                  <a:srgbClr val="21729D"/>
                </a:solidFill>
                <a:latin typeface="한컴 윤체 L"/>
                <a:ea typeface="한컴 윤체 L"/>
              </a:rPr>
              <a:t>교육부훈령</a:t>
            </a:r>
            <a:r>
              <a:rPr lang="EN-US" sz="2200" b="0" i="0" u="none" strike="noStrike" spc="-100">
                <a:solidFill>
                  <a:srgbClr val="21729D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spc="-100">
                <a:solidFill>
                  <a:srgbClr val="21729D"/>
                </a:solidFill>
                <a:latin typeface="한컴 윤체 L"/>
                <a:ea typeface="한컴 윤체 L"/>
              </a:rPr>
              <a:t>제</a:t>
            </a:r>
            <a:r>
              <a:rPr lang="EN-US" sz="2200" b="0" i="0" u="none" strike="noStrike" spc="-100">
                <a:solidFill>
                  <a:srgbClr val="21729D"/>
                </a:solidFill>
                <a:latin typeface="한컴 윤체 L"/>
                <a:ea typeface="한컴 윤체 L"/>
              </a:rPr>
              <a:t>320</a:t>
            </a:r>
            <a:r>
              <a:rPr sz="2200" b="0" i="0" u="none" strike="noStrike" spc="-100">
                <a:solidFill>
                  <a:srgbClr val="21729D"/>
                </a:solidFill>
                <a:latin typeface="한컴 윤체 L"/>
                <a:ea typeface="한컴 윤체 L"/>
              </a:rPr>
              <a:t>호</a:t>
            </a:r>
            <a:r>
              <a:rPr lang="EN-US" sz="2200" b="0" i="0" u="none" strike="noStrike" spc="-100">
                <a:solidFill>
                  <a:srgbClr val="21729D"/>
                </a:solidFill>
                <a:latin typeface="한컴 윤체 L"/>
                <a:ea typeface="한컴 윤체 L"/>
              </a:rPr>
              <a:t>(2020.1.1.) </a:t>
            </a:r>
            <a:r>
              <a:rPr sz="2200" b="0" i="0" u="none" strike="noStrike" spc="-100">
                <a:solidFill>
                  <a:srgbClr val="21729D"/>
                </a:solidFill>
                <a:latin typeface="한컴 윤체 L"/>
                <a:ea typeface="한컴 윤체 L"/>
              </a:rPr>
              <a:t>「</a:t>
            </a:r>
            <a:r>
              <a:rPr sz="2200" b="0" i="0" u="none" strike="noStrike" spc="-80">
                <a:solidFill>
                  <a:srgbClr val="21729D"/>
                </a:solidFill>
                <a:latin typeface="한컴 윤체 L"/>
                <a:ea typeface="한컴 윤체 L"/>
              </a:rPr>
              <a:t>교원능력개발평가 실시에 관한 훈령」</a:t>
            </a:r>
          </a:p>
          <a:p>
            <a:pPr marL="292100" lvl="0" indent="-292100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spc="-80">
                <a:solidFill>
                  <a:srgbClr val="21729D"/>
                </a:solidFill>
                <a:latin typeface="한컴 윤체 L"/>
                <a:ea typeface="한컴 윤체 L"/>
              </a:rPr>
              <a:t>제</a:t>
            </a:r>
            <a:r>
              <a:rPr lang="en-US" altLang="ko-KR" sz="2200" spc="-80">
                <a:solidFill>
                  <a:srgbClr val="21729D"/>
                </a:solidFill>
                <a:latin typeface="한컴 윤체 L"/>
                <a:ea typeface="한컴 윤체 L"/>
              </a:rPr>
              <a:t>114</a:t>
            </a:r>
            <a:r>
              <a:rPr lang="ko-KR" altLang="en-US" sz="2200" spc="-80">
                <a:solidFill>
                  <a:srgbClr val="21729D"/>
                </a:solidFill>
                <a:latin typeface="한컴 윤체 L"/>
                <a:ea typeface="한컴 윤체 L"/>
              </a:rPr>
              <a:t>회 교육부 적극행정위원회 심의 결과</a:t>
            </a:r>
            <a:r>
              <a:rPr lang="en-US" altLang="ko-KR" sz="2200" spc="-80">
                <a:solidFill>
                  <a:srgbClr val="21729D"/>
                </a:solidFill>
                <a:latin typeface="한컴 윤체 L"/>
                <a:ea typeface="한컴 윤체 L"/>
              </a:rPr>
              <a:t>(</a:t>
            </a:r>
            <a:r>
              <a:rPr lang="ko-KR" altLang="en-US" sz="2200" spc="-80">
                <a:solidFill>
                  <a:srgbClr val="21729D"/>
                </a:solidFill>
                <a:latin typeface="한컴 윤체 L"/>
                <a:ea typeface="한컴 윤체 L"/>
              </a:rPr>
              <a:t>규제개혁법무담당관</a:t>
            </a:r>
            <a:r>
              <a:rPr lang="en-US" altLang="ko-KR" sz="2200" spc="-80">
                <a:solidFill>
                  <a:srgbClr val="21729D"/>
                </a:solidFill>
                <a:latin typeface="한컴 윤체 L"/>
                <a:ea typeface="한컴 윤체 L"/>
              </a:rPr>
              <a:t>-2109,</a:t>
            </a:r>
            <a:r>
              <a:rPr lang="en-US" altLang="ko-KR" sz="2200" spc="-80">
                <a:solidFill>
                  <a:srgbClr val="FF0000"/>
                </a:solidFill>
                <a:latin typeface="한컴 윤체 L"/>
                <a:ea typeface="한컴 윤체 L"/>
              </a:rPr>
              <a:t>‘22.3.7</a:t>
            </a:r>
            <a:r>
              <a:rPr lang="en-US" altLang="ko-KR" sz="2200" spc="-80">
                <a:solidFill>
                  <a:srgbClr val="21729D"/>
                </a:solidFill>
                <a:latin typeface="한컴 윤체 L"/>
                <a:ea typeface="한컴 윤체 L"/>
              </a:rPr>
              <a:t>)</a:t>
            </a:r>
            <a:endParaRPr lang="ko-KR" altLang="en-US" sz="2200" b="0" i="0" u="none" strike="noStrike" spc="-80">
              <a:solidFill>
                <a:srgbClr val="21729D"/>
              </a:solidFill>
              <a:latin typeface="한컴 윤체 L"/>
              <a:ea typeface="한컴 윤체 L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5" name="TextBox 4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추진 목적 및 근거</a:t>
              </a:r>
              <a:endParaRPr lang="ko-KR" altLang="en-US" sz="2500">
                <a:solidFill>
                  <a:schemeClr val="bg1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8" name="직사각형 2"/>
          <p:cNvSpPr/>
          <p:nvPr/>
        </p:nvSpPr>
        <p:spPr>
          <a:xfrm>
            <a:off x="2053476" y="2225804"/>
            <a:ext cx="9304714" cy="117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4640" lvl="0" indent="-294640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kern="0" spc="-30">
                <a:solidFill>
                  <a:srgbClr val="21729D"/>
                </a:solidFill>
                <a:latin typeface="한컴 윤체 L"/>
                <a:ea typeface="한컴 윤체 L"/>
              </a:rPr>
              <a:t>교원의 교육 활동에 대한 전문성 진단으로 자기 성찰 및 성장의 기회</a:t>
            </a:r>
            <a:r>
              <a:rPr lang="ko-KR" altLang="en-US" sz="2200" b="0" kern="0" spc="-20">
                <a:solidFill>
                  <a:srgbClr val="21729D"/>
                </a:solidFill>
                <a:latin typeface="한컴 윤체 L"/>
                <a:ea typeface="한컴 윤체 L"/>
              </a:rPr>
              <a:t> 제공</a:t>
            </a:r>
          </a:p>
          <a:p>
            <a:pPr marL="294640" lvl="0" indent="-294640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kern="0">
                <a:solidFill>
                  <a:srgbClr val="21729D"/>
                </a:solidFill>
                <a:latin typeface="한컴 윤체 L"/>
                <a:ea typeface="한컴 윤체 L"/>
              </a:rPr>
              <a:t>소통과 참여를 통한 교원 전문성 신장으로 공교육 신뢰 제고</a:t>
            </a:r>
            <a:endParaRPr lang="ko-KR" altLang="en-US" sz="2200" b="0" kern="0" spc="0">
              <a:solidFill>
                <a:srgbClr val="21729D"/>
              </a:solidFill>
              <a:effectLst/>
              <a:latin typeface="한컴 윤체 L"/>
              <a:ea typeface="한컴 윤체 L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2532393"/>
            <a:ext cx="136769" cy="13445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3091898"/>
            <a:ext cx="136769" cy="13445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4603904"/>
            <a:ext cx="136769" cy="13445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5211034"/>
            <a:ext cx="136769" cy="134451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1313584" y="1529859"/>
            <a:ext cx="9852955" cy="710931"/>
            <a:chOff x="1313584" y="1529859"/>
            <a:chExt cx="9852955" cy="710931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84" y="1591303"/>
              <a:ext cx="9852955" cy="649486"/>
            </a:xfrm>
            <a:prstGeom prst="rect">
              <a:avLst/>
            </a:prstGeom>
          </p:spPr>
        </p:pic>
        <p:sp>
          <p:nvSpPr>
            <p:cNvPr id="7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목적 </a:t>
              </a:r>
              <a:endParaRPr lang="ko-KR" altLang="en-US" sz="2400" b="0" kern="0" spc="0">
                <a:solidFill>
                  <a:srgbClr val="000000"/>
                </a:solidFill>
                <a:effectLst/>
                <a:latin typeface="HY울릉도M"/>
                <a:ea typeface="HY울릉도M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1313584" y="3703291"/>
            <a:ext cx="9852955" cy="710930"/>
            <a:chOff x="1313584" y="3703291"/>
            <a:chExt cx="9852955" cy="710930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84" y="3764735"/>
              <a:ext cx="9852955" cy="649486"/>
            </a:xfrm>
            <a:prstGeom prst="rect">
              <a:avLst/>
            </a:prstGeom>
          </p:spPr>
        </p:pic>
        <p:sp>
          <p:nvSpPr>
            <p:cNvPr id="21" name="직사각형 1"/>
            <p:cNvSpPr/>
            <p:nvPr/>
          </p:nvSpPr>
          <p:spPr>
            <a:xfrm>
              <a:off x="2019300" y="3703291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근거 </a:t>
              </a:r>
            </a:p>
          </p:txBody>
        </p:sp>
      </p:grp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5759647"/>
            <a:ext cx="136769" cy="134451"/>
          </a:xfrm>
          <a:prstGeom prst="rect">
            <a:avLst/>
          </a:prstGeom>
        </p:spPr>
      </p:pic>
      <p:pic>
        <p:nvPicPr>
          <p:cNvPr id="24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789" y="365760"/>
            <a:ext cx="1872500" cy="425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2"/>
          <p:cNvSpPr/>
          <p:nvPr/>
        </p:nvSpPr>
        <p:spPr>
          <a:xfrm>
            <a:off x="2070145" y="2915330"/>
            <a:ext cx="9054682" cy="103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lvl="0" indent="-292100" algn="just">
              <a:lnSpc>
                <a:spcPct val="13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동료교원평가</a:t>
            </a:r>
            <a:r>
              <a:rPr lang="en-US" altLang="ko-KR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(</a:t>
            </a: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교사 상호 간의 평가</a:t>
            </a:r>
            <a:r>
              <a:rPr lang="en-US" altLang="ko-KR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) </a:t>
            </a: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미실시</a:t>
            </a:r>
          </a:p>
          <a:p>
            <a:pPr marL="292100" lvl="0" indent="-292100" algn="just">
              <a:lnSpc>
                <a:spcPct val="13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학생 만족도조사 및 학부모 만족도조사 실시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864120" y="3119592"/>
            <a:ext cx="136769" cy="13445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864120" y="3650523"/>
            <a:ext cx="136769" cy="134451"/>
          </a:xfrm>
          <a:prstGeom prst="rect">
            <a:avLst/>
          </a:prstGeom>
        </p:spPr>
      </p:pic>
      <p:sp>
        <p:nvSpPr>
          <p:cNvPr id="16" name="직사각형 2"/>
          <p:cNvSpPr/>
          <p:nvPr/>
        </p:nvSpPr>
        <p:spPr>
          <a:xfrm>
            <a:off x="2070145" y="4629861"/>
            <a:ext cx="9054682" cy="1035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lvl="0" indent="-292100" algn="just">
              <a:lnSpc>
                <a:spcPct val="13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모바일 기기를 활용한 만족도조사 실시</a:t>
            </a:r>
          </a:p>
          <a:p>
            <a:pPr lvl="0" algn="just">
              <a:lnSpc>
                <a:spcPct val="13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평가 대상 교원 중 학생</a:t>
            </a:r>
            <a:r>
              <a:rPr lang="en-US" altLang="ko-KR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,</a:t>
            </a: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 학부모가 희망하는 교원에 대해서만 만족도조사 실시</a:t>
            </a: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864120" y="4850369"/>
            <a:ext cx="136769" cy="134451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864120" y="5352725"/>
            <a:ext cx="136769" cy="134451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1276349" y="1342653"/>
            <a:ext cx="9703594" cy="746297"/>
            <a:chOff x="1190624" y="1418853"/>
            <a:chExt cx="9810751" cy="746297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190624" y="1470542"/>
              <a:ext cx="9810751" cy="694608"/>
            </a:xfrm>
            <a:prstGeom prst="rect">
              <a:avLst/>
            </a:prstGeom>
          </p:spPr>
        </p:pic>
        <p:sp>
          <p:nvSpPr>
            <p:cNvPr id="21" name="직사각형 1"/>
            <p:cNvSpPr/>
            <p:nvPr/>
          </p:nvSpPr>
          <p:spPr>
            <a:xfrm>
              <a:off x="1590025" y="1418853"/>
              <a:ext cx="7988849" cy="6451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80000"/>
                </a:lnSpc>
                <a:defRPr/>
              </a:pPr>
              <a:r>
                <a:rPr lang="EN-US" sz="2300" b="0" i="0" u="none" strike="noStrike" spc="-30">
                  <a:ln w="9525">
                    <a:solidFill>
                      <a:schemeClr val="bg1">
                        <a:lumMod val="10000"/>
                      </a:schemeClr>
                    </a:solidFill>
                  </a:ln>
                  <a:solidFill>
                    <a:schemeClr val="bg1"/>
                  </a:solidFill>
                  <a:latin typeface="HY태백B"/>
                  <a:ea typeface="HY태백B"/>
                </a:rPr>
                <a:t>2022 </a:t>
              </a:r>
              <a:r>
                <a:rPr sz="2300" b="0" i="0" u="none" strike="noStrike" spc="-30">
                  <a:ln w="9525">
                    <a:solidFill>
                      <a:schemeClr val="bg1">
                        <a:lumMod val="10000"/>
                      </a:schemeClr>
                    </a:solidFill>
                  </a:ln>
                  <a:solidFill>
                    <a:schemeClr val="bg1"/>
                  </a:solidFill>
                  <a:latin typeface="HY태백B"/>
                  <a:ea typeface="HY태백B"/>
                </a:rPr>
                <a:t>교원능력개발평가 시행 방향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4" name="TextBox 23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추진 목적 및 근거</a:t>
              </a:r>
              <a:endParaRPr lang="ko-KR" altLang="en-US" sz="2500"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313584" y="2232328"/>
            <a:ext cx="9852955" cy="710930"/>
            <a:chOff x="1313584" y="1529859"/>
            <a:chExt cx="9852955" cy="710930"/>
          </a:xfrm>
        </p:grpSpPr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313584" y="1591303"/>
              <a:ext cx="9852955" cy="649486"/>
            </a:xfrm>
            <a:prstGeom prst="rect">
              <a:avLst/>
            </a:prstGeom>
          </p:spPr>
        </p:pic>
        <p:sp>
          <p:nvSpPr>
            <p:cNvPr id="28" name="직사각형 1"/>
            <p:cNvSpPr/>
            <p:nvPr/>
          </p:nvSpPr>
          <p:spPr>
            <a:xfrm>
              <a:off x="2019300" y="1529859"/>
              <a:ext cx="8870992" cy="680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방법</a:t>
              </a:r>
              <a:r>
                <a:rPr lang="en-US" altLang="ko-KR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(</a:t>
              </a: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평가참여자</a:t>
              </a:r>
              <a:r>
                <a:rPr lang="en-US" altLang="ko-KR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)</a:t>
              </a: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 조정 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313584" y="3989474"/>
            <a:ext cx="9852955" cy="710931"/>
            <a:chOff x="1313584" y="1529858"/>
            <a:chExt cx="9852955" cy="710931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313584" y="1591303"/>
              <a:ext cx="9852955" cy="649486"/>
            </a:xfrm>
            <a:prstGeom prst="rect">
              <a:avLst/>
            </a:prstGeom>
          </p:spPr>
        </p:pic>
        <p:sp>
          <p:nvSpPr>
            <p:cNvPr id="31" name="직사각형 1"/>
            <p:cNvSpPr/>
            <p:nvPr/>
          </p:nvSpPr>
          <p:spPr>
            <a:xfrm>
              <a:off x="2019299" y="1529858"/>
              <a:ext cx="8870993" cy="6137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만족도조사 자율성·편의성 확대</a:t>
              </a:r>
            </a:p>
          </p:txBody>
        </p:sp>
      </p:grpSp>
      <p:pic>
        <p:nvPicPr>
          <p:cNvPr id="32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2"/>
          <p:cNvSpPr/>
          <p:nvPr/>
        </p:nvSpPr>
        <p:spPr>
          <a:xfrm>
            <a:off x="2053476" y="2282954"/>
            <a:ext cx="9304714" cy="232524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욕설</a:t>
            </a:r>
            <a:r>
              <a:rPr lang="en-US" altLang="ko-KR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, </a:t>
            </a: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성희롱 문구 등 부적절한 서술형 문항 답변에 대한 </a:t>
            </a:r>
          </a:p>
          <a:p>
            <a:pPr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필터링 시스템 지속 개선</a:t>
            </a:r>
            <a:r>
              <a:rPr lang="en-US" altLang="ko-KR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‧</a:t>
            </a: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강화하여 교권 침해 예방</a:t>
            </a:r>
          </a:p>
          <a:p>
            <a:pPr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능력개발계획서 작성 및 제출 면제</a:t>
            </a:r>
          </a:p>
          <a:p>
            <a:pPr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교원의 교육활동 소개자료 제공 방식 다양화</a:t>
            </a:r>
            <a:endParaRPr lang="ko-KR" altLang="en-US" sz="2200" b="0" spc="-20">
              <a:solidFill>
                <a:srgbClr val="21729D"/>
              </a:solidFill>
              <a:latin typeface="한컴 윤체 L"/>
              <a:ea typeface="한컴 윤체 L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2526132"/>
            <a:ext cx="136769" cy="13445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3628035"/>
            <a:ext cx="136769" cy="13445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4193934"/>
            <a:ext cx="136769" cy="134451"/>
          </a:xfrm>
          <a:prstGeom prst="rect">
            <a:avLst/>
          </a:prstGeom>
        </p:spPr>
      </p:pic>
      <p:grpSp>
        <p:nvGrpSpPr>
          <p:cNvPr id="12" name="그룹 1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3" name="TextBox 1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추진 목적 및 근거</a:t>
              </a:r>
              <a:endParaRPr lang="ko-KR" altLang="en-US" sz="2500">
                <a:solidFill>
                  <a:schemeClr val="bg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313584" y="1529859"/>
            <a:ext cx="9852955" cy="710931"/>
            <a:chOff x="1313584" y="1529859"/>
            <a:chExt cx="9852955" cy="710931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84" y="1591303"/>
              <a:ext cx="9852955" cy="649486"/>
            </a:xfrm>
            <a:prstGeom prst="rect">
              <a:avLst/>
            </a:prstGeom>
          </p:spPr>
        </p:pic>
        <p:sp>
          <p:nvSpPr>
            <p:cNvPr id="17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평가부담 완화 </a:t>
              </a:r>
            </a:p>
          </p:txBody>
        </p:sp>
      </p:grpSp>
      <p:pic>
        <p:nvPicPr>
          <p:cNvPr id="1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2"/>
          <p:cNvSpPr/>
          <p:nvPr/>
        </p:nvSpPr>
        <p:spPr>
          <a:xfrm>
            <a:off x="2053476" y="4319169"/>
            <a:ext cx="9304714" cy="1174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교원 자신의 교육활동에 대한 자기성찰과 성장 자료로 활용</a:t>
            </a:r>
          </a:p>
          <a:p>
            <a:pPr marL="292100"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i="0" u="none" strike="noStrike">
                <a:solidFill>
                  <a:srgbClr val="21729D"/>
                </a:solidFill>
                <a:latin typeface="한컴 윤체 L"/>
                <a:ea typeface="한컴 윤체 L"/>
              </a:rPr>
              <a:t>교원 전문성 신장 지원 및 차년도 계획 수립에 참조</a:t>
            </a:r>
          </a:p>
        </p:txBody>
      </p:sp>
      <p:sp>
        <p:nvSpPr>
          <p:cNvPr id="8" name="직사각형 2"/>
          <p:cNvSpPr/>
          <p:nvPr/>
        </p:nvSpPr>
        <p:spPr>
          <a:xfrm>
            <a:off x="2053476" y="2225804"/>
            <a:ext cx="9304714" cy="1129733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292100"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spc="-100" dirty="0">
                <a:solidFill>
                  <a:srgbClr val="21729D"/>
                </a:solidFill>
                <a:latin typeface="한컴 윤체 L"/>
                <a:ea typeface="한컴 윤체 L"/>
              </a:rPr>
              <a:t>평가문항(예시) 제공</a:t>
            </a:r>
          </a:p>
          <a:p>
            <a:pPr marL="292100" lvl="0" indent="-292100" algn="just"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2200" b="0" spc="-100" dirty="0">
                <a:solidFill>
                  <a:srgbClr val="21729D"/>
                </a:solidFill>
                <a:latin typeface="한컴 윤체 L"/>
                <a:ea typeface="한컴 윤체 L"/>
              </a:rPr>
              <a:t>평가관리위원회의 심의사항을 학교 내 다른 위원회에서 심의 가능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2513343"/>
            <a:ext cx="136769" cy="13445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3091898"/>
            <a:ext cx="136769" cy="13445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4613429"/>
            <a:ext cx="136769" cy="13445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847452" y="5191984"/>
            <a:ext cx="136769" cy="134451"/>
          </a:xfrm>
          <a:prstGeom prst="rect">
            <a:avLst/>
          </a:prstGeom>
        </p:spPr>
      </p:pic>
      <p:grpSp>
        <p:nvGrpSpPr>
          <p:cNvPr id="15" name="그룹 14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6" name="TextBox 15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추진 목적 및 근거</a:t>
              </a:r>
              <a:endParaRPr lang="ko-KR" altLang="en-US" sz="2500">
                <a:solidFill>
                  <a:schemeClr val="bg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1313584" y="1529859"/>
            <a:ext cx="9852955" cy="710931"/>
            <a:chOff x="1313584" y="1529859"/>
            <a:chExt cx="9852955" cy="710931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84" y="1591303"/>
              <a:ext cx="9852955" cy="649486"/>
            </a:xfrm>
            <a:prstGeom prst="rect">
              <a:avLst/>
            </a:prstGeom>
          </p:spPr>
        </p:pic>
        <p:sp>
          <p:nvSpPr>
            <p:cNvPr id="20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행정 업무 경감 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313584" y="3630120"/>
            <a:ext cx="9852955" cy="710931"/>
            <a:chOff x="1313584" y="1529858"/>
            <a:chExt cx="9852955" cy="710931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84" y="1591303"/>
              <a:ext cx="9852955" cy="649486"/>
            </a:xfrm>
            <a:prstGeom prst="rect">
              <a:avLst/>
            </a:prstGeom>
          </p:spPr>
        </p:pic>
        <p:sp>
          <p:nvSpPr>
            <p:cNvPr id="23" name="직사각형 1"/>
            <p:cNvSpPr/>
            <p:nvPr/>
          </p:nvSpPr>
          <p:spPr>
            <a:xfrm>
              <a:off x="2019299" y="1529858"/>
              <a:ext cx="8870993" cy="6804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성장 자료로 결과 활용 </a:t>
              </a:r>
            </a:p>
          </p:txBody>
        </p:sp>
      </p:grpSp>
      <p:pic>
        <p:nvPicPr>
          <p:cNvPr id="24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4151313" y="2737643"/>
              <a:ext cx="3952875" cy="4394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　　</a:t>
              </a:r>
              <a:r>
                <a:rPr lang="en-US" altLang="ko-KR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2022</a:t>
              </a:r>
              <a:r>
                <a:rPr lang="ko-KR" altLang="en-US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년</a:t>
              </a: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 </a:t>
              </a:r>
              <a:r>
                <a:rPr sz="1900" b="0" i="0" u="none" strike="noStrike" spc="-30" dirty="0" err="1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교원능력개발평가</a:t>
              </a:r>
              <a:endParaRPr sz="1900" b="0" i="0" u="none" strike="noStrike" spc="-30" dirty="0">
                <a:solidFill>
                  <a:schemeClr val="bg1">
                    <a:lumMod val="50000"/>
                  </a:schemeClr>
                </a:solidFill>
                <a:latin typeface="HY울릉도B"/>
                <a:ea typeface="HY울릉도B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151313" y="3177698"/>
              <a:ext cx="3952875" cy="782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lang="ko-KR" altLang="en-US" sz="3500" b="0" i="0" u="none" strike="noStrike" spc="-30">
                  <a:solidFill>
                    <a:srgbClr val="9C629C"/>
                  </a:solidFill>
                  <a:latin typeface="HY울릉도B"/>
                  <a:ea typeface="HY울릉도B"/>
                </a:rPr>
                <a:t>세부시행계획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3" name="TextBox 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6" name="직사각형 2"/>
          <p:cNvSpPr/>
          <p:nvPr/>
        </p:nvSpPr>
        <p:spPr>
          <a:xfrm>
            <a:off x="2053476" y="2254379"/>
            <a:ext cx="9304714" cy="96316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indent="-228600">
              <a:lnSpc>
                <a:spcPct val="130000"/>
              </a:lnSpc>
              <a:defRPr/>
            </a:pPr>
            <a:r>
              <a:rPr lang="ko-KR" altLang="en-US" sz="2200">
                <a:solidFill>
                  <a:srgbClr val="944180"/>
                </a:solidFill>
                <a:latin typeface="한컴 윤체 L"/>
                <a:ea typeface="한컴 윤체 L"/>
              </a:rPr>
              <a:t>2022학년도 기준 국･공･사립 초･중･고 및 특수학교에 2개월 이상 재직하는 교원(계약제 교원 포함)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513343"/>
            <a:ext cx="136769" cy="1344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60968" y="3218497"/>
            <a:ext cx="240272" cy="380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17500" lvl="0" indent="-317500" algn="just">
              <a:lnSpc>
                <a:spcPct val="140000"/>
              </a:lnSpc>
              <a:defRPr/>
            </a:pPr>
            <a:endParaRPr sz="1400" b="0" i="0" u="none" strike="noStrike">
              <a:latin typeface="한컴 윤체 L"/>
              <a:ea typeface="한컴 윤체 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60995" y="3669982"/>
            <a:ext cx="249795" cy="4143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17500" lvl="0" indent="-317500" algn="just">
              <a:lnSpc>
                <a:spcPct val="140000"/>
              </a:lnSpc>
              <a:defRPr/>
            </a:pPr>
            <a:endParaRPr sz="1500" b="0" i="0" u="none" strike="noStrike"/>
          </a:p>
        </p:txBody>
      </p:sp>
      <p:sp>
        <p:nvSpPr>
          <p:cNvPr id="12" name="TextBox 11"/>
          <p:cNvSpPr txBox="1"/>
          <p:nvPr/>
        </p:nvSpPr>
        <p:spPr>
          <a:xfrm>
            <a:off x="2006013" y="3235371"/>
            <a:ext cx="9057494" cy="25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00" lvl="0" indent="-317500" algn="just">
              <a:lnSpc>
                <a:spcPct val="140000"/>
              </a:lnSpc>
              <a:defRPr/>
            </a:pPr>
            <a:r>
              <a:rPr lang="ko-KR" altLang="en-US" sz="2000" b="0" i="0" u="none" strike="noStrike" dirty="0">
                <a:latin typeface="한컴 윤체 L"/>
                <a:ea typeface="한컴 윤체 L"/>
              </a:rPr>
              <a:t>□ 평가대상 </a:t>
            </a:r>
            <a:r>
              <a:rPr lang="ko-KR" altLang="en-US" sz="2000" b="0" i="0" u="none" strike="noStrike" dirty="0" err="1">
                <a:latin typeface="한컴 윤체 L"/>
                <a:ea typeface="한컴 윤체 L"/>
              </a:rPr>
              <a:t>제외자</a:t>
            </a:r>
            <a:endParaRPr lang="ko-KR" altLang="en-US" sz="2000" b="0" i="0" u="none" strike="noStrike" dirty="0">
              <a:latin typeface="한컴 윤체 L"/>
              <a:ea typeface="한컴 윤체 L"/>
            </a:endParaRPr>
          </a:p>
          <a:p>
            <a:pPr marL="317500" lvl="0" indent="-317500" algn="just">
              <a:lnSpc>
                <a:spcPct val="140000"/>
              </a:lnSpc>
              <a:defRPr/>
            </a:pPr>
            <a:r>
              <a:rPr lang="en-US" altLang="ko-KR" sz="2000" b="0" i="0" u="none" strike="noStrike" dirty="0">
                <a:latin typeface="한컴 윤체 L"/>
                <a:ea typeface="한컴 윤체 L"/>
              </a:rPr>
              <a:t>-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ko-KR" altLang="en-US" sz="2000" b="0" i="0" u="none" strike="noStrike" dirty="0" err="1">
                <a:latin typeface="한컴 윤체 L"/>
                <a:ea typeface="한컴 윤체 L"/>
              </a:rPr>
              <a:t>매학년도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기준 2개월 미만 재직 교원</a:t>
            </a:r>
          </a:p>
          <a:p>
            <a:pPr marL="317500" lvl="0" indent="-317500" algn="just">
              <a:lnSpc>
                <a:spcPct val="140000"/>
              </a:lnSpc>
              <a:defRPr/>
            </a:pPr>
            <a:r>
              <a:rPr lang="EN-US" sz="2000" b="0" i="0" u="none" strike="noStrike" dirty="0">
                <a:latin typeface="한컴 윤체 L"/>
                <a:ea typeface="한컴 윤체 L"/>
              </a:rPr>
              <a:t>- </a:t>
            </a:r>
            <a:r>
              <a:rPr sz="2000" b="0" i="0" u="none" strike="noStrike" dirty="0" err="1">
                <a:latin typeface="한컴 윤체 L"/>
                <a:ea typeface="한컴 윤체 L"/>
              </a:rPr>
              <a:t>교육행정기관</a:t>
            </a:r>
            <a:r>
              <a:rPr sz="2000" b="0" i="0" u="none" strike="noStrike" dirty="0">
                <a:latin typeface="한컴 윤체 L"/>
                <a:ea typeface="한컴 윤체 L"/>
              </a:rPr>
              <a:t> 및 </a:t>
            </a:r>
            <a:r>
              <a:rPr sz="2000" b="0" i="0" u="none" strike="noStrike" dirty="0" err="1">
                <a:latin typeface="한컴 윤체 L"/>
                <a:ea typeface="한컴 윤체 L"/>
              </a:rPr>
              <a:t>연수기관의</a:t>
            </a:r>
            <a:r>
              <a:rPr sz="2000" b="0" i="0" u="none" strike="noStrike" dirty="0">
                <a:latin typeface="한컴 윤체 L"/>
                <a:ea typeface="한컴 윤체 L"/>
              </a:rPr>
              <a:t> </a:t>
            </a:r>
            <a:r>
              <a:rPr sz="2000" b="0" i="0" u="none" strike="noStrike" dirty="0" err="1">
                <a:latin typeface="한컴 윤체 L"/>
                <a:ea typeface="한컴 윤체 L"/>
              </a:rPr>
              <a:t>파견교사는</a:t>
            </a:r>
            <a:r>
              <a:rPr sz="2000" b="0" i="0" u="none" strike="noStrike" dirty="0">
                <a:latin typeface="한컴 윤체 L"/>
                <a:ea typeface="한컴 윤체 L"/>
              </a:rPr>
              <a:t> </a:t>
            </a:r>
            <a:r>
              <a:rPr sz="2000" b="0" i="0" u="none" strike="noStrike" dirty="0" err="1">
                <a:latin typeface="한컴 윤체 L"/>
                <a:ea typeface="한컴 윤체 L"/>
              </a:rPr>
              <a:t>평가대상에서</a:t>
            </a:r>
            <a:r>
              <a:rPr sz="2000" b="0" i="0" u="none" strike="noStrike" dirty="0">
                <a:latin typeface="한컴 윤체 L"/>
                <a:ea typeface="한컴 윤체 L"/>
              </a:rPr>
              <a:t> </a:t>
            </a:r>
            <a:r>
              <a:rPr sz="2000" b="0" i="0" u="none" strike="noStrike" dirty="0" err="1">
                <a:latin typeface="한컴 윤체 L"/>
                <a:ea typeface="한컴 윤체 L"/>
              </a:rPr>
              <a:t>제외</a:t>
            </a:r>
            <a:endParaRPr sz="2000" b="0" i="0" u="none" strike="noStrike" dirty="0">
              <a:latin typeface="한컴 윤체 L"/>
              <a:ea typeface="한컴 윤체 L"/>
            </a:endParaRPr>
          </a:p>
          <a:p>
            <a:pPr marL="317500" lvl="0" indent="-317500" algn="just">
              <a:lnSpc>
                <a:spcPct val="140000"/>
              </a:lnSpc>
              <a:defRPr/>
            </a:pPr>
            <a:r>
              <a:rPr sz="1700" b="0" i="0" u="none" strike="noStrike" dirty="0"/>
              <a:t>※ </a:t>
            </a:r>
            <a:r>
              <a:rPr sz="1700" b="0" i="0" u="none" strike="noStrike" dirty="0" err="1"/>
              <a:t>본인이</a:t>
            </a:r>
            <a:r>
              <a:rPr lang="EN-US" sz="1700" b="0" i="0" u="none" strike="noStrike" spc="-30" dirty="0"/>
              <a:t> </a:t>
            </a:r>
            <a:r>
              <a:rPr sz="1700" b="0" i="0" u="none" strike="noStrike" spc="-30" dirty="0" err="1"/>
              <a:t>희망할</a:t>
            </a:r>
            <a:r>
              <a:rPr sz="1700" b="0" i="0" u="none" strike="noStrike" spc="-30" dirty="0"/>
              <a:t> </a:t>
            </a:r>
            <a:r>
              <a:rPr sz="1700" b="0" i="0" u="none" strike="noStrike" spc="-30" dirty="0" err="1"/>
              <a:t>경우</a:t>
            </a:r>
            <a:r>
              <a:rPr lang="EN-US" sz="1700" b="0" i="0" u="none" strike="noStrike" spc="-30" dirty="0"/>
              <a:t>,</a:t>
            </a:r>
            <a:r>
              <a:rPr lang="EN-US" sz="1700" b="0" i="0" u="none" strike="noStrike" dirty="0"/>
              <a:t> </a:t>
            </a:r>
            <a:r>
              <a:rPr sz="1700" b="0" i="0" u="none" strike="noStrike" dirty="0" err="1"/>
              <a:t>평가관리위원회의</a:t>
            </a:r>
            <a:r>
              <a:rPr sz="1700" b="0" i="0" u="none" strike="noStrike" dirty="0"/>
              <a:t> </a:t>
            </a:r>
            <a:r>
              <a:rPr sz="1700" b="0" i="0" u="none" strike="noStrike" dirty="0" err="1"/>
              <a:t>심의를</a:t>
            </a:r>
            <a:r>
              <a:rPr sz="1700" b="0" i="0" u="none" strike="noStrike" dirty="0"/>
              <a:t> </a:t>
            </a:r>
            <a:r>
              <a:rPr sz="1700" b="0" i="0" u="none" strike="noStrike" dirty="0" err="1"/>
              <a:t>거쳐</a:t>
            </a:r>
            <a:r>
              <a:rPr sz="1700" b="0" i="0" u="none" strike="noStrike" dirty="0"/>
              <a:t> </a:t>
            </a:r>
            <a:r>
              <a:rPr sz="1700" b="0" i="0" u="none" strike="noStrike" dirty="0" err="1"/>
              <a:t>실시</a:t>
            </a:r>
            <a:endParaRPr lang="ko-KR" altLang="en-US" sz="1700" b="0" i="0" u="none" strike="noStrike" dirty="0">
              <a:latin typeface="한컴 윤체 L"/>
              <a:ea typeface="한컴 윤체 L"/>
            </a:endParaRPr>
          </a:p>
          <a:p>
            <a:pPr marL="155697" lvl="0" indent="-155697" algn="just">
              <a:lnSpc>
                <a:spcPct val="140000"/>
              </a:lnSpc>
              <a:defRPr/>
            </a:pPr>
            <a:r>
              <a:rPr lang="en-US" altLang="ko-KR" sz="2000" b="0" i="0" u="none" strike="noStrike" dirty="0">
                <a:latin typeface="한컴 윤체 L"/>
                <a:ea typeface="한컴 윤체 L"/>
              </a:rPr>
              <a:t>-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전일제로 근무하지 않는 </a:t>
            </a:r>
            <a:r>
              <a:rPr lang="ko-KR" altLang="en-US" sz="2000" b="0" i="0" u="none" strike="noStrike" dirty="0" err="1">
                <a:latin typeface="한컴 윤체 L"/>
                <a:ea typeface="한컴 윤체 L"/>
              </a:rPr>
              <a:t>계약제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교원</a:t>
            </a:r>
            <a:r>
              <a:rPr lang="en-US" altLang="ko-KR" sz="2000" b="0" i="0" u="none" strike="noStrike" dirty="0">
                <a:latin typeface="한컴 윤체 L"/>
                <a:ea typeface="한컴 윤체 L"/>
              </a:rPr>
              <a:t>,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정년퇴직 예정자</a:t>
            </a:r>
            <a:r>
              <a:rPr lang="en-US" altLang="ko-KR" sz="2000" b="0" i="0" u="none" strike="noStrike" dirty="0">
                <a:latin typeface="한컴 윤체 L"/>
                <a:ea typeface="한컴 윤체 L"/>
              </a:rPr>
              <a:t>,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ko-KR" altLang="en-US" sz="2000" b="0" i="0" u="none" strike="noStrike" dirty="0" err="1">
                <a:latin typeface="한컴 윤체 L"/>
                <a:ea typeface="한컴 윤체 L"/>
              </a:rPr>
              <a:t>휴직자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 등은 학교 교원능력개발평가 관리위원회 심의를 거쳐 평가 대상 제외 여부 결정 가능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16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평가대상</a:t>
              </a:r>
            </a:p>
          </p:txBody>
        </p:sp>
      </p:grpSp>
      <p:pic>
        <p:nvPicPr>
          <p:cNvPr id="22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직사각형 2"/>
          <p:cNvSpPr/>
          <p:nvPr/>
        </p:nvSpPr>
        <p:spPr>
          <a:xfrm>
            <a:off x="2053476" y="3048764"/>
            <a:ext cx="9304714" cy="1826130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초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4~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초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6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학생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: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서술형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(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자기성찰적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FF0000"/>
                </a:solidFill>
                <a:latin typeface="한컴 윤체 L"/>
                <a:ea typeface="한컴 윤체 L"/>
              </a:rPr>
              <a:t>의견조사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)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문항에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응답</a:t>
            </a:r>
            <a:endParaRPr sz="2200" b="0" i="0" u="none" strike="noStrike" dirty="0">
              <a:solidFill>
                <a:srgbClr val="944180"/>
              </a:solidFill>
              <a:latin typeface="한컴 윤체 L"/>
              <a:ea typeface="한컴 윤체 L"/>
            </a:endParaRPr>
          </a:p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중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1~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고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3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학생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: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개별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교사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대상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FF0000"/>
                </a:solidFill>
                <a:latin typeface="한컴 윤체 L"/>
                <a:ea typeface="한컴 윤체 L"/>
              </a:rPr>
              <a:t>만족도조사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참여</a:t>
            </a:r>
            <a:endParaRPr sz="2200" b="0" i="0" u="none" strike="noStrike" dirty="0">
              <a:solidFill>
                <a:srgbClr val="944180"/>
              </a:solidFill>
              <a:latin typeface="한컴 윤체 L"/>
              <a:ea typeface="한컴 윤체 L"/>
            </a:endParaRPr>
          </a:p>
          <a:p>
            <a:pPr lvl="0" algn="just">
              <a:defRPr/>
            </a:pPr>
            <a:r>
              <a:rPr lang="EN-US" sz="2200" dirty="0">
                <a:solidFill>
                  <a:srgbClr val="944180"/>
                </a:solidFill>
                <a:latin typeface="한컴 윤체 L"/>
                <a:ea typeface="한컴 윤체 L"/>
              </a:rPr>
              <a:t>(</a:t>
            </a:r>
            <a:r>
              <a:rPr sz="2200" dirty="0">
                <a:solidFill>
                  <a:srgbClr val="944180"/>
                </a:solidFill>
                <a:latin typeface="한컴 윤체 L"/>
                <a:ea typeface="한컴 윤체 L"/>
              </a:rPr>
              <a:t>단</a:t>
            </a:r>
            <a:r>
              <a:rPr lang="EN-US" sz="2200" dirty="0">
                <a:solidFill>
                  <a:srgbClr val="944180"/>
                </a:solidFill>
                <a:latin typeface="한컴 윤체 L"/>
                <a:ea typeface="한컴 윤체 L"/>
              </a:rPr>
              <a:t>, 2</a:t>
            </a:r>
            <a:r>
              <a:rPr sz="2200" dirty="0">
                <a:solidFill>
                  <a:srgbClr val="944180"/>
                </a:solidFill>
                <a:latin typeface="한컴 윤체 L"/>
                <a:ea typeface="한컴 윤체 L"/>
              </a:rPr>
              <a:t>개월 </a:t>
            </a:r>
            <a:r>
              <a:rPr sz="2200" dirty="0" err="1">
                <a:solidFill>
                  <a:srgbClr val="944180"/>
                </a:solidFill>
                <a:latin typeface="한컴 윤체 L"/>
                <a:ea typeface="한컴 윤체 L"/>
              </a:rPr>
              <a:t>미만</a:t>
            </a:r>
            <a:r>
              <a:rPr sz="220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dirty="0" err="1">
                <a:solidFill>
                  <a:srgbClr val="944180"/>
                </a:solidFill>
                <a:latin typeface="한컴 윤체 L"/>
                <a:ea typeface="한컴 윤체 L"/>
              </a:rPr>
              <a:t>재학한</a:t>
            </a:r>
            <a:r>
              <a:rPr sz="220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dirty="0" err="1">
                <a:solidFill>
                  <a:srgbClr val="944180"/>
                </a:solidFill>
                <a:latin typeface="한컴 윤체 L"/>
                <a:ea typeface="한컴 윤체 L"/>
              </a:rPr>
              <a:t>학생은</a:t>
            </a:r>
            <a:r>
              <a:rPr sz="220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dirty="0" err="1">
                <a:solidFill>
                  <a:srgbClr val="944180"/>
                </a:solidFill>
                <a:latin typeface="한컴 윤체 L"/>
                <a:ea typeface="한컴 윤체 L"/>
              </a:rPr>
              <a:t>참여에서</a:t>
            </a:r>
            <a:r>
              <a:rPr sz="220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dirty="0" err="1">
                <a:solidFill>
                  <a:srgbClr val="944180"/>
                </a:solidFill>
                <a:latin typeface="한컴 윤체 L"/>
                <a:ea typeface="한컴 윤체 L"/>
              </a:rPr>
              <a:t>제외</a:t>
            </a:r>
            <a:r>
              <a:rPr lang="EN-US" sz="2200" dirty="0">
                <a:solidFill>
                  <a:srgbClr val="944180"/>
                </a:solidFill>
                <a:latin typeface="한컴 윤체 L"/>
                <a:ea typeface="한컴 윤체 L"/>
              </a:rPr>
              <a:t>)</a:t>
            </a:r>
          </a:p>
          <a:p>
            <a:pPr marL="241300" lvl="0" indent="-241300" algn="just">
              <a:lnSpc>
                <a:spcPct val="140000"/>
              </a:lnSpc>
              <a:tabLst>
                <a:tab pos="2399030" algn="l"/>
              </a:tabLst>
              <a:defRPr/>
            </a:pPr>
            <a:r>
              <a:rPr lang="ko-KR" altLang="en-US"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학생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본인이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희망하는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교원</a:t>
            </a:r>
            <a:r>
              <a:rPr lang="en-US" altLang="ko-KR"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(1</a:t>
            </a:r>
            <a:r>
              <a:rPr lang="ko-KR" altLang="en-US"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인 이상</a:t>
            </a:r>
            <a:r>
              <a:rPr lang="en-US" altLang="ko-KR"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)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에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대해서만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만족도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조사</a:t>
            </a:r>
            <a:r>
              <a:rPr sz="2200" b="1" i="0" u="sng" strike="noStrike" spc="10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1" i="0" u="sng" strike="noStrike" spc="10" dirty="0" err="1">
                <a:solidFill>
                  <a:srgbClr val="944180"/>
                </a:solidFill>
                <a:latin typeface="한컴 윤체 L"/>
                <a:ea typeface="한컴 윤체 L"/>
              </a:rPr>
              <a:t>실시</a:t>
            </a:r>
            <a:endParaRPr sz="2200" b="1" i="0" u="sng" strike="noStrike" spc="10" dirty="0">
              <a:solidFill>
                <a:srgbClr val="944180"/>
              </a:solidFill>
              <a:latin typeface="한컴 윤체 L"/>
              <a:ea typeface="한컴 윤체 L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307728"/>
            <a:ext cx="136769" cy="134450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1709734" y="2385315"/>
            <a:ext cx="2547046" cy="553529"/>
            <a:chOff x="1709734" y="2480565"/>
            <a:chExt cx="2547046" cy="553529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709734" y="2586608"/>
              <a:ext cx="2486029" cy="447485"/>
            </a:xfrm>
            <a:prstGeom prst="rect">
              <a:avLst/>
            </a:prstGeom>
          </p:spPr>
        </p:pic>
        <p:sp>
          <p:nvSpPr>
            <p:cNvPr id="16" name="직사각형 1"/>
            <p:cNvSpPr/>
            <p:nvPr/>
          </p:nvSpPr>
          <p:spPr>
            <a:xfrm>
              <a:off x="2173432" y="2480565"/>
              <a:ext cx="2083349" cy="5284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kern="0">
                  <a:solidFill>
                    <a:srgbClr val="FB7777"/>
                  </a:solidFill>
                  <a:latin typeface="한컴 윤체 M"/>
                  <a:ea typeface="한컴 윤체 M"/>
                </a:rPr>
                <a:t>학생</a:t>
              </a:r>
              <a:r>
                <a:rPr lang="ko-KR" altLang="en-US" kern="0">
                  <a:solidFill>
                    <a:schemeClr val="accent1">
                      <a:lumMod val="90000"/>
                    </a:schemeClr>
                  </a:solidFill>
                  <a:latin typeface="한컴 윤체 M"/>
                  <a:ea typeface="한컴 윤체 M"/>
                </a:rPr>
                <a:t> </a:t>
              </a:r>
              <a:r>
                <a:rPr lang="ko-KR" altLang="en-US" kern="0">
                  <a:solidFill>
                    <a:schemeClr val="tx1"/>
                  </a:solidFill>
                  <a:latin typeface="한컴 윤체 M"/>
                  <a:ea typeface="한컴 윤체 M"/>
                </a:rPr>
                <a:t>만족도조사</a:t>
              </a:r>
            </a:p>
          </p:txBody>
        </p:sp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1822281" y="2670728"/>
              <a:ext cx="211601" cy="250880"/>
            </a:xfrm>
            <a:prstGeom prst="rect">
              <a:avLst/>
            </a:prstGeom>
          </p:spPr>
        </p:pic>
      </p:grpSp>
      <p:grpSp>
        <p:nvGrpSpPr>
          <p:cNvPr id="23" name="그룹 22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6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5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종류 </a:t>
              </a: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7" name="TextBox 26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pic>
        <p:nvPicPr>
          <p:cNvPr id="30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556150"/>
            <a:ext cx="136769" cy="134450"/>
          </a:xfrm>
          <a:prstGeom prst="rect">
            <a:avLst/>
          </a:prstGeom>
        </p:spPr>
      </p:pic>
      <p:pic>
        <p:nvPicPr>
          <p:cNvPr id="31" name="그림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직사각형 2"/>
          <p:cNvSpPr/>
          <p:nvPr/>
        </p:nvSpPr>
        <p:spPr>
          <a:xfrm>
            <a:off x="2053476" y="3058289"/>
            <a:ext cx="9304714" cy="139750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재학 중인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학생의 학부모</a:t>
            </a:r>
          </a:p>
          <a:p>
            <a:pPr lvl="0" algn="just">
              <a:spcAft>
                <a:spcPts val="300"/>
              </a:spcAft>
              <a:defRPr/>
            </a:pP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(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단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, 2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개월 미만 재학한 학생의 학부모는 참여에서 제외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)</a:t>
            </a:r>
          </a:p>
          <a:p>
            <a:pPr marL="241300" lvl="0" indent="-241300" algn="just">
              <a:lnSpc>
                <a:spcPct val="140000"/>
              </a:lnSpc>
              <a:tabLst>
                <a:tab pos="2399030" algn="l"/>
              </a:tabLst>
              <a:defRPr/>
            </a:pPr>
            <a:r>
              <a:rPr sz="2200" b="1" i="0" u="sng" strike="noStrike" spc="10">
                <a:solidFill>
                  <a:srgbClr val="944180"/>
                </a:solidFill>
                <a:latin typeface="한컴 윤체 L"/>
                <a:ea typeface="한컴 윤체 L"/>
              </a:rPr>
              <a:t>학부모 본인이 희망하는 교원에 대해서만 </a:t>
            </a:r>
            <a:r>
              <a:rPr sz="2200" b="1" i="0" u="sng" strike="noStrike" spc="10">
                <a:solidFill>
                  <a:srgbClr val="FF0000"/>
                </a:solidFill>
                <a:latin typeface="한컴 윤체 L"/>
                <a:ea typeface="한컴 윤체 L"/>
              </a:rPr>
              <a:t>만족도 조사</a:t>
            </a:r>
            <a:r>
              <a:rPr sz="2200" b="1" i="0" u="sng" strike="noStrike" spc="10">
                <a:solidFill>
                  <a:srgbClr val="944180"/>
                </a:solidFill>
                <a:latin typeface="한컴 윤체 L"/>
                <a:ea typeface="한컴 윤체 L"/>
              </a:rPr>
              <a:t> 실시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307728"/>
            <a:ext cx="136769" cy="134450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1709734" y="2385315"/>
            <a:ext cx="2547046" cy="553529"/>
            <a:chOff x="1709734" y="2480565"/>
            <a:chExt cx="2547046" cy="553529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709734" y="2586608"/>
              <a:ext cx="2486029" cy="447485"/>
            </a:xfrm>
            <a:prstGeom prst="rect">
              <a:avLst/>
            </a:prstGeom>
          </p:spPr>
        </p:pic>
        <p:sp>
          <p:nvSpPr>
            <p:cNvPr id="11" name="직사각형 1"/>
            <p:cNvSpPr/>
            <p:nvPr/>
          </p:nvSpPr>
          <p:spPr>
            <a:xfrm>
              <a:off x="2173432" y="2480565"/>
              <a:ext cx="2083349" cy="5284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kern="0">
                  <a:solidFill>
                    <a:srgbClr val="FB7777"/>
                  </a:solidFill>
                  <a:latin typeface="한컴 윤체 M"/>
                  <a:ea typeface="한컴 윤체 M"/>
                </a:rPr>
                <a:t>학부모</a:t>
              </a:r>
              <a:r>
                <a:rPr lang="ko-KR" altLang="en-US" kern="0">
                  <a:solidFill>
                    <a:schemeClr val="accent1">
                      <a:lumMod val="90000"/>
                    </a:schemeClr>
                  </a:solidFill>
                  <a:latin typeface="한컴 윤체 M"/>
                  <a:ea typeface="한컴 윤체 M"/>
                </a:rPr>
                <a:t> </a:t>
              </a:r>
              <a:r>
                <a:rPr lang="ko-KR" altLang="en-US" kern="0">
                  <a:solidFill>
                    <a:schemeClr val="tx1"/>
                  </a:solidFill>
                  <a:latin typeface="한컴 윤체 M"/>
                  <a:ea typeface="한컴 윤체 M"/>
                </a:rPr>
                <a:t>만족도조사</a:t>
              </a: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1822281" y="2670728"/>
              <a:ext cx="211601" cy="250880"/>
            </a:xfrm>
            <a:prstGeom prst="rect">
              <a:avLst/>
            </a:prstGeom>
          </p:spPr>
        </p:pic>
      </p:grp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187275"/>
            <a:ext cx="136769" cy="134450"/>
          </a:xfrm>
          <a:prstGeom prst="rect">
            <a:avLst/>
          </a:prstGeom>
        </p:spPr>
      </p:pic>
      <p:grpSp>
        <p:nvGrpSpPr>
          <p:cNvPr id="14" name="그룹 13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5" name="TextBox 14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6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0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종류 </a:t>
              </a:r>
            </a:p>
          </p:txBody>
        </p:sp>
      </p:grpSp>
      <p:pic>
        <p:nvPicPr>
          <p:cNvPr id="21" name="그림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직사각형 2"/>
          <p:cNvSpPr/>
          <p:nvPr/>
        </p:nvSpPr>
        <p:spPr>
          <a:xfrm>
            <a:off x="2053476" y="2187704"/>
            <a:ext cx="9304714" cy="5535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매 학년도 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9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월부터 실시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, 11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월 말까지 종료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46668"/>
            <a:ext cx="136769" cy="1344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060968" y="2598896"/>
            <a:ext cx="7448550" cy="480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 dirty="0">
                <a:latin typeface="한컴 윤체 L"/>
                <a:ea typeface="한컴 윤체 L"/>
              </a:rPr>
              <a:t>- </a:t>
            </a:r>
            <a:r>
              <a:rPr lang="ko-KR" altLang="en-US" sz="2000" b="0" i="0" u="none" strike="noStrike" dirty="0">
                <a:latin typeface="한컴 윤체 L"/>
                <a:ea typeface="한컴 윤체 L"/>
              </a:rPr>
              <a:t>교육정보시스템 및 모바일 시스템 기능 개선 및 보완(2022. 8월)</a:t>
            </a:r>
          </a:p>
        </p:txBody>
      </p:sp>
      <p:sp>
        <p:nvSpPr>
          <p:cNvPr id="22" name="직사각형 2"/>
          <p:cNvSpPr/>
          <p:nvPr/>
        </p:nvSpPr>
        <p:spPr>
          <a:xfrm>
            <a:off x="2053476" y="4647535"/>
            <a:ext cx="9304714" cy="1027459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주체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: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교육감</a:t>
            </a:r>
            <a:endParaRPr sz="2200" b="0" i="0" u="none" strike="noStrike" dirty="0">
              <a:solidFill>
                <a:srgbClr val="944180"/>
              </a:solidFill>
              <a:latin typeface="한컴 윤체 L"/>
              <a:ea typeface="한컴 윤체 L"/>
            </a:endParaRPr>
          </a:p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위임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: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교사</a:t>
            </a:r>
            <a:r>
              <a:rPr lang="en-US" altLang="ko-KR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,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수석교사는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소속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FF0000"/>
                </a:solidFill>
                <a:latin typeface="한컴 윤체 L"/>
                <a:ea typeface="한컴 윤체 L"/>
              </a:rPr>
              <a:t>학교장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에게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위임</a:t>
            </a:r>
            <a:endParaRPr sz="2200" b="0" i="0" u="none" strike="noStrike" dirty="0">
              <a:solidFill>
                <a:srgbClr val="944180"/>
              </a:solidFill>
              <a:latin typeface="한컴 윤체 L"/>
              <a:ea typeface="한컴 윤체 L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916024"/>
            <a:ext cx="136769" cy="13445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5380368"/>
            <a:ext cx="136769" cy="134450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1730869" y="3168590"/>
            <a:ext cx="8823393" cy="542091"/>
            <a:chOff x="1730869" y="3368615"/>
            <a:chExt cx="8823393" cy="542091"/>
          </a:xfrm>
        </p:grpSpPr>
        <p:sp>
          <p:nvSpPr>
            <p:cNvPr id="5" name="사각형: 둥근 모서리 4"/>
            <p:cNvSpPr/>
            <p:nvPr/>
          </p:nvSpPr>
          <p:spPr>
            <a:xfrm>
              <a:off x="1730869" y="3378200"/>
              <a:ext cx="8823393" cy="532506"/>
            </a:xfrm>
            <a:prstGeom prst="roundRect">
              <a:avLst>
                <a:gd name="adj" fmla="val 21386"/>
              </a:avLst>
            </a:prstGeom>
            <a:solidFill>
              <a:schemeClr val="bg1">
                <a:lumMod val="95000"/>
              </a:schemeClr>
            </a:solidFill>
            <a:ln algn="ctr"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lvl="0" algn="ctr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939124" y="3368615"/>
              <a:ext cx="7448551" cy="4802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 lvl="0" indent="-457200" algn="just">
                <a:lnSpc>
                  <a:spcPct val="160000"/>
                </a:lnSpc>
                <a:defRPr/>
              </a:pPr>
              <a:r>
                <a:rPr sz="1600" b="0" i="0" u="none" strike="noStrike">
                  <a:latin typeface="한컴산뜻돋움"/>
                  <a:ea typeface="한컴산뜻돋움"/>
                </a:rPr>
                <a:t>해당 기간 내에서 단위학교별로 평가 기간을 자율적으로 결정</a:t>
              </a: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1933091" y="3438921"/>
              <a:ext cx="1043998" cy="400922"/>
              <a:chOff x="1933091" y="5071972"/>
              <a:chExt cx="961448" cy="371822"/>
            </a:xfrm>
          </p:grpSpPr>
          <p:pic>
            <p:nvPicPr>
              <p:cNvPr id="28" name="그림 27"/>
              <p:cNvPicPr>
                <a:picLocks noChangeAspect="1"/>
              </p:cNvPicPr>
              <p:nvPr/>
            </p:nvPicPr>
            <p:blipFill rotWithShape="1">
              <a:blip r:embed="rId4"/>
              <a:stretch>
                <a:fillRect/>
              </a:stretch>
            </p:blipFill>
            <p:spPr>
              <a:xfrm>
                <a:off x="1933091" y="5073594"/>
                <a:ext cx="284086" cy="328060"/>
              </a:xfrm>
              <a:prstGeom prst="rect">
                <a:avLst/>
              </a:prstGeom>
            </p:spPr>
          </p:pic>
          <p:sp>
            <p:nvSpPr>
              <p:cNvPr id="29" name="TextBox 28"/>
              <p:cNvSpPr txBox="1"/>
              <p:nvPr/>
            </p:nvSpPr>
            <p:spPr>
              <a:xfrm>
                <a:off x="2196833" y="5071972"/>
                <a:ext cx="697706" cy="3718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95300" lvl="0" indent="-495300">
                  <a:lnSpc>
                    <a:spcPct val="130000"/>
                  </a:lnSpc>
                  <a:defRPr/>
                </a:pPr>
                <a:r>
                  <a:rPr lang="ko-KR" altLang="en-US" sz="1600" b="0" i="0" u="none" strike="noStrike">
                    <a:solidFill>
                      <a:srgbClr val="00AFD2"/>
                    </a:solidFill>
                    <a:latin typeface="HY울릉도B"/>
                    <a:ea typeface="HY울릉도B"/>
                  </a:rPr>
                  <a:t>학교</a:t>
                </a:r>
              </a:p>
            </p:txBody>
          </p:sp>
        </p:grpSp>
        <p:sp>
          <p:nvSpPr>
            <p:cNvPr id="30" name="타원 29"/>
            <p:cNvSpPr/>
            <p:nvPr/>
          </p:nvSpPr>
          <p:spPr>
            <a:xfrm>
              <a:off x="2844800" y="3600450"/>
              <a:ext cx="76200" cy="76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algn="ctr"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lvl="0" algn="ctr">
                <a:defRPr/>
              </a:pPr>
              <a:endParaRPr lang="ko-KR" altLang="en-US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33" name="TextBox 3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38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시기 </a:t>
              </a: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1313590" y="4006354"/>
            <a:ext cx="9852943" cy="710934"/>
            <a:chOff x="1313590" y="1529854"/>
            <a:chExt cx="9852943" cy="710934"/>
          </a:xfrm>
        </p:grpSpPr>
        <p:pic>
          <p:nvPicPr>
            <p:cNvPr id="43" name="그림 42"/>
            <p:cNvPicPr>
              <a:picLocks noChangeAspect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44" name="직사각형 1"/>
            <p:cNvSpPr/>
            <p:nvPr/>
          </p:nvSpPr>
          <p:spPr>
            <a:xfrm>
              <a:off x="2019300" y="1529854"/>
              <a:ext cx="8870992" cy="680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시행 주체 </a:t>
              </a:r>
            </a:p>
          </p:txBody>
        </p:sp>
      </p:grpSp>
      <p:pic>
        <p:nvPicPr>
          <p:cNvPr id="45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직사각형 2"/>
          <p:cNvSpPr/>
          <p:nvPr/>
        </p:nvSpPr>
        <p:spPr>
          <a:xfrm>
            <a:off x="2053476" y="2187704"/>
            <a:ext cx="9304714" cy="8964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교육청 및 교육지원청 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- 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교원능력개발평가관리위원회 설치</a:t>
            </a:r>
          </a:p>
          <a:p>
            <a:pPr lvl="0">
              <a:defRPr/>
            </a:pP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(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교원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, 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학부모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, 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외부전문가 등 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5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인 이상 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11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인 이하로 구성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)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46668"/>
            <a:ext cx="136769" cy="1344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60969" y="3034664"/>
            <a:ext cx="4336021" cy="944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외부위원 비율이 </a:t>
            </a:r>
            <a:r>
              <a:rPr lang="EN-US" sz="2000" b="0" i="0" u="none" strike="noStrike">
                <a:latin typeface="한컴 윤체 L"/>
                <a:ea typeface="한컴 윤체 L"/>
              </a:rPr>
              <a:t>50% </a:t>
            </a:r>
            <a:r>
              <a:rPr sz="2000" b="0" i="0" u="none" strike="noStrike">
                <a:latin typeface="한컴 윤체 L"/>
                <a:ea typeface="한컴 윤체 L"/>
              </a:rPr>
              <a:t>이상 되도록 구성</a:t>
            </a:r>
          </a:p>
          <a:p>
            <a:pPr lvl="0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임기 </a:t>
            </a:r>
            <a:r>
              <a:rPr lang="EN-US" sz="2000" b="0" i="0" u="none" strike="noStrike">
                <a:latin typeface="한컴 윤체 L"/>
                <a:ea typeface="한컴 윤체 L"/>
              </a:rPr>
              <a:t>1</a:t>
            </a:r>
            <a:r>
              <a:rPr sz="2000" b="0" i="0" u="none" strike="noStrike">
                <a:latin typeface="한컴 윤체 L"/>
                <a:ea typeface="한컴 윤체 L"/>
              </a:rPr>
              <a:t>년</a:t>
            </a:r>
            <a:r>
              <a:rPr lang="EN-US" sz="2000" b="0" i="0" u="none" strike="noStrike">
                <a:latin typeface="한컴 윤체 L"/>
                <a:ea typeface="한컴 윤체 L"/>
              </a:rPr>
              <a:t>, 1</a:t>
            </a:r>
            <a:r>
              <a:rPr sz="2000" b="0" i="0" u="none" strike="noStrike">
                <a:latin typeface="한컴 윤체 L"/>
                <a:ea typeface="한컴 윤체 L"/>
              </a:rPr>
              <a:t>회에 한해 연임 가능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3" name="TextBox 2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31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평가관리기구</a:t>
              </a:r>
            </a:p>
          </p:txBody>
        </p:sp>
      </p:grpSp>
      <p:sp>
        <p:nvSpPr>
          <p:cNvPr id="32" name="직사각형 2"/>
          <p:cNvSpPr/>
          <p:nvPr/>
        </p:nvSpPr>
        <p:spPr>
          <a:xfrm>
            <a:off x="2053476" y="3925693"/>
            <a:ext cx="9304714" cy="8964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0" lvl="0" indent="0" algn="just" defTabSz="914400" rtl="0" eaLnBrk="1" latinLnBrk="1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200" b="0" i="0" u="none" strike="noStrike" kern="1200" cap="none" spc="0" normalizeH="0" baseline="0">
                <a:solidFill>
                  <a:srgbClr val="944180"/>
                </a:solidFill>
                <a:latin typeface="한컴 윤체 L"/>
                <a:ea typeface="한컴 윤체 L"/>
              </a:rPr>
              <a:t>단위학교</a:t>
            </a:r>
          </a:p>
        </p:txBody>
      </p:sp>
      <p:pic>
        <p:nvPicPr>
          <p:cNvPr id="33" name="그림 10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184657"/>
            <a:ext cx="136769" cy="134450"/>
          </a:xfrm>
          <a:prstGeom prst="rect">
            <a:avLst/>
          </a:prstGeom>
        </p:spPr>
      </p:pic>
      <p:sp>
        <p:nvSpPr>
          <p:cNvPr id="34" name="TextBox 11"/>
          <p:cNvSpPr txBox="1"/>
          <p:nvPr/>
        </p:nvSpPr>
        <p:spPr>
          <a:xfrm>
            <a:off x="2060969" y="4356513"/>
            <a:ext cx="9218740" cy="944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l" defTabSz="914400" rtl="0" eaLnBrk="1" latinLnBrk="1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한컴 윤체 L"/>
                <a:ea typeface="한컴 윤체 L"/>
              </a:rPr>
              <a:t>- 위원수 축소 : 기존 5~11인→3~7인 으로 변경</a:t>
            </a:r>
          </a:p>
          <a:p>
            <a:pPr marL="0" lvl="0" indent="0" algn="l" defTabSz="914400" rtl="0" eaLnBrk="1" latinLnBrk="1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rgbClr val="000000"/>
                </a:solidFill>
                <a:latin typeface="한컴 윤체 L"/>
                <a:ea typeface="한컴 윤체 L"/>
              </a:rPr>
              <a:t>- 학부모 및 외부전문가 위원 참여 비율 50% 이상 에서 학부모 위원 1인 이상 참여로 변경</a:t>
            </a:r>
          </a:p>
        </p:txBody>
      </p:sp>
      <p:grpSp>
        <p:nvGrpSpPr>
          <p:cNvPr id="35" name="그룹 14"/>
          <p:cNvGrpSpPr/>
          <p:nvPr/>
        </p:nvGrpSpPr>
        <p:grpSpPr>
          <a:xfrm>
            <a:off x="1730869" y="5366615"/>
            <a:ext cx="8823393" cy="542091"/>
            <a:chOff x="1730869" y="3368615"/>
            <a:chExt cx="8823393" cy="542091"/>
          </a:xfrm>
        </p:grpSpPr>
        <p:sp>
          <p:nvSpPr>
            <p:cNvPr id="36" name="사각형: 둥근 모서리 15"/>
            <p:cNvSpPr/>
            <p:nvPr/>
          </p:nvSpPr>
          <p:spPr>
            <a:xfrm>
              <a:off x="1730869" y="3378200"/>
              <a:ext cx="8823393" cy="532506"/>
            </a:xfrm>
            <a:prstGeom prst="roundRect">
              <a:avLst>
                <a:gd name="adj" fmla="val 21386"/>
              </a:avLst>
            </a:prstGeom>
            <a:solidFill>
              <a:srgbClr val="F2F2F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marL="0" lv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37" name="TextBox 16"/>
            <p:cNvSpPr txBox="1"/>
            <p:nvPr/>
          </p:nvSpPr>
          <p:spPr>
            <a:xfrm>
              <a:off x="2874391" y="3368615"/>
              <a:ext cx="7661245" cy="480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95300" lvl="0" indent="-495300" algn="just" defTabSz="914400" rtl="0" eaLnBrk="1" latinLnBrk="1" hangingPunct="1">
                <a:lnSpc>
                  <a:spcPct val="16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1600" b="0" i="0" u="none" strike="noStrike" kern="1200" cap="none" spc="-20" normalizeH="0" baseline="0">
                  <a:solidFill>
                    <a:srgbClr val="000000"/>
                  </a:solidFill>
                  <a:latin typeface="한컴산뜻돋움"/>
                  <a:ea typeface="한컴산뜻돋움"/>
                </a:rPr>
                <a:t>별도 위원회 구성 어려울 시 교내 다른 위원회를 활용하여 평가 실시에 관한 사항 심의 가능</a:t>
              </a:r>
            </a:p>
          </p:txBody>
        </p:sp>
        <p:grpSp>
          <p:nvGrpSpPr>
            <p:cNvPr id="38" name="그룹 17"/>
            <p:cNvGrpSpPr/>
            <p:nvPr/>
          </p:nvGrpSpPr>
          <p:grpSpPr>
            <a:xfrm>
              <a:off x="1933091" y="3438921"/>
              <a:ext cx="1043996" cy="400922"/>
              <a:chOff x="1933091" y="5071972"/>
              <a:chExt cx="961447" cy="371823"/>
            </a:xfrm>
          </p:grpSpPr>
          <p:pic>
            <p:nvPicPr>
              <p:cNvPr id="39" name="그림 18"/>
              <p:cNvPicPr>
                <a:picLocks noChangeAspect="1"/>
              </p:cNvPicPr>
              <p:nvPr/>
            </p:nvPicPr>
            <p:blipFill rotWithShape="1">
              <a:blip r:embed="rId5"/>
              <a:stretch>
                <a:fillRect/>
              </a:stretch>
            </p:blipFill>
            <p:spPr>
              <a:xfrm>
                <a:off x="1933091" y="5073594"/>
                <a:ext cx="284086" cy="328060"/>
              </a:xfrm>
              <a:prstGeom prst="rect">
                <a:avLst/>
              </a:prstGeom>
            </p:spPr>
          </p:pic>
          <p:sp>
            <p:nvSpPr>
              <p:cNvPr id="40" name="TextBox 19"/>
              <p:cNvSpPr txBox="1"/>
              <p:nvPr/>
            </p:nvSpPr>
            <p:spPr>
              <a:xfrm>
                <a:off x="2196833" y="5071972"/>
                <a:ext cx="697705" cy="3718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95300" lvl="0" indent="-495300" algn="l" defTabSz="914400" rtl="0" eaLnBrk="1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ko-KR" altLang="en-US" sz="1600" b="0" i="0" u="none" strike="noStrike" kern="1200" cap="none" spc="0" normalizeH="0" baseline="0">
                    <a:solidFill>
                      <a:srgbClr val="00AFD2"/>
                    </a:solidFill>
                    <a:latin typeface="HY울릉도B"/>
                    <a:ea typeface="HY울릉도B"/>
                  </a:rPr>
                  <a:t>학교</a:t>
                </a:r>
              </a:p>
            </p:txBody>
          </p:sp>
        </p:grpSp>
        <p:sp>
          <p:nvSpPr>
            <p:cNvPr id="41" name="타원 20"/>
            <p:cNvSpPr/>
            <p:nvPr/>
          </p:nvSpPr>
          <p:spPr>
            <a:xfrm>
              <a:off x="2816225" y="3600450"/>
              <a:ext cx="76200" cy="76200"/>
            </a:xfrm>
            <a:prstGeom prst="ellipse">
              <a:avLst/>
            </a:prstGeom>
            <a:solidFill>
              <a:srgbClr val="808080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marL="0" lv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</p:grpSp>
      <p:pic>
        <p:nvPicPr>
          <p:cNvPr id="42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3" name="TextBox 2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31" name="직사각형 1"/>
            <p:cNvSpPr/>
            <p:nvPr/>
          </p:nvSpPr>
          <p:spPr>
            <a:xfrm>
              <a:off x="2019300" y="1529859"/>
              <a:ext cx="8870992" cy="6685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 교원능력개발평가 심의사항 축소</a:t>
              </a:r>
            </a:p>
          </p:txBody>
        </p:sp>
      </p:grpSp>
      <p:grpSp>
        <p:nvGrpSpPr>
          <p:cNvPr id="35" name="그룹 14"/>
          <p:cNvGrpSpPr/>
          <p:nvPr/>
        </p:nvGrpSpPr>
        <p:grpSpPr>
          <a:xfrm>
            <a:off x="1730869" y="5376200"/>
            <a:ext cx="8823393" cy="532506"/>
            <a:chOff x="1730869" y="3378200"/>
            <a:chExt cx="8823393" cy="532506"/>
          </a:xfrm>
        </p:grpSpPr>
        <p:sp>
          <p:nvSpPr>
            <p:cNvPr id="36" name="사각형: 둥근 모서리 15"/>
            <p:cNvSpPr/>
            <p:nvPr/>
          </p:nvSpPr>
          <p:spPr>
            <a:xfrm>
              <a:off x="1730869" y="3378200"/>
              <a:ext cx="8823393" cy="532506"/>
            </a:xfrm>
            <a:prstGeom prst="roundRect">
              <a:avLst>
                <a:gd name="adj" fmla="val 21386"/>
              </a:avLst>
            </a:prstGeom>
            <a:solidFill>
              <a:srgbClr val="F2F2F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marL="0" lv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37" name="TextBox 16"/>
            <p:cNvSpPr txBox="1"/>
            <p:nvPr/>
          </p:nvSpPr>
          <p:spPr>
            <a:xfrm>
              <a:off x="1866939" y="3416240"/>
              <a:ext cx="8668697" cy="480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04800" indent="-304800" algn="just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sz="1600" b="0" i="0" u="none" strike="noStrike" spc="10">
                  <a:solidFill>
                    <a:srgbClr val="000000"/>
                  </a:solidFill>
                  <a:latin typeface="함초롬돋움"/>
                  <a:ea typeface="함초롬돋움"/>
                  <a:cs typeface="함초롬돋움"/>
                </a:rPr>
                <a:t>「</a:t>
              </a:r>
              <a:r>
                <a:rPr lang="EN-US" sz="1600" b="0" i="0" u="none" strike="noStrike" spc="10">
                  <a:solidFill>
                    <a:srgbClr val="000000"/>
                  </a:solidFill>
                  <a:latin typeface="함초롬돋움"/>
                  <a:ea typeface="함초롬돋움"/>
                </a:rPr>
                <a:t>2022</a:t>
              </a:r>
              <a:r>
                <a:rPr sz="1600" b="0" i="0" u="none" strike="noStrike" spc="10">
                  <a:solidFill>
                    <a:srgbClr val="000000"/>
                  </a:solidFill>
                  <a:latin typeface="함초롬돋움"/>
                  <a:ea typeface="함초롬돋움"/>
                  <a:cs typeface="함초롬돋움"/>
                </a:rPr>
                <a:t>학년도 교원능력개발평가 시행계획 제출 안내」 교육부 교원양성연수과</a:t>
              </a:r>
              <a:r>
                <a:rPr lang="EN-US" sz="1600" b="0" i="0" u="none" strike="noStrike" spc="10">
                  <a:solidFill>
                    <a:srgbClr val="000000"/>
                  </a:solidFill>
                  <a:latin typeface="함초롬돋움"/>
                  <a:ea typeface="함초롬돋움"/>
                </a:rPr>
                <a:t>-2652(2022.4.20.) </a:t>
              </a:r>
              <a:endParaRPr kumimoji="0" lang="ko-KR" altLang="en-US" sz="1600" b="0" i="0" u="none" strike="noStrike" kern="1200" cap="none" spc="-20" normalizeH="0" baseline="0">
                <a:solidFill>
                  <a:srgbClr val="000000"/>
                </a:solidFill>
                <a:latin typeface="한컴산뜻돋움"/>
                <a:ea typeface="한컴산뜻돋움"/>
              </a:endParaRPr>
            </a:p>
          </p:txBody>
        </p:sp>
      </p:grpSp>
      <p:pic>
        <p:nvPicPr>
          <p:cNvPr id="42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  <p:graphicFrame>
        <p:nvGraphicFramePr>
          <p:cNvPr id="43" name="표 42"/>
          <p:cNvGraphicFramePr>
            <a:graphicFrameLocks noGrp="1"/>
          </p:cNvGraphicFramePr>
          <p:nvPr/>
        </p:nvGraphicFramePr>
        <p:xfrm>
          <a:off x="1661443" y="2262178"/>
          <a:ext cx="8967897" cy="3195574"/>
        </p:xfrm>
        <a:graphic>
          <a:graphicData uri="http://schemas.openxmlformats.org/drawingml/2006/table">
            <a:tbl>
              <a:tblPr firstRow="1" bandRow="1"/>
              <a:tblGrid>
                <a:gridCol w="4907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0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3390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1600" b="1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현행</a:t>
                      </a:r>
                    </a:p>
                  </a:txBody>
                  <a:tcPr anchor="ctr">
                    <a:lnL w="0">
                      <a:noFill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862" cmpd="dbl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3D3EB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1600" b="1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변경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862" cmpd="dbl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3D3EB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9840">
                <a:tc>
                  <a:txBody>
                    <a:bodyPr/>
                    <a:lstStyle/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1.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소속 교원에 대한 평가 시행 또는 운영 계획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2. </a:t>
                      </a:r>
                      <a:r>
                        <a:rPr sz="1100" b="0" i="0" u="none" strike="noStrike" spc="-1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소속 교원에 대한 평가의 구체적인 평가대상자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및 평가참여자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,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평가내용ㆍ방법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(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학생ㆍ학부모 참여방식 등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)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ㆍ절차ㆍ시기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3.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평가문항의 선정에 관한 사항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4. </a:t>
                      </a:r>
                      <a:r>
                        <a:rPr sz="1100" b="0" i="0" u="none" strike="noStrike" spc="-3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평가결과에 대한 해당 교원의 원자료 열람 여부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5.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교육청ㆍ단위학교 평가 운영결과 보고서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6.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평가결과에 따른 능력개발 지원 계획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,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맞춤형연수 대상자 선정 및 추천에 관한 사항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7. </a:t>
                      </a:r>
                      <a:r>
                        <a:rPr sz="1100" b="0" i="0" u="none" strike="noStrike" spc="-5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 및 맞춤형연수 거부ㆍ방해ㆍ해태한 교원에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대한 조치 사항</a:t>
                      </a:r>
                    </a:p>
                    <a:p>
                      <a:pPr marL="54952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8. </a:t>
                      </a:r>
                      <a:r>
                        <a:rPr sz="1100" b="0" i="0" u="none" strike="noStrike" spc="-8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기타 평가 실시를 위해 필요하다고 인정되는 사항</a:t>
                      </a:r>
                    </a:p>
                  </a:txBody>
                  <a:tcPr anchor="ctr">
                    <a:lnL w="0">
                      <a:noFill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862" cmpd="dbl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16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1.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소속 교원에 대한 평가 시행 또는 운영 계획</a:t>
                      </a:r>
                    </a:p>
                    <a:p>
                      <a:pPr marL="18316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2. </a:t>
                      </a:r>
                      <a:r>
                        <a:rPr sz="1100" b="0" i="0" u="none" strike="noStrike" spc="-1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소속 교원에 대한 평가의 구체적인 평가대상자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및 평가참여자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,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평가내용ㆍ방법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(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학생ㆍ학부모 참여방식 등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)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ㆍ절차ㆍ시기</a:t>
                      </a:r>
                    </a:p>
                    <a:p>
                      <a:pPr marL="18316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3. </a:t>
                      </a:r>
                      <a:r>
                        <a:rPr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평가문항의 선정에 관한 사항</a:t>
                      </a:r>
                    </a:p>
                    <a:p>
                      <a:pPr marL="18316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4. </a:t>
                      </a:r>
                      <a:r>
                        <a:rPr sz="1100" b="0" i="0" u="none" strike="noStrike" spc="-7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평가 결과에 따른 맞춤형 연수 등 교원 지원 방안</a:t>
                      </a:r>
                    </a:p>
                    <a:p>
                      <a:pPr marL="18316" indent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5. </a:t>
                      </a:r>
                      <a:r>
                        <a:rPr sz="1100" b="0" i="0" u="none" strike="noStrike" spc="-80">
                          <a:solidFill>
                            <a:srgbClr val="000000"/>
                          </a:solidFill>
                          <a:latin typeface="한컴 윤체 L"/>
                          <a:ea typeface="한컴 윤체 L"/>
                        </a:rPr>
                        <a:t>기타 평가 실시를 위해 필요하다고 인정되는 사항</a:t>
                      </a:r>
                    </a:p>
                    <a:p>
                      <a:pPr marL="609600" indent="-30480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1100" b="0" i="0" u="none" strike="noStrike" spc="-80">
                        <a:solidFill>
                          <a:srgbClr val="000000"/>
                        </a:solidFill>
                        <a:latin typeface="한컴 윤체 L"/>
                        <a:ea typeface="한컴 윤체 L"/>
                      </a:endParaRP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862" cmpd="dbl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2"/>
          <p:cNvSpPr/>
          <p:nvPr/>
        </p:nvSpPr>
        <p:spPr>
          <a:xfrm>
            <a:off x="2053476" y="2187704"/>
            <a:ext cx="9304714" cy="5535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교원의 교육활동 전반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56193"/>
            <a:ext cx="136769" cy="1344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60968" y="2650489"/>
            <a:ext cx="6021947" cy="13671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교장</a:t>
            </a:r>
            <a:r>
              <a:rPr lang="EN-US" sz="2000" b="0" i="0" u="none" strike="noStrike">
                <a:latin typeface="한컴 윤체 L"/>
                <a:ea typeface="한컴 윤체 L"/>
              </a:rPr>
              <a:t>·</a:t>
            </a:r>
            <a:r>
              <a:rPr sz="2000" b="0" i="0" u="none" strike="noStrike">
                <a:latin typeface="한컴 윤체 L"/>
                <a:ea typeface="한컴 윤체 L"/>
              </a:rPr>
              <a:t>교감 </a:t>
            </a:r>
            <a:r>
              <a:rPr lang="EN-US" sz="2000" b="0" i="0" u="none" strike="noStrike">
                <a:latin typeface="한컴 윤체 L"/>
                <a:ea typeface="한컴 윤체 L"/>
              </a:rPr>
              <a:t>: </a:t>
            </a:r>
            <a:r>
              <a:rPr sz="2000" b="0" i="0" u="none" strike="noStrike">
                <a:latin typeface="한컴 윤체 L"/>
                <a:ea typeface="한컴 윤체 L"/>
              </a:rPr>
              <a:t>학교경영 영역 </a:t>
            </a:r>
          </a:p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수석교사 </a:t>
            </a:r>
            <a:r>
              <a:rPr lang="EN-US" sz="2000" b="0" i="0" u="none" strike="noStrike">
                <a:latin typeface="한컴 윤체 L"/>
                <a:ea typeface="한컴 윤체 L"/>
              </a:rPr>
              <a:t>: </a:t>
            </a:r>
            <a:r>
              <a:rPr sz="2000" b="0" i="0" u="none" strike="noStrike">
                <a:latin typeface="한컴 윤체 L"/>
                <a:ea typeface="한컴 윤체 L"/>
              </a:rPr>
              <a:t>교수</a:t>
            </a:r>
            <a:r>
              <a:rPr lang="EN-US" sz="2000" b="0" i="0" u="none" strike="noStrike">
                <a:latin typeface="한컴 윤체 L"/>
                <a:ea typeface="한컴 윤체 L"/>
              </a:rPr>
              <a:t>·</a:t>
            </a:r>
            <a:r>
              <a:rPr sz="2000" b="0" i="0" u="none" strike="noStrike">
                <a:latin typeface="한컴 윤체 L"/>
                <a:ea typeface="한컴 윤체 L"/>
              </a:rPr>
              <a:t>연구 활동 지원</a:t>
            </a:r>
            <a:r>
              <a:rPr lang="EN-US" sz="2000" b="0" i="0" u="none" strike="noStrike">
                <a:latin typeface="한컴 윤체 L"/>
                <a:ea typeface="한컴 윤체 L"/>
              </a:rPr>
              <a:t>, </a:t>
            </a:r>
            <a:r>
              <a:rPr sz="2000" b="0" i="0" u="none" strike="noStrike">
                <a:latin typeface="한컴 윤체 L"/>
                <a:ea typeface="한컴 윤체 L"/>
              </a:rPr>
              <a:t>학습지도</a:t>
            </a:r>
            <a:r>
              <a:rPr lang="EN-US" sz="2000" b="0" i="0" u="none" strike="noStrike">
                <a:latin typeface="한컴 윤체 L"/>
                <a:ea typeface="한컴 윤체 L"/>
              </a:rPr>
              <a:t>, </a:t>
            </a:r>
            <a:r>
              <a:rPr sz="2000" b="0" i="0" u="none" strike="noStrike">
                <a:latin typeface="한컴 윤체 L"/>
                <a:ea typeface="한컴 윤체 L"/>
              </a:rPr>
              <a:t>생활지도 영역</a:t>
            </a:r>
          </a:p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교사 </a:t>
            </a:r>
            <a:r>
              <a:rPr lang="EN-US" sz="2000" b="0" i="0" u="none" strike="noStrike">
                <a:latin typeface="한컴 윤체 L"/>
                <a:ea typeface="한컴 윤체 L"/>
              </a:rPr>
              <a:t>: </a:t>
            </a:r>
            <a:r>
              <a:rPr sz="2000" b="0" i="0" u="none" strike="noStrike">
                <a:latin typeface="한컴 윤체 L"/>
                <a:ea typeface="한컴 윤체 L"/>
              </a:rPr>
              <a:t>학습지도</a:t>
            </a:r>
            <a:r>
              <a:rPr lang="EN-US" sz="2000" b="0" i="0" u="none" strike="noStrike">
                <a:latin typeface="한컴 윤체 L"/>
                <a:ea typeface="한컴 윤체 L"/>
              </a:rPr>
              <a:t>, </a:t>
            </a:r>
            <a:r>
              <a:rPr sz="2000" b="0" i="0" u="none" strike="noStrike">
                <a:latin typeface="한컴 윤체 L"/>
                <a:ea typeface="한컴 윤체 L"/>
              </a:rPr>
              <a:t>생활지도 영역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60994" y="3997324"/>
            <a:ext cx="8019792" cy="1049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1500" b="0" i="0" u="none" strike="noStrike"/>
              <a:t>※ 비교과교사 </a:t>
            </a:r>
            <a:r>
              <a:rPr lang="EN-US" sz="1500" b="0" i="0" u="none" strike="noStrike"/>
              <a:t>: </a:t>
            </a:r>
            <a:r>
              <a:rPr sz="1500" b="0" i="0" u="none" strike="noStrike"/>
              <a:t>학생지원 영역</a:t>
            </a:r>
            <a:r>
              <a:rPr lang="ko-KR" altLang="en-US" sz="1500" b="0" i="0" u="none" strike="noStrike"/>
              <a:t> </a:t>
            </a:r>
            <a:r>
              <a:rPr lang="EN-US" sz="1500" b="0" i="0" u="none" strike="noStrike"/>
              <a:t>(</a:t>
            </a:r>
            <a:r>
              <a:rPr sz="1500" b="0" i="0" u="none" strike="noStrike"/>
              <a:t>수업을 하는 경우 학습지도 영역 포함할 수 있음</a:t>
            </a:r>
            <a:r>
              <a:rPr lang="EN-US" sz="1500" b="0" i="0" u="none" strike="noStrike"/>
              <a:t>)</a:t>
            </a:r>
          </a:p>
          <a:p>
            <a:pPr lvl="0" algn="just">
              <a:lnSpc>
                <a:spcPct val="140000"/>
              </a:lnSpc>
              <a:defRPr/>
            </a:pPr>
            <a:r>
              <a:rPr sz="1500" b="0" i="0" u="none" strike="noStrike"/>
              <a:t>※ 진로진학상담교사는 교과</a:t>
            </a:r>
            <a:r>
              <a:rPr lang="EN-US" sz="1500" b="0" i="0" u="none" strike="noStrike"/>
              <a:t>(</a:t>
            </a:r>
            <a:r>
              <a:rPr sz="1500" b="0" i="0" u="none" strike="noStrike"/>
              <a:t>전담</a:t>
            </a:r>
            <a:r>
              <a:rPr lang="EN-US" sz="1500" b="0" i="0" u="none" strike="noStrike"/>
              <a:t>)</a:t>
            </a:r>
            <a:r>
              <a:rPr sz="1500" b="0" i="0" u="none" strike="noStrike"/>
              <a:t>교사에 해당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1" name="TextBox 20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6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평가영역ㆍ요소ㆍ지표</a:t>
              </a:r>
            </a:p>
          </p:txBody>
        </p:sp>
      </p:grpSp>
      <p:pic>
        <p:nvPicPr>
          <p:cNvPr id="27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6" name="TextBox 5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42212"/>
              </p:ext>
            </p:extLst>
          </p:nvPr>
        </p:nvGraphicFramePr>
        <p:xfrm>
          <a:off x="1406413" y="1687996"/>
          <a:ext cx="9548970" cy="3939203"/>
        </p:xfrm>
        <a:graphic>
          <a:graphicData uri="http://schemas.openxmlformats.org/drawingml/2006/table">
            <a:tbl>
              <a:tblPr firstRow="1" bandRow="1"/>
              <a:tblGrid>
                <a:gridCol w="883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72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28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7711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체 M"/>
                          <a:ea typeface="한컴 윤체 M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체 M"/>
                          <a:ea typeface="한컴 윤체 M"/>
                        </a:rPr>
                        <a:t>영역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체 M"/>
                          <a:ea typeface="한컴 윤체 M"/>
                        </a:rPr>
                        <a:t>요소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711">
                <a:tc rowSpan="2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1">
                          <a:latin typeface="한컴 윤고딕 740"/>
                          <a:ea typeface="한컴 윤고딕 740"/>
                        </a:rPr>
                        <a:t>교사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학습지도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just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•수업 준비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수업 실행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평가 및 활용 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(3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요소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711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생활지도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just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•상담 및 정보 제공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문제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행동</a:t>
                      </a: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예방 및 지도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생활습관 및 인성지도 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(3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요소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7173">
                <a:tc rowSpan="3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1">
                          <a:latin typeface="한컴 윤고딕 740"/>
                          <a:ea typeface="한컴 윤고딕 740"/>
                        </a:rPr>
                        <a:t>수석</a:t>
                      </a:r>
                    </a:p>
                    <a:p>
                      <a:pPr lvl="0" algn="ctr">
                        <a:defRPr/>
                      </a:pPr>
                      <a:r>
                        <a:rPr lang="ko-KR" altLang="en-US" sz="1600" b="1">
                          <a:latin typeface="한컴 윤고딕 740"/>
                          <a:ea typeface="한컴 윤고딕 740"/>
                        </a:rPr>
                        <a:t>교사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600" b="0" i="0" u="none" strike="noStrike" dirty="0" err="1">
                          <a:latin typeface="한컴 윤고딕 740"/>
                          <a:ea typeface="한컴 윤고딕 740"/>
                        </a:rPr>
                        <a:t>교수연구</a:t>
                      </a:r>
                      <a:endParaRPr sz="1600" b="0" i="0" u="none" strike="noStrike" dirty="0">
                        <a:latin typeface="한컴 윤고딕 740"/>
                        <a:ea typeface="한컴 윤고딕 740"/>
                      </a:endParaRPr>
                    </a:p>
                    <a:p>
                      <a:pPr lvl="0" algn="ctr">
                        <a:defRPr/>
                      </a:pPr>
                      <a:r>
                        <a:rPr sz="1600" b="0" i="0" u="none" strike="noStrike" dirty="0" err="1">
                          <a:latin typeface="한컴 윤고딕 740"/>
                          <a:ea typeface="한컴 윤고딕 740"/>
                        </a:rPr>
                        <a:t>활동지원</a:t>
                      </a:r>
                      <a:endParaRPr sz="1600" b="0" i="0" u="none" strike="noStrike" dirty="0">
                        <a:latin typeface="한컴 윤고딕 740"/>
                        <a:ea typeface="한컴 윤고딕 74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just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•수업 지원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연수․연구 지원 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(2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요소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</a:t>
                      </a:r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한컴 윤고딕 740"/>
                          <a:ea typeface="한컴 윤고딕 740"/>
                        </a:rPr>
                        <a:t>(</a:t>
                      </a:r>
                      <a:r>
                        <a:rPr lang="ko-KR" altLang="en-US" sz="1600" b="0" i="0" u="none" strike="noStrike">
                          <a:solidFill>
                            <a:srgbClr val="FF0000"/>
                          </a:solidFill>
                          <a:latin typeface="한컴 윤고딕 740"/>
                          <a:ea typeface="한컴 윤고딕 740"/>
                        </a:rPr>
                        <a:t>동료교원평가  미실시</a:t>
                      </a:r>
                      <a:r>
                        <a:rPr lang="en-US" altLang="ko-KR" sz="1600" b="0" i="0" u="none" strike="noStrike">
                          <a:solidFill>
                            <a:srgbClr val="FF0000"/>
                          </a:solidFill>
                          <a:latin typeface="한컴 윤고딕 740"/>
                          <a:ea typeface="한컴 윤고딕 740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711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학습지도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just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•수업 준비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수업 실행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평가 및 활용 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(3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요소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7711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생활지도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just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•상담 및 정보 제공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문제행동예방 및 지도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생활습관 및 인성지도 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(3</a:t>
                      </a: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요소</a:t>
                      </a: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63475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1" dirty="0">
                          <a:latin typeface="한컴 윤고딕 740"/>
                          <a:ea typeface="한컴 윤고딕 740"/>
                        </a:rPr>
                        <a:t>교장</a:t>
                      </a:r>
                    </a:p>
                    <a:p>
                      <a:pPr lvl="0" algn="ctr">
                        <a:defRPr/>
                      </a:pPr>
                      <a:r>
                        <a:rPr lang="ko-KR" altLang="en-US" sz="1600" b="1" dirty="0">
                          <a:latin typeface="한컴 윤고딕 740"/>
                          <a:ea typeface="한컴 윤고딕 740"/>
                        </a:rPr>
                        <a:t>교감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학교경영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lvl="0" algn="just">
                        <a:defRPr/>
                      </a:pPr>
                      <a:r>
                        <a:rPr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•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학교교육계획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교내</a:t>
                      </a:r>
                      <a:r>
                        <a:rPr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장학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교원인사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소통과</a:t>
                      </a:r>
                      <a:r>
                        <a:rPr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배려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,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시설관리</a:t>
                      </a:r>
                      <a:r>
                        <a:rPr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및 </a:t>
                      </a:r>
                      <a:r>
                        <a:rPr sz="1600" b="0" i="0" u="none" strike="noStrike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예산운용</a:t>
                      </a:r>
                      <a:r>
                        <a:rPr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(5</a:t>
                      </a:r>
                      <a:r>
                        <a:rPr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요소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</a:t>
                      </a:r>
                      <a:r>
                        <a:rPr lang="ko-KR" altLang="en-US" sz="1600" b="0" i="0" u="none" strike="noStrike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 </a:t>
                      </a:r>
                    </a:p>
                    <a:p>
                      <a:pPr lvl="0" algn="just">
                        <a:defRPr/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 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(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※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교감은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시설관리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및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예산운용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제외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한컴 윤고딕 740"/>
                          <a:ea typeface="한컴 윤고딕 740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2"/>
          <p:cNvSpPr/>
          <p:nvPr/>
        </p:nvSpPr>
        <p:spPr>
          <a:xfrm>
            <a:off x="2053476" y="2197229"/>
            <a:ext cx="9304714" cy="102984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139700" lvl="0" indent="-13970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평가문항 선정절차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: 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사전의견수렴→심의→확정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(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평가실시 전 공개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)</a:t>
            </a:r>
          </a:p>
          <a:p>
            <a:pPr marL="139700" lvl="0" indent="-13970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학생 만족도조사 문항</a:t>
            </a:r>
            <a:endParaRPr lang="ko-KR" altLang="en-US" sz="2200" b="0" i="0" u="none" strike="noStrike">
              <a:solidFill>
                <a:srgbClr val="944180"/>
              </a:solidFill>
              <a:latin typeface="한컴 윤체 L"/>
              <a:ea typeface="한컴 윤체 L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56193"/>
            <a:ext cx="136769" cy="1344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60968" y="3085464"/>
            <a:ext cx="6612496" cy="944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초등학생</a:t>
            </a:r>
            <a:r>
              <a:rPr lang="EN-US" sz="2000" b="0" i="0" u="none" strike="noStrike">
                <a:latin typeface="한컴 윤체 L"/>
                <a:ea typeface="한컴 윤체 L"/>
              </a:rPr>
              <a:t>(4~6</a:t>
            </a:r>
            <a:r>
              <a:rPr sz="2000" b="0" i="0" u="none" strike="noStrike">
                <a:latin typeface="한컴 윤체 L"/>
                <a:ea typeface="한컴 윤체 L"/>
              </a:rPr>
              <a:t>학년</a:t>
            </a:r>
            <a:r>
              <a:rPr lang="EN-US" sz="2000" b="0" i="0" u="none" strike="noStrike">
                <a:latin typeface="한컴 윤체 L"/>
                <a:ea typeface="한컴 윤체 L"/>
              </a:rPr>
              <a:t>) : </a:t>
            </a:r>
            <a:r>
              <a:rPr sz="2000" b="0" i="0" u="none" strike="noStrike">
                <a:latin typeface="한컴 윤체 L"/>
                <a:ea typeface="한컴 윤체 L"/>
              </a:rPr>
              <a:t>자기성찰적</a:t>
            </a:r>
            <a:r>
              <a:rPr sz="2000" b="0" i="0" u="none" strike="noStrike">
                <a:solidFill>
                  <a:srgbClr val="FF0000"/>
                </a:solidFill>
                <a:latin typeface="한컴 윤체 L"/>
                <a:ea typeface="한컴 윤체 L"/>
              </a:rPr>
              <a:t>의견</a:t>
            </a:r>
            <a:r>
              <a:rPr sz="2000" b="0" i="0" u="none" strike="noStrike">
                <a:latin typeface="한컴 윤체 L"/>
                <a:ea typeface="한컴 윤체 L"/>
              </a:rPr>
              <a:t>조사 </a:t>
            </a:r>
            <a:r>
              <a:rPr lang="EN-US" sz="2000" b="0" i="0" u="none" strike="noStrike">
                <a:latin typeface="한컴 윤체 L"/>
                <a:ea typeface="한컴 윤체 L"/>
              </a:rPr>
              <a:t>3</a:t>
            </a:r>
            <a:r>
              <a:rPr sz="2000" b="0" i="0" u="none" strike="noStrike">
                <a:latin typeface="한컴 윤체 L"/>
                <a:ea typeface="한컴 윤체 L"/>
              </a:rPr>
              <a:t>문항 이상으로 구성</a:t>
            </a:r>
          </a:p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중‧고등학생</a:t>
            </a:r>
            <a:r>
              <a:rPr lang="EN-US" sz="2000" b="0" i="0" u="none" strike="noStrike">
                <a:latin typeface="한컴 윤체 L"/>
                <a:ea typeface="한컴 윤체 L"/>
              </a:rPr>
              <a:t>(</a:t>
            </a:r>
            <a:r>
              <a:rPr sz="2000" b="0" i="0" u="none" strike="noStrike">
                <a:latin typeface="한컴 윤체 L"/>
                <a:ea typeface="한컴 윤체 L"/>
              </a:rPr>
              <a:t>중</a:t>
            </a:r>
            <a:r>
              <a:rPr lang="EN-US" sz="2000" b="0" i="0" u="none" strike="noStrike">
                <a:latin typeface="한컴 윤체 L"/>
                <a:ea typeface="한컴 윤체 L"/>
              </a:rPr>
              <a:t>1~</a:t>
            </a:r>
            <a:r>
              <a:rPr sz="2000" b="0" i="0" u="none" strike="noStrike">
                <a:latin typeface="한컴 윤체 L"/>
                <a:ea typeface="한컴 윤체 L"/>
              </a:rPr>
              <a:t>고</a:t>
            </a:r>
            <a:r>
              <a:rPr lang="EN-US" sz="2000" b="0" i="0" u="none" strike="noStrike">
                <a:latin typeface="한컴 윤체 L"/>
                <a:ea typeface="한컴 윤체 L"/>
              </a:rPr>
              <a:t>3) : </a:t>
            </a:r>
            <a:r>
              <a:rPr sz="2000" b="0" i="0" u="none" strike="noStrike">
                <a:latin typeface="한컴 윤체 L"/>
                <a:ea typeface="한컴 윤체 L"/>
              </a:rPr>
              <a:t>체크리스트 </a:t>
            </a:r>
            <a:r>
              <a:rPr lang="EN-US" sz="2000" b="0" i="0" u="none" strike="noStrike">
                <a:latin typeface="한컴 윤체 L"/>
                <a:ea typeface="한컴 윤체 L"/>
              </a:rPr>
              <a:t>5</a:t>
            </a:r>
            <a:r>
              <a:rPr sz="2000" b="0" i="0" u="none" strike="noStrike">
                <a:latin typeface="한컴 윤체 L"/>
                <a:ea typeface="한컴 윤체 L"/>
              </a:rPr>
              <a:t>문항 이상 </a:t>
            </a:r>
            <a:r>
              <a:rPr lang="EN-US" sz="2000" b="0" i="0" u="none" strike="noStrike">
                <a:latin typeface="한컴 윤체 L"/>
                <a:ea typeface="한컴 윤체 L"/>
              </a:rPr>
              <a:t>+ </a:t>
            </a:r>
            <a:r>
              <a:rPr sz="2000" b="0" i="0" u="none" strike="noStrike">
                <a:latin typeface="한컴 윤체 L"/>
                <a:ea typeface="한컴 윤체 L"/>
              </a:rPr>
              <a:t>서술형 병행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919213"/>
            <a:ext cx="136769" cy="134450"/>
          </a:xfrm>
          <a:prstGeom prst="rect">
            <a:avLst/>
          </a:prstGeom>
        </p:spPr>
      </p:pic>
      <p:sp>
        <p:nvSpPr>
          <p:cNvPr id="11" name="직사각형 2"/>
          <p:cNvSpPr/>
          <p:nvPr/>
        </p:nvSpPr>
        <p:spPr>
          <a:xfrm>
            <a:off x="2053476" y="4048253"/>
            <a:ext cx="9304714" cy="553592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학부모 만족도조사 문항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68618" y="4287109"/>
            <a:ext cx="136769" cy="1344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60968" y="4487226"/>
            <a:ext cx="4078846" cy="5146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solidFill>
                  <a:schemeClr val="tx1"/>
                </a:solidFill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solidFill>
                  <a:schemeClr val="tx1"/>
                </a:solidFill>
                <a:latin typeface="한컴 윤체 L"/>
                <a:ea typeface="한컴 윤체 L"/>
              </a:rPr>
              <a:t>체크리스트 </a:t>
            </a:r>
            <a:r>
              <a:rPr lang="EN-US" sz="2000" b="0" i="0" u="none" strike="noStrike">
                <a:solidFill>
                  <a:schemeClr val="tx1"/>
                </a:solidFill>
                <a:latin typeface="한컴 윤체 L"/>
                <a:ea typeface="한컴 윤체 L"/>
              </a:rPr>
              <a:t>5</a:t>
            </a:r>
            <a:r>
              <a:rPr sz="2000" b="0" i="0" u="none" strike="noStrike">
                <a:solidFill>
                  <a:schemeClr val="tx1"/>
                </a:solidFill>
                <a:latin typeface="한컴 윤체 L"/>
                <a:ea typeface="한컴 윤체 L"/>
              </a:rPr>
              <a:t>문항 이상 </a:t>
            </a:r>
            <a:r>
              <a:rPr lang="EN-US" sz="2000" b="0" i="0" u="none" strike="noStrike">
                <a:solidFill>
                  <a:schemeClr val="tx1"/>
                </a:solidFill>
                <a:latin typeface="한컴 윤체 L"/>
                <a:ea typeface="한컴 윤체 L"/>
              </a:rPr>
              <a:t>+ </a:t>
            </a:r>
            <a:r>
              <a:rPr sz="2000" b="0" i="0" u="none" strike="noStrike">
                <a:solidFill>
                  <a:schemeClr val="tx1"/>
                </a:solidFill>
                <a:latin typeface="한컴 윤체 L"/>
                <a:ea typeface="한컴 윤체 L"/>
              </a:rPr>
              <a:t>서술형 병행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5" name="TextBox 14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0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평가문항</a:t>
              </a:r>
            </a:p>
          </p:txBody>
        </p:sp>
      </p:grpSp>
      <p:pic>
        <p:nvPicPr>
          <p:cNvPr id="21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9525"/>
            <a:ext cx="12192000" cy="6858000"/>
          </a:xfrm>
          <a:prstGeom prst="rect">
            <a:avLst/>
          </a:prstGeom>
        </p:spPr>
      </p:pic>
      <p:sp>
        <p:nvSpPr>
          <p:cNvPr id="18" name="직사각형 2"/>
          <p:cNvSpPr/>
          <p:nvPr/>
        </p:nvSpPr>
        <p:spPr>
          <a:xfrm>
            <a:off x="2053476" y="2683711"/>
            <a:ext cx="9304714" cy="1029134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서술형 응답 양식은 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‘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좋은 점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’, ‘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바라는 점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’</a:t>
            </a:r>
            <a:r>
              <a:rPr lang="ko-KR" alt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 등 </a:t>
            </a:r>
            <a:r>
              <a:rPr lang="ko-KR" altLang="en-US" sz="2200" b="0" i="0" u="none" strike="noStrike">
                <a:solidFill>
                  <a:srgbClr val="FF0000"/>
                </a:solidFill>
                <a:latin typeface="한컴 윤체 L"/>
                <a:ea typeface="한컴 윤체 L"/>
              </a:rPr>
              <a:t>한가지 이상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 제시</a:t>
            </a:r>
          </a:p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개별교원의 특색 교육활동에 대해 개별교원 본인이 문항 구성 가능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952200"/>
            <a:ext cx="136769" cy="13445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425275"/>
            <a:ext cx="136769" cy="13445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060969" y="3599061"/>
            <a:ext cx="3097771" cy="5146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92100" lvl="0" indent="-29210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심의 후 추가 문항으로 제시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3" name="TextBox 2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8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평가문항</a:t>
              </a:r>
            </a:p>
          </p:txBody>
        </p:sp>
      </p:grpSp>
      <p:pic>
        <p:nvPicPr>
          <p:cNvPr id="29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2"/>
          <p:cNvSpPr/>
          <p:nvPr/>
        </p:nvSpPr>
        <p:spPr>
          <a:xfrm>
            <a:off x="2053476" y="2187704"/>
            <a:ext cx="9304714" cy="5535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ko-KR" alt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교육정보시스템 및 모바일 시스템을 활용한 평가 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847452" y="2456193"/>
            <a:ext cx="136769" cy="134450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7" name="TextBox 16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2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방법</a:t>
              </a:r>
            </a:p>
          </p:txBody>
        </p:sp>
      </p:grpSp>
      <p:pic>
        <p:nvPicPr>
          <p:cNvPr id="23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  <p:sp>
        <p:nvSpPr>
          <p:cNvPr id="24" name="TextBox 8"/>
          <p:cNvSpPr txBox="1"/>
          <p:nvPr/>
        </p:nvSpPr>
        <p:spPr>
          <a:xfrm>
            <a:off x="2060968" y="2610801"/>
            <a:ext cx="6802997" cy="9401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0" indent="0" algn="just" defTabSz="914400" rtl="0" eaLnBrk="1" latinLnBrk="1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en-US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-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교육정보시스템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및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모바일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시스템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기능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개선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및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보완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(2022. 8월)</a:t>
            </a:r>
          </a:p>
          <a:p>
            <a:pPr marL="0" lvl="0" indent="0" algn="just" defTabSz="914400" rtl="0" eaLnBrk="1" latinLnBrk="1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-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교육정보시스템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및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모바일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시스템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사용법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연수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실시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예정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(8월)</a:t>
            </a:r>
          </a:p>
          <a:p>
            <a:pPr marL="0" lvl="0" indent="0" algn="just" defTabSz="914400" rtl="0" eaLnBrk="1" latinLnBrk="1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-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온라인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평가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 </a:t>
            </a:r>
            <a:r>
              <a:rPr kumimoji="0" lang="en-US" altLang="ko-KR" sz="2000" b="0" i="0" u="none" strike="noStrike" kern="1200" cap="none" spc="0" normalizeH="0" baseline="0" dirty="0" err="1">
                <a:solidFill>
                  <a:srgbClr val="000000"/>
                </a:solidFill>
                <a:latin typeface="한컴 윤체 L"/>
                <a:ea typeface="한컴 윤체 L"/>
              </a:rPr>
              <a:t>실시</a:t>
            </a:r>
            <a:r>
              <a:rPr kumimoji="0" lang="en-US" altLang="ko-KR" sz="2000" b="0" i="0" u="none" strike="noStrike" kern="1200" cap="none" spc="0" normalizeH="0" baseline="0" dirty="0">
                <a:solidFill>
                  <a:srgbClr val="000000"/>
                </a:solidFill>
                <a:latin typeface="한컴 윤체 L"/>
                <a:ea typeface="한컴 윤체 L"/>
              </a:rPr>
              <a:t>(2022. 9월~11월)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9525"/>
            <a:ext cx="12192000" cy="6858000"/>
          </a:xfrm>
          <a:prstGeom prst="rect">
            <a:avLst/>
          </a:prstGeom>
        </p:spPr>
      </p:pic>
      <p:sp>
        <p:nvSpPr>
          <p:cNvPr id="7" name="직사각형 2"/>
          <p:cNvSpPr/>
          <p:nvPr/>
        </p:nvSpPr>
        <p:spPr>
          <a:xfrm>
            <a:off x="2053476" y="2187704"/>
            <a:ext cx="9304714" cy="5535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교원의 교육활동 소개자료 제공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37143"/>
            <a:ext cx="136769" cy="1344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60968" y="2610801"/>
            <a:ext cx="6802997" cy="9401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EN-US" altLang="en-US" sz="2000" b="0" i="0" u="none" strike="noStrike">
                <a:latin typeface="한컴 윤체 L"/>
                <a:ea typeface="한컴 윤체 L"/>
              </a:rPr>
              <a:t>- 평가 문항을 직접 판단하는데 참고할 수 있는 내용으로 탑재 </a:t>
            </a:r>
          </a:p>
          <a:p>
            <a:pPr lvl="0" algn="just">
              <a:lnSpc>
                <a:spcPct val="140000"/>
              </a:lnSpc>
              <a:defRPr/>
            </a:pPr>
            <a:r>
              <a:rPr lang="EN-US" altLang="en-US" sz="2000" b="0" i="0" u="none" strike="noStrike">
                <a:latin typeface="한컴 윤체 L"/>
                <a:ea typeface="한컴 윤체 L"/>
              </a:rPr>
              <a:t>- 학급경영계획, 원격수업 활동 자료, 온라인 수업 공개 자료 제공 등</a:t>
            </a:r>
          </a:p>
        </p:txBody>
      </p:sp>
      <p:sp>
        <p:nvSpPr>
          <p:cNvPr id="11" name="직사각형 2"/>
          <p:cNvSpPr/>
          <p:nvPr/>
        </p:nvSpPr>
        <p:spPr>
          <a:xfrm>
            <a:off x="2053476" y="3511673"/>
            <a:ext cx="9304714" cy="548829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학생 만족도조사 실시 전 사전교육 철저</a:t>
            </a:r>
            <a:r>
              <a:rPr lang="ko-KR" alt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lang="en-US" altLang="ko-KR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[</a:t>
            </a:r>
            <a:r>
              <a:rPr lang="ko-KR" alt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사전 교육 자료 배포 예정</a:t>
            </a:r>
            <a:r>
              <a:rPr lang="en-US" altLang="ko-KR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]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761112"/>
            <a:ext cx="136769" cy="1344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60969" y="3934769"/>
            <a:ext cx="5907645" cy="9448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평가관리자</a:t>
            </a:r>
            <a:r>
              <a:rPr lang="EN-US" sz="2000" b="0" i="0" u="none" strike="noStrike">
                <a:latin typeface="한컴 윤체 L"/>
                <a:ea typeface="한컴 윤체 L"/>
              </a:rPr>
              <a:t>(</a:t>
            </a:r>
            <a:r>
              <a:rPr sz="2000" b="0" i="0" u="none" strike="noStrike">
                <a:latin typeface="한컴 윤체 L"/>
                <a:ea typeface="한컴 윤체 L"/>
              </a:rPr>
              <a:t>교감</a:t>
            </a:r>
            <a:r>
              <a:rPr lang="EN-US" sz="2000" b="0" i="0" u="none" strike="noStrike">
                <a:latin typeface="한컴 윤체 L"/>
                <a:ea typeface="한컴 윤체 L"/>
              </a:rPr>
              <a:t>)</a:t>
            </a:r>
            <a:r>
              <a:rPr sz="2000" b="0" i="0" u="none" strike="noStrike">
                <a:latin typeface="한컴 윤체 L"/>
                <a:ea typeface="한컴 윤체 L"/>
              </a:rPr>
              <a:t>는 학생 대상 사전 교육 직접 실시</a:t>
            </a:r>
            <a:r>
              <a:rPr lang="EN-US" sz="2000" b="0" i="0" u="none" strike="noStrike">
                <a:latin typeface="한컴 윤체 L"/>
                <a:ea typeface="한컴 윤체 L"/>
              </a:rPr>
              <a:t>(</a:t>
            </a:r>
            <a:r>
              <a:rPr sz="2000" b="0" i="0" u="none" strike="noStrike">
                <a:latin typeface="한컴 윤체 L"/>
                <a:ea typeface="한컴 윤체 L"/>
              </a:rPr>
              <a:t>의무</a:t>
            </a:r>
            <a:r>
              <a:rPr lang="EN-US" sz="2000" b="0" i="0" u="none" strike="noStrike">
                <a:latin typeface="한컴 윤체 L"/>
                <a:ea typeface="한컴 윤체 L"/>
              </a:rPr>
              <a:t>)</a:t>
            </a:r>
          </a:p>
          <a:p>
            <a:pPr lvl="0" algn="just">
              <a:lnSpc>
                <a:spcPct val="140000"/>
              </a:lnSpc>
              <a:defRPr/>
            </a:pPr>
            <a:r>
              <a:rPr lang="EN-US" altLang="en-US" sz="2000" b="0" i="0" u="none" strike="noStrike">
                <a:latin typeface="한컴 윤체 L"/>
                <a:ea typeface="한컴 윤체 L"/>
              </a:rPr>
              <a:t>- 학생들끼리 약속하여 특정 교사에 대해 보복성 응답을 하지 않도록 함</a:t>
            </a:r>
          </a:p>
          <a:p>
            <a:pPr lvl="0" algn="just">
              <a:lnSpc>
                <a:spcPct val="140000"/>
              </a:lnSpc>
              <a:defRPr/>
            </a:pPr>
            <a:r>
              <a:rPr lang="EN-US" sz="2000" b="0" i="0" u="none" strike="noStrike">
                <a:latin typeface="한컴 윤체 L"/>
                <a:ea typeface="한컴 윤체 L"/>
              </a:rPr>
              <a:t>- </a:t>
            </a:r>
            <a:r>
              <a:rPr sz="2000" b="0" i="0" u="none" strike="noStrike">
                <a:latin typeface="한컴 윤체 L"/>
                <a:ea typeface="한컴 윤체 L"/>
              </a:rPr>
              <a:t>평가참여자의 익명성 보장 강화</a:t>
            </a:r>
          </a:p>
        </p:txBody>
      </p:sp>
      <p:sp>
        <p:nvSpPr>
          <p:cNvPr id="14" name="직사각형 2"/>
          <p:cNvSpPr/>
          <p:nvPr/>
        </p:nvSpPr>
        <p:spPr>
          <a:xfrm>
            <a:off x="2053476" y="5254446"/>
            <a:ext cx="9304714" cy="55676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학부모 만족도조사 참여 확대를 위한 홍보 강화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5522935"/>
            <a:ext cx="136769" cy="134450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7" name="TextBox 16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2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 정보 제공</a:t>
              </a:r>
            </a:p>
          </p:txBody>
        </p:sp>
      </p:grpSp>
      <p:pic>
        <p:nvPicPr>
          <p:cNvPr id="23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2"/>
          <p:cNvSpPr/>
          <p:nvPr/>
        </p:nvSpPr>
        <p:spPr>
          <a:xfrm>
            <a:off x="2053476" y="2187704"/>
            <a:ext cx="9304714" cy="55359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교육감･학교장은 개별교원에게 평가 결과 통보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46668"/>
            <a:ext cx="136769" cy="1344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60968" y="2650489"/>
            <a:ext cx="9163994" cy="91409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317500" lvl="0" indent="-317500" algn="just">
              <a:lnSpc>
                <a:spcPct val="140000"/>
              </a:lnSpc>
              <a:defRPr/>
            </a:pPr>
            <a:r>
              <a:rPr lang="EN-US" sz="2000" b="0" i="0" u="none" strike="noStrike" dirty="0">
                <a:latin typeface="한컴 윤체 L"/>
                <a:ea typeface="한컴 윤체 L"/>
              </a:rPr>
              <a:t>-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결과는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능력향상연수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심의대상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및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연수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부과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기준</a:t>
            </a:r>
            <a:r>
              <a:rPr lang="EN-US" altLang="en-US" sz="2000" b="0" i="0" u="none" strike="noStrike" dirty="0">
                <a:latin typeface="한컴 윤체 L"/>
                <a:ea typeface="한컴 윤체 L"/>
              </a:rPr>
              <a:t> </a:t>
            </a:r>
            <a:r>
              <a:rPr lang="EN-US" altLang="en-US" sz="2000" b="0" i="0" u="none" strike="noStrike" dirty="0" err="1">
                <a:latin typeface="한컴 윤체 L"/>
                <a:ea typeface="한컴 윤체 L"/>
              </a:rPr>
              <a:t>미적용</a:t>
            </a:r>
            <a:endParaRPr lang="EN-US" altLang="en-US" sz="2000" b="0" i="0" u="none" strike="noStrike" dirty="0">
              <a:latin typeface="한컴 윤체 L"/>
              <a:ea typeface="한컴 윤체 L"/>
            </a:endParaRPr>
          </a:p>
          <a:p>
            <a:pPr marL="317500" lvl="0" indent="-317500" algn="just">
              <a:lnSpc>
                <a:spcPct val="140000"/>
              </a:lnSpc>
              <a:defRPr/>
            </a:pPr>
            <a:endParaRPr lang="ko-KR" altLang="en-US" sz="2000" b="0" i="0" u="none" strike="noStrike" dirty="0">
              <a:latin typeface="한컴 윤체 L"/>
              <a:ea typeface="한컴 윤체 L"/>
            </a:endParaRPr>
          </a:p>
        </p:txBody>
      </p:sp>
      <p:sp>
        <p:nvSpPr>
          <p:cNvPr id="18" name="직사각형 2"/>
          <p:cNvSpPr/>
          <p:nvPr/>
        </p:nvSpPr>
        <p:spPr>
          <a:xfrm>
            <a:off x="2060968" y="3525657"/>
            <a:ext cx="9304714" cy="550545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40000"/>
              </a:lnSpc>
              <a:defRPr/>
            </a:pP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원자료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열람</a:t>
            </a:r>
            <a:r>
              <a:rPr lang="EN-US"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: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평가결과를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통보받은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후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일주일</a:t>
            </a:r>
            <a:r>
              <a:rPr sz="2200" b="0" i="0" u="none" strike="noStrike" dirty="0">
                <a:solidFill>
                  <a:srgbClr val="944180"/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dirty="0" err="1">
                <a:solidFill>
                  <a:srgbClr val="944180"/>
                </a:solidFill>
                <a:latin typeface="한컴 윤체 L"/>
                <a:ea typeface="한컴 윤체 L"/>
              </a:rPr>
              <a:t>이내</a:t>
            </a:r>
            <a:endParaRPr sz="2200" b="0" i="0" u="none" strike="noStrike" dirty="0">
              <a:solidFill>
                <a:srgbClr val="944180"/>
              </a:solidFill>
              <a:latin typeface="한컴 윤체 L"/>
              <a:ea typeface="한컴 윤체 L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1889" y="3697642"/>
            <a:ext cx="136769" cy="134450"/>
          </a:xfrm>
          <a:prstGeom prst="rect">
            <a:avLst/>
          </a:prstGeom>
        </p:spPr>
      </p:pic>
      <p:grpSp>
        <p:nvGrpSpPr>
          <p:cNvPr id="20" name="그룹 19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1" name="TextBox 20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6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결과 통보</a:t>
              </a:r>
            </a:p>
          </p:txBody>
        </p:sp>
      </p:grpSp>
      <p:pic>
        <p:nvPicPr>
          <p:cNvPr id="27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  <p:grpSp>
        <p:nvGrpSpPr>
          <p:cNvPr id="28" name="그룹 9"/>
          <p:cNvGrpSpPr/>
          <p:nvPr/>
        </p:nvGrpSpPr>
        <p:grpSpPr>
          <a:xfrm>
            <a:off x="1730869" y="4548127"/>
            <a:ext cx="8823393" cy="542091"/>
            <a:chOff x="1730869" y="3368615"/>
            <a:chExt cx="8823393" cy="542091"/>
          </a:xfrm>
        </p:grpSpPr>
        <p:sp>
          <p:nvSpPr>
            <p:cNvPr id="29" name="사각형: 둥근 모서리 10"/>
            <p:cNvSpPr/>
            <p:nvPr/>
          </p:nvSpPr>
          <p:spPr>
            <a:xfrm>
              <a:off x="1730869" y="3378200"/>
              <a:ext cx="8823393" cy="532506"/>
            </a:xfrm>
            <a:prstGeom prst="roundRect">
              <a:avLst>
                <a:gd name="adj" fmla="val 21386"/>
              </a:avLst>
            </a:prstGeom>
            <a:solidFill>
              <a:srgbClr val="F2F2F2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marL="0" lv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30" name="TextBox 11"/>
            <p:cNvSpPr txBox="1"/>
            <p:nvPr/>
          </p:nvSpPr>
          <p:spPr>
            <a:xfrm>
              <a:off x="2939124" y="3368615"/>
              <a:ext cx="7448551" cy="4791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95300" lvl="0" indent="-495300" algn="just" defTabSz="914400" rtl="0" eaLnBrk="1" latinLnBrk="1" hangingPunct="1">
                <a:lnSpc>
                  <a:spcPct val="16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kumimoji="0" lang="ko-KR" altLang="en-US" sz="1600" b="1" i="0" strike="noStrike" kern="1200" cap="none" spc="0" normalizeH="0" baseline="0">
                  <a:solidFill>
                    <a:srgbClr val="000000"/>
                  </a:solidFill>
                  <a:latin typeface="한컴산뜻돋움"/>
                  <a:ea typeface="한컴산뜻돋움"/>
                </a:rPr>
                <a:t>열람요청(교감) →  최종결정(학교장)</a:t>
              </a:r>
            </a:p>
          </p:txBody>
        </p:sp>
        <p:grpSp>
          <p:nvGrpSpPr>
            <p:cNvPr id="31" name="그룹 12"/>
            <p:cNvGrpSpPr/>
            <p:nvPr/>
          </p:nvGrpSpPr>
          <p:grpSpPr>
            <a:xfrm>
              <a:off x="1933091" y="3438921"/>
              <a:ext cx="1043996" cy="400923"/>
              <a:chOff x="1933091" y="5071972"/>
              <a:chExt cx="961447" cy="371823"/>
            </a:xfrm>
          </p:grpSpPr>
          <p:pic>
            <p:nvPicPr>
              <p:cNvPr id="32" name="그림 13"/>
              <p:cNvPicPr>
                <a:picLocks noChangeAspect="1"/>
              </p:cNvPicPr>
              <p:nvPr/>
            </p:nvPicPr>
            <p:blipFill rotWithShape="1">
              <a:blip r:embed="rId6"/>
              <a:stretch>
                <a:fillRect/>
              </a:stretch>
            </p:blipFill>
            <p:spPr>
              <a:xfrm>
                <a:off x="1933091" y="5073594"/>
                <a:ext cx="284086" cy="328060"/>
              </a:xfrm>
              <a:prstGeom prst="rect">
                <a:avLst/>
              </a:prstGeom>
            </p:spPr>
          </p:pic>
          <p:sp>
            <p:nvSpPr>
              <p:cNvPr id="33" name="TextBox 14"/>
              <p:cNvSpPr txBox="1"/>
              <p:nvPr/>
            </p:nvSpPr>
            <p:spPr>
              <a:xfrm>
                <a:off x="2196833" y="5071972"/>
                <a:ext cx="697705" cy="3718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95300" lvl="0" indent="-495300" algn="l" defTabSz="914400" rtl="0" eaLnBrk="1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kumimoji="0" lang="ko-KR" altLang="en-US" sz="1600" b="0" i="0" u="none" strike="noStrike" kern="1200" cap="none" spc="0" normalizeH="0" baseline="0">
                    <a:solidFill>
                      <a:srgbClr val="00AFD2"/>
                    </a:solidFill>
                    <a:latin typeface="HY울릉도B"/>
                    <a:ea typeface="HY울릉도B"/>
                  </a:rPr>
                  <a:t>학교</a:t>
                </a:r>
              </a:p>
            </p:txBody>
          </p:sp>
        </p:grpSp>
        <p:sp>
          <p:nvSpPr>
            <p:cNvPr id="34" name="타원 15"/>
            <p:cNvSpPr/>
            <p:nvPr/>
          </p:nvSpPr>
          <p:spPr>
            <a:xfrm>
              <a:off x="2844800" y="3600450"/>
              <a:ext cx="76200" cy="76200"/>
            </a:xfrm>
            <a:prstGeom prst="ellipse">
              <a:avLst/>
            </a:prstGeom>
            <a:solidFill>
              <a:srgbClr val="808080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marL="0" lv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맑은 고딕"/>
                <a:ea typeface="맑은 고딕"/>
                <a:cs typeface="맑은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2"/>
          <p:cNvSpPr/>
          <p:nvPr/>
        </p:nvSpPr>
        <p:spPr>
          <a:xfrm>
            <a:off x="2053476" y="2187704"/>
            <a:ext cx="9304714" cy="96316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ko-KR" altLang="en-US" sz="2200">
                <a:solidFill>
                  <a:srgbClr val="944180"/>
                </a:solidFill>
                <a:latin typeface="한컴 윤체 L"/>
                <a:ea typeface="한컴 윤체 L"/>
              </a:rPr>
              <a:t>단위학교 평가 운영결과 보고서 작성</a:t>
            </a:r>
          </a:p>
          <a:p>
            <a:pPr lvl="0" algn="just">
              <a:lnSpc>
                <a:spcPct val="130000"/>
              </a:lnSpc>
              <a:defRPr/>
            </a:pP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정보공시사이트에 탑재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(</a:t>
            </a:r>
            <a:r>
              <a:rPr lang="en-US" altLang="ko-KR" sz="2200">
                <a:solidFill>
                  <a:srgbClr val="944180"/>
                </a:solidFill>
                <a:latin typeface="한컴 윤체 L"/>
                <a:ea typeface="한컴 윤체 L"/>
              </a:rPr>
              <a:t>2023</a:t>
            </a:r>
            <a:r>
              <a:rPr lang="ko-KR" altLang="en-US" sz="2200">
                <a:solidFill>
                  <a:srgbClr val="944180"/>
                </a:solidFill>
                <a:latin typeface="한컴 윤체 L"/>
                <a:ea typeface="한컴 윤체 L"/>
              </a:rPr>
              <a:t>년 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4</a:t>
            </a: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월</a:t>
            </a:r>
            <a:r>
              <a:rPr lang="EN-US" sz="2200">
                <a:solidFill>
                  <a:srgbClr val="944180"/>
                </a:solidFill>
                <a:latin typeface="한컴 윤체 L"/>
                <a:ea typeface="한컴 윤체 L"/>
              </a:rPr>
              <a:t>)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46668"/>
            <a:ext cx="136769" cy="1344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60968" y="3069272"/>
            <a:ext cx="5688572" cy="700723"/>
          </a:xfrm>
          <a:prstGeom prst="rect">
            <a:avLst/>
          </a:prstGeom>
        </p:spPr>
        <p:txBody>
          <a:bodyPr vert="horz" wrap="none" lIns="91440" tIns="45720" rIns="91440" bIns="45720" anchor="t">
            <a:spAutoFit/>
          </a:bodyPr>
          <a:lstStyle/>
          <a:p>
            <a:pPr lvl="0" algn="just">
              <a:defRPr/>
            </a:pPr>
            <a:r>
              <a:rPr lang="en-US" altLang="ko-KR" sz="2000">
                <a:solidFill>
                  <a:schemeClr val="tx1"/>
                </a:solidFill>
                <a:latin typeface="한컴 윤체 L"/>
                <a:ea typeface="한컴 윤체 L"/>
              </a:rPr>
              <a:t>-</a:t>
            </a:r>
            <a:r>
              <a:rPr lang="ko-KR" altLang="en-US" sz="2000">
                <a:solidFill>
                  <a:schemeClr val="tx1"/>
                </a:solidFill>
                <a:latin typeface="한컴 윤체 L"/>
                <a:ea typeface="한컴 윤체 L"/>
              </a:rPr>
              <a:t> 당해 학교 학생, 학부모 만족도조사 평가지</a:t>
            </a:r>
          </a:p>
          <a:p>
            <a:pPr lvl="0" algn="just">
              <a:defRPr/>
            </a:pPr>
            <a:r>
              <a:rPr lang="en-US" altLang="ko-KR" sz="2000">
                <a:solidFill>
                  <a:schemeClr val="tx1"/>
                </a:solidFill>
                <a:latin typeface="한컴 윤체 L"/>
                <a:ea typeface="한컴 윤체 L"/>
              </a:rPr>
              <a:t>-</a:t>
            </a:r>
            <a:r>
              <a:rPr lang="ko-KR" altLang="en-US" sz="2000">
                <a:solidFill>
                  <a:schemeClr val="tx1"/>
                </a:solidFill>
                <a:latin typeface="한컴 윤체 L"/>
                <a:ea typeface="한컴 윤체 L"/>
              </a:rPr>
              <a:t> 지표별 학교 단위 평가 결과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1730869" y="5367277"/>
            <a:ext cx="8823393" cy="542091"/>
            <a:chOff x="1730869" y="3368615"/>
            <a:chExt cx="8823393" cy="542091"/>
          </a:xfrm>
        </p:grpSpPr>
        <p:sp>
          <p:nvSpPr>
            <p:cNvPr id="11" name="사각형: 둥근 모서리 10"/>
            <p:cNvSpPr/>
            <p:nvPr/>
          </p:nvSpPr>
          <p:spPr>
            <a:xfrm>
              <a:off x="1730869" y="3378200"/>
              <a:ext cx="8823393" cy="532506"/>
            </a:xfrm>
            <a:prstGeom prst="roundRect">
              <a:avLst>
                <a:gd name="adj" fmla="val 21386"/>
              </a:avLst>
            </a:prstGeom>
            <a:solidFill>
              <a:schemeClr val="bg1">
                <a:lumMod val="95000"/>
              </a:schemeClr>
            </a:solidFill>
            <a:ln algn="ctr"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lvl="0" algn="ctr">
                <a:defRPr/>
              </a:pPr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939124" y="3368615"/>
              <a:ext cx="7448551" cy="4791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95300" lvl="0" indent="-495300" algn="just">
                <a:lnSpc>
                  <a:spcPct val="160000"/>
                </a:lnSpc>
                <a:defRPr/>
              </a:pPr>
              <a:r>
                <a:rPr sz="1600" b="1" i="0" strike="noStrike">
                  <a:latin typeface="한컴산뜻돋움"/>
                  <a:ea typeface="한컴산뜻돋움"/>
                </a:rPr>
                <a:t>능력개발계획서 작성과 탑재 면제</a:t>
              </a: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1933091" y="3438921"/>
              <a:ext cx="1043996" cy="400923"/>
              <a:chOff x="1933091" y="5071972"/>
              <a:chExt cx="961447" cy="371823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 rotWithShape="1">
              <a:blip r:embed="rId4"/>
              <a:stretch>
                <a:fillRect/>
              </a:stretch>
            </p:blipFill>
            <p:spPr>
              <a:xfrm>
                <a:off x="1933091" y="5073594"/>
                <a:ext cx="284086" cy="328060"/>
              </a:xfrm>
              <a:prstGeom prst="rect">
                <a:avLst/>
              </a:prstGeom>
            </p:spPr>
          </p:pic>
          <p:sp>
            <p:nvSpPr>
              <p:cNvPr id="15" name="TextBox 14"/>
              <p:cNvSpPr txBox="1"/>
              <p:nvPr/>
            </p:nvSpPr>
            <p:spPr>
              <a:xfrm>
                <a:off x="2196833" y="5071972"/>
                <a:ext cx="697705" cy="3718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95300" lvl="0" indent="-495300">
                  <a:lnSpc>
                    <a:spcPct val="130000"/>
                  </a:lnSpc>
                  <a:defRPr/>
                </a:pPr>
                <a:r>
                  <a:rPr lang="ko-KR" altLang="en-US" sz="1600" b="0" i="0" u="none" strike="noStrike">
                    <a:solidFill>
                      <a:srgbClr val="00AFD2"/>
                    </a:solidFill>
                    <a:latin typeface="HY울릉도B"/>
                    <a:ea typeface="HY울릉도B"/>
                  </a:rPr>
                  <a:t>학교</a:t>
                </a:r>
              </a:p>
            </p:txBody>
          </p:sp>
        </p:grpSp>
        <p:sp>
          <p:nvSpPr>
            <p:cNvPr id="16" name="타원 15"/>
            <p:cNvSpPr/>
            <p:nvPr/>
          </p:nvSpPr>
          <p:spPr>
            <a:xfrm>
              <a:off x="2844800" y="3600450"/>
              <a:ext cx="76200" cy="76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algn="ctr"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lvl="0" algn="ctr">
                <a:defRPr/>
              </a:pPr>
              <a:endParaRPr lang="ko-KR" altLang="en-US"/>
            </a:p>
          </p:txBody>
        </p:sp>
      </p:grpSp>
      <p:sp>
        <p:nvSpPr>
          <p:cNvPr id="17" name="직사각형 2"/>
          <p:cNvSpPr/>
          <p:nvPr/>
        </p:nvSpPr>
        <p:spPr>
          <a:xfrm>
            <a:off x="2053476" y="3687445"/>
            <a:ext cx="9304714" cy="958850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교사의 자기성찰에 따른 성장자료로 활용</a:t>
            </a:r>
          </a:p>
          <a:p>
            <a:pPr lvl="0" algn="just">
              <a:lnSpc>
                <a:spcPct val="130000"/>
              </a:lnSpc>
              <a:defRPr/>
            </a:pPr>
            <a:r>
              <a:rPr sz="2200">
                <a:solidFill>
                  <a:srgbClr val="944180"/>
                </a:solidFill>
                <a:latin typeface="한컴 윤체 L"/>
                <a:ea typeface="한컴 윤체 L"/>
              </a:rPr>
              <a:t>평가결과 공유</a:t>
            </a: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946409"/>
            <a:ext cx="136769" cy="1344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60968" y="4542472"/>
            <a:ext cx="6755372" cy="694373"/>
          </a:xfrm>
          <a:prstGeom prst="rect">
            <a:avLst/>
          </a:prstGeom>
        </p:spPr>
        <p:txBody>
          <a:bodyPr vert="horz" wrap="none" lIns="91440" tIns="45720" rIns="91440" bIns="45720" anchor="t">
            <a:spAutoFit/>
          </a:bodyPr>
          <a:lstStyle/>
          <a:p>
            <a:pPr lvl="0">
              <a:defRPr/>
            </a:pPr>
            <a:r>
              <a:rPr lang="EN-US" sz="2000">
                <a:solidFill>
                  <a:schemeClr val="tx1"/>
                </a:solidFill>
                <a:latin typeface="한컴 윤체 L"/>
                <a:ea typeface="한컴 윤체 L"/>
              </a:rPr>
              <a:t>- </a:t>
            </a:r>
            <a:r>
              <a:rPr sz="2000">
                <a:solidFill>
                  <a:schemeClr val="tx1"/>
                </a:solidFill>
                <a:latin typeface="한컴 윤체 L"/>
                <a:ea typeface="한컴 윤체 L"/>
              </a:rPr>
              <a:t>학기 초 학부모총회 시 참여 절차</a:t>
            </a:r>
            <a:r>
              <a:rPr lang="EN-US" sz="2000">
                <a:solidFill>
                  <a:schemeClr val="tx1"/>
                </a:solidFill>
                <a:latin typeface="한컴 윤체 L"/>
                <a:ea typeface="한컴 윤체 L"/>
              </a:rPr>
              <a:t>, </a:t>
            </a:r>
            <a:r>
              <a:rPr sz="2000">
                <a:solidFill>
                  <a:schemeClr val="tx1"/>
                </a:solidFill>
                <a:latin typeface="한컴 윤체 L"/>
                <a:ea typeface="한컴 윤체 L"/>
              </a:rPr>
              <a:t>방법</a:t>
            </a:r>
            <a:r>
              <a:rPr lang="EN-US" sz="2000">
                <a:solidFill>
                  <a:schemeClr val="tx1"/>
                </a:solidFill>
                <a:latin typeface="한컴 윤체 L"/>
                <a:ea typeface="한컴 윤체 L"/>
              </a:rPr>
              <a:t>, </a:t>
            </a:r>
            <a:r>
              <a:rPr sz="2000">
                <a:solidFill>
                  <a:schemeClr val="tx1"/>
                </a:solidFill>
                <a:latin typeface="한컴 윤체 L"/>
                <a:ea typeface="한컴 윤체 L"/>
              </a:rPr>
              <a:t>전년도 평가결과 등 안내</a:t>
            </a:r>
          </a:p>
          <a:p>
            <a:pPr lvl="0">
              <a:defRPr/>
            </a:pPr>
            <a:r>
              <a:rPr lang="EN-US" sz="2000">
                <a:solidFill>
                  <a:schemeClr val="tx1"/>
                </a:solidFill>
                <a:latin typeface="한컴 윤체 L"/>
                <a:ea typeface="한컴 윤체 L"/>
              </a:rPr>
              <a:t>- </a:t>
            </a:r>
            <a:r>
              <a:rPr sz="2000">
                <a:solidFill>
                  <a:schemeClr val="tx1"/>
                </a:solidFill>
                <a:latin typeface="한컴 윤체 L"/>
                <a:ea typeface="한컴 윤체 L"/>
              </a:rPr>
              <a:t>가정통신문 발송 및 학교홈페이지 탑재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856242"/>
            <a:ext cx="136769" cy="134450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322647"/>
            <a:ext cx="136769" cy="134450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23" name="TextBox 2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31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결과 활용</a:t>
              </a:r>
            </a:p>
          </p:txBody>
        </p:sp>
      </p:grpSp>
      <p:pic>
        <p:nvPicPr>
          <p:cNvPr id="32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2"/>
          <p:cNvSpPr/>
          <p:nvPr/>
        </p:nvSpPr>
        <p:spPr>
          <a:xfrm>
            <a:off x="2053476" y="2149604"/>
            <a:ext cx="9304714" cy="62026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419100" lvl="0" indent="-419100" algn="just">
              <a:lnSpc>
                <a:spcPct val="160000"/>
              </a:lnSpc>
              <a:spcBef>
                <a:spcPts val="600"/>
              </a:spcBef>
              <a:defRPr/>
            </a:pP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개인별 원자료는 소속 학교에 전자파일로 </a:t>
            </a:r>
            <a:r>
              <a:rPr lang="EN-US"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5</a:t>
            </a:r>
            <a:r>
              <a:rPr sz="2200" b="0" i="0" u="none" strike="noStrike">
                <a:solidFill>
                  <a:srgbClr val="944180"/>
                </a:solidFill>
                <a:latin typeface="한컴 윤체 L"/>
                <a:ea typeface="한컴 윤체 L"/>
              </a:rPr>
              <a:t>년간 보관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437143"/>
            <a:ext cx="136769" cy="134450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1" name="TextBox 10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세부시행계획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5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결과 활용</a:t>
              </a:r>
            </a:p>
          </p:txBody>
        </p:sp>
      </p:grp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332160"/>
              </p:ext>
            </p:extLst>
          </p:nvPr>
        </p:nvGraphicFramePr>
        <p:xfrm>
          <a:off x="1406459" y="2852928"/>
          <a:ext cx="9914829" cy="2952365"/>
        </p:xfrm>
        <a:graphic>
          <a:graphicData uri="http://schemas.openxmlformats.org/drawingml/2006/table">
            <a:tbl>
              <a:tblPr firstRow="1" bandRow="1">
                <a:tableStyleId>{01A66EDD-3DAB-4C5B-A090-DC80EC1FD486}</a:tableStyleId>
              </a:tblPr>
              <a:tblGrid>
                <a:gridCol w="1303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0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21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21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64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0473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0">
                          <a:solidFill>
                            <a:srgbClr val="000000"/>
                          </a:solidFill>
                          <a:latin typeface="한컴 윤체 M"/>
                          <a:ea typeface="한컴 윤체 M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0">
                          <a:solidFill>
                            <a:srgbClr val="000000"/>
                          </a:solidFill>
                          <a:latin typeface="한컴 윤체 M"/>
                          <a:ea typeface="한컴 윤체 M"/>
                        </a:rPr>
                        <a:t>자료명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0">
                          <a:solidFill>
                            <a:srgbClr val="000000"/>
                          </a:solidFill>
                          <a:latin typeface="한컴 윤체 M"/>
                          <a:ea typeface="한컴 윤체 M"/>
                        </a:rPr>
                        <a:t>자료형태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0">
                          <a:solidFill>
                            <a:srgbClr val="000000"/>
                          </a:solidFill>
                          <a:latin typeface="한컴 윤체 M"/>
                          <a:ea typeface="한컴 윤체 M"/>
                        </a:rPr>
                        <a:t>보존기관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b="0">
                          <a:solidFill>
                            <a:srgbClr val="000000"/>
                          </a:solidFill>
                          <a:latin typeface="한컴 윤체 M"/>
                          <a:ea typeface="한컴 윤체 M"/>
                        </a:rPr>
                        <a:t>비고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solidFill>
                      <a:srgbClr val="F5DC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473">
                <a:tc rowSpan="3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학교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교원능력개발평가 운영 계획서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파일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5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endParaRPr sz="1600">
                        <a:latin typeface="한컴 윤고딕 740"/>
                        <a:ea typeface="한컴 윤고딕 74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473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개인별 원자료</a:t>
                      </a: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(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교사</a:t>
                      </a: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파일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5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 dirty="0">
                          <a:latin typeface="한컴 윤고딕 740"/>
                          <a:ea typeface="한컴 윤고딕 740"/>
                        </a:rPr>
                        <a:t>온라인평가시스템</a:t>
                      </a:r>
                    </a:p>
                    <a:p>
                      <a:pPr lvl="0" algn="ctr">
                        <a:defRPr/>
                      </a:pPr>
                      <a:r>
                        <a:rPr lang="ko-KR" altLang="en-US" sz="1600" dirty="0">
                          <a:latin typeface="한컴 윤고딕 740"/>
                          <a:ea typeface="한컴 윤고딕 740"/>
                        </a:rPr>
                        <a:t>파일 </a:t>
                      </a:r>
                      <a:r>
                        <a:rPr lang="ko-KR" altLang="en-US" sz="1600" dirty="0" err="1">
                          <a:latin typeface="한컴 윤고딕 740"/>
                          <a:ea typeface="한컴 윤고딕 740"/>
                        </a:rPr>
                        <a:t>내려받기</a:t>
                      </a:r>
                      <a:endParaRPr lang="ko-KR" altLang="en-US" sz="1600" dirty="0">
                        <a:latin typeface="한컴 윤고딕 740"/>
                        <a:ea typeface="한컴 윤고딕 74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473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교원능력개발평가 운영 결과보고서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파일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5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473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교육지원청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개인별 원자료</a:t>
                      </a: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(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교장</a:t>
                      </a: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,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 교감</a:t>
                      </a: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,</a:t>
                      </a: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 소속교원</a:t>
                      </a:r>
                      <a:r>
                        <a:rPr lang="en-US" altLang="ko-KR" sz="1600">
                          <a:latin typeface="한컴 윤고딕 740"/>
                          <a:ea typeface="한컴 윤고딕 740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600">
                          <a:latin typeface="한컴 윤고딕 740"/>
                          <a:ea typeface="한컴 윤고딕 740"/>
                        </a:rPr>
                        <a:t>파일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600" dirty="0">
                          <a:latin typeface="한컴 윤고딕 740"/>
                          <a:ea typeface="한컴 윤고딕 740"/>
                        </a:rPr>
                        <a:t>5</a:t>
                      </a:r>
                      <a:r>
                        <a:rPr lang="ko-KR" altLang="en-US" sz="1600" dirty="0">
                          <a:latin typeface="한컴 윤고딕 740"/>
                          <a:ea typeface="한컴 윤고딕 740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L>
                    <a:lnR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R>
                    <a:lnT w="6350" cap="flat" cmpd="sng" algn="ctr">
                      <a:solidFill>
                        <a:schemeClr val="tx1">
                          <a:lumMod val="60000"/>
                          <a:lumOff val="40000"/>
                        </a:schemeClr>
                      </a:solidFill>
                      <a:prstDash val="sysDot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9525" cap="flat" cmpd="sng" algn="ctr">
                      <a:noFill/>
                      <a:prstDash val="solid"/>
                      <a:round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4151313" y="2737643"/>
              <a:ext cx="3952875" cy="4394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　　</a:t>
              </a:r>
              <a:r>
                <a:rPr lang="en-US" altLang="ko-KR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2022</a:t>
              </a:r>
              <a:r>
                <a:rPr lang="ko-KR" altLang="en-US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년</a:t>
              </a: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 </a:t>
              </a:r>
              <a:r>
                <a:rPr sz="1900" b="0" i="0" u="none" strike="noStrike" spc="-30" dirty="0" err="1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교원능력개발평가</a:t>
              </a:r>
              <a:endParaRPr sz="1900" b="0" i="0" u="none" strike="noStrike" spc="-30" dirty="0">
                <a:solidFill>
                  <a:schemeClr val="bg1">
                    <a:lumMod val="50000"/>
                  </a:schemeClr>
                </a:solidFill>
                <a:latin typeface="HY울릉도B"/>
                <a:ea typeface="HY울릉도B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151313" y="3177698"/>
              <a:ext cx="3952875" cy="11542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defRPr/>
              </a:pPr>
              <a:r>
                <a:rPr lang="ko-KR" altLang="en-US" sz="3500" b="0" i="0" u="none" strike="noStrike" spc="-330">
                  <a:solidFill>
                    <a:schemeClr val="accent6">
                      <a:lumMod val="90000"/>
                    </a:schemeClr>
                  </a:solidFill>
                  <a:latin typeface="HY울릉도B"/>
                  <a:ea typeface="HY울릉도B"/>
                </a:rPr>
                <a:t>평가관리 및 </a:t>
              </a:r>
            </a:p>
            <a:p>
              <a:pPr marL="279400" indent="-279400" algn="ctr">
                <a:defRPr/>
              </a:pPr>
              <a:r>
                <a:rPr lang="ko-KR" altLang="en-US" sz="3500" b="0" i="0" u="none" strike="noStrike" spc="-330">
                  <a:solidFill>
                    <a:schemeClr val="accent6">
                      <a:lumMod val="90000"/>
                    </a:schemeClr>
                  </a:solidFill>
                  <a:latin typeface="HY울릉도B"/>
                  <a:ea typeface="HY울릉도B"/>
                </a:rPr>
                <a:t>지원 체제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3" name="TextBox 2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평가관리 및 지원 체제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" name="직사각형 1"/>
          <p:cNvSpPr/>
          <p:nvPr/>
        </p:nvSpPr>
        <p:spPr>
          <a:xfrm>
            <a:off x="2178194" y="2927381"/>
            <a:ext cx="5333755" cy="699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60000"/>
              </a:lnSpc>
              <a:spcBef>
                <a:spcPts val="800"/>
              </a:spcBef>
              <a:tabLst>
                <a:tab pos="220980" algn="l"/>
                <a:tab pos="440690" algn="l"/>
                <a:tab pos="582930" algn="l"/>
                <a:tab pos="755650" algn="l"/>
                <a:tab pos="913130" algn="l"/>
                <a:tab pos="1070610" algn="l"/>
                <a:tab pos="1236980" algn="l"/>
                <a:tab pos="1744980" algn="l"/>
                <a:tab pos="2252980" algn="l"/>
                <a:tab pos="2760980" algn="l"/>
                <a:tab pos="3268980" algn="l"/>
                <a:tab pos="3776979" algn="l"/>
                <a:tab pos="4284980" algn="l"/>
                <a:tab pos="4792980" algn="l"/>
                <a:tab pos="5300980" algn="l"/>
                <a:tab pos="5808979" algn="l"/>
                <a:tab pos="6316980" algn="l"/>
                <a:tab pos="6824980" algn="l"/>
                <a:tab pos="7332980" algn="l"/>
                <a:tab pos="7840980" algn="l"/>
              </a:tabLst>
              <a:defRPr/>
            </a:pPr>
            <a:endParaRPr lang="ko-KR" altLang="en-US" sz="2500" kern="0">
              <a:solidFill>
                <a:srgbClr val="000000"/>
              </a:solidFill>
              <a:latin typeface="HY울릉도M"/>
              <a:ea typeface="HY울릉도M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10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평가관리체제 </a:t>
              </a:r>
            </a:p>
          </p:txBody>
        </p:sp>
      </p:grpSp>
      <p:sp>
        <p:nvSpPr>
          <p:cNvPr id="15" name="사각형: 둥근 모서리 14"/>
          <p:cNvSpPr/>
          <p:nvPr/>
        </p:nvSpPr>
        <p:spPr>
          <a:xfrm>
            <a:off x="1522412" y="2990849"/>
            <a:ext cx="3754437" cy="531812"/>
          </a:xfrm>
          <a:prstGeom prst="roundRect">
            <a:avLst>
              <a:gd name="adj" fmla="val 16667"/>
            </a:avLst>
          </a:prstGeom>
          <a:solidFill>
            <a:srgbClr val="92C464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>
                <a:latin typeface="한컴 윤체 L"/>
                <a:ea typeface="한컴 윤체 L"/>
              </a:rPr>
              <a:t>교육지원청 교원능력개발평가 관리위원회</a:t>
            </a:r>
          </a:p>
        </p:txBody>
      </p:sp>
      <p:sp>
        <p:nvSpPr>
          <p:cNvPr id="16" name="사각형: 둥근 모서리 15"/>
          <p:cNvSpPr/>
          <p:nvPr/>
        </p:nvSpPr>
        <p:spPr>
          <a:xfrm>
            <a:off x="1522412" y="2409824"/>
            <a:ext cx="3754437" cy="531812"/>
          </a:xfrm>
          <a:prstGeom prst="roundRect">
            <a:avLst>
              <a:gd name="adj" fmla="val 16667"/>
            </a:avLst>
          </a:prstGeom>
          <a:solidFill>
            <a:srgbClr val="92C464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>
                <a:latin typeface="한컴 윤체 L"/>
                <a:ea typeface="한컴 윤체 L"/>
              </a:rPr>
              <a:t>도교육청 교원능력개발평가 관리위원회</a:t>
            </a:r>
          </a:p>
        </p:txBody>
      </p:sp>
      <p:sp>
        <p:nvSpPr>
          <p:cNvPr id="17" name="사각형: 둥근 모서리 16"/>
          <p:cNvSpPr/>
          <p:nvPr/>
        </p:nvSpPr>
        <p:spPr>
          <a:xfrm>
            <a:off x="1522412" y="3589337"/>
            <a:ext cx="3754437" cy="531812"/>
          </a:xfrm>
          <a:prstGeom prst="roundRect">
            <a:avLst>
              <a:gd name="adj" fmla="val 16667"/>
            </a:avLst>
          </a:prstGeom>
          <a:solidFill>
            <a:srgbClr val="92C464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dirty="0">
                <a:latin typeface="한컴 윤체 L"/>
                <a:ea typeface="한컴 윤체 L"/>
              </a:rPr>
              <a:t>교육지원청 교원능력개발평가 관리자</a:t>
            </a:r>
            <a:endParaRPr lang="en-US" altLang="ko-KR" sz="1500" dirty="0">
              <a:latin typeface="한컴 윤체 L"/>
              <a:ea typeface="한컴 윤체 L"/>
            </a:endParaRPr>
          </a:p>
          <a:p>
            <a:pPr lvl="0" algn="ctr">
              <a:defRPr/>
            </a:pPr>
            <a:r>
              <a:rPr lang="ko-KR" altLang="en-US" sz="1500" dirty="0">
                <a:latin typeface="한컴 윤체 L"/>
                <a:ea typeface="한컴 윤체 L"/>
              </a:rPr>
              <a:t>(실무자)</a:t>
            </a:r>
          </a:p>
        </p:txBody>
      </p:sp>
      <p:sp>
        <p:nvSpPr>
          <p:cNvPr id="18" name="사각형: 둥근 모서리 17"/>
          <p:cNvSpPr/>
          <p:nvPr/>
        </p:nvSpPr>
        <p:spPr>
          <a:xfrm>
            <a:off x="1522412" y="4183351"/>
            <a:ext cx="3754437" cy="531812"/>
          </a:xfrm>
          <a:prstGeom prst="roundRect">
            <a:avLst>
              <a:gd name="adj" fmla="val 16667"/>
            </a:avLst>
          </a:prstGeom>
          <a:solidFill>
            <a:srgbClr val="92C464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>
                <a:latin typeface="한컴 윤체 L"/>
                <a:ea typeface="한컴 윤체 L"/>
              </a:rPr>
              <a:t>학 교 장</a:t>
            </a:r>
          </a:p>
        </p:txBody>
      </p:sp>
      <p:sp>
        <p:nvSpPr>
          <p:cNvPr id="19" name="사각형: 둥근 모서리 18"/>
          <p:cNvSpPr/>
          <p:nvPr/>
        </p:nvSpPr>
        <p:spPr>
          <a:xfrm>
            <a:off x="1522412" y="4771304"/>
            <a:ext cx="3754437" cy="531812"/>
          </a:xfrm>
          <a:prstGeom prst="roundRect">
            <a:avLst>
              <a:gd name="adj" fmla="val 16667"/>
            </a:avLst>
          </a:prstGeom>
          <a:solidFill>
            <a:srgbClr val="92C464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>
                <a:latin typeface="한컴 윤체 L"/>
                <a:ea typeface="한컴 윤체 L"/>
              </a:rPr>
              <a:t>학교 교원능력개발평가 관리위원회</a:t>
            </a:r>
          </a:p>
        </p:txBody>
      </p:sp>
      <p:sp>
        <p:nvSpPr>
          <p:cNvPr id="20" name="사각형: 둥근 모서리 19"/>
          <p:cNvSpPr/>
          <p:nvPr/>
        </p:nvSpPr>
        <p:spPr>
          <a:xfrm>
            <a:off x="1522412" y="5360122"/>
            <a:ext cx="3754437" cy="531812"/>
          </a:xfrm>
          <a:prstGeom prst="roundRect">
            <a:avLst>
              <a:gd name="adj" fmla="val 16667"/>
            </a:avLst>
          </a:prstGeom>
          <a:solidFill>
            <a:srgbClr val="92C464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>
                <a:latin typeface="한컴 윤체 L"/>
                <a:ea typeface="한컴 윤체 L"/>
              </a:rPr>
              <a:t>학교 교원능력개발평가 관리자(실무자)</a:t>
            </a:r>
          </a:p>
        </p:txBody>
      </p:sp>
      <p:sp>
        <p:nvSpPr>
          <p:cNvPr id="21" name="화살표: 왼쪽/오른쪽 20"/>
          <p:cNvSpPr/>
          <p:nvPr/>
        </p:nvSpPr>
        <p:spPr>
          <a:xfrm rot="5400000">
            <a:off x="3264657" y="2894416"/>
            <a:ext cx="252194" cy="137948"/>
          </a:xfrm>
          <a:prstGeom prst="leftRightArrow">
            <a:avLst>
              <a:gd name="adj1" fmla="val 66088"/>
              <a:gd name="adj2" fmla="val 50000"/>
            </a:avLst>
          </a:prstGeom>
          <a:solidFill>
            <a:srgbClr val="E5EECA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2" name="화살표: 왼쪽/오른쪽 21"/>
          <p:cNvSpPr/>
          <p:nvPr/>
        </p:nvSpPr>
        <p:spPr>
          <a:xfrm rot="5400000">
            <a:off x="3264657" y="3486123"/>
            <a:ext cx="252194" cy="137948"/>
          </a:xfrm>
          <a:prstGeom prst="leftRightArrow">
            <a:avLst>
              <a:gd name="adj1" fmla="val 66088"/>
              <a:gd name="adj2" fmla="val 50000"/>
            </a:avLst>
          </a:prstGeom>
          <a:solidFill>
            <a:srgbClr val="E5EECA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3" name="화살표: 왼쪽/오른쪽 22"/>
          <p:cNvSpPr/>
          <p:nvPr/>
        </p:nvSpPr>
        <p:spPr>
          <a:xfrm rot="5400000">
            <a:off x="3264657" y="4078034"/>
            <a:ext cx="252194" cy="137948"/>
          </a:xfrm>
          <a:prstGeom prst="leftRightArrow">
            <a:avLst>
              <a:gd name="adj1" fmla="val 66088"/>
              <a:gd name="adj2" fmla="val 50000"/>
            </a:avLst>
          </a:prstGeom>
          <a:solidFill>
            <a:srgbClr val="E5EECA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4" name="화살표: 왼쪽/오른쪽 23"/>
          <p:cNvSpPr/>
          <p:nvPr/>
        </p:nvSpPr>
        <p:spPr>
          <a:xfrm rot="5400000">
            <a:off x="3264657" y="4663141"/>
            <a:ext cx="252194" cy="137948"/>
          </a:xfrm>
          <a:prstGeom prst="leftRightArrow">
            <a:avLst>
              <a:gd name="adj1" fmla="val 66088"/>
              <a:gd name="adj2" fmla="val 50000"/>
            </a:avLst>
          </a:prstGeom>
          <a:solidFill>
            <a:srgbClr val="E5EECA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5" name="화살표: 왼쪽/오른쪽 24"/>
          <p:cNvSpPr/>
          <p:nvPr/>
        </p:nvSpPr>
        <p:spPr>
          <a:xfrm rot="5400000">
            <a:off x="3264657" y="5268659"/>
            <a:ext cx="252194" cy="137948"/>
          </a:xfrm>
          <a:prstGeom prst="leftRightArrow">
            <a:avLst>
              <a:gd name="adj1" fmla="val 66088"/>
              <a:gd name="adj2" fmla="val 50000"/>
            </a:avLst>
          </a:prstGeom>
          <a:solidFill>
            <a:srgbClr val="E5EECA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0" name="사각형: 둥근 모서리 29"/>
          <p:cNvSpPr/>
          <p:nvPr/>
        </p:nvSpPr>
        <p:spPr>
          <a:xfrm>
            <a:off x="5332413" y="2409824"/>
            <a:ext cx="5410323" cy="531812"/>
          </a:xfrm>
          <a:prstGeom prst="roundRect">
            <a:avLst>
              <a:gd name="adj" fmla="val 16667"/>
            </a:avLst>
          </a:prstGeom>
          <a:noFill/>
          <a:ln>
            <a:solidFill>
              <a:srgbClr val="ABD062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spcBef>
                <a:spcPts val="0"/>
              </a:spcBef>
              <a:defRPr/>
            </a:pPr>
            <a:r>
              <a:rPr lang="ko-KR" sz="1300" dirty="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 dirty="0">
                <a:solidFill>
                  <a:schemeClr val="tx1"/>
                </a:solidFill>
                <a:latin typeface="나눔바른고딕"/>
                <a:ea typeface="나눔바른고딕"/>
              </a:rPr>
              <a:t>경상남도 교원능력개발평가 시행계획 등 심의</a:t>
            </a:r>
          </a:p>
        </p:txBody>
      </p:sp>
      <p:sp>
        <p:nvSpPr>
          <p:cNvPr id="32" name="사각형: 둥근 모서리 31"/>
          <p:cNvSpPr/>
          <p:nvPr/>
        </p:nvSpPr>
        <p:spPr>
          <a:xfrm>
            <a:off x="5332413" y="3003305"/>
            <a:ext cx="5410323" cy="531812"/>
          </a:xfrm>
          <a:prstGeom prst="roundRect">
            <a:avLst>
              <a:gd name="adj" fmla="val 16667"/>
            </a:avLst>
          </a:prstGeom>
          <a:noFill/>
          <a:ln>
            <a:solidFill>
              <a:srgbClr val="ABD062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spcBef>
                <a:spcPts val="0"/>
              </a:spcBef>
              <a:defRPr/>
            </a:pPr>
            <a:r>
              <a:rPr lang="ko-KR" sz="1300" dirty="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 dirty="0">
                <a:solidFill>
                  <a:schemeClr val="tx1"/>
                </a:solidFill>
                <a:latin typeface="나눔바른고딕"/>
                <a:ea typeface="나눔바른고딕"/>
              </a:rPr>
              <a:t>교육지원청 교원능력개발평가 운영계획 등 심의</a:t>
            </a:r>
            <a:r>
              <a:rPr lang="en-US" altLang="ko-KR" sz="1300" b="1" dirty="0">
                <a:solidFill>
                  <a:srgbClr val="FF0000"/>
                </a:solidFill>
                <a:latin typeface="나눔바른고딕"/>
                <a:ea typeface="나눔바른고딕"/>
              </a:rPr>
              <a:t>(</a:t>
            </a:r>
            <a:r>
              <a:rPr lang="ko-KR" altLang="en-US" sz="1300" b="1" dirty="0">
                <a:solidFill>
                  <a:srgbClr val="FF0000"/>
                </a:solidFill>
                <a:latin typeface="나눔바른고딕"/>
                <a:ea typeface="나눔바른고딕"/>
              </a:rPr>
              <a:t>필수 아닌 선택</a:t>
            </a:r>
            <a:r>
              <a:rPr lang="en-US" altLang="ko-KR" sz="1300" b="1" dirty="0">
                <a:solidFill>
                  <a:srgbClr val="FF0000"/>
                </a:solidFill>
                <a:latin typeface="나눔바른고딕"/>
                <a:ea typeface="나눔바른고딕"/>
              </a:rPr>
              <a:t>)</a:t>
            </a:r>
            <a:endParaRPr lang="ko-KR" altLang="en-US" sz="1300" b="1" dirty="0">
              <a:solidFill>
                <a:srgbClr val="FF0000"/>
              </a:solidFill>
              <a:latin typeface="나눔바른고딕"/>
              <a:ea typeface="나눔바른고딕"/>
            </a:endParaRPr>
          </a:p>
        </p:txBody>
      </p:sp>
      <p:sp>
        <p:nvSpPr>
          <p:cNvPr id="33" name="사각형: 둥근 모서리 32"/>
          <p:cNvSpPr/>
          <p:nvPr/>
        </p:nvSpPr>
        <p:spPr>
          <a:xfrm>
            <a:off x="5332413" y="3604113"/>
            <a:ext cx="5410323" cy="531812"/>
          </a:xfrm>
          <a:prstGeom prst="roundRect">
            <a:avLst>
              <a:gd name="adj" fmla="val 16667"/>
            </a:avLst>
          </a:prstGeom>
          <a:noFill/>
          <a:ln>
            <a:solidFill>
              <a:srgbClr val="ABD062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spcBef>
                <a:spcPts val="0"/>
              </a:spcBef>
              <a:defRPr/>
            </a:pPr>
            <a:r>
              <a:rPr lang="ko-KR" sz="1300" dirty="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 dirty="0">
                <a:solidFill>
                  <a:schemeClr val="tx1"/>
                </a:solidFill>
                <a:latin typeface="나눔바른고딕"/>
                <a:ea typeface="나눔바른고딕"/>
              </a:rPr>
              <a:t>교육지원청 교원능력개발평가 온라인시스템 매뉴얼 교육 실시</a:t>
            </a:r>
          </a:p>
          <a:p>
            <a:pPr lvl="0">
              <a:spcBef>
                <a:spcPts val="0"/>
              </a:spcBef>
              <a:defRPr/>
            </a:pPr>
            <a:r>
              <a:rPr lang="ko-KR" sz="1300" dirty="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 dirty="0">
                <a:solidFill>
                  <a:schemeClr val="tx1"/>
                </a:solidFill>
                <a:latin typeface="나눔바른고딕"/>
                <a:ea typeface="나눔바른고딕"/>
              </a:rPr>
              <a:t>관할 학교 평가 운영 지도</a:t>
            </a:r>
          </a:p>
        </p:txBody>
      </p:sp>
      <p:sp>
        <p:nvSpPr>
          <p:cNvPr id="34" name="사각형: 둥근 모서리 33"/>
          <p:cNvSpPr/>
          <p:nvPr/>
        </p:nvSpPr>
        <p:spPr>
          <a:xfrm>
            <a:off x="5332413" y="4182940"/>
            <a:ext cx="5410323" cy="531812"/>
          </a:xfrm>
          <a:prstGeom prst="roundRect">
            <a:avLst>
              <a:gd name="adj" fmla="val 16667"/>
            </a:avLst>
          </a:prstGeom>
          <a:noFill/>
          <a:ln>
            <a:solidFill>
              <a:srgbClr val="ABD062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spcBef>
                <a:spcPts val="0"/>
              </a:spcBef>
              <a:defRPr/>
            </a:pPr>
            <a:r>
              <a:rPr lang="ko-KR" sz="130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>
                <a:solidFill>
                  <a:schemeClr val="tx1"/>
                </a:solidFill>
                <a:latin typeface="나눔바른고딕"/>
                <a:ea typeface="나눔바른고딕"/>
              </a:rPr>
              <a:t>자체 운영 및 교육청 보고</a:t>
            </a:r>
          </a:p>
        </p:txBody>
      </p:sp>
      <p:sp>
        <p:nvSpPr>
          <p:cNvPr id="35" name="사각형: 둥근 모서리 34"/>
          <p:cNvSpPr/>
          <p:nvPr/>
        </p:nvSpPr>
        <p:spPr>
          <a:xfrm>
            <a:off x="5332413" y="4776421"/>
            <a:ext cx="5410323" cy="531812"/>
          </a:xfrm>
          <a:prstGeom prst="roundRect">
            <a:avLst>
              <a:gd name="adj" fmla="val 16667"/>
            </a:avLst>
          </a:prstGeom>
          <a:noFill/>
          <a:ln>
            <a:solidFill>
              <a:srgbClr val="ABD062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spcBef>
                <a:spcPts val="0"/>
              </a:spcBef>
              <a:defRPr/>
            </a:pPr>
            <a:r>
              <a:rPr lang="ko-KR" sz="130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>
                <a:solidFill>
                  <a:schemeClr val="tx1"/>
                </a:solidFill>
                <a:latin typeface="나눔바른고딕"/>
                <a:ea typeface="나눔바른고딕"/>
              </a:rPr>
              <a:t>교원능력개발평가 운영계획 등 심의</a:t>
            </a:r>
          </a:p>
        </p:txBody>
      </p:sp>
      <p:sp>
        <p:nvSpPr>
          <p:cNvPr id="36" name="사각형: 둥근 모서리 35"/>
          <p:cNvSpPr/>
          <p:nvPr/>
        </p:nvSpPr>
        <p:spPr>
          <a:xfrm>
            <a:off x="5332413" y="5362574"/>
            <a:ext cx="5410323" cy="531812"/>
          </a:xfrm>
          <a:prstGeom prst="roundRect">
            <a:avLst>
              <a:gd name="adj" fmla="val 16667"/>
            </a:avLst>
          </a:prstGeom>
          <a:noFill/>
          <a:ln>
            <a:solidFill>
              <a:srgbClr val="ABD062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lvl="0">
              <a:spcBef>
                <a:spcPts val="0"/>
              </a:spcBef>
              <a:defRPr/>
            </a:pPr>
            <a:r>
              <a:rPr lang="ko-KR" sz="1300">
                <a:solidFill>
                  <a:srgbClr val="000000"/>
                </a:solidFill>
                <a:latin typeface="나눔바른고딕"/>
                <a:cs typeface="함초롬돋움"/>
              </a:rPr>
              <a:t>▸</a:t>
            </a:r>
            <a:r>
              <a:rPr lang="ko-KR" altLang="en-US" sz="1300">
                <a:solidFill>
                  <a:schemeClr val="tx1"/>
                </a:solidFill>
                <a:latin typeface="나눔바른고딕"/>
                <a:ea typeface="나눔바른고딕"/>
              </a:rPr>
              <a:t>단위학교 교원능력개발평가 업무 추진 및 관리</a:t>
            </a:r>
          </a:p>
        </p:txBody>
      </p:sp>
      <p:pic>
        <p:nvPicPr>
          <p:cNvPr id="37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0" name="TextBox 9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평가관리 및 지원 체제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14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현장 운영 지원 체제 </a:t>
              </a: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1645503" y="2345829"/>
            <a:ext cx="9675786" cy="1087437"/>
            <a:chOff x="1645503" y="2441079"/>
            <a:chExt cx="8720870" cy="1087437"/>
          </a:xfrm>
        </p:grpSpPr>
        <p:sp>
          <p:nvSpPr>
            <p:cNvPr id="27" name="순서도: 대체 처리 26"/>
            <p:cNvSpPr/>
            <p:nvPr/>
          </p:nvSpPr>
          <p:spPr>
            <a:xfrm>
              <a:off x="2913062" y="2441079"/>
              <a:ext cx="7453311" cy="1087437"/>
            </a:xfrm>
            <a:prstGeom prst="flowChartAlternateProcess">
              <a:avLst/>
            </a:prstGeom>
            <a:solidFill>
              <a:schemeClr val="accent6">
                <a:lumMod val="10000"/>
                <a:lumOff val="90000"/>
              </a:schemeClr>
            </a:solidFill>
            <a:ln w="6350">
              <a:solidFill>
                <a:schemeClr val="accent6">
                  <a:lumMod val="80000"/>
                  <a:lumOff val="20000"/>
                </a:schemeClr>
              </a:solidFill>
              <a:prstDash val="sys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  <p:grpSp>
          <p:nvGrpSpPr>
            <p:cNvPr id="25" name="그룹 24"/>
            <p:cNvGrpSpPr/>
            <p:nvPr/>
          </p:nvGrpSpPr>
          <p:grpSpPr>
            <a:xfrm>
              <a:off x="1645503" y="2444798"/>
              <a:ext cx="1080000" cy="1080000"/>
              <a:chOff x="1645503" y="2415600"/>
              <a:chExt cx="1080000" cy="1080000"/>
            </a:xfrm>
          </p:grpSpPr>
          <p:pic>
            <p:nvPicPr>
              <p:cNvPr id="20" name="그림 19"/>
              <p:cNvPicPr/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1645503" y="2415600"/>
                <a:ext cx="1080000" cy="1080000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1731478" y="2782581"/>
                <a:ext cx="908050" cy="339090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anchor="ctr">
                <a:spAutoFit/>
              </a:bodyPr>
              <a:lstStyle/>
              <a:p>
                <a:pPr lvl="0" algn="ctr">
                  <a:defRPr/>
                </a:pPr>
                <a:r>
                  <a:rPr lang="ko-KR" altLang="en-US" sz="1600">
                    <a:solidFill>
                      <a:schemeClr val="bg1"/>
                    </a:solidFill>
                    <a:latin typeface="한컴 윤체 M"/>
                    <a:ea typeface="한컴 윤체 M"/>
                  </a:rPr>
                  <a:t>도교육청</a:t>
                </a: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5471159" y="2497455"/>
              <a:ext cx="4687784" cy="967740"/>
            </a:xfrm>
            <a:prstGeom prst="rect">
              <a:avLst/>
            </a:prstGeom>
          </p:spPr>
          <p:txBody>
            <a:bodyPr vert="horz" wrap="square" lIns="91440" tIns="45720" rIns="91440" bIns="45720" anchor="ctr">
              <a:spAutoFit/>
            </a:bodyPr>
            <a:lstStyle/>
            <a:p>
              <a:pPr lvl="0" algn="just">
                <a:lnSpc>
                  <a:spcPct val="120000"/>
                </a:lnSpc>
                <a:defRPr/>
              </a:pPr>
              <a:r>
                <a:rPr sz="1600" b="0" spc="-6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>
                  <a:solidFill>
                    <a:schemeClr val="tx1"/>
                  </a:solidFill>
                  <a:latin typeface="한컴 윤체 L"/>
                  <a:ea typeface="한컴 윤체 L"/>
                </a:rPr>
                <a:t>  현장교원을 중심으로 조직</a:t>
              </a:r>
            </a:p>
            <a:p>
              <a:pPr lvl="0" algn="just">
                <a:lnSpc>
                  <a:spcPct val="120000"/>
                </a:lnSpc>
                <a:defRPr/>
              </a:pPr>
              <a:r>
                <a:rPr sz="1600" b="0" spc="-6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>
                  <a:solidFill>
                    <a:schemeClr val="tx1"/>
                  </a:solidFill>
                  <a:latin typeface="한컴 윤체 L"/>
                  <a:ea typeface="한컴 윤체 L"/>
                </a:rPr>
                <a:t>  </a:t>
              </a:r>
              <a:r>
                <a:rPr lang="ko-KR" altLang="en-US" sz="1600" i="0" u="none" strike="noStrike">
                  <a:latin typeface="한컴 윤체 L"/>
                  <a:ea typeface="한컴 윤체 L"/>
                </a:rPr>
                <a:t>교육지원청 및 특수학교를 중심으로 지원</a:t>
              </a:r>
            </a:p>
            <a:p>
              <a:pPr lvl="0" algn="just">
                <a:lnSpc>
                  <a:spcPct val="120000"/>
                </a:lnSpc>
                <a:defRPr/>
              </a:pPr>
              <a:r>
                <a:rPr sz="1600" b="0" spc="-6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>
                  <a:solidFill>
                    <a:schemeClr val="tx1"/>
                  </a:solidFill>
                  <a:latin typeface="한컴 윤체 L"/>
                  <a:ea typeface="한컴 윤체 L"/>
                </a:rPr>
                <a:t>  </a:t>
              </a:r>
              <a:r>
                <a:rPr lang="ko-KR" altLang="en-US" sz="1600" i="0" u="none" strike="noStrike">
                  <a:latin typeface="한컴 윤체 L"/>
                  <a:ea typeface="한컴 윤체 L"/>
                </a:rPr>
                <a:t>매뉴얼 개발, 온라인시스템 및 홍보 지원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083785" y="2766724"/>
              <a:ext cx="1694181" cy="369332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lvl="0" algn="ctr">
                <a:defRPr/>
              </a:pPr>
              <a:r>
                <a:rPr lang="ko-KR" altLang="en-US" dirty="0">
                  <a:solidFill>
                    <a:schemeClr val="tx1"/>
                  </a:solidFill>
                  <a:latin typeface="한컴 윤체 M"/>
                  <a:ea typeface="한컴 윤체 M"/>
                </a:rPr>
                <a:t>컨설팅단</a:t>
              </a:r>
            </a:p>
          </p:txBody>
        </p:sp>
        <p:sp>
          <p:nvSpPr>
            <p:cNvPr id="35" name="화살표: 오른쪽 34"/>
            <p:cNvSpPr/>
            <p:nvPr/>
          </p:nvSpPr>
          <p:spPr>
            <a:xfrm>
              <a:off x="4745181" y="2762250"/>
              <a:ext cx="545523" cy="450272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1645503" y="3611294"/>
            <a:ext cx="9675786" cy="1087437"/>
            <a:chOff x="1645503" y="3692936"/>
            <a:chExt cx="8720870" cy="1087437"/>
          </a:xfrm>
        </p:grpSpPr>
        <p:sp>
          <p:nvSpPr>
            <p:cNvPr id="36" name="순서도: 대체 처리 35"/>
            <p:cNvSpPr/>
            <p:nvPr/>
          </p:nvSpPr>
          <p:spPr>
            <a:xfrm>
              <a:off x="2913062" y="3692936"/>
              <a:ext cx="7453311" cy="1087437"/>
            </a:xfrm>
            <a:prstGeom prst="flowChartAlternateProcess">
              <a:avLst/>
            </a:prstGeom>
            <a:solidFill>
              <a:schemeClr val="accent6">
                <a:lumMod val="10000"/>
                <a:lumOff val="90000"/>
              </a:schemeClr>
            </a:solidFill>
            <a:ln w="6350">
              <a:solidFill>
                <a:schemeClr val="accent6">
                  <a:lumMod val="80000"/>
                  <a:lumOff val="20000"/>
                </a:schemeClr>
              </a:solidFill>
              <a:prstDash val="sys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  <p:grpSp>
          <p:nvGrpSpPr>
            <p:cNvPr id="37" name="그룹 36"/>
            <p:cNvGrpSpPr/>
            <p:nvPr/>
          </p:nvGrpSpPr>
          <p:grpSpPr>
            <a:xfrm>
              <a:off x="1645503" y="3696656"/>
              <a:ext cx="1080000" cy="1080000"/>
              <a:chOff x="1645503" y="2415600"/>
              <a:chExt cx="1080000" cy="1080000"/>
            </a:xfrm>
          </p:grpSpPr>
          <p:pic>
            <p:nvPicPr>
              <p:cNvPr id="38" name="그림 37"/>
              <p:cNvPicPr/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1645503" y="2415600"/>
                <a:ext cx="1080000" cy="1080000"/>
              </a:xfrm>
              <a:prstGeom prst="rect">
                <a:avLst/>
              </a:prstGeom>
            </p:spPr>
          </p:pic>
          <p:sp>
            <p:nvSpPr>
              <p:cNvPr id="39" name="TextBox 38"/>
              <p:cNvSpPr txBox="1"/>
              <p:nvPr/>
            </p:nvSpPr>
            <p:spPr>
              <a:xfrm>
                <a:off x="1731478" y="2660116"/>
                <a:ext cx="908050" cy="577215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anchor="ctr">
                <a:spAutoFit/>
              </a:bodyPr>
              <a:lstStyle/>
              <a:p>
                <a:pPr lvl="0" algn="ctr">
                  <a:defRPr/>
                </a:pPr>
                <a:r>
                  <a:rPr lang="ko-KR" altLang="en-US" sz="1600">
                    <a:solidFill>
                      <a:schemeClr val="bg1"/>
                    </a:solidFill>
                    <a:latin typeface="한컴 윤체 M"/>
                    <a:ea typeface="한컴 윤체 M"/>
                  </a:rPr>
                  <a:t>교육</a:t>
                </a:r>
              </a:p>
              <a:p>
                <a:pPr lvl="0" algn="ctr">
                  <a:defRPr/>
                </a:pPr>
                <a:r>
                  <a:rPr lang="ko-KR" altLang="en-US" sz="1600">
                    <a:solidFill>
                      <a:schemeClr val="bg1"/>
                    </a:solidFill>
                    <a:latin typeface="한컴 윤체 M"/>
                    <a:ea typeface="한컴 윤체 M"/>
                  </a:rPr>
                  <a:t>지원청</a:t>
                </a: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5471159" y="3749312"/>
              <a:ext cx="4687784" cy="967740"/>
            </a:xfrm>
            <a:prstGeom prst="rect">
              <a:avLst/>
            </a:prstGeom>
          </p:spPr>
          <p:txBody>
            <a:bodyPr vert="horz" wrap="square" lIns="91440" tIns="45720" rIns="91440" bIns="45720" anchor="ctr">
              <a:spAutoFit/>
            </a:bodyPr>
            <a:lstStyle/>
            <a:p>
              <a:pPr lvl="0" algn="just" hangingPunct="0">
                <a:lnSpc>
                  <a:spcPct val="120000"/>
                </a:lnSpc>
                <a:spcBef>
                  <a:spcPts val="0"/>
                </a:spcBef>
                <a:defRPr/>
              </a:pPr>
              <a:r>
                <a:rPr sz="1600" b="0" spc="-60" dirty="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 dirty="0">
                  <a:solidFill>
                    <a:schemeClr val="tx1"/>
                  </a:solidFill>
                  <a:latin typeface="한컴 윤체 L"/>
                  <a:ea typeface="한컴 윤체 L"/>
                </a:rPr>
                <a:t>  업무담당자, 외부전문가, 학교평가관리(실무)자, 학부모 </a:t>
              </a:r>
            </a:p>
            <a:p>
              <a:pPr lvl="0" algn="just" hangingPunct="0">
                <a:lnSpc>
                  <a:spcPct val="120000"/>
                </a:lnSpc>
                <a:spcBef>
                  <a:spcPts val="0"/>
                </a:spcBef>
                <a:defRPr/>
              </a:pPr>
              <a:r>
                <a:rPr sz="1600" b="0" spc="-60" dirty="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 dirty="0">
                  <a:solidFill>
                    <a:schemeClr val="tx1"/>
                  </a:solidFill>
                  <a:latin typeface="한컴 윤체 L"/>
                  <a:ea typeface="한컴 윤체 L"/>
                </a:rPr>
                <a:t>  관내 </a:t>
              </a:r>
              <a:r>
                <a:rPr lang="ko-KR" altLang="en-US" sz="1600" b="0" spc="-60" dirty="0" err="1">
                  <a:solidFill>
                    <a:schemeClr val="tx1"/>
                  </a:solidFill>
                  <a:latin typeface="한컴 윤체 L"/>
                  <a:ea typeface="한컴 윤체 L"/>
                </a:rPr>
                <a:t>초･중‧고등학교</a:t>
              </a:r>
              <a:r>
                <a:rPr lang="ko-KR" altLang="en-US" sz="1600" b="0" spc="-60" dirty="0">
                  <a:solidFill>
                    <a:schemeClr val="tx1"/>
                  </a:solidFill>
                  <a:latin typeface="한컴 윤체 L"/>
                  <a:ea typeface="한컴 윤체 L"/>
                </a:rPr>
                <a:t> 중심으로 학교현장 지원</a:t>
              </a:r>
            </a:p>
            <a:p>
              <a:pPr lvl="0" algn="just">
                <a:lnSpc>
                  <a:spcPct val="120000"/>
                </a:lnSpc>
                <a:defRPr/>
              </a:pPr>
              <a:r>
                <a:rPr sz="1600" b="0" spc="-60" dirty="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 dirty="0">
                  <a:solidFill>
                    <a:schemeClr val="tx1"/>
                  </a:solidFill>
                  <a:latin typeface="한컴 윤체 L"/>
                  <a:ea typeface="한컴 윤체 L"/>
                </a:rPr>
                <a:t>  </a:t>
              </a:r>
              <a:r>
                <a:rPr lang="ko-KR" altLang="en-US" sz="1600" i="0" u="none" strike="noStrike" dirty="0">
                  <a:latin typeface="한컴 윤체 L"/>
                  <a:ea typeface="한컴 윤체 L"/>
                </a:rPr>
                <a:t>현장 의견수렴 및 결과 공유를 통한 지원방안 수립</a:t>
              </a:r>
              <a:endParaRPr lang="ko-KR" altLang="en-US" sz="1400" b="0" spc="-60" dirty="0">
                <a:solidFill>
                  <a:schemeClr val="accent6">
                    <a:lumMod val="70000"/>
                  </a:schemeClr>
                </a:solidFill>
                <a:latin typeface="한컴 윤고딕 740"/>
                <a:ea typeface="한컴 윤고딕 74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083785" y="4018580"/>
              <a:ext cx="1694181" cy="646331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lvl="0" algn="ctr">
                <a:defRPr/>
              </a:pPr>
              <a:r>
                <a:rPr lang="ko-KR" altLang="en-US" dirty="0" err="1">
                  <a:solidFill>
                    <a:schemeClr val="tx1"/>
                  </a:solidFill>
                  <a:latin typeface="한컴 윤체 M"/>
                  <a:ea typeface="한컴 윤체 M"/>
                </a:rPr>
                <a:t>지원청</a:t>
              </a:r>
              <a:r>
                <a:rPr lang="ko-KR" altLang="en-US" dirty="0">
                  <a:solidFill>
                    <a:schemeClr val="tx1"/>
                  </a:solidFill>
                  <a:latin typeface="한컴 윤체 M"/>
                  <a:ea typeface="한컴 윤체 M"/>
                </a:rPr>
                <a:t> </a:t>
              </a:r>
              <a:endParaRPr lang="en-US" altLang="ko-KR" dirty="0">
                <a:solidFill>
                  <a:schemeClr val="tx1"/>
                </a:solidFill>
                <a:latin typeface="한컴 윤체 M"/>
                <a:ea typeface="한컴 윤체 M"/>
              </a:endParaRPr>
            </a:p>
            <a:p>
              <a:pPr lvl="0" algn="ctr">
                <a:defRPr/>
              </a:pPr>
              <a:r>
                <a:rPr lang="ko-KR" altLang="en-US" dirty="0">
                  <a:solidFill>
                    <a:schemeClr val="tx1"/>
                  </a:solidFill>
                  <a:latin typeface="한컴 윤체 M"/>
                  <a:ea typeface="한컴 윤체 M"/>
                </a:rPr>
                <a:t>대표강사</a:t>
              </a:r>
            </a:p>
          </p:txBody>
        </p:sp>
        <p:sp>
          <p:nvSpPr>
            <p:cNvPr id="42" name="화살표: 오른쪽 41"/>
            <p:cNvSpPr/>
            <p:nvPr/>
          </p:nvSpPr>
          <p:spPr>
            <a:xfrm>
              <a:off x="4745181" y="4014107"/>
              <a:ext cx="545523" cy="450272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1645503" y="4876758"/>
            <a:ext cx="9675786" cy="1087437"/>
            <a:chOff x="1645503" y="4876758"/>
            <a:chExt cx="8720870" cy="1087437"/>
          </a:xfrm>
        </p:grpSpPr>
        <p:sp>
          <p:nvSpPr>
            <p:cNvPr id="43" name="순서도: 대체 처리 42"/>
            <p:cNvSpPr/>
            <p:nvPr/>
          </p:nvSpPr>
          <p:spPr>
            <a:xfrm>
              <a:off x="2913062" y="4876758"/>
              <a:ext cx="7453311" cy="1087437"/>
            </a:xfrm>
            <a:prstGeom prst="flowChartAlternateProcess">
              <a:avLst/>
            </a:prstGeom>
            <a:solidFill>
              <a:schemeClr val="accent6">
                <a:lumMod val="10000"/>
                <a:lumOff val="90000"/>
              </a:schemeClr>
            </a:solidFill>
            <a:ln w="6350">
              <a:solidFill>
                <a:schemeClr val="accent6">
                  <a:lumMod val="80000"/>
                  <a:lumOff val="20000"/>
                </a:schemeClr>
              </a:solidFill>
              <a:prstDash val="sys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  <p:grpSp>
          <p:nvGrpSpPr>
            <p:cNvPr id="44" name="그룹 43"/>
            <p:cNvGrpSpPr/>
            <p:nvPr/>
          </p:nvGrpSpPr>
          <p:grpSpPr>
            <a:xfrm>
              <a:off x="1645503" y="4880477"/>
              <a:ext cx="1080000" cy="1080000"/>
              <a:chOff x="1645503" y="2415600"/>
              <a:chExt cx="1080000" cy="1080000"/>
            </a:xfrm>
          </p:grpSpPr>
          <p:pic>
            <p:nvPicPr>
              <p:cNvPr id="45" name="그림 44"/>
              <p:cNvPicPr/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1645503" y="2415600"/>
                <a:ext cx="1080000" cy="1080000"/>
              </a:xfrm>
              <a:prstGeom prst="rect">
                <a:avLst/>
              </a:prstGeom>
            </p:spPr>
          </p:pic>
          <p:sp>
            <p:nvSpPr>
              <p:cNvPr id="46" name="TextBox 45"/>
              <p:cNvSpPr txBox="1"/>
              <p:nvPr/>
            </p:nvSpPr>
            <p:spPr>
              <a:xfrm>
                <a:off x="1731478" y="2661477"/>
                <a:ext cx="908050" cy="577215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anchor="ctr">
                <a:spAutoFit/>
              </a:bodyPr>
              <a:lstStyle/>
              <a:p>
                <a:pPr lvl="0" algn="ctr">
                  <a:defRPr/>
                </a:pPr>
                <a:r>
                  <a:rPr lang="ko-KR" altLang="en-US" sz="1600">
                    <a:solidFill>
                      <a:schemeClr val="bg1"/>
                    </a:solidFill>
                    <a:latin typeface="한컴 윤체 M"/>
                    <a:ea typeface="한컴 윤체 M"/>
                  </a:rPr>
                  <a:t>단위</a:t>
                </a:r>
              </a:p>
              <a:p>
                <a:pPr lvl="0" algn="ctr">
                  <a:defRPr/>
                </a:pPr>
                <a:r>
                  <a:rPr lang="ko-KR" altLang="en-US" sz="1600">
                    <a:solidFill>
                      <a:schemeClr val="bg1"/>
                    </a:solidFill>
                    <a:latin typeface="한컴 윤체 M"/>
                    <a:ea typeface="한컴 윤체 M"/>
                  </a:rPr>
                  <a:t>학교</a:t>
                </a: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5471159" y="5069205"/>
              <a:ext cx="4687784" cy="681989"/>
            </a:xfrm>
            <a:prstGeom prst="rect">
              <a:avLst/>
            </a:prstGeom>
          </p:spPr>
          <p:txBody>
            <a:bodyPr vert="horz" wrap="square" lIns="91440" tIns="45720" rIns="91440" bIns="45720" anchor="ctr">
              <a:spAutoFit/>
            </a:bodyPr>
            <a:lstStyle/>
            <a:p>
              <a:pPr lvl="0" algn="just">
                <a:lnSpc>
                  <a:spcPct val="120000"/>
                </a:lnSpc>
                <a:defRPr/>
              </a:pPr>
              <a:r>
                <a:rPr sz="1600" b="0" spc="-60" dirty="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 dirty="0">
                  <a:solidFill>
                    <a:schemeClr val="tx1"/>
                  </a:solidFill>
                  <a:latin typeface="한컴 윤체 L"/>
                  <a:ea typeface="한컴 윤체 L"/>
                </a:rPr>
                <a:t>  운영 우수학교와 인근 학교 연계</a:t>
              </a:r>
            </a:p>
            <a:p>
              <a:pPr lvl="0" algn="just">
                <a:lnSpc>
                  <a:spcPct val="120000"/>
                </a:lnSpc>
                <a:defRPr/>
              </a:pPr>
              <a:r>
                <a:rPr sz="1600" b="0" spc="-60" dirty="0">
                  <a:solidFill>
                    <a:schemeClr val="accent6">
                      <a:lumMod val="70000"/>
                    </a:schemeClr>
                  </a:solidFill>
                  <a:latin typeface="한컴 윤체 L"/>
                  <a:ea typeface="한컴 윤체 L"/>
                </a:rPr>
                <a:t>•</a:t>
              </a:r>
              <a:r>
                <a:rPr lang="ko-KR" altLang="en-US" sz="1600" b="0" spc="-60" dirty="0">
                  <a:solidFill>
                    <a:schemeClr val="tx1"/>
                  </a:solidFill>
                  <a:latin typeface="한컴 윤체 L"/>
                  <a:ea typeface="한컴 윤체 L"/>
                </a:rPr>
                <a:t>  </a:t>
              </a:r>
              <a:r>
                <a:rPr lang="ko-KR" altLang="en-US" sz="1600" i="0" u="none" strike="noStrike" dirty="0">
                  <a:latin typeface="한컴 윤체 L"/>
                  <a:ea typeface="한컴 윤체 L"/>
                </a:rPr>
                <a:t>운영의 안정적 정착을 위한 지원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022553" y="5104432"/>
              <a:ext cx="1694181" cy="637238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lvl="0" algn="ctr">
                <a:defRPr/>
              </a:pPr>
              <a:r>
                <a:rPr lang="ko-KR" altLang="en-US">
                  <a:solidFill>
                    <a:schemeClr val="tx1"/>
                  </a:solidFill>
                  <a:latin typeface="한컴 윤체 M"/>
                  <a:ea typeface="한컴 윤체 M"/>
                </a:rPr>
                <a:t>지역별</a:t>
              </a:r>
            </a:p>
            <a:p>
              <a:pPr lvl="0" algn="ctr">
                <a:defRPr/>
              </a:pPr>
              <a:r>
                <a:rPr lang="ko-KR" altLang="en-US">
                  <a:solidFill>
                    <a:schemeClr val="tx1"/>
                  </a:solidFill>
                  <a:latin typeface="한컴 윤체 M"/>
                  <a:ea typeface="한컴 윤체 M"/>
                </a:rPr>
                <a:t>협력체제 구축</a:t>
              </a:r>
            </a:p>
          </p:txBody>
        </p:sp>
        <p:sp>
          <p:nvSpPr>
            <p:cNvPr id="49" name="화살표: 오른쪽 48"/>
            <p:cNvSpPr/>
            <p:nvPr/>
          </p:nvSpPr>
          <p:spPr>
            <a:xfrm>
              <a:off x="4745181" y="5197929"/>
              <a:ext cx="545523" cy="450272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/>
            </a:p>
          </p:txBody>
        </p:sp>
      </p:grpSp>
      <p:pic>
        <p:nvPicPr>
          <p:cNvPr id="53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513343"/>
            <a:ext cx="136769" cy="13445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078492"/>
            <a:ext cx="136769" cy="13445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3608321"/>
            <a:ext cx="136769" cy="13445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136164"/>
            <a:ext cx="136769" cy="134450"/>
          </a:xfrm>
          <a:prstGeom prst="rect">
            <a:avLst/>
          </a:prstGeom>
        </p:spPr>
      </p:pic>
      <p:sp>
        <p:nvSpPr>
          <p:cNvPr id="17" name="직사각형 2"/>
          <p:cNvSpPr/>
          <p:nvPr/>
        </p:nvSpPr>
        <p:spPr>
          <a:xfrm>
            <a:off x="2053476" y="2216279"/>
            <a:ext cx="9304714" cy="330631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just">
              <a:lnSpc>
                <a:spcPct val="160000"/>
              </a:lnSpc>
              <a:defRPr/>
            </a:pPr>
            <a:r>
              <a:rPr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매뉴얼 제작 및 보</a:t>
            </a:r>
            <a:r>
              <a:rPr lang="ko-KR" altLang="en-US"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급</a:t>
            </a:r>
          </a:p>
          <a:p>
            <a:pPr lvl="0" algn="just">
              <a:lnSpc>
                <a:spcPct val="160000"/>
              </a:lnSpc>
              <a:defRPr/>
            </a:pPr>
            <a:r>
              <a:rPr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연수자료 및 홍보자료 제작</a:t>
            </a:r>
          </a:p>
          <a:p>
            <a:pPr lvl="0" algn="just">
              <a:lnSpc>
                <a:spcPct val="160000"/>
              </a:lnSpc>
              <a:defRPr/>
            </a:pPr>
            <a:r>
              <a:rPr lang="ko-KR" altLang="en-US"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현장(교육지원청, 단위학교) 컨설팅 및 지원</a:t>
            </a:r>
          </a:p>
          <a:p>
            <a:pPr lvl="0" algn="just">
              <a:lnSpc>
                <a:spcPct val="160000"/>
              </a:lnSpc>
              <a:defRPr/>
            </a:pPr>
            <a:r>
              <a:rPr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나이스연계 온라인평가시스템</a:t>
            </a:r>
            <a:r>
              <a:rPr lang="ko-KR" altLang="en-US"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 및 모바일 활용</a:t>
            </a:r>
            <a:r>
              <a:rPr sz="2200">
                <a:solidFill>
                  <a:schemeClr val="accent6">
                    <a:lumMod val="70000"/>
                  </a:schemeClr>
                </a:solidFill>
                <a:latin typeface="한컴 윤체 L"/>
                <a:ea typeface="한컴 윤체 L"/>
              </a:rPr>
              <a:t> 지원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19" name="TextBox 18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평가관리 및 지원 체제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313590" y="1529859"/>
            <a:ext cx="9852943" cy="710930"/>
            <a:chOff x="1313590" y="1529859"/>
            <a:chExt cx="9852943" cy="710930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313590" y="1591303"/>
              <a:ext cx="9852943" cy="649486"/>
            </a:xfrm>
            <a:prstGeom prst="rect">
              <a:avLst/>
            </a:prstGeom>
          </p:spPr>
        </p:pic>
        <p:sp>
          <p:nvSpPr>
            <p:cNvPr id="23" name="직사각형 1"/>
            <p:cNvSpPr/>
            <p:nvPr/>
          </p:nvSpPr>
          <p:spPr>
            <a:xfrm>
              <a:off x="2019300" y="1529859"/>
              <a:ext cx="8870992" cy="67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60000"/>
                </a:lnSpc>
                <a:spcBef>
                  <a:spcPts val="800"/>
                </a:spcBef>
                <a:tabLst>
                  <a:tab pos="220980" algn="l"/>
                  <a:tab pos="440690" algn="l"/>
                  <a:tab pos="582930" algn="l"/>
                  <a:tab pos="755650" algn="l"/>
                  <a:tab pos="913130" algn="l"/>
                  <a:tab pos="1070610" algn="l"/>
                  <a:tab pos="1236980" algn="l"/>
                  <a:tab pos="1744980" algn="l"/>
                  <a:tab pos="2252980" algn="l"/>
                  <a:tab pos="2760980" algn="l"/>
                  <a:tab pos="3268980" algn="l"/>
                  <a:tab pos="3776979" algn="l"/>
                  <a:tab pos="4284980" algn="l"/>
                  <a:tab pos="4792980" algn="l"/>
                  <a:tab pos="5300980" algn="l"/>
                  <a:tab pos="5808979" algn="l"/>
                  <a:tab pos="6316980" algn="l"/>
                  <a:tab pos="6824980" algn="l"/>
                  <a:tab pos="7332980" algn="l"/>
                  <a:tab pos="7840980" algn="l"/>
                </a:tabLst>
                <a:defRPr/>
              </a:pPr>
              <a:r>
                <a:rPr lang="ko-KR" altLang="en-US" sz="2400" kern="0">
                  <a:solidFill>
                    <a:srgbClr val="000000"/>
                  </a:solidFill>
                  <a:latin typeface="HY울릉도M"/>
                  <a:ea typeface="HY울릉도M"/>
                </a:rPr>
                <a:t>현장 지원 내용 </a:t>
              </a:r>
            </a:p>
          </p:txBody>
        </p:sp>
      </p:grpSp>
      <p:pic>
        <p:nvPicPr>
          <p:cNvPr id="25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151313" y="2737643"/>
              <a:ext cx="3952875" cy="4394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　　</a:t>
              </a:r>
              <a:r>
                <a:rPr lang="en-US" altLang="ko-KR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2022</a:t>
              </a:r>
              <a:r>
                <a:rPr lang="ko-KR" altLang="en-US"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년</a:t>
              </a:r>
              <a:r>
                <a:rPr sz="1900" b="0" i="0" u="none" strike="noStrike" spc="10" dirty="0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 </a:t>
              </a:r>
              <a:r>
                <a:rPr sz="1900" b="0" i="0" u="none" strike="noStrike" spc="-30" dirty="0" err="1">
                  <a:solidFill>
                    <a:schemeClr val="bg1">
                      <a:lumMod val="50000"/>
                    </a:schemeClr>
                  </a:solidFill>
                  <a:latin typeface="HY울릉도B"/>
                  <a:ea typeface="HY울릉도B"/>
                </a:rPr>
                <a:t>교원능력개발평가</a:t>
              </a:r>
              <a:endParaRPr sz="1900" b="0" i="0" u="none" strike="noStrike" spc="-30" dirty="0">
                <a:solidFill>
                  <a:schemeClr val="bg1">
                    <a:lumMod val="50000"/>
                  </a:schemeClr>
                </a:solidFill>
                <a:latin typeface="HY울릉도B"/>
                <a:ea typeface="HY울릉도B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151313" y="3177698"/>
              <a:ext cx="3952875" cy="782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indent="-279400" algn="ctr">
                <a:lnSpc>
                  <a:spcPct val="130000"/>
                </a:lnSpc>
                <a:defRPr/>
              </a:pPr>
              <a:r>
                <a:rPr lang="ko-KR" altLang="en-US" sz="3500" b="0" i="0" u="none" strike="noStrike" spc="-30">
                  <a:solidFill>
                    <a:schemeClr val="accent2">
                      <a:lumMod val="90000"/>
                    </a:schemeClr>
                  </a:solidFill>
                  <a:latin typeface="HY울릉도B"/>
                  <a:ea typeface="HY울릉도B"/>
                </a:rPr>
                <a:t>향후 계획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976"/>
            <a:ext cx="12192000" cy="6852047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3585747" y="206374"/>
            <a:ext cx="5020506" cy="925196"/>
            <a:chOff x="3585747" y="206374"/>
            <a:chExt cx="5020506" cy="925196"/>
          </a:xfrm>
        </p:grpSpPr>
        <p:sp>
          <p:nvSpPr>
            <p:cNvPr id="4" name="TextBox 3"/>
            <p:cNvSpPr txBox="1"/>
            <p:nvPr/>
          </p:nvSpPr>
          <p:spPr>
            <a:xfrm>
              <a:off x="3706740" y="550196"/>
              <a:ext cx="4793952" cy="581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ko-KR" altLang="en-US" sz="2500" b="0" i="0" u="none" strike="noStrike" spc="-30">
                  <a:solidFill>
                    <a:schemeClr val="bg1"/>
                  </a:solidFill>
                  <a:latin typeface="HY헤드라인M"/>
                  <a:ea typeface="HY헤드라인M"/>
                </a:rPr>
                <a:t>향후 계획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85747" y="206374"/>
              <a:ext cx="5020506" cy="402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9400" lvl="0" indent="-279400" algn="ctr">
                <a:lnSpc>
                  <a:spcPct val="130000"/>
                </a:lnSpc>
                <a:defRPr/>
              </a:pPr>
              <a:r>
                <a:rPr lang="en-US" altLang="ko-KR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2022</a:t>
              </a:r>
              <a:r>
                <a:rPr lang="ko-KR" altLang="en-US"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년</a:t>
              </a:r>
              <a:r>
                <a:rPr sz="1700" b="0" i="0" u="none" strike="noStrike" spc="10">
                  <a:solidFill>
                    <a:schemeClr val="bg1"/>
                  </a:solidFill>
                  <a:latin typeface="한컴 윤체 L"/>
                  <a:ea typeface="한컴 윤체 L"/>
                </a:rPr>
                <a:t> </a:t>
              </a:r>
              <a:r>
                <a:rPr sz="1700" b="0" i="0" u="none" strike="noStrike" spc="-30">
                  <a:solidFill>
                    <a:schemeClr val="bg1"/>
                  </a:solidFill>
                  <a:latin typeface="한컴 윤체 L"/>
                  <a:ea typeface="한컴 윤체 L"/>
                </a:rPr>
                <a:t>교원능력개발평가</a:t>
              </a:r>
              <a:endParaRPr lang="ko-KR" altLang="en-US" sz="17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6" name="직사각형 2"/>
          <p:cNvSpPr/>
          <p:nvPr/>
        </p:nvSpPr>
        <p:spPr>
          <a:xfrm>
            <a:off x="2053476" y="1573340"/>
            <a:ext cx="9304714" cy="615505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406400" lvl="0" indent="-406400" algn="just">
              <a:lnSpc>
                <a:spcPct val="160000"/>
              </a:lnSpc>
              <a:spcBef>
                <a:spcPts val="200"/>
              </a:spcBef>
              <a:defRPr/>
            </a:pPr>
            <a:r>
              <a:rPr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교육지원청</a:t>
            </a:r>
            <a:r>
              <a:rPr lang="ko-KR" altLang="en-US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 담당자 및 단위학교 </a:t>
            </a:r>
            <a:r>
              <a:rPr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평가관리</a:t>
            </a:r>
            <a:r>
              <a:rPr lang="EN-US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(</a:t>
            </a:r>
            <a:r>
              <a:rPr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실무</a:t>
            </a:r>
            <a:r>
              <a:rPr lang="EN-US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)</a:t>
            </a:r>
            <a:r>
              <a:rPr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자 연수 실</a:t>
            </a:r>
            <a:r>
              <a:rPr lang="ko-KR" altLang="en-US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시</a:t>
            </a:r>
            <a:r>
              <a:rPr lang="en-US" altLang="ko-KR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(6</a:t>
            </a:r>
            <a:r>
              <a:rPr lang="ko-KR" altLang="en-US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월</a:t>
            </a:r>
            <a:r>
              <a:rPr lang="en-US" altLang="ko-KR" sz="2200" b="0" i="0" u="none" strike="noStrike" spc="-5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)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1879930"/>
            <a:ext cx="136769" cy="1344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60968" y="2096134"/>
            <a:ext cx="3574022" cy="568961"/>
          </a:xfrm>
          <a:prstGeom prst="rect">
            <a:avLst/>
          </a:prstGeom>
        </p:spPr>
        <p:txBody>
          <a:bodyPr vert="horz" wrap="none" lIns="91440" tIns="45720" rIns="91440" bIns="45720" anchor="t">
            <a:spAutoFit/>
          </a:bodyPr>
          <a:lstStyle/>
          <a:p>
            <a:pPr marL="495300" lvl="0" indent="-495300">
              <a:lnSpc>
                <a:spcPct val="160000"/>
              </a:lnSpc>
              <a:spcBef>
                <a:spcPts val="500"/>
              </a:spcBef>
              <a:defRPr/>
            </a:pPr>
            <a:r>
              <a:rPr lang="EN-US" sz="2000">
                <a:solidFill>
                  <a:schemeClr val="tx1"/>
                </a:solidFill>
                <a:latin typeface="한컴 윤체 L"/>
                <a:ea typeface="한컴 윤체 L"/>
              </a:rPr>
              <a:t>- </a:t>
            </a:r>
            <a:r>
              <a:rPr lang="ko-KR" altLang="en-US" sz="2000" b="0" i="0" u="none" strike="noStrike">
                <a:latin typeface="한컴 윤체 L"/>
                <a:ea typeface="한컴 윤체 L"/>
              </a:rPr>
              <a:t>시행계획에 따른 교육지원청 및 단위학교 추진 과제에 대한 실무담당자 연수 실시</a:t>
            </a:r>
          </a:p>
        </p:txBody>
      </p:sp>
      <p:sp>
        <p:nvSpPr>
          <p:cNvPr id="10" name="직사각형 2"/>
          <p:cNvSpPr/>
          <p:nvPr/>
        </p:nvSpPr>
        <p:spPr>
          <a:xfrm>
            <a:off x="2053476" y="2634425"/>
            <a:ext cx="9304714" cy="621220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406400" lvl="0" indent="-406400" algn="just">
              <a:lnSpc>
                <a:spcPct val="160000"/>
              </a:lnSpc>
              <a:spcBef>
                <a:spcPts val="200"/>
              </a:spcBef>
              <a:defRPr/>
            </a:pPr>
            <a:r>
              <a:rPr lang="ko-KR" altLang="en-US" sz="2200" i="0" u="none" strike="noStrike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교원능력개발평가 매뉴얼･문항 예시안 송부(6~7월)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2950540"/>
            <a:ext cx="136769" cy="1344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60967" y="3166744"/>
            <a:ext cx="8222223" cy="57467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495300" lvl="0" indent="-495300">
              <a:lnSpc>
                <a:spcPct val="160000"/>
              </a:lnSpc>
              <a:spcBef>
                <a:spcPts val="500"/>
              </a:spcBef>
              <a:defRPr/>
            </a:pPr>
            <a:r>
              <a:rPr lang="EN-US" sz="2000">
                <a:solidFill>
                  <a:schemeClr val="tx1"/>
                </a:solidFill>
                <a:latin typeface="한컴 윤체 L"/>
                <a:ea typeface="한컴 윤체 L"/>
              </a:rPr>
              <a:t>- </a:t>
            </a:r>
            <a:r>
              <a:rPr lang="ko-KR" altLang="en-US" sz="2000" b="0" i="0" u="none" strike="noStrike" spc="-60">
                <a:latin typeface="한컴 윤체 L"/>
                <a:ea typeface="한컴 윤체 L"/>
              </a:rPr>
              <a:t>교원능력개발평가 시행매뉴얼(초등, 중등, 특수용) 제작‧배포</a:t>
            </a:r>
          </a:p>
        </p:txBody>
      </p:sp>
      <p:sp>
        <p:nvSpPr>
          <p:cNvPr id="13" name="직사각형 2"/>
          <p:cNvSpPr/>
          <p:nvPr/>
        </p:nvSpPr>
        <p:spPr>
          <a:xfrm>
            <a:off x="2053476" y="3770439"/>
            <a:ext cx="9304714" cy="1818831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406400" lvl="0" indent="-406400" algn="just">
              <a:lnSpc>
                <a:spcPct val="160000"/>
              </a:lnSpc>
              <a:spcBef>
                <a:spcPts val="200"/>
              </a:spcBef>
              <a:defRPr/>
            </a:pPr>
            <a:r>
              <a:rPr lang="ko-KR" altLang="en-US" sz="2200" i="0" u="none" strike="noStrike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평가자별 맞춤형 홍보 자료 제작‧배포 </a:t>
            </a:r>
            <a:r>
              <a:rPr lang="EN-US" sz="2200" i="0" u="none" strike="noStrike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(~8</a:t>
            </a:r>
            <a:r>
              <a:rPr sz="2200" i="0" u="none" strike="noStrike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월</a:t>
            </a:r>
            <a:r>
              <a:rPr lang="EN-US" sz="2200" i="0" u="none" strike="noStrike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)</a:t>
            </a:r>
          </a:p>
          <a:p>
            <a:pPr marL="495300" lvl="0" indent="-495300">
              <a:lnSpc>
                <a:spcPct val="160000"/>
              </a:lnSpc>
              <a:spcBef>
                <a:spcPts val="500"/>
              </a:spcBef>
              <a:defRPr/>
            </a:pPr>
            <a:r>
              <a:rPr sz="2200" b="0" i="0" u="none" strike="noStrike" spc="-3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나이스연계 온라인평가</a:t>
            </a:r>
            <a:r>
              <a:rPr lang="ko-KR" altLang="en-US" sz="2200" b="0" i="0" u="none" strike="noStrike" spc="-3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 </a:t>
            </a:r>
            <a:r>
              <a:rPr sz="2200" b="0" i="0" u="none" strike="noStrike" spc="-3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시스템 및 모바일 활용 연수</a:t>
            </a:r>
            <a:r>
              <a:rPr lang="EN-US" sz="2200" b="0" i="0" u="none" strike="noStrike" spc="-3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(8</a:t>
            </a:r>
            <a:r>
              <a:rPr sz="2200" b="0" i="0" u="none" strike="noStrike" spc="-3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월</a:t>
            </a:r>
            <a:r>
              <a:rPr lang="EN-US" sz="2200" b="0" i="0" u="none" strike="noStrike" spc="-30">
                <a:solidFill>
                  <a:schemeClr val="accent2">
                    <a:lumMod val="90000"/>
                  </a:schemeClr>
                </a:solidFill>
                <a:latin typeface="한컴 윤체 L"/>
                <a:ea typeface="한컴 윤체 L"/>
              </a:rPr>
              <a:t>)</a:t>
            </a:r>
            <a:endParaRPr sz="2200" b="0" i="0" u="none" strike="noStrike" spc="-60">
              <a:solidFill>
                <a:schemeClr val="accent2">
                  <a:lumMod val="90000"/>
                </a:schemeClr>
              </a:solidFill>
              <a:latin typeface="한컴 윤체 L"/>
              <a:ea typeface="한컴 윤체 L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077030"/>
            <a:ext cx="136769" cy="13445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847452" y="4665992"/>
            <a:ext cx="136769" cy="134450"/>
          </a:xfrm>
          <a:prstGeom prst="rect">
            <a:avLst/>
          </a:prstGeom>
        </p:spPr>
      </p:pic>
      <p:pic>
        <p:nvPicPr>
          <p:cNvPr id="1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583" y="411428"/>
            <a:ext cx="1671706" cy="380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5291" y="2976"/>
            <a:ext cx="12181417" cy="68520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38250" y="2850250"/>
            <a:ext cx="5566833" cy="929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5500">
                <a:latin typeface="HY태백B"/>
                <a:ea typeface="HY태백B"/>
              </a:rPr>
              <a:t>감사합니다</a:t>
            </a:r>
            <a:r>
              <a:rPr lang="en-US" altLang="ko-KR" sz="5500">
                <a:latin typeface="HY태백B"/>
                <a:ea typeface="HY태백B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1608</Words>
  <Application>Microsoft Office PowerPoint</Application>
  <PresentationFormat>와이드스크린</PresentationFormat>
  <Paragraphs>290</Paragraphs>
  <Slides>30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44" baseType="lpstr">
      <vt:lpstr>HY울릉도B</vt:lpstr>
      <vt:lpstr>HY울릉도M</vt:lpstr>
      <vt:lpstr>HY태백B</vt:lpstr>
      <vt:lpstr>HY헤드라인M</vt:lpstr>
      <vt:lpstr>나눔바른고딕</vt:lpstr>
      <vt:lpstr>맑은 고딕</vt:lpstr>
      <vt:lpstr>한컴 윤고딕 740</vt:lpstr>
      <vt:lpstr>한컴 윤체 L</vt:lpstr>
      <vt:lpstr>한컴 윤체 M</vt:lpstr>
      <vt:lpstr>한컴산뜻돋움</vt:lpstr>
      <vt:lpstr>함초롬돋움</vt:lpstr>
      <vt:lpstr>Arial</vt:lpstr>
      <vt:lpstr>Calibri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152</cp:revision>
  <dcterms:created xsi:type="dcterms:W3CDTF">2021-05-25T03:33:11Z</dcterms:created>
  <dcterms:modified xsi:type="dcterms:W3CDTF">2022-08-10T07:46:32Z</dcterms:modified>
  <cp:version>0906.0100.01</cp:version>
</cp:coreProperties>
</file>